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60" r:id="rId4"/>
    <p:sldId id="261" r:id="rId5"/>
    <p:sldId id="280" r:id="rId6"/>
    <p:sldId id="262" r:id="rId7"/>
    <p:sldId id="281" r:id="rId8"/>
    <p:sldId id="263" r:id="rId9"/>
    <p:sldId id="264" r:id="rId10"/>
    <p:sldId id="282" r:id="rId11"/>
    <p:sldId id="283" r:id="rId12"/>
    <p:sldId id="265" r:id="rId1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9" d="100"/>
          <a:sy n="109" d="100"/>
        </p:scale>
        <p:origin x="163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r>
              <a:rPr lang="en-US" dirty="0" err="1" smtClean="0"/>
              <a:t>gstyle</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724C-E7A2-4A6D-A4BD-CDB6C1C0317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724C-E7A2-4A6D-A4BD-CDB6C1C0317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3724C-E7A2-4A6D-A4BD-CDB6C1C03172}"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3724C-E7A2-4A6D-A4BD-CDB6C1C03172}"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3724C-E7A2-4A6D-A4BD-CDB6C1C03172}"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3724C-E7A2-4A6D-A4BD-CDB6C1C03172}"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t>5/1/2017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6200" y="76200"/>
            <a:ext cx="8991600" cy="6647974"/>
          </a:xfrm>
          <a:prstGeom prst="rect">
            <a:avLst/>
          </a:prstGeom>
          <a:blipFill>
            <a:blip r:embed="rId2"/>
            <a:tile tx="0" ty="0" sx="100000" sy="100000" flip="none" algn="tl"/>
          </a:blipFill>
          <a:ln w="57150">
            <a:solidFill>
              <a:srgbClr val="C00000"/>
            </a:solidFill>
          </a:ln>
        </p:spPr>
        <p:txBody>
          <a:bodyPr wrap="square" rtlCol="0">
            <a:spAutoFit/>
          </a:bodyPr>
          <a:lstStyle/>
          <a:p>
            <a:pPr algn="ctr"/>
            <a:endParaRPr lang="en-US" sz="3200" b="1" dirty="0">
              <a:solidFill>
                <a:schemeClr val="tx2"/>
              </a:solidFill>
            </a:endParaRPr>
          </a:p>
          <a:p>
            <a:pPr algn="ctr"/>
            <a:r>
              <a:rPr lang="en-US" sz="4000" b="1" dirty="0" smtClean="0">
                <a:solidFill>
                  <a:schemeClr val="tx2">
                    <a:lumMod val="75000"/>
                  </a:schemeClr>
                </a:solidFill>
              </a:rPr>
              <a:t>The Character of Jesus</a:t>
            </a:r>
          </a:p>
          <a:p>
            <a:pPr algn="ctr"/>
            <a:endParaRPr lang="en-US" sz="2800" dirty="0">
              <a:solidFill>
                <a:schemeClr val="tx2"/>
              </a:solidFill>
            </a:endParaRPr>
          </a:p>
          <a:p>
            <a:pPr algn="ctr"/>
            <a:endParaRPr lang="en-US" sz="2800" dirty="0" smtClean="0">
              <a:solidFill>
                <a:schemeClr val="tx2"/>
              </a:solidFill>
            </a:endParaRPr>
          </a:p>
          <a:p>
            <a:pPr algn="ctr"/>
            <a:endParaRPr lang="en-US" sz="2800" dirty="0" smtClean="0">
              <a:solidFill>
                <a:schemeClr val="tx2"/>
              </a:solidFill>
            </a:endParaRPr>
          </a:p>
          <a:p>
            <a:pPr algn="ctr"/>
            <a:endParaRPr lang="en-US" sz="2800" dirty="0">
              <a:solidFill>
                <a:schemeClr val="tx2"/>
              </a:solidFill>
            </a:endParaRPr>
          </a:p>
          <a:p>
            <a:pPr algn="ctr"/>
            <a:endParaRPr lang="en-US" sz="2800" dirty="0">
              <a:solidFill>
                <a:schemeClr val="tx2"/>
              </a:solidFill>
            </a:endParaRPr>
          </a:p>
          <a:p>
            <a:pPr algn="ctr"/>
            <a:endParaRPr lang="en-US" b="1" i="1" dirty="0" smtClean="0">
              <a:solidFill>
                <a:schemeClr val="tx2"/>
              </a:solidFill>
            </a:endParaRPr>
          </a:p>
          <a:p>
            <a:pPr algn="ctr"/>
            <a:endParaRPr lang="en-US" b="1" i="1" dirty="0">
              <a:solidFill>
                <a:schemeClr val="tx2"/>
              </a:solidFill>
            </a:endParaRPr>
          </a:p>
          <a:p>
            <a:pPr algn="ctr"/>
            <a:endParaRPr lang="en-US" b="1" i="1" dirty="0" smtClean="0">
              <a:solidFill>
                <a:schemeClr val="tx2"/>
              </a:solidFill>
            </a:endParaRPr>
          </a:p>
          <a:p>
            <a:pPr algn="ctr"/>
            <a:endParaRPr lang="en-US" b="1" i="1" dirty="0">
              <a:solidFill>
                <a:schemeClr val="tx2"/>
              </a:solidFill>
            </a:endParaRPr>
          </a:p>
          <a:p>
            <a:pPr algn="ctr"/>
            <a:endParaRPr lang="en-US" b="1" i="1" dirty="0" smtClean="0">
              <a:solidFill>
                <a:schemeClr val="tx2"/>
              </a:solidFill>
            </a:endParaRPr>
          </a:p>
          <a:p>
            <a:pPr algn="ctr"/>
            <a:endParaRPr lang="en-US" b="1" i="1" dirty="0" smtClean="0">
              <a:solidFill>
                <a:schemeClr val="tx2"/>
              </a:solidFill>
            </a:endParaRPr>
          </a:p>
          <a:p>
            <a:pPr algn="ctr"/>
            <a:endParaRPr lang="en-US" b="1" i="1" dirty="0">
              <a:solidFill>
                <a:schemeClr val="tx2">
                  <a:lumMod val="75000"/>
                </a:schemeClr>
              </a:solidFill>
            </a:endParaRPr>
          </a:p>
          <a:p>
            <a:pPr algn="ctr"/>
            <a:r>
              <a:rPr lang="en-US" sz="2400" b="1" i="1" dirty="0" smtClean="0">
                <a:solidFill>
                  <a:schemeClr val="tx2">
                    <a:lumMod val="75000"/>
                  </a:schemeClr>
                </a:solidFill>
              </a:rPr>
              <a:t>“Who do you say that I am?” </a:t>
            </a:r>
            <a:r>
              <a:rPr lang="en-US" sz="2400" b="1" dirty="0" smtClean="0">
                <a:solidFill>
                  <a:schemeClr val="tx2">
                    <a:lumMod val="75000"/>
                  </a:schemeClr>
                </a:solidFill>
              </a:rPr>
              <a:t>Mark 8:29</a:t>
            </a:r>
            <a:endParaRPr lang="en-US" sz="2400" dirty="0">
              <a:solidFill>
                <a:schemeClr val="tx2">
                  <a:lumMod val="75000"/>
                </a:schemeClr>
              </a:solidFill>
            </a:endParaRPr>
          </a:p>
          <a:p>
            <a:pPr algn="ctr"/>
            <a:endParaRPr lang="en-US" dirty="0" smtClean="0">
              <a:solidFill>
                <a:schemeClr val="tx2">
                  <a:lumMod val="75000"/>
                </a:schemeClr>
              </a:solidFill>
            </a:endParaRPr>
          </a:p>
          <a:p>
            <a:pPr algn="ctr"/>
            <a:r>
              <a:rPr lang="en-US" b="1" dirty="0" smtClean="0">
                <a:solidFill>
                  <a:schemeClr val="tx2">
                    <a:lumMod val="75000"/>
                  </a:schemeClr>
                </a:solidFill>
              </a:rPr>
              <a:t>House Church</a:t>
            </a:r>
          </a:p>
          <a:p>
            <a:pPr algn="ctr"/>
            <a:r>
              <a:rPr lang="en-US" b="1" dirty="0" smtClean="0">
                <a:solidFill>
                  <a:schemeClr val="tx2">
                    <a:lumMod val="75000"/>
                  </a:schemeClr>
                </a:solidFill>
              </a:rPr>
              <a:t>May 7, 2017</a:t>
            </a:r>
          </a:p>
          <a:p>
            <a:pPr algn="ctr"/>
            <a:endParaRPr lang="en-US" sz="1000" b="1" dirty="0">
              <a:solidFill>
                <a:schemeClr val="tx2"/>
              </a:solidFill>
            </a:endParaRPr>
          </a:p>
        </p:txBody>
      </p:sp>
      <p:pic>
        <p:nvPicPr>
          <p:cNvPr id="2" name="Picture 1"/>
          <p:cNvPicPr>
            <a:picLocks noChangeAspect="1"/>
          </p:cNvPicPr>
          <p:nvPr/>
        </p:nvPicPr>
        <p:blipFill>
          <a:blip r:embed="rId3"/>
          <a:stretch>
            <a:fillRect/>
          </a:stretch>
        </p:blipFill>
        <p:spPr>
          <a:xfrm>
            <a:off x="3156410" y="1416528"/>
            <a:ext cx="2863390" cy="3536472"/>
          </a:xfrm>
          <a:prstGeom prst="rect">
            <a:avLst/>
          </a:prstGeom>
        </p:spPr>
      </p:pic>
    </p:spTree>
    <p:extLst>
      <p:ext uri="{BB962C8B-B14F-4D97-AF65-F5344CB8AC3E}">
        <p14:creationId xmlns:p14="http://schemas.microsoft.com/office/powerpoint/2010/main" val="403196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712"/>
            <a:ext cx="5638800" cy="623888"/>
          </a:xfrm>
        </p:spPr>
        <p:txBody>
          <a:bodyPr>
            <a:normAutofit fontScale="90000"/>
          </a:bodyPr>
          <a:lstStyle/>
          <a:p>
            <a:pPr algn="l"/>
            <a:r>
              <a:rPr lang="en-GB" dirty="0" smtClean="0"/>
              <a:t/>
            </a:r>
            <a:br>
              <a:rPr lang="en-GB" dirty="0" smtClean="0"/>
            </a:br>
            <a:r>
              <a:rPr lang="en-US" sz="3100" b="1" dirty="0" smtClean="0"/>
              <a:t>The Inclusive </a:t>
            </a:r>
            <a:r>
              <a:rPr lang="en-US" sz="3100" b="1" dirty="0" smtClean="0"/>
              <a:t>Jesus</a:t>
            </a:r>
            <a:r>
              <a:rPr lang="en-US" b="1" dirty="0"/>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10</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smtClean="0">
              <a:solidFill>
                <a:prstClr val="white"/>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solidFill>
                  <a:prstClr val="black"/>
                </a:solidFill>
                <a:latin typeface="Rockwell Extra Bold" panose="02060903040505020403" pitchFamily="18" charset="0"/>
              </a:rPr>
              <a:t>House Church</a:t>
            </a:r>
            <a:endParaRPr lang="en-US" sz="1200" b="1" dirty="0">
              <a:solidFill>
                <a:prstClr val="black"/>
              </a:solidFill>
              <a:latin typeface="Rockwell Extra Bold" panose="02060903040505020403" pitchFamily="18" charset="0"/>
            </a:endParaRPr>
          </a:p>
        </p:txBody>
      </p:sp>
      <p:sp>
        <p:nvSpPr>
          <p:cNvPr id="10" name="Content Placeholder 2"/>
          <p:cNvSpPr>
            <a:spLocks noGrp="1"/>
          </p:cNvSpPr>
          <p:nvPr>
            <p:ph idx="1"/>
          </p:nvPr>
        </p:nvSpPr>
        <p:spPr>
          <a:xfrm>
            <a:off x="838200" y="1295400"/>
            <a:ext cx="7848600" cy="4525963"/>
          </a:xfrm>
        </p:spPr>
        <p:txBody>
          <a:bodyPr>
            <a:noAutofit/>
          </a:bodyPr>
          <a:lstStyle/>
          <a:p>
            <a:pPr marL="0" indent="0">
              <a:buClr>
                <a:schemeClr val="tx2"/>
              </a:buClr>
              <a:buNone/>
            </a:pPr>
            <a:r>
              <a:rPr lang="en-US" sz="1800" b="1" dirty="0" smtClean="0"/>
              <a:t>What are the implications for us?</a:t>
            </a:r>
            <a:endParaRPr lang="en-US" sz="2000" b="1" dirty="0"/>
          </a:p>
          <a:p>
            <a:pPr marL="0" indent="0">
              <a:buClr>
                <a:schemeClr val="tx2"/>
              </a:buClr>
              <a:buNone/>
            </a:pPr>
            <a:endParaRPr lang="en-US" sz="1800" b="1" dirty="0" smtClean="0"/>
          </a:p>
          <a:p>
            <a:pPr>
              <a:buClr>
                <a:schemeClr val="tx2"/>
              </a:buClr>
            </a:pPr>
            <a:r>
              <a:rPr lang="en-US" sz="1800" b="1" dirty="0" smtClean="0"/>
              <a:t>Worship</a:t>
            </a:r>
          </a:p>
          <a:p>
            <a:pPr>
              <a:buClr>
                <a:schemeClr val="tx2"/>
              </a:buClr>
            </a:pPr>
            <a:r>
              <a:rPr lang="en-US" sz="1800" b="1" dirty="0" smtClean="0"/>
              <a:t>Church as a welcoming place for those who have given up on God</a:t>
            </a:r>
          </a:p>
          <a:p>
            <a:pPr>
              <a:buClr>
                <a:schemeClr val="tx2"/>
              </a:buClr>
            </a:pPr>
            <a:r>
              <a:rPr lang="en-US" sz="1800" b="1" dirty="0" smtClean="0"/>
              <a:t>In our dialogue, intentional about including diverse points of view</a:t>
            </a:r>
          </a:p>
          <a:p>
            <a:pPr>
              <a:buClr>
                <a:schemeClr val="tx2"/>
              </a:buClr>
            </a:pPr>
            <a:r>
              <a:rPr lang="en-US" sz="1800" b="1" dirty="0" smtClean="0"/>
              <a:t>Mission and service</a:t>
            </a:r>
          </a:p>
          <a:p>
            <a:pPr>
              <a:buClr>
                <a:schemeClr val="tx2"/>
              </a:buClr>
            </a:pPr>
            <a:r>
              <a:rPr lang="en-US" sz="1800" b="1" dirty="0" smtClean="0"/>
              <a:t>Sense of fellowship and friendship</a:t>
            </a:r>
          </a:p>
          <a:p>
            <a:pPr>
              <a:buClr>
                <a:schemeClr val="tx2"/>
              </a:buClr>
            </a:pPr>
            <a:endParaRPr lang="en-US" sz="1800" b="1" dirty="0" smtClean="0"/>
          </a:p>
          <a:p>
            <a:pPr>
              <a:buClr>
                <a:schemeClr val="tx2"/>
              </a:buClr>
            </a:pPr>
            <a:endParaRPr lang="en-US" sz="1800" b="1" dirty="0" smtClean="0"/>
          </a:p>
          <a:p>
            <a:pPr marL="0" indent="0">
              <a:buClr>
                <a:schemeClr val="tx2"/>
              </a:buClr>
              <a:buNone/>
            </a:pPr>
            <a:endParaRPr lang="en-US" sz="2800" b="1" dirty="0" smtClean="0"/>
          </a:p>
        </p:txBody>
      </p:sp>
    </p:spTree>
    <p:extLst>
      <p:ext uri="{BB962C8B-B14F-4D97-AF65-F5344CB8AC3E}">
        <p14:creationId xmlns:p14="http://schemas.microsoft.com/office/powerpoint/2010/main" val="3658375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712"/>
            <a:ext cx="5974080" cy="623888"/>
          </a:xfrm>
        </p:spPr>
        <p:txBody>
          <a:bodyPr>
            <a:normAutofit fontScale="90000"/>
          </a:bodyPr>
          <a:lstStyle/>
          <a:p>
            <a:pPr algn="l"/>
            <a:r>
              <a:rPr lang="en-GB" dirty="0" smtClean="0"/>
              <a:t/>
            </a:r>
            <a:br>
              <a:rPr lang="en-GB" dirty="0" smtClean="0"/>
            </a:br>
            <a:r>
              <a:rPr lang="en-US" sz="3100" b="1" dirty="0" smtClean="0"/>
              <a:t>The Suffering Jesus </a:t>
            </a:r>
            <a:r>
              <a:rPr lang="en-US" sz="3100" b="1" dirty="0" smtClean="0"/>
              <a:t/>
            </a:r>
            <a:br>
              <a:rPr lang="en-US" sz="3100" b="1" dirty="0" smtClean="0"/>
            </a:br>
            <a:r>
              <a:rPr lang="en-US" sz="2200" b="1" dirty="0" smtClean="0"/>
              <a:t>   (</a:t>
            </a:r>
            <a:r>
              <a:rPr lang="en-US" sz="2200" b="1" dirty="0" smtClean="0"/>
              <a:t>Luke 14:27)</a:t>
            </a:r>
            <a:r>
              <a:rPr lang="en-US" b="1" dirty="0"/>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11</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smtClean="0">
              <a:solidFill>
                <a:prstClr val="white"/>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solidFill>
                  <a:prstClr val="black"/>
                </a:solidFill>
                <a:latin typeface="Rockwell Extra Bold" panose="02060903040505020403" pitchFamily="18" charset="0"/>
              </a:rPr>
              <a:t>House Church</a:t>
            </a:r>
            <a:endParaRPr lang="en-US" sz="1200" b="1" dirty="0">
              <a:solidFill>
                <a:prstClr val="black"/>
              </a:solidFill>
              <a:latin typeface="Rockwell Extra Bold" panose="02060903040505020403" pitchFamily="18" charset="0"/>
            </a:endParaRPr>
          </a:p>
        </p:txBody>
      </p:sp>
      <p:sp>
        <p:nvSpPr>
          <p:cNvPr id="10" name="Content Placeholder 2"/>
          <p:cNvSpPr>
            <a:spLocks noGrp="1"/>
          </p:cNvSpPr>
          <p:nvPr>
            <p:ph idx="1"/>
          </p:nvPr>
        </p:nvSpPr>
        <p:spPr>
          <a:xfrm>
            <a:off x="914400" y="1295400"/>
            <a:ext cx="7772400" cy="4525963"/>
          </a:xfrm>
        </p:spPr>
        <p:txBody>
          <a:bodyPr>
            <a:noAutofit/>
          </a:bodyPr>
          <a:lstStyle/>
          <a:p>
            <a:pPr marL="0" indent="0">
              <a:buClr>
                <a:schemeClr val="tx2"/>
              </a:buClr>
              <a:buNone/>
            </a:pPr>
            <a:r>
              <a:rPr lang="en-US" sz="2000" b="1" dirty="0" smtClean="0"/>
              <a:t>“Take up your cross and follow me.”</a:t>
            </a:r>
          </a:p>
          <a:p>
            <a:pPr marL="0" indent="0">
              <a:buClr>
                <a:schemeClr val="tx2"/>
              </a:buClr>
              <a:buNone/>
            </a:pPr>
            <a:endParaRPr lang="en-US" sz="1200" b="1" dirty="0"/>
          </a:p>
          <a:p>
            <a:pPr marL="457200" indent="-457200">
              <a:buClr>
                <a:schemeClr val="tx2"/>
              </a:buClr>
              <a:buFont typeface="+mj-lt"/>
              <a:buAutoNum type="arabicPeriod"/>
            </a:pPr>
            <a:r>
              <a:rPr lang="en-US" sz="1800" b="1" dirty="0" smtClean="0"/>
              <a:t>“He is with me</a:t>
            </a:r>
            <a:r>
              <a:rPr lang="en-US" sz="1800" b="1" dirty="0" smtClean="0"/>
              <a:t>!”</a:t>
            </a:r>
          </a:p>
          <a:p>
            <a:pPr marL="0" indent="0">
              <a:buClr>
                <a:schemeClr val="tx2"/>
              </a:buClr>
              <a:buNone/>
            </a:pPr>
            <a:endParaRPr lang="en-US" sz="1800" b="1" dirty="0" smtClean="0"/>
          </a:p>
          <a:p>
            <a:pPr marL="457200" indent="-457200">
              <a:buClr>
                <a:schemeClr val="tx2"/>
              </a:buClr>
              <a:buFont typeface="+mj-lt"/>
              <a:buAutoNum type="arabicPeriod" startAt="2"/>
            </a:pPr>
            <a:r>
              <a:rPr lang="en-US" sz="1800" b="1" dirty="0" smtClean="0"/>
              <a:t>What </a:t>
            </a:r>
            <a:r>
              <a:rPr lang="en-US" sz="1800" b="1" dirty="0" smtClean="0"/>
              <a:t>is “Suffering”</a:t>
            </a:r>
          </a:p>
          <a:p>
            <a:pPr marL="857250" lvl="1" indent="-457200">
              <a:buClr>
                <a:schemeClr val="tx2"/>
              </a:buClr>
            </a:pPr>
            <a:r>
              <a:rPr lang="en-US" sz="1400" b="1" dirty="0" smtClean="0"/>
              <a:t>Not the same as pain, rather something we do with pain.</a:t>
            </a:r>
          </a:p>
          <a:p>
            <a:pPr marL="857250" lvl="1" indent="-457200">
              <a:buClr>
                <a:schemeClr val="tx2"/>
              </a:buClr>
            </a:pPr>
            <a:r>
              <a:rPr lang="en-US" sz="1400" b="1" dirty="0" smtClean="0"/>
              <a:t>Alternatives for dealing with pain: drugs, addictions, depression, feeling victimized, despair, suppress it, distractions, laughing while we’re dying inside.</a:t>
            </a:r>
          </a:p>
          <a:p>
            <a:pPr marL="857250" lvl="1" indent="-457200">
              <a:buClr>
                <a:schemeClr val="tx2"/>
              </a:buClr>
            </a:pPr>
            <a:r>
              <a:rPr lang="en-US" sz="1400" b="1" dirty="0" smtClean="0"/>
              <a:t>Suffering, “</a:t>
            </a:r>
            <a:r>
              <a:rPr lang="en-US" sz="1400" b="1" dirty="0" err="1" smtClean="0"/>
              <a:t>suf</a:t>
            </a:r>
            <a:r>
              <a:rPr lang="en-US" sz="1400" b="1" dirty="0" smtClean="0"/>
              <a:t>” = “to come up from beneath”; “</a:t>
            </a:r>
            <a:r>
              <a:rPr lang="en-US" sz="1400" b="1" dirty="0" err="1" smtClean="0"/>
              <a:t>ferre</a:t>
            </a:r>
            <a:r>
              <a:rPr lang="en-US" sz="1400" b="1" dirty="0" smtClean="0"/>
              <a:t>” = “ to carry”; to examine or carry something to the point of understanding.  Bearing pain courageously; keep the concern in our awareness.</a:t>
            </a:r>
          </a:p>
          <a:p>
            <a:pPr marL="857250" lvl="1" indent="-457200">
              <a:buClr>
                <a:schemeClr val="tx2"/>
              </a:buClr>
            </a:pPr>
            <a:r>
              <a:rPr lang="en-US" sz="1400" b="1" dirty="0" smtClean="0"/>
              <a:t>Suffering and learning: Bonhoeffer</a:t>
            </a:r>
          </a:p>
          <a:p>
            <a:pPr marL="857250" lvl="1" indent="-457200">
              <a:buClr>
                <a:schemeClr val="tx2"/>
              </a:buClr>
            </a:pPr>
            <a:r>
              <a:rPr lang="en-US" sz="1400" b="1" dirty="0" smtClean="0"/>
              <a:t>Suffering and grief: long-suffering</a:t>
            </a:r>
          </a:p>
          <a:p>
            <a:pPr marL="857250" lvl="1" indent="-457200">
              <a:buClr>
                <a:schemeClr val="tx2"/>
              </a:buClr>
            </a:pPr>
            <a:r>
              <a:rPr lang="en-US" sz="1400" b="1" dirty="0" smtClean="0"/>
              <a:t>Suffering and purpose: Jesus as a model of suffering.</a:t>
            </a:r>
          </a:p>
          <a:p>
            <a:pPr marL="857250" lvl="1" indent="-457200">
              <a:buClr>
                <a:schemeClr val="tx2"/>
              </a:buClr>
            </a:pPr>
            <a:endParaRPr lang="en-US" sz="1400" b="1" dirty="0" smtClean="0"/>
          </a:p>
          <a:p>
            <a:pPr marL="0" indent="0">
              <a:buClr>
                <a:schemeClr val="tx2"/>
              </a:buClr>
              <a:buNone/>
            </a:pPr>
            <a:endParaRPr lang="en-US" sz="2800" b="1" dirty="0" smtClean="0"/>
          </a:p>
          <a:p>
            <a:pPr marL="0" indent="0">
              <a:buClr>
                <a:schemeClr val="tx2"/>
              </a:buClr>
              <a:buNone/>
            </a:pPr>
            <a:endParaRPr lang="en-US" sz="2800" b="1" dirty="0" smtClean="0"/>
          </a:p>
        </p:txBody>
      </p:sp>
    </p:spTree>
    <p:extLst>
      <p:ext uri="{BB962C8B-B14F-4D97-AF65-F5344CB8AC3E}">
        <p14:creationId xmlns:p14="http://schemas.microsoft.com/office/powerpoint/2010/main" val="3882359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6712"/>
            <a:ext cx="5638800" cy="623888"/>
          </a:xfrm>
        </p:spPr>
        <p:txBody>
          <a:bodyPr>
            <a:normAutofit fontScale="90000"/>
          </a:bodyPr>
          <a:lstStyle/>
          <a:p>
            <a:pPr algn="l"/>
            <a:r>
              <a:rPr lang="en-GB" dirty="0" smtClean="0"/>
              <a:t/>
            </a:r>
            <a:br>
              <a:rPr lang="en-GB" dirty="0" smtClean="0"/>
            </a:br>
            <a:r>
              <a:rPr lang="en-US" sz="3100" b="1" dirty="0" smtClean="0"/>
              <a:t>Jesus, our </a:t>
            </a:r>
            <a:r>
              <a:rPr lang="en-US" sz="3100" b="1" dirty="0" smtClean="0"/>
              <a:t>Friend</a:t>
            </a:r>
            <a:r>
              <a:rPr lang="en-US" b="1" dirty="0"/>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12</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smtClean="0">
              <a:solidFill>
                <a:prstClr val="white"/>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solidFill>
                  <a:prstClr val="black"/>
                </a:solidFill>
                <a:latin typeface="Rockwell Extra Bold" panose="02060903040505020403" pitchFamily="18" charset="0"/>
              </a:rPr>
              <a:t>House Church</a:t>
            </a:r>
            <a:endParaRPr lang="en-US" sz="1200" b="1" dirty="0">
              <a:solidFill>
                <a:prstClr val="black"/>
              </a:solidFill>
              <a:latin typeface="Rockwell Extra Bold" panose="02060903040505020403" pitchFamily="18" charset="0"/>
            </a:endParaRPr>
          </a:p>
        </p:txBody>
      </p:sp>
      <p:sp>
        <p:nvSpPr>
          <p:cNvPr id="10" name="Content Placeholder 2"/>
          <p:cNvSpPr>
            <a:spLocks noGrp="1"/>
          </p:cNvSpPr>
          <p:nvPr>
            <p:ph idx="1"/>
          </p:nvPr>
        </p:nvSpPr>
        <p:spPr>
          <a:xfrm>
            <a:off x="457200" y="1143000"/>
            <a:ext cx="8382000" cy="4525963"/>
          </a:xfrm>
        </p:spPr>
        <p:txBody>
          <a:bodyPr>
            <a:noAutofit/>
          </a:bodyPr>
          <a:lstStyle/>
          <a:p>
            <a:pPr marL="0" indent="0">
              <a:buClr>
                <a:schemeClr val="tx2"/>
              </a:buClr>
              <a:buNone/>
            </a:pPr>
            <a:r>
              <a:rPr lang="en-US" sz="1800" b="1" dirty="0" smtClean="0"/>
              <a:t>“Until now I have called you my disciples; henceforth I will call you my friends.” (John 15:12-17)</a:t>
            </a:r>
          </a:p>
          <a:p>
            <a:pPr marL="0" indent="0">
              <a:buClr>
                <a:schemeClr val="tx2"/>
              </a:buClr>
              <a:buNone/>
            </a:pPr>
            <a:endParaRPr lang="en-US" sz="1800" b="1" dirty="0"/>
          </a:p>
          <a:p>
            <a:pPr marL="685800" indent="-509588">
              <a:buClr>
                <a:schemeClr val="tx2"/>
              </a:buClr>
              <a:buFont typeface="+mj-lt"/>
              <a:buAutoNum type="arabicPeriod"/>
            </a:pPr>
            <a:r>
              <a:rPr lang="en-US" sz="1600" b="1" dirty="0" smtClean="0"/>
              <a:t>The meaning of the common name “Jesus”: “God will save.”</a:t>
            </a:r>
          </a:p>
          <a:p>
            <a:pPr marL="685800" indent="-509588">
              <a:buClr>
                <a:schemeClr val="tx2"/>
              </a:buClr>
              <a:buFont typeface="+mj-lt"/>
              <a:buAutoNum type="arabicPeriod"/>
            </a:pPr>
            <a:r>
              <a:rPr lang="en-US" sz="1600" b="1" dirty="0" smtClean="0"/>
              <a:t>Great mystery in which God continually elevates our ordinary, common, confused lives toward something beautiful and extraordinary, which is the goal of friendship.</a:t>
            </a:r>
          </a:p>
          <a:p>
            <a:pPr marL="685800" indent="-509588">
              <a:buClr>
                <a:schemeClr val="tx2"/>
              </a:buClr>
              <a:buFont typeface="+mj-lt"/>
              <a:buAutoNum type="arabicPeriod"/>
            </a:pPr>
            <a:r>
              <a:rPr lang="en-US" sz="1600" b="1" dirty="0" smtClean="0"/>
              <a:t>The profound connection we feel with our friends is one of the most precious gifts of life.</a:t>
            </a:r>
          </a:p>
          <a:p>
            <a:pPr marL="685800" indent="-509588">
              <a:buClr>
                <a:schemeClr val="tx2"/>
              </a:buClr>
              <a:buFont typeface="+mj-lt"/>
              <a:buAutoNum type="arabicPeriod"/>
            </a:pPr>
            <a:r>
              <a:rPr lang="en-US" sz="1600" b="1" dirty="0" smtClean="0"/>
              <a:t>Thomas Merton and friend Grace: “I’m glad you still draw things with love.  I hope that you will never lose that.  I hope that you and I will secretly travel our own road to joy, which will be mysteriously revealed to us without our exactly realizing how.”</a:t>
            </a:r>
          </a:p>
          <a:p>
            <a:pPr marL="685800" indent="-509588">
              <a:buClr>
                <a:schemeClr val="tx2"/>
              </a:buClr>
              <a:buFont typeface="+mj-lt"/>
              <a:buAutoNum type="arabicPeriod"/>
            </a:pPr>
            <a:r>
              <a:rPr lang="en-US" sz="1600" b="1" dirty="0" smtClean="0"/>
              <a:t>There is one friend who walks beside us in love, who knows and understands us, who accepts and guides us, who employs and develops our strengths, who forgives our failings, who shares our joys and comforts our sorrows, who has experienced our dilemmas, he is one with whom we can communicate and commune even without intentional effort, he is one who suffers for and with us, who gives us access to the God of life and challenges us to become everything God intended us to be.  This friend is Jesus.</a:t>
            </a:r>
          </a:p>
          <a:p>
            <a:pPr marL="0" indent="0">
              <a:buClr>
                <a:schemeClr val="tx2"/>
              </a:buClr>
              <a:buNone/>
            </a:pPr>
            <a:endParaRPr lang="en-US" sz="2800" b="1" dirty="0" smtClean="0"/>
          </a:p>
          <a:p>
            <a:pPr marL="0" indent="0">
              <a:buClr>
                <a:schemeClr val="tx2"/>
              </a:buClr>
              <a:buNone/>
            </a:pPr>
            <a:endParaRPr lang="en-US" sz="2800" b="1" dirty="0" smtClean="0"/>
          </a:p>
        </p:txBody>
      </p:sp>
    </p:spTree>
    <p:extLst>
      <p:ext uri="{BB962C8B-B14F-4D97-AF65-F5344CB8AC3E}">
        <p14:creationId xmlns:p14="http://schemas.microsoft.com/office/powerpoint/2010/main" val="115211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232"/>
            <a:ext cx="6372225" cy="623888"/>
          </a:xfrm>
        </p:spPr>
        <p:txBody>
          <a:bodyPr>
            <a:normAutofit fontScale="90000"/>
          </a:bodyPr>
          <a:lstStyle/>
          <a:p>
            <a:pPr algn="l"/>
            <a:r>
              <a:rPr lang="en-GB" dirty="0" smtClean="0"/>
              <a:t/>
            </a:r>
            <a:br>
              <a:rPr lang="en-GB" dirty="0" smtClean="0"/>
            </a:br>
            <a:r>
              <a:rPr lang="en-GB" sz="4000" dirty="0" smtClean="0"/>
              <a:t>“</a:t>
            </a:r>
            <a:r>
              <a:rPr lang="en-US" sz="2700" b="1" dirty="0" smtClean="0"/>
              <a:t>Who Do You Say that I Am?” </a:t>
            </a:r>
            <a:r>
              <a:rPr lang="en-US" sz="2700" b="1" dirty="0" smtClean="0"/>
              <a:t>(Mark 8:29)</a:t>
            </a:r>
            <a:r>
              <a:rPr lang="en-US" b="1" dirty="0"/>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2</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smtClean="0">
              <a:solidFill>
                <a:prstClr val="white"/>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solidFill>
                  <a:prstClr val="black"/>
                </a:solidFill>
                <a:latin typeface="Rockwell Extra Bold" panose="02060903040505020403" pitchFamily="18" charset="0"/>
              </a:rPr>
              <a:t>House Church</a:t>
            </a:r>
            <a:endParaRPr lang="en-US" sz="1200" b="1" dirty="0">
              <a:solidFill>
                <a:prstClr val="black"/>
              </a:solidFill>
              <a:latin typeface="Rockwell Extra Bold" panose="02060903040505020403" pitchFamily="18" charset="0"/>
            </a:endParaRPr>
          </a:p>
        </p:txBody>
      </p:sp>
      <p:sp>
        <p:nvSpPr>
          <p:cNvPr id="10" name="Content Placeholder 2"/>
          <p:cNvSpPr>
            <a:spLocks noGrp="1"/>
          </p:cNvSpPr>
          <p:nvPr>
            <p:ph idx="1"/>
          </p:nvPr>
        </p:nvSpPr>
        <p:spPr>
          <a:xfrm>
            <a:off x="457200" y="1295400"/>
            <a:ext cx="8229600" cy="4525963"/>
          </a:xfrm>
        </p:spPr>
        <p:txBody>
          <a:bodyPr>
            <a:noAutofit/>
          </a:bodyPr>
          <a:lstStyle/>
          <a:p>
            <a:pPr marL="0" indent="0">
              <a:buClr>
                <a:schemeClr val="tx2"/>
              </a:buClr>
              <a:buNone/>
            </a:pPr>
            <a:endParaRPr lang="en-US" sz="2800" b="1" dirty="0"/>
          </a:p>
          <a:p>
            <a:pPr marL="800100">
              <a:lnSpc>
                <a:spcPct val="200000"/>
              </a:lnSpc>
              <a:spcBef>
                <a:spcPts val="0"/>
              </a:spcBef>
              <a:spcAft>
                <a:spcPts val="600"/>
              </a:spcAft>
              <a:buClr>
                <a:schemeClr val="tx2"/>
              </a:buClr>
              <a:buFont typeface="+mj-lt"/>
              <a:buAutoNum type="arabicPeriod"/>
            </a:pPr>
            <a:r>
              <a:rPr lang="en-US" sz="2000" b="1" dirty="0" smtClean="0"/>
              <a:t>Jesus Tempted as We Are (Matthew 4:1-11)</a:t>
            </a:r>
          </a:p>
          <a:p>
            <a:pPr marL="800100">
              <a:lnSpc>
                <a:spcPct val="200000"/>
              </a:lnSpc>
              <a:spcBef>
                <a:spcPts val="0"/>
              </a:spcBef>
              <a:spcAft>
                <a:spcPts val="600"/>
              </a:spcAft>
              <a:buClr>
                <a:schemeClr val="tx2"/>
              </a:buClr>
              <a:buFont typeface="+mj-lt"/>
              <a:buAutoNum type="arabicPeriod"/>
            </a:pPr>
            <a:r>
              <a:rPr lang="en-US" sz="2000" b="1" dirty="0" smtClean="0"/>
              <a:t>Jesus and Difficult Decisions (Mark 1:21-39)</a:t>
            </a:r>
          </a:p>
          <a:p>
            <a:pPr marL="800100">
              <a:lnSpc>
                <a:spcPct val="200000"/>
              </a:lnSpc>
              <a:spcBef>
                <a:spcPts val="0"/>
              </a:spcBef>
              <a:spcAft>
                <a:spcPts val="600"/>
              </a:spcAft>
              <a:buClr>
                <a:schemeClr val="tx2"/>
              </a:buClr>
              <a:buFont typeface="+mj-lt"/>
              <a:buAutoNum type="arabicPeriod"/>
            </a:pPr>
            <a:r>
              <a:rPr lang="en-US" sz="2000" b="1" dirty="0" smtClean="0"/>
              <a:t>Jesus’ Way of Living (Matthew 5:1-7:27)</a:t>
            </a:r>
          </a:p>
          <a:p>
            <a:pPr marL="800100">
              <a:lnSpc>
                <a:spcPct val="200000"/>
              </a:lnSpc>
              <a:spcBef>
                <a:spcPts val="0"/>
              </a:spcBef>
              <a:spcAft>
                <a:spcPts val="600"/>
              </a:spcAft>
              <a:buClr>
                <a:schemeClr val="tx2"/>
              </a:buClr>
              <a:buFont typeface="+mj-lt"/>
              <a:buAutoNum type="arabicPeriod"/>
            </a:pPr>
            <a:r>
              <a:rPr lang="en-US" sz="2000" b="1" dirty="0" smtClean="0"/>
              <a:t>The Inclusive Jesus (John 3:16)</a:t>
            </a:r>
          </a:p>
          <a:p>
            <a:pPr marL="800100">
              <a:lnSpc>
                <a:spcPct val="200000"/>
              </a:lnSpc>
              <a:spcBef>
                <a:spcPts val="0"/>
              </a:spcBef>
              <a:spcAft>
                <a:spcPts val="600"/>
              </a:spcAft>
              <a:buClr>
                <a:schemeClr val="tx2"/>
              </a:buClr>
              <a:buFont typeface="+mj-lt"/>
              <a:buAutoNum type="arabicPeriod"/>
            </a:pPr>
            <a:r>
              <a:rPr lang="en-US" sz="2000" b="1" dirty="0" smtClean="0"/>
              <a:t>The Suffering Jesus (Luke 14:27)</a:t>
            </a:r>
          </a:p>
          <a:p>
            <a:pPr marL="800100">
              <a:lnSpc>
                <a:spcPct val="200000"/>
              </a:lnSpc>
              <a:spcBef>
                <a:spcPts val="0"/>
              </a:spcBef>
              <a:spcAft>
                <a:spcPts val="600"/>
              </a:spcAft>
              <a:buClr>
                <a:schemeClr val="tx2"/>
              </a:buClr>
              <a:buFont typeface="+mj-lt"/>
              <a:buAutoNum type="arabicPeriod"/>
            </a:pPr>
            <a:r>
              <a:rPr lang="en-US" sz="2000" b="1" dirty="0" smtClean="0"/>
              <a:t>What a Friend We Have in Jesus (John 15:12-17)</a:t>
            </a:r>
          </a:p>
          <a:p>
            <a:pPr marL="0" indent="0">
              <a:buClr>
                <a:schemeClr val="tx2"/>
              </a:buClr>
              <a:buNone/>
            </a:pPr>
            <a:endParaRPr lang="en-US" sz="2800" b="1" dirty="0" smtClean="0"/>
          </a:p>
          <a:p>
            <a:pPr marL="0" indent="0">
              <a:buClr>
                <a:schemeClr val="tx2"/>
              </a:buClr>
              <a:buNone/>
            </a:pPr>
            <a:endParaRPr lang="en-US" sz="2800" b="1" dirty="0" smtClean="0"/>
          </a:p>
        </p:txBody>
      </p:sp>
    </p:spTree>
    <p:extLst>
      <p:ext uri="{BB962C8B-B14F-4D97-AF65-F5344CB8AC3E}">
        <p14:creationId xmlns:p14="http://schemas.microsoft.com/office/powerpoint/2010/main" val="203728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66712"/>
            <a:ext cx="5943600" cy="623888"/>
          </a:xfrm>
        </p:spPr>
        <p:txBody>
          <a:bodyPr>
            <a:normAutofit fontScale="90000"/>
          </a:bodyPr>
          <a:lstStyle/>
          <a:p>
            <a:pPr algn="l"/>
            <a:r>
              <a:rPr lang="en-GB" sz="3600" dirty="0" smtClean="0"/>
              <a:t/>
            </a:r>
            <a:br>
              <a:rPr lang="en-GB" sz="3600" dirty="0" smtClean="0"/>
            </a:br>
            <a:r>
              <a:rPr lang="en-GB" sz="3600" dirty="0" smtClean="0"/>
              <a:t/>
            </a:r>
            <a:br>
              <a:rPr lang="en-GB" sz="3600" dirty="0" smtClean="0"/>
            </a:br>
            <a:r>
              <a:rPr lang="en-US" sz="2700" b="1" dirty="0" smtClean="0"/>
              <a:t>Jesus</a:t>
            </a:r>
            <a:r>
              <a:rPr lang="en-US" sz="2700" b="1" dirty="0"/>
              <a:t> </a:t>
            </a:r>
            <a:r>
              <a:rPr lang="en-US" sz="2700" b="1" dirty="0" smtClean="0"/>
              <a:t>Tempted </a:t>
            </a:r>
            <a:r>
              <a:rPr lang="en-US" sz="2700" b="1" dirty="0"/>
              <a:t>as We Are </a:t>
            </a:r>
            <a:r>
              <a:rPr lang="en-US" sz="2700" b="1" dirty="0" smtClean="0"/>
              <a:t/>
            </a:r>
            <a:br>
              <a:rPr lang="en-US" sz="2700" b="1" dirty="0" smtClean="0"/>
            </a:br>
            <a:r>
              <a:rPr lang="en-US" sz="2700" b="1" dirty="0" smtClean="0"/>
              <a:t>  </a:t>
            </a:r>
            <a:r>
              <a:rPr lang="en-US" sz="2200" b="1" dirty="0" smtClean="0"/>
              <a:t>(</a:t>
            </a:r>
            <a:r>
              <a:rPr lang="en-US" sz="2200" b="1" dirty="0"/>
              <a:t>Matthew </a:t>
            </a:r>
            <a:r>
              <a:rPr lang="en-US" sz="2200" b="1" dirty="0" smtClean="0"/>
              <a:t>4:1-11; Luke 4:1-13)</a:t>
            </a:r>
            <a:r>
              <a:rPr lang="en-US" sz="2700" b="1" dirty="0"/>
              <a:t/>
            </a:r>
            <a:br>
              <a:rPr lang="en-US" sz="2700" b="1" dirty="0"/>
            </a:br>
            <a:r>
              <a:rPr lang="en-US" b="1" dirty="0"/>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3</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smtClean="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latin typeface="Rockwell Extra Bold" panose="02060903040505020403" pitchFamily="18" charset="0"/>
              </a:rPr>
              <a:t>House Church</a:t>
            </a:r>
            <a:endParaRPr lang="en-US" sz="1200" b="1" dirty="0">
              <a:latin typeface="Rockwell Extra Bold" panose="02060903040505020403" pitchFamily="18" charset="0"/>
            </a:endParaRPr>
          </a:p>
        </p:txBody>
      </p:sp>
      <p:sp>
        <p:nvSpPr>
          <p:cNvPr id="10" name="Content Placeholder 2"/>
          <p:cNvSpPr>
            <a:spLocks noGrp="1"/>
          </p:cNvSpPr>
          <p:nvPr>
            <p:ph idx="1"/>
          </p:nvPr>
        </p:nvSpPr>
        <p:spPr>
          <a:xfrm>
            <a:off x="533400" y="1066800"/>
            <a:ext cx="8534400" cy="4525963"/>
          </a:xfrm>
        </p:spPr>
        <p:txBody>
          <a:bodyPr>
            <a:noAutofit/>
          </a:bodyPr>
          <a:lstStyle/>
          <a:p>
            <a:pPr marL="457200" indent="-457200">
              <a:buClr>
                <a:schemeClr val="tx2"/>
              </a:buClr>
              <a:buFont typeface="+mj-lt"/>
              <a:buAutoNum type="arabicPeriod"/>
            </a:pPr>
            <a:r>
              <a:rPr lang="en-US" sz="1800" b="1" dirty="0" smtClean="0"/>
              <a:t>Historical Background</a:t>
            </a:r>
          </a:p>
          <a:p>
            <a:pPr marL="857250" lvl="1" indent="-457200">
              <a:buClr>
                <a:schemeClr val="tx2"/>
              </a:buClr>
            </a:pPr>
            <a:r>
              <a:rPr lang="en-US" sz="1400" b="1" dirty="0" smtClean="0"/>
              <a:t>Qumran, 11Q Melchizedek, Satan’s fall from heaven; given authority over the earth.</a:t>
            </a:r>
          </a:p>
          <a:p>
            <a:pPr marL="857250" lvl="1" indent="-457200">
              <a:buClr>
                <a:schemeClr val="tx2"/>
              </a:buClr>
            </a:pPr>
            <a:r>
              <a:rPr lang="en-US" sz="1400" b="1" dirty="0" smtClean="0"/>
              <a:t>Literal encounter vs. spiritual experience; differences between Matthew and Luke.</a:t>
            </a:r>
          </a:p>
          <a:p>
            <a:pPr marL="857250" lvl="1" indent="-457200">
              <a:buClr>
                <a:schemeClr val="tx2"/>
              </a:buClr>
            </a:pPr>
            <a:r>
              <a:rPr lang="en-US" sz="1400" b="1" dirty="0" smtClean="0"/>
              <a:t>Tests that define Jesus’ </a:t>
            </a:r>
            <a:r>
              <a:rPr lang="en-US" sz="1400" b="1" dirty="0" smtClean="0"/>
              <a:t>character and demonstrate the integrity by which he will make the choices and take the actions that will define his </a:t>
            </a:r>
            <a:r>
              <a:rPr lang="en-US" sz="1400" b="1" dirty="0" smtClean="0"/>
              <a:t>ministry.</a:t>
            </a:r>
          </a:p>
          <a:p>
            <a:pPr marL="857250" lvl="1" indent="-457200">
              <a:buClr>
                <a:schemeClr val="tx2"/>
              </a:buClr>
            </a:pPr>
            <a:r>
              <a:rPr lang="en-US" sz="1400" b="1" dirty="0" smtClean="0"/>
              <a:t>A model </a:t>
            </a:r>
            <a:r>
              <a:rPr lang="en-US" sz="1400" b="1" dirty="0" smtClean="0"/>
              <a:t>that </a:t>
            </a:r>
            <a:r>
              <a:rPr lang="en-US" sz="1400" b="1" dirty="0" smtClean="0"/>
              <a:t>defines </a:t>
            </a:r>
            <a:r>
              <a:rPr lang="en-US" sz="1400" b="1" dirty="0" smtClean="0"/>
              <a:t>our identity/character as Christians.</a:t>
            </a:r>
            <a:endParaRPr lang="en-US" sz="1800" b="1" dirty="0" smtClean="0"/>
          </a:p>
          <a:p>
            <a:pPr marL="457200" indent="-457200">
              <a:buClr>
                <a:schemeClr val="tx2"/>
              </a:buClr>
              <a:buFont typeface="+mj-lt"/>
              <a:buAutoNum type="arabicPeriod"/>
            </a:pPr>
            <a:endParaRPr lang="en-US" sz="1100" b="1" dirty="0"/>
          </a:p>
          <a:p>
            <a:pPr marL="457200" indent="-457200">
              <a:buClr>
                <a:schemeClr val="tx2"/>
              </a:buClr>
              <a:buFont typeface="+mj-lt"/>
              <a:buAutoNum type="arabicPeriod"/>
            </a:pPr>
            <a:r>
              <a:rPr lang="en-US" sz="1800" b="1" dirty="0" smtClean="0"/>
              <a:t>What is a Temptation?</a:t>
            </a:r>
          </a:p>
          <a:p>
            <a:pPr marL="857250" lvl="1" indent="-457200">
              <a:buClr>
                <a:schemeClr val="tx2"/>
              </a:buClr>
            </a:pPr>
            <a:r>
              <a:rPr lang="en-US" sz="1400" b="1" dirty="0" smtClean="0"/>
              <a:t>A temptation is an urge/desire, not necessarily to do wrong, but to act out of character with our real identity, our self-understanding as Christians.</a:t>
            </a:r>
          </a:p>
          <a:p>
            <a:pPr marL="857250" lvl="1" indent="-457200">
              <a:buClr>
                <a:schemeClr val="tx2"/>
              </a:buClr>
            </a:pPr>
            <a:r>
              <a:rPr lang="en-US" sz="1400" b="1" dirty="0" smtClean="0"/>
              <a:t>The temptations are not either/or scenarios; but distortions of life that base our character and identity on something that makes us less than what God intends for our lives.</a:t>
            </a:r>
          </a:p>
          <a:p>
            <a:pPr marL="857250" lvl="1" indent="-457200">
              <a:buClr>
                <a:schemeClr val="tx2"/>
              </a:buClr>
            </a:pPr>
            <a:r>
              <a:rPr lang="en-US" sz="1400" b="1" dirty="0" smtClean="0"/>
              <a:t>What is our core motivation for the </a:t>
            </a:r>
            <a:r>
              <a:rPr lang="en-US" sz="1400" b="1" dirty="0" smtClean="0"/>
              <a:t>way </a:t>
            </a:r>
            <a:r>
              <a:rPr lang="en-US" sz="1400" b="1" dirty="0" smtClean="0"/>
              <a:t>we think and </a:t>
            </a:r>
            <a:r>
              <a:rPr lang="en-US" sz="1400" b="1" dirty="0" smtClean="0"/>
              <a:t>live?  Why do we make the choices we make?  Do they reflect our identity as Christians, as ones created and loved by God?</a:t>
            </a:r>
          </a:p>
          <a:p>
            <a:pPr marL="857250" lvl="1" indent="-457200">
              <a:buClr>
                <a:schemeClr val="tx2"/>
              </a:buClr>
            </a:pPr>
            <a:endParaRPr lang="en-US" sz="1000" b="1" dirty="0"/>
          </a:p>
          <a:p>
            <a:pPr marL="457200" indent="-457200">
              <a:buClr>
                <a:schemeClr val="tx2"/>
              </a:buClr>
              <a:buFont typeface="+mj-lt"/>
              <a:buAutoNum type="arabicPeriod"/>
            </a:pPr>
            <a:r>
              <a:rPr lang="en-US" sz="1800" b="1" dirty="0" smtClean="0"/>
              <a:t>Three Temptations (Distortions)</a:t>
            </a:r>
          </a:p>
          <a:p>
            <a:pPr marL="857250" lvl="1" indent="-457200">
              <a:buClr>
                <a:schemeClr val="tx2"/>
              </a:buClr>
            </a:pPr>
            <a:r>
              <a:rPr lang="en-US" sz="1400" b="1" dirty="0" smtClean="0"/>
              <a:t>The temptation of </a:t>
            </a:r>
            <a:r>
              <a:rPr lang="en-US" sz="1400" b="1" i="1" dirty="0" smtClean="0"/>
              <a:t>materialism: </a:t>
            </a:r>
            <a:r>
              <a:rPr lang="en-US" sz="1400" b="1" dirty="0" smtClean="0"/>
              <a:t>to think and act as if our material possessions define us.</a:t>
            </a:r>
            <a:endParaRPr lang="en-US" sz="1400" b="1" i="1" dirty="0" smtClean="0"/>
          </a:p>
          <a:p>
            <a:pPr marL="857250" lvl="1" indent="-457200">
              <a:buClr>
                <a:schemeClr val="tx2"/>
              </a:buClr>
            </a:pPr>
            <a:r>
              <a:rPr lang="en-US" sz="1400" b="1" dirty="0" smtClean="0"/>
              <a:t>The temptation of </a:t>
            </a:r>
            <a:r>
              <a:rPr lang="en-US" sz="1400" b="1" i="1" dirty="0" smtClean="0"/>
              <a:t>security: </a:t>
            </a:r>
            <a:r>
              <a:rPr lang="en-US" sz="1400" b="1" dirty="0" smtClean="0"/>
              <a:t>to believe that we can absolutely control our own destiny.</a:t>
            </a:r>
          </a:p>
          <a:p>
            <a:pPr marL="857250" lvl="1" indent="-457200">
              <a:buClr>
                <a:schemeClr val="tx2"/>
              </a:buClr>
            </a:pPr>
            <a:r>
              <a:rPr lang="en-US" sz="1400" b="1" dirty="0" smtClean="0"/>
              <a:t>The temptation of </a:t>
            </a:r>
            <a:r>
              <a:rPr lang="en-US" sz="1400" b="1" i="1" dirty="0" smtClean="0"/>
              <a:t>status: </a:t>
            </a:r>
            <a:r>
              <a:rPr lang="en-US" sz="1400" b="1" dirty="0" smtClean="0"/>
              <a:t>to find fulfilment in social prestige and positions of power.</a:t>
            </a:r>
          </a:p>
          <a:p>
            <a:pPr marL="457200" indent="-457200">
              <a:buClr>
                <a:schemeClr val="tx2"/>
              </a:buClr>
              <a:buFont typeface="+mj-lt"/>
              <a:buAutoNum type="arabicPeriod"/>
            </a:pPr>
            <a:endParaRPr lang="en-US" sz="1800" b="1" dirty="0" smtClean="0"/>
          </a:p>
          <a:p>
            <a:pPr marL="457200" indent="-457200">
              <a:buClr>
                <a:schemeClr val="tx2"/>
              </a:buClr>
              <a:buFont typeface="+mj-lt"/>
              <a:buAutoNum type="arabicPeriod"/>
            </a:pPr>
            <a:endParaRPr lang="en-US" sz="1800" b="1" dirty="0"/>
          </a:p>
          <a:p>
            <a:pPr marL="457200" indent="-457200">
              <a:buClr>
                <a:schemeClr val="tx2"/>
              </a:buClr>
              <a:buFont typeface="+mj-lt"/>
              <a:buAutoNum type="arabicPeriod"/>
            </a:pPr>
            <a:endParaRPr lang="en-US" sz="1800" b="1" dirty="0" smtClean="0"/>
          </a:p>
        </p:txBody>
      </p:sp>
    </p:spTree>
    <p:extLst>
      <p:ext uri="{BB962C8B-B14F-4D97-AF65-F5344CB8AC3E}">
        <p14:creationId xmlns:p14="http://schemas.microsoft.com/office/powerpoint/2010/main" val="2966474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12"/>
            <a:ext cx="5791200" cy="623888"/>
          </a:xfrm>
        </p:spPr>
        <p:txBody>
          <a:bodyPr>
            <a:noAutofit/>
          </a:bodyPr>
          <a:lstStyle/>
          <a:p>
            <a:pPr lvl="1" algn="l" rtl="0">
              <a:spcBef>
                <a:spcPct val="0"/>
              </a:spcBef>
            </a:pPr>
            <a:r>
              <a:rPr lang="en-US" sz="2400" b="1" dirty="0" smtClean="0"/>
              <a:t>Jesus Tempted as We Are</a:t>
            </a:r>
            <a:endParaRPr lang="en-GB" sz="3200"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4</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smtClean="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latin typeface="Rockwell Extra Bold" panose="02060903040505020403" pitchFamily="18" charset="0"/>
              </a:rPr>
              <a:t>House Church</a:t>
            </a:r>
            <a:endParaRPr lang="en-US" sz="1200" b="1" dirty="0">
              <a:latin typeface="Rockwell Extra Bold" panose="02060903040505020403" pitchFamily="18" charset="0"/>
            </a:endParaRPr>
          </a:p>
        </p:txBody>
      </p:sp>
      <p:sp>
        <p:nvSpPr>
          <p:cNvPr id="10" name="Content Placeholder 2"/>
          <p:cNvSpPr>
            <a:spLocks noGrp="1"/>
          </p:cNvSpPr>
          <p:nvPr>
            <p:ph idx="1"/>
          </p:nvPr>
        </p:nvSpPr>
        <p:spPr>
          <a:xfrm>
            <a:off x="838200" y="1295400"/>
            <a:ext cx="8001000" cy="4525963"/>
          </a:xfrm>
        </p:spPr>
        <p:txBody>
          <a:bodyPr>
            <a:noAutofit/>
          </a:bodyPr>
          <a:lstStyle/>
          <a:p>
            <a:pPr marL="457200" indent="-457200">
              <a:buClr>
                <a:schemeClr val="tx2"/>
              </a:buClr>
              <a:buFont typeface="+mj-lt"/>
              <a:buAutoNum type="arabicPeriod"/>
            </a:pPr>
            <a:r>
              <a:rPr lang="en-US" sz="2000" b="1" dirty="0" smtClean="0"/>
              <a:t>The Temptation of Materialism</a:t>
            </a:r>
          </a:p>
          <a:p>
            <a:pPr marL="857250" lvl="1" indent="-457200">
              <a:buClr>
                <a:schemeClr val="tx2"/>
              </a:buClr>
            </a:pPr>
            <a:r>
              <a:rPr lang="en-US" sz="1400" b="1" dirty="0" smtClean="0"/>
              <a:t>To think that we can live by material goods alone.</a:t>
            </a:r>
          </a:p>
          <a:p>
            <a:pPr marL="857250" lvl="1" indent="-457200">
              <a:buClr>
                <a:schemeClr val="tx2"/>
              </a:buClr>
            </a:pPr>
            <a:r>
              <a:rPr lang="en-US" sz="1400" b="1" dirty="0" smtClean="0"/>
              <a:t>“Command this stone to become bread.”  “Man shall not live by bread alone.”</a:t>
            </a:r>
            <a:endParaRPr lang="en-US" sz="1400" b="1" dirty="0"/>
          </a:p>
          <a:p>
            <a:pPr marL="857250" lvl="1" indent="-457200">
              <a:buClr>
                <a:schemeClr val="tx2"/>
              </a:buClr>
            </a:pPr>
            <a:r>
              <a:rPr lang="en-US" sz="1400" b="1" dirty="0" smtClean="0"/>
              <a:t>The distortion of life: to ground our identity and security in our possessions and therefore to pursue them at all costs.</a:t>
            </a:r>
            <a:endParaRPr lang="en-US" sz="1400" b="1" dirty="0"/>
          </a:p>
          <a:p>
            <a:pPr marL="857250" lvl="1" indent="-457200">
              <a:buClr>
                <a:schemeClr val="tx2"/>
              </a:buClr>
            </a:pPr>
            <a:r>
              <a:rPr lang="en-US" sz="1400" b="1" dirty="0"/>
              <a:t>A</a:t>
            </a:r>
            <a:r>
              <a:rPr lang="en-US" sz="1400" b="1" dirty="0" smtClean="0"/>
              <a:t>n alternative vision of economic life: when our character/identity is grounded in God’s grace, not accumulation, our life exhibits balance (self, others, world), generosity, and service.</a:t>
            </a:r>
          </a:p>
          <a:p>
            <a:pPr marL="857250" lvl="1" indent="-457200">
              <a:buClr>
                <a:schemeClr val="tx2"/>
              </a:buClr>
            </a:pPr>
            <a:endParaRPr lang="en-US" sz="2400" b="1" dirty="0" smtClean="0"/>
          </a:p>
          <a:p>
            <a:pPr marL="457200" indent="-457200">
              <a:buClr>
                <a:schemeClr val="tx2"/>
              </a:buClr>
              <a:buFont typeface="+mj-lt"/>
              <a:buAutoNum type="arabicPeriod"/>
            </a:pPr>
            <a:r>
              <a:rPr lang="en-US" sz="2000" b="1" dirty="0" smtClean="0"/>
              <a:t>The Temptation of Security</a:t>
            </a:r>
          </a:p>
          <a:p>
            <a:pPr marL="857250" lvl="1" indent="-457200">
              <a:buClr>
                <a:schemeClr val="tx2"/>
              </a:buClr>
            </a:pPr>
            <a:r>
              <a:rPr lang="en-US" sz="1400" b="1" dirty="0"/>
              <a:t>To </a:t>
            </a:r>
            <a:r>
              <a:rPr lang="en-US" sz="1400" b="1" dirty="0" smtClean="0"/>
              <a:t>believe that we can make ourselves fully secure and invulnerable from harm.</a:t>
            </a:r>
            <a:endParaRPr lang="en-US" sz="1400" b="1" dirty="0"/>
          </a:p>
          <a:p>
            <a:pPr marL="857250" lvl="1" indent="-457200">
              <a:buClr>
                <a:schemeClr val="tx2"/>
              </a:buClr>
            </a:pPr>
            <a:r>
              <a:rPr lang="en-US" sz="1400" b="1" dirty="0" smtClean="0"/>
              <a:t>“Throw yourself down from the Temple” “Don’t test God.”</a:t>
            </a:r>
            <a:endParaRPr lang="en-US" sz="1400" b="1" dirty="0"/>
          </a:p>
          <a:p>
            <a:pPr marL="857250" lvl="1" indent="-457200">
              <a:buClr>
                <a:schemeClr val="tx2"/>
              </a:buClr>
            </a:pPr>
            <a:r>
              <a:rPr lang="en-US" sz="1400" b="1" dirty="0"/>
              <a:t>The distortion of life: to </a:t>
            </a:r>
            <a:r>
              <a:rPr lang="en-US" sz="1400" b="1" dirty="0" smtClean="0"/>
              <a:t>think that we have absolute control over our own life or destiny.</a:t>
            </a:r>
            <a:endParaRPr lang="en-US" sz="1400" b="1" dirty="0"/>
          </a:p>
          <a:p>
            <a:pPr marL="857250" lvl="1" indent="-457200">
              <a:buClr>
                <a:schemeClr val="tx2"/>
              </a:buClr>
            </a:pPr>
            <a:r>
              <a:rPr lang="en-US" sz="1400" b="1" dirty="0" smtClean="0"/>
              <a:t>In life and death we belong to God, our destiny is held securely in the hands of a loving God; each moment of life is a gift of God’s grace.  </a:t>
            </a:r>
          </a:p>
          <a:p>
            <a:pPr marL="857250" lvl="1" indent="-457200">
              <a:buClr>
                <a:schemeClr val="tx2"/>
              </a:buClr>
            </a:pPr>
            <a:r>
              <a:rPr lang="en-US" sz="1400" b="1" dirty="0" smtClean="0"/>
              <a:t>Do we fear harm or death, compulsively pursuing the goal of prolonging our lives, or do we, in the freedom that God provides, experience the joy and abundance of each day, which may ultimately prolong life, but insures that the moments we have are filled powerfully with meaning?</a:t>
            </a:r>
            <a:endParaRPr lang="en-US" sz="1800" b="1" dirty="0"/>
          </a:p>
          <a:p>
            <a:pPr marL="457200" indent="-457200">
              <a:buClr>
                <a:schemeClr val="tx2"/>
              </a:buClr>
              <a:buFont typeface="+mj-lt"/>
              <a:buAutoNum type="arabicPeriod"/>
            </a:pPr>
            <a:endParaRPr lang="en-US" sz="2400" b="1" dirty="0"/>
          </a:p>
          <a:p>
            <a:pPr marL="457200" indent="-457200">
              <a:buClr>
                <a:schemeClr val="tx2"/>
              </a:buClr>
              <a:buFont typeface="+mj-lt"/>
              <a:buAutoNum type="arabicPeriod"/>
            </a:pPr>
            <a:endParaRPr lang="en-US" sz="2400" b="1" dirty="0" smtClean="0"/>
          </a:p>
          <a:p>
            <a:pPr marL="457200" indent="-457200">
              <a:buClr>
                <a:schemeClr val="tx2"/>
              </a:buClr>
              <a:buFont typeface="+mj-lt"/>
              <a:buAutoNum type="arabicPeriod"/>
            </a:pPr>
            <a:endParaRPr lang="en-US" sz="2400" b="1" dirty="0"/>
          </a:p>
          <a:p>
            <a:pPr marL="0" indent="0">
              <a:buClr>
                <a:schemeClr val="tx2"/>
              </a:buClr>
              <a:buNone/>
            </a:pPr>
            <a:endParaRPr lang="en-US" sz="2800" b="1" dirty="0" smtClean="0"/>
          </a:p>
        </p:txBody>
      </p:sp>
    </p:spTree>
    <p:extLst>
      <p:ext uri="{BB962C8B-B14F-4D97-AF65-F5344CB8AC3E}">
        <p14:creationId xmlns:p14="http://schemas.microsoft.com/office/powerpoint/2010/main" val="392669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6712"/>
            <a:ext cx="5638800" cy="623888"/>
          </a:xfrm>
        </p:spPr>
        <p:txBody>
          <a:bodyPr>
            <a:noAutofit/>
          </a:bodyPr>
          <a:lstStyle/>
          <a:p>
            <a:pPr lvl="1" algn="l" rtl="0">
              <a:spcBef>
                <a:spcPct val="0"/>
              </a:spcBef>
            </a:pPr>
            <a:r>
              <a:rPr lang="en-US" sz="2400" b="1" dirty="0" smtClean="0"/>
              <a:t>Jesus Tempted as We Are</a:t>
            </a:r>
            <a:endParaRPr lang="en-GB" sz="3200"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5</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smtClean="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latin typeface="Rockwell Extra Bold" panose="02060903040505020403" pitchFamily="18" charset="0"/>
              </a:rPr>
              <a:t>House Church</a:t>
            </a:r>
            <a:endParaRPr lang="en-US" sz="1200" b="1" dirty="0">
              <a:latin typeface="Rockwell Extra Bold" panose="02060903040505020403" pitchFamily="18" charset="0"/>
            </a:endParaRPr>
          </a:p>
        </p:txBody>
      </p:sp>
      <p:sp>
        <p:nvSpPr>
          <p:cNvPr id="10" name="Content Placeholder 2"/>
          <p:cNvSpPr>
            <a:spLocks noGrp="1"/>
          </p:cNvSpPr>
          <p:nvPr>
            <p:ph idx="1"/>
          </p:nvPr>
        </p:nvSpPr>
        <p:spPr>
          <a:xfrm>
            <a:off x="838200" y="1295400"/>
            <a:ext cx="8001000" cy="4525963"/>
          </a:xfrm>
        </p:spPr>
        <p:txBody>
          <a:bodyPr>
            <a:noAutofit/>
          </a:bodyPr>
          <a:lstStyle/>
          <a:p>
            <a:pPr marL="457200" indent="-457200">
              <a:buClr>
                <a:schemeClr val="tx2"/>
              </a:buClr>
              <a:buFont typeface="+mj-lt"/>
              <a:buAutoNum type="arabicPeriod" startAt="3"/>
            </a:pPr>
            <a:r>
              <a:rPr lang="en-US" sz="2000" b="1" dirty="0" smtClean="0"/>
              <a:t>The Temptation of </a:t>
            </a:r>
            <a:r>
              <a:rPr lang="en-US" sz="2000" b="1" i="1" dirty="0" smtClean="0"/>
              <a:t>Status</a:t>
            </a:r>
          </a:p>
          <a:p>
            <a:pPr marL="857250" lvl="1" indent="-457200">
              <a:buClr>
                <a:schemeClr val="tx2"/>
              </a:buClr>
            </a:pPr>
            <a:r>
              <a:rPr lang="en-US" sz="1400" b="1" dirty="0" smtClean="0"/>
              <a:t>To find fulfillment in social prestige and positions of power.</a:t>
            </a:r>
            <a:endParaRPr lang="en-US" sz="1400" b="1" dirty="0"/>
          </a:p>
          <a:p>
            <a:pPr marL="857250" lvl="1" indent="-457200">
              <a:buClr>
                <a:schemeClr val="tx2"/>
              </a:buClr>
            </a:pPr>
            <a:r>
              <a:rPr lang="en-US" sz="1400" b="1" dirty="0" smtClean="0"/>
              <a:t>“Worship me and the world is yours.” “You shall worship the Lord your God, only Him shall you serve.”</a:t>
            </a:r>
            <a:endParaRPr lang="en-US" sz="1400" b="1" dirty="0"/>
          </a:p>
          <a:p>
            <a:pPr marL="857250" lvl="1" indent="-457200">
              <a:buClr>
                <a:schemeClr val="tx2"/>
              </a:buClr>
            </a:pPr>
            <a:r>
              <a:rPr lang="en-US" sz="1400" b="1" dirty="0"/>
              <a:t>The distortion of life: </a:t>
            </a:r>
            <a:r>
              <a:rPr lang="en-US" sz="1400" b="1" dirty="0" smtClean="0"/>
              <a:t>it’s not wrong to be great, but it’s a distortion of life to confuse power and fame with greatness, to base our sense of worth and esteem on someone else’s estimation of us, on how we stack up to others.  Who defines who you are? </a:t>
            </a:r>
            <a:endParaRPr lang="en-US" sz="1400" b="1" dirty="0"/>
          </a:p>
          <a:p>
            <a:pPr marL="857250" lvl="1" indent="-457200">
              <a:buClr>
                <a:schemeClr val="tx2"/>
              </a:buClr>
            </a:pPr>
            <a:r>
              <a:rPr lang="en-US" sz="1400" b="1" dirty="0" smtClean="0"/>
              <a:t>Many to whom we would never give a pedestal deserve the accolade of greatness because of the patient, humble, loving way they live.</a:t>
            </a:r>
          </a:p>
          <a:p>
            <a:pPr marL="857250" lvl="1" indent="-457200">
              <a:buClr>
                <a:schemeClr val="tx2"/>
              </a:buClr>
            </a:pPr>
            <a:r>
              <a:rPr lang="en-US" sz="1400" b="1" dirty="0" smtClean="0"/>
              <a:t>When we overcome the tendency to ground our identity in our status and alternatively ground it in God’s grace, we can begin to live honestly, we become </a:t>
            </a:r>
            <a:r>
              <a:rPr lang="en-US" sz="1400" b="1" dirty="0" smtClean="0"/>
              <a:t>learners, </a:t>
            </a:r>
            <a:r>
              <a:rPr lang="en-US" sz="1400" b="1" dirty="0" smtClean="0"/>
              <a:t>living life with the sense of fulfillment and joy that God intends.</a:t>
            </a:r>
            <a:endParaRPr lang="en-US" sz="2400" b="1" dirty="0"/>
          </a:p>
          <a:p>
            <a:pPr marL="457200" indent="-457200">
              <a:buClr>
                <a:schemeClr val="tx2"/>
              </a:buClr>
              <a:buFont typeface="+mj-lt"/>
              <a:buAutoNum type="arabicPeriod" startAt="3"/>
            </a:pPr>
            <a:endParaRPr lang="en-US" sz="2400" b="1" dirty="0"/>
          </a:p>
          <a:p>
            <a:pPr marL="0" indent="0">
              <a:buClr>
                <a:schemeClr val="tx2"/>
              </a:buClr>
              <a:buNone/>
            </a:pPr>
            <a:endParaRPr lang="en-US" sz="2800" b="1" dirty="0" smtClean="0"/>
          </a:p>
        </p:txBody>
      </p:sp>
    </p:spTree>
    <p:extLst>
      <p:ext uri="{BB962C8B-B14F-4D97-AF65-F5344CB8AC3E}">
        <p14:creationId xmlns:p14="http://schemas.microsoft.com/office/powerpoint/2010/main" val="1858662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12"/>
            <a:ext cx="5791200" cy="623888"/>
          </a:xfrm>
        </p:spPr>
        <p:txBody>
          <a:bodyPr>
            <a:normAutofit fontScale="90000"/>
          </a:bodyPr>
          <a:lstStyle/>
          <a:p>
            <a:pPr algn="l"/>
            <a:r>
              <a:rPr lang="en-GB" dirty="0" smtClean="0"/>
              <a:t/>
            </a:r>
            <a:br>
              <a:rPr lang="en-GB" dirty="0" smtClean="0"/>
            </a:br>
            <a:r>
              <a:rPr lang="en-US" sz="3100" b="1" dirty="0" smtClean="0"/>
              <a:t>Jesus and Difficult Decisions</a:t>
            </a:r>
            <a:r>
              <a:rPr lang="en-US" b="1" dirty="0"/>
              <a:t/>
            </a:r>
            <a:br>
              <a:rPr lang="en-US" b="1" dirty="0"/>
            </a:br>
            <a:r>
              <a:rPr lang="en-US" sz="2200" b="1" dirty="0" smtClean="0"/>
              <a:t>  (</a:t>
            </a:r>
            <a:r>
              <a:rPr lang="en-US" sz="2200" b="1" dirty="0" smtClean="0"/>
              <a:t>Mark 1:21-39)</a:t>
            </a:r>
            <a:r>
              <a:rPr lang="en-US" sz="2000" b="1" dirty="0"/>
              <a:t/>
            </a:r>
            <a:br>
              <a:rPr lang="en-US" sz="2000" b="1" dirty="0"/>
            </a:br>
            <a:endParaRPr lang="en-GB" sz="2000"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6</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smtClean="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latin typeface="Rockwell Extra Bold" panose="02060903040505020403" pitchFamily="18" charset="0"/>
              </a:rPr>
              <a:t>House Church</a:t>
            </a:r>
            <a:endParaRPr lang="en-US" sz="1200" b="1" dirty="0">
              <a:latin typeface="Rockwell Extra Bold" panose="02060903040505020403" pitchFamily="18" charset="0"/>
            </a:endParaRPr>
          </a:p>
        </p:txBody>
      </p:sp>
      <p:sp>
        <p:nvSpPr>
          <p:cNvPr id="10" name="Content Placeholder 2"/>
          <p:cNvSpPr>
            <a:spLocks noGrp="1"/>
          </p:cNvSpPr>
          <p:nvPr>
            <p:ph idx="1"/>
          </p:nvPr>
        </p:nvSpPr>
        <p:spPr>
          <a:xfrm>
            <a:off x="838200" y="1295400"/>
            <a:ext cx="7848600" cy="4525963"/>
          </a:xfrm>
        </p:spPr>
        <p:txBody>
          <a:bodyPr>
            <a:noAutofit/>
          </a:bodyPr>
          <a:lstStyle/>
          <a:p>
            <a:pPr marL="0" indent="0">
              <a:buClr>
                <a:schemeClr val="tx2"/>
              </a:buClr>
              <a:buNone/>
            </a:pPr>
            <a:endParaRPr lang="en-US" sz="2400" b="1" dirty="0"/>
          </a:p>
          <a:p>
            <a:pPr marL="457200" indent="-457200">
              <a:buClr>
                <a:schemeClr val="tx2"/>
              </a:buClr>
              <a:buFont typeface="+mj-lt"/>
              <a:buAutoNum type="arabicPeriod"/>
            </a:pPr>
            <a:r>
              <a:rPr lang="en-US" sz="1800" b="1" dirty="0" smtClean="0"/>
              <a:t>The Context: Beginning of Jesus Ministry</a:t>
            </a:r>
          </a:p>
          <a:p>
            <a:pPr marL="857250" lvl="1" indent="-457200">
              <a:buClr>
                <a:schemeClr val="tx2"/>
              </a:buClr>
            </a:pPr>
            <a:r>
              <a:rPr lang="en-US" sz="1400" b="1" dirty="0" smtClean="0"/>
              <a:t>Busy day: comes out of the wilderness, calls his disciples, goes to the synagogue, casts out a demon, now comes to Peter’s house.</a:t>
            </a:r>
          </a:p>
          <a:p>
            <a:pPr marL="857250" lvl="1" indent="-457200">
              <a:buClr>
                <a:schemeClr val="tx2"/>
              </a:buClr>
            </a:pPr>
            <a:r>
              <a:rPr lang="en-US" sz="1400" b="1" dirty="0" smtClean="0"/>
              <a:t>The sick and disturbed from all of Capernaum come, Peter’s living room becomes a waiting room, with the crowd spilling out onto the street.</a:t>
            </a:r>
          </a:p>
          <a:p>
            <a:pPr marL="857250" lvl="1" indent="-457200">
              <a:buClr>
                <a:schemeClr val="tx2"/>
              </a:buClr>
            </a:pPr>
            <a:r>
              <a:rPr lang="en-US" sz="1400" b="1" dirty="0" smtClean="0"/>
              <a:t>Jesus does as much as he can for as long as he can, is exhausted and goes to sleep.</a:t>
            </a:r>
            <a:endParaRPr lang="en-US" sz="1400" b="1" dirty="0"/>
          </a:p>
          <a:p>
            <a:pPr marL="857250" lvl="1" indent="-457200">
              <a:buClr>
                <a:schemeClr val="tx2"/>
              </a:buClr>
            </a:pPr>
            <a:r>
              <a:rPr lang="en-US" sz="1400" b="1" dirty="0" smtClean="0"/>
              <a:t>The next morning </a:t>
            </a:r>
            <a:r>
              <a:rPr lang="en-US" sz="1400" b="1" dirty="0" smtClean="0"/>
              <a:t>he gets up and goes </a:t>
            </a:r>
            <a:r>
              <a:rPr lang="en-US" sz="1400" b="1" dirty="0" smtClean="0"/>
              <a:t>out to a deserted place to pray.</a:t>
            </a:r>
            <a:endParaRPr lang="en-US" sz="1400" b="1" dirty="0"/>
          </a:p>
          <a:p>
            <a:pPr marL="857250" lvl="1" indent="-457200">
              <a:buClr>
                <a:schemeClr val="tx2"/>
              </a:buClr>
            </a:pPr>
            <a:r>
              <a:rPr lang="en-US" sz="1400" b="1" dirty="0" smtClean="0"/>
              <a:t>The disciples “hunt” him and implore him to return because the people are waiting.</a:t>
            </a:r>
            <a:endParaRPr lang="en-US" sz="1800" b="1" dirty="0"/>
          </a:p>
          <a:p>
            <a:pPr marL="457200" indent="-457200">
              <a:buClr>
                <a:schemeClr val="tx2"/>
              </a:buClr>
              <a:buFont typeface="+mj-lt"/>
              <a:buAutoNum type="arabicPeriod"/>
            </a:pPr>
            <a:endParaRPr lang="en-US" sz="1800" b="1" dirty="0" smtClean="0"/>
          </a:p>
          <a:p>
            <a:pPr marL="457200" indent="-457200">
              <a:buClr>
                <a:schemeClr val="tx2"/>
              </a:buClr>
              <a:buFont typeface="+mj-lt"/>
              <a:buAutoNum type="arabicPeriod"/>
            </a:pPr>
            <a:r>
              <a:rPr lang="en-US" sz="1800" b="1" dirty="0" smtClean="0"/>
              <a:t>Jesus’ </a:t>
            </a:r>
            <a:r>
              <a:rPr lang="en-US" sz="1800" b="1" dirty="0" smtClean="0"/>
              <a:t>Choice</a:t>
            </a:r>
            <a:endParaRPr lang="en-US" sz="1800" b="1" dirty="0" smtClean="0"/>
          </a:p>
          <a:p>
            <a:pPr marL="857250" lvl="1" indent="-457200">
              <a:buClr>
                <a:schemeClr val="tx2"/>
              </a:buClr>
            </a:pPr>
            <a:r>
              <a:rPr lang="en-US" sz="1400" b="1" dirty="0" smtClean="0"/>
              <a:t>He can either go back to Capernaum and set up a dazzlingly successful family practice or . . .</a:t>
            </a:r>
            <a:endParaRPr lang="en-US" sz="1400" b="1" dirty="0"/>
          </a:p>
          <a:p>
            <a:pPr marL="857250" lvl="1" indent="-457200">
              <a:buClr>
                <a:schemeClr val="tx2"/>
              </a:buClr>
            </a:pPr>
            <a:r>
              <a:rPr lang="en-US" sz="1400" b="1" dirty="0" smtClean="0"/>
              <a:t>He can ignore these people who are in obvious need and go on to the neighboring towns to proclaim the </a:t>
            </a:r>
            <a:r>
              <a:rPr lang="en-US" sz="1400" b="1" dirty="0" smtClean="0"/>
              <a:t>good news.</a:t>
            </a:r>
            <a:endParaRPr lang="en-US" sz="1400" b="1" dirty="0"/>
          </a:p>
          <a:p>
            <a:pPr marL="400050" lvl="1" indent="0">
              <a:buClr>
                <a:schemeClr val="tx2"/>
              </a:buClr>
              <a:buNone/>
            </a:pPr>
            <a:endParaRPr lang="en-US" sz="1800" b="1" dirty="0"/>
          </a:p>
          <a:p>
            <a:pPr marL="0" indent="0">
              <a:buClr>
                <a:schemeClr val="tx2"/>
              </a:buClr>
              <a:buNone/>
            </a:pPr>
            <a:endParaRPr lang="en-US" sz="2800" b="1" dirty="0" smtClean="0"/>
          </a:p>
          <a:p>
            <a:pPr marL="0" indent="0">
              <a:buClr>
                <a:schemeClr val="tx2"/>
              </a:buClr>
              <a:buNone/>
            </a:pPr>
            <a:endParaRPr lang="en-US" sz="2800" b="1" dirty="0" smtClean="0"/>
          </a:p>
        </p:txBody>
      </p:sp>
    </p:spTree>
    <p:extLst>
      <p:ext uri="{BB962C8B-B14F-4D97-AF65-F5344CB8AC3E}">
        <p14:creationId xmlns:p14="http://schemas.microsoft.com/office/powerpoint/2010/main" val="3517621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77" y="366712"/>
            <a:ext cx="5885423" cy="623888"/>
          </a:xfrm>
        </p:spPr>
        <p:txBody>
          <a:bodyPr>
            <a:normAutofit fontScale="90000"/>
          </a:bodyPr>
          <a:lstStyle/>
          <a:p>
            <a:pPr algn="l"/>
            <a:r>
              <a:rPr lang="en-GB" dirty="0" smtClean="0"/>
              <a:t/>
            </a:r>
            <a:br>
              <a:rPr lang="en-GB" dirty="0" smtClean="0"/>
            </a:br>
            <a:r>
              <a:rPr lang="en-US" sz="3100" b="1" dirty="0" smtClean="0"/>
              <a:t>Jesus and Difficult Decisions</a:t>
            </a:r>
            <a:r>
              <a:rPr lang="en-US" b="1" dirty="0"/>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7</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smtClean="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latin typeface="Rockwell Extra Bold" panose="02060903040505020403" pitchFamily="18" charset="0"/>
              </a:rPr>
              <a:t>House Church</a:t>
            </a:r>
            <a:endParaRPr lang="en-US" sz="1200" b="1" dirty="0">
              <a:latin typeface="Rockwell Extra Bold" panose="02060903040505020403" pitchFamily="18" charset="0"/>
            </a:endParaRPr>
          </a:p>
        </p:txBody>
      </p:sp>
      <p:sp>
        <p:nvSpPr>
          <p:cNvPr id="10" name="Content Placeholder 2"/>
          <p:cNvSpPr>
            <a:spLocks noGrp="1"/>
          </p:cNvSpPr>
          <p:nvPr>
            <p:ph idx="1"/>
          </p:nvPr>
        </p:nvSpPr>
        <p:spPr>
          <a:xfrm>
            <a:off x="457200" y="1295400"/>
            <a:ext cx="8229600" cy="4525963"/>
          </a:xfrm>
        </p:spPr>
        <p:txBody>
          <a:bodyPr>
            <a:noAutofit/>
          </a:bodyPr>
          <a:lstStyle/>
          <a:p>
            <a:pPr marL="0" indent="0">
              <a:buClr>
                <a:schemeClr val="tx2"/>
              </a:buClr>
              <a:buNone/>
            </a:pPr>
            <a:r>
              <a:rPr lang="en-US" sz="2000" b="1" dirty="0" smtClean="0"/>
              <a:t>Jesus makes a </a:t>
            </a:r>
            <a:r>
              <a:rPr lang="en-US" sz="2000" b="1" dirty="0"/>
              <a:t>c</a:t>
            </a:r>
            <a:r>
              <a:rPr lang="en-US" sz="2000" b="1" dirty="0" smtClean="0"/>
              <a:t>hoice between competing goods:</a:t>
            </a:r>
          </a:p>
          <a:p>
            <a:pPr marL="0" indent="0">
              <a:buClr>
                <a:schemeClr val="tx2"/>
              </a:buClr>
              <a:buNone/>
            </a:pPr>
            <a:endParaRPr lang="en-US" sz="1200" b="1" dirty="0"/>
          </a:p>
          <a:p>
            <a:pPr marL="857250" lvl="1" indent="-457200">
              <a:buClr>
                <a:schemeClr val="tx2"/>
              </a:buClr>
            </a:pPr>
            <a:r>
              <a:rPr lang="en-US" sz="1400" b="1" dirty="0" smtClean="0"/>
              <a:t>A choice between being helpful and being faithful to his core purpose</a:t>
            </a:r>
            <a:endParaRPr lang="en-US" sz="1400" b="1" dirty="0"/>
          </a:p>
          <a:p>
            <a:pPr marL="857250" lvl="1" indent="-457200">
              <a:buClr>
                <a:schemeClr val="tx2"/>
              </a:buClr>
            </a:pPr>
            <a:r>
              <a:rPr lang="en-US" sz="1400" b="1" dirty="0" smtClean="0"/>
              <a:t>Why might this be difficult for him (or for us): </a:t>
            </a:r>
          </a:p>
          <a:p>
            <a:pPr marL="1257300" lvl="2" indent="-457200">
              <a:buClr>
                <a:schemeClr val="tx2"/>
              </a:buClr>
            </a:pPr>
            <a:r>
              <a:rPr lang="en-US" sz="1400" b="1" dirty="0" smtClean="0"/>
              <a:t>Cries of anger and betrayal from those who have patiently waited for him</a:t>
            </a:r>
          </a:p>
          <a:p>
            <a:pPr marL="1257300" lvl="2" indent="-457200">
              <a:buClr>
                <a:schemeClr val="tx2"/>
              </a:buClr>
            </a:pPr>
            <a:r>
              <a:rPr lang="en-US" sz="1400" b="1" dirty="0"/>
              <a:t>P</a:t>
            </a:r>
            <a:r>
              <a:rPr lang="en-US" sz="1400" b="1" dirty="0" smtClean="0"/>
              <a:t>ressure to please </a:t>
            </a:r>
            <a:r>
              <a:rPr lang="en-US" sz="1400" b="1" dirty="0" smtClean="0"/>
              <a:t>disciples, whom he has just recruited</a:t>
            </a:r>
            <a:endParaRPr lang="en-US" sz="1400" b="1" dirty="0" smtClean="0"/>
          </a:p>
          <a:p>
            <a:pPr marL="1257300" lvl="2" indent="-457200">
              <a:buClr>
                <a:schemeClr val="tx2"/>
              </a:buClr>
            </a:pPr>
            <a:r>
              <a:rPr lang="en-US" sz="1400" b="1" dirty="0" smtClean="0"/>
              <a:t>Alternative to the destiny set before him</a:t>
            </a:r>
          </a:p>
          <a:p>
            <a:pPr marL="857250" lvl="1" indent="-457200">
              <a:buClr>
                <a:schemeClr val="tx2"/>
              </a:buClr>
            </a:pPr>
            <a:r>
              <a:rPr lang="en-US" sz="1400" b="1" dirty="0" smtClean="0"/>
              <a:t>Difficult choices for us arise due to: </a:t>
            </a:r>
          </a:p>
          <a:p>
            <a:pPr marL="1257300" lvl="2" indent="-457200">
              <a:buClr>
                <a:schemeClr val="tx2"/>
              </a:buClr>
            </a:pPr>
            <a:r>
              <a:rPr lang="en-US" sz="1400" b="1" dirty="0" smtClean="0"/>
              <a:t>Limitations of time and space</a:t>
            </a:r>
          </a:p>
          <a:p>
            <a:pPr marL="1257300" lvl="2" indent="-457200">
              <a:buClr>
                <a:schemeClr val="tx2"/>
              </a:buClr>
            </a:pPr>
            <a:r>
              <a:rPr lang="en-US" sz="1400" b="1" dirty="0"/>
              <a:t>L</a:t>
            </a:r>
            <a:r>
              <a:rPr lang="en-US" sz="1400" b="1" dirty="0" smtClean="0"/>
              <a:t>imitations of resources</a:t>
            </a:r>
          </a:p>
          <a:p>
            <a:pPr marL="1257300" lvl="2" indent="-457200">
              <a:buClr>
                <a:schemeClr val="tx2"/>
              </a:buClr>
            </a:pPr>
            <a:r>
              <a:rPr lang="en-US" sz="1400" b="1" dirty="0" smtClean="0"/>
              <a:t>Demands of family and demands of work</a:t>
            </a:r>
          </a:p>
          <a:p>
            <a:pPr marL="1257300" lvl="2" indent="-457200">
              <a:buClr>
                <a:schemeClr val="tx2"/>
              </a:buClr>
            </a:pPr>
            <a:r>
              <a:rPr lang="en-US" sz="1400" b="1" dirty="0" smtClean="0"/>
              <a:t>The call to love ourselves and to love others</a:t>
            </a:r>
          </a:p>
          <a:p>
            <a:pPr marL="1257300" lvl="2" indent="-457200">
              <a:buClr>
                <a:schemeClr val="tx2"/>
              </a:buClr>
            </a:pPr>
            <a:r>
              <a:rPr lang="en-US" sz="1400" b="1" dirty="0" smtClean="0"/>
              <a:t>The call to help others or to be faithful to other commitments</a:t>
            </a:r>
          </a:p>
          <a:p>
            <a:pPr marL="1257300" lvl="2" indent="-457200">
              <a:buClr>
                <a:schemeClr val="tx2"/>
              </a:buClr>
            </a:pPr>
            <a:r>
              <a:rPr lang="en-US" sz="1400" b="1" dirty="0" smtClean="0"/>
              <a:t>Present obligations vs. </a:t>
            </a:r>
            <a:r>
              <a:rPr lang="en-US" sz="1400" b="1" dirty="0" smtClean="0"/>
              <a:t>future plans</a:t>
            </a:r>
            <a:endParaRPr lang="en-US" sz="1400" b="1" dirty="0" smtClean="0"/>
          </a:p>
          <a:p>
            <a:pPr marL="857250" lvl="1" indent="-457200">
              <a:buClr>
                <a:schemeClr val="tx2"/>
              </a:buClr>
            </a:pPr>
            <a:r>
              <a:rPr lang="en-US" sz="1400" b="1" dirty="0" smtClean="0"/>
              <a:t>Jesus’ Choice: He moves on </a:t>
            </a:r>
            <a:r>
              <a:rPr lang="en-US" sz="1400" b="1" dirty="0" smtClean="0"/>
              <a:t>to the other towns:</a:t>
            </a:r>
            <a:endParaRPr lang="en-US" sz="1400" b="1" dirty="0"/>
          </a:p>
          <a:p>
            <a:pPr marL="1257300" lvl="2" indent="-457200">
              <a:buClr>
                <a:schemeClr val="tx2"/>
              </a:buClr>
            </a:pPr>
            <a:r>
              <a:rPr lang="en-US" sz="1400" b="1" dirty="0" smtClean="0"/>
              <a:t>His life direction/purpose guides his choice, “this is what I came out to do.”</a:t>
            </a:r>
          </a:p>
          <a:p>
            <a:pPr marL="1257300" lvl="2" indent="-457200">
              <a:buClr>
                <a:schemeClr val="tx2"/>
              </a:buClr>
            </a:pPr>
            <a:r>
              <a:rPr lang="en-US" sz="1400" b="1" dirty="0" smtClean="0"/>
              <a:t>His choice is consistent with his mission, the reason he exists.</a:t>
            </a:r>
            <a:endParaRPr lang="en-US" sz="1400" b="1" dirty="0"/>
          </a:p>
          <a:p>
            <a:pPr marL="1257300" lvl="2" indent="-457200">
              <a:buClr>
                <a:schemeClr val="tx2"/>
              </a:buClr>
            </a:pPr>
            <a:r>
              <a:rPr lang="en-US" sz="1400" b="1" dirty="0" smtClean="0"/>
              <a:t>Makes his choice after a time of prayer.  Jesus gets his cues from the right prompter.  Centers himself in the love of God and remains faithful to his purpose and priorities.</a:t>
            </a:r>
            <a:endParaRPr lang="en-US" sz="1400" b="1" dirty="0"/>
          </a:p>
          <a:p>
            <a:pPr marL="1257300" lvl="2" indent="-457200">
              <a:buClr>
                <a:schemeClr val="tx2"/>
              </a:buClr>
            </a:pPr>
            <a:endParaRPr lang="en-US" sz="1400" b="1" dirty="0"/>
          </a:p>
          <a:p>
            <a:pPr marL="1257300" lvl="2" indent="-457200">
              <a:buClr>
                <a:schemeClr val="tx2"/>
              </a:buClr>
            </a:pPr>
            <a:endParaRPr lang="en-US" sz="1400" b="1" dirty="0" smtClean="0"/>
          </a:p>
          <a:p>
            <a:pPr marL="1257300" lvl="2" indent="-457200">
              <a:buClr>
                <a:schemeClr val="tx2"/>
              </a:buClr>
            </a:pPr>
            <a:endParaRPr lang="en-US" sz="1400" b="1" dirty="0" smtClean="0"/>
          </a:p>
          <a:p>
            <a:pPr marL="457200" indent="-457200">
              <a:buClr>
                <a:schemeClr val="tx2"/>
              </a:buClr>
              <a:buFont typeface="+mj-lt"/>
              <a:buAutoNum type="arabicPeriod"/>
            </a:pPr>
            <a:endParaRPr lang="en-US" sz="1800" b="1" dirty="0"/>
          </a:p>
          <a:p>
            <a:pPr marL="0" indent="0">
              <a:buClr>
                <a:schemeClr val="tx2"/>
              </a:buClr>
              <a:buNone/>
            </a:pPr>
            <a:endParaRPr lang="en-US" sz="1400" b="1" dirty="0"/>
          </a:p>
          <a:p>
            <a:pPr marL="400050" lvl="1" indent="0">
              <a:buClr>
                <a:schemeClr val="tx2"/>
              </a:buClr>
              <a:buNone/>
            </a:pPr>
            <a:endParaRPr lang="en-US" sz="1800" b="1" dirty="0"/>
          </a:p>
          <a:p>
            <a:pPr marL="0" indent="0">
              <a:buClr>
                <a:schemeClr val="tx2"/>
              </a:buClr>
              <a:buNone/>
            </a:pPr>
            <a:endParaRPr lang="en-US" sz="2800" b="1" dirty="0" smtClean="0"/>
          </a:p>
          <a:p>
            <a:pPr marL="0" indent="0">
              <a:buClr>
                <a:schemeClr val="tx2"/>
              </a:buClr>
              <a:buNone/>
            </a:pPr>
            <a:endParaRPr lang="en-US" sz="2800" b="1" dirty="0" smtClean="0"/>
          </a:p>
        </p:txBody>
      </p:sp>
    </p:spTree>
    <p:extLst>
      <p:ext uri="{BB962C8B-B14F-4D97-AF65-F5344CB8AC3E}">
        <p14:creationId xmlns:p14="http://schemas.microsoft.com/office/powerpoint/2010/main" val="389987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12"/>
            <a:ext cx="5791200" cy="623888"/>
          </a:xfrm>
        </p:spPr>
        <p:txBody>
          <a:bodyPr>
            <a:normAutofit fontScale="90000"/>
          </a:bodyPr>
          <a:lstStyle/>
          <a:p>
            <a:pPr algn="l"/>
            <a:r>
              <a:rPr lang="en-GB" dirty="0" smtClean="0"/>
              <a:t/>
            </a:r>
            <a:br>
              <a:rPr lang="en-GB" dirty="0" smtClean="0"/>
            </a:br>
            <a:r>
              <a:rPr lang="en-US" sz="3100" b="1" dirty="0" smtClean="0"/>
              <a:t>Jesus Way of </a:t>
            </a:r>
            <a:r>
              <a:rPr lang="en-US" sz="3100" b="1" dirty="0" smtClean="0"/>
              <a:t>Life </a:t>
            </a:r>
            <a:r>
              <a:rPr lang="en-US" sz="3100" b="1" dirty="0" smtClean="0"/>
              <a:t/>
            </a:r>
            <a:br>
              <a:rPr lang="en-US" sz="3100" b="1" dirty="0" smtClean="0"/>
            </a:br>
            <a:r>
              <a:rPr lang="en-US" sz="2200" b="1" dirty="0" smtClean="0"/>
              <a:t>  (The </a:t>
            </a:r>
            <a:r>
              <a:rPr lang="en-US" sz="2200" b="1" dirty="0" smtClean="0"/>
              <a:t>Sermon on the </a:t>
            </a:r>
            <a:r>
              <a:rPr lang="en-US" sz="2200" b="1" dirty="0" smtClean="0"/>
              <a:t>Mount)</a:t>
            </a:r>
            <a:r>
              <a:rPr lang="en-US" b="1" dirty="0"/>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pPr>
                <a:defRPr/>
              </a:pPr>
              <a:t>8</a:t>
            </a:fld>
            <a:endParaRPr lang="en-US" dirty="0"/>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a:p>
          <a:p>
            <a:pPr algn="ctr"/>
            <a:endParaRPr lang="en-IE" sz="1100" i="1" dirty="0" smtClean="0"/>
          </a:p>
          <a:p>
            <a:pPr algn="ctr"/>
            <a:endParaRPr lang="en-IE" sz="1100" i="1" dirty="0" smtClean="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latin typeface="Rockwell Extra Bold" panose="02060903040505020403" pitchFamily="18" charset="0"/>
              </a:rPr>
              <a:t>House Church</a:t>
            </a:r>
            <a:endParaRPr lang="en-US" sz="1200" b="1" dirty="0">
              <a:latin typeface="Rockwell Extra Bold" panose="02060903040505020403" pitchFamily="18" charset="0"/>
            </a:endParaRPr>
          </a:p>
        </p:txBody>
      </p:sp>
      <p:sp>
        <p:nvSpPr>
          <p:cNvPr id="10" name="Content Placeholder 2"/>
          <p:cNvSpPr>
            <a:spLocks noGrp="1"/>
          </p:cNvSpPr>
          <p:nvPr>
            <p:ph idx="1"/>
          </p:nvPr>
        </p:nvSpPr>
        <p:spPr>
          <a:xfrm>
            <a:off x="609600" y="1295400"/>
            <a:ext cx="8229600" cy="4525963"/>
          </a:xfrm>
        </p:spPr>
        <p:txBody>
          <a:bodyPr>
            <a:noAutofit/>
          </a:bodyPr>
          <a:lstStyle/>
          <a:p>
            <a:pPr marL="0" indent="0">
              <a:buClr>
                <a:schemeClr val="tx2"/>
              </a:buClr>
              <a:buNone/>
            </a:pPr>
            <a:r>
              <a:rPr lang="en-US" sz="2000" b="1" dirty="0" smtClean="0"/>
              <a:t>Jesus defines what it means for us to be Christians today:</a:t>
            </a:r>
          </a:p>
          <a:p>
            <a:pPr marL="0" indent="0">
              <a:buClr>
                <a:schemeClr val="tx2"/>
              </a:buClr>
              <a:buNone/>
            </a:pPr>
            <a:endParaRPr lang="en-US" sz="900" b="1" dirty="0"/>
          </a:p>
          <a:p>
            <a:pPr marL="457200" indent="-457200">
              <a:buClr>
                <a:schemeClr val="tx2"/>
              </a:buClr>
              <a:buFont typeface="+mj-lt"/>
              <a:buAutoNum type="arabicPeriod"/>
            </a:pPr>
            <a:r>
              <a:rPr lang="en-US" sz="1800" b="1" dirty="0" smtClean="0"/>
              <a:t>In dealing with ourselves: </a:t>
            </a:r>
            <a:r>
              <a:rPr lang="en-US" sz="1800" b="1" i="1" dirty="0" smtClean="0"/>
              <a:t>integrity</a:t>
            </a:r>
          </a:p>
          <a:p>
            <a:pPr marL="857250" lvl="1" indent="-457200">
              <a:buClr>
                <a:schemeClr val="tx2"/>
              </a:buClr>
            </a:pPr>
            <a:r>
              <a:rPr lang="en-US" sz="1400" b="1" dirty="0" smtClean="0"/>
              <a:t>Not only will we not murder, we will not hate.</a:t>
            </a:r>
          </a:p>
          <a:p>
            <a:pPr marL="857250" lvl="1" indent="-457200">
              <a:buClr>
                <a:schemeClr val="tx2"/>
              </a:buClr>
            </a:pPr>
            <a:r>
              <a:rPr lang="en-US" sz="1400" b="1" dirty="0" smtClean="0"/>
              <a:t>Not only will we not commit adultery, we will respect the sanctity of others to extent that we will not even imagine or propose it.</a:t>
            </a:r>
          </a:p>
          <a:p>
            <a:pPr marL="857250" lvl="1" indent="-457200">
              <a:buClr>
                <a:schemeClr val="tx2"/>
              </a:buClr>
            </a:pPr>
            <a:r>
              <a:rPr lang="en-US" sz="1400" b="1" dirty="0" smtClean="0"/>
              <a:t>Our word will be as good as our bond.</a:t>
            </a:r>
          </a:p>
          <a:p>
            <a:pPr marL="857250" lvl="1" indent="-457200">
              <a:buClr>
                <a:schemeClr val="tx2"/>
              </a:buClr>
            </a:pPr>
            <a:r>
              <a:rPr lang="en-US" sz="1400" b="1" dirty="0" smtClean="0"/>
              <a:t>Our good deeds will not be paraded in front of others but will be spontaneous expressions of the good life within us.</a:t>
            </a:r>
            <a:endParaRPr lang="en-US" sz="1800" b="1" dirty="0" smtClean="0"/>
          </a:p>
          <a:p>
            <a:pPr marL="457200" indent="-457200">
              <a:buClr>
                <a:schemeClr val="tx2"/>
              </a:buClr>
              <a:buFont typeface="+mj-lt"/>
              <a:buAutoNum type="arabicPeriod"/>
            </a:pPr>
            <a:r>
              <a:rPr lang="en-US" sz="1800" b="1" dirty="0"/>
              <a:t>In dealing with </a:t>
            </a:r>
            <a:r>
              <a:rPr lang="en-US" sz="1800" b="1" dirty="0" smtClean="0"/>
              <a:t>others: </a:t>
            </a:r>
            <a:r>
              <a:rPr lang="en-US" sz="1800" b="1" i="1" dirty="0" smtClean="0"/>
              <a:t>love</a:t>
            </a:r>
            <a:endParaRPr lang="en-US" sz="1800" b="1" i="1" dirty="0"/>
          </a:p>
          <a:p>
            <a:pPr marL="857250" lvl="1" indent="-457200">
              <a:buClr>
                <a:schemeClr val="tx2"/>
              </a:buClr>
            </a:pPr>
            <a:r>
              <a:rPr lang="en-US" sz="1400" b="1" dirty="0"/>
              <a:t>W</a:t>
            </a:r>
            <a:r>
              <a:rPr lang="en-US" sz="1400" b="1" dirty="0" smtClean="0"/>
              <a:t>e will not allow anyone’s ill will to reduce us to the level of hate or retaliation.</a:t>
            </a:r>
            <a:endParaRPr lang="en-US" sz="1400" b="1" dirty="0"/>
          </a:p>
          <a:p>
            <a:pPr marL="857250" lvl="1" indent="-457200">
              <a:buClr>
                <a:schemeClr val="tx2"/>
              </a:buClr>
            </a:pPr>
            <a:r>
              <a:rPr lang="en-US" sz="1400" b="1" dirty="0" smtClean="0"/>
              <a:t>Goodwill so inclusive that, like the God who sends rain on the just and the unjust alike, we will show love to the grateful and the ungrateful, to the friendly and to the hostile.</a:t>
            </a:r>
            <a:endParaRPr lang="en-US" sz="1400" b="1" dirty="0"/>
          </a:p>
          <a:p>
            <a:pPr marL="457200" indent="-457200">
              <a:buClr>
                <a:schemeClr val="tx2"/>
              </a:buClr>
              <a:buFont typeface="+mj-lt"/>
              <a:buAutoNum type="arabicPeriod"/>
            </a:pPr>
            <a:r>
              <a:rPr lang="en-US" sz="1800" b="1" dirty="0"/>
              <a:t>In dealing with </a:t>
            </a:r>
            <a:r>
              <a:rPr lang="en-US" sz="1800" b="1" dirty="0" smtClean="0"/>
              <a:t>God: </a:t>
            </a:r>
            <a:r>
              <a:rPr lang="en-US" sz="1800" b="1" i="1" dirty="0" smtClean="0"/>
              <a:t>trust</a:t>
            </a:r>
            <a:endParaRPr lang="en-US" sz="1800" b="1" i="1" dirty="0"/>
          </a:p>
          <a:p>
            <a:pPr marL="857250" lvl="1" indent="-457200">
              <a:buClr>
                <a:schemeClr val="tx2"/>
              </a:buClr>
            </a:pPr>
            <a:r>
              <a:rPr lang="en-US" sz="1400" b="1" dirty="0"/>
              <a:t>So that </a:t>
            </a:r>
            <a:r>
              <a:rPr lang="en-US" sz="1400" b="1" dirty="0" smtClean="0"/>
              <a:t>our religion will not involve parading on street corners.</a:t>
            </a:r>
            <a:endParaRPr lang="en-US" sz="1400" b="1" dirty="0"/>
          </a:p>
          <a:p>
            <a:pPr marL="857250" lvl="1" indent="-457200">
              <a:buClr>
                <a:schemeClr val="tx2"/>
              </a:buClr>
            </a:pPr>
            <a:r>
              <a:rPr lang="en-US" sz="1400" b="1" dirty="0" smtClean="0"/>
              <a:t>We will not think that God will hear us for our much speaking or our much doing, for either our sophisticated theology or our generous benevolences.</a:t>
            </a:r>
          </a:p>
          <a:p>
            <a:pPr marL="857250" lvl="1" indent="-457200">
              <a:buClr>
                <a:schemeClr val="tx2"/>
              </a:buClr>
            </a:pPr>
            <a:r>
              <a:rPr lang="en-US" sz="1400" b="1" dirty="0" smtClean="0"/>
              <a:t>Jesus calls us to a perfect confidence in God, to a release of anxiety, to the serene experience of inward fellowship with an Unseen Friend, so that seeking God’s will on earth, we will be </a:t>
            </a:r>
            <a:r>
              <a:rPr lang="en-US" sz="1400" b="1" dirty="0" smtClean="0"/>
              <a:t>at </a:t>
            </a:r>
            <a:r>
              <a:rPr lang="en-US" sz="1400" b="1" dirty="0" smtClean="0"/>
              <a:t>peace about lesser matters.</a:t>
            </a:r>
          </a:p>
          <a:p>
            <a:pPr marL="857250" lvl="1" indent="-457200">
              <a:buClr>
                <a:schemeClr val="tx2"/>
              </a:buClr>
            </a:pPr>
            <a:endParaRPr lang="en-US" sz="2800" b="1" dirty="0" smtClean="0"/>
          </a:p>
          <a:p>
            <a:pPr marL="0" indent="0">
              <a:buClr>
                <a:schemeClr val="tx2"/>
              </a:buClr>
              <a:buNone/>
            </a:pPr>
            <a:endParaRPr lang="en-US" sz="2800" b="1" dirty="0" smtClean="0"/>
          </a:p>
        </p:txBody>
      </p:sp>
    </p:spTree>
    <p:extLst>
      <p:ext uri="{BB962C8B-B14F-4D97-AF65-F5344CB8AC3E}">
        <p14:creationId xmlns:p14="http://schemas.microsoft.com/office/powerpoint/2010/main" val="2647503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7336"/>
            <a:ext cx="5638800" cy="623888"/>
          </a:xfrm>
        </p:spPr>
        <p:txBody>
          <a:bodyPr>
            <a:normAutofit fontScale="90000"/>
          </a:bodyPr>
          <a:lstStyle/>
          <a:p>
            <a:pPr algn="l"/>
            <a:r>
              <a:rPr lang="en-GB" dirty="0" smtClean="0"/>
              <a:t/>
            </a:r>
            <a:br>
              <a:rPr lang="en-GB" dirty="0" smtClean="0"/>
            </a:br>
            <a:r>
              <a:rPr lang="en-US" sz="3100" b="1" dirty="0" smtClean="0"/>
              <a:t>The Inclusive Jesus </a:t>
            </a:r>
            <a:r>
              <a:rPr lang="en-US" sz="3100" b="1" dirty="0" smtClean="0"/>
              <a:t/>
            </a:r>
            <a:br>
              <a:rPr lang="en-US" sz="3100" b="1" dirty="0" smtClean="0"/>
            </a:br>
            <a:r>
              <a:rPr lang="en-US" sz="2200" b="1" dirty="0" smtClean="0"/>
              <a:t>   (</a:t>
            </a:r>
            <a:r>
              <a:rPr lang="en-US" sz="2200" b="1" dirty="0" smtClean="0"/>
              <a:t>John 3:16)</a:t>
            </a:r>
            <a:r>
              <a:rPr lang="en-US" b="1" dirty="0"/>
              <a:t/>
            </a:r>
            <a:br>
              <a:rPr lang="en-US" b="1" dirty="0"/>
            </a:br>
            <a:endParaRPr lang="en-GB" dirty="0"/>
          </a:p>
        </p:txBody>
      </p:sp>
      <p:sp>
        <p:nvSpPr>
          <p:cNvPr id="4" name="Slide Number Placeholder 3"/>
          <p:cNvSpPr>
            <a:spLocks noGrp="1"/>
          </p:cNvSpPr>
          <p:nvPr>
            <p:ph type="sldNum" sz="quarter" idx="12"/>
          </p:nvPr>
        </p:nvSpPr>
        <p:spPr/>
        <p:txBody>
          <a:bodyPr/>
          <a:lstStyle/>
          <a:p>
            <a:pPr>
              <a:defRPr/>
            </a:pPr>
            <a:fld id="{1D48782A-5E2A-524C-84EF-289955FC6848}" type="slidenum">
              <a:rPr lang="en-US" smtClean="0">
                <a:solidFill>
                  <a:prstClr val="black">
                    <a:tint val="75000"/>
                  </a:prstClr>
                </a:solidFill>
              </a:rPr>
              <a:pPr>
                <a:defRPr/>
              </a:pPr>
              <a:t>9</a:t>
            </a:fld>
            <a:endParaRPr lang="en-US" dirty="0">
              <a:solidFill>
                <a:prstClr val="black">
                  <a:tint val="75000"/>
                </a:prstClr>
              </a:solidFill>
            </a:endParaRPr>
          </a:p>
        </p:txBody>
      </p:sp>
      <p:sp>
        <p:nvSpPr>
          <p:cNvPr id="6" name="Rectangle 5"/>
          <p:cNvSpPr/>
          <p:nvPr/>
        </p:nvSpPr>
        <p:spPr>
          <a:xfrm>
            <a:off x="2" y="0"/>
            <a:ext cx="11723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a:solidFill>
                <a:prstClr val="white"/>
              </a:solidFill>
            </a:endParaRPr>
          </a:p>
          <a:p>
            <a:pPr algn="ctr"/>
            <a:endParaRPr lang="en-IE" sz="1100" i="1" dirty="0" smtClean="0">
              <a:solidFill>
                <a:prstClr val="white"/>
              </a:solidFill>
            </a:endParaRPr>
          </a:p>
          <a:p>
            <a:pPr algn="ctr"/>
            <a:endParaRPr lang="en-IE" sz="1100" i="1" dirty="0" smtClean="0">
              <a:solidFill>
                <a:prstClr val="white"/>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0362"/>
          <a:stretch/>
        </p:blipFill>
        <p:spPr>
          <a:xfrm>
            <a:off x="6964680" y="95541"/>
            <a:ext cx="2103120" cy="97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457200" y="138113"/>
            <a:ext cx="8229600" cy="9286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prstClr val="black"/>
              </a:solidFill>
            </a:endParaRPr>
          </a:p>
        </p:txBody>
      </p:sp>
      <p:sp>
        <p:nvSpPr>
          <p:cNvPr id="11" name="TextBox 10"/>
          <p:cNvSpPr txBox="1"/>
          <p:nvPr/>
        </p:nvSpPr>
        <p:spPr>
          <a:xfrm>
            <a:off x="7210425" y="152400"/>
            <a:ext cx="942975" cy="461665"/>
          </a:xfrm>
          <a:prstGeom prst="rect">
            <a:avLst/>
          </a:prstGeom>
          <a:noFill/>
        </p:spPr>
        <p:txBody>
          <a:bodyPr wrap="square" rtlCol="0">
            <a:spAutoFit/>
          </a:bodyPr>
          <a:lstStyle/>
          <a:p>
            <a:r>
              <a:rPr lang="en-US" sz="1200" b="1" dirty="0" smtClean="0">
                <a:solidFill>
                  <a:prstClr val="black"/>
                </a:solidFill>
                <a:latin typeface="Rockwell Extra Bold" panose="02060903040505020403" pitchFamily="18" charset="0"/>
              </a:rPr>
              <a:t>House Church</a:t>
            </a:r>
            <a:endParaRPr lang="en-US" sz="1200" b="1" dirty="0">
              <a:solidFill>
                <a:prstClr val="black"/>
              </a:solidFill>
              <a:latin typeface="Rockwell Extra Bold" panose="02060903040505020403" pitchFamily="18" charset="0"/>
            </a:endParaRPr>
          </a:p>
        </p:txBody>
      </p:sp>
      <p:sp>
        <p:nvSpPr>
          <p:cNvPr id="10" name="Content Placeholder 2"/>
          <p:cNvSpPr>
            <a:spLocks noGrp="1"/>
          </p:cNvSpPr>
          <p:nvPr>
            <p:ph idx="1"/>
          </p:nvPr>
        </p:nvSpPr>
        <p:spPr>
          <a:xfrm>
            <a:off x="838200" y="1371790"/>
            <a:ext cx="8229600" cy="4525963"/>
          </a:xfrm>
        </p:spPr>
        <p:txBody>
          <a:bodyPr>
            <a:noAutofit/>
          </a:bodyPr>
          <a:lstStyle/>
          <a:p>
            <a:pPr marL="0" indent="0">
              <a:buClr>
                <a:schemeClr val="tx2"/>
              </a:buClr>
              <a:buNone/>
            </a:pPr>
            <a:r>
              <a:rPr lang="en-US" sz="1800" b="1" dirty="0" smtClean="0"/>
              <a:t>Who are the recipients of God’s Grace?  Jesus responds, “All are loved by God.”</a:t>
            </a:r>
          </a:p>
          <a:p>
            <a:pPr marL="0" indent="0">
              <a:buClr>
                <a:schemeClr val="tx2"/>
              </a:buClr>
              <a:buNone/>
            </a:pPr>
            <a:endParaRPr lang="en-US" sz="1200" b="1" dirty="0"/>
          </a:p>
          <a:p>
            <a:pPr marL="457200" indent="-457200">
              <a:buClr>
                <a:schemeClr val="tx2"/>
              </a:buClr>
              <a:buFont typeface="+mj-lt"/>
              <a:buAutoNum type="arabicPeriod"/>
            </a:pPr>
            <a:r>
              <a:rPr lang="en-US" sz="1800" b="1" dirty="0" smtClean="0"/>
              <a:t>Historical Context: Exclusiveness of </a:t>
            </a:r>
            <a:r>
              <a:rPr lang="en-US" sz="1800" b="1" dirty="0"/>
              <a:t>R</a:t>
            </a:r>
            <a:r>
              <a:rPr lang="en-US" sz="1800" b="1" dirty="0" smtClean="0"/>
              <a:t>eligious Perfectionism</a:t>
            </a:r>
          </a:p>
          <a:p>
            <a:pPr marL="457200" indent="-457200">
              <a:buClr>
                <a:schemeClr val="tx2"/>
              </a:buClr>
              <a:buFont typeface="+mj-lt"/>
              <a:buAutoNum type="arabicPeriod"/>
            </a:pPr>
            <a:r>
              <a:rPr lang="en-US" sz="1800" b="1" dirty="0" smtClean="0"/>
              <a:t>Contrast Jesus’ Ministry in Luke: Who is included?  </a:t>
            </a:r>
          </a:p>
          <a:p>
            <a:pPr marL="857250" lvl="1" indent="-457200">
              <a:buClr>
                <a:schemeClr val="tx2"/>
              </a:buClr>
            </a:pPr>
            <a:r>
              <a:rPr lang="en-US" sz="1400" b="1" dirty="0" smtClean="0"/>
              <a:t>Jesus and his disciples eat with women and they are the first witnesses of his resurrection (10:38-42; 23:55-24:12)</a:t>
            </a:r>
          </a:p>
          <a:p>
            <a:pPr marL="857250" lvl="1" indent="-457200">
              <a:buClr>
                <a:schemeClr val="tx2"/>
              </a:buClr>
            </a:pPr>
            <a:r>
              <a:rPr lang="en-US" sz="1400" b="1" dirty="0" smtClean="0"/>
              <a:t>The maimed (6:11)</a:t>
            </a:r>
          </a:p>
          <a:p>
            <a:pPr marL="857250" lvl="1" indent="-457200">
              <a:buClr>
                <a:schemeClr val="tx2"/>
              </a:buClr>
            </a:pPr>
            <a:r>
              <a:rPr lang="en-US" sz="1400" b="1" dirty="0" smtClean="0"/>
              <a:t>The lame (5:17-26; Acts 3:1-11)</a:t>
            </a:r>
          </a:p>
          <a:p>
            <a:pPr marL="857250" lvl="1" indent="-457200">
              <a:buClr>
                <a:schemeClr val="tx2"/>
              </a:buClr>
            </a:pPr>
            <a:r>
              <a:rPr lang="en-US" sz="1400" b="1" dirty="0" smtClean="0"/>
              <a:t>The blind (18:35-43)</a:t>
            </a:r>
          </a:p>
          <a:p>
            <a:pPr marL="857250" lvl="1" indent="-457200">
              <a:buClr>
                <a:schemeClr val="tx2"/>
              </a:buClr>
            </a:pPr>
            <a:r>
              <a:rPr lang="en-US" sz="1400" b="1" dirty="0" smtClean="0"/>
              <a:t>Lepers (17:11-19)</a:t>
            </a:r>
          </a:p>
          <a:p>
            <a:pPr marL="857250" lvl="1" indent="-457200">
              <a:buClr>
                <a:schemeClr val="tx2"/>
              </a:buClr>
            </a:pPr>
            <a:r>
              <a:rPr lang="en-US" sz="1400" b="1" dirty="0" smtClean="0"/>
              <a:t>All receive healing and enjoy table fellowship (14:13-21)</a:t>
            </a:r>
          </a:p>
          <a:p>
            <a:pPr marL="857250" lvl="1" indent="-457200">
              <a:buClr>
                <a:schemeClr val="tx2"/>
              </a:buClr>
            </a:pPr>
            <a:r>
              <a:rPr lang="en-US" sz="1400" b="1" dirty="0" smtClean="0"/>
              <a:t>Tax collectors enjoy table fellowship and forgiveness (5:27-32)</a:t>
            </a:r>
          </a:p>
          <a:p>
            <a:pPr marL="857250" lvl="1" indent="-457200">
              <a:buClr>
                <a:schemeClr val="tx2"/>
              </a:buClr>
            </a:pPr>
            <a:r>
              <a:rPr lang="en-US" sz="1400" b="1" dirty="0" smtClean="0"/>
              <a:t>Sinners (5:32; 7:36-50; 15:3-32; 17:14)</a:t>
            </a:r>
          </a:p>
          <a:p>
            <a:pPr marL="857250" lvl="1" indent="-457200">
              <a:buClr>
                <a:schemeClr val="tx2"/>
              </a:buClr>
            </a:pPr>
            <a:r>
              <a:rPr lang="en-US" sz="1400" b="1" dirty="0" smtClean="0"/>
              <a:t>The poor (6:20-23; 14:13; 14:21)</a:t>
            </a:r>
          </a:p>
          <a:p>
            <a:pPr marL="857250" lvl="1" indent="-457200">
              <a:buClr>
                <a:schemeClr val="tx2"/>
              </a:buClr>
            </a:pPr>
            <a:r>
              <a:rPr lang="en-US" sz="1400" b="1" dirty="0" smtClean="0"/>
              <a:t>Samaritans (17:11-19) and Gentiles (7:1-10</a:t>
            </a:r>
          </a:p>
          <a:p>
            <a:pPr marL="857250" lvl="1" indent="-457200">
              <a:buClr>
                <a:schemeClr val="tx2"/>
              </a:buClr>
            </a:pPr>
            <a:r>
              <a:rPr lang="en-US" sz="1400" b="1" dirty="0" smtClean="0"/>
              <a:t>Criminals 23:39-43</a:t>
            </a:r>
          </a:p>
          <a:p>
            <a:pPr marL="857250" lvl="1" indent="-457200">
              <a:buClr>
                <a:schemeClr val="tx2"/>
              </a:buClr>
            </a:pPr>
            <a:r>
              <a:rPr lang="en-US" sz="1400" b="1" dirty="0" smtClean="0"/>
              <a:t>Following the resurrection even the Pharisees get a second chance to repent and become part of the people of God (Acts 3:11-36)</a:t>
            </a:r>
          </a:p>
          <a:p>
            <a:pPr marL="857250" lvl="1" indent="-457200">
              <a:buClr>
                <a:schemeClr val="tx2"/>
              </a:buClr>
            </a:pPr>
            <a:r>
              <a:rPr lang="en-US" sz="1400" b="1" dirty="0" smtClean="0"/>
              <a:t>No one is excluded.</a:t>
            </a:r>
            <a:endParaRPr lang="en-US" sz="2000" b="1" dirty="0"/>
          </a:p>
          <a:p>
            <a:pPr marL="0" indent="0">
              <a:buClr>
                <a:schemeClr val="tx2"/>
              </a:buClr>
              <a:buNone/>
            </a:pPr>
            <a:endParaRPr lang="en-US" sz="2800" b="1" dirty="0" smtClean="0"/>
          </a:p>
          <a:p>
            <a:pPr marL="0" indent="0">
              <a:buClr>
                <a:schemeClr val="tx2"/>
              </a:buClr>
              <a:buNone/>
            </a:pPr>
            <a:endParaRPr lang="en-US" sz="2800" b="1" dirty="0" smtClean="0"/>
          </a:p>
        </p:txBody>
      </p:sp>
    </p:spTree>
    <p:extLst>
      <p:ext uri="{BB962C8B-B14F-4D97-AF65-F5344CB8AC3E}">
        <p14:creationId xmlns:p14="http://schemas.microsoft.com/office/powerpoint/2010/main" val="2694506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455</TotalTime>
  <Words>1880</Words>
  <Application>Microsoft Office PowerPoint</Application>
  <PresentationFormat>On-screen Show (4:3)</PresentationFormat>
  <Paragraphs>254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Rockwell Extra Bold</vt:lpstr>
      <vt:lpstr>Office Theme</vt:lpstr>
      <vt:lpstr>PowerPoint Presentation</vt:lpstr>
      <vt:lpstr> “Who Do You Say that I Am?” (Mark 8:29) </vt:lpstr>
      <vt:lpstr>  Jesus Tempted as We Are    (Matthew 4:1-11; Luke 4:1-13)  </vt:lpstr>
      <vt:lpstr>Jesus Tempted as We Are</vt:lpstr>
      <vt:lpstr>Jesus Tempted as We Are</vt:lpstr>
      <vt:lpstr> Jesus and Difficult Decisions   (Mark 1:21-39) </vt:lpstr>
      <vt:lpstr> Jesus and Difficult Decisions </vt:lpstr>
      <vt:lpstr> Jesus Way of Life    (The Sermon on the Mount) </vt:lpstr>
      <vt:lpstr> The Inclusive Jesus     (John 3:16) </vt:lpstr>
      <vt:lpstr> The Inclusive Jesus </vt:lpstr>
      <vt:lpstr> The Suffering Jesus     (Luke 14:27) </vt:lpstr>
      <vt:lpstr> Jesus, our Friend </vt:lpstr>
    </vt:vector>
  </TitlesOfParts>
  <Company>BRG,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Feiler</dc:creator>
  <cp:lastModifiedBy>Paul Feiler</cp:lastModifiedBy>
  <cp:revision>36</cp:revision>
  <cp:lastPrinted>2017-05-01T18:48:38Z</cp:lastPrinted>
  <dcterms:created xsi:type="dcterms:W3CDTF">2017-04-27T18:11:02Z</dcterms:created>
  <dcterms:modified xsi:type="dcterms:W3CDTF">2017-05-01T20:49:03Z</dcterms:modified>
</cp:coreProperties>
</file>