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3"/>
  </p:notesMasterIdLst>
  <p:sldIdLst>
    <p:sldId id="260" r:id="rId2"/>
    <p:sldId id="271" r:id="rId3"/>
    <p:sldId id="274" r:id="rId4"/>
    <p:sldId id="273" r:id="rId5"/>
    <p:sldId id="276" r:id="rId6"/>
    <p:sldId id="275" r:id="rId7"/>
    <p:sldId id="279" r:id="rId8"/>
    <p:sldId id="277" r:id="rId9"/>
    <p:sldId id="270" r:id="rId10"/>
    <p:sldId id="257" r:id="rId11"/>
    <p:sldId id="262" r:id="rId12"/>
    <p:sldId id="269" r:id="rId13"/>
    <p:sldId id="272" r:id="rId14"/>
    <p:sldId id="263" r:id="rId15"/>
    <p:sldId id="267" r:id="rId16"/>
    <p:sldId id="266" r:id="rId17"/>
    <p:sldId id="268" r:id="rId18"/>
    <p:sldId id="256" r:id="rId19"/>
    <p:sldId id="258" r:id="rId20"/>
    <p:sldId id="261"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6667" autoAdjust="0"/>
  </p:normalViewPr>
  <p:slideViewPr>
    <p:cSldViewPr snapToGrid="0">
      <p:cViewPr varScale="1">
        <p:scale>
          <a:sx n="112" d="100"/>
          <a:sy n="112" d="100"/>
        </p:scale>
        <p:origin x="-26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2B10E-79A0-4F8F-8FC4-5CA1C530229F}" type="datetimeFigureOut">
              <a:rPr lang="en-US" smtClean="0"/>
              <a:pPr/>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B13A8-2378-4B0D-896C-D71B4243C2A3}" type="slidenum">
              <a:rPr lang="en-US" smtClean="0"/>
              <a:pPr/>
              <a:t>‹#›</a:t>
            </a:fld>
            <a:endParaRPr lang="en-US"/>
          </a:p>
        </p:txBody>
      </p:sp>
    </p:spTree>
    <p:extLst>
      <p:ext uri="{BB962C8B-B14F-4D97-AF65-F5344CB8AC3E}">
        <p14:creationId xmlns:p14="http://schemas.microsoft.com/office/powerpoint/2010/main" xmlns="" val="3675586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F0CFAD-842A-FE56-1257-F3C7A9436AA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09F88E0B-10EB-129E-6B30-D4E233F1C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xmlns="" id="{C43BF83C-F492-CF78-E149-261F4F609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0DA956-F3EB-8955-1AA2-EB9FAA84D990}"/>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3418066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5ABE4-FCC8-024A-C32D-AE088E12EE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2ED6256-D546-92FC-4983-5958B4EB8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F185E5D0-CA21-A438-78A0-074573041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1F5491-E32B-B38B-FC11-03E76F0736E4}"/>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520694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88A012-17DA-8857-1879-D691BE31D1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E923066-8CCC-FDCC-46AF-52436AABBF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014F37F9-4DCA-2A9C-6C20-F14F9E0D4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14DD4A6-D88D-0F7B-3FE8-3D4D0AF7BB30}"/>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13703650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A2AAE1-7ED9-8194-FD9D-8719F06AE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ED90C6-C194-6377-C98D-B100B85E9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68906C49-167E-6056-7D76-ED5BE7FA2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93E7B1-CA96-AEE9-D3BC-20F2405883C2}"/>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3803975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24555-E80F-52C0-2F5D-BB0B2624C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FCC3A76-891C-B48F-E3FB-7C0A626EBF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xmlns="" id="{9BEE1DFC-8F95-41CC-6088-BB3D5438F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3337B11-4FF1-2F9F-4E80-6F284B0C5CCD}"/>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3613669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2AC84-3AB0-8BB3-7DFB-E51A14711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AB37DD-90FA-06CA-CE78-3B4187E5AD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4D1E6-7C6D-0079-39CE-5D87350D84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xmlns="" id="{5980334E-63AD-8E8E-9251-1BA2E1B51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2CCD19-5E76-A26E-E0C6-8D3D5EF75C4D}"/>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1168270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65195A-DB0C-DB09-E100-722582ACC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95CBAB-4F4A-81B9-8CAA-978FD431B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AC05EB-5DD9-5C08-6F90-C56443C21A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EF46264-FB96-08FC-A1C8-00D2BF34C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C9810B3-1A6B-83A4-A9C1-411BAC7AF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xmlns="" id="{ABDDBDAF-56A1-B00C-BDFF-AA4B9B29B2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57E61B8-8D0D-9E19-5D11-64C745CDF542}"/>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1316690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E2B02-9465-873D-0FF3-CD170A441B0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xmlns="" id="{3F387E50-63D6-75A9-4686-934E3F44CA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EBBEE9E-9538-612E-424E-13AF30509759}"/>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4040386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106B81F4-8884-73BA-E1D8-2957728336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A2B685D-824B-E513-1107-DF512E4EB9CB}"/>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64892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781EF-84BC-0597-7F42-B7FAAB080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119D8D3-A3DB-F18E-F6A3-BF44DD83B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804423E-14CA-9B93-5D9E-1085E420A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xmlns="" id="{922DF74F-7FC0-A95F-668B-183996567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F07238-8CF3-6A4A-32ED-75C5F320FC46}"/>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31535197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0BFB7-9EAC-D390-8D75-E6A35C01B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1C83F3E-113A-3A6F-0B0C-DA7379193F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5844C25-A31D-2AAA-C40B-269D2E343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xmlns="" id="{0D35B6F8-EA9B-083A-3758-0DC29C1BDB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BC8E7A0-580F-5F97-27C5-BB7DE5D96ED8}"/>
              </a:ext>
            </a:extLst>
          </p:cNvPr>
          <p:cNvSpPr>
            <a:spLocks noGrp="1"/>
          </p:cNvSpPr>
          <p:nvPr>
            <p:ph type="sldNum" sz="quarter" idx="12"/>
          </p:nvPr>
        </p:nvSpPr>
        <p:spPr/>
        <p:txBody>
          <a:bodyPr/>
          <a:lstStyle/>
          <a:p>
            <a:fld id="{8832B942-F8B6-4347-9C95-A5E474544481}" type="slidenum">
              <a:rPr lang="en-US" smtClean="0"/>
              <a:pPr/>
              <a:t>‹#›</a:t>
            </a:fld>
            <a:endParaRPr lang="en-US"/>
          </a:p>
        </p:txBody>
      </p:sp>
    </p:spTree>
    <p:extLst>
      <p:ext uri="{BB962C8B-B14F-4D97-AF65-F5344CB8AC3E}">
        <p14:creationId xmlns:p14="http://schemas.microsoft.com/office/powerpoint/2010/main" xmlns="" val="842159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216DE7-B5B8-0746-0654-F273DF8BDF65}"/>
              </a:ext>
            </a:extLst>
          </p:cNvPr>
          <p:cNvSpPr>
            <a:spLocks noGrp="1"/>
          </p:cNvSpPr>
          <p:nvPr>
            <p:ph type="title"/>
          </p:nvPr>
        </p:nvSpPr>
        <p:spPr>
          <a:xfrm>
            <a:off x="838200" y="445273"/>
            <a:ext cx="10515600" cy="124541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BC38190C-7604-F83A-5ED8-15A2176E3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57FBB684-FD75-1B6C-C18B-5A0EB55DD8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00C3E55B-1164-DB88-5F43-ECB83C734E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2B942-F8B6-4347-9C95-A5E474544481}" type="slidenum">
              <a:rPr lang="en-US" smtClean="0"/>
              <a:pPr/>
              <a:t>‹#›</a:t>
            </a:fld>
            <a:endParaRPr lang="en-US"/>
          </a:p>
        </p:txBody>
      </p:sp>
      <p:sp>
        <p:nvSpPr>
          <p:cNvPr id="9" name="Rectangle 8">
            <a:extLst>
              <a:ext uri="{FF2B5EF4-FFF2-40B4-BE49-F238E27FC236}">
                <a16:creationId xmlns:a16="http://schemas.microsoft.com/office/drawing/2014/main" xmlns="" id="{59D1F635-C464-0093-AF45-F87E353C0F5F}"/>
              </a:ext>
            </a:extLst>
          </p:cNvPr>
          <p:cNvSpPr/>
          <p:nvPr userDrawn="1"/>
        </p:nvSpPr>
        <p:spPr>
          <a:xfrm>
            <a:off x="7289" y="0"/>
            <a:ext cx="12184711" cy="365126"/>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DB6A788B-B777-77BF-9440-51B388FB8075}"/>
              </a:ext>
            </a:extLst>
          </p:cNvPr>
          <p:cNvPicPr>
            <a:picLocks noChangeAspect="1"/>
          </p:cNvPicPr>
          <p:nvPr userDrawn="1"/>
        </p:nvPicPr>
        <p:blipFill>
          <a:blip r:embed="rId13" cstate="print"/>
          <a:stretch>
            <a:fillRect/>
          </a:stretch>
        </p:blipFill>
        <p:spPr>
          <a:xfrm>
            <a:off x="11478716" y="48879"/>
            <a:ext cx="627474" cy="281800"/>
          </a:xfrm>
          <a:prstGeom prst="rect">
            <a:avLst/>
          </a:prstGeom>
        </p:spPr>
      </p:pic>
    </p:spTree>
    <p:extLst>
      <p:ext uri="{BB962C8B-B14F-4D97-AF65-F5344CB8AC3E}">
        <p14:creationId xmlns:p14="http://schemas.microsoft.com/office/powerpoint/2010/main" xmlns="" val="298882482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www.thearmchairexplorer.com/arizona/saguaro_national_park.php"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8">
            <a:extLst>
              <a:ext uri="{FF2B5EF4-FFF2-40B4-BE49-F238E27FC236}">
                <a16:creationId xmlns:a16="http://schemas.microsoft.com/office/drawing/2014/main" xmlns="" id="{CDA1A2E9-63FE-408D-A803-8E306ECAB4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7522"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xmlns="" id="{5D49E719-1FED-C82E-8E3A-A4368C465DFE}"/>
              </a:ext>
            </a:extLst>
          </p:cNvPr>
          <p:cNvSpPr>
            <a:spLocks noGrp="1"/>
          </p:cNvSpPr>
          <p:nvPr>
            <p:ph type="ctrTitle"/>
          </p:nvPr>
        </p:nvSpPr>
        <p:spPr>
          <a:xfrm>
            <a:off x="8100127" y="932688"/>
            <a:ext cx="3361677" cy="3273552"/>
          </a:xfrm>
        </p:spPr>
        <p:txBody>
          <a:bodyPr anchor="ctr">
            <a:normAutofit fontScale="90000"/>
          </a:bodyPr>
          <a:lstStyle/>
          <a:p>
            <a:pPr algn="l"/>
            <a:r>
              <a:rPr lang="en-US" sz="3100" dirty="0">
                <a:solidFill>
                  <a:srgbClr val="FFFFFF"/>
                </a:solidFill>
              </a:rPr>
              <a:t/>
            </a:r>
            <a:br>
              <a:rPr lang="en-US" sz="3100" dirty="0">
                <a:solidFill>
                  <a:srgbClr val="FFFFFF"/>
                </a:solidFill>
              </a:rPr>
            </a:br>
            <a:r>
              <a:rPr lang="en-US" sz="3100" dirty="0">
                <a:solidFill>
                  <a:srgbClr val="FFFFFF"/>
                </a:solidFill>
              </a:rPr>
              <a:t/>
            </a:r>
            <a:br>
              <a:rPr lang="en-US" sz="3100" dirty="0">
                <a:solidFill>
                  <a:srgbClr val="FFFFFF"/>
                </a:solidFill>
              </a:rPr>
            </a:br>
            <a:r>
              <a:rPr lang="en-US" sz="3100" dirty="0">
                <a:solidFill>
                  <a:srgbClr val="FFFFFF"/>
                </a:solidFill>
              </a:rPr>
              <a:t>Incorporate Vail AZ (?)</a:t>
            </a:r>
            <a:br>
              <a:rPr lang="en-US" sz="3100" dirty="0">
                <a:solidFill>
                  <a:srgbClr val="FFFFFF"/>
                </a:solidFill>
              </a:rPr>
            </a:br>
            <a:r>
              <a:rPr lang="en-US" sz="3100" dirty="0">
                <a:solidFill>
                  <a:srgbClr val="FFFFFF"/>
                </a:solidFill>
              </a:rPr>
              <a:t>Presents</a:t>
            </a:r>
            <a:br>
              <a:rPr lang="en-US" sz="3100" dirty="0">
                <a:solidFill>
                  <a:srgbClr val="FFFFFF"/>
                </a:solidFill>
              </a:rPr>
            </a:br>
            <a:r>
              <a:rPr lang="en-US" sz="3100" dirty="0">
                <a:solidFill>
                  <a:srgbClr val="FFFFFF"/>
                </a:solidFill>
              </a:rPr>
              <a:t/>
            </a:r>
            <a:br>
              <a:rPr lang="en-US" sz="3100" dirty="0">
                <a:solidFill>
                  <a:srgbClr val="FFFFFF"/>
                </a:solidFill>
              </a:rPr>
            </a:br>
            <a:r>
              <a:rPr lang="en-US" sz="4400" b="1" dirty="0">
                <a:solidFill>
                  <a:srgbClr val="00B050"/>
                </a:solidFill>
              </a:rPr>
              <a:t>Fun Facts</a:t>
            </a:r>
            <a:br>
              <a:rPr lang="en-US" sz="4400" b="1" dirty="0">
                <a:solidFill>
                  <a:srgbClr val="00B050"/>
                </a:solidFill>
              </a:rPr>
            </a:br>
            <a:r>
              <a:rPr lang="en-US" sz="4400" b="1" dirty="0">
                <a:solidFill>
                  <a:srgbClr val="00B050"/>
                </a:solidFill>
              </a:rPr>
              <a:t>About Vail</a:t>
            </a:r>
            <a:endParaRPr lang="en-US" sz="3100" b="1" dirty="0">
              <a:solidFill>
                <a:srgbClr val="00B050"/>
              </a:solidFill>
            </a:endParaRPr>
          </a:p>
        </p:txBody>
      </p:sp>
      <p:sp>
        <p:nvSpPr>
          <p:cNvPr id="11" name="Rectangle 10">
            <a:extLst>
              <a:ext uri="{FF2B5EF4-FFF2-40B4-BE49-F238E27FC236}">
                <a16:creationId xmlns:a16="http://schemas.microsoft.com/office/drawing/2014/main" xmlns="" id="{FBE9F90C-C163-435B-9A68-D15C92D1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27521"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a:extLst>
              <a:ext uri="{FF2B5EF4-FFF2-40B4-BE49-F238E27FC236}">
                <a16:creationId xmlns:a16="http://schemas.microsoft.com/office/drawing/2014/main" xmlns="" id="{EED5B4A0-243F-7D0F-6A0D-52EC9B0041C3}"/>
              </a:ext>
            </a:extLst>
          </p:cNvPr>
          <p:cNvPicPr>
            <a:picLocks noChangeAspect="1"/>
          </p:cNvPicPr>
          <p:nvPr/>
        </p:nvPicPr>
        <p:blipFill rotWithShape="1">
          <a:blip r:embed="rId2" cstate="print"/>
          <a:srcRect t="3923" r="1" b="29443"/>
          <a:stretch/>
        </p:blipFill>
        <p:spPr>
          <a:xfrm>
            <a:off x="466344" y="450221"/>
            <a:ext cx="7205515" cy="5957557"/>
          </a:xfrm>
          <a:prstGeom prst="rect">
            <a:avLst/>
          </a:prstGeom>
        </p:spPr>
      </p:pic>
      <p:sp>
        <p:nvSpPr>
          <p:cNvPr id="13" name="Rectangle 12">
            <a:extLst>
              <a:ext uri="{FF2B5EF4-FFF2-40B4-BE49-F238E27FC236}">
                <a16:creationId xmlns:a16="http://schemas.microsoft.com/office/drawing/2014/main" xmlns="" id="{1A882A9F-F4E9-4E23-8F0B-20B5DF42E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374594" y="4843002"/>
            <a:ext cx="1351062" cy="1568472"/>
          </a:xfrm>
          <a:prstGeom prst="rect">
            <a:avLst/>
          </a:prstGeom>
          <a:solidFill>
            <a:srgbClr val="5B5C3D"/>
          </a:solidFill>
          <a:ln w="25400">
            <a:solidFill>
              <a:srgbClr val="5B5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xmlns="" val="468222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758186FA-D50C-341B-E09E-4014190DD79A}"/>
              </a:ext>
            </a:extLst>
          </p:cNvPr>
          <p:cNvSpPr/>
          <p:nvPr/>
        </p:nvSpPr>
        <p:spPr>
          <a:xfrm>
            <a:off x="5279929" y="3246368"/>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Historic </a:t>
            </a:r>
          </a:p>
          <a:p>
            <a:pPr algn="ctr"/>
            <a:r>
              <a:rPr lang="en-US" dirty="0"/>
              <a:t>U.S. Route 80</a:t>
            </a:r>
          </a:p>
        </p:txBody>
      </p:sp>
    </p:spTree>
    <p:extLst>
      <p:ext uri="{BB962C8B-B14F-4D97-AF65-F5344CB8AC3E}">
        <p14:creationId xmlns:p14="http://schemas.microsoft.com/office/powerpoint/2010/main" xmlns="" val="2732522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xmlns="" id="{16B27AD3-DEB7-7A8F-ED8D-8DDF7FDE75CA}"/>
              </a:ext>
            </a:extLst>
          </p:cNvPr>
          <p:cNvSpPr/>
          <p:nvPr/>
        </p:nvSpPr>
        <p:spPr>
          <a:xfrm>
            <a:off x="2763079" y="597769"/>
            <a:ext cx="7755834" cy="1956206"/>
          </a:xfrm>
          <a:prstGeom prst="wedgeEllipseCallout">
            <a:avLst>
              <a:gd name="adj1" fmla="val -61550"/>
              <a:gd name="adj2" fmla="val 64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“Broadway of America”, as Hwy 80 was called in some places, came right through downtown Vail.</a:t>
            </a:r>
          </a:p>
          <a:p>
            <a:pPr algn="ctr"/>
            <a:r>
              <a:rPr lang="en-US" dirty="0"/>
              <a:t>A small section of the original alignment remains intact between the railroad tracks in Vail</a:t>
            </a:r>
          </a:p>
        </p:txBody>
      </p:sp>
      <p:pic>
        <p:nvPicPr>
          <p:cNvPr id="8" name="Picture 7">
            <a:extLst>
              <a:ext uri="{FF2B5EF4-FFF2-40B4-BE49-F238E27FC236}">
                <a16:creationId xmlns:a16="http://schemas.microsoft.com/office/drawing/2014/main" xmlns="" id="{0B921B82-2FD7-7C0B-A3F9-32B6864E68BE}"/>
              </a:ext>
            </a:extLst>
          </p:cNvPr>
          <p:cNvPicPr>
            <a:picLocks noChangeAspect="1"/>
          </p:cNvPicPr>
          <p:nvPr/>
        </p:nvPicPr>
        <p:blipFill>
          <a:blip r:embed="rId2" cstate="print"/>
          <a:stretch>
            <a:fillRect/>
          </a:stretch>
        </p:blipFill>
        <p:spPr>
          <a:xfrm>
            <a:off x="4269788" y="2779955"/>
            <a:ext cx="3870360" cy="3939918"/>
          </a:xfrm>
          <a:prstGeom prst="rect">
            <a:avLst/>
          </a:prstGeom>
        </p:spPr>
      </p:pic>
      <p:pic>
        <p:nvPicPr>
          <p:cNvPr id="4" name="Picture 3">
            <a:extLst>
              <a:ext uri="{FF2B5EF4-FFF2-40B4-BE49-F238E27FC236}">
                <a16:creationId xmlns:a16="http://schemas.microsoft.com/office/drawing/2014/main" xmlns="" id="{CA07966F-DFC2-F3A6-FC06-3EAEECFBF630}"/>
              </a:ext>
            </a:extLst>
          </p:cNvPr>
          <p:cNvPicPr>
            <a:picLocks noChangeAspect="1"/>
          </p:cNvPicPr>
          <p:nvPr/>
        </p:nvPicPr>
        <p:blipFill>
          <a:blip r:embed="rId3" cstate="print"/>
          <a:stretch>
            <a:fillRect/>
          </a:stretch>
        </p:blipFill>
        <p:spPr>
          <a:xfrm>
            <a:off x="3206778" y="3228839"/>
            <a:ext cx="5708622" cy="3031392"/>
          </a:xfrm>
          <a:prstGeom prst="rect">
            <a:avLst/>
          </a:prstGeom>
        </p:spPr>
      </p:pic>
      <p:sp>
        <p:nvSpPr>
          <p:cNvPr id="7" name="Speech Bubble: Oval 6">
            <a:extLst>
              <a:ext uri="{FF2B5EF4-FFF2-40B4-BE49-F238E27FC236}">
                <a16:creationId xmlns:a16="http://schemas.microsoft.com/office/drawing/2014/main" xmlns="" id="{304E3F97-F087-15CB-6D40-06CAFDCD4146}"/>
              </a:ext>
            </a:extLst>
          </p:cNvPr>
          <p:cNvSpPr/>
          <p:nvPr/>
        </p:nvSpPr>
        <p:spPr>
          <a:xfrm>
            <a:off x="3456830" y="493529"/>
            <a:ext cx="5208518" cy="2632158"/>
          </a:xfrm>
          <a:prstGeom prst="wedgeEllipseCallout">
            <a:avLst>
              <a:gd name="adj1" fmla="val -80670"/>
              <a:gd name="adj2" fmla="val 393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Historic Hwy 80 touches Marsh Station Road and the Cienega Creek Bridge that is listed in the National and State Registers of Historic Places.</a:t>
            </a:r>
          </a:p>
        </p:txBody>
      </p:sp>
      <p:pic>
        <p:nvPicPr>
          <p:cNvPr id="9" name="Picture 8" descr="Taking Notes Chicken">
            <a:extLst>
              <a:ext uri="{FF2B5EF4-FFF2-40B4-BE49-F238E27FC236}">
                <a16:creationId xmlns:a16="http://schemas.microsoft.com/office/drawing/2014/main" xmlns="" id="{4DE70E5A-8CAA-21CC-1CB0-B83CC3DA6C2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3728" y="1909298"/>
            <a:ext cx="2845667" cy="2845667"/>
          </a:xfrm>
          <a:prstGeom prst="rect">
            <a:avLst/>
          </a:prstGeom>
        </p:spPr>
      </p:pic>
    </p:spTree>
    <p:extLst>
      <p:ext uri="{BB962C8B-B14F-4D97-AF65-F5344CB8AC3E}">
        <p14:creationId xmlns:p14="http://schemas.microsoft.com/office/powerpoint/2010/main" xmlns="" val="3649355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1500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15000"/>
                                  </p:stCondLst>
                                  <p:childTnLst>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C1415F23-69D3-CD21-08DE-E59C119D3704}"/>
              </a:ext>
            </a:extLst>
          </p:cNvPr>
          <p:cNvSpPr/>
          <p:nvPr/>
        </p:nvSpPr>
        <p:spPr>
          <a:xfrm>
            <a:off x="5315325" y="3279710"/>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Arizona Trail</a:t>
            </a:r>
          </a:p>
        </p:txBody>
      </p:sp>
    </p:spTree>
    <p:extLst>
      <p:ext uri="{BB962C8B-B14F-4D97-AF65-F5344CB8AC3E}">
        <p14:creationId xmlns:p14="http://schemas.microsoft.com/office/powerpoint/2010/main" xmlns="" val="34667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1D6133B-0DCF-11D6-AAB1-D3682CF0AF6A}"/>
              </a:ext>
            </a:extLst>
          </p:cNvPr>
          <p:cNvPicPr>
            <a:picLocks noChangeAspect="1"/>
          </p:cNvPicPr>
          <p:nvPr/>
        </p:nvPicPr>
        <p:blipFill>
          <a:blip r:embed="rId2" cstate="print"/>
          <a:stretch>
            <a:fillRect/>
          </a:stretch>
        </p:blipFill>
        <p:spPr>
          <a:xfrm>
            <a:off x="3414214" y="2726839"/>
            <a:ext cx="4742812" cy="3866486"/>
          </a:xfrm>
          <a:prstGeom prst="rect">
            <a:avLst/>
          </a:prstGeom>
        </p:spPr>
      </p:pic>
      <p:sp>
        <p:nvSpPr>
          <p:cNvPr id="4" name="Speech Bubble: Oval 3">
            <a:extLst>
              <a:ext uri="{FF2B5EF4-FFF2-40B4-BE49-F238E27FC236}">
                <a16:creationId xmlns:a16="http://schemas.microsoft.com/office/drawing/2014/main" xmlns="" id="{609AD2C8-FC35-5E38-196E-9CC19186AB4E}"/>
              </a:ext>
            </a:extLst>
          </p:cNvPr>
          <p:cNvSpPr/>
          <p:nvPr/>
        </p:nvSpPr>
        <p:spPr>
          <a:xfrm>
            <a:off x="2225548" y="467650"/>
            <a:ext cx="8468690" cy="2203203"/>
          </a:xfrm>
          <a:prstGeom prst="wedgeEllipseCallout">
            <a:avLst>
              <a:gd name="adj1" fmla="val -55362"/>
              <a:gd name="adj2" fmla="val 68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One of 11 national scenic trails in the U.S., the 807-mile Arizona National Scenic Trail (AZT) traverses the state's vast and varied geography—from the mountains near Sierra Vista, along the border of Mexico, to Kanab by the Utah border.</a:t>
            </a:r>
          </a:p>
        </p:txBody>
      </p:sp>
      <p:pic>
        <p:nvPicPr>
          <p:cNvPr id="7" name="Picture 6">
            <a:extLst>
              <a:ext uri="{FF2B5EF4-FFF2-40B4-BE49-F238E27FC236}">
                <a16:creationId xmlns:a16="http://schemas.microsoft.com/office/drawing/2014/main" xmlns="" id="{04AD58C9-2F25-93CC-8F17-C582569C88A1}"/>
              </a:ext>
            </a:extLst>
          </p:cNvPr>
          <p:cNvPicPr>
            <a:picLocks noChangeAspect="1"/>
          </p:cNvPicPr>
          <p:nvPr/>
        </p:nvPicPr>
        <p:blipFill>
          <a:blip r:embed="rId3" cstate="print"/>
          <a:stretch>
            <a:fillRect/>
          </a:stretch>
        </p:blipFill>
        <p:spPr>
          <a:xfrm>
            <a:off x="8293359" y="2745501"/>
            <a:ext cx="2855167" cy="3847824"/>
          </a:xfrm>
          <a:prstGeom prst="rect">
            <a:avLst/>
          </a:prstGeom>
        </p:spPr>
      </p:pic>
      <p:pic>
        <p:nvPicPr>
          <p:cNvPr id="9" name="Picture 8" descr="Movie Time Chicken">
            <a:extLst>
              <a:ext uri="{FF2B5EF4-FFF2-40B4-BE49-F238E27FC236}">
                <a16:creationId xmlns:a16="http://schemas.microsoft.com/office/drawing/2014/main" xmlns="" id="{846F2346-537A-AA73-CC8F-19E522E5EF3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11494" r="13567"/>
          <a:stretch/>
        </p:blipFill>
        <p:spPr>
          <a:xfrm>
            <a:off x="161457" y="1698699"/>
            <a:ext cx="2855167" cy="3810000"/>
          </a:xfrm>
          <a:prstGeom prst="rect">
            <a:avLst/>
          </a:prstGeom>
        </p:spPr>
      </p:pic>
    </p:spTree>
    <p:extLst>
      <p:ext uri="{BB962C8B-B14F-4D97-AF65-F5344CB8AC3E}">
        <p14:creationId xmlns:p14="http://schemas.microsoft.com/office/powerpoint/2010/main" xmlns="" val="40467503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1500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E69ED66B-C43B-AB3C-89A3-A0BA0AC9DB4D}"/>
              </a:ext>
            </a:extLst>
          </p:cNvPr>
          <p:cNvSpPr/>
          <p:nvPr/>
        </p:nvSpPr>
        <p:spPr>
          <a:xfrm>
            <a:off x="3639237" y="2347143"/>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Old Vail Post Office</a:t>
            </a:r>
          </a:p>
        </p:txBody>
      </p:sp>
    </p:spTree>
    <p:extLst>
      <p:ext uri="{BB962C8B-B14F-4D97-AF65-F5344CB8AC3E}">
        <p14:creationId xmlns:p14="http://schemas.microsoft.com/office/powerpoint/2010/main" xmlns="" val="2507231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Wondering Chicken">
            <a:extLst>
              <a:ext uri="{FF2B5EF4-FFF2-40B4-BE49-F238E27FC236}">
                <a16:creationId xmlns:a16="http://schemas.microsoft.com/office/drawing/2014/main" xmlns="" id="{51CD0B0E-943A-8114-5710-8504A82F341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9764" y="1810334"/>
            <a:ext cx="3810000" cy="3810000"/>
          </a:xfrm>
          <a:prstGeom prst="rect">
            <a:avLst/>
          </a:prstGeom>
        </p:spPr>
      </p:pic>
      <p:sp>
        <p:nvSpPr>
          <p:cNvPr id="16" name="Speech Bubble: Oval 15">
            <a:extLst>
              <a:ext uri="{FF2B5EF4-FFF2-40B4-BE49-F238E27FC236}">
                <a16:creationId xmlns:a16="http://schemas.microsoft.com/office/drawing/2014/main" xmlns="" id="{FAC959D9-0D77-DDCD-8A00-F565D425F1B7}"/>
              </a:ext>
            </a:extLst>
          </p:cNvPr>
          <p:cNvSpPr/>
          <p:nvPr/>
        </p:nvSpPr>
        <p:spPr>
          <a:xfrm>
            <a:off x="3410893" y="790873"/>
            <a:ext cx="3321923" cy="2283099"/>
          </a:xfrm>
          <a:prstGeom prst="wedgeEllipseCallout">
            <a:avLst>
              <a:gd name="adj1" fmla="val -91558"/>
              <a:gd name="adj2" fmla="val 52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Old Vail Post Office, built in 1908, is listed on the National Register of Historic Places</a:t>
            </a:r>
          </a:p>
        </p:txBody>
      </p:sp>
      <p:pic>
        <p:nvPicPr>
          <p:cNvPr id="18" name="Picture 17">
            <a:extLst>
              <a:ext uri="{FF2B5EF4-FFF2-40B4-BE49-F238E27FC236}">
                <a16:creationId xmlns:a16="http://schemas.microsoft.com/office/drawing/2014/main" xmlns="" id="{562F9B0B-A92F-AF2E-E3A4-608495729094}"/>
              </a:ext>
            </a:extLst>
          </p:cNvPr>
          <p:cNvPicPr>
            <a:picLocks noChangeAspect="1"/>
          </p:cNvPicPr>
          <p:nvPr/>
        </p:nvPicPr>
        <p:blipFill>
          <a:blip r:embed="rId3" cstate="print"/>
          <a:stretch>
            <a:fillRect/>
          </a:stretch>
        </p:blipFill>
        <p:spPr>
          <a:xfrm>
            <a:off x="2978590" y="3300050"/>
            <a:ext cx="8629272" cy="3056300"/>
          </a:xfrm>
          <a:prstGeom prst="rect">
            <a:avLst/>
          </a:prstGeom>
        </p:spPr>
      </p:pic>
    </p:spTree>
    <p:extLst>
      <p:ext uri="{BB962C8B-B14F-4D97-AF65-F5344CB8AC3E}">
        <p14:creationId xmlns:p14="http://schemas.microsoft.com/office/powerpoint/2010/main" xmlns="" val="40124913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grpId="1" nodeType="afterEffect">
                                  <p:stCondLst>
                                    <p:cond delay="1500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B0930151-A29B-C46F-E3C6-AFE8D2D38D55}"/>
              </a:ext>
            </a:extLst>
          </p:cNvPr>
          <p:cNvSpPr/>
          <p:nvPr/>
        </p:nvSpPr>
        <p:spPr>
          <a:xfrm>
            <a:off x="3612830" y="2446731"/>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Shrine of Santa Rita in the Desert</a:t>
            </a:r>
          </a:p>
        </p:txBody>
      </p:sp>
    </p:spTree>
    <p:extLst>
      <p:ext uri="{BB962C8B-B14F-4D97-AF65-F5344CB8AC3E}">
        <p14:creationId xmlns:p14="http://schemas.microsoft.com/office/powerpoint/2010/main" xmlns="" val="5410495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t Impressed Chicken">
            <a:extLst>
              <a:ext uri="{FF2B5EF4-FFF2-40B4-BE49-F238E27FC236}">
                <a16:creationId xmlns:a16="http://schemas.microsoft.com/office/drawing/2014/main" xmlns="" id="{B9B66899-01EF-0BED-05FF-7EA8558A0DC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8941" t="8702" r="15939" b="6817"/>
          <a:stretch/>
        </p:blipFill>
        <p:spPr>
          <a:xfrm>
            <a:off x="231082" y="1768820"/>
            <a:ext cx="2009869" cy="2607399"/>
          </a:xfrm>
          <a:prstGeom prst="rect">
            <a:avLst/>
          </a:prstGeom>
        </p:spPr>
      </p:pic>
      <p:pic>
        <p:nvPicPr>
          <p:cNvPr id="7" name="Picture 6">
            <a:extLst>
              <a:ext uri="{FF2B5EF4-FFF2-40B4-BE49-F238E27FC236}">
                <a16:creationId xmlns:a16="http://schemas.microsoft.com/office/drawing/2014/main" xmlns="" id="{3CF5A279-F116-0B16-05F9-76C3DD17304F}"/>
              </a:ext>
            </a:extLst>
          </p:cNvPr>
          <p:cNvPicPr>
            <a:picLocks noChangeAspect="1"/>
          </p:cNvPicPr>
          <p:nvPr/>
        </p:nvPicPr>
        <p:blipFill>
          <a:blip r:embed="rId3" cstate="print"/>
          <a:stretch>
            <a:fillRect/>
          </a:stretch>
        </p:blipFill>
        <p:spPr>
          <a:xfrm>
            <a:off x="5902859" y="593607"/>
            <a:ext cx="6058059" cy="3405267"/>
          </a:xfrm>
          <a:prstGeom prst="rect">
            <a:avLst/>
          </a:prstGeom>
        </p:spPr>
      </p:pic>
      <p:sp>
        <p:nvSpPr>
          <p:cNvPr id="9" name="Speech Bubble: Oval 8">
            <a:extLst>
              <a:ext uri="{FF2B5EF4-FFF2-40B4-BE49-F238E27FC236}">
                <a16:creationId xmlns:a16="http://schemas.microsoft.com/office/drawing/2014/main" xmlns="" id="{43410589-FBBF-2817-01FF-E41EE9955479}"/>
              </a:ext>
            </a:extLst>
          </p:cNvPr>
          <p:cNvSpPr/>
          <p:nvPr/>
        </p:nvSpPr>
        <p:spPr>
          <a:xfrm>
            <a:off x="2795606" y="4174142"/>
            <a:ext cx="7643039" cy="1894438"/>
          </a:xfrm>
          <a:prstGeom prst="wedgeEllipseCallout">
            <a:avLst>
              <a:gd name="adj1" fmla="val -63958"/>
              <a:gd name="adj2" fmla="val -127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church was built in 1935 in memory of Dr. </a:t>
            </a:r>
            <a:r>
              <a:rPr lang="en-US" dirty="0" err="1"/>
              <a:t>Jokichi</a:t>
            </a:r>
            <a:r>
              <a:rPr lang="en-US" dirty="0"/>
              <a:t> Takamine (1854-1922) by his widow, Caroline Takamine Beach. It is the only Catholic Church in the United States built in memory of a Japanese citizen.</a:t>
            </a:r>
          </a:p>
        </p:txBody>
      </p:sp>
      <p:sp>
        <p:nvSpPr>
          <p:cNvPr id="10" name="Speech Bubble: Oval 9">
            <a:extLst>
              <a:ext uri="{FF2B5EF4-FFF2-40B4-BE49-F238E27FC236}">
                <a16:creationId xmlns:a16="http://schemas.microsoft.com/office/drawing/2014/main" xmlns="" id="{EBB34FBA-2481-EA6F-E367-C76DC87F7CF2}"/>
              </a:ext>
            </a:extLst>
          </p:cNvPr>
          <p:cNvSpPr/>
          <p:nvPr/>
        </p:nvSpPr>
        <p:spPr>
          <a:xfrm>
            <a:off x="2410943" y="789420"/>
            <a:ext cx="3321923" cy="2283099"/>
          </a:xfrm>
          <a:prstGeom prst="wedgeEllipseCallout">
            <a:avLst>
              <a:gd name="adj1" fmla="val -69755"/>
              <a:gd name="adj2" fmla="val 302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Shrine of Santa Rita in the Desert is listed on the National Register of Historic Places</a:t>
            </a:r>
          </a:p>
        </p:txBody>
      </p:sp>
    </p:spTree>
    <p:extLst>
      <p:ext uri="{BB962C8B-B14F-4D97-AF65-F5344CB8AC3E}">
        <p14:creationId xmlns:p14="http://schemas.microsoft.com/office/powerpoint/2010/main" xmlns="" val="21897334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grpId="1" nodeType="afterEffect">
                                  <p:stCondLst>
                                    <p:cond delay="150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par>
                          <p:cTn id="22" fill="hold">
                            <p:stCondLst>
                              <p:cond delay="1600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6000"/>
                            </p:stCondLst>
                            <p:childTnLst>
                              <p:par>
                                <p:cTn id="26" presetID="10" presetClass="exit" presetSubtype="0" fill="hold" grpId="1" nodeType="afterEffect">
                                  <p:stCondLst>
                                    <p:cond delay="1500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6" name="Speech Bubble: Rectangle with Corners Rounded 5">
            <a:extLst>
              <a:ext uri="{FF2B5EF4-FFF2-40B4-BE49-F238E27FC236}">
                <a16:creationId xmlns:a16="http://schemas.microsoft.com/office/drawing/2014/main" xmlns="" id="{4C484C49-385E-47FD-FBFF-53AC0DC6795F}"/>
              </a:ext>
            </a:extLst>
          </p:cNvPr>
          <p:cNvSpPr/>
          <p:nvPr/>
        </p:nvSpPr>
        <p:spPr>
          <a:xfrm>
            <a:off x="5788057" y="2015096"/>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Colossal Cave</a:t>
            </a:r>
          </a:p>
          <a:p>
            <a:pPr algn="ctr"/>
            <a:r>
              <a:rPr lang="en-US" dirty="0"/>
              <a:t>Mountain Park</a:t>
            </a:r>
          </a:p>
        </p:txBody>
      </p:sp>
    </p:spTree>
    <p:extLst>
      <p:ext uri="{BB962C8B-B14F-4D97-AF65-F5344CB8AC3E}">
        <p14:creationId xmlns:p14="http://schemas.microsoft.com/office/powerpoint/2010/main" xmlns="" val="28944754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500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D9A351-1582-62FB-51AD-514D733153A6}"/>
              </a:ext>
            </a:extLst>
          </p:cNvPr>
          <p:cNvPicPr>
            <a:picLocks noChangeAspect="1"/>
          </p:cNvPicPr>
          <p:nvPr/>
        </p:nvPicPr>
        <p:blipFill>
          <a:blip r:embed="rId2" cstate="print"/>
          <a:stretch>
            <a:fillRect/>
          </a:stretch>
        </p:blipFill>
        <p:spPr>
          <a:xfrm>
            <a:off x="7239513" y="3797377"/>
            <a:ext cx="4388534" cy="2827848"/>
          </a:xfrm>
          <a:prstGeom prst="rect">
            <a:avLst/>
          </a:prstGeom>
        </p:spPr>
      </p:pic>
      <p:pic>
        <p:nvPicPr>
          <p:cNvPr id="4" name="Picture 3">
            <a:extLst>
              <a:ext uri="{FF2B5EF4-FFF2-40B4-BE49-F238E27FC236}">
                <a16:creationId xmlns:a16="http://schemas.microsoft.com/office/drawing/2014/main" xmlns="" id="{A48B7915-E4FA-3E9D-F234-E185D570F1C9}"/>
              </a:ext>
            </a:extLst>
          </p:cNvPr>
          <p:cNvPicPr>
            <a:picLocks noChangeAspect="1"/>
          </p:cNvPicPr>
          <p:nvPr/>
        </p:nvPicPr>
        <p:blipFill>
          <a:blip r:embed="rId3" cstate="print"/>
          <a:stretch>
            <a:fillRect/>
          </a:stretch>
        </p:blipFill>
        <p:spPr>
          <a:xfrm>
            <a:off x="257979" y="3797377"/>
            <a:ext cx="3463918" cy="2831022"/>
          </a:xfrm>
          <a:prstGeom prst="rect">
            <a:avLst/>
          </a:prstGeom>
        </p:spPr>
      </p:pic>
      <p:pic>
        <p:nvPicPr>
          <p:cNvPr id="5" name="Picture 4">
            <a:extLst>
              <a:ext uri="{FF2B5EF4-FFF2-40B4-BE49-F238E27FC236}">
                <a16:creationId xmlns:a16="http://schemas.microsoft.com/office/drawing/2014/main" xmlns="" id="{8D0F35F8-AE27-6405-1FE1-92A49C21812A}"/>
              </a:ext>
            </a:extLst>
          </p:cNvPr>
          <p:cNvPicPr>
            <a:picLocks noChangeAspect="1"/>
          </p:cNvPicPr>
          <p:nvPr/>
        </p:nvPicPr>
        <p:blipFill>
          <a:blip r:embed="rId4" cstate="print"/>
          <a:stretch>
            <a:fillRect/>
          </a:stretch>
        </p:blipFill>
        <p:spPr>
          <a:xfrm>
            <a:off x="7230852" y="365959"/>
            <a:ext cx="4391302" cy="3282017"/>
          </a:xfrm>
          <a:prstGeom prst="rect">
            <a:avLst/>
          </a:prstGeom>
        </p:spPr>
      </p:pic>
      <p:pic>
        <p:nvPicPr>
          <p:cNvPr id="9" name="Picture 8">
            <a:extLst>
              <a:ext uri="{FF2B5EF4-FFF2-40B4-BE49-F238E27FC236}">
                <a16:creationId xmlns:a16="http://schemas.microsoft.com/office/drawing/2014/main" xmlns="" id="{69D94CE9-2639-CA47-ECB0-238CEFB0E7F0}"/>
              </a:ext>
            </a:extLst>
          </p:cNvPr>
          <p:cNvPicPr>
            <a:picLocks noChangeAspect="1"/>
          </p:cNvPicPr>
          <p:nvPr/>
        </p:nvPicPr>
        <p:blipFill>
          <a:blip r:embed="rId5" cstate="print"/>
          <a:stretch>
            <a:fillRect/>
          </a:stretch>
        </p:blipFill>
        <p:spPr>
          <a:xfrm>
            <a:off x="5309321" y="3467453"/>
            <a:ext cx="3806687" cy="3071460"/>
          </a:xfrm>
          <a:prstGeom prst="rect">
            <a:avLst/>
          </a:prstGeom>
        </p:spPr>
      </p:pic>
      <p:sp>
        <p:nvSpPr>
          <p:cNvPr id="17" name="Speech Bubble: Oval 16">
            <a:extLst>
              <a:ext uri="{FF2B5EF4-FFF2-40B4-BE49-F238E27FC236}">
                <a16:creationId xmlns:a16="http://schemas.microsoft.com/office/drawing/2014/main" xmlns="" id="{801C1E0D-8DC4-E0AC-9AEE-080FFC0FD2FB}"/>
              </a:ext>
            </a:extLst>
          </p:cNvPr>
          <p:cNvSpPr/>
          <p:nvPr/>
        </p:nvSpPr>
        <p:spPr>
          <a:xfrm>
            <a:off x="3721897" y="585046"/>
            <a:ext cx="6370802" cy="2379174"/>
          </a:xfrm>
          <a:prstGeom prst="wedgeEllipseCallout">
            <a:avLst>
              <a:gd name="adj1" fmla="val -67368"/>
              <a:gd name="adj2" fmla="val 1495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There’s also two living caves!</a:t>
            </a:r>
          </a:p>
          <a:p>
            <a:pPr algn="ctr"/>
            <a:r>
              <a:rPr lang="en-US" dirty="0"/>
              <a:t>Arkenstone Cave  and La </a:t>
            </a:r>
            <a:r>
              <a:rPr lang="en-US" dirty="0" err="1"/>
              <a:t>Tetera</a:t>
            </a:r>
            <a:r>
              <a:rPr lang="en-US" dirty="0"/>
              <a:t>. These caves are accessible only to scientists and researchers. Arkenstone cave was discovered in the 1960’s, La </a:t>
            </a:r>
            <a:r>
              <a:rPr lang="en-US" dirty="0" err="1"/>
              <a:t>Tetera</a:t>
            </a:r>
            <a:r>
              <a:rPr lang="en-US" dirty="0"/>
              <a:t> in 1996.</a:t>
            </a:r>
          </a:p>
        </p:txBody>
      </p:sp>
      <p:sp>
        <p:nvSpPr>
          <p:cNvPr id="18" name="Speech Bubble: Oval 17">
            <a:extLst>
              <a:ext uri="{FF2B5EF4-FFF2-40B4-BE49-F238E27FC236}">
                <a16:creationId xmlns:a16="http://schemas.microsoft.com/office/drawing/2014/main" xmlns="" id="{8364C776-4CDA-0184-D2AE-5BE6FAE3A661}"/>
              </a:ext>
            </a:extLst>
          </p:cNvPr>
          <p:cNvSpPr/>
          <p:nvPr/>
        </p:nvSpPr>
        <p:spPr>
          <a:xfrm>
            <a:off x="2395330" y="529688"/>
            <a:ext cx="4790485" cy="3595052"/>
          </a:xfrm>
          <a:prstGeom prst="wedgeEllipseCallout">
            <a:avLst>
              <a:gd name="adj1" fmla="val -46608"/>
              <a:gd name="adj2" fmla="val 861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Colossal Cave is a 2,400-acre desert park, on the National Register of Historic Places. It was “rediscovered” in 1879 by Solomon Lick while searching for stray cattle. The Cave became legendary when train robbers used it as a hideout after pulling a job. Colossal Cave is  "dry" or "dormant.”</a:t>
            </a:r>
          </a:p>
          <a:p>
            <a:pPr algn="ctr"/>
            <a:endParaRPr lang="en-US" dirty="0"/>
          </a:p>
        </p:txBody>
      </p:sp>
    </p:spTree>
    <p:extLst>
      <p:ext uri="{BB962C8B-B14F-4D97-AF65-F5344CB8AC3E}">
        <p14:creationId xmlns:p14="http://schemas.microsoft.com/office/powerpoint/2010/main" xmlns="" val="2390578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10" presetClass="exit" presetSubtype="0" fill="hold" grpId="1" nodeType="afterEffect">
                                  <p:stCondLst>
                                    <p:cond delay="15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17000"/>
                            </p:stCondLst>
                            <p:childTnLst>
                              <p:par>
                                <p:cTn id="27" presetID="10" presetClass="exit" presetSubtype="0" fill="hold" nodeType="after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17500"/>
                            </p:stCondLst>
                            <p:childTnLst>
                              <p:par>
                                <p:cTn id="31" presetID="10" presetClass="exit" presetSubtype="0" fill="hold" nodeType="after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1800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8000"/>
                            </p:stCondLst>
                            <p:childTnLst>
                              <p:par>
                                <p:cTn id="38" presetID="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18500"/>
                            </p:stCondLst>
                            <p:childTnLst>
                              <p:par>
                                <p:cTn id="43" presetID="10" presetClass="exit" presetSubtype="0" fill="hold" grpId="1" nodeType="afterEffect">
                                  <p:stCondLst>
                                    <p:cond delay="1500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4BE81366-F723-7699-C720-9BABAF954365}"/>
              </a:ext>
            </a:extLst>
          </p:cNvPr>
          <p:cNvSpPr/>
          <p:nvPr/>
        </p:nvSpPr>
        <p:spPr>
          <a:xfrm>
            <a:off x="4619903" y="129208"/>
            <a:ext cx="2803309" cy="80545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Saguaro National Park East</a:t>
            </a:r>
          </a:p>
          <a:p>
            <a:pPr algn="ctr"/>
            <a:r>
              <a:rPr lang="en-US" dirty="0"/>
              <a:t>(Rincon Mountain District)</a:t>
            </a:r>
          </a:p>
        </p:txBody>
      </p:sp>
    </p:spTree>
    <p:extLst>
      <p:ext uri="{BB962C8B-B14F-4D97-AF65-F5344CB8AC3E}">
        <p14:creationId xmlns:p14="http://schemas.microsoft.com/office/powerpoint/2010/main" xmlns="" val="30585490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4669" y="402627"/>
            <a:ext cx="10063488" cy="6401060"/>
          </a:xfrm>
          <a:prstGeom prst="rect">
            <a:avLst/>
          </a:prstGeom>
        </p:spPr>
      </p:pic>
      <p:sp>
        <p:nvSpPr>
          <p:cNvPr id="2" name="Speech Bubble: Rectangle with Corners Rounded 1">
            <a:extLst>
              <a:ext uri="{FF2B5EF4-FFF2-40B4-BE49-F238E27FC236}">
                <a16:creationId xmlns:a16="http://schemas.microsoft.com/office/drawing/2014/main" xmlns="" id="{E7A651FA-D104-2FB7-8939-C455D45FC218}"/>
              </a:ext>
            </a:extLst>
          </p:cNvPr>
          <p:cNvSpPr/>
          <p:nvPr/>
        </p:nvSpPr>
        <p:spPr>
          <a:xfrm>
            <a:off x="5359394" y="3232234"/>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Cienega Creek Natural Preserve</a:t>
            </a:r>
          </a:p>
        </p:txBody>
      </p:sp>
    </p:spTree>
    <p:extLst>
      <p:ext uri="{BB962C8B-B14F-4D97-AF65-F5344CB8AC3E}">
        <p14:creationId xmlns:p14="http://schemas.microsoft.com/office/powerpoint/2010/main" xmlns="" val="1292660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9A3A1DD-6739-9F0F-7B1E-601F4E573F41}"/>
              </a:ext>
            </a:extLst>
          </p:cNvPr>
          <p:cNvPicPr>
            <a:picLocks noChangeAspect="1"/>
          </p:cNvPicPr>
          <p:nvPr/>
        </p:nvPicPr>
        <p:blipFill>
          <a:blip r:embed="rId2" cstate="print"/>
          <a:stretch>
            <a:fillRect/>
          </a:stretch>
        </p:blipFill>
        <p:spPr>
          <a:xfrm>
            <a:off x="3581401" y="2013256"/>
            <a:ext cx="5761382" cy="4696856"/>
          </a:xfrm>
          <a:prstGeom prst="rect">
            <a:avLst/>
          </a:prstGeom>
        </p:spPr>
      </p:pic>
      <p:pic>
        <p:nvPicPr>
          <p:cNvPr id="7" name="Graphic 6" descr="Hike outline">
            <a:extLst>
              <a:ext uri="{FF2B5EF4-FFF2-40B4-BE49-F238E27FC236}">
                <a16:creationId xmlns:a16="http://schemas.microsoft.com/office/drawing/2014/main" xmlns="" id="{116BC20B-250A-8A55-A824-2FE014F25D29}"/>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0" y="2049667"/>
            <a:ext cx="2120019" cy="2120019"/>
          </a:xfrm>
          <a:prstGeom prst="rect">
            <a:avLst/>
          </a:prstGeom>
        </p:spPr>
      </p:pic>
      <p:sp>
        <p:nvSpPr>
          <p:cNvPr id="8" name="Speech Bubble: Oval 7">
            <a:extLst>
              <a:ext uri="{FF2B5EF4-FFF2-40B4-BE49-F238E27FC236}">
                <a16:creationId xmlns:a16="http://schemas.microsoft.com/office/drawing/2014/main" xmlns="" id="{D663C397-2D26-FF64-122D-B1239A2DAADC}"/>
              </a:ext>
            </a:extLst>
          </p:cNvPr>
          <p:cNvSpPr/>
          <p:nvPr/>
        </p:nvSpPr>
        <p:spPr>
          <a:xfrm>
            <a:off x="1580323" y="405216"/>
            <a:ext cx="7762460" cy="1503097"/>
          </a:xfrm>
          <a:prstGeom prst="wedgeEllipseCallout">
            <a:avLst>
              <a:gd name="adj1" fmla="val -51937"/>
              <a:gd name="adj2" fmla="val 843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Preserve is significant on a regional basis due to the presence of perennial stream flow and lush riparian vegetation.</a:t>
            </a:r>
          </a:p>
        </p:txBody>
      </p:sp>
      <p:sp>
        <p:nvSpPr>
          <p:cNvPr id="9" name="Speech Bubble: Oval 8">
            <a:extLst>
              <a:ext uri="{FF2B5EF4-FFF2-40B4-BE49-F238E27FC236}">
                <a16:creationId xmlns:a16="http://schemas.microsoft.com/office/drawing/2014/main" xmlns="" id="{438E009D-E988-EC24-E727-F39AC66B4618}"/>
              </a:ext>
            </a:extLst>
          </p:cNvPr>
          <p:cNvSpPr/>
          <p:nvPr/>
        </p:nvSpPr>
        <p:spPr>
          <a:xfrm>
            <a:off x="3686464" y="518842"/>
            <a:ext cx="5119606" cy="1389471"/>
          </a:xfrm>
          <a:prstGeom prst="wedgeEllipseCallout">
            <a:avLst>
              <a:gd name="adj1" fmla="val -93849"/>
              <a:gd name="adj2" fmla="val 870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Arizona Trail passes through the Cienega Creek Natural Preserve.</a:t>
            </a:r>
          </a:p>
        </p:txBody>
      </p:sp>
    </p:spTree>
    <p:extLst>
      <p:ext uri="{BB962C8B-B14F-4D97-AF65-F5344CB8AC3E}">
        <p14:creationId xmlns:p14="http://schemas.microsoft.com/office/powerpoint/2010/main" xmlns="" val="12874715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grpId="1" nodeType="afterEffect">
                                  <p:stCondLst>
                                    <p:cond delay="1500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1600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6000"/>
                            </p:stCondLst>
                            <p:childTnLst>
                              <p:par>
                                <p:cTn id="26" presetID="10" presetClass="exit" presetSubtype="0" fill="hold" grpId="1" nodeType="afterEffect">
                                  <p:stCondLst>
                                    <p:cond delay="1500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ster Plan Chicken">
            <a:extLst>
              <a:ext uri="{FF2B5EF4-FFF2-40B4-BE49-F238E27FC236}">
                <a16:creationId xmlns:a16="http://schemas.microsoft.com/office/drawing/2014/main" xmlns="" id="{EB9470FC-7B92-4AC5-9091-EA9EA144617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6545" r="16364"/>
          <a:stretch/>
        </p:blipFill>
        <p:spPr>
          <a:xfrm>
            <a:off x="107781" y="1524000"/>
            <a:ext cx="2556164" cy="3810000"/>
          </a:xfrm>
          <a:prstGeom prst="rect">
            <a:avLst/>
          </a:prstGeom>
        </p:spPr>
      </p:pic>
      <p:sp>
        <p:nvSpPr>
          <p:cNvPr id="6" name="Speech Bubble: Oval 5">
            <a:extLst>
              <a:ext uri="{FF2B5EF4-FFF2-40B4-BE49-F238E27FC236}">
                <a16:creationId xmlns:a16="http://schemas.microsoft.com/office/drawing/2014/main" xmlns="" id="{777A5A6F-1BDA-B6AA-7CD3-CF5973C2CAE1}"/>
              </a:ext>
            </a:extLst>
          </p:cNvPr>
          <p:cNvSpPr/>
          <p:nvPr/>
        </p:nvSpPr>
        <p:spPr>
          <a:xfrm>
            <a:off x="2145908" y="440252"/>
            <a:ext cx="8514776" cy="2283099"/>
          </a:xfrm>
          <a:prstGeom prst="wedgeEllipseCallout">
            <a:avLst>
              <a:gd name="adj1" fmla="val -51022"/>
              <a:gd name="adj2" fmla="val 475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Herbert Hoover declared this land a National Monument on March 1st, 1933. Congress officially elevated the area known as Saguaro National Monument to the current designation as a National Park in 1994. Saguaro National Park is comprised of two districts, an east district and a west district, separated by the City of Tucson.</a:t>
            </a:r>
          </a:p>
        </p:txBody>
      </p:sp>
      <p:sp>
        <p:nvSpPr>
          <p:cNvPr id="7" name="Speech Bubble: Oval 6">
            <a:extLst>
              <a:ext uri="{FF2B5EF4-FFF2-40B4-BE49-F238E27FC236}">
                <a16:creationId xmlns:a16="http://schemas.microsoft.com/office/drawing/2014/main" xmlns="" id="{67FEBBBA-311E-38F3-3E91-0DDA24035FBE}"/>
              </a:ext>
            </a:extLst>
          </p:cNvPr>
          <p:cNvSpPr/>
          <p:nvPr/>
        </p:nvSpPr>
        <p:spPr>
          <a:xfrm>
            <a:off x="1997765" y="411863"/>
            <a:ext cx="9737036" cy="2128925"/>
          </a:xfrm>
          <a:prstGeom prst="wedgeEllipseCallout">
            <a:avLst>
              <a:gd name="adj1" fmla="val -48509"/>
              <a:gd name="adj2" fmla="val 588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archeological sites at Saguaro National Park span more than 8,000 years of prehistoric and historic-period occupation. The artifact scatters represent villages, campsites, farmsteads, and stone quarries. Other prehistoric sites include rock art (petroglyphs and pictographs), rock shelters, and bedrock milling sites</a:t>
            </a:r>
          </a:p>
        </p:txBody>
      </p:sp>
      <p:pic>
        <p:nvPicPr>
          <p:cNvPr id="9" name="Picture 8">
            <a:extLst>
              <a:ext uri="{FF2B5EF4-FFF2-40B4-BE49-F238E27FC236}">
                <a16:creationId xmlns:a16="http://schemas.microsoft.com/office/drawing/2014/main" xmlns="" id="{ADC5D4A9-775D-BE49-50BD-4D349F7A2B9B}"/>
              </a:ext>
            </a:extLst>
          </p:cNvPr>
          <p:cNvPicPr>
            <a:picLocks noChangeAspect="1"/>
          </p:cNvPicPr>
          <p:nvPr/>
        </p:nvPicPr>
        <p:blipFill>
          <a:blip r:embed="rId3" cstate="print"/>
          <a:stretch>
            <a:fillRect/>
          </a:stretch>
        </p:blipFill>
        <p:spPr>
          <a:xfrm>
            <a:off x="3401506" y="2723351"/>
            <a:ext cx="6644586" cy="3596382"/>
          </a:xfrm>
          <a:prstGeom prst="rect">
            <a:avLst/>
          </a:prstGeom>
        </p:spPr>
      </p:pic>
      <p:pic>
        <p:nvPicPr>
          <p:cNvPr id="11" name="Picture 10">
            <a:extLst>
              <a:ext uri="{FF2B5EF4-FFF2-40B4-BE49-F238E27FC236}">
                <a16:creationId xmlns:a16="http://schemas.microsoft.com/office/drawing/2014/main" xmlns="" id="{28EE6AB5-18FA-FD25-FCCB-E512901E4E81}"/>
              </a:ext>
            </a:extLst>
          </p:cNvPr>
          <p:cNvPicPr>
            <a:picLocks noChangeAspect="1"/>
          </p:cNvPicPr>
          <p:nvPr/>
        </p:nvPicPr>
        <p:blipFill>
          <a:blip r:embed="rId4" cstate="print"/>
          <a:stretch>
            <a:fillRect/>
          </a:stretch>
        </p:blipFill>
        <p:spPr>
          <a:xfrm>
            <a:off x="4016098" y="2816329"/>
            <a:ext cx="5172797" cy="3410426"/>
          </a:xfrm>
          <a:prstGeom prst="rect">
            <a:avLst/>
          </a:prstGeom>
        </p:spPr>
      </p:pic>
    </p:spTree>
    <p:extLst>
      <p:ext uri="{BB962C8B-B14F-4D97-AF65-F5344CB8AC3E}">
        <p14:creationId xmlns:p14="http://schemas.microsoft.com/office/powerpoint/2010/main" xmlns="" val="31139183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15000"/>
                                  </p:stCondLst>
                                  <p:childTnLst>
                                    <p:animEffect transition="out" filter="wipe(down)">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10" presetClass="exit" presetSubtype="0" fill="hold" grpId="1" nodeType="afterEffect">
                                  <p:stCondLst>
                                    <p:cond delay="1500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C08AD066-9D97-05E9-CA3E-4390EB017FD7}"/>
              </a:ext>
            </a:extLst>
          </p:cNvPr>
          <p:cNvSpPr/>
          <p:nvPr/>
        </p:nvSpPr>
        <p:spPr>
          <a:xfrm>
            <a:off x="6915842" y="1302026"/>
            <a:ext cx="2803309" cy="10137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Coronado National Forest</a:t>
            </a:r>
          </a:p>
          <a:p>
            <a:pPr algn="ctr"/>
            <a:r>
              <a:rPr lang="en-US" dirty="0"/>
              <a:t>(Santa Catalina District)</a:t>
            </a:r>
          </a:p>
        </p:txBody>
      </p:sp>
    </p:spTree>
    <p:extLst>
      <p:ext uri="{BB962C8B-B14F-4D97-AF65-F5344CB8AC3E}">
        <p14:creationId xmlns:p14="http://schemas.microsoft.com/office/powerpoint/2010/main" xmlns="" val="15145297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xmlns="" id="{1D646C6B-9346-99FE-83A1-ECACB400C60B}"/>
              </a:ext>
            </a:extLst>
          </p:cNvPr>
          <p:cNvSpPr/>
          <p:nvPr/>
        </p:nvSpPr>
        <p:spPr>
          <a:xfrm>
            <a:off x="3438720" y="1573554"/>
            <a:ext cx="6671394" cy="1581294"/>
          </a:xfrm>
          <a:prstGeom prst="wedgeEllipseCallout">
            <a:avLst>
              <a:gd name="adj1" fmla="val -64237"/>
              <a:gd name="adj2" fmla="val 31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Santa Catalina Ranger District near the city of Tucson comprises the Santa Catalina and Rincon Mountains</a:t>
            </a:r>
          </a:p>
        </p:txBody>
      </p:sp>
      <p:pic>
        <p:nvPicPr>
          <p:cNvPr id="9" name="Picture 8" descr="Tongue Out Chicken">
            <a:extLst>
              <a:ext uri="{FF2B5EF4-FFF2-40B4-BE49-F238E27FC236}">
                <a16:creationId xmlns:a16="http://schemas.microsoft.com/office/drawing/2014/main" xmlns="" id="{D6165977-C343-A66D-90A6-D2CB3B5538FB}"/>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4186" r="18837"/>
          <a:stretch/>
        </p:blipFill>
        <p:spPr>
          <a:xfrm>
            <a:off x="255409" y="1613684"/>
            <a:ext cx="2551814" cy="3810000"/>
          </a:xfrm>
          <a:prstGeom prst="rect">
            <a:avLst/>
          </a:prstGeom>
        </p:spPr>
      </p:pic>
      <p:pic>
        <p:nvPicPr>
          <p:cNvPr id="15" name="Picture 14">
            <a:extLst>
              <a:ext uri="{FF2B5EF4-FFF2-40B4-BE49-F238E27FC236}">
                <a16:creationId xmlns:a16="http://schemas.microsoft.com/office/drawing/2014/main" xmlns="" id="{06ED42AF-13DE-621B-29E0-4ACDDF504DB6}"/>
              </a:ext>
            </a:extLst>
          </p:cNvPr>
          <p:cNvPicPr>
            <a:picLocks noChangeAspect="1"/>
          </p:cNvPicPr>
          <p:nvPr/>
        </p:nvPicPr>
        <p:blipFill>
          <a:blip r:embed="rId3" cstate="print"/>
          <a:stretch>
            <a:fillRect/>
          </a:stretch>
        </p:blipFill>
        <p:spPr>
          <a:xfrm>
            <a:off x="5993899" y="3709464"/>
            <a:ext cx="5801535" cy="2324424"/>
          </a:xfrm>
          <a:prstGeom prst="rect">
            <a:avLst/>
          </a:prstGeom>
        </p:spPr>
      </p:pic>
      <p:pic>
        <p:nvPicPr>
          <p:cNvPr id="3" name="Picture 2">
            <a:extLst>
              <a:ext uri="{FF2B5EF4-FFF2-40B4-BE49-F238E27FC236}">
                <a16:creationId xmlns:a16="http://schemas.microsoft.com/office/drawing/2014/main" xmlns="" id="{ACBEB8A4-248E-BBEC-18B2-9E09B78C03D9}"/>
              </a:ext>
            </a:extLst>
          </p:cNvPr>
          <p:cNvPicPr>
            <a:picLocks noChangeAspect="1"/>
          </p:cNvPicPr>
          <p:nvPr/>
        </p:nvPicPr>
        <p:blipFill>
          <a:blip r:embed="rId4" cstate="print"/>
          <a:stretch>
            <a:fillRect/>
          </a:stretch>
        </p:blipFill>
        <p:spPr>
          <a:xfrm>
            <a:off x="4944612" y="3407739"/>
            <a:ext cx="4333109" cy="3370195"/>
          </a:xfrm>
          <a:prstGeom prst="rect">
            <a:avLst/>
          </a:prstGeom>
        </p:spPr>
      </p:pic>
      <p:pic>
        <p:nvPicPr>
          <p:cNvPr id="5" name="Picture 4">
            <a:extLst>
              <a:ext uri="{FF2B5EF4-FFF2-40B4-BE49-F238E27FC236}">
                <a16:creationId xmlns:a16="http://schemas.microsoft.com/office/drawing/2014/main" xmlns="" id="{1D33A084-4AC0-BB38-6983-E1CDC0833E20}"/>
              </a:ext>
            </a:extLst>
          </p:cNvPr>
          <p:cNvPicPr>
            <a:picLocks noChangeAspect="1"/>
          </p:cNvPicPr>
          <p:nvPr/>
        </p:nvPicPr>
        <p:blipFill>
          <a:blip r:embed="rId5" cstate="print"/>
          <a:stretch>
            <a:fillRect/>
          </a:stretch>
        </p:blipFill>
        <p:spPr>
          <a:xfrm>
            <a:off x="3305859" y="3385819"/>
            <a:ext cx="2558321" cy="3392115"/>
          </a:xfrm>
          <a:prstGeom prst="rect">
            <a:avLst/>
          </a:prstGeom>
        </p:spPr>
      </p:pic>
      <p:sp>
        <p:nvSpPr>
          <p:cNvPr id="11" name="Speech Bubble: Oval 10">
            <a:extLst>
              <a:ext uri="{FF2B5EF4-FFF2-40B4-BE49-F238E27FC236}">
                <a16:creationId xmlns:a16="http://schemas.microsoft.com/office/drawing/2014/main" xmlns="" id="{DD9B9E60-4DE1-A4E4-843B-46B248ACD89C}"/>
              </a:ext>
            </a:extLst>
          </p:cNvPr>
          <p:cNvSpPr/>
          <p:nvPr/>
        </p:nvSpPr>
        <p:spPr>
          <a:xfrm>
            <a:off x="2807223" y="388884"/>
            <a:ext cx="8823579" cy="2949726"/>
          </a:xfrm>
          <a:prstGeom prst="wedgeEllipseCallout">
            <a:avLst>
              <a:gd name="adj1" fmla="val -54627"/>
              <a:gd name="adj2" fmla="val 322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1.7 million-acre Coronado National Forest is made up of 15 mountain ranges which rise dramatically from a sea of surrounding desert. Elevations range from 3,000 to 10,720 feet above sea level, supporting vegetation communities as biologically diverse as those encountered on a trip from Mexico to Canada. Views from these mountains are spectacular, and visitors might experience all four seasons during a single day on the Coronado.</a:t>
            </a:r>
          </a:p>
        </p:txBody>
      </p:sp>
    </p:spTree>
    <p:extLst>
      <p:ext uri="{BB962C8B-B14F-4D97-AF65-F5344CB8AC3E}">
        <p14:creationId xmlns:p14="http://schemas.microsoft.com/office/powerpoint/2010/main" xmlns="" val="3773590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20000"/>
                                  </p:stCondLst>
                                  <p:childTnLst>
                                    <p:animEffect transition="out" filter="wipe(dow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nodeType="clickEffect">
                                  <p:stCondLst>
                                    <p:cond delay="0"/>
                                  </p:stCondLst>
                                  <p:childTnLst>
                                    <p:animEffect transition="out" filter="wipe(down)">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grpId="1" nodeType="clickEffect">
                                  <p:stCondLst>
                                    <p:cond delay="15000"/>
                                  </p:stCondLst>
                                  <p:childTnLst>
                                    <p:animEffect transition="out" filter="wipe(down)">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BFAD7020-371D-0637-95D7-F694C99E5E37}"/>
              </a:ext>
            </a:extLst>
          </p:cNvPr>
          <p:cNvSpPr/>
          <p:nvPr/>
        </p:nvSpPr>
        <p:spPr>
          <a:xfrm>
            <a:off x="7208945" y="1143000"/>
            <a:ext cx="2803309" cy="10137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Federally Designated</a:t>
            </a:r>
          </a:p>
          <a:p>
            <a:pPr algn="ctr"/>
            <a:r>
              <a:rPr lang="en-US" dirty="0"/>
              <a:t>Wilderness Areas</a:t>
            </a:r>
          </a:p>
          <a:p>
            <a:pPr algn="ctr"/>
            <a:r>
              <a:rPr lang="en-US" dirty="0"/>
              <a:t>(Rincon and Saguaro)</a:t>
            </a:r>
          </a:p>
        </p:txBody>
      </p:sp>
    </p:spTree>
    <p:extLst>
      <p:ext uri="{BB962C8B-B14F-4D97-AF65-F5344CB8AC3E}">
        <p14:creationId xmlns:p14="http://schemas.microsoft.com/office/powerpoint/2010/main" xmlns="" val="40723258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D50B2CA-4FE3-D907-D55B-51875A236614}"/>
              </a:ext>
            </a:extLst>
          </p:cNvPr>
          <p:cNvPicPr>
            <a:picLocks noChangeAspect="1"/>
          </p:cNvPicPr>
          <p:nvPr/>
        </p:nvPicPr>
        <p:blipFill>
          <a:blip r:embed="rId2" cstate="print"/>
          <a:stretch>
            <a:fillRect/>
          </a:stretch>
        </p:blipFill>
        <p:spPr>
          <a:xfrm>
            <a:off x="7279858" y="616688"/>
            <a:ext cx="4430650" cy="5624623"/>
          </a:xfrm>
          <a:prstGeom prst="rect">
            <a:avLst/>
          </a:prstGeom>
        </p:spPr>
      </p:pic>
      <p:pic>
        <p:nvPicPr>
          <p:cNvPr id="7" name="Picture 6" descr="Guilty Chicken">
            <a:extLst>
              <a:ext uri="{FF2B5EF4-FFF2-40B4-BE49-F238E27FC236}">
                <a16:creationId xmlns:a16="http://schemas.microsoft.com/office/drawing/2014/main" xmlns="" id="{FDF6C936-A4E6-0347-C658-4255C83F719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8930" r="7628"/>
          <a:stretch/>
        </p:blipFill>
        <p:spPr>
          <a:xfrm>
            <a:off x="108469" y="2951231"/>
            <a:ext cx="3179135" cy="3810000"/>
          </a:xfrm>
          <a:prstGeom prst="rect">
            <a:avLst/>
          </a:prstGeom>
        </p:spPr>
      </p:pic>
      <p:sp>
        <p:nvSpPr>
          <p:cNvPr id="8" name="Speech Bubble: Oval 7">
            <a:extLst>
              <a:ext uri="{FF2B5EF4-FFF2-40B4-BE49-F238E27FC236}">
                <a16:creationId xmlns:a16="http://schemas.microsoft.com/office/drawing/2014/main" xmlns="" id="{85B2531C-59B9-CD18-2E80-47E5CFAC1521}"/>
              </a:ext>
            </a:extLst>
          </p:cNvPr>
          <p:cNvSpPr/>
          <p:nvPr/>
        </p:nvSpPr>
        <p:spPr>
          <a:xfrm>
            <a:off x="918372" y="417093"/>
            <a:ext cx="7271471" cy="2283099"/>
          </a:xfrm>
          <a:prstGeom prst="wedgeEllipseCallout">
            <a:avLst>
              <a:gd name="adj1" fmla="val -44008"/>
              <a:gd name="adj2" fmla="val 1171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Rincon Mountain Wilderness is a 38,590-acre property in Coronado National Forest that wraps around three sides of </a:t>
            </a:r>
            <a:r>
              <a:rPr lang="en-US" b="1" dirty="0">
                <a:solidFill>
                  <a:schemeClr val="bg1"/>
                </a:solidFill>
                <a:hlinkClick r:id="rId4">
                  <a:extLst>
                    <a:ext uri="{A12FA001-AC4F-418D-AE19-62706E023703}">
                      <ahyp:hlinkClr xmlns:ahyp="http://schemas.microsoft.com/office/drawing/2018/hyperlinkcolor" xmlns="" val="tx"/>
                    </a:ext>
                  </a:extLst>
                </a:hlinkClick>
              </a:rPr>
              <a:t>Saguaro National Park &amp; Wilderness</a:t>
            </a:r>
            <a:r>
              <a:rPr lang="en-US" dirty="0">
                <a:solidFill>
                  <a:schemeClr val="bg1"/>
                </a:solidFill>
              </a:rPr>
              <a:t>. </a:t>
            </a:r>
            <a:r>
              <a:rPr lang="en-US" dirty="0"/>
              <a:t>Rincon Mountain Wilderness offers rocky ridges rising steeply above deep canyons. Elevations range from about 3,880 feet to 7,325 feet</a:t>
            </a:r>
            <a:endParaRPr lang="en-US" dirty="0">
              <a:solidFill>
                <a:schemeClr val="bg1"/>
              </a:solidFill>
            </a:endParaRPr>
          </a:p>
        </p:txBody>
      </p:sp>
      <p:sp>
        <p:nvSpPr>
          <p:cNvPr id="9" name="Speech Bubble: Oval 8">
            <a:extLst>
              <a:ext uri="{FF2B5EF4-FFF2-40B4-BE49-F238E27FC236}">
                <a16:creationId xmlns:a16="http://schemas.microsoft.com/office/drawing/2014/main" xmlns="" id="{46D5CB9E-757C-5817-D99C-2C078E71C07E}"/>
              </a:ext>
            </a:extLst>
          </p:cNvPr>
          <p:cNvSpPr/>
          <p:nvPr/>
        </p:nvSpPr>
        <p:spPr>
          <a:xfrm>
            <a:off x="1339129" y="417093"/>
            <a:ext cx="7271471" cy="2283099"/>
          </a:xfrm>
          <a:prstGeom prst="wedgeEllipseCallout">
            <a:avLst>
              <a:gd name="adj1" fmla="val -49749"/>
              <a:gd name="adj2" fmla="val 115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Saguaro Wilderness is a 57,930-acre property in the Rincon Mountain section of Saguaro National Park. It is bounded on three sides by the Rincon Mountain Wilderness, a 38,590-acre piece of Coronado National Forest.</a:t>
            </a:r>
            <a:endParaRPr lang="en-US" dirty="0">
              <a:solidFill>
                <a:schemeClr val="bg1"/>
              </a:solidFill>
            </a:endParaRPr>
          </a:p>
        </p:txBody>
      </p:sp>
    </p:spTree>
    <p:extLst>
      <p:ext uri="{BB962C8B-B14F-4D97-AF65-F5344CB8AC3E}">
        <p14:creationId xmlns:p14="http://schemas.microsoft.com/office/powerpoint/2010/main" xmlns="" val="1851651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grpId="1" nodeType="afterEffect">
                                  <p:stCondLst>
                                    <p:cond delay="1500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1600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6000"/>
                            </p:stCondLst>
                            <p:childTnLst>
                              <p:par>
                                <p:cTn id="26" presetID="10" presetClass="exit" presetSubtype="0" fill="hold" grpId="1" nodeType="afterEffect">
                                  <p:stCondLst>
                                    <p:cond delay="1500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93BF9420-9B76-E28A-7CD4-81FE0FE43E2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89814" y="409805"/>
            <a:ext cx="10063488" cy="6401060"/>
          </a:xfrm>
          <a:prstGeom prst="rect">
            <a:avLst/>
          </a:prstGeom>
        </p:spPr>
      </p:pic>
      <p:sp>
        <p:nvSpPr>
          <p:cNvPr id="2" name="Speech Bubble: Rectangle with Corners Rounded 1">
            <a:extLst>
              <a:ext uri="{FF2B5EF4-FFF2-40B4-BE49-F238E27FC236}">
                <a16:creationId xmlns:a16="http://schemas.microsoft.com/office/drawing/2014/main" xmlns="" id="{4155B107-8ECF-A0C0-B532-B985B3BBA3B5}"/>
              </a:ext>
            </a:extLst>
          </p:cNvPr>
          <p:cNvSpPr/>
          <p:nvPr/>
        </p:nvSpPr>
        <p:spPr>
          <a:xfrm>
            <a:off x="2972750" y="2712738"/>
            <a:ext cx="2121031" cy="12631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Historic Mormon Battalion Trail</a:t>
            </a:r>
          </a:p>
        </p:txBody>
      </p:sp>
    </p:spTree>
    <p:extLst>
      <p:ext uri="{BB962C8B-B14F-4D97-AF65-F5344CB8AC3E}">
        <p14:creationId xmlns:p14="http://schemas.microsoft.com/office/powerpoint/2010/main" xmlns="" val="19733199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500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9C65FE2-B424-0DE8-89BD-0E354C803DCB}"/>
              </a:ext>
            </a:extLst>
          </p:cNvPr>
          <p:cNvPicPr>
            <a:picLocks noChangeAspect="1"/>
          </p:cNvPicPr>
          <p:nvPr/>
        </p:nvPicPr>
        <p:blipFill>
          <a:blip r:embed="rId2" cstate="print"/>
          <a:stretch>
            <a:fillRect/>
          </a:stretch>
        </p:blipFill>
        <p:spPr>
          <a:xfrm>
            <a:off x="796635" y="3513723"/>
            <a:ext cx="9634452" cy="3148159"/>
          </a:xfrm>
          <a:prstGeom prst="rect">
            <a:avLst/>
          </a:prstGeom>
        </p:spPr>
      </p:pic>
      <p:sp>
        <p:nvSpPr>
          <p:cNvPr id="6" name="Speech Bubble: Oval 5">
            <a:extLst>
              <a:ext uri="{FF2B5EF4-FFF2-40B4-BE49-F238E27FC236}">
                <a16:creationId xmlns:a16="http://schemas.microsoft.com/office/drawing/2014/main" xmlns="" id="{27E320C2-91CE-EB91-2215-C24657E7EC24}"/>
              </a:ext>
            </a:extLst>
          </p:cNvPr>
          <p:cNvSpPr/>
          <p:nvPr/>
        </p:nvSpPr>
        <p:spPr>
          <a:xfrm>
            <a:off x="2765367" y="442896"/>
            <a:ext cx="5696989" cy="2693368"/>
          </a:xfrm>
          <a:prstGeom prst="wedgeEllipseCallout">
            <a:avLst>
              <a:gd name="adj1" fmla="val -68399"/>
              <a:gd name="adj2" fmla="val -32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Mormon Battalion Trail - 2000 mile Historic military march of the Mexican-American War from Council Bluffs, Iowa to San Diego, CA. Completed 1846-47 by the Mormon Battalion, America's only religious-based army unit</a:t>
            </a:r>
          </a:p>
        </p:txBody>
      </p:sp>
      <p:pic>
        <p:nvPicPr>
          <p:cNvPr id="8" name="Picture 7" descr="Well Done Chicken">
            <a:extLst>
              <a:ext uri="{FF2B5EF4-FFF2-40B4-BE49-F238E27FC236}">
                <a16:creationId xmlns:a16="http://schemas.microsoft.com/office/drawing/2014/main" xmlns="" id="{2E133B6D-2824-4BB3-17A6-A282A9775C0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2000" r="17263"/>
          <a:stretch/>
        </p:blipFill>
        <p:spPr>
          <a:xfrm>
            <a:off x="307570" y="573578"/>
            <a:ext cx="1862051" cy="2632364"/>
          </a:xfrm>
          <a:prstGeom prst="rect">
            <a:avLst/>
          </a:prstGeom>
        </p:spPr>
      </p:pic>
      <p:sp>
        <p:nvSpPr>
          <p:cNvPr id="11" name="Speech Bubble: Oval 10">
            <a:extLst>
              <a:ext uri="{FF2B5EF4-FFF2-40B4-BE49-F238E27FC236}">
                <a16:creationId xmlns:a16="http://schemas.microsoft.com/office/drawing/2014/main" xmlns="" id="{4AE93A74-E615-C646-1E80-52880738782F}"/>
              </a:ext>
            </a:extLst>
          </p:cNvPr>
          <p:cNvSpPr/>
          <p:nvPr/>
        </p:nvSpPr>
        <p:spPr>
          <a:xfrm>
            <a:off x="2581342" y="763662"/>
            <a:ext cx="6065038" cy="1601599"/>
          </a:xfrm>
          <a:prstGeom prst="wedgeEllipseCallout">
            <a:avLst>
              <a:gd name="adj1" fmla="val -64220"/>
              <a:gd name="adj2" fmla="val 7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study indicated the Battalion left the San Pedro River to turn towards Tucson. Their historic route picks up and generally follows the right of way of Interstate I-10</a:t>
            </a:r>
          </a:p>
        </p:txBody>
      </p:sp>
      <p:pic>
        <p:nvPicPr>
          <p:cNvPr id="1026" name="Picture 2">
            <a:extLst>
              <a:ext uri="{FF2B5EF4-FFF2-40B4-BE49-F238E27FC236}">
                <a16:creationId xmlns:a16="http://schemas.microsoft.com/office/drawing/2014/main" xmlns="" id="{8238E5CE-7E22-45DC-9C89-6E8E4285FB0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12761" y="2413121"/>
            <a:ext cx="4275126" cy="42836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9484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1500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1500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1711</TotalTime>
  <Words>628</Words>
  <Application>Microsoft Office PowerPoint</Application>
  <PresentationFormat>Custom</PresentationFormat>
  <Paragraphs>37</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Incorporate Vail AZ (?) Presents  Fun Facts About Vail</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About My Taxes?</dc:title>
  <dc:creator>Greg Kempi</dc:creator>
  <cp:lastModifiedBy>dschmerb</cp:lastModifiedBy>
  <cp:revision>221</cp:revision>
  <dcterms:created xsi:type="dcterms:W3CDTF">2022-06-19T20:57:34Z</dcterms:created>
  <dcterms:modified xsi:type="dcterms:W3CDTF">2022-12-18T18:28:04Z</dcterms:modified>
</cp:coreProperties>
</file>