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5" r:id="rId5"/>
    <p:sldId id="267" r:id="rId6"/>
    <p:sldId id="304" r:id="rId7"/>
    <p:sldId id="305" r:id="rId8"/>
    <p:sldId id="306" r:id="rId9"/>
    <p:sldId id="307" r:id="rId10"/>
    <p:sldId id="274" r:id="rId11"/>
    <p:sldId id="289" r:id="rId12"/>
    <p:sldId id="275" r:id="rId13"/>
    <p:sldId id="276" r:id="rId14"/>
    <p:sldId id="299" r:id="rId15"/>
    <p:sldId id="301" r:id="rId16"/>
    <p:sldId id="280" r:id="rId17"/>
    <p:sldId id="309" r:id="rId18"/>
    <p:sldId id="308" r:id="rId19"/>
    <p:sldId id="296" r:id="rId20"/>
    <p:sldId id="297" r:id="rId21"/>
    <p:sldId id="310" r:id="rId22"/>
    <p:sldId id="286" r:id="rId2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ED08E6-DB6F-4764-9F8C-217AFE4426C0}">
          <p14:sldIdLst>
            <p14:sldId id="256"/>
            <p14:sldId id="263"/>
            <p14:sldId id="257"/>
            <p14:sldId id="265"/>
            <p14:sldId id="267"/>
            <p14:sldId id="304"/>
            <p14:sldId id="305"/>
            <p14:sldId id="306"/>
            <p14:sldId id="307"/>
            <p14:sldId id="274"/>
            <p14:sldId id="289"/>
            <p14:sldId id="275"/>
            <p14:sldId id="276"/>
            <p14:sldId id="299"/>
            <p14:sldId id="301"/>
            <p14:sldId id="280"/>
            <p14:sldId id="309"/>
            <p14:sldId id="308"/>
            <p14:sldId id="296"/>
            <p14:sldId id="297"/>
            <p14:sldId id="310"/>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na McShane-Kerr" initials="AMK" lastIdx="1" clrIdx="0">
    <p:extLst>
      <p:ext uri="{19B8F6BF-5375-455C-9EA6-DF929625EA0E}">
        <p15:presenceInfo xmlns:p15="http://schemas.microsoft.com/office/powerpoint/2012/main" userId="S::Andrena.McShane-Kerr@supplytechnologies.com::893500e4-a22b-4f3c-9693-61f69d124b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52" autoAdjust="0"/>
    <p:restoredTop sz="94660"/>
  </p:normalViewPr>
  <p:slideViewPr>
    <p:cSldViewPr snapToGrid="0">
      <p:cViewPr varScale="1">
        <p:scale>
          <a:sx n="67" d="100"/>
          <a:sy n="67" d="100"/>
        </p:scale>
        <p:origin x="61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8516-180E-4899-89C5-8C2954E31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403E30-99A0-4215-A6BD-CEB224117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CE2C5C-2EA0-47B5-A3FE-C4C073F254C8}"/>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C68917D7-A05D-4810-915E-C696684294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F5DE3-998F-47FF-8CDB-87ECCEDF57C4}"/>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27216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EC64-4DE1-433B-AF8A-A9372774A1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1E1B6B-1B2F-4335-99DB-5C25A43991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6C48E8-BB50-49BC-80B7-80A703F55EF7}"/>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9D5C21E8-BFE5-4D3D-B5E5-3ED229280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579A0B-7A94-4B97-95E2-3652B199838C}"/>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1974601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9A37D-DF36-43A8-8315-14DA612AF0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4FBD0-D7FC-49AD-959D-2AFEAA5F3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12923D-241E-4174-AE5A-DC6DA2B39568}"/>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406AD8A9-8100-44AB-9B7F-1A1A50E3E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82E9E8-3893-449F-B8C9-D90D7A95F8D9}"/>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331205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A96A-6CF5-4F10-B152-470A570532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A330B4-C8FF-4BFC-99EB-50624E4A3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0127ED-F398-44C2-8F0B-955F6756CF49}"/>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0C7AE366-A208-4E63-BB1A-D34D247A8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C3E3B7-AF9F-47FB-82B9-621C49FBF5AF}"/>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3825378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5AD41-DA31-4D6B-BE34-790491D067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60634A-CEF7-4135-97AB-5DE941DBA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739B0-2B09-4848-AF60-1C8B4F8AA7D8}"/>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6E0700DD-D720-47BE-9DDD-0BB67D8868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BB7EDE-B7F2-4828-B9D1-AB92DC252532}"/>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3441885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F9EC-1D04-48A0-9B61-FFAB2E8B9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605888-2ABC-4AD4-B6D9-DF0FFB0D7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3A3086-2999-434E-AF8C-54F4182ECA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97FBD9-A964-448D-AE07-5C6F41D94BDD}"/>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6" name="Footer Placeholder 5">
            <a:extLst>
              <a:ext uri="{FF2B5EF4-FFF2-40B4-BE49-F238E27FC236}">
                <a16:creationId xmlns:a16="http://schemas.microsoft.com/office/drawing/2014/main" id="{010E5FD9-D518-48E8-A74A-67FAD75585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9A3F08-DAFF-4ED3-958B-BD337ADD1788}"/>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4905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9AA0-EE7A-4D60-BF2C-A4BB81188C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D9C4C8-77D9-4BF6-83CE-D89F4A4CA5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73573D-025D-4693-A509-2E2C8E71C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1D9A13-BA97-42AC-9B2B-723E0BD43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63D296-0AE8-4D55-BF16-D19F0A4A76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BF960A-3885-4A11-B711-0A663F0BA6A3}"/>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8" name="Footer Placeholder 7">
            <a:extLst>
              <a:ext uri="{FF2B5EF4-FFF2-40B4-BE49-F238E27FC236}">
                <a16:creationId xmlns:a16="http://schemas.microsoft.com/office/drawing/2014/main" id="{B159A183-F3D2-42F0-8FFA-25EAA6C1A4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E65398-BDDF-4B28-89E7-DDF474111C6A}"/>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19780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9F15-A99D-4FB8-974B-157E75B6AD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959D96-9F02-412C-8A80-FA7BB1DB993B}"/>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4" name="Footer Placeholder 3">
            <a:extLst>
              <a:ext uri="{FF2B5EF4-FFF2-40B4-BE49-F238E27FC236}">
                <a16:creationId xmlns:a16="http://schemas.microsoft.com/office/drawing/2014/main" id="{0F22311C-3ACF-46D4-83E7-17DFE9CE12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7819DF-2C97-42D2-BC0E-FCC6772C7697}"/>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110696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A7D20-8FE6-457E-8369-88EB7A75BC91}"/>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3" name="Footer Placeholder 2">
            <a:extLst>
              <a:ext uri="{FF2B5EF4-FFF2-40B4-BE49-F238E27FC236}">
                <a16:creationId xmlns:a16="http://schemas.microsoft.com/office/drawing/2014/main" id="{4DB5E745-DAA0-47A4-9E32-6ABB13D75F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F594CF-77A4-4F42-99FB-BBA4BD32D083}"/>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44767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2B86-65E0-43AB-A574-B3C14EAE4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FBA600-1D08-41F8-8C11-716184D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235470-6D9D-4067-8DCE-DD4A32C7D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3E117-9F70-4A20-A7DB-9BAA7BED7B53}"/>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6" name="Footer Placeholder 5">
            <a:extLst>
              <a:ext uri="{FF2B5EF4-FFF2-40B4-BE49-F238E27FC236}">
                <a16:creationId xmlns:a16="http://schemas.microsoft.com/office/drawing/2014/main" id="{BE1F234E-8756-4AE2-89E6-A699C4D42E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ABA183-C9ED-4199-A11D-6F38B83BB4B1}"/>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2180683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D0C8-3C8F-44F5-AF37-C823406A4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2F1829-8006-4AC6-B701-59DC0A193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9B4513-A39A-45A5-AE0B-F431E8A2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0FA13-5B11-4C18-9EDF-A863E3D69136}"/>
              </a:ext>
            </a:extLst>
          </p:cNvPr>
          <p:cNvSpPr>
            <a:spLocks noGrp="1"/>
          </p:cNvSpPr>
          <p:nvPr>
            <p:ph type="dt" sz="half" idx="10"/>
          </p:nvPr>
        </p:nvSpPr>
        <p:spPr/>
        <p:txBody>
          <a:bodyPr/>
          <a:lstStyle/>
          <a:p>
            <a:fld id="{8E770F44-4558-432C-913D-952BD3A51236}" type="datetimeFigureOut">
              <a:rPr lang="en-GB" smtClean="0"/>
              <a:t>18/10/2023</a:t>
            </a:fld>
            <a:endParaRPr lang="en-GB"/>
          </a:p>
        </p:txBody>
      </p:sp>
      <p:sp>
        <p:nvSpPr>
          <p:cNvPr id="6" name="Footer Placeholder 5">
            <a:extLst>
              <a:ext uri="{FF2B5EF4-FFF2-40B4-BE49-F238E27FC236}">
                <a16:creationId xmlns:a16="http://schemas.microsoft.com/office/drawing/2014/main" id="{CEA6E4E9-10B9-47C3-896B-B461F2B93D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8E11E2-1212-44BF-8C90-A5DDD7D71A4B}"/>
              </a:ext>
            </a:extLst>
          </p:cNvPr>
          <p:cNvSpPr>
            <a:spLocks noGrp="1"/>
          </p:cNvSpPr>
          <p:nvPr>
            <p:ph type="sldNum" sz="quarter" idx="12"/>
          </p:nvPr>
        </p:nvSpPr>
        <p:spPr/>
        <p:txBody>
          <a:bodyPr/>
          <a:lstStyle/>
          <a:p>
            <a:fld id="{BD4FCA47-D507-4B6B-8102-056C04F55C88}" type="slidenum">
              <a:rPr lang="en-GB" smtClean="0"/>
              <a:t>‹#›</a:t>
            </a:fld>
            <a:endParaRPr lang="en-GB"/>
          </a:p>
        </p:txBody>
      </p:sp>
    </p:spTree>
    <p:extLst>
      <p:ext uri="{BB962C8B-B14F-4D97-AF65-F5344CB8AC3E}">
        <p14:creationId xmlns:p14="http://schemas.microsoft.com/office/powerpoint/2010/main" val="132806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8C2F42-ADB0-479C-8C8F-220EF0008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2B338B-AFC7-4174-AE43-AD3FC7915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9642E9-3973-4C77-BCB1-06331ECE60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70F44-4558-432C-913D-952BD3A51236}" type="datetimeFigureOut">
              <a:rPr lang="en-GB" smtClean="0"/>
              <a:t>18/10/2023</a:t>
            </a:fld>
            <a:endParaRPr lang="en-GB"/>
          </a:p>
        </p:txBody>
      </p:sp>
      <p:sp>
        <p:nvSpPr>
          <p:cNvPr id="5" name="Footer Placeholder 4">
            <a:extLst>
              <a:ext uri="{FF2B5EF4-FFF2-40B4-BE49-F238E27FC236}">
                <a16:creationId xmlns:a16="http://schemas.microsoft.com/office/drawing/2014/main" id="{4584D5BD-3130-4521-A9DC-A66A6D2F4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2341BD-7799-44DA-9793-DEB35A590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FCA47-D507-4B6B-8102-056C04F55C88}" type="slidenum">
              <a:rPr lang="en-GB" smtClean="0"/>
              <a:t>‹#›</a:t>
            </a:fld>
            <a:endParaRPr lang="en-GB"/>
          </a:p>
        </p:txBody>
      </p:sp>
    </p:spTree>
    <p:extLst>
      <p:ext uri="{BB962C8B-B14F-4D97-AF65-F5344CB8AC3E}">
        <p14:creationId xmlns:p14="http://schemas.microsoft.com/office/powerpoint/2010/main" val="105236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sunset, blur&#10;&#10;Description automatically generated">
            <a:extLst>
              <a:ext uri="{FF2B5EF4-FFF2-40B4-BE49-F238E27FC236}">
                <a16:creationId xmlns:a16="http://schemas.microsoft.com/office/drawing/2014/main" id="{286F38EB-79DE-495D-875E-E4DA3D661931}"/>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25177"/>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5D4595-9151-4E2B-9C3D-C095A25648A3}"/>
              </a:ext>
            </a:extLst>
          </p:cNvPr>
          <p:cNvSpPr>
            <a:spLocks noGrp="1"/>
          </p:cNvSpPr>
          <p:nvPr>
            <p:ph type="ctrTitle"/>
          </p:nvPr>
        </p:nvSpPr>
        <p:spPr>
          <a:xfrm>
            <a:off x="1097280" y="325551"/>
            <a:ext cx="10058400" cy="1998550"/>
          </a:xfrm>
          <a:effectLst>
            <a:outerShdw blurRad="50800" dist="38100" dir="2700000" algn="tl" rotWithShape="0">
              <a:prstClr val="black">
                <a:alpha val="40000"/>
              </a:prstClr>
            </a:outerShdw>
          </a:effectLst>
        </p:spPr>
        <p:txBody>
          <a:bodyPr>
            <a:normAutofit/>
          </a:bodyPr>
          <a:lstStyle/>
          <a:p>
            <a:r>
              <a:rPr lang="en-GB" sz="5200" dirty="0">
                <a:solidFill>
                  <a:srgbClr val="FFFFFF"/>
                </a:solidFill>
              </a:rPr>
              <a:t>SCOTLAND THE WAVE</a:t>
            </a:r>
          </a:p>
        </p:txBody>
      </p:sp>
      <p:sp>
        <p:nvSpPr>
          <p:cNvPr id="3" name="Subtitle 2">
            <a:extLst>
              <a:ext uri="{FF2B5EF4-FFF2-40B4-BE49-F238E27FC236}">
                <a16:creationId xmlns:a16="http://schemas.microsoft.com/office/drawing/2014/main" id="{F379EC94-40DE-4CC7-A6E4-CA8336C7225C}"/>
              </a:ext>
            </a:extLst>
          </p:cNvPr>
          <p:cNvSpPr>
            <a:spLocks noGrp="1"/>
          </p:cNvSpPr>
          <p:nvPr>
            <p:ph type="subTitle" idx="1"/>
          </p:nvPr>
        </p:nvSpPr>
        <p:spPr>
          <a:xfrm>
            <a:off x="1100051" y="2649642"/>
            <a:ext cx="10058400" cy="2951058"/>
          </a:xfrm>
          <a:effectLst>
            <a:outerShdw blurRad="50800" dist="38100" dir="2700000" algn="tl" rotWithShape="0">
              <a:prstClr val="black">
                <a:alpha val="40000"/>
              </a:prstClr>
            </a:outerShdw>
          </a:effectLst>
        </p:spPr>
        <p:txBody>
          <a:bodyPr>
            <a:normAutofit/>
          </a:bodyPr>
          <a:lstStyle/>
          <a:p>
            <a:r>
              <a:rPr lang="en-GB" dirty="0">
                <a:solidFill>
                  <a:srgbClr val="FFFFFF"/>
                </a:solidFill>
              </a:rPr>
              <a:t>4 ROWERS – 1 OCEAN</a:t>
            </a:r>
          </a:p>
          <a:p>
            <a:endParaRPr lang="en-GB" dirty="0">
              <a:solidFill>
                <a:srgbClr val="FFFFFF"/>
              </a:solidFill>
            </a:endParaRPr>
          </a:p>
          <a:p>
            <a:r>
              <a:rPr lang="en-GB" dirty="0">
                <a:solidFill>
                  <a:srgbClr val="FFFFFF"/>
                </a:solidFill>
              </a:rPr>
              <a:t>The world’s toughest row</a:t>
            </a:r>
          </a:p>
          <a:p>
            <a:endParaRPr lang="en-GB" dirty="0">
              <a:solidFill>
                <a:srgbClr val="FFFFFF"/>
              </a:solidFill>
            </a:endParaRPr>
          </a:p>
          <a:p>
            <a:r>
              <a:rPr lang="en-GB" sz="3600" dirty="0">
                <a:solidFill>
                  <a:srgbClr val="FFFFFF"/>
                </a:solidFill>
              </a:rPr>
              <a:t>Welcome to our Partnership Package</a:t>
            </a:r>
          </a:p>
          <a:p>
            <a:endParaRPr lang="en-GB" dirty="0">
              <a:solidFill>
                <a:srgbClr val="FFFFFF"/>
              </a:solidFill>
            </a:endParaRPr>
          </a:p>
          <a:p>
            <a:endParaRPr lang="en-GB" dirty="0">
              <a:solidFill>
                <a:srgbClr val="FFFFFF"/>
              </a:solidFill>
            </a:endParaRPr>
          </a:p>
        </p:txBody>
      </p:sp>
    </p:spTree>
    <p:extLst>
      <p:ext uri="{BB962C8B-B14F-4D97-AF65-F5344CB8AC3E}">
        <p14:creationId xmlns:p14="http://schemas.microsoft.com/office/powerpoint/2010/main" val="3550193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269999"/>
            <a:ext cx="10774058" cy="3000249"/>
          </a:xfrm>
        </p:spPr>
        <p:txBody>
          <a:bodyPr anchor="ctr">
            <a:normAutofit fontScale="90000"/>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The Charities</a:t>
            </a:r>
            <a:br>
              <a:rPr lang="en-GB" sz="5300" b="1" u="sng" dirty="0">
                <a:latin typeface="Times New Roman" panose="02020603050405020304" pitchFamily="18" charset="0"/>
                <a:cs typeface="Times New Roman" panose="02020603050405020304" pitchFamily="18" charset="0"/>
              </a:rPr>
            </a:br>
            <a:br>
              <a:rPr lang="en-GB" sz="2200" dirty="0">
                <a:solidFill>
                  <a:schemeClr val="tx2"/>
                </a:solidFill>
              </a:rPr>
            </a:br>
            <a:r>
              <a:rPr lang="en-GB" sz="2400" dirty="0">
                <a:solidFill>
                  <a:schemeClr val="tx2"/>
                </a:solidFill>
                <a:latin typeface="Times New Roman" panose="02020603050405020304" pitchFamily="18" charset="0"/>
                <a:cs typeface="Times New Roman" panose="02020603050405020304" pitchFamily="18" charset="0"/>
              </a:rPr>
              <a:t>Each of the team have chosen a charity that is important to them and hope to raise £60,000 to split equally between these charities. Please visit our JustGiving page for more information (https://gofund.me/ddd65ebe)</a:t>
            </a:r>
            <a:br>
              <a:rPr lang="en-GB" sz="2400" dirty="0">
                <a:solidFill>
                  <a:schemeClr val="tx2"/>
                </a:solidFill>
                <a:latin typeface="Times New Roman" panose="02020603050405020304" pitchFamily="18" charset="0"/>
                <a:cs typeface="Times New Roman" panose="02020603050405020304" pitchFamily="18" charset="0"/>
              </a:rPr>
            </a:br>
            <a:br>
              <a:rPr lang="en-GB" sz="2400" dirty="0">
                <a:solidFill>
                  <a:schemeClr val="tx2"/>
                </a:solidFill>
                <a:latin typeface="Times New Roman" panose="02020603050405020304" pitchFamily="18" charset="0"/>
                <a:cs typeface="Times New Roman" panose="02020603050405020304" pitchFamily="18" charset="0"/>
              </a:rPr>
            </a:br>
            <a:r>
              <a:rPr lang="en-GB" sz="2400" dirty="0" err="1">
                <a:solidFill>
                  <a:schemeClr val="tx2"/>
                </a:solidFill>
                <a:latin typeface="Times New Roman" panose="02020603050405020304" pitchFamily="18" charset="0"/>
                <a:cs typeface="Times New Roman" panose="02020603050405020304" pitchFamily="18" charset="0"/>
              </a:rPr>
              <a:t>SiMBA</a:t>
            </a:r>
            <a:r>
              <a:rPr lang="en-GB" sz="2400" dirty="0">
                <a:solidFill>
                  <a:schemeClr val="tx2"/>
                </a:solidFill>
                <a:latin typeface="Times New Roman" panose="02020603050405020304" pitchFamily="18" charset="0"/>
                <a:cs typeface="Times New Roman" panose="02020603050405020304" pitchFamily="18" charset="0"/>
              </a:rPr>
              <a:t> was set up in 2005 to help those affected by the loss of a baby during pregnancy and offers a wide range of services including providing memory boxes, trees of tranquillity, family rooms to say goodbye and support groups to those who need it.</a:t>
            </a:r>
            <a:br>
              <a:rPr lang="en-GB" sz="2400" dirty="0">
                <a:solidFill>
                  <a:schemeClr val="tx2"/>
                </a:solidFill>
                <a:latin typeface="Times New Roman" panose="02020603050405020304" pitchFamily="18" charset="0"/>
                <a:cs typeface="Times New Roman" panose="02020603050405020304" pitchFamily="18" charset="0"/>
              </a:rPr>
            </a:br>
            <a:r>
              <a:rPr lang="en-GB" sz="1600" dirty="0">
                <a:solidFill>
                  <a:schemeClr val="tx2"/>
                </a:solidFill>
                <a:latin typeface="Times New Roman" panose="02020603050405020304" pitchFamily="18" charset="0"/>
                <a:cs typeface="Times New Roman" panose="02020603050405020304" pitchFamily="18" charset="0"/>
              </a:rPr>
              <a:t>Registered Charity Number: SC038243</a:t>
            </a:r>
            <a:br>
              <a:rPr lang="en-GB" sz="2400" dirty="0">
                <a:solidFill>
                  <a:schemeClr val="tx2"/>
                </a:solidFill>
                <a:latin typeface="Times New Roman" panose="02020603050405020304" pitchFamily="18" charset="0"/>
                <a:cs typeface="Times New Roman" panose="02020603050405020304" pitchFamily="18" charset="0"/>
              </a:rPr>
            </a:br>
            <a:br>
              <a:rPr lang="en-GB" sz="2400" dirty="0">
                <a:solidFill>
                  <a:schemeClr val="tx2"/>
                </a:solidFill>
                <a:latin typeface="Times New Roman" panose="02020603050405020304" pitchFamily="18" charset="0"/>
                <a:cs typeface="Times New Roman" panose="02020603050405020304" pitchFamily="18" charset="0"/>
              </a:rPr>
            </a:br>
            <a:r>
              <a:rPr lang="en-GB" sz="2400" dirty="0">
                <a:solidFill>
                  <a:schemeClr val="tx2"/>
                </a:solidFill>
                <a:latin typeface="Times New Roman" panose="02020603050405020304" pitchFamily="18" charset="0"/>
                <a:cs typeface="Times New Roman" panose="02020603050405020304" pitchFamily="18" charset="0"/>
              </a:rPr>
              <a:t>RNLI Scotland is the charity that saves lives at sea. Powered primarily by kind donations, their search and rescue service has been saving lives for nearly 200 years. Their volunteer lifeboat crews provide a 24-hour rescue services, seasonal lifeguards look after people on busy beaches and Flood Rescue Team helps those affected by flooding.</a:t>
            </a:r>
            <a:br>
              <a:rPr lang="en-GB" sz="2400" dirty="0">
                <a:solidFill>
                  <a:schemeClr val="tx2"/>
                </a:solidFill>
                <a:latin typeface="Times New Roman" panose="02020603050405020304" pitchFamily="18" charset="0"/>
                <a:cs typeface="Times New Roman" panose="02020603050405020304" pitchFamily="18" charset="0"/>
              </a:rPr>
            </a:br>
            <a:r>
              <a:rPr kumimoji="0" lang="en-GB" sz="1600" b="0" i="0" u="none" strike="noStrike" kern="1200" cap="none" spc="0" normalizeH="0" baseline="0" noProof="0" dirty="0">
                <a:ln>
                  <a:noFill/>
                </a:ln>
                <a:solidFill>
                  <a:srgbClr val="44546A"/>
                </a:solidFill>
                <a:effectLst/>
                <a:uLnTx/>
                <a:uFillTx/>
                <a:latin typeface="Times New Roman" panose="02020603050405020304" pitchFamily="18" charset="0"/>
                <a:ea typeface="+mj-ea"/>
                <a:cs typeface="Times New Roman" panose="02020603050405020304" pitchFamily="18" charset="0"/>
              </a:rPr>
              <a:t>Registered Charity Number: SC037736</a:t>
            </a:r>
            <a:br>
              <a:rPr lang="en-GB" sz="2500" dirty="0">
                <a:solidFill>
                  <a:schemeClr val="tx2"/>
                </a:solidFill>
                <a:latin typeface="Times New Roman" panose="02020603050405020304" pitchFamily="18" charset="0"/>
                <a:cs typeface="Times New Roman" panose="02020603050405020304" pitchFamily="18" charset="0"/>
              </a:rPr>
            </a:br>
            <a:br>
              <a:rPr lang="en-GB" sz="2500" dirty="0">
                <a:solidFill>
                  <a:schemeClr val="tx2"/>
                </a:solidFill>
                <a:latin typeface="Times New Roman" panose="02020603050405020304" pitchFamily="18" charset="0"/>
                <a:cs typeface="Times New Roman" panose="02020603050405020304" pitchFamily="18" charset="0"/>
              </a:rPr>
            </a:br>
            <a:endParaRPr lang="en-GB" sz="25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sp>
        <p:nvSpPr>
          <p:cNvPr id="2" name="Rectangle 1">
            <a:extLst>
              <a:ext uri="{FF2B5EF4-FFF2-40B4-BE49-F238E27FC236}">
                <a16:creationId xmlns:a16="http://schemas.microsoft.com/office/drawing/2014/main" id="{D5C04D21-DD44-4131-BDA8-941E1F606AD8}"/>
              </a:ext>
            </a:extLst>
          </p:cNvPr>
          <p:cNvSpPr/>
          <p:nvPr/>
        </p:nvSpPr>
        <p:spPr>
          <a:xfrm>
            <a:off x="847288" y="2055303"/>
            <a:ext cx="10704010" cy="12877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9609010-7072-4192-B55E-975E2879F7D4}"/>
              </a:ext>
            </a:extLst>
          </p:cNvPr>
          <p:cNvSpPr/>
          <p:nvPr/>
        </p:nvSpPr>
        <p:spPr>
          <a:xfrm>
            <a:off x="847288" y="3514986"/>
            <a:ext cx="10704010" cy="14848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E1D2BA8-7E01-C181-2EB8-E44A7FB4209C}"/>
              </a:ext>
            </a:extLst>
          </p:cNvPr>
          <p:cNvPicPr>
            <a:picLocks noChangeAspect="1"/>
          </p:cNvPicPr>
          <p:nvPr/>
        </p:nvPicPr>
        <p:blipFill>
          <a:blip r:embed="rId3"/>
          <a:stretch>
            <a:fillRect/>
          </a:stretch>
        </p:blipFill>
        <p:spPr>
          <a:xfrm>
            <a:off x="2909305" y="77342"/>
            <a:ext cx="740792" cy="744862"/>
          </a:xfrm>
          <a:prstGeom prst="rect">
            <a:avLst/>
          </a:prstGeom>
        </p:spPr>
      </p:pic>
      <p:pic>
        <p:nvPicPr>
          <p:cNvPr id="6" name="Picture 5" descr="Logo, company name&#10;&#10;Description automatically generated">
            <a:extLst>
              <a:ext uri="{FF2B5EF4-FFF2-40B4-BE49-F238E27FC236}">
                <a16:creationId xmlns:a16="http://schemas.microsoft.com/office/drawing/2014/main" id="{9E21313D-D9FA-F491-04D3-4BCBC37E4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6365" y="107389"/>
            <a:ext cx="889136" cy="725662"/>
          </a:xfrm>
          <a:prstGeom prst="rect">
            <a:avLst/>
          </a:prstGeom>
        </p:spPr>
      </p:pic>
    </p:spTree>
    <p:extLst>
      <p:ext uri="{BB962C8B-B14F-4D97-AF65-F5344CB8AC3E}">
        <p14:creationId xmlns:p14="http://schemas.microsoft.com/office/powerpoint/2010/main" val="3038366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17447"/>
            <a:ext cx="10774057" cy="4152802"/>
          </a:xfrm>
        </p:spPr>
        <p:txBody>
          <a:bodyPr anchor="ctr">
            <a:normAutofit fontScale="90000"/>
          </a:bodyPr>
          <a:lstStyle/>
          <a:p>
            <a:pPr algn="ctr"/>
            <a:br>
              <a:rPr lang="en-GB" sz="5300" b="1" u="sng" dirty="0">
                <a:latin typeface="Times New Roman" panose="02020603050405020304" pitchFamily="18" charset="0"/>
                <a:cs typeface="Times New Roman" panose="02020603050405020304" pitchFamily="18" charset="0"/>
              </a:rPr>
            </a:br>
            <a:br>
              <a:rPr lang="en-GB" sz="5300" b="1" u="sng" dirty="0">
                <a:latin typeface="Times New Roman" panose="02020603050405020304" pitchFamily="18" charset="0"/>
                <a:cs typeface="Times New Roman" panose="02020603050405020304" pitchFamily="18" charset="0"/>
              </a:rPr>
            </a:br>
            <a:r>
              <a:rPr lang="en-GB" sz="5300" b="1" u="sng" dirty="0">
                <a:solidFill>
                  <a:schemeClr val="tx2"/>
                </a:solidFill>
                <a:latin typeface="Times New Roman" panose="02020603050405020304" pitchFamily="18" charset="0"/>
                <a:cs typeface="Times New Roman" panose="02020603050405020304" pitchFamily="18" charset="0"/>
              </a:rPr>
              <a:t>The Charities</a:t>
            </a:r>
            <a:br>
              <a:rPr lang="en-GB" sz="5300" b="1" u="sng" dirty="0">
                <a:solidFill>
                  <a:schemeClr val="tx2"/>
                </a:solidFill>
                <a:latin typeface="Times New Roman" panose="02020603050405020304" pitchFamily="18" charset="0"/>
                <a:cs typeface="Times New Roman" panose="02020603050405020304" pitchFamily="18" charset="0"/>
              </a:rPr>
            </a:br>
            <a:r>
              <a:rPr lang="en-GB" sz="1200" b="1" u="sng" dirty="0">
                <a:solidFill>
                  <a:schemeClr val="tx2"/>
                </a:solidFill>
                <a:latin typeface="Times New Roman" panose="02020603050405020304" pitchFamily="18" charset="0"/>
                <a:cs typeface="Times New Roman" panose="02020603050405020304" pitchFamily="18" charset="0"/>
              </a:rPr>
              <a:t> </a:t>
            </a:r>
            <a:br>
              <a:rPr lang="en-GB" sz="5300" b="1" u="sng" dirty="0">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SCAA – Scotland's Charity Air Ambulance responds, on average, to one time-critical emergency call out each day. A patient’s chance of survival and full recovery are greatly increased if they receive the right medical care within the first hour of injury or illness. The fast response of SCAA and its ability to reach Scotland’s most remote and rural areas saves vital minutes when every second really does count.</a:t>
            </a:r>
            <a:br>
              <a:rPr lang="en-GB" sz="2300" dirty="0">
                <a:solidFill>
                  <a:schemeClr val="tx2"/>
                </a:solidFill>
                <a:latin typeface="Times New Roman" panose="02020603050405020304" pitchFamily="18" charset="0"/>
                <a:cs typeface="Times New Roman" panose="02020603050405020304" pitchFamily="18" charset="0"/>
              </a:rPr>
            </a:br>
            <a:r>
              <a:rPr kumimoji="0" lang="en-GB" sz="1600" b="0" i="0" u="none" strike="noStrike" kern="1200" cap="none" spc="0" normalizeH="0" baseline="0" noProof="0" dirty="0">
                <a:ln>
                  <a:noFill/>
                </a:ln>
                <a:solidFill>
                  <a:srgbClr val="44546A"/>
                </a:solidFill>
                <a:effectLst/>
                <a:uLnTx/>
                <a:uFillTx/>
                <a:latin typeface="Times New Roman" panose="02020603050405020304" pitchFamily="18" charset="0"/>
                <a:ea typeface="+mj-ea"/>
                <a:cs typeface="Times New Roman" panose="02020603050405020304" pitchFamily="18" charset="0"/>
              </a:rPr>
              <a:t>Registered Charity Number: </a:t>
            </a:r>
            <a:r>
              <a:rPr lang="en-GB" sz="1600" dirty="0">
                <a:solidFill>
                  <a:srgbClr val="44546A"/>
                </a:solidFill>
                <a:latin typeface="Times New Roman" panose="02020603050405020304" pitchFamily="18" charset="0"/>
                <a:cs typeface="Times New Roman" panose="02020603050405020304" pitchFamily="18" charset="0"/>
              </a:rPr>
              <a:t>SC041845</a:t>
            </a:r>
            <a:br>
              <a:rPr lang="en-GB" sz="2500" dirty="0">
                <a:solidFill>
                  <a:schemeClr val="tx2"/>
                </a:solidFill>
                <a:latin typeface="Times New Roman" panose="02020603050405020304" pitchFamily="18" charset="0"/>
                <a:cs typeface="Times New Roman" panose="02020603050405020304" pitchFamily="18" charset="0"/>
              </a:rPr>
            </a:br>
            <a:br>
              <a:rPr lang="en-GB" sz="2500" dirty="0">
                <a:solidFill>
                  <a:schemeClr val="tx2"/>
                </a:solidFill>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BREAST CANCER UK was formed in 2001 with a mission to prevent cancer through education, scientific research, collaboration and policy change. Around 55,000 women and 390 men a year in the UK are diagnosed with breast cancer. Yet over a quarter of these cases could be prevented through lifestyle changes, saving millions of lives, avoiding unnecessary suffering, and reducing the cost to the NHS by over £1.5 billion a year. By raising awareness breast cancer UK can have a significant impact in helping reduce the risk of breast cancer.</a:t>
            </a:r>
            <a:br>
              <a:rPr lang="en-GB" sz="2600" dirty="0">
                <a:solidFill>
                  <a:schemeClr val="tx2"/>
                </a:solidFill>
                <a:latin typeface="Times New Roman" panose="02020603050405020304" pitchFamily="18" charset="0"/>
                <a:cs typeface="Times New Roman" panose="02020603050405020304" pitchFamily="18" charset="0"/>
              </a:rPr>
            </a:br>
            <a:r>
              <a:rPr lang="en-GB" sz="1600" dirty="0">
                <a:solidFill>
                  <a:srgbClr val="44546A"/>
                </a:solidFill>
                <a:latin typeface="Times New Roman" panose="02020603050405020304" pitchFamily="18" charset="0"/>
                <a:cs typeface="Times New Roman" panose="02020603050405020304" pitchFamily="18" charset="0"/>
              </a:rPr>
              <a:t>Registered Charity Number: 7348408</a:t>
            </a:r>
            <a:br>
              <a:rPr lang="en-GB" sz="1600" dirty="0">
                <a:solidFill>
                  <a:srgbClr val="44546A"/>
                </a:solidFill>
                <a:latin typeface="Times New Roman" panose="02020603050405020304" pitchFamily="18" charset="0"/>
                <a:cs typeface="Times New Roman" panose="02020603050405020304" pitchFamily="18" charset="0"/>
              </a:rPr>
            </a:br>
            <a:br>
              <a:rPr lang="en-GB" sz="2500" dirty="0">
                <a:solidFill>
                  <a:schemeClr val="tx2"/>
                </a:solidFill>
                <a:latin typeface="Times New Roman" panose="02020603050405020304" pitchFamily="18" charset="0"/>
                <a:cs typeface="Times New Roman" panose="02020603050405020304" pitchFamily="18" charset="0"/>
              </a:rPr>
            </a:br>
            <a:endParaRPr lang="en-GB" sz="25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1100"/>
            <a:ext cx="12192000" cy="1767526"/>
          </a:xfrm>
          <a:prstGeom prst="rect">
            <a:avLst/>
          </a:prstGeom>
        </p:spPr>
      </p:pic>
      <p:sp>
        <p:nvSpPr>
          <p:cNvPr id="2" name="Rectangle 1">
            <a:extLst>
              <a:ext uri="{FF2B5EF4-FFF2-40B4-BE49-F238E27FC236}">
                <a16:creationId xmlns:a16="http://schemas.microsoft.com/office/drawing/2014/main" id="{46F1304E-8251-4C0D-B77C-FE652079B54F}"/>
              </a:ext>
            </a:extLst>
          </p:cNvPr>
          <p:cNvSpPr/>
          <p:nvPr/>
        </p:nvSpPr>
        <p:spPr>
          <a:xfrm>
            <a:off x="777236" y="965200"/>
            <a:ext cx="10774059" cy="167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E508CCC-6082-49DA-8EFD-1C68A35AF804}"/>
              </a:ext>
            </a:extLst>
          </p:cNvPr>
          <p:cNvSpPr/>
          <p:nvPr/>
        </p:nvSpPr>
        <p:spPr>
          <a:xfrm>
            <a:off x="777236" y="2755900"/>
            <a:ext cx="10774061" cy="2120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BCB2A23-EE4E-58BE-FFFF-A13829CEBCC0}"/>
              </a:ext>
            </a:extLst>
          </p:cNvPr>
          <p:cNvPicPr>
            <a:picLocks noChangeAspect="1"/>
          </p:cNvPicPr>
          <p:nvPr/>
        </p:nvPicPr>
        <p:blipFill>
          <a:blip r:embed="rId3"/>
          <a:stretch>
            <a:fillRect/>
          </a:stretch>
        </p:blipFill>
        <p:spPr>
          <a:xfrm>
            <a:off x="2429074" y="117447"/>
            <a:ext cx="1321650" cy="819589"/>
          </a:xfrm>
          <a:prstGeom prst="rect">
            <a:avLst/>
          </a:prstGeom>
        </p:spPr>
      </p:pic>
      <p:pic>
        <p:nvPicPr>
          <p:cNvPr id="6" name="Picture 5">
            <a:extLst>
              <a:ext uri="{FF2B5EF4-FFF2-40B4-BE49-F238E27FC236}">
                <a16:creationId xmlns:a16="http://schemas.microsoft.com/office/drawing/2014/main" id="{E7AC0DA0-BA89-61C4-F574-4D2C3A41DEDE}"/>
              </a:ext>
            </a:extLst>
          </p:cNvPr>
          <p:cNvPicPr>
            <a:picLocks noChangeAspect="1"/>
          </p:cNvPicPr>
          <p:nvPr/>
        </p:nvPicPr>
        <p:blipFill>
          <a:blip r:embed="rId4"/>
          <a:stretch>
            <a:fillRect/>
          </a:stretch>
        </p:blipFill>
        <p:spPr>
          <a:xfrm>
            <a:off x="8545176" y="0"/>
            <a:ext cx="1217750" cy="838639"/>
          </a:xfrm>
          <a:prstGeom prst="rect">
            <a:avLst/>
          </a:prstGeom>
        </p:spPr>
      </p:pic>
    </p:spTree>
    <p:extLst>
      <p:ext uri="{BB962C8B-B14F-4D97-AF65-F5344CB8AC3E}">
        <p14:creationId xmlns:p14="http://schemas.microsoft.com/office/powerpoint/2010/main" val="393566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866900"/>
            <a:ext cx="10774058" cy="7591044"/>
          </a:xfrm>
        </p:spPr>
        <p:txBody>
          <a:bodyPr anchor="ctr">
            <a:normAutofit/>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The Coverage</a:t>
            </a:r>
            <a:br>
              <a:rPr lang="en-GB" sz="5300" b="1" u="sng" dirty="0">
                <a:latin typeface="Times New Roman" panose="02020603050405020304" pitchFamily="18" charset="0"/>
                <a:cs typeface="Times New Roman" panose="02020603050405020304" pitchFamily="18" charset="0"/>
              </a:rPr>
            </a:br>
            <a:br>
              <a:rPr lang="en-GB" sz="2400" b="1" dirty="0">
                <a:solidFill>
                  <a:schemeClr val="tx2"/>
                </a:solidFill>
              </a:rPr>
            </a:br>
            <a:r>
              <a:rPr lang="en-GB" sz="2300" dirty="0">
                <a:solidFill>
                  <a:schemeClr val="tx2"/>
                </a:solidFill>
                <a:latin typeface="Times New Roman" panose="02020603050405020304" pitchFamily="18" charset="0"/>
                <a:cs typeface="Times New Roman" panose="02020603050405020304" pitchFamily="18" charset="0"/>
              </a:rPr>
              <a:t>-The race has a dedicated media and PR team with extensive international media coverage with royalty free content.</a:t>
            </a:r>
            <a:br>
              <a:rPr lang="en-GB" sz="2300" dirty="0">
                <a:solidFill>
                  <a:schemeClr val="tx2"/>
                </a:solidFill>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-Official film crews are at the start and finish to capture the key visual assets.</a:t>
            </a:r>
            <a:br>
              <a:rPr lang="en-GB" sz="2300" dirty="0">
                <a:solidFill>
                  <a:schemeClr val="tx2"/>
                </a:solidFill>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-Press releases and video news reels are produced for each team to ensure a steady stream of content.</a:t>
            </a:r>
            <a:br>
              <a:rPr lang="en-GB" sz="2300" dirty="0">
                <a:solidFill>
                  <a:schemeClr val="tx2"/>
                </a:solidFill>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-Teams send content from the sea.</a:t>
            </a:r>
            <a:br>
              <a:rPr lang="en-GB" sz="2300" dirty="0">
                <a:solidFill>
                  <a:schemeClr val="tx2"/>
                </a:solidFill>
                <a:latin typeface="Times New Roman" panose="02020603050405020304" pitchFamily="18" charset="0"/>
                <a:cs typeface="Times New Roman" panose="02020603050405020304" pitchFamily="18" charset="0"/>
              </a:rPr>
            </a:br>
            <a:r>
              <a:rPr lang="en-GB" sz="2300" dirty="0">
                <a:solidFill>
                  <a:schemeClr val="tx2"/>
                </a:solidFill>
                <a:latin typeface="Times New Roman" panose="02020603050405020304" pitchFamily="18" charset="0"/>
                <a:cs typeface="Times New Roman" panose="02020603050405020304" pitchFamily="18" charset="0"/>
              </a:rPr>
              <a:t>-The website receives 1.5m page views.</a:t>
            </a: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pic>
        <p:nvPicPr>
          <p:cNvPr id="6" name="Picture 5">
            <a:extLst>
              <a:ext uri="{FF2B5EF4-FFF2-40B4-BE49-F238E27FC236}">
                <a16:creationId xmlns:a16="http://schemas.microsoft.com/office/drawing/2014/main" id="{C70B58E7-C2E5-4A1B-A2BD-131C720F3D2C}"/>
              </a:ext>
            </a:extLst>
          </p:cNvPr>
          <p:cNvPicPr>
            <a:picLocks noChangeAspect="1"/>
          </p:cNvPicPr>
          <p:nvPr/>
        </p:nvPicPr>
        <p:blipFill>
          <a:blip r:embed="rId3"/>
          <a:stretch>
            <a:fillRect/>
          </a:stretch>
        </p:blipFill>
        <p:spPr>
          <a:xfrm>
            <a:off x="3718651" y="3482026"/>
            <a:ext cx="4962071" cy="3429000"/>
          </a:xfrm>
          <a:prstGeom prst="rect">
            <a:avLst/>
          </a:prstGeom>
        </p:spPr>
      </p:pic>
      <p:pic>
        <p:nvPicPr>
          <p:cNvPr id="4" name="Picture 3">
            <a:extLst>
              <a:ext uri="{FF2B5EF4-FFF2-40B4-BE49-F238E27FC236}">
                <a16:creationId xmlns:a16="http://schemas.microsoft.com/office/drawing/2014/main" id="{865515A9-80AF-4A0E-A148-98A1E4CA7863}"/>
              </a:ext>
            </a:extLst>
          </p:cNvPr>
          <p:cNvPicPr>
            <a:picLocks noChangeAspect="1"/>
          </p:cNvPicPr>
          <p:nvPr/>
        </p:nvPicPr>
        <p:blipFill>
          <a:blip r:embed="rId4"/>
          <a:stretch>
            <a:fillRect/>
          </a:stretch>
        </p:blipFill>
        <p:spPr>
          <a:xfrm>
            <a:off x="313320" y="2758798"/>
            <a:ext cx="3209925" cy="1743075"/>
          </a:xfrm>
          <a:prstGeom prst="rect">
            <a:avLst/>
          </a:prstGeom>
        </p:spPr>
      </p:pic>
      <p:pic>
        <p:nvPicPr>
          <p:cNvPr id="8" name="Picture 7">
            <a:extLst>
              <a:ext uri="{FF2B5EF4-FFF2-40B4-BE49-F238E27FC236}">
                <a16:creationId xmlns:a16="http://schemas.microsoft.com/office/drawing/2014/main" id="{125F6148-27B4-4258-93B9-21F3F0709F39}"/>
              </a:ext>
            </a:extLst>
          </p:cNvPr>
          <p:cNvPicPr>
            <a:picLocks noChangeAspect="1"/>
          </p:cNvPicPr>
          <p:nvPr/>
        </p:nvPicPr>
        <p:blipFill>
          <a:blip r:embed="rId5"/>
          <a:stretch>
            <a:fillRect/>
          </a:stretch>
        </p:blipFill>
        <p:spPr>
          <a:xfrm>
            <a:off x="8823172" y="2758798"/>
            <a:ext cx="3055508" cy="1743075"/>
          </a:xfrm>
          <a:prstGeom prst="rect">
            <a:avLst/>
          </a:prstGeom>
        </p:spPr>
      </p:pic>
    </p:spTree>
    <p:extLst>
      <p:ext uri="{BB962C8B-B14F-4D97-AF65-F5344CB8AC3E}">
        <p14:creationId xmlns:p14="http://schemas.microsoft.com/office/powerpoint/2010/main" val="254556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title"/>
          </p:nvPr>
        </p:nvSpPr>
        <p:spPr/>
        <p:txBody>
          <a:bodyPr anchor="ctr">
            <a:normAutofit fontScale="90000"/>
          </a:bodyPr>
          <a:lstStyle/>
          <a:p>
            <a:pPr algn="ctr"/>
            <a:br>
              <a:rPr lang="en-GB" sz="5300" b="1" u="sng" dirty="0">
                <a:latin typeface="Times New Roman" panose="02020603050405020304" pitchFamily="18" charset="0"/>
                <a:cs typeface="Times New Roman" panose="02020603050405020304" pitchFamily="18" charset="0"/>
              </a:rPr>
            </a:b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sp>
        <p:nvSpPr>
          <p:cNvPr id="2" name="Text Placeholder 1">
            <a:extLst>
              <a:ext uri="{FF2B5EF4-FFF2-40B4-BE49-F238E27FC236}">
                <a16:creationId xmlns:a16="http://schemas.microsoft.com/office/drawing/2014/main" id="{CF39287F-4B05-4496-8FAC-39DC7194052C}"/>
              </a:ext>
            </a:extLst>
          </p:cNvPr>
          <p:cNvSpPr>
            <a:spLocks noGrp="1"/>
          </p:cNvSpPr>
          <p:nvPr>
            <p:ph type="body" idx="1"/>
          </p:nvPr>
        </p:nvSpPr>
        <p:spPr>
          <a:xfrm>
            <a:off x="839788" y="279841"/>
            <a:ext cx="10279316" cy="1133105"/>
          </a:xfrm>
        </p:spPr>
        <p:txBody>
          <a:bodyPr>
            <a:normAutofit/>
          </a:bodyPr>
          <a:lstStyle/>
          <a:p>
            <a:pPr algn="ctr"/>
            <a:r>
              <a:rPr lang="en-GB" sz="4800" u="sng" dirty="0">
                <a:solidFill>
                  <a:schemeClr val="tx2"/>
                </a:solidFill>
                <a:latin typeface="Times New Roman" panose="02020603050405020304" pitchFamily="18" charset="0"/>
                <a:cs typeface="Times New Roman" panose="02020603050405020304" pitchFamily="18" charset="0"/>
              </a:rPr>
              <a:t>The Coverage – Television &amp; Print</a:t>
            </a:r>
          </a:p>
        </p:txBody>
      </p:sp>
      <p:sp>
        <p:nvSpPr>
          <p:cNvPr id="4" name="Content Placeholder 3">
            <a:extLst>
              <a:ext uri="{FF2B5EF4-FFF2-40B4-BE49-F238E27FC236}">
                <a16:creationId xmlns:a16="http://schemas.microsoft.com/office/drawing/2014/main" id="{F27FDA2B-C489-41F7-B6DA-CDE66A45E2B9}"/>
              </a:ext>
            </a:extLst>
          </p:cNvPr>
          <p:cNvSpPr>
            <a:spLocks noGrp="1"/>
          </p:cNvSpPr>
          <p:nvPr>
            <p:ph sz="half" idx="2"/>
          </p:nvPr>
        </p:nvSpPr>
        <p:spPr>
          <a:xfrm>
            <a:off x="839788" y="1775973"/>
            <a:ext cx="3549332" cy="2366260"/>
          </a:xfrm>
        </p:spPr>
        <p:txBody>
          <a:bodyPr>
            <a:normAutofit/>
          </a:bodyPr>
          <a:lstStyle/>
          <a:p>
            <a:pPr marL="0" indent="0">
              <a:buNone/>
            </a:pPr>
            <a:endParaRPr lang="en-GB" sz="2600" dirty="0">
              <a:solidFill>
                <a:schemeClr val="tx2"/>
              </a:solidFill>
              <a:latin typeface="Times New Roman" panose="02020603050405020304" pitchFamily="18" charset="0"/>
              <a:cs typeface="Times New Roman" panose="02020603050405020304" pitchFamily="18" charset="0"/>
            </a:endParaRPr>
          </a:p>
          <a:p>
            <a:endParaRPr lang="en-GB" sz="2000" dirty="0">
              <a:solidFill>
                <a:schemeClr val="tx2"/>
              </a:solidFill>
              <a:latin typeface="Times New Roman" panose="02020603050405020304" pitchFamily="18" charset="0"/>
              <a:cs typeface="Times New Roman" panose="02020603050405020304" pitchFamily="18" charset="0"/>
            </a:endParaRPr>
          </a:p>
          <a:p>
            <a:endParaRPr lang="en-GB" sz="2000" b="0" dirty="0">
              <a:solidFill>
                <a:schemeClr val="tx2"/>
              </a:solidFill>
              <a:latin typeface="Times New Roman" panose="02020603050405020304" pitchFamily="18" charset="0"/>
              <a:cs typeface="Times New Roman" panose="02020603050405020304" pitchFamily="18" charset="0"/>
            </a:endParaRPr>
          </a:p>
          <a:p>
            <a:endParaRPr lang="en-GB" sz="2000" dirty="0">
              <a:solidFill>
                <a:schemeClr val="tx2"/>
              </a:solidFill>
              <a:latin typeface="Times New Roman" panose="02020603050405020304" pitchFamily="18" charset="0"/>
              <a:cs typeface="Times New Roman" panose="02020603050405020304" pitchFamily="18" charset="0"/>
            </a:endParaRPr>
          </a:p>
          <a:p>
            <a:endParaRPr lang="en-GB" sz="2000" dirty="0">
              <a:solidFill>
                <a:schemeClr val="tx2"/>
              </a:solidFill>
              <a:latin typeface="Times New Roman" panose="02020603050405020304" pitchFamily="18" charset="0"/>
              <a:cs typeface="Times New Roman" panose="02020603050405020304" pitchFamily="18" charset="0"/>
            </a:endParaRPr>
          </a:p>
        </p:txBody>
      </p:sp>
      <p:sp>
        <p:nvSpPr>
          <p:cNvPr id="8" name="Text Placeholder 7">
            <a:extLst>
              <a:ext uri="{FF2B5EF4-FFF2-40B4-BE49-F238E27FC236}">
                <a16:creationId xmlns:a16="http://schemas.microsoft.com/office/drawing/2014/main" id="{F54DCD57-0105-455E-BAA4-227CAF76AFC4}"/>
              </a:ext>
            </a:extLst>
          </p:cNvPr>
          <p:cNvSpPr>
            <a:spLocks noGrp="1"/>
          </p:cNvSpPr>
          <p:nvPr>
            <p:ph type="body" sz="quarter" idx="3"/>
          </p:nvPr>
        </p:nvSpPr>
        <p:spPr>
          <a:xfrm rot="10599587" flipH="1" flipV="1">
            <a:off x="6057907" y="5394831"/>
            <a:ext cx="1181088" cy="1273181"/>
          </a:xfrm>
        </p:spPr>
        <p:txBody>
          <a:bodyPr>
            <a:normAutofit/>
          </a:bodyPr>
          <a:lstStyle/>
          <a:p>
            <a:pPr marL="228600" indent="-228600">
              <a:buFont typeface="Arial" panose="020B0604020202020204" pitchFamily="34" charset="0"/>
              <a:buChar char="•"/>
            </a:pPr>
            <a:endParaRPr lang="en-GB" sz="2000" b="0" dirty="0">
              <a:solidFill>
                <a:schemeClr val="tx2"/>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84408D0D-00ED-4B79-95EA-FE84AADE2F4B}"/>
              </a:ext>
            </a:extLst>
          </p:cNvPr>
          <p:cNvSpPr>
            <a:spLocks noGrp="1"/>
          </p:cNvSpPr>
          <p:nvPr>
            <p:ph sz="quarter" idx="4"/>
          </p:nvPr>
        </p:nvSpPr>
        <p:spPr>
          <a:xfrm>
            <a:off x="3848100" y="1523459"/>
            <a:ext cx="5218114" cy="3567015"/>
          </a:xfrm>
        </p:spPr>
        <p:txBody>
          <a:bodyPr>
            <a:normAutofit/>
          </a:bodyPr>
          <a:lstStyle/>
          <a:p>
            <a:r>
              <a:rPr lang="en-GB" sz="2600" dirty="0">
                <a:solidFill>
                  <a:schemeClr val="tx2"/>
                </a:solidFill>
                <a:latin typeface="Times New Roman" panose="02020603050405020304" pitchFamily="18" charset="0"/>
                <a:cs typeface="Times New Roman" panose="02020603050405020304" pitchFamily="18" charset="0"/>
              </a:rPr>
              <a:t>248+ Hours of coverage.</a:t>
            </a:r>
          </a:p>
          <a:p>
            <a:r>
              <a:rPr lang="en-GB" sz="2600" dirty="0">
                <a:solidFill>
                  <a:schemeClr val="tx2"/>
                </a:solidFill>
                <a:latin typeface="Times New Roman" panose="02020603050405020304" pitchFamily="18" charset="0"/>
                <a:cs typeface="Times New Roman" panose="02020603050405020304" pitchFamily="18" charset="0"/>
              </a:rPr>
              <a:t>52.6m People reached.</a:t>
            </a:r>
          </a:p>
          <a:p>
            <a:r>
              <a:rPr lang="en-GB" sz="2600" dirty="0">
                <a:solidFill>
                  <a:schemeClr val="tx2"/>
                </a:solidFill>
                <a:latin typeface="Times New Roman" panose="02020603050405020304" pitchFamily="18" charset="0"/>
                <a:cs typeface="Times New Roman" panose="02020603050405020304" pitchFamily="18" charset="0"/>
              </a:rPr>
              <a:t>121.5m Audience impressions.</a:t>
            </a:r>
          </a:p>
          <a:p>
            <a:r>
              <a:rPr lang="en-GB" sz="2600" dirty="0">
                <a:solidFill>
                  <a:schemeClr val="tx2"/>
                </a:solidFill>
                <a:latin typeface="Times New Roman" panose="02020603050405020304" pitchFamily="18" charset="0"/>
                <a:cs typeface="Times New Roman" panose="02020603050405020304" pitchFamily="18" charset="0"/>
              </a:rPr>
              <a:t>223+ Individual broadcasts.</a:t>
            </a:r>
          </a:p>
          <a:p>
            <a:r>
              <a:rPr lang="en-GB" sz="2600" dirty="0">
                <a:solidFill>
                  <a:schemeClr val="tx2"/>
                </a:solidFill>
                <a:latin typeface="Times New Roman" panose="02020603050405020304" pitchFamily="18" charset="0"/>
                <a:cs typeface="Times New Roman" panose="02020603050405020304" pitchFamily="18" charset="0"/>
              </a:rPr>
              <a:t>15.1m Total viewers.</a:t>
            </a:r>
          </a:p>
          <a:p>
            <a:r>
              <a:rPr lang="en-GB" sz="2400" dirty="0">
                <a:solidFill>
                  <a:schemeClr val="tx2"/>
                </a:solidFill>
                <a:latin typeface="Times New Roman" panose="02020603050405020304" pitchFamily="18" charset="0"/>
                <a:cs typeface="Times New Roman" panose="02020603050405020304" pitchFamily="18" charset="0"/>
              </a:rPr>
              <a:t>21.6m People reached (print).</a:t>
            </a:r>
          </a:p>
          <a:p>
            <a:r>
              <a:rPr lang="en-GB" sz="2400" dirty="0">
                <a:solidFill>
                  <a:schemeClr val="tx2"/>
                </a:solidFill>
                <a:latin typeface="Times New Roman" panose="02020603050405020304" pitchFamily="18" charset="0"/>
                <a:cs typeface="Times New Roman" panose="02020603050405020304" pitchFamily="18" charset="0"/>
              </a:rPr>
              <a:t>11.3m People reached (digital).</a:t>
            </a:r>
          </a:p>
          <a:p>
            <a:endParaRPr lang="en-GB" sz="2400" dirty="0">
              <a:solidFill>
                <a:schemeClr val="tx2"/>
              </a:solidFill>
              <a:latin typeface="Times New Roman" panose="02020603050405020304" pitchFamily="18" charset="0"/>
              <a:cs typeface="Times New Roman" panose="02020603050405020304" pitchFamily="18" charset="0"/>
            </a:endParaRPr>
          </a:p>
          <a:p>
            <a:endParaRPr lang="en-GB" sz="2600" dirty="0">
              <a:solidFill>
                <a:schemeClr val="tx2"/>
              </a:solidFill>
              <a:latin typeface="Times New Roman" panose="02020603050405020304" pitchFamily="18" charset="0"/>
              <a:cs typeface="Times New Roman" panose="02020603050405020304" pitchFamily="18" charset="0"/>
            </a:endParaRPr>
          </a:p>
          <a:p>
            <a:endParaRPr lang="en-GB" sz="2600" dirty="0">
              <a:solidFill>
                <a:schemeClr val="tx2"/>
              </a:solidFill>
              <a:latin typeface="Times New Roman" panose="02020603050405020304" pitchFamily="18" charset="0"/>
              <a:cs typeface="Times New Roman" panose="02020603050405020304" pitchFamily="18" charset="0"/>
            </a:endParaRPr>
          </a:p>
          <a:p>
            <a:endParaRPr lang="en-GB" sz="20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pic>
        <p:nvPicPr>
          <p:cNvPr id="10" name="Picture 9">
            <a:extLst>
              <a:ext uri="{FF2B5EF4-FFF2-40B4-BE49-F238E27FC236}">
                <a16:creationId xmlns:a16="http://schemas.microsoft.com/office/drawing/2014/main" id="{A6EB0B0E-F3BD-4156-AE2F-A27410D1E39E}"/>
              </a:ext>
            </a:extLst>
          </p:cNvPr>
          <p:cNvPicPr>
            <a:picLocks noChangeAspect="1"/>
          </p:cNvPicPr>
          <p:nvPr/>
        </p:nvPicPr>
        <p:blipFill>
          <a:blip r:embed="rId3"/>
          <a:stretch>
            <a:fillRect/>
          </a:stretch>
        </p:blipFill>
        <p:spPr>
          <a:xfrm>
            <a:off x="8943977" y="1447915"/>
            <a:ext cx="2648364" cy="1583776"/>
          </a:xfrm>
          <a:prstGeom prst="rect">
            <a:avLst/>
          </a:prstGeom>
        </p:spPr>
      </p:pic>
      <p:pic>
        <p:nvPicPr>
          <p:cNvPr id="12" name="Picture 11">
            <a:extLst>
              <a:ext uri="{FF2B5EF4-FFF2-40B4-BE49-F238E27FC236}">
                <a16:creationId xmlns:a16="http://schemas.microsoft.com/office/drawing/2014/main" id="{7A545C85-02AC-4331-BE94-054BC894E996}"/>
              </a:ext>
            </a:extLst>
          </p:cNvPr>
          <p:cNvPicPr>
            <a:picLocks noChangeAspect="1"/>
          </p:cNvPicPr>
          <p:nvPr/>
        </p:nvPicPr>
        <p:blipFill>
          <a:blip r:embed="rId4"/>
          <a:stretch>
            <a:fillRect/>
          </a:stretch>
        </p:blipFill>
        <p:spPr>
          <a:xfrm>
            <a:off x="8943977" y="3171554"/>
            <a:ext cx="2648364" cy="1792626"/>
          </a:xfrm>
          <a:prstGeom prst="rect">
            <a:avLst/>
          </a:prstGeom>
        </p:spPr>
      </p:pic>
      <p:sp>
        <p:nvSpPr>
          <p:cNvPr id="11" name="Content Placeholder 3">
            <a:extLst>
              <a:ext uri="{FF2B5EF4-FFF2-40B4-BE49-F238E27FC236}">
                <a16:creationId xmlns:a16="http://schemas.microsoft.com/office/drawing/2014/main" id="{FE2E21D2-3EB2-4252-B135-EF9AE5D65292}"/>
              </a:ext>
            </a:extLst>
          </p:cNvPr>
          <p:cNvSpPr txBox="1">
            <a:spLocks/>
          </p:cNvSpPr>
          <p:nvPr/>
        </p:nvSpPr>
        <p:spPr>
          <a:xfrm>
            <a:off x="5702299" y="4470400"/>
            <a:ext cx="2287229" cy="3423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dirty="0">
              <a:solidFill>
                <a:schemeClr val="tx2"/>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03795DC-D9D6-A7AA-50D4-77FCE47A122D}"/>
              </a:ext>
            </a:extLst>
          </p:cNvPr>
          <p:cNvPicPr>
            <a:picLocks noChangeAspect="1"/>
          </p:cNvPicPr>
          <p:nvPr/>
        </p:nvPicPr>
        <p:blipFill>
          <a:blip r:embed="rId5"/>
          <a:stretch>
            <a:fillRect/>
          </a:stretch>
        </p:blipFill>
        <p:spPr>
          <a:xfrm>
            <a:off x="576263" y="1498230"/>
            <a:ext cx="2671762" cy="1583776"/>
          </a:xfrm>
          <a:prstGeom prst="rect">
            <a:avLst/>
          </a:prstGeom>
        </p:spPr>
      </p:pic>
      <p:pic>
        <p:nvPicPr>
          <p:cNvPr id="9" name="Picture 8">
            <a:extLst>
              <a:ext uri="{FF2B5EF4-FFF2-40B4-BE49-F238E27FC236}">
                <a16:creationId xmlns:a16="http://schemas.microsoft.com/office/drawing/2014/main" id="{BE35B22F-1FC3-A91D-72B8-B9AF29B1A130}"/>
              </a:ext>
            </a:extLst>
          </p:cNvPr>
          <p:cNvPicPr>
            <a:picLocks noChangeAspect="1"/>
          </p:cNvPicPr>
          <p:nvPr/>
        </p:nvPicPr>
        <p:blipFill>
          <a:blip r:embed="rId6"/>
          <a:stretch>
            <a:fillRect/>
          </a:stretch>
        </p:blipFill>
        <p:spPr>
          <a:xfrm>
            <a:off x="576263" y="3268877"/>
            <a:ext cx="2671762" cy="1663265"/>
          </a:xfrm>
          <a:prstGeom prst="rect">
            <a:avLst/>
          </a:prstGeom>
        </p:spPr>
      </p:pic>
    </p:spTree>
    <p:extLst>
      <p:ext uri="{BB962C8B-B14F-4D97-AF65-F5344CB8AC3E}">
        <p14:creationId xmlns:p14="http://schemas.microsoft.com/office/powerpoint/2010/main" val="4268137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title"/>
          </p:nvPr>
        </p:nvSpPr>
        <p:spPr/>
        <p:txBody>
          <a:bodyPr anchor="ctr">
            <a:normAutofit fontScale="90000"/>
          </a:bodyPr>
          <a:lstStyle/>
          <a:p>
            <a:pPr algn="ctr"/>
            <a:br>
              <a:rPr lang="en-GB" sz="5300" b="1" u="sng" dirty="0">
                <a:latin typeface="Times New Roman" panose="02020603050405020304" pitchFamily="18" charset="0"/>
                <a:cs typeface="Times New Roman" panose="02020603050405020304" pitchFamily="18" charset="0"/>
              </a:rPr>
            </a:b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sp>
        <p:nvSpPr>
          <p:cNvPr id="2" name="Text Placeholder 1">
            <a:extLst>
              <a:ext uri="{FF2B5EF4-FFF2-40B4-BE49-F238E27FC236}">
                <a16:creationId xmlns:a16="http://schemas.microsoft.com/office/drawing/2014/main" id="{CF39287F-4B05-4496-8FAC-39DC7194052C}"/>
              </a:ext>
            </a:extLst>
          </p:cNvPr>
          <p:cNvSpPr>
            <a:spLocks noGrp="1"/>
          </p:cNvSpPr>
          <p:nvPr>
            <p:ph type="body" idx="1"/>
          </p:nvPr>
        </p:nvSpPr>
        <p:spPr>
          <a:xfrm>
            <a:off x="839788" y="279842"/>
            <a:ext cx="10279316" cy="862462"/>
          </a:xfrm>
        </p:spPr>
        <p:txBody>
          <a:bodyPr>
            <a:normAutofit/>
          </a:bodyPr>
          <a:lstStyle/>
          <a:p>
            <a:pPr algn="ctr"/>
            <a:r>
              <a:rPr lang="en-GB" sz="4800" u="sng" dirty="0">
                <a:solidFill>
                  <a:schemeClr val="tx2"/>
                </a:solidFill>
                <a:latin typeface="Times New Roman" panose="02020603050405020304" pitchFamily="18" charset="0"/>
                <a:cs typeface="Times New Roman" panose="02020603050405020304" pitchFamily="18" charset="0"/>
              </a:rPr>
              <a:t>The Coverage – Social Media</a:t>
            </a:r>
          </a:p>
        </p:txBody>
      </p:sp>
      <p:sp>
        <p:nvSpPr>
          <p:cNvPr id="4" name="Content Placeholder 3">
            <a:extLst>
              <a:ext uri="{FF2B5EF4-FFF2-40B4-BE49-F238E27FC236}">
                <a16:creationId xmlns:a16="http://schemas.microsoft.com/office/drawing/2014/main" id="{F27FDA2B-C489-41F7-B6DA-CDE66A45E2B9}"/>
              </a:ext>
            </a:extLst>
          </p:cNvPr>
          <p:cNvSpPr>
            <a:spLocks noGrp="1"/>
          </p:cNvSpPr>
          <p:nvPr>
            <p:ph sz="half" idx="2"/>
          </p:nvPr>
        </p:nvSpPr>
        <p:spPr>
          <a:xfrm>
            <a:off x="941832" y="1498230"/>
            <a:ext cx="4617720" cy="3592244"/>
          </a:xfrm>
        </p:spPr>
        <p:txBody>
          <a:bodyPr>
            <a:normAutofit fontScale="25000" lnSpcReduction="20000"/>
          </a:bodyPr>
          <a:lstStyle/>
          <a:p>
            <a:r>
              <a:rPr lang="en-GB" sz="6400" dirty="0">
                <a:solidFill>
                  <a:schemeClr val="tx2"/>
                </a:solidFill>
                <a:latin typeface="Times New Roman" panose="02020603050405020304" pitchFamily="18" charset="0"/>
                <a:cs typeface="Times New Roman" panose="02020603050405020304" pitchFamily="18" charset="0"/>
              </a:rPr>
              <a:t>Facebook – Each year the race reaches close to 20 million people on Facebook with the reach amongst 25-54 age groups being the highest. With Facebook live being hugely popular attracting 500k+ live video views each year. (18,256,873 Total reach).</a:t>
            </a:r>
          </a:p>
          <a:p>
            <a:pPr marL="0" indent="0">
              <a:buNone/>
            </a:pPr>
            <a:r>
              <a:rPr lang="en-GB" sz="6400" dirty="0">
                <a:solidFill>
                  <a:schemeClr val="tx2"/>
                </a:solidFill>
                <a:latin typeface="Times New Roman" panose="02020603050405020304" pitchFamily="18" charset="0"/>
                <a:cs typeface="Times New Roman" panose="02020603050405020304" pitchFamily="18" charset="0"/>
              </a:rPr>
              <a:t>    Follow us @scotlandthewave</a:t>
            </a:r>
          </a:p>
          <a:p>
            <a:endParaRPr lang="en-GB" sz="6400" dirty="0">
              <a:solidFill>
                <a:schemeClr val="tx2"/>
              </a:solidFill>
              <a:latin typeface="Times New Roman" panose="02020603050405020304" pitchFamily="18" charset="0"/>
              <a:cs typeface="Times New Roman" panose="02020603050405020304" pitchFamily="18" charset="0"/>
            </a:endParaRPr>
          </a:p>
          <a:p>
            <a:r>
              <a:rPr lang="en-GB" sz="6400" dirty="0">
                <a:solidFill>
                  <a:schemeClr val="tx2"/>
                </a:solidFill>
                <a:latin typeface="Times New Roman" panose="02020603050405020304" pitchFamily="18" charset="0"/>
                <a:cs typeface="Times New Roman" panose="02020603050405020304" pitchFamily="18" charset="0"/>
              </a:rPr>
              <a:t>Instagram – Proving to be one of the most popular ways for fans to engage with the race. The latest content from the fleet is constantly uploaded by a dedicated content manager on site at the start in La Gomera and finish line in Antigua. (68,649 Total post likes).</a:t>
            </a:r>
          </a:p>
          <a:p>
            <a:pPr marL="0" indent="0">
              <a:buNone/>
            </a:pPr>
            <a:r>
              <a:rPr lang="en-GB" sz="6400" dirty="0">
                <a:solidFill>
                  <a:schemeClr val="tx2"/>
                </a:solidFill>
                <a:latin typeface="Times New Roman" panose="02020603050405020304" pitchFamily="18" charset="0"/>
                <a:cs typeface="Times New Roman" panose="02020603050405020304" pitchFamily="18" charset="0"/>
              </a:rPr>
              <a:t>    Follow us @scotlandthewavet.w.a.c</a:t>
            </a:r>
          </a:p>
          <a:p>
            <a:pPr marL="0" indent="0">
              <a:buNone/>
            </a:pPr>
            <a:endParaRPr lang="en-GB" dirty="0">
              <a:solidFill>
                <a:schemeClr val="tx2"/>
              </a:solidFill>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84408D0D-00ED-4B79-95EA-FE84AADE2F4B}"/>
              </a:ext>
            </a:extLst>
          </p:cNvPr>
          <p:cNvSpPr>
            <a:spLocks noGrp="1"/>
          </p:cNvSpPr>
          <p:nvPr>
            <p:ph sz="quarter" idx="4"/>
          </p:nvPr>
        </p:nvSpPr>
        <p:spPr>
          <a:xfrm>
            <a:off x="6501384" y="1412946"/>
            <a:ext cx="4617720" cy="3076758"/>
          </a:xfrm>
        </p:spPr>
        <p:txBody>
          <a:bodyPr>
            <a:normAutofit fontScale="25000" lnSpcReduction="20000"/>
          </a:bodyPr>
          <a:lstStyle/>
          <a:p>
            <a:r>
              <a:rPr lang="en-GB" sz="6200" dirty="0">
                <a:solidFill>
                  <a:schemeClr val="tx2"/>
                </a:solidFill>
                <a:latin typeface="Times New Roman" panose="02020603050405020304" pitchFamily="18" charset="0"/>
                <a:cs typeface="Times New Roman" panose="02020603050405020304" pitchFamily="18" charset="0"/>
              </a:rPr>
              <a:t>Twitter – The fastest way to get news from the fleet. The race contents team continually updates the feed with the latest information, videos and photos as they capture or receive from the teams. (3,453 Follower). </a:t>
            </a:r>
          </a:p>
          <a:p>
            <a:pPr marL="0" indent="0">
              <a:buNone/>
            </a:pPr>
            <a:r>
              <a:rPr lang="en-GB" sz="6200" dirty="0">
                <a:solidFill>
                  <a:schemeClr val="tx2"/>
                </a:solidFill>
                <a:latin typeface="Times New Roman" panose="02020603050405020304" pitchFamily="18" charset="0"/>
                <a:cs typeface="Times New Roman" panose="02020603050405020304" pitchFamily="18" charset="0"/>
              </a:rPr>
              <a:t>     Follow us @Scotland The Wave</a:t>
            </a:r>
          </a:p>
          <a:p>
            <a:endParaRPr lang="en-GB" sz="6200" dirty="0">
              <a:solidFill>
                <a:schemeClr val="tx2"/>
              </a:solidFill>
              <a:latin typeface="Times New Roman" panose="02020603050405020304" pitchFamily="18" charset="0"/>
              <a:cs typeface="Times New Roman" panose="02020603050405020304" pitchFamily="18" charset="0"/>
            </a:endParaRPr>
          </a:p>
          <a:p>
            <a:r>
              <a:rPr lang="en-GB" sz="6200" dirty="0">
                <a:solidFill>
                  <a:schemeClr val="tx2"/>
                </a:solidFill>
                <a:latin typeface="Times New Roman" panose="02020603050405020304" pitchFamily="18" charset="0"/>
                <a:cs typeface="Times New Roman" panose="02020603050405020304" pitchFamily="18" charset="0"/>
              </a:rPr>
              <a:t>YouTube – The World's Toughest Row Atlantic Challenge’s official YouTube channel has generated more than 2 million views over 53 countries. Most views come from Western Europe. (2,113,574 Lifetime views).</a:t>
            </a:r>
          </a:p>
          <a:p>
            <a:endParaRPr lang="en-GB" sz="4300" dirty="0">
              <a:solidFill>
                <a:schemeClr val="tx2"/>
              </a:solidFill>
              <a:latin typeface="Times New Roman" panose="02020603050405020304" pitchFamily="18" charset="0"/>
              <a:cs typeface="Times New Roman" panose="02020603050405020304" pitchFamily="18" charset="0"/>
            </a:endParaRPr>
          </a:p>
          <a:p>
            <a:endParaRPr lang="en-GB"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pic>
        <p:nvPicPr>
          <p:cNvPr id="8" name="Picture 7">
            <a:extLst>
              <a:ext uri="{FF2B5EF4-FFF2-40B4-BE49-F238E27FC236}">
                <a16:creationId xmlns:a16="http://schemas.microsoft.com/office/drawing/2014/main" id="{F843C293-02C1-41E3-A2E4-668AEFD3D4E2}"/>
              </a:ext>
            </a:extLst>
          </p:cNvPr>
          <p:cNvPicPr>
            <a:picLocks noChangeAspect="1"/>
          </p:cNvPicPr>
          <p:nvPr/>
        </p:nvPicPr>
        <p:blipFill>
          <a:blip r:embed="rId3"/>
          <a:stretch>
            <a:fillRect/>
          </a:stretch>
        </p:blipFill>
        <p:spPr>
          <a:xfrm>
            <a:off x="103504" y="1689682"/>
            <a:ext cx="949516" cy="852130"/>
          </a:xfrm>
          <a:prstGeom prst="rect">
            <a:avLst/>
          </a:prstGeom>
        </p:spPr>
      </p:pic>
      <p:pic>
        <p:nvPicPr>
          <p:cNvPr id="11" name="Picture 10">
            <a:extLst>
              <a:ext uri="{FF2B5EF4-FFF2-40B4-BE49-F238E27FC236}">
                <a16:creationId xmlns:a16="http://schemas.microsoft.com/office/drawing/2014/main" id="{96C45278-D2F7-40D1-9BF2-742ADDEA1C00}"/>
              </a:ext>
            </a:extLst>
          </p:cNvPr>
          <p:cNvPicPr>
            <a:picLocks noChangeAspect="1"/>
          </p:cNvPicPr>
          <p:nvPr/>
        </p:nvPicPr>
        <p:blipFill>
          <a:blip r:embed="rId4"/>
          <a:stretch>
            <a:fillRect/>
          </a:stretch>
        </p:blipFill>
        <p:spPr>
          <a:xfrm>
            <a:off x="176545" y="3435409"/>
            <a:ext cx="803433" cy="703834"/>
          </a:xfrm>
          <a:prstGeom prst="rect">
            <a:avLst/>
          </a:prstGeom>
        </p:spPr>
      </p:pic>
      <p:pic>
        <p:nvPicPr>
          <p:cNvPr id="14" name="Picture 13">
            <a:extLst>
              <a:ext uri="{FF2B5EF4-FFF2-40B4-BE49-F238E27FC236}">
                <a16:creationId xmlns:a16="http://schemas.microsoft.com/office/drawing/2014/main" id="{D8649D58-11EA-477A-9378-1E50FEB803E7}"/>
              </a:ext>
            </a:extLst>
          </p:cNvPr>
          <p:cNvPicPr>
            <a:picLocks noChangeAspect="1"/>
          </p:cNvPicPr>
          <p:nvPr/>
        </p:nvPicPr>
        <p:blipFill>
          <a:blip r:embed="rId5"/>
          <a:stretch>
            <a:fillRect/>
          </a:stretch>
        </p:blipFill>
        <p:spPr>
          <a:xfrm>
            <a:off x="5729087" y="1589760"/>
            <a:ext cx="808310" cy="834958"/>
          </a:xfrm>
          <a:prstGeom prst="rect">
            <a:avLst/>
          </a:prstGeom>
        </p:spPr>
      </p:pic>
      <p:pic>
        <p:nvPicPr>
          <p:cNvPr id="18" name="Picture 17">
            <a:extLst>
              <a:ext uri="{FF2B5EF4-FFF2-40B4-BE49-F238E27FC236}">
                <a16:creationId xmlns:a16="http://schemas.microsoft.com/office/drawing/2014/main" id="{FAA26294-327A-43B6-BC06-60E51232A4D6}"/>
              </a:ext>
            </a:extLst>
          </p:cNvPr>
          <p:cNvPicPr>
            <a:picLocks noChangeAspect="1"/>
          </p:cNvPicPr>
          <p:nvPr/>
        </p:nvPicPr>
        <p:blipFill>
          <a:blip r:embed="rId6"/>
          <a:stretch>
            <a:fillRect/>
          </a:stretch>
        </p:blipFill>
        <p:spPr>
          <a:xfrm>
            <a:off x="5594447" y="2966002"/>
            <a:ext cx="974922" cy="938814"/>
          </a:xfrm>
          <a:prstGeom prst="rect">
            <a:avLst/>
          </a:prstGeom>
        </p:spPr>
      </p:pic>
      <p:sp>
        <p:nvSpPr>
          <p:cNvPr id="10" name="Rectangle 9">
            <a:extLst>
              <a:ext uri="{FF2B5EF4-FFF2-40B4-BE49-F238E27FC236}">
                <a16:creationId xmlns:a16="http://schemas.microsoft.com/office/drawing/2014/main" id="{AAA4A098-2F42-4E50-B0E9-10D7F7A9B09D}"/>
              </a:ext>
            </a:extLst>
          </p:cNvPr>
          <p:cNvSpPr/>
          <p:nvPr/>
        </p:nvSpPr>
        <p:spPr>
          <a:xfrm>
            <a:off x="1222555" y="2654300"/>
            <a:ext cx="2765245" cy="2220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B8525BE-B3D8-4849-AF38-B987418E3A21}"/>
              </a:ext>
            </a:extLst>
          </p:cNvPr>
          <p:cNvSpPr/>
          <p:nvPr/>
        </p:nvSpPr>
        <p:spPr>
          <a:xfrm>
            <a:off x="1222555" y="4386640"/>
            <a:ext cx="3133545" cy="2220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B78BBF-E2C2-4C6A-8C22-14C8901A51AF}"/>
              </a:ext>
            </a:extLst>
          </p:cNvPr>
          <p:cNvSpPr/>
          <p:nvPr/>
        </p:nvSpPr>
        <p:spPr>
          <a:xfrm>
            <a:off x="6819900" y="2360692"/>
            <a:ext cx="3289300" cy="2812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498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317500" y="-1943100"/>
            <a:ext cx="11233798" cy="8661400"/>
          </a:xfrm>
        </p:spPr>
        <p:txBody>
          <a:bodyPr anchor="ctr">
            <a:normAutofit/>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The Coverage - Documentary</a:t>
            </a:r>
            <a:br>
              <a:rPr lang="en-GB" sz="5300" b="1" u="sng" dirty="0">
                <a:latin typeface="Times New Roman" panose="02020603050405020304" pitchFamily="18" charset="0"/>
                <a:cs typeface="Times New Roman" panose="02020603050405020304" pitchFamily="18" charset="0"/>
              </a:rPr>
            </a:br>
            <a:br>
              <a:rPr lang="en-GB" sz="2200" dirty="0">
                <a:solidFill>
                  <a:schemeClr val="tx2"/>
                </a:solidFill>
              </a:rPr>
            </a:br>
            <a:r>
              <a:rPr lang="en-GB" sz="2200" b="1" dirty="0">
                <a:solidFill>
                  <a:schemeClr val="tx2"/>
                </a:solidFill>
              </a:rPr>
              <a:t>Katrina Inkster </a:t>
            </a:r>
            <a:r>
              <a:rPr lang="en-GB" sz="2200" dirty="0">
                <a:solidFill>
                  <a:schemeClr val="tx2"/>
                </a:solidFill>
              </a:rPr>
              <a:t>has 15 years of experience in the TV Industry as a Producer and Director making many documentaries for BBC, Channel 4, Sky and many more.</a:t>
            </a:r>
            <a:br>
              <a:rPr lang="en-GB" sz="2200" dirty="0">
                <a:solidFill>
                  <a:schemeClr val="tx2"/>
                </a:solidFill>
              </a:rPr>
            </a:br>
            <a:br>
              <a:rPr lang="en-GB" sz="2200" dirty="0">
                <a:solidFill>
                  <a:schemeClr val="tx2"/>
                </a:solidFill>
              </a:rPr>
            </a:br>
            <a:r>
              <a:rPr lang="en-GB" sz="2200" dirty="0">
                <a:solidFill>
                  <a:schemeClr val="tx2"/>
                </a:solidFill>
              </a:rPr>
              <a:t>Katrina has successfully secured funding to make a documentary about Scotland The Waves’ journey.</a:t>
            </a:r>
            <a:br>
              <a:rPr lang="en-GB" sz="2200" dirty="0">
                <a:solidFill>
                  <a:schemeClr val="tx2"/>
                </a:solidFill>
              </a:rPr>
            </a:br>
            <a:br>
              <a:rPr lang="en-GB" sz="2200" dirty="0">
                <a:solidFill>
                  <a:schemeClr val="tx2"/>
                </a:solidFill>
              </a:rPr>
            </a:br>
            <a:r>
              <a:rPr lang="en-GB" sz="2200" dirty="0">
                <a:solidFill>
                  <a:schemeClr val="tx2"/>
                </a:solidFill>
              </a:rPr>
              <a:t>A film crew was there for our first meeting as a team, the first time Andrena &amp; Heather set foot in a rowboat as well as during the application process for the race.</a:t>
            </a:r>
            <a:br>
              <a:rPr lang="en-GB" sz="2200" dirty="0">
                <a:solidFill>
                  <a:schemeClr val="tx2"/>
                </a:solidFill>
              </a:rPr>
            </a:br>
            <a:br>
              <a:rPr lang="en-GB" sz="2200" dirty="0">
                <a:solidFill>
                  <a:schemeClr val="tx2"/>
                </a:solidFill>
              </a:rPr>
            </a:br>
            <a:r>
              <a:rPr lang="en-GB" sz="2200" dirty="0">
                <a:solidFill>
                  <a:schemeClr val="tx2"/>
                </a:solidFill>
              </a:rPr>
              <a:t>They will continue to follow us throughout securing sponsorship, fundraising, training an onto our goal of crossing the Atlantic Ocean and arriving in Antigua.</a:t>
            </a: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spTree>
    <p:extLst>
      <p:ext uri="{BB962C8B-B14F-4D97-AF65-F5344CB8AC3E}">
        <p14:creationId xmlns:p14="http://schemas.microsoft.com/office/powerpoint/2010/main" val="11606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767527"/>
            <a:ext cx="10774058" cy="3322948"/>
          </a:xfrm>
        </p:spPr>
        <p:txBody>
          <a:bodyPr anchor="ctr">
            <a:normAutofit fontScale="90000"/>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How to get involved</a:t>
            </a:r>
            <a:br>
              <a:rPr lang="en-GB" sz="5300" b="1" u="sng" dirty="0">
                <a:solidFill>
                  <a:schemeClr val="tx2"/>
                </a:solidFill>
                <a:latin typeface="Times New Roman" panose="02020603050405020304" pitchFamily="18" charset="0"/>
                <a:cs typeface="Times New Roman" panose="02020603050405020304" pitchFamily="18" charset="0"/>
              </a:rPr>
            </a:br>
            <a:r>
              <a:rPr lang="en-GB" sz="2200" b="1" u="sng" dirty="0">
                <a:solidFill>
                  <a:schemeClr val="tx2"/>
                </a:solidFill>
                <a:latin typeface="Times New Roman" panose="02020603050405020304" pitchFamily="18" charset="0"/>
                <a:cs typeface="Times New Roman" panose="02020603050405020304" pitchFamily="18" charset="0"/>
              </a:rPr>
              <a:t> </a:t>
            </a:r>
            <a:br>
              <a:rPr lang="en-GB" sz="5300" b="1" u="sng" dirty="0">
                <a:solidFill>
                  <a:schemeClr val="tx2"/>
                </a:solidFill>
                <a:latin typeface="Times New Roman" panose="02020603050405020304" pitchFamily="18" charset="0"/>
                <a:cs typeface="Times New Roman" panose="02020603050405020304" pitchFamily="18" charset="0"/>
              </a:rPr>
            </a:br>
            <a:r>
              <a:rPr lang="en-GB" sz="4900" u="sng" dirty="0">
                <a:solidFill>
                  <a:schemeClr val="tx2"/>
                </a:solidFill>
                <a:latin typeface="Times New Roman" panose="02020603050405020304" pitchFamily="18" charset="0"/>
                <a:cs typeface="Times New Roman" panose="02020603050405020304" pitchFamily="18" charset="0"/>
              </a:rPr>
              <a:t>Our Partnership Packages</a:t>
            </a:r>
            <a:br>
              <a:rPr lang="en-GB" dirty="0">
                <a:solidFill>
                  <a:schemeClr val="tx2"/>
                </a:solidFill>
                <a:latin typeface="Times New Roman" panose="02020603050405020304" pitchFamily="18" charset="0"/>
                <a:cs typeface="Times New Roman" panose="02020603050405020304" pitchFamily="18" charset="0"/>
              </a:rPr>
            </a:br>
            <a:r>
              <a:rPr lang="en-GB" dirty="0">
                <a:solidFill>
                  <a:srgbClr val="FF0000"/>
                </a:solidFill>
                <a:latin typeface="Times New Roman" panose="02020603050405020304" pitchFamily="18" charset="0"/>
                <a:cs typeface="Times New Roman" panose="02020603050405020304" pitchFamily="18" charset="0"/>
              </a:rPr>
              <a:t>Title - £TBC (SOLD)</a:t>
            </a:r>
            <a:br>
              <a:rPr lang="en-GB" dirty="0">
                <a:solidFill>
                  <a:srgbClr val="FF0000"/>
                </a:solidFill>
                <a:latin typeface="Times New Roman" panose="02020603050405020304" pitchFamily="18" charset="0"/>
                <a:cs typeface="Times New Roman" panose="02020603050405020304" pitchFamily="18" charset="0"/>
              </a:rPr>
            </a:br>
            <a:r>
              <a:rPr lang="en-GB" dirty="0">
                <a:solidFill>
                  <a:schemeClr val="bg1">
                    <a:lumMod val="50000"/>
                  </a:schemeClr>
                </a:solidFill>
                <a:latin typeface="Times New Roman" panose="02020603050405020304" pitchFamily="18" charset="0"/>
                <a:cs typeface="Times New Roman" panose="02020603050405020304" pitchFamily="18" charset="0"/>
              </a:rPr>
              <a:t>Platinum - £30,000 (One available)</a:t>
            </a:r>
            <a:br>
              <a:rPr lang="en-GB" b="1" u="sng" dirty="0">
                <a:solidFill>
                  <a:schemeClr val="tx2"/>
                </a:solidFill>
                <a:latin typeface="Times New Roman" panose="02020603050405020304" pitchFamily="18" charset="0"/>
                <a:cs typeface="Times New Roman" panose="02020603050405020304" pitchFamily="18" charset="0"/>
              </a:rPr>
            </a:br>
            <a:r>
              <a:rPr lang="en-GB" dirty="0">
                <a:solidFill>
                  <a:schemeClr val="accent4">
                    <a:lumMod val="75000"/>
                  </a:schemeClr>
                </a:solidFill>
                <a:latin typeface="Times New Roman" panose="02020603050405020304" pitchFamily="18" charset="0"/>
                <a:cs typeface="Times New Roman" panose="02020603050405020304" pitchFamily="18" charset="0"/>
              </a:rPr>
              <a:t>Gold - £15,000 (SOLD)</a:t>
            </a:r>
            <a:br>
              <a:rPr lang="en-GB" dirty="0">
                <a:solidFill>
                  <a:schemeClr val="tx2"/>
                </a:solidFill>
                <a:latin typeface="Times New Roman" panose="02020603050405020304" pitchFamily="18" charset="0"/>
                <a:cs typeface="Times New Roman" panose="02020603050405020304" pitchFamily="18" charset="0"/>
              </a:rPr>
            </a:br>
            <a:r>
              <a:rPr lang="en-GB" dirty="0">
                <a:solidFill>
                  <a:schemeClr val="bg1">
                    <a:lumMod val="75000"/>
                  </a:schemeClr>
                </a:solidFill>
                <a:latin typeface="Times New Roman" panose="02020603050405020304" pitchFamily="18" charset="0"/>
                <a:cs typeface="Times New Roman" panose="02020603050405020304" pitchFamily="18" charset="0"/>
              </a:rPr>
              <a:t>Silver - £10,000 (One available)</a:t>
            </a:r>
            <a:br>
              <a:rPr lang="en-GB" dirty="0">
                <a:solidFill>
                  <a:schemeClr val="tx2"/>
                </a:solidFill>
                <a:latin typeface="Times New Roman" panose="02020603050405020304" pitchFamily="18" charset="0"/>
                <a:cs typeface="Times New Roman" panose="02020603050405020304" pitchFamily="18" charset="0"/>
              </a:rPr>
            </a:br>
            <a:r>
              <a:rPr lang="en-GB" dirty="0">
                <a:solidFill>
                  <a:schemeClr val="accent2">
                    <a:lumMod val="75000"/>
                  </a:schemeClr>
                </a:solidFill>
                <a:latin typeface="Times New Roman" panose="02020603050405020304" pitchFamily="18" charset="0"/>
                <a:cs typeface="Times New Roman" panose="02020603050405020304" pitchFamily="18" charset="0"/>
              </a:rPr>
              <a:t>Bronze - £1,500 (Six available available)</a:t>
            </a:r>
            <a:br>
              <a:rPr lang="en-GB" dirty="0">
                <a:solidFill>
                  <a:schemeClr val="accent2">
                    <a:lumMod val="75000"/>
                  </a:schemeClr>
                </a:solidFill>
                <a:latin typeface="Times New Roman" panose="02020603050405020304" pitchFamily="18" charset="0"/>
                <a:cs typeface="Times New Roman" panose="02020603050405020304" pitchFamily="18" charset="0"/>
              </a:rPr>
            </a:br>
            <a:r>
              <a:rPr lang="en-GB" dirty="0">
                <a:solidFill>
                  <a:schemeClr val="accent1"/>
                </a:solidFill>
                <a:latin typeface="Times New Roman" panose="02020603050405020304" pitchFamily="18" charset="0"/>
                <a:cs typeface="Times New Roman" panose="02020603050405020304" pitchFamily="18" charset="0"/>
              </a:rPr>
              <a:t>£250 Club (Unlimited)</a:t>
            </a:r>
            <a:br>
              <a:rPr lang="en-GB" sz="3600" dirty="0">
                <a:solidFill>
                  <a:schemeClr val="accent2">
                    <a:lumMod val="75000"/>
                  </a:schemeClr>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2200" dirty="0">
                <a:solidFill>
                  <a:schemeClr val="tx2"/>
                </a:solidFill>
              </a:rPr>
            </a:b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spTree>
    <p:extLst>
      <p:ext uri="{BB962C8B-B14F-4D97-AF65-F5344CB8AC3E}">
        <p14:creationId xmlns:p14="http://schemas.microsoft.com/office/powerpoint/2010/main" val="230144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020416"/>
            <a:ext cx="10774058" cy="6430616"/>
          </a:xfrm>
        </p:spPr>
        <p:txBody>
          <a:bodyPr anchor="ctr">
            <a:normAutofit/>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How to get involved</a:t>
            </a:r>
            <a:br>
              <a:rPr lang="en-GB" sz="5300" b="1" u="sng" dirty="0">
                <a:solidFill>
                  <a:schemeClr val="tx2"/>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3600" dirty="0">
                <a:solidFill>
                  <a:schemeClr val="accent2">
                    <a:lumMod val="75000"/>
                  </a:schemeClr>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2200" dirty="0">
                <a:solidFill>
                  <a:schemeClr val="tx2"/>
                </a:solidFill>
              </a:rPr>
            </a:b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pic>
        <p:nvPicPr>
          <p:cNvPr id="5" name="Picture 4">
            <a:extLst>
              <a:ext uri="{FF2B5EF4-FFF2-40B4-BE49-F238E27FC236}">
                <a16:creationId xmlns:a16="http://schemas.microsoft.com/office/drawing/2014/main" id="{B6B135B2-1D97-6669-EB78-FA9C2E69DEAB}"/>
              </a:ext>
            </a:extLst>
          </p:cNvPr>
          <p:cNvPicPr>
            <a:picLocks noChangeAspect="1"/>
          </p:cNvPicPr>
          <p:nvPr/>
        </p:nvPicPr>
        <p:blipFill>
          <a:blip r:embed="rId3"/>
          <a:stretch>
            <a:fillRect/>
          </a:stretch>
        </p:blipFill>
        <p:spPr>
          <a:xfrm>
            <a:off x="981903" y="1053151"/>
            <a:ext cx="9856116" cy="2233259"/>
          </a:xfrm>
          <a:prstGeom prst="rect">
            <a:avLst/>
          </a:prstGeom>
        </p:spPr>
      </p:pic>
      <p:pic>
        <p:nvPicPr>
          <p:cNvPr id="8" name="Picture 7">
            <a:extLst>
              <a:ext uri="{FF2B5EF4-FFF2-40B4-BE49-F238E27FC236}">
                <a16:creationId xmlns:a16="http://schemas.microsoft.com/office/drawing/2014/main" id="{B6D35FEE-35A8-5299-9D64-FE3DE8D71F9D}"/>
              </a:ext>
            </a:extLst>
          </p:cNvPr>
          <p:cNvPicPr>
            <a:picLocks noChangeAspect="1"/>
          </p:cNvPicPr>
          <p:nvPr/>
        </p:nvPicPr>
        <p:blipFill>
          <a:blip r:embed="rId4"/>
          <a:stretch>
            <a:fillRect/>
          </a:stretch>
        </p:blipFill>
        <p:spPr>
          <a:xfrm>
            <a:off x="2545326" y="3502049"/>
            <a:ext cx="6293873" cy="1388003"/>
          </a:xfrm>
          <a:prstGeom prst="rect">
            <a:avLst/>
          </a:prstGeom>
        </p:spPr>
      </p:pic>
    </p:spTree>
    <p:extLst>
      <p:ext uri="{BB962C8B-B14F-4D97-AF65-F5344CB8AC3E}">
        <p14:creationId xmlns:p14="http://schemas.microsoft.com/office/powerpoint/2010/main" val="201799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9411-2AF2-4C01-B4E5-A15973A6AB46}"/>
              </a:ext>
            </a:extLst>
          </p:cNvPr>
          <p:cNvSpPr>
            <a:spLocks noGrp="1"/>
          </p:cNvSpPr>
          <p:nvPr>
            <p:ph type="title"/>
          </p:nvPr>
        </p:nvSpPr>
        <p:spPr>
          <a:xfrm>
            <a:off x="4965430" y="629268"/>
            <a:ext cx="6586491" cy="1286160"/>
          </a:xfrm>
        </p:spPr>
        <p:txBody>
          <a:bodyPr anchor="b">
            <a:normAutofit fontScale="90000"/>
          </a:bodyPr>
          <a:lstStyle/>
          <a:p>
            <a:pPr algn="ctr"/>
            <a:r>
              <a:rPr lang="en-GB" sz="4800" b="1" u="sng" dirty="0">
                <a:solidFill>
                  <a:schemeClr val="tx2"/>
                </a:solidFill>
                <a:latin typeface="Times New Roman" panose="02020603050405020304" pitchFamily="18" charset="0"/>
                <a:cs typeface="Times New Roman" panose="02020603050405020304" pitchFamily="18" charset="0"/>
              </a:rPr>
              <a:t>How to get involved </a:t>
            </a:r>
            <a:br>
              <a:rPr lang="en-GB" sz="3700" dirty="0">
                <a:latin typeface="Times New Roman" panose="02020603050405020304" pitchFamily="18" charset="0"/>
                <a:cs typeface="Times New Roman" panose="02020603050405020304" pitchFamily="18" charset="0"/>
              </a:rPr>
            </a:br>
            <a:r>
              <a:rPr lang="en-GB" sz="3600" dirty="0">
                <a:solidFill>
                  <a:schemeClr val="bg1">
                    <a:lumMod val="50000"/>
                  </a:schemeClr>
                </a:solidFill>
                <a:latin typeface="Times New Roman" panose="02020603050405020304" pitchFamily="18" charset="0"/>
                <a:cs typeface="Times New Roman" panose="02020603050405020304" pitchFamily="18" charset="0"/>
              </a:rPr>
              <a:t>Platinum - £30,000 (One available)</a:t>
            </a:r>
            <a:br>
              <a:rPr lang="en-GB" sz="3700" dirty="0">
                <a:solidFill>
                  <a:srgbClr val="FF0000"/>
                </a:solidFill>
                <a:latin typeface="Times New Roman" panose="02020603050405020304" pitchFamily="18" charset="0"/>
                <a:cs typeface="Times New Roman" panose="02020603050405020304" pitchFamily="18" charset="0"/>
              </a:rPr>
            </a:br>
            <a:endParaRPr lang="en-GB" sz="1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B283D48-2394-4A7C-A6A8-632D398FD13C}"/>
              </a:ext>
            </a:extLst>
          </p:cNvPr>
          <p:cNvSpPr>
            <a:spLocks noGrp="1"/>
          </p:cNvSpPr>
          <p:nvPr>
            <p:ph idx="1"/>
          </p:nvPr>
        </p:nvSpPr>
        <p:spPr>
          <a:xfrm>
            <a:off x="4965431" y="2115117"/>
            <a:ext cx="6586489" cy="4406979"/>
          </a:xfrm>
        </p:spPr>
        <p:txBody>
          <a:bodyPr numCol="3">
            <a:normAutofit fontScale="25000" lnSpcReduction="20000"/>
          </a:bodyPr>
          <a:lstStyle/>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BRANDING</a:t>
            </a:r>
            <a:endParaRPr lang="en-GB" sz="5600" dirty="0">
              <a:solidFill>
                <a:schemeClr val="tx2"/>
              </a:solidFill>
              <a:latin typeface="Times New Roman" panose="02020603050405020304" pitchFamily="18" charset="0"/>
              <a:ea typeface="+mj-ea"/>
              <a:cs typeface="Times New Roman" panose="02020603050405020304" pitchFamily="18" charset="0"/>
            </a:endParaRPr>
          </a:p>
          <a:p>
            <a:r>
              <a:rPr lang="en-GB" sz="5600" dirty="0">
                <a:solidFill>
                  <a:schemeClr val="tx2"/>
                </a:solidFill>
                <a:latin typeface="Times New Roman" panose="02020603050405020304" pitchFamily="18" charset="0"/>
                <a:ea typeface="+mj-ea"/>
                <a:cs typeface="Times New Roman" panose="02020603050405020304" pitchFamily="18" charset="0"/>
              </a:rPr>
              <a:t>Large company logo on each side of the boat (see diagram).</a:t>
            </a:r>
          </a:p>
          <a:p>
            <a:r>
              <a:rPr lang="en-GB" sz="5600" dirty="0">
                <a:solidFill>
                  <a:schemeClr val="tx2"/>
                </a:solidFill>
                <a:latin typeface="Times New Roman" panose="02020603050405020304" pitchFamily="18" charset="0"/>
                <a:ea typeface="+mj-ea"/>
                <a:cs typeface="Times New Roman" panose="02020603050405020304" pitchFamily="18" charset="0"/>
              </a:rPr>
              <a:t>Company logo to feature as title sponsors on our website along with a direct link to your webpage.</a:t>
            </a:r>
          </a:p>
          <a:p>
            <a:r>
              <a:rPr lang="en-GB" sz="5600" dirty="0">
                <a:solidFill>
                  <a:schemeClr val="tx2"/>
                </a:solidFill>
                <a:latin typeface="Times New Roman" panose="02020603050405020304" pitchFamily="18" charset="0"/>
                <a:ea typeface="+mj-ea"/>
                <a:cs typeface="Times New Roman" panose="02020603050405020304" pitchFamily="18" charset="0"/>
              </a:rPr>
              <a:t>Large company logo on crews rowing vests used in training, during row and on arrival to Antigua.</a:t>
            </a:r>
          </a:p>
          <a:p>
            <a:r>
              <a:rPr lang="en-GB" sz="5600" dirty="0">
                <a:solidFill>
                  <a:schemeClr val="tx2"/>
                </a:solidFill>
                <a:latin typeface="Times New Roman" panose="02020603050405020304" pitchFamily="18" charset="0"/>
                <a:ea typeface="+mj-ea"/>
                <a:cs typeface="Times New Roman" panose="02020603050405020304" pitchFamily="18" charset="0"/>
              </a:rPr>
              <a:t>Large prominent company logo on all printed and digital promotional material.</a:t>
            </a:r>
          </a:p>
          <a:p>
            <a:r>
              <a:rPr lang="en-GB" sz="5600" dirty="0">
                <a:solidFill>
                  <a:schemeClr val="tx2"/>
                </a:solidFill>
                <a:latin typeface="Times New Roman" panose="02020603050405020304" pitchFamily="18" charset="0"/>
                <a:ea typeface="+mj-ea"/>
                <a:cs typeface="Times New Roman" panose="02020603050405020304" pitchFamily="18" charset="0"/>
              </a:rPr>
              <a:t>Company logo and branding on an oar that will be used in training and during the race.</a:t>
            </a: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CORPORATE</a:t>
            </a: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ENGAGEMENT</a:t>
            </a:r>
          </a:p>
          <a:p>
            <a:r>
              <a:rPr lang="en-GB" sz="5600" dirty="0">
                <a:solidFill>
                  <a:schemeClr val="tx2"/>
                </a:solidFill>
                <a:latin typeface="Times New Roman" panose="02020603050405020304" pitchFamily="18" charset="0"/>
                <a:ea typeface="+mj-ea"/>
                <a:cs typeface="Times New Roman" panose="02020603050405020304" pitchFamily="18" charset="0"/>
              </a:rPr>
              <a:t>On completion you will receive your signed oar for display in your office.</a:t>
            </a:r>
          </a:p>
          <a:p>
            <a:r>
              <a:rPr lang="en-GB" sz="5600" dirty="0">
                <a:solidFill>
                  <a:schemeClr val="tx2"/>
                </a:solidFill>
                <a:latin typeface="Times New Roman" panose="02020603050405020304" pitchFamily="18" charset="0"/>
                <a:ea typeface="+mj-ea"/>
                <a:cs typeface="Times New Roman" panose="02020603050405020304" pitchFamily="18" charset="0"/>
              </a:rPr>
              <a:t>The team will be available to present the story of their venture at a corporate event of your choosing.</a:t>
            </a:r>
          </a:p>
          <a:p>
            <a:r>
              <a:rPr lang="en-GB" sz="5600" dirty="0">
                <a:solidFill>
                  <a:schemeClr val="tx2"/>
                </a:solidFill>
                <a:latin typeface="Times New Roman" panose="02020603050405020304" pitchFamily="18" charset="0"/>
                <a:ea typeface="+mj-ea"/>
                <a:cs typeface="Times New Roman" panose="02020603050405020304" pitchFamily="18" charset="0"/>
              </a:rPr>
              <a:t>Quarterly newsletters on our preparation for the row.</a:t>
            </a:r>
          </a:p>
          <a:p>
            <a:r>
              <a:rPr lang="en-GB" sz="5600" dirty="0">
                <a:solidFill>
                  <a:schemeClr val="tx2"/>
                </a:solidFill>
                <a:latin typeface="Times New Roman" panose="02020603050405020304" pitchFamily="18" charset="0"/>
                <a:ea typeface="+mj-ea"/>
                <a:cs typeface="Times New Roman" panose="02020603050405020304" pitchFamily="18" charset="0"/>
              </a:rPr>
              <a:t>Display of company material at fundraising/ promotional events.</a:t>
            </a:r>
          </a:p>
          <a:p>
            <a:r>
              <a:rPr lang="en-GB" sz="5600" dirty="0">
                <a:solidFill>
                  <a:schemeClr val="tx2"/>
                </a:solidFill>
                <a:latin typeface="Times New Roman" panose="02020603050405020304" pitchFamily="18" charset="0"/>
                <a:ea typeface="+mj-ea"/>
                <a:cs typeface="Times New Roman" panose="02020603050405020304" pitchFamily="18" charset="0"/>
              </a:rPr>
              <a:t>A day on the boat for 3 employees with the crew.</a:t>
            </a: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MEDIA</a:t>
            </a:r>
          </a:p>
          <a:p>
            <a:r>
              <a:rPr lang="en-GB" sz="5600" dirty="0">
                <a:solidFill>
                  <a:schemeClr val="tx2"/>
                </a:solidFill>
                <a:latin typeface="Times New Roman" panose="02020603050405020304" pitchFamily="18" charset="0"/>
                <a:ea typeface="+mj-ea"/>
                <a:cs typeface="Times New Roman" panose="02020603050405020304" pitchFamily="18" charset="0"/>
              </a:rPr>
              <a:t>Company will feature prominently as title sponsor in our online monthly blogs and social media streams (Facebook, Instagram, Twitter).</a:t>
            </a:r>
          </a:p>
          <a:p>
            <a:r>
              <a:rPr lang="en-GB" sz="5600" dirty="0">
                <a:solidFill>
                  <a:schemeClr val="tx2"/>
                </a:solidFill>
                <a:latin typeface="Times New Roman" panose="02020603050405020304" pitchFamily="18" charset="0"/>
                <a:ea typeface="+mj-ea"/>
                <a:cs typeface="Times New Roman" panose="02020603050405020304" pitchFamily="18" charset="0"/>
              </a:rPr>
              <a:t>Rights to use team videos, photos and press releases.</a:t>
            </a:r>
          </a:p>
          <a:p>
            <a:r>
              <a:rPr lang="en-GB" sz="5600" dirty="0">
                <a:solidFill>
                  <a:schemeClr val="tx2"/>
                </a:solidFill>
                <a:latin typeface="Times New Roman" panose="02020603050405020304" pitchFamily="18" charset="0"/>
                <a:ea typeface="+mj-ea"/>
                <a:cs typeface="Times New Roman" panose="02020603050405020304" pitchFamily="18" charset="0"/>
              </a:rPr>
              <a:t>Exposure through official race media content (photos and videos).</a:t>
            </a:r>
          </a:p>
          <a:p>
            <a:r>
              <a:rPr lang="en-GB" sz="5600" dirty="0">
                <a:solidFill>
                  <a:schemeClr val="tx2"/>
                </a:solidFill>
                <a:latin typeface="Times New Roman" panose="02020603050405020304" pitchFamily="18" charset="0"/>
                <a:ea typeface="+mj-ea"/>
                <a:cs typeface="Times New Roman" panose="02020603050405020304" pitchFamily="18" charset="0"/>
              </a:rPr>
              <a:t>Where possible your company will be named in all public and press events/media interviews and documentary as title sponsors. </a:t>
            </a:r>
          </a:p>
          <a:p>
            <a:r>
              <a:rPr lang="en-GB" sz="5600" dirty="0">
                <a:solidFill>
                  <a:schemeClr val="tx2"/>
                </a:solidFill>
                <a:latin typeface="Times New Roman" panose="02020603050405020304" pitchFamily="18" charset="0"/>
                <a:ea typeface="+mj-ea"/>
                <a:cs typeface="Times New Roman" panose="02020603050405020304" pitchFamily="18" charset="0"/>
              </a:rPr>
              <a:t>Signed and framed team photograph on completion of the race</a:t>
            </a:r>
            <a:r>
              <a:rPr lang="en-GB" sz="4800" dirty="0">
                <a:solidFill>
                  <a:schemeClr val="tx2"/>
                </a:solidFill>
                <a:latin typeface="Times New Roman" panose="02020603050405020304" pitchFamily="18" charset="0"/>
                <a:ea typeface="+mj-ea"/>
                <a:cs typeface="Times New Roman" panose="02020603050405020304" pitchFamily="18" charset="0"/>
              </a:rPr>
              <a:t>.</a:t>
            </a: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p:txBody>
      </p:sp>
      <p:pic>
        <p:nvPicPr>
          <p:cNvPr id="5" name="Picture 4" descr="A picture containing sunset&#10;&#10;Description automatically generated">
            <a:extLst>
              <a:ext uri="{FF2B5EF4-FFF2-40B4-BE49-F238E27FC236}">
                <a16:creationId xmlns:a16="http://schemas.microsoft.com/office/drawing/2014/main" id="{FD1830C8-2077-4D67-B004-234EB46E3BB8}"/>
              </a:ext>
            </a:extLst>
          </p:cNvPr>
          <p:cNvPicPr>
            <a:picLocks noChangeAspect="1"/>
          </p:cNvPicPr>
          <p:nvPr/>
        </p:nvPicPr>
        <p:blipFill rotWithShape="1">
          <a:blip r:embed="rId2">
            <a:extLst>
              <a:ext uri="{28A0092B-C50C-407E-A947-70E740481C1C}">
                <a14:useLocalDpi xmlns:a14="http://schemas.microsoft.com/office/drawing/2010/main" val="0"/>
              </a:ext>
            </a:extLst>
          </a:blip>
          <a:srcRect l="36820" r="48986"/>
          <a:stretch/>
        </p:blipFill>
        <p:spPr>
          <a:xfrm>
            <a:off x="20" y="10"/>
            <a:ext cx="4635571" cy="6857990"/>
          </a:xfrm>
          <a:prstGeom prst="rect">
            <a:avLst/>
          </a:prstGeom>
          <a:effectLst/>
        </p:spPr>
      </p:pic>
      <p:cxnSp>
        <p:nvCxnSpPr>
          <p:cNvPr id="26"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B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590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9411-2AF2-4C01-B4E5-A15973A6AB46}"/>
              </a:ext>
            </a:extLst>
          </p:cNvPr>
          <p:cNvSpPr>
            <a:spLocks noGrp="1"/>
          </p:cNvSpPr>
          <p:nvPr>
            <p:ph type="title"/>
          </p:nvPr>
        </p:nvSpPr>
        <p:spPr>
          <a:xfrm>
            <a:off x="5080934" y="746713"/>
            <a:ext cx="6586491" cy="1368397"/>
          </a:xfrm>
        </p:spPr>
        <p:txBody>
          <a:bodyPr anchor="b">
            <a:normAutofit fontScale="90000"/>
          </a:bodyPr>
          <a:lstStyle/>
          <a:p>
            <a:pPr algn="ctr"/>
            <a:r>
              <a:rPr lang="en-GB" sz="4800" b="1" u="sng" dirty="0">
                <a:solidFill>
                  <a:schemeClr val="tx2"/>
                </a:solidFill>
                <a:latin typeface="Times New Roman" panose="02020603050405020304" pitchFamily="18" charset="0"/>
                <a:cs typeface="Times New Roman" panose="02020603050405020304" pitchFamily="18" charset="0"/>
              </a:rPr>
              <a:t>How to get involved </a:t>
            </a:r>
            <a:br>
              <a:rPr lang="en-GB" sz="3700" dirty="0">
                <a:latin typeface="Times New Roman" panose="02020603050405020304" pitchFamily="18" charset="0"/>
                <a:cs typeface="Times New Roman" panose="02020603050405020304" pitchFamily="18" charset="0"/>
              </a:rPr>
            </a:br>
            <a:r>
              <a:rPr lang="en-GB" sz="4000" dirty="0">
                <a:solidFill>
                  <a:schemeClr val="bg1">
                    <a:lumMod val="65000"/>
                  </a:schemeClr>
                </a:solidFill>
                <a:latin typeface="Times New Roman" panose="02020603050405020304" pitchFamily="18" charset="0"/>
                <a:cs typeface="Times New Roman" panose="02020603050405020304" pitchFamily="18" charset="0"/>
              </a:rPr>
              <a:t>Silver - £10,000 (One available)</a:t>
            </a:r>
            <a:br>
              <a:rPr lang="en-GB" sz="3700" dirty="0">
                <a:solidFill>
                  <a:srgbClr val="FF0000"/>
                </a:solidFill>
                <a:latin typeface="Times New Roman" panose="02020603050405020304" pitchFamily="18" charset="0"/>
                <a:cs typeface="Times New Roman" panose="02020603050405020304" pitchFamily="18" charset="0"/>
              </a:rPr>
            </a:br>
            <a:endParaRPr lang="en-GB" sz="1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B283D48-2394-4A7C-A6A8-632D398FD13C}"/>
              </a:ext>
            </a:extLst>
          </p:cNvPr>
          <p:cNvSpPr>
            <a:spLocks noGrp="1"/>
          </p:cNvSpPr>
          <p:nvPr>
            <p:ph idx="1"/>
          </p:nvPr>
        </p:nvSpPr>
        <p:spPr>
          <a:xfrm>
            <a:off x="4965431" y="2438400"/>
            <a:ext cx="6586489" cy="3785419"/>
          </a:xfrm>
        </p:spPr>
        <p:txBody>
          <a:bodyPr numCol="3">
            <a:normAutofit fontScale="25000" lnSpcReduction="20000"/>
          </a:bodyPr>
          <a:lstStyle/>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BRANDING</a:t>
            </a:r>
          </a:p>
          <a:p>
            <a:r>
              <a:rPr lang="en-GB" sz="5600" dirty="0">
                <a:solidFill>
                  <a:schemeClr val="tx2"/>
                </a:solidFill>
                <a:latin typeface="Times New Roman" panose="02020603050405020304" pitchFamily="18" charset="0"/>
                <a:ea typeface="+mj-ea"/>
                <a:cs typeface="Times New Roman" panose="02020603050405020304" pitchFamily="18" charset="0"/>
              </a:rPr>
              <a:t>Medium company logo on each side of the boat (see diagram).</a:t>
            </a:r>
          </a:p>
          <a:p>
            <a:r>
              <a:rPr lang="en-GB" sz="5600" dirty="0">
                <a:solidFill>
                  <a:schemeClr val="tx2"/>
                </a:solidFill>
                <a:latin typeface="Times New Roman" panose="02020603050405020304" pitchFamily="18" charset="0"/>
                <a:ea typeface="+mj-ea"/>
                <a:cs typeface="Times New Roman" panose="02020603050405020304" pitchFamily="18" charset="0"/>
              </a:rPr>
              <a:t>Company logo to feature as silver partner on our website. </a:t>
            </a:r>
          </a:p>
          <a:p>
            <a:r>
              <a:rPr lang="en-GB" sz="5600" dirty="0">
                <a:solidFill>
                  <a:schemeClr val="tx2"/>
                </a:solidFill>
                <a:latin typeface="Times New Roman" panose="02020603050405020304" pitchFamily="18" charset="0"/>
                <a:ea typeface="+mj-ea"/>
                <a:cs typeface="Times New Roman" panose="02020603050405020304" pitchFamily="18" charset="0"/>
              </a:rPr>
              <a:t>Medium company logo on all printed and digital promotional material.</a:t>
            </a:r>
          </a:p>
          <a:p>
            <a:r>
              <a:rPr lang="en-GB" sz="5600" dirty="0">
                <a:solidFill>
                  <a:schemeClr val="tx2"/>
                </a:solidFill>
                <a:latin typeface="Times New Roman" panose="02020603050405020304" pitchFamily="18" charset="0"/>
                <a:ea typeface="+mj-ea"/>
                <a:cs typeface="Times New Roman" panose="02020603050405020304" pitchFamily="18" charset="0"/>
              </a:rPr>
              <a:t>Medium company logo on crews rowing vests used in training and during the row.</a:t>
            </a: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CORPORATE</a:t>
            </a: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ENGAGEMENT</a:t>
            </a:r>
          </a:p>
          <a:p>
            <a:r>
              <a:rPr lang="en-GB" sz="5600" dirty="0">
                <a:solidFill>
                  <a:schemeClr val="tx2"/>
                </a:solidFill>
                <a:latin typeface="Times New Roman" panose="02020603050405020304" pitchFamily="18" charset="0"/>
                <a:ea typeface="+mj-ea"/>
                <a:cs typeface="Times New Roman" panose="02020603050405020304" pitchFamily="18" charset="0"/>
              </a:rPr>
              <a:t>The team will be available to present the story of their venture at a corporate event of your choosing.</a:t>
            </a:r>
          </a:p>
          <a:p>
            <a:r>
              <a:rPr lang="en-GB" sz="5600" dirty="0">
                <a:solidFill>
                  <a:schemeClr val="tx2"/>
                </a:solidFill>
                <a:latin typeface="Times New Roman" panose="02020603050405020304" pitchFamily="18" charset="0"/>
                <a:ea typeface="+mj-ea"/>
                <a:cs typeface="Times New Roman" panose="02020603050405020304" pitchFamily="18" charset="0"/>
              </a:rPr>
              <a:t>Quarterly newsletters on our preparation for the row.</a:t>
            </a:r>
          </a:p>
          <a:p>
            <a:r>
              <a:rPr lang="en-GB" sz="5600" dirty="0">
                <a:solidFill>
                  <a:schemeClr val="tx2"/>
                </a:solidFill>
                <a:latin typeface="Times New Roman" panose="02020603050405020304" pitchFamily="18" charset="0"/>
                <a:ea typeface="+mj-ea"/>
                <a:cs typeface="Times New Roman" panose="02020603050405020304" pitchFamily="18" charset="0"/>
              </a:rPr>
              <a:t>Display of company material at fundraising/ promotional events.</a:t>
            </a: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MEDIA</a:t>
            </a:r>
          </a:p>
          <a:p>
            <a:r>
              <a:rPr lang="en-GB" sz="5600" dirty="0">
                <a:solidFill>
                  <a:schemeClr val="tx2"/>
                </a:solidFill>
                <a:latin typeface="Times New Roman" panose="02020603050405020304" pitchFamily="18" charset="0"/>
                <a:ea typeface="+mj-ea"/>
                <a:cs typeface="Times New Roman" panose="02020603050405020304" pitchFamily="18" charset="0"/>
              </a:rPr>
              <a:t>Company will feature regularly as silver partners on our social media streams (Facebook, Instagram, Twitter).</a:t>
            </a:r>
          </a:p>
          <a:p>
            <a:r>
              <a:rPr lang="en-GB" sz="5600" dirty="0">
                <a:solidFill>
                  <a:schemeClr val="tx2"/>
                </a:solidFill>
                <a:latin typeface="Times New Roman" panose="02020603050405020304" pitchFamily="18" charset="0"/>
                <a:ea typeface="+mj-ea"/>
                <a:cs typeface="Times New Roman" panose="02020603050405020304" pitchFamily="18" charset="0"/>
              </a:rPr>
              <a:t>Rights to use team videos, photos and press releases.</a:t>
            </a:r>
          </a:p>
          <a:p>
            <a:r>
              <a:rPr lang="en-GB" sz="5600" dirty="0">
                <a:solidFill>
                  <a:schemeClr val="tx2"/>
                </a:solidFill>
                <a:latin typeface="Times New Roman" panose="02020603050405020304" pitchFamily="18" charset="0"/>
                <a:ea typeface="+mj-ea"/>
                <a:cs typeface="Times New Roman" panose="02020603050405020304" pitchFamily="18" charset="0"/>
              </a:rPr>
              <a:t>Exposure through official race media content (photos and videos).</a:t>
            </a:r>
          </a:p>
          <a:p>
            <a:r>
              <a:rPr lang="en-GB" sz="5600" dirty="0">
                <a:solidFill>
                  <a:schemeClr val="tx2"/>
                </a:solidFill>
                <a:latin typeface="Times New Roman" panose="02020603050405020304" pitchFamily="18" charset="0"/>
                <a:ea typeface="+mj-ea"/>
                <a:cs typeface="Times New Roman" panose="02020603050405020304" pitchFamily="18" charset="0"/>
              </a:rPr>
              <a:t>Where possible your company will be named in public and press events/media and documentary interviews as silver partners.</a:t>
            </a: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p:txBody>
      </p:sp>
      <p:pic>
        <p:nvPicPr>
          <p:cNvPr id="5" name="Picture 4" descr="A picture containing sunset&#10;&#10;Description automatically generated">
            <a:extLst>
              <a:ext uri="{FF2B5EF4-FFF2-40B4-BE49-F238E27FC236}">
                <a16:creationId xmlns:a16="http://schemas.microsoft.com/office/drawing/2014/main" id="{FD1830C8-2077-4D67-B004-234EB46E3BB8}"/>
              </a:ext>
            </a:extLst>
          </p:cNvPr>
          <p:cNvPicPr>
            <a:picLocks noChangeAspect="1"/>
          </p:cNvPicPr>
          <p:nvPr/>
        </p:nvPicPr>
        <p:blipFill rotWithShape="1">
          <a:blip r:embed="rId2">
            <a:extLst>
              <a:ext uri="{28A0092B-C50C-407E-A947-70E740481C1C}">
                <a14:useLocalDpi xmlns:a14="http://schemas.microsoft.com/office/drawing/2010/main" val="0"/>
              </a:ext>
            </a:extLst>
          </a:blip>
          <a:srcRect l="36820" r="48986"/>
          <a:stretch/>
        </p:blipFill>
        <p:spPr>
          <a:xfrm>
            <a:off x="20" y="10"/>
            <a:ext cx="4635571" cy="6857990"/>
          </a:xfrm>
          <a:prstGeom prst="rect">
            <a:avLst/>
          </a:prstGeom>
          <a:effectLst/>
        </p:spPr>
      </p:pic>
      <p:cxnSp>
        <p:nvCxnSpPr>
          <p:cNvPr id="26"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B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00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1558212" y="933061"/>
            <a:ext cx="9993086" cy="3399226"/>
          </a:xfrm>
        </p:spPr>
        <p:txBody>
          <a:bodyPr anchor="ctr">
            <a:normAutofit fontScale="90000"/>
          </a:bodyPr>
          <a:lstStyle/>
          <a:p>
            <a:r>
              <a:rPr lang="en-GB" sz="3100" dirty="0">
                <a:solidFill>
                  <a:schemeClr val="tx2"/>
                </a:solidFill>
                <a:latin typeface="Times New Roman" panose="02020603050405020304" pitchFamily="18" charset="0"/>
                <a:cs typeface="Times New Roman" panose="02020603050405020304" pitchFamily="18" charset="0"/>
              </a:rPr>
              <a:t>CONTENTS</a:t>
            </a:r>
            <a:br>
              <a:rPr lang="en-GB" sz="3100" dirty="0">
                <a:solidFill>
                  <a:schemeClr val="tx2"/>
                </a:solidFill>
                <a:latin typeface="Times New Roman" panose="02020603050405020304" pitchFamily="18" charset="0"/>
                <a:cs typeface="Times New Roman" panose="02020603050405020304" pitchFamily="18" charset="0"/>
              </a:rPr>
            </a:b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1 - The Challenge</a:t>
            </a: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2 - The Facts</a:t>
            </a: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3 - The Rowers</a:t>
            </a: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4 - The Charities</a:t>
            </a: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5 - Coverage</a:t>
            </a:r>
            <a:br>
              <a:rPr lang="en-GB" sz="3100"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6 - How to Get Involved</a:t>
            </a: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pic>
        <p:nvPicPr>
          <p:cNvPr id="4" name="Picture 3">
            <a:extLst>
              <a:ext uri="{FF2B5EF4-FFF2-40B4-BE49-F238E27FC236}">
                <a16:creationId xmlns:a16="http://schemas.microsoft.com/office/drawing/2014/main" id="{983BBAAF-6274-47E5-A0B0-E98CA6B9F183}"/>
              </a:ext>
            </a:extLst>
          </p:cNvPr>
          <p:cNvPicPr>
            <a:picLocks noChangeAspect="1"/>
          </p:cNvPicPr>
          <p:nvPr/>
        </p:nvPicPr>
        <p:blipFill>
          <a:blip r:embed="rId3"/>
          <a:stretch>
            <a:fillRect/>
          </a:stretch>
        </p:blipFill>
        <p:spPr>
          <a:xfrm>
            <a:off x="5961861" y="1244313"/>
            <a:ext cx="5410140" cy="3095911"/>
          </a:xfrm>
          <a:prstGeom prst="rect">
            <a:avLst/>
          </a:prstGeom>
        </p:spPr>
      </p:pic>
      <p:pic>
        <p:nvPicPr>
          <p:cNvPr id="2" name="Picture 1" descr="Logo&#10;&#10;Description automatically generated">
            <a:extLst>
              <a:ext uri="{FF2B5EF4-FFF2-40B4-BE49-F238E27FC236}">
                <a16:creationId xmlns:a16="http://schemas.microsoft.com/office/drawing/2014/main" id="{47E15609-030E-1928-44B2-7AE5E0830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813" y="925124"/>
            <a:ext cx="4672558" cy="922830"/>
          </a:xfrm>
          <a:prstGeom prst="rect">
            <a:avLst/>
          </a:prstGeom>
        </p:spPr>
      </p:pic>
    </p:spTree>
    <p:extLst>
      <p:ext uri="{BB962C8B-B14F-4D97-AF65-F5344CB8AC3E}">
        <p14:creationId xmlns:p14="http://schemas.microsoft.com/office/powerpoint/2010/main" val="1696603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9411-2AF2-4C01-B4E5-A15973A6AB46}"/>
              </a:ext>
            </a:extLst>
          </p:cNvPr>
          <p:cNvSpPr>
            <a:spLocks noGrp="1"/>
          </p:cNvSpPr>
          <p:nvPr>
            <p:ph type="title"/>
          </p:nvPr>
        </p:nvSpPr>
        <p:spPr>
          <a:xfrm>
            <a:off x="5080934" y="746713"/>
            <a:ext cx="6586491" cy="1368397"/>
          </a:xfrm>
        </p:spPr>
        <p:txBody>
          <a:bodyPr anchor="b">
            <a:normAutofit fontScale="90000"/>
          </a:bodyPr>
          <a:lstStyle/>
          <a:p>
            <a:pPr algn="ctr"/>
            <a:r>
              <a:rPr lang="en-GB" sz="4800" b="1" u="sng" dirty="0">
                <a:solidFill>
                  <a:schemeClr val="tx2"/>
                </a:solidFill>
                <a:latin typeface="Times New Roman" panose="02020603050405020304" pitchFamily="18" charset="0"/>
                <a:cs typeface="Times New Roman" panose="02020603050405020304" pitchFamily="18" charset="0"/>
              </a:rPr>
              <a:t>How to get involved </a:t>
            </a:r>
            <a:br>
              <a:rPr lang="en-GB" sz="3700" dirty="0">
                <a:latin typeface="Times New Roman" panose="02020603050405020304" pitchFamily="18" charset="0"/>
                <a:cs typeface="Times New Roman" panose="02020603050405020304" pitchFamily="18" charset="0"/>
              </a:rPr>
            </a:br>
            <a:r>
              <a:rPr lang="en-GB" sz="4000" dirty="0">
                <a:solidFill>
                  <a:schemeClr val="accent2">
                    <a:lumMod val="75000"/>
                  </a:schemeClr>
                </a:solidFill>
                <a:latin typeface="Times New Roman" panose="02020603050405020304" pitchFamily="18" charset="0"/>
                <a:cs typeface="Times New Roman" panose="02020603050405020304" pitchFamily="18" charset="0"/>
              </a:rPr>
              <a:t>Bronze - £1,500 (Six available)</a:t>
            </a:r>
            <a:br>
              <a:rPr lang="en-GB" sz="3700" dirty="0">
                <a:solidFill>
                  <a:srgbClr val="FF0000"/>
                </a:solidFill>
                <a:latin typeface="Times New Roman" panose="02020603050405020304" pitchFamily="18" charset="0"/>
                <a:cs typeface="Times New Roman" panose="02020603050405020304" pitchFamily="18" charset="0"/>
              </a:rPr>
            </a:br>
            <a:endParaRPr lang="en-GB" sz="1600" dirty="0">
              <a:solidFill>
                <a:schemeClr val="tx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B283D48-2394-4A7C-A6A8-632D398FD13C}"/>
              </a:ext>
            </a:extLst>
          </p:cNvPr>
          <p:cNvSpPr>
            <a:spLocks noGrp="1"/>
          </p:cNvSpPr>
          <p:nvPr>
            <p:ph idx="1"/>
          </p:nvPr>
        </p:nvSpPr>
        <p:spPr>
          <a:xfrm>
            <a:off x="4965431" y="2438400"/>
            <a:ext cx="6586489" cy="3785419"/>
          </a:xfrm>
        </p:spPr>
        <p:txBody>
          <a:bodyPr numCol="3">
            <a:normAutofit fontScale="25000" lnSpcReduction="20000"/>
          </a:bodyPr>
          <a:lstStyle/>
          <a:p>
            <a:pPr marL="0" indent="0">
              <a:buNone/>
            </a:pPr>
            <a:endParaRPr lang="en-GB" sz="5600" b="1" u="sng"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BRANDING</a:t>
            </a:r>
          </a:p>
          <a:p>
            <a:r>
              <a:rPr lang="en-GB" sz="5600" dirty="0">
                <a:solidFill>
                  <a:schemeClr val="tx2"/>
                </a:solidFill>
                <a:latin typeface="Times New Roman" panose="02020603050405020304" pitchFamily="18" charset="0"/>
                <a:ea typeface="+mj-ea"/>
                <a:cs typeface="Times New Roman" panose="02020603050405020304" pitchFamily="18" charset="0"/>
              </a:rPr>
              <a:t>Small company logo on each side of the boat (see diagram).</a:t>
            </a:r>
          </a:p>
          <a:p>
            <a:r>
              <a:rPr lang="en-GB" sz="5600" dirty="0">
                <a:solidFill>
                  <a:schemeClr val="tx2"/>
                </a:solidFill>
                <a:latin typeface="Times New Roman" panose="02020603050405020304" pitchFamily="18" charset="0"/>
                <a:ea typeface="+mj-ea"/>
                <a:cs typeface="Times New Roman" panose="02020603050405020304" pitchFamily="18" charset="0"/>
              </a:rPr>
              <a:t>Company logo to feature as bronze partner on our website. </a:t>
            </a:r>
          </a:p>
          <a:p>
            <a:r>
              <a:rPr lang="en-GB" sz="5600" dirty="0">
                <a:solidFill>
                  <a:schemeClr val="tx2"/>
                </a:solidFill>
                <a:latin typeface="Times New Roman" panose="02020603050405020304" pitchFamily="18" charset="0"/>
                <a:ea typeface="+mj-ea"/>
                <a:cs typeface="Times New Roman" panose="02020603050405020304" pitchFamily="18" charset="0"/>
              </a:rPr>
              <a:t>Small company logo on all printed and digital promotional material.</a:t>
            </a:r>
          </a:p>
          <a:p>
            <a:r>
              <a:rPr lang="en-GB" sz="5600" dirty="0">
                <a:solidFill>
                  <a:schemeClr val="tx2"/>
                </a:solidFill>
                <a:latin typeface="Times New Roman" panose="02020603050405020304" pitchFamily="18" charset="0"/>
                <a:ea typeface="+mj-ea"/>
                <a:cs typeface="Times New Roman" panose="02020603050405020304" pitchFamily="18" charset="0"/>
              </a:rPr>
              <a:t>Small company logo on crews rowing vests used in training and during the row.</a:t>
            </a: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CORPORATE</a:t>
            </a:r>
          </a:p>
          <a:p>
            <a:pPr marL="0" indent="0">
              <a:buNone/>
            </a:pPr>
            <a:r>
              <a:rPr lang="en-GB" sz="5600" dirty="0">
                <a:solidFill>
                  <a:schemeClr val="tx2"/>
                </a:solidFill>
                <a:latin typeface="Times New Roman" panose="02020603050405020304" pitchFamily="18" charset="0"/>
                <a:ea typeface="+mj-ea"/>
                <a:cs typeface="Times New Roman" panose="02020603050405020304" pitchFamily="18" charset="0"/>
              </a:rPr>
              <a:t>   </a:t>
            </a:r>
            <a:r>
              <a:rPr lang="en-GB" sz="5600" b="1" u="sng" dirty="0">
                <a:solidFill>
                  <a:schemeClr val="tx2"/>
                </a:solidFill>
                <a:latin typeface="Times New Roman" panose="02020603050405020304" pitchFamily="18" charset="0"/>
                <a:ea typeface="+mj-ea"/>
                <a:cs typeface="Times New Roman" panose="02020603050405020304" pitchFamily="18" charset="0"/>
              </a:rPr>
              <a:t>ENGAGEMENT</a:t>
            </a:r>
          </a:p>
          <a:p>
            <a:r>
              <a:rPr lang="en-GB" sz="5600" dirty="0">
                <a:solidFill>
                  <a:schemeClr val="tx2"/>
                </a:solidFill>
                <a:latin typeface="Times New Roman" panose="02020603050405020304" pitchFamily="18" charset="0"/>
                <a:ea typeface="+mj-ea"/>
                <a:cs typeface="Times New Roman" panose="02020603050405020304" pitchFamily="18" charset="0"/>
              </a:rPr>
              <a:t>Quarterly newsletters on our preparation for the row.</a:t>
            </a:r>
          </a:p>
          <a:p>
            <a:r>
              <a:rPr lang="en-GB" sz="5600" dirty="0">
                <a:solidFill>
                  <a:schemeClr val="tx2"/>
                </a:solidFill>
                <a:latin typeface="Times New Roman" panose="02020603050405020304" pitchFamily="18" charset="0"/>
                <a:ea typeface="+mj-ea"/>
                <a:cs typeface="Times New Roman" panose="02020603050405020304" pitchFamily="18" charset="0"/>
              </a:rPr>
              <a:t>Display of company material at fundraising/ promotional events.</a:t>
            </a: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r>
              <a:rPr lang="en-GB" sz="5600" b="1" u="sng" dirty="0">
                <a:solidFill>
                  <a:schemeClr val="tx2"/>
                </a:solidFill>
                <a:latin typeface="Times New Roman" panose="02020603050405020304" pitchFamily="18" charset="0"/>
                <a:ea typeface="+mj-ea"/>
                <a:cs typeface="Times New Roman" panose="02020603050405020304" pitchFamily="18" charset="0"/>
              </a:rPr>
              <a:t>MEDIA</a:t>
            </a:r>
          </a:p>
          <a:p>
            <a:r>
              <a:rPr lang="en-GB" sz="5600" dirty="0">
                <a:solidFill>
                  <a:schemeClr val="tx2"/>
                </a:solidFill>
                <a:latin typeface="Times New Roman" panose="02020603050405020304" pitchFamily="18" charset="0"/>
                <a:ea typeface="+mj-ea"/>
                <a:cs typeface="Times New Roman" panose="02020603050405020304" pitchFamily="18" charset="0"/>
              </a:rPr>
              <a:t>Company will feature regularly as bronze partners on our social media streams (Facebook, Instagram, Twitter).</a:t>
            </a:r>
          </a:p>
          <a:p>
            <a:r>
              <a:rPr lang="en-GB" sz="5600" dirty="0">
                <a:solidFill>
                  <a:schemeClr val="tx2"/>
                </a:solidFill>
                <a:latin typeface="Times New Roman" panose="02020603050405020304" pitchFamily="18" charset="0"/>
                <a:ea typeface="+mj-ea"/>
                <a:cs typeface="Times New Roman" panose="02020603050405020304" pitchFamily="18" charset="0"/>
              </a:rPr>
              <a:t>Rights to use team videos, photos and press releases.</a:t>
            </a:r>
          </a:p>
          <a:p>
            <a:r>
              <a:rPr lang="en-GB" sz="5600" dirty="0">
                <a:solidFill>
                  <a:schemeClr val="tx2"/>
                </a:solidFill>
                <a:latin typeface="Times New Roman" panose="02020603050405020304" pitchFamily="18" charset="0"/>
                <a:ea typeface="+mj-ea"/>
                <a:cs typeface="Times New Roman" panose="02020603050405020304" pitchFamily="18" charset="0"/>
              </a:rPr>
              <a:t>Exposure through official race media content (photos and videos).</a:t>
            </a:r>
          </a:p>
          <a:p>
            <a:endParaRPr lang="en-GB" sz="56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56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pPr marL="0" indent="0">
              <a:buNone/>
            </a:pPr>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800" dirty="0">
              <a:solidFill>
                <a:schemeClr val="tx2"/>
              </a:solidFill>
              <a:latin typeface="Times New Roman" panose="02020603050405020304" pitchFamily="18" charset="0"/>
              <a:ea typeface="+mj-ea"/>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a:p>
            <a:pPr marL="0" indent="0">
              <a:buNone/>
            </a:pPr>
            <a:endParaRPr lang="en-GB" sz="1400" dirty="0"/>
          </a:p>
        </p:txBody>
      </p:sp>
      <p:pic>
        <p:nvPicPr>
          <p:cNvPr id="5" name="Picture 4" descr="A picture containing sunset&#10;&#10;Description automatically generated">
            <a:extLst>
              <a:ext uri="{FF2B5EF4-FFF2-40B4-BE49-F238E27FC236}">
                <a16:creationId xmlns:a16="http://schemas.microsoft.com/office/drawing/2014/main" id="{FD1830C8-2077-4D67-B004-234EB46E3BB8}"/>
              </a:ext>
            </a:extLst>
          </p:cNvPr>
          <p:cNvPicPr>
            <a:picLocks noChangeAspect="1"/>
          </p:cNvPicPr>
          <p:nvPr/>
        </p:nvPicPr>
        <p:blipFill rotWithShape="1">
          <a:blip r:embed="rId2">
            <a:extLst>
              <a:ext uri="{28A0092B-C50C-407E-A947-70E740481C1C}">
                <a14:useLocalDpi xmlns:a14="http://schemas.microsoft.com/office/drawing/2010/main" val="0"/>
              </a:ext>
            </a:extLst>
          </a:blip>
          <a:srcRect l="36820" r="48986"/>
          <a:stretch/>
        </p:blipFill>
        <p:spPr>
          <a:xfrm>
            <a:off x="20" y="10"/>
            <a:ext cx="4635571" cy="6857990"/>
          </a:xfrm>
          <a:prstGeom prst="rect">
            <a:avLst/>
          </a:prstGeom>
          <a:effectLst/>
        </p:spPr>
      </p:pic>
      <p:cxnSp>
        <p:nvCxnSpPr>
          <p:cNvPr id="26"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BF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53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sunset, blur&#10;&#10;Description automatically generated">
            <a:extLst>
              <a:ext uri="{FF2B5EF4-FFF2-40B4-BE49-F238E27FC236}">
                <a16:creationId xmlns:a16="http://schemas.microsoft.com/office/drawing/2014/main" id="{286F38EB-79DE-495D-875E-E4DA3D661931}"/>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3047" y="10"/>
            <a:ext cx="12191999" cy="6857990"/>
          </a:xfrm>
          <a:prstGeom prst="rect">
            <a:avLst/>
          </a:prstGeom>
        </p:spPr>
      </p:pic>
      <p:sp>
        <p:nvSpPr>
          <p:cNvPr id="2" name="Title 1">
            <a:extLst>
              <a:ext uri="{FF2B5EF4-FFF2-40B4-BE49-F238E27FC236}">
                <a16:creationId xmlns:a16="http://schemas.microsoft.com/office/drawing/2014/main" id="{295D4595-9151-4E2B-9C3D-C095A25648A3}"/>
              </a:ext>
            </a:extLst>
          </p:cNvPr>
          <p:cNvSpPr>
            <a:spLocks noGrp="1"/>
          </p:cNvSpPr>
          <p:nvPr>
            <p:ph type="ctrTitle"/>
          </p:nvPr>
        </p:nvSpPr>
        <p:spPr>
          <a:xfrm>
            <a:off x="1097280" y="209725"/>
            <a:ext cx="10058400" cy="1107347"/>
          </a:xfrm>
          <a:effectLst>
            <a:outerShdw blurRad="50800" dist="38100" dir="2700000" algn="tl" rotWithShape="0">
              <a:prstClr val="black">
                <a:alpha val="40000"/>
              </a:prstClr>
            </a:outerShdw>
          </a:effectLst>
        </p:spPr>
        <p:txBody>
          <a:bodyPr>
            <a:normAutofit/>
          </a:bodyPr>
          <a:lstStyle/>
          <a:p>
            <a:r>
              <a:rPr lang="en-GB" dirty="0">
                <a:solidFill>
                  <a:srgbClr val="FFFFFF"/>
                </a:solidFill>
              </a:rPr>
              <a:t>SCOTLAND THE WAVE</a:t>
            </a:r>
          </a:p>
        </p:txBody>
      </p:sp>
      <p:sp>
        <p:nvSpPr>
          <p:cNvPr id="3" name="Subtitle 2">
            <a:extLst>
              <a:ext uri="{FF2B5EF4-FFF2-40B4-BE49-F238E27FC236}">
                <a16:creationId xmlns:a16="http://schemas.microsoft.com/office/drawing/2014/main" id="{F379EC94-40DE-4CC7-A6E4-CA8336C7225C}"/>
              </a:ext>
            </a:extLst>
          </p:cNvPr>
          <p:cNvSpPr>
            <a:spLocks noGrp="1"/>
          </p:cNvSpPr>
          <p:nvPr>
            <p:ph type="subTitle" idx="1"/>
          </p:nvPr>
        </p:nvSpPr>
        <p:spPr>
          <a:xfrm>
            <a:off x="327171" y="1409350"/>
            <a:ext cx="11518084" cy="5025005"/>
          </a:xfrm>
          <a:effectLst>
            <a:outerShdw blurRad="50800" dist="38100" dir="2700000" algn="tl" rotWithShape="0">
              <a:prstClr val="black">
                <a:alpha val="40000"/>
              </a:prstClr>
            </a:outerShdw>
          </a:effectLst>
        </p:spPr>
        <p:txBody>
          <a:bodyPr>
            <a:normAutofit fontScale="92500" lnSpcReduction="10000"/>
          </a:bodyPr>
          <a:lstStyle/>
          <a:p>
            <a:r>
              <a:rPr lang="en-GB" sz="6500" dirty="0">
                <a:solidFill>
                  <a:srgbClr val="FFFFFF"/>
                </a:solidFill>
              </a:rPr>
              <a:t>250 CLUB</a:t>
            </a:r>
            <a:r>
              <a:rPr lang="en-GB" dirty="0">
                <a:solidFill>
                  <a:srgbClr val="FFFFFF"/>
                </a:solidFill>
              </a:rPr>
              <a:t> </a:t>
            </a:r>
            <a:endParaRPr lang="en-GB" sz="6500" dirty="0">
              <a:solidFill>
                <a:srgbClr val="FFFFFF"/>
              </a:solidFill>
            </a:endParaRPr>
          </a:p>
          <a:p>
            <a:r>
              <a:rPr lang="en-GB" sz="2800" dirty="0">
                <a:solidFill>
                  <a:srgbClr val="FFFFFF"/>
                </a:solidFill>
              </a:rPr>
              <a:t>Join our 250 club now and help us achieve the world’s toughest row!!</a:t>
            </a:r>
          </a:p>
          <a:p>
            <a:endParaRPr lang="en-GB" dirty="0">
              <a:solidFill>
                <a:srgbClr val="FFFFFF"/>
              </a:solidFill>
            </a:endParaRPr>
          </a:p>
          <a:p>
            <a:r>
              <a:rPr lang="en-US" sz="2500" dirty="0">
                <a:solidFill>
                  <a:srgbClr val="FFFFFF"/>
                </a:solidFill>
              </a:rPr>
              <a:t>By donation £250 individuals and small business can help get us to the start line. You will get your company name/logo or inspirational quote on the boat deck so you can join us on our crossing. We will also give you a social media shout out and 4 free tickets to our annual fundraisers!</a:t>
            </a:r>
          </a:p>
          <a:p>
            <a:endParaRPr lang="en-GB" sz="2500" dirty="0">
              <a:solidFill>
                <a:srgbClr val="FFFFFF"/>
              </a:solidFill>
            </a:endParaRPr>
          </a:p>
          <a:p>
            <a:r>
              <a:rPr lang="en-GB" sz="2500" dirty="0">
                <a:solidFill>
                  <a:srgbClr val="FFFFFF"/>
                </a:solidFill>
              </a:rPr>
              <a:t>GET IN CONTACT</a:t>
            </a:r>
            <a:br>
              <a:rPr lang="en-GB" sz="2500" dirty="0">
                <a:solidFill>
                  <a:srgbClr val="FFFFFF"/>
                </a:solidFill>
              </a:rPr>
            </a:br>
            <a:br>
              <a:rPr lang="en-GB" sz="2500" dirty="0">
                <a:solidFill>
                  <a:srgbClr val="FFFFFF"/>
                </a:solidFill>
              </a:rPr>
            </a:br>
            <a:r>
              <a:rPr lang="en-GB" sz="2500" dirty="0">
                <a:solidFill>
                  <a:srgbClr val="FFFFFF"/>
                </a:solidFill>
              </a:rPr>
              <a:t>PHONE - 07740 26 26 88</a:t>
            </a:r>
            <a:br>
              <a:rPr lang="en-GB" sz="2500" dirty="0">
                <a:solidFill>
                  <a:srgbClr val="FFFFFF"/>
                </a:solidFill>
              </a:rPr>
            </a:br>
            <a:r>
              <a:rPr lang="en-GB" sz="2500" dirty="0">
                <a:solidFill>
                  <a:srgbClr val="FFFFFF"/>
                </a:solidFill>
              </a:rPr>
              <a:t>EMAIL – ScotlandTheWave@gmail.com</a:t>
            </a:r>
          </a:p>
          <a:p>
            <a:endParaRPr lang="en-GB" dirty="0">
              <a:solidFill>
                <a:srgbClr val="FFFFFF"/>
              </a:solidFill>
            </a:endParaRPr>
          </a:p>
        </p:txBody>
      </p:sp>
      <p:pic>
        <p:nvPicPr>
          <p:cNvPr id="6" name="Picture 5">
            <a:extLst>
              <a:ext uri="{FF2B5EF4-FFF2-40B4-BE49-F238E27FC236}">
                <a16:creationId xmlns:a16="http://schemas.microsoft.com/office/drawing/2014/main" id="{496E7EDE-46AD-447B-9F0C-6FD7E6FBECFD}"/>
              </a:ext>
            </a:extLst>
          </p:cNvPr>
          <p:cNvPicPr>
            <a:picLocks noChangeAspect="1"/>
          </p:cNvPicPr>
          <p:nvPr/>
        </p:nvPicPr>
        <p:blipFill>
          <a:blip r:embed="rId3"/>
          <a:stretch>
            <a:fillRect/>
          </a:stretch>
        </p:blipFill>
        <p:spPr>
          <a:xfrm>
            <a:off x="10521664" y="154573"/>
            <a:ext cx="1495439" cy="1374321"/>
          </a:xfrm>
          <a:prstGeom prst="rect">
            <a:avLst/>
          </a:prstGeom>
        </p:spPr>
      </p:pic>
    </p:spTree>
    <p:extLst>
      <p:ext uri="{BB962C8B-B14F-4D97-AF65-F5344CB8AC3E}">
        <p14:creationId xmlns:p14="http://schemas.microsoft.com/office/powerpoint/2010/main" val="216169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1014984"/>
            <a:ext cx="10774058" cy="6574536"/>
          </a:xfrm>
        </p:spPr>
        <p:txBody>
          <a:bodyPr anchor="ctr">
            <a:normAutofit fontScale="90000"/>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Thank-You</a:t>
            </a:r>
            <a:br>
              <a:rPr lang="en-GB" sz="5300" b="1" u="sng" dirty="0">
                <a:solidFill>
                  <a:schemeClr val="tx2"/>
                </a:solidFill>
                <a:latin typeface="Times New Roman" panose="02020603050405020304" pitchFamily="18" charset="0"/>
                <a:cs typeface="Times New Roman" panose="02020603050405020304" pitchFamily="18" charset="0"/>
              </a:rPr>
            </a:br>
            <a:r>
              <a:rPr lang="en-GB" sz="3100" dirty="0">
                <a:solidFill>
                  <a:schemeClr val="tx2"/>
                </a:solidFill>
                <a:latin typeface="Times New Roman" panose="02020603050405020304" pitchFamily="18" charset="0"/>
                <a:cs typeface="Times New Roman" panose="02020603050405020304" pitchFamily="18" charset="0"/>
              </a:rPr>
              <a:t>We thank you in advance for your interest in partnering with us.</a:t>
            </a:r>
            <a:br>
              <a:rPr lang="en-GB" sz="2000" dirty="0">
                <a:solidFill>
                  <a:schemeClr val="tx2"/>
                </a:solidFill>
                <a:latin typeface="Times New Roman" panose="02020603050405020304" pitchFamily="18" charset="0"/>
                <a:cs typeface="Times New Roman" panose="02020603050405020304" pitchFamily="18" charset="0"/>
              </a:rPr>
            </a:br>
            <a:br>
              <a:rPr lang="en-GB" sz="2000" dirty="0">
                <a:solidFill>
                  <a:schemeClr val="tx2"/>
                </a:solidFill>
                <a:latin typeface="Times New Roman" panose="02020603050405020304" pitchFamily="18" charset="0"/>
                <a:cs typeface="Times New Roman" panose="02020603050405020304" pitchFamily="18" charset="0"/>
              </a:rPr>
            </a:br>
            <a:r>
              <a:rPr lang="en-GB" sz="2700" dirty="0">
                <a:solidFill>
                  <a:schemeClr val="tx2"/>
                </a:solidFill>
                <a:latin typeface="Times New Roman" panose="02020603050405020304" pitchFamily="18" charset="0"/>
                <a:cs typeface="Times New Roman" panose="02020603050405020304" pitchFamily="18" charset="0"/>
              </a:rPr>
              <a:t>WE LOOK FORWARD TO HEARING FROM YOU</a:t>
            </a:r>
            <a:r>
              <a:rPr lang="en-GB" sz="3600" dirty="0">
                <a:solidFill>
                  <a:schemeClr val="tx2"/>
                </a:solidFill>
                <a:latin typeface="Times New Roman" panose="02020603050405020304" pitchFamily="18" charset="0"/>
                <a:cs typeface="Times New Roman" panose="02020603050405020304" pitchFamily="18" charset="0"/>
              </a:rPr>
              <a:t>.</a:t>
            </a:r>
            <a:br>
              <a:rPr lang="en-GB" sz="2700" dirty="0">
                <a:solidFill>
                  <a:schemeClr val="tx2"/>
                </a:solidFill>
                <a:latin typeface="Times New Roman" panose="02020603050405020304" pitchFamily="18" charset="0"/>
                <a:cs typeface="Times New Roman" panose="02020603050405020304" pitchFamily="18" charset="0"/>
              </a:rPr>
            </a:br>
            <a:br>
              <a:rPr lang="en-GB" sz="2700" dirty="0">
                <a:solidFill>
                  <a:schemeClr val="tx2"/>
                </a:solidFill>
                <a:latin typeface="Times New Roman" panose="02020603050405020304" pitchFamily="18" charset="0"/>
                <a:cs typeface="Times New Roman" panose="02020603050405020304" pitchFamily="18" charset="0"/>
              </a:rPr>
            </a:br>
            <a:r>
              <a:rPr lang="en-GB" sz="2700" dirty="0">
                <a:solidFill>
                  <a:schemeClr val="tx2"/>
                </a:solidFill>
                <a:latin typeface="Times New Roman" panose="02020603050405020304" pitchFamily="18" charset="0"/>
                <a:cs typeface="Times New Roman" panose="02020603050405020304" pitchFamily="18" charset="0"/>
              </a:rPr>
              <a:t>For more information follow us on social media:</a:t>
            </a:r>
            <a:br>
              <a:rPr lang="en-GB" sz="2200" dirty="0">
                <a:solidFill>
                  <a:schemeClr val="tx2"/>
                </a:solidFill>
                <a:latin typeface="Times New Roman" panose="02020603050405020304" pitchFamily="18" charset="0"/>
                <a:cs typeface="Times New Roman" panose="02020603050405020304" pitchFamily="18" charset="0"/>
              </a:rPr>
            </a:br>
            <a:r>
              <a:rPr lang="en-GB" sz="2200" dirty="0">
                <a:solidFill>
                  <a:schemeClr val="tx2"/>
                </a:solidFill>
                <a:latin typeface="Times New Roman" panose="02020603050405020304" pitchFamily="18" charset="0"/>
                <a:cs typeface="Times New Roman" panose="02020603050405020304" pitchFamily="18" charset="0"/>
              </a:rPr>
              <a:t>Facebook @scotlandthewave</a:t>
            </a:r>
            <a:br>
              <a:rPr lang="en-GB" sz="2200" dirty="0">
                <a:solidFill>
                  <a:schemeClr val="tx2"/>
                </a:solidFill>
                <a:latin typeface="Times New Roman" panose="02020603050405020304" pitchFamily="18" charset="0"/>
                <a:cs typeface="Times New Roman" panose="02020603050405020304" pitchFamily="18" charset="0"/>
              </a:rPr>
            </a:br>
            <a:r>
              <a:rPr lang="en-GB" sz="2200" dirty="0">
                <a:solidFill>
                  <a:schemeClr val="tx2"/>
                </a:solidFill>
                <a:latin typeface="Times New Roman" panose="02020603050405020304" pitchFamily="18" charset="0"/>
                <a:cs typeface="Times New Roman" panose="02020603050405020304" pitchFamily="18" charset="0"/>
              </a:rPr>
              <a:t>Instagram @scotlandhewavet.w.a.c</a:t>
            </a:r>
            <a:br>
              <a:rPr lang="en-GB" sz="2200" dirty="0">
                <a:solidFill>
                  <a:schemeClr val="tx2"/>
                </a:solidFill>
                <a:latin typeface="Times New Roman" panose="02020603050405020304" pitchFamily="18" charset="0"/>
                <a:cs typeface="Times New Roman" panose="02020603050405020304" pitchFamily="18" charset="0"/>
              </a:rPr>
            </a:br>
            <a:r>
              <a:rPr lang="en-GB" sz="2200" dirty="0">
                <a:solidFill>
                  <a:schemeClr val="tx2"/>
                </a:solidFill>
                <a:latin typeface="Times New Roman" panose="02020603050405020304" pitchFamily="18" charset="0"/>
                <a:cs typeface="Times New Roman" panose="02020603050405020304" pitchFamily="18" charset="0"/>
              </a:rPr>
              <a:t>Twitter @Scotland the wave</a:t>
            </a:r>
            <a:br>
              <a:rPr lang="en-GB" sz="2700" dirty="0">
                <a:solidFill>
                  <a:schemeClr val="tx2"/>
                </a:solidFill>
                <a:latin typeface="Times New Roman" panose="02020603050405020304" pitchFamily="18" charset="0"/>
                <a:cs typeface="Times New Roman" panose="02020603050405020304" pitchFamily="18" charset="0"/>
              </a:rPr>
            </a:br>
            <a:br>
              <a:rPr lang="en-GB" sz="2700" dirty="0">
                <a:solidFill>
                  <a:schemeClr val="tx2"/>
                </a:solidFill>
                <a:latin typeface="Times New Roman" panose="02020603050405020304" pitchFamily="18" charset="0"/>
                <a:cs typeface="Times New Roman" panose="02020603050405020304" pitchFamily="18" charset="0"/>
              </a:rPr>
            </a:br>
            <a:r>
              <a:rPr lang="en-GB" sz="2700" dirty="0">
                <a:solidFill>
                  <a:schemeClr val="tx2"/>
                </a:solidFill>
                <a:latin typeface="Times New Roman" panose="02020603050405020304" pitchFamily="18" charset="0"/>
                <a:cs typeface="Times New Roman" panose="02020603050405020304" pitchFamily="18" charset="0"/>
              </a:rPr>
              <a:t>GET IN CONTACT</a:t>
            </a:r>
            <a:br>
              <a:rPr lang="en-GB" sz="2700" dirty="0">
                <a:solidFill>
                  <a:schemeClr val="tx2"/>
                </a:solidFill>
                <a:latin typeface="Times New Roman" panose="02020603050405020304" pitchFamily="18" charset="0"/>
                <a:cs typeface="Times New Roman" panose="02020603050405020304" pitchFamily="18" charset="0"/>
              </a:rPr>
            </a:br>
            <a:br>
              <a:rPr lang="en-GB" sz="2700" dirty="0">
                <a:solidFill>
                  <a:schemeClr val="tx2"/>
                </a:solidFill>
                <a:latin typeface="Times New Roman" panose="02020603050405020304" pitchFamily="18" charset="0"/>
                <a:cs typeface="Times New Roman" panose="02020603050405020304" pitchFamily="18" charset="0"/>
              </a:rPr>
            </a:br>
            <a:r>
              <a:rPr lang="en-GB" sz="2200" dirty="0">
                <a:solidFill>
                  <a:schemeClr val="tx2"/>
                </a:solidFill>
                <a:latin typeface="Times New Roman" panose="02020603050405020304" pitchFamily="18" charset="0"/>
                <a:cs typeface="Times New Roman" panose="02020603050405020304" pitchFamily="18" charset="0"/>
              </a:rPr>
              <a:t>PHONE - 0044 (0) 7740 26 26 88</a:t>
            </a:r>
            <a:br>
              <a:rPr lang="en-GB" sz="2200" dirty="0">
                <a:solidFill>
                  <a:schemeClr val="tx2"/>
                </a:solidFill>
                <a:latin typeface="Times New Roman" panose="02020603050405020304" pitchFamily="18" charset="0"/>
                <a:cs typeface="Times New Roman" panose="02020603050405020304" pitchFamily="18" charset="0"/>
              </a:rPr>
            </a:br>
            <a:r>
              <a:rPr lang="en-GB" sz="2200" dirty="0">
                <a:solidFill>
                  <a:schemeClr val="tx2"/>
                </a:solidFill>
                <a:latin typeface="Times New Roman" panose="02020603050405020304" pitchFamily="18" charset="0"/>
                <a:cs typeface="Times New Roman" panose="02020603050405020304" pitchFamily="18" charset="0"/>
              </a:rPr>
              <a:t>EMAIL – ScotlandTheWave@gmail.com</a:t>
            </a:r>
            <a:br>
              <a:rPr lang="en-GB" sz="2700" dirty="0">
                <a:solidFill>
                  <a:schemeClr val="tx2"/>
                </a:solidFill>
                <a:latin typeface="Times New Roman" panose="02020603050405020304" pitchFamily="18" charset="0"/>
                <a:cs typeface="Times New Roman" panose="02020603050405020304" pitchFamily="18" charset="0"/>
              </a:rPr>
            </a:br>
            <a:br>
              <a:rPr lang="en-GB" sz="5300" dirty="0">
                <a:solidFill>
                  <a:schemeClr val="tx2"/>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5300" b="1" u="sng" dirty="0">
                <a:solidFill>
                  <a:schemeClr val="tx2"/>
                </a:solidFill>
                <a:latin typeface="Times New Roman" panose="02020603050405020304" pitchFamily="18" charset="0"/>
                <a:cs typeface="Times New Roman" panose="02020603050405020304" pitchFamily="18" charset="0"/>
              </a:rPr>
            </a:br>
            <a:br>
              <a:rPr lang="en-GB" sz="2200" dirty="0">
                <a:solidFill>
                  <a:schemeClr val="tx2"/>
                </a:solidFill>
              </a:rPr>
            </a:br>
            <a:br>
              <a:rPr lang="en-GB" sz="2200" dirty="0">
                <a:solidFill>
                  <a:schemeClr val="tx2"/>
                </a:solidFill>
              </a:rPr>
            </a:b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spTree>
    <p:extLst>
      <p:ext uri="{BB962C8B-B14F-4D97-AF65-F5344CB8AC3E}">
        <p14:creationId xmlns:p14="http://schemas.microsoft.com/office/powerpoint/2010/main" val="400798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777240" y="933061"/>
            <a:ext cx="10774058" cy="3337187"/>
          </a:xfrm>
        </p:spPr>
        <p:txBody>
          <a:bodyPr anchor="ctr">
            <a:normAutofit fontScale="90000"/>
          </a:bodyPr>
          <a:lstStyle/>
          <a:p>
            <a:pPr algn="ctr"/>
            <a:r>
              <a:rPr lang="en-GB" sz="5300" b="1" u="sng" dirty="0">
                <a:solidFill>
                  <a:schemeClr val="tx2"/>
                </a:solidFill>
                <a:latin typeface="Times New Roman" panose="02020603050405020304" pitchFamily="18" charset="0"/>
                <a:cs typeface="Times New Roman" panose="02020603050405020304" pitchFamily="18" charset="0"/>
              </a:rPr>
              <a:t>The Challenge</a:t>
            </a:r>
            <a:br>
              <a:rPr lang="en-GB" sz="5300" b="1" u="sng" dirty="0">
                <a:latin typeface="Times New Roman" panose="02020603050405020304" pitchFamily="18" charset="0"/>
                <a:cs typeface="Times New Roman" panose="02020603050405020304" pitchFamily="18" charset="0"/>
              </a:rPr>
            </a:br>
            <a:br>
              <a:rPr lang="en-GB" sz="2200" dirty="0">
                <a:solidFill>
                  <a:schemeClr val="tx2"/>
                </a:solidFill>
              </a:rPr>
            </a:br>
            <a:r>
              <a:rPr lang="en-GB" sz="3100" dirty="0">
                <a:solidFill>
                  <a:schemeClr val="tx2"/>
                </a:solidFill>
                <a:latin typeface="Times New Roman" panose="02020603050405020304" pitchFamily="18" charset="0"/>
                <a:cs typeface="Times New Roman" panose="02020603050405020304" pitchFamily="18" charset="0"/>
              </a:rPr>
              <a:t>In December 2025 we will join approximately 35 other teams who will race 3000 miles across the Atlantic Ocean unaided in what is known as the world's toughest row! Rowing 2 hours on and 2 hours off continuously for up to 60 days. Living off rehydrated foods, salt sores, sleep deprivation, sea sickness, 40ft waves, wild storms and a few visits from whales, sharks and blue marlins are all part of the experience.</a:t>
            </a:r>
            <a:r>
              <a:rPr lang="en-US" sz="3200" dirty="0">
                <a:latin typeface="Times New Roman" panose="02020603050405020304" pitchFamily="18" charset="0"/>
                <a:cs typeface="Times New Roman" panose="02020603050405020304" pitchFamily="18" charset="0"/>
              </a:rPr>
              <a:t> </a:t>
            </a:r>
            <a:r>
              <a:rPr lang="en-US" sz="3100" dirty="0">
                <a:solidFill>
                  <a:schemeClr val="tx2"/>
                </a:solidFill>
                <a:latin typeface="Times New Roman" panose="02020603050405020304" pitchFamily="18" charset="0"/>
                <a:cs typeface="Times New Roman" panose="02020603050405020304" pitchFamily="18" charset="0"/>
              </a:rPr>
              <a:t>The ultimate endurance race across the world’s second largest ocean. We are aiming to achieve a world record of being the first Scottish female team of 4 to row any ocean. Join us now and be part of our adventure!</a:t>
            </a:r>
            <a:endParaRPr lang="en-GB" sz="31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0474"/>
            <a:ext cx="12192000" cy="1767526"/>
          </a:xfrm>
          <a:prstGeom prst="rect">
            <a:avLst/>
          </a:prstGeom>
        </p:spPr>
      </p:pic>
    </p:spTree>
    <p:extLst>
      <p:ext uri="{BB962C8B-B14F-4D97-AF65-F5344CB8AC3E}">
        <p14:creationId xmlns:p14="http://schemas.microsoft.com/office/powerpoint/2010/main" val="1581899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CB6-1386-4248-B354-00F8A3259302}"/>
              </a:ext>
            </a:extLst>
          </p:cNvPr>
          <p:cNvSpPr>
            <a:spLocks noGrp="1"/>
          </p:cNvSpPr>
          <p:nvPr>
            <p:ph type="title"/>
          </p:nvPr>
        </p:nvSpPr>
        <p:spPr>
          <a:xfrm>
            <a:off x="839788" y="365125"/>
            <a:ext cx="10515600" cy="1015619"/>
          </a:xfrm>
        </p:spPr>
        <p:txBody>
          <a:bodyPr>
            <a:normAutofit/>
          </a:bodyPr>
          <a:lstStyle/>
          <a:p>
            <a:pPr algn="ctr"/>
            <a:r>
              <a:rPr lang="en-GB" sz="4800" b="1" u="sng" dirty="0">
                <a:solidFill>
                  <a:schemeClr val="tx2"/>
                </a:solidFill>
                <a:latin typeface="Times New Roman" panose="02020603050405020304" pitchFamily="18" charset="0"/>
                <a:cs typeface="Times New Roman" panose="02020603050405020304" pitchFamily="18" charset="0"/>
              </a:rPr>
              <a:t>The Facts</a:t>
            </a:r>
          </a:p>
        </p:txBody>
      </p:sp>
      <p:sp>
        <p:nvSpPr>
          <p:cNvPr id="5" name="Content Placeholder 4">
            <a:extLst>
              <a:ext uri="{FF2B5EF4-FFF2-40B4-BE49-F238E27FC236}">
                <a16:creationId xmlns:a16="http://schemas.microsoft.com/office/drawing/2014/main" id="{B0B8256B-9733-4F7B-84D7-128A22A630C3}"/>
              </a:ext>
            </a:extLst>
          </p:cNvPr>
          <p:cNvSpPr>
            <a:spLocks noGrp="1"/>
          </p:cNvSpPr>
          <p:nvPr>
            <p:ph sz="half" idx="2"/>
          </p:nvPr>
        </p:nvSpPr>
        <p:spPr>
          <a:xfrm>
            <a:off x="836612" y="1380744"/>
            <a:ext cx="5157787" cy="4808919"/>
          </a:xfrm>
        </p:spPr>
        <p:txBody>
          <a:bodyPr>
            <a:normAutofit/>
          </a:bodyPr>
          <a:lstStyle/>
          <a:p>
            <a:r>
              <a:rPr lang="en-GB" sz="2000" dirty="0">
                <a:solidFill>
                  <a:schemeClr val="tx2"/>
                </a:solidFill>
                <a:latin typeface="Times New Roman" panose="02020603050405020304" pitchFamily="18" charset="0"/>
                <a:cs typeface="Times New Roman" panose="02020603050405020304" pitchFamily="18" charset="0"/>
              </a:rPr>
              <a:t>More people have climbed Everest than rowed an ocean.</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5000+ calories and 10 litres of water will be consumed per person each day.</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Row 2 hours, sleep 2 hours 24/7.</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Average weight loss of 8kg per person</a:t>
            </a:r>
            <a:r>
              <a:rPr lang="en-GB" dirty="0">
                <a:solidFill>
                  <a:schemeClr val="tx2"/>
                </a:solidFill>
                <a:latin typeface="Times New Roman" panose="02020603050405020304" pitchFamily="18" charset="0"/>
                <a:cs typeface="Times New Roman" panose="02020603050405020304" pitchFamily="18" charset="0"/>
              </a:rPr>
              <a:t>.</a:t>
            </a:r>
          </a:p>
          <a:p>
            <a:endParaRPr lang="en-GB" sz="2400" dirty="0">
              <a:solidFill>
                <a:schemeClr val="tx2"/>
              </a:solidFill>
              <a:latin typeface="Times New Roman" panose="02020603050405020304" pitchFamily="18"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D8A72915-E833-4898-92E3-9216184ABF17}"/>
              </a:ext>
            </a:extLst>
          </p:cNvPr>
          <p:cNvSpPr>
            <a:spLocks noGrp="1"/>
          </p:cNvSpPr>
          <p:nvPr>
            <p:ph sz="quarter" idx="4"/>
          </p:nvPr>
        </p:nvSpPr>
        <p:spPr>
          <a:xfrm>
            <a:off x="6831011" y="1380744"/>
            <a:ext cx="5183188" cy="4498975"/>
          </a:xfrm>
        </p:spPr>
        <p:txBody>
          <a:bodyPr/>
          <a:lstStyle/>
          <a:p>
            <a:r>
              <a:rPr lang="en-GB" sz="2000" dirty="0">
                <a:solidFill>
                  <a:schemeClr val="tx2"/>
                </a:solidFill>
                <a:latin typeface="Times New Roman" panose="02020603050405020304" pitchFamily="18" charset="0"/>
                <a:cs typeface="Times New Roman" panose="02020603050405020304" pitchFamily="18" charset="0"/>
              </a:rPr>
              <a:t>Each team will row in excess of 1.5 million stokes.</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Each rower will use 800 sheets of toilet paper. There is no loo - just a bucket!</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The team will spend 45-65 days at sea.</a:t>
            </a:r>
          </a:p>
          <a:p>
            <a:endParaRPr lang="en-GB" sz="2000" dirty="0">
              <a:solidFill>
                <a:schemeClr val="tx2"/>
              </a:solidFill>
              <a:latin typeface="Times New Roman" panose="02020603050405020304" pitchFamily="18" charset="0"/>
              <a:cs typeface="Times New Roman" panose="02020603050405020304" pitchFamily="18" charset="0"/>
            </a:endParaRPr>
          </a:p>
          <a:p>
            <a:r>
              <a:rPr lang="en-GB" sz="2000" dirty="0">
                <a:solidFill>
                  <a:schemeClr val="tx2"/>
                </a:solidFill>
                <a:latin typeface="Times New Roman" panose="02020603050405020304" pitchFamily="18" charset="0"/>
                <a:cs typeface="Times New Roman" panose="02020603050405020304" pitchFamily="18" charset="0"/>
              </a:rPr>
              <a:t>Up to 20-foot waves and wild storms.</a:t>
            </a:r>
          </a:p>
          <a:p>
            <a:endParaRPr lang="en-GB" sz="2400" dirty="0">
              <a:solidFill>
                <a:schemeClr val="tx2"/>
              </a:solidFill>
              <a:latin typeface="Times New Roman" panose="02020603050405020304" pitchFamily="18" charset="0"/>
              <a:cs typeface="Times New Roman" panose="02020603050405020304" pitchFamily="18" charset="0"/>
            </a:endParaRP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67312"/>
            <a:ext cx="12192000" cy="1767526"/>
          </a:xfrm>
          <a:prstGeom prst="rect">
            <a:avLst/>
          </a:prstGeom>
        </p:spPr>
      </p:pic>
      <p:pic>
        <p:nvPicPr>
          <p:cNvPr id="12" name="Picture 11">
            <a:extLst>
              <a:ext uri="{FF2B5EF4-FFF2-40B4-BE49-F238E27FC236}">
                <a16:creationId xmlns:a16="http://schemas.microsoft.com/office/drawing/2014/main" id="{49F82FB1-8925-480B-8658-91FB262783AE}"/>
              </a:ext>
            </a:extLst>
          </p:cNvPr>
          <p:cNvPicPr>
            <a:picLocks noChangeAspect="1"/>
          </p:cNvPicPr>
          <p:nvPr/>
        </p:nvPicPr>
        <p:blipFill>
          <a:blip r:embed="rId3"/>
          <a:stretch>
            <a:fillRect/>
          </a:stretch>
        </p:blipFill>
        <p:spPr>
          <a:xfrm>
            <a:off x="53978" y="1380743"/>
            <a:ext cx="757394" cy="608511"/>
          </a:xfrm>
          <a:prstGeom prst="rect">
            <a:avLst/>
          </a:prstGeom>
        </p:spPr>
      </p:pic>
      <p:pic>
        <p:nvPicPr>
          <p:cNvPr id="14" name="Picture 13">
            <a:extLst>
              <a:ext uri="{FF2B5EF4-FFF2-40B4-BE49-F238E27FC236}">
                <a16:creationId xmlns:a16="http://schemas.microsoft.com/office/drawing/2014/main" id="{4165E91A-9E87-48C8-B6D8-2B8B8A9054B1}"/>
              </a:ext>
            </a:extLst>
          </p:cNvPr>
          <p:cNvPicPr>
            <a:picLocks noChangeAspect="1"/>
          </p:cNvPicPr>
          <p:nvPr/>
        </p:nvPicPr>
        <p:blipFill>
          <a:blip r:embed="rId4"/>
          <a:stretch>
            <a:fillRect/>
          </a:stretch>
        </p:blipFill>
        <p:spPr>
          <a:xfrm>
            <a:off x="5994399" y="1380744"/>
            <a:ext cx="836772" cy="673259"/>
          </a:xfrm>
          <a:prstGeom prst="rect">
            <a:avLst/>
          </a:prstGeom>
        </p:spPr>
      </p:pic>
      <p:pic>
        <p:nvPicPr>
          <p:cNvPr id="16" name="Picture 15">
            <a:extLst>
              <a:ext uri="{FF2B5EF4-FFF2-40B4-BE49-F238E27FC236}">
                <a16:creationId xmlns:a16="http://schemas.microsoft.com/office/drawing/2014/main" id="{59A5F75A-D763-40C1-A62A-5036B15EBF85}"/>
              </a:ext>
            </a:extLst>
          </p:cNvPr>
          <p:cNvPicPr>
            <a:picLocks noChangeAspect="1"/>
          </p:cNvPicPr>
          <p:nvPr/>
        </p:nvPicPr>
        <p:blipFill>
          <a:blip r:embed="rId5"/>
          <a:stretch>
            <a:fillRect/>
          </a:stretch>
        </p:blipFill>
        <p:spPr>
          <a:xfrm>
            <a:off x="5994399" y="2362463"/>
            <a:ext cx="826773" cy="673259"/>
          </a:xfrm>
          <a:prstGeom prst="rect">
            <a:avLst/>
          </a:prstGeom>
        </p:spPr>
      </p:pic>
      <p:pic>
        <p:nvPicPr>
          <p:cNvPr id="18" name="Picture 17">
            <a:extLst>
              <a:ext uri="{FF2B5EF4-FFF2-40B4-BE49-F238E27FC236}">
                <a16:creationId xmlns:a16="http://schemas.microsoft.com/office/drawing/2014/main" id="{AB700BC8-3009-4933-8095-1FC6136FFEA1}"/>
              </a:ext>
            </a:extLst>
          </p:cNvPr>
          <p:cNvPicPr>
            <a:picLocks noChangeAspect="1"/>
          </p:cNvPicPr>
          <p:nvPr/>
        </p:nvPicPr>
        <p:blipFill>
          <a:blip r:embed="rId6"/>
          <a:stretch>
            <a:fillRect/>
          </a:stretch>
        </p:blipFill>
        <p:spPr>
          <a:xfrm>
            <a:off x="6004237" y="3344182"/>
            <a:ext cx="826773" cy="673259"/>
          </a:xfrm>
          <a:prstGeom prst="rect">
            <a:avLst/>
          </a:prstGeom>
        </p:spPr>
      </p:pic>
      <p:pic>
        <p:nvPicPr>
          <p:cNvPr id="20" name="Picture 19">
            <a:extLst>
              <a:ext uri="{FF2B5EF4-FFF2-40B4-BE49-F238E27FC236}">
                <a16:creationId xmlns:a16="http://schemas.microsoft.com/office/drawing/2014/main" id="{9C233E8F-8FB5-4498-A65A-44D3ACE4CB83}"/>
              </a:ext>
            </a:extLst>
          </p:cNvPr>
          <p:cNvPicPr>
            <a:picLocks noChangeAspect="1"/>
          </p:cNvPicPr>
          <p:nvPr/>
        </p:nvPicPr>
        <p:blipFill>
          <a:blip r:embed="rId7"/>
          <a:stretch>
            <a:fillRect/>
          </a:stretch>
        </p:blipFill>
        <p:spPr>
          <a:xfrm>
            <a:off x="6000877" y="4262459"/>
            <a:ext cx="813817" cy="741010"/>
          </a:xfrm>
          <a:prstGeom prst="rect">
            <a:avLst/>
          </a:prstGeom>
        </p:spPr>
      </p:pic>
      <p:pic>
        <p:nvPicPr>
          <p:cNvPr id="22" name="Picture 21">
            <a:extLst>
              <a:ext uri="{FF2B5EF4-FFF2-40B4-BE49-F238E27FC236}">
                <a16:creationId xmlns:a16="http://schemas.microsoft.com/office/drawing/2014/main" id="{BD03725C-9C2D-4338-9239-F935C9DF6F53}"/>
              </a:ext>
            </a:extLst>
          </p:cNvPr>
          <p:cNvPicPr>
            <a:picLocks noChangeAspect="1"/>
          </p:cNvPicPr>
          <p:nvPr/>
        </p:nvPicPr>
        <p:blipFill>
          <a:blip r:embed="rId8"/>
          <a:stretch>
            <a:fillRect/>
          </a:stretch>
        </p:blipFill>
        <p:spPr>
          <a:xfrm>
            <a:off x="0" y="4247701"/>
            <a:ext cx="840869" cy="780700"/>
          </a:xfrm>
          <a:prstGeom prst="rect">
            <a:avLst/>
          </a:prstGeom>
        </p:spPr>
      </p:pic>
      <p:pic>
        <p:nvPicPr>
          <p:cNvPr id="24" name="Picture 23">
            <a:extLst>
              <a:ext uri="{FF2B5EF4-FFF2-40B4-BE49-F238E27FC236}">
                <a16:creationId xmlns:a16="http://schemas.microsoft.com/office/drawing/2014/main" id="{DE861630-8645-4374-8ECA-73E47DDB9419}"/>
              </a:ext>
            </a:extLst>
          </p:cNvPr>
          <p:cNvPicPr>
            <a:picLocks noChangeAspect="1"/>
          </p:cNvPicPr>
          <p:nvPr/>
        </p:nvPicPr>
        <p:blipFill>
          <a:blip r:embed="rId9"/>
          <a:stretch>
            <a:fillRect/>
          </a:stretch>
        </p:blipFill>
        <p:spPr>
          <a:xfrm>
            <a:off x="9839" y="3284699"/>
            <a:ext cx="775952" cy="695209"/>
          </a:xfrm>
          <a:prstGeom prst="rect">
            <a:avLst/>
          </a:prstGeom>
        </p:spPr>
      </p:pic>
      <p:pic>
        <p:nvPicPr>
          <p:cNvPr id="26" name="Picture 25">
            <a:extLst>
              <a:ext uri="{FF2B5EF4-FFF2-40B4-BE49-F238E27FC236}">
                <a16:creationId xmlns:a16="http://schemas.microsoft.com/office/drawing/2014/main" id="{1B3A0283-6D79-4376-9D2F-8A1D36BC1431}"/>
              </a:ext>
            </a:extLst>
          </p:cNvPr>
          <p:cNvPicPr>
            <a:picLocks noChangeAspect="1"/>
          </p:cNvPicPr>
          <p:nvPr/>
        </p:nvPicPr>
        <p:blipFill>
          <a:blip r:embed="rId10"/>
          <a:stretch>
            <a:fillRect/>
          </a:stretch>
        </p:blipFill>
        <p:spPr>
          <a:xfrm>
            <a:off x="53978" y="2296862"/>
            <a:ext cx="757394" cy="680229"/>
          </a:xfrm>
          <a:prstGeom prst="rect">
            <a:avLst/>
          </a:prstGeom>
        </p:spPr>
      </p:pic>
    </p:spTree>
    <p:extLst>
      <p:ext uri="{BB962C8B-B14F-4D97-AF65-F5344CB8AC3E}">
        <p14:creationId xmlns:p14="http://schemas.microsoft.com/office/powerpoint/2010/main" val="351097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ky, outdoor, water, people&#10;&#10;Description automatically generated">
            <a:extLst>
              <a:ext uri="{FF2B5EF4-FFF2-40B4-BE49-F238E27FC236}">
                <a16:creationId xmlns:a16="http://schemas.microsoft.com/office/drawing/2014/main" id="{BED98391-9A1D-1F93-A288-85630E33B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838" y="762000"/>
            <a:ext cx="6832600" cy="4495800"/>
          </a:xfrm>
          <a:prstGeom prst="rect">
            <a:avLst/>
          </a:prstGeom>
        </p:spPr>
      </p:pic>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838" y="5324475"/>
            <a:ext cx="6832600" cy="933450"/>
          </a:xfrm>
          <a:prstGeom prst="rect">
            <a:avLst/>
          </a:prstGeom>
        </p:spPr>
      </p:pic>
      <p:sp>
        <p:nvSpPr>
          <p:cNvPr id="7" name="Title 6">
            <a:extLst>
              <a:ext uri="{FF2B5EF4-FFF2-40B4-BE49-F238E27FC236}">
                <a16:creationId xmlns:a16="http://schemas.microsoft.com/office/drawing/2014/main" id="{9AED8D38-279C-4B0E-BA46-A52EB1BD5885}"/>
              </a:ext>
            </a:extLst>
          </p:cNvPr>
          <p:cNvSpPr>
            <a:spLocks noGrp="1"/>
          </p:cNvSpPr>
          <p:nvPr>
            <p:ph type="ctrTitle" idx="4294967295"/>
          </p:nvPr>
        </p:nvSpPr>
        <p:spPr>
          <a:xfrm>
            <a:off x="838200" y="557189"/>
            <a:ext cx="3966463" cy="5571900"/>
          </a:xfrm>
        </p:spPr>
        <p:txBody>
          <a:bodyPr vert="horz" lIns="91440" tIns="45720" rIns="91440" bIns="45720" rtlCol="0" anchor="ctr">
            <a:normAutofit fontScale="90000"/>
          </a:bodyPr>
          <a:lstStyle/>
          <a:p>
            <a:r>
              <a:rPr lang="en-US" sz="4800" b="1" u="sng" dirty="0">
                <a:solidFill>
                  <a:schemeClr val="tx2"/>
                </a:solidFill>
                <a:latin typeface="Times New Roman" panose="02020603050405020304" pitchFamily="18" charset="0"/>
                <a:cs typeface="Times New Roman" panose="02020603050405020304" pitchFamily="18" charset="0"/>
              </a:rPr>
              <a:t>The Rowers</a:t>
            </a:r>
            <a:br>
              <a:rPr lang="en-US" sz="2100" b="1" u="sng" kern="1200" dirty="0">
                <a:solidFill>
                  <a:schemeClr val="tx1"/>
                </a:solidFill>
                <a:latin typeface="+mj-lt"/>
                <a:ea typeface="+mj-ea"/>
                <a:cs typeface="+mj-cs"/>
              </a:rPr>
            </a:br>
            <a:br>
              <a:rPr lang="en-US" sz="2100" kern="1200" dirty="0">
                <a:solidFill>
                  <a:schemeClr val="tx1"/>
                </a:solidFill>
                <a:latin typeface="+mj-lt"/>
                <a:ea typeface="+mj-ea"/>
                <a:cs typeface="+mj-cs"/>
              </a:rPr>
            </a:br>
            <a:r>
              <a:rPr lang="en-US" sz="2800" dirty="0">
                <a:solidFill>
                  <a:schemeClr val="tx2"/>
                </a:solidFill>
                <a:latin typeface="Times New Roman" panose="02020603050405020304" pitchFamily="18" charset="0"/>
                <a:cs typeface="Times New Roman" panose="02020603050405020304" pitchFamily="18" charset="0"/>
              </a:rPr>
              <a:t>We are a team of 4 women from Scotland have chosen to push ourselves physically and mentally to raise both money and awareness for each of our chosen charities, achieve the unachievable and attain a world record along the way!</a:t>
            </a:r>
            <a:br>
              <a:rPr lang="en-US" sz="2800" dirty="0">
                <a:solidFill>
                  <a:schemeClr val="tx2"/>
                </a:solidFill>
                <a:latin typeface="Times New Roman" panose="02020603050405020304" pitchFamily="18" charset="0"/>
                <a:cs typeface="Times New Roman" panose="02020603050405020304" pitchFamily="18" charset="0"/>
              </a:rPr>
            </a:br>
            <a:r>
              <a:rPr lang="en-US" sz="2800" dirty="0">
                <a:solidFill>
                  <a:schemeClr val="tx2"/>
                </a:solidFill>
                <a:latin typeface="Times New Roman" panose="02020603050405020304" pitchFamily="18" charset="0"/>
                <a:cs typeface="Times New Roman" panose="02020603050405020304" pitchFamily="18" charset="0"/>
              </a:rPr>
              <a:t>We believe we hold the edge over other competitors as we span 4 decades giving us knowledge and experience along with fresh ideas and youthful enthusiasm.</a:t>
            </a:r>
          </a:p>
        </p:txBody>
      </p:sp>
    </p:spTree>
    <p:extLst>
      <p:ext uri="{BB962C8B-B14F-4D97-AF65-F5344CB8AC3E}">
        <p14:creationId xmlns:p14="http://schemas.microsoft.com/office/powerpoint/2010/main" val="88734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CB6-1386-4248-B354-00F8A3259302}"/>
              </a:ext>
            </a:extLst>
          </p:cNvPr>
          <p:cNvSpPr>
            <a:spLocks noGrp="1"/>
          </p:cNvSpPr>
          <p:nvPr>
            <p:ph type="title"/>
          </p:nvPr>
        </p:nvSpPr>
        <p:spPr>
          <a:xfrm>
            <a:off x="801099" y="625152"/>
            <a:ext cx="4249006" cy="1492898"/>
          </a:xfrm>
        </p:spPr>
        <p:txBody>
          <a:bodyPr vert="horz" lIns="91440" tIns="45720" rIns="91440" bIns="45720" rtlCol="0" anchor="ctr">
            <a:normAutofit/>
          </a:bodyPr>
          <a:lstStyle/>
          <a:p>
            <a:r>
              <a:rPr lang="en-US" b="1" u="sng" kern="1200" dirty="0">
                <a:solidFill>
                  <a:schemeClr val="tx1"/>
                </a:solidFill>
                <a:latin typeface="+mj-lt"/>
                <a:ea typeface="+mj-ea"/>
                <a:cs typeface="+mj-cs"/>
              </a:rPr>
              <a:t>The Rowers - Andrena</a:t>
            </a:r>
          </a:p>
        </p:txBody>
      </p:sp>
      <p:sp>
        <p:nvSpPr>
          <p:cNvPr id="8" name="Content Placeholder 7">
            <a:extLst>
              <a:ext uri="{FF2B5EF4-FFF2-40B4-BE49-F238E27FC236}">
                <a16:creationId xmlns:a16="http://schemas.microsoft.com/office/drawing/2014/main" id="{D8A72915-E833-4898-92E3-9216184ABF17}"/>
              </a:ext>
            </a:extLst>
          </p:cNvPr>
          <p:cNvSpPr>
            <a:spLocks noGrp="1"/>
          </p:cNvSpPr>
          <p:nvPr>
            <p:ph sz="quarter" idx="4"/>
          </p:nvPr>
        </p:nvSpPr>
        <p:spPr>
          <a:xfrm>
            <a:off x="805544" y="2211355"/>
            <a:ext cx="4245428" cy="3842311"/>
          </a:xfrm>
        </p:spPr>
        <p:txBody>
          <a:bodyPr vert="horz" lIns="91440" tIns="45720" rIns="91440" bIns="45720" rtlCol="0" anchor="t">
            <a:noAutofit/>
          </a:bodyPr>
          <a:lstStyle/>
          <a:p>
            <a:pPr marL="0" indent="0">
              <a:buNone/>
            </a:pPr>
            <a:r>
              <a:rPr lang="en-US" sz="1600" dirty="0"/>
              <a:t>I have always been active in various sports throughout my lifetime, and I am now looking to set myself the ultimate sporting challenge. Working as a Certified Chartered Accountant for the past 9 years I spend most of my free time kayaking, mountaineering and hill walking. When I first heard of the Atlantic Challenge I though this was perfect for me, I have always had a love of the water and when I set myself a target, I give 100% to make it achievable.</a:t>
            </a:r>
            <a:br>
              <a:rPr lang="en-US" sz="1600" dirty="0"/>
            </a:br>
            <a:r>
              <a:rPr lang="en-US" sz="1600" dirty="0"/>
              <a:t>Fast approaching 40 I decided, with the support of my wife and children, to put together a team of like-minded woman passionate for adventure and willing to give their everything to achieve this dream while raising money for my chosen charity </a:t>
            </a:r>
            <a:r>
              <a:rPr lang="en-US" sz="1600" dirty="0" err="1"/>
              <a:t>SiMBA</a:t>
            </a:r>
            <a:r>
              <a:rPr lang="en-US" sz="1600" dirty="0"/>
              <a:t>.</a:t>
            </a:r>
          </a:p>
        </p:txBody>
      </p:sp>
      <p:sp>
        <p:nvSpPr>
          <p:cNvPr id="13" name="Freeform: Shape 1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rotWithShape="1">
          <a:blip r:embed="rId2">
            <a:extLst>
              <a:ext uri="{28A0092B-C50C-407E-A947-70E740481C1C}">
                <a14:useLocalDpi xmlns:a14="http://schemas.microsoft.com/office/drawing/2010/main" val="0"/>
              </a:ext>
            </a:extLst>
          </a:blip>
          <a:srcRect l="21476" r="33642"/>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15" name="Freeform: Shape 1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erson with the arms crossed&#10;&#10;Description automatically generated with low confidence">
            <a:extLst>
              <a:ext uri="{FF2B5EF4-FFF2-40B4-BE49-F238E27FC236}">
                <a16:creationId xmlns:a16="http://schemas.microsoft.com/office/drawing/2014/main" id="{87B3F474-7376-4BDD-8A39-CDDC680A8F8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786" r="1788" b="-1"/>
          <a:stretch/>
        </p:blipFill>
        <p:spPr>
          <a:xfrm>
            <a:off x="7190585" y="3124783"/>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88516171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CB6-1386-4248-B354-00F8A3259302}"/>
              </a:ext>
            </a:extLst>
          </p:cNvPr>
          <p:cNvSpPr>
            <a:spLocks noGrp="1"/>
          </p:cNvSpPr>
          <p:nvPr>
            <p:ph type="title"/>
          </p:nvPr>
        </p:nvSpPr>
        <p:spPr>
          <a:xfrm>
            <a:off x="6745025" y="-93306"/>
            <a:ext cx="4888306" cy="1222310"/>
          </a:xfrm>
        </p:spPr>
        <p:txBody>
          <a:bodyPr vert="horz" lIns="91440" tIns="45720" rIns="91440" bIns="45720" rtlCol="0" anchor="ctr">
            <a:normAutofit/>
          </a:bodyPr>
          <a:lstStyle/>
          <a:p>
            <a:r>
              <a:rPr lang="en-US" b="1" u="sng" kern="1200" dirty="0">
                <a:solidFill>
                  <a:schemeClr val="tx1"/>
                </a:solidFill>
                <a:latin typeface="+mj-lt"/>
                <a:ea typeface="+mj-ea"/>
                <a:cs typeface="+mj-cs"/>
              </a:rPr>
              <a:t>The Rowers - Fiona</a:t>
            </a:r>
          </a:p>
        </p:txBody>
      </p:sp>
      <p:sp>
        <p:nvSpPr>
          <p:cNvPr id="13" name="Freeform: Shape 12">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descr="A picture containing person, boat&#10;&#10;Description automatically generated">
            <a:extLst>
              <a:ext uri="{FF2B5EF4-FFF2-40B4-BE49-F238E27FC236}">
                <a16:creationId xmlns:a16="http://schemas.microsoft.com/office/drawing/2014/main" id="{4F3AD7C9-9B9F-48DA-A504-F257B7DE11D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65" r="-1"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8" name="Content Placeholder 7">
            <a:extLst>
              <a:ext uri="{FF2B5EF4-FFF2-40B4-BE49-F238E27FC236}">
                <a16:creationId xmlns:a16="http://schemas.microsoft.com/office/drawing/2014/main" id="{D8A72915-E833-4898-92E3-9216184ABF17}"/>
              </a:ext>
            </a:extLst>
          </p:cNvPr>
          <p:cNvSpPr>
            <a:spLocks noGrp="1"/>
          </p:cNvSpPr>
          <p:nvPr>
            <p:ph sz="quarter" idx="4"/>
          </p:nvPr>
        </p:nvSpPr>
        <p:spPr>
          <a:xfrm>
            <a:off x="6749142" y="830424"/>
            <a:ext cx="4884189" cy="3618387"/>
          </a:xfrm>
        </p:spPr>
        <p:txBody>
          <a:bodyPr vert="horz" lIns="91440" tIns="45720" rIns="91440" bIns="45720" rtlCol="0" anchor="t">
            <a:noAutofit/>
          </a:bodyPr>
          <a:lstStyle/>
          <a:p>
            <a:pPr marL="0" indent="0">
              <a:buNone/>
            </a:pPr>
            <a:r>
              <a:rPr lang="en-US" sz="1600" dirty="0"/>
              <a:t>I’m a single mum to three amazing people, I’m a sister, a daughter, a cousin and a friend,  a fellow rower in a fantastic coastal rowing club, and a B&amp;B proprietor in beautiful Cromarty on the Black Isle - hosting wonderful </a:t>
            </a:r>
            <a:r>
              <a:rPr lang="en-US" sz="1600" dirty="0" err="1"/>
              <a:t>travellers</a:t>
            </a:r>
            <a:r>
              <a:rPr lang="en-US" sz="1600" dirty="0"/>
              <a:t> from all around the world. </a:t>
            </a:r>
            <a:br>
              <a:rPr lang="en-US" sz="1600" dirty="0"/>
            </a:br>
            <a:r>
              <a:rPr lang="en-US" sz="1600" dirty="0"/>
              <a:t>These people have inspired me to take on the most amazing challenge I have ever faced, mentally and physically, and I hope to inspire others to do amazing things too.</a:t>
            </a:r>
            <a:br>
              <a:rPr lang="en-US" sz="1600" dirty="0"/>
            </a:br>
            <a:r>
              <a:rPr lang="en-US" sz="1600" dirty="0"/>
              <a:t>Being the chubby un-sporty kid at school to making some questionable life choices, I have finally got it all together and will complete this row a month or two before my 60th birthday. </a:t>
            </a:r>
            <a:br>
              <a:rPr lang="en-US" sz="1600" dirty="0"/>
            </a:br>
            <a:r>
              <a:rPr lang="en-US" sz="1600" dirty="0"/>
              <a:t>I will be raising funds on behalf of Breast Cancer UK for my cousin Nicky , my two school friends Susan and Sally,  Betty a lovely guest at my B&amp;B and Uncle Peter who have all suffered this preventable disease.</a:t>
            </a:r>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rotWithShape="1">
          <a:blip r:embed="rId3">
            <a:extLst>
              <a:ext uri="{28A0092B-C50C-407E-A947-70E740481C1C}">
                <a14:useLocalDpi xmlns:a14="http://schemas.microsoft.com/office/drawing/2010/main" val="0"/>
              </a:ext>
            </a:extLst>
          </a:blip>
          <a:srcRect l="21476" r="33643" b="1"/>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132072970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CB6-1386-4248-B354-00F8A3259302}"/>
              </a:ext>
            </a:extLst>
          </p:cNvPr>
          <p:cNvSpPr>
            <a:spLocks noGrp="1"/>
          </p:cNvSpPr>
          <p:nvPr>
            <p:ph type="title"/>
          </p:nvPr>
        </p:nvSpPr>
        <p:spPr>
          <a:xfrm>
            <a:off x="801099" y="636105"/>
            <a:ext cx="4249006" cy="1457738"/>
          </a:xfrm>
        </p:spPr>
        <p:txBody>
          <a:bodyPr vert="horz" lIns="91440" tIns="45720" rIns="91440" bIns="45720" rtlCol="0" anchor="ctr">
            <a:normAutofit/>
          </a:bodyPr>
          <a:lstStyle/>
          <a:p>
            <a:r>
              <a:rPr lang="en-US" b="1" u="sng" kern="1200" dirty="0">
                <a:solidFill>
                  <a:schemeClr val="tx1"/>
                </a:solidFill>
                <a:latin typeface="+mj-lt"/>
                <a:ea typeface="+mj-ea"/>
                <a:cs typeface="+mj-cs"/>
              </a:rPr>
              <a:t>The Rowers – </a:t>
            </a:r>
            <a:r>
              <a:rPr lang="en-US" b="1" u="sng" dirty="0"/>
              <a:t>Heather</a:t>
            </a:r>
            <a:endParaRPr lang="en-US" b="1" u="sng" kern="1200" dirty="0">
              <a:solidFill>
                <a:schemeClr val="tx1"/>
              </a:solidFill>
              <a:latin typeface="+mj-lt"/>
              <a:ea typeface="+mj-ea"/>
              <a:cs typeface="+mj-cs"/>
            </a:endParaRPr>
          </a:p>
        </p:txBody>
      </p:sp>
      <p:sp>
        <p:nvSpPr>
          <p:cNvPr id="8" name="Content Placeholder 7">
            <a:extLst>
              <a:ext uri="{FF2B5EF4-FFF2-40B4-BE49-F238E27FC236}">
                <a16:creationId xmlns:a16="http://schemas.microsoft.com/office/drawing/2014/main" id="{D8A72915-E833-4898-92E3-9216184ABF17}"/>
              </a:ext>
            </a:extLst>
          </p:cNvPr>
          <p:cNvSpPr>
            <a:spLocks noGrp="1"/>
          </p:cNvSpPr>
          <p:nvPr>
            <p:ph sz="quarter" idx="4"/>
          </p:nvPr>
        </p:nvSpPr>
        <p:spPr>
          <a:xfrm>
            <a:off x="805544" y="2186609"/>
            <a:ext cx="4245428" cy="3867057"/>
          </a:xfrm>
        </p:spPr>
        <p:txBody>
          <a:bodyPr vert="horz" lIns="91440" tIns="45720" rIns="91440" bIns="45720" rtlCol="0" anchor="t">
            <a:normAutofit lnSpcReduction="10000"/>
          </a:bodyPr>
          <a:lstStyle/>
          <a:p>
            <a:pPr marL="0" indent="0">
              <a:buNone/>
            </a:pPr>
            <a:r>
              <a:rPr lang="en-US" sz="1600" dirty="0"/>
              <a:t>Over the years I've been lucky enough to travel to many countries, including living in Australia for one year and spending two and a half months volunteering in Rwanda.                                                  I have taken part in the likes of sky diving and bungee jumping and enjoy hiking and going camping in my free time.                                           I work for Police Scotland and have been looking to set myself a bigger challenge, as something to work towards.                                                         Two of us only tried rowing for the first time three months after signing up to the challenge, so it is definitely pushing us outside our comfort zones.                                                                     From now until 2025, I will be raising money for the Scottish Charity Air Ambulance, as they go above and beyond to help those in need all over Scotland and rely on public donations to attend trauma incidents and medical emergencies. </a:t>
            </a:r>
          </a:p>
        </p:txBody>
      </p:sp>
      <p:sp>
        <p:nvSpPr>
          <p:cNvPr id="20" name="Freeform: Shape 1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rotWithShape="1">
          <a:blip r:embed="rId2">
            <a:extLst>
              <a:ext uri="{28A0092B-C50C-407E-A947-70E740481C1C}">
                <a14:useLocalDpi xmlns:a14="http://schemas.microsoft.com/office/drawing/2010/main" val="0"/>
              </a:ext>
            </a:extLst>
          </a:blip>
          <a:srcRect l="21476" r="33643"/>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2" name="Freeform: Shape 2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descr="A picture containing person&#10;&#10;Description automatically generated">
            <a:extLst>
              <a:ext uri="{FF2B5EF4-FFF2-40B4-BE49-F238E27FC236}">
                <a16:creationId xmlns:a16="http://schemas.microsoft.com/office/drawing/2014/main" id="{261FBA75-C140-492A-BAF6-F2E3BB52612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575" r="-1" b="-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68279373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BDCB6-1386-4248-B354-00F8A3259302}"/>
              </a:ext>
            </a:extLst>
          </p:cNvPr>
          <p:cNvSpPr>
            <a:spLocks noGrp="1"/>
          </p:cNvSpPr>
          <p:nvPr>
            <p:ph type="title"/>
          </p:nvPr>
        </p:nvSpPr>
        <p:spPr>
          <a:xfrm>
            <a:off x="7166395" y="-159391"/>
            <a:ext cx="4880196" cy="1140903"/>
          </a:xfrm>
        </p:spPr>
        <p:txBody>
          <a:bodyPr vert="horz" lIns="91440" tIns="45720" rIns="91440" bIns="45720" rtlCol="0" anchor="ctr">
            <a:normAutofit/>
          </a:bodyPr>
          <a:lstStyle/>
          <a:p>
            <a:r>
              <a:rPr lang="en-US" b="1" u="sng" kern="1200" dirty="0">
                <a:solidFill>
                  <a:schemeClr val="tx1"/>
                </a:solidFill>
                <a:latin typeface="+mj-lt"/>
                <a:ea typeface="+mj-ea"/>
                <a:cs typeface="+mj-cs"/>
              </a:rPr>
              <a:t>The Rowers - </a:t>
            </a:r>
            <a:r>
              <a:rPr lang="en-US" b="1" u="sng" dirty="0"/>
              <a:t>Nicky</a:t>
            </a:r>
            <a:endParaRPr lang="en-US" b="1" u="sng" kern="1200" dirty="0">
              <a:solidFill>
                <a:schemeClr val="tx1"/>
              </a:solidFill>
              <a:latin typeface="+mj-lt"/>
              <a:ea typeface="+mj-ea"/>
              <a:cs typeface="+mj-cs"/>
            </a:endParaRPr>
          </a:p>
        </p:txBody>
      </p:sp>
      <p:sp>
        <p:nvSpPr>
          <p:cNvPr id="20" name="Freeform: Shape 19">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descr="A person in a yellow shirt&#10;&#10;Description automatically generated with low confidence">
            <a:extLst>
              <a:ext uri="{FF2B5EF4-FFF2-40B4-BE49-F238E27FC236}">
                <a16:creationId xmlns:a16="http://schemas.microsoft.com/office/drawing/2014/main" id="{A845E706-BF3C-4EFE-9E50-F9C563CFB94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707" r="957"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8" name="Content Placeholder 7">
            <a:extLst>
              <a:ext uri="{FF2B5EF4-FFF2-40B4-BE49-F238E27FC236}">
                <a16:creationId xmlns:a16="http://schemas.microsoft.com/office/drawing/2014/main" id="{D8A72915-E833-4898-92E3-9216184ABF17}"/>
              </a:ext>
            </a:extLst>
          </p:cNvPr>
          <p:cNvSpPr>
            <a:spLocks noGrp="1"/>
          </p:cNvSpPr>
          <p:nvPr>
            <p:ph sz="quarter" idx="4"/>
          </p:nvPr>
        </p:nvSpPr>
        <p:spPr>
          <a:xfrm>
            <a:off x="7166395" y="721453"/>
            <a:ext cx="4762749" cy="3727359"/>
          </a:xfrm>
        </p:spPr>
        <p:txBody>
          <a:bodyPr vert="horz" lIns="91440" tIns="45720" rIns="91440" bIns="45720" rtlCol="0" anchor="t">
            <a:noAutofit/>
          </a:bodyPr>
          <a:lstStyle/>
          <a:p>
            <a:pPr marL="0" indent="0">
              <a:lnSpc>
                <a:spcPct val="107000"/>
              </a:lnSpc>
              <a:spcAft>
                <a:spcPts val="800"/>
              </a:spcAft>
              <a:buNone/>
            </a:pPr>
            <a:r>
              <a:rPr lang="en-GB" sz="1400" dirty="0"/>
              <a:t>I am a very ordinary person; I have four amazing daughters, six beautiful grandchildren and a supportive partner. He rows and understands my dream to complete the Atlantic. I have worked for Angus council for over twenty years within Social Work.                                                                                  As a child I struggled at school with dyslexia, so all my energy went into sports where I felt an equal with my peers. This has continued throughout my life. I started rowing in my early twenties, I loved being part of a crew and club.                  Having a family impacted on rowing, however I have always maintained fitness from hill walking, running, and taking part in the London marathon. I progressed to team events such as Tough Mudder. I cycled Vietnam and completed a tandem parachute jump - I love a challenge. Four years ago, I returned to rowing, this time coastal rowing.                                                                                                          I heard of the Atlantic challenge over twenty years ago and decided this is something I had to be a part of. So here I am, the question is not why would you?  It’s more like why wouldn’t you? You have one life so chase your dreams. </a:t>
            </a:r>
          </a:p>
          <a:p>
            <a:endParaRPr lang="en-US" sz="100" dirty="0"/>
          </a:p>
        </p:txBody>
      </p:sp>
      <p:pic>
        <p:nvPicPr>
          <p:cNvPr id="3" name="Picture 2" descr="A picture containing sunset&#10;&#10;Description automatically generated">
            <a:extLst>
              <a:ext uri="{FF2B5EF4-FFF2-40B4-BE49-F238E27FC236}">
                <a16:creationId xmlns:a16="http://schemas.microsoft.com/office/drawing/2014/main" id="{900D4B01-FEB4-46AB-B484-269A2747C4A9}"/>
              </a:ext>
            </a:extLst>
          </p:cNvPr>
          <p:cNvPicPr>
            <a:picLocks noChangeAspect="1"/>
          </p:cNvPicPr>
          <p:nvPr/>
        </p:nvPicPr>
        <p:blipFill rotWithShape="1">
          <a:blip r:embed="rId3">
            <a:extLst>
              <a:ext uri="{28A0092B-C50C-407E-A947-70E740481C1C}">
                <a14:useLocalDpi xmlns:a14="http://schemas.microsoft.com/office/drawing/2010/main" val="0"/>
              </a:ext>
            </a:extLst>
          </a:blip>
          <a:srcRect l="21476" r="33643" b="1"/>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153959985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4080</TotalTime>
  <Words>2660</Words>
  <Application>Microsoft Office PowerPoint</Application>
  <PresentationFormat>Widescreen</PresentationFormat>
  <Paragraphs>233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SCOTLAND THE WAVE</vt:lpstr>
      <vt:lpstr>CONTENTS  1 - The Challenge 2 - The Facts 3 - The Rowers 4 - The Charities 5 - Coverage 6 - How to Get Involved</vt:lpstr>
      <vt:lpstr>The Challenge  In December 2025 we will join approximately 35 other teams who will race 3000 miles across the Atlantic Ocean unaided in what is known as the world's toughest row! Rowing 2 hours on and 2 hours off continuously for up to 60 days. Living off rehydrated foods, salt sores, sleep deprivation, sea sickness, 40ft waves, wild storms and a few visits from whales, sharks and blue marlins are all part of the experience. The ultimate endurance race across the world’s second largest ocean. We are aiming to achieve a world record of being the first Scottish female team of 4 to row any ocean. Join us now and be part of our adventure!</vt:lpstr>
      <vt:lpstr>The Facts</vt:lpstr>
      <vt:lpstr>The Rowers  We are a team of 4 women from Scotland have chosen to push ourselves physically and mentally to raise both money and awareness for each of our chosen charities, achieve the unachievable and attain a world record along the way! We believe we hold the edge over other competitors as we span 4 decades giving us knowledge and experience along with fresh ideas and youthful enthusiasm.</vt:lpstr>
      <vt:lpstr>The Rowers - Andrena</vt:lpstr>
      <vt:lpstr>The Rowers - Fiona</vt:lpstr>
      <vt:lpstr>The Rowers – Heather</vt:lpstr>
      <vt:lpstr>The Rowers - Nicky</vt:lpstr>
      <vt:lpstr>The Charities  Each of the team have chosen a charity that is important to them and hope to raise £60,000 to split equally between these charities. Please visit our JustGiving page for more information (https://gofund.me/ddd65ebe)  SiMBA was set up in 2005 to help those affected by the loss of a baby during pregnancy and offers a wide range of services including providing memory boxes, trees of tranquillity, family rooms to say goodbye and support groups to those who need it. Registered Charity Number: SC038243  RNLI Scotland is the charity that saves lives at sea. Powered primarily by kind donations, their search and rescue service has been saving lives for nearly 200 years. Their volunteer lifeboat crews provide a 24-hour rescue services, seasonal lifeguards look after people on busy beaches and Flood Rescue Team helps those affected by flooding. Registered Charity Number: SC037736  </vt:lpstr>
      <vt:lpstr>  The Charities   SCAA – Scotland's Charity Air Ambulance responds, on average, to one time-critical emergency call out each day. A patient’s chance of survival and full recovery are greatly increased if they receive the right medical care within the first hour of injury or illness. The fast response of SCAA and its ability to reach Scotland’s most remote and rural areas saves vital minutes when every second really does count. Registered Charity Number: SC041845  BREAST CANCER UK was formed in 2001 with a mission to prevent cancer through education, scientific research, collaboration and policy change. Around 55,000 women and 390 men a year in the UK are diagnosed with breast cancer. Yet over a quarter of these cases could be prevented through lifestyle changes, saving millions of lives, avoiding unnecessary suffering, and reducing the cost to the NHS by over £1.5 billion a year. By raising awareness breast cancer UK can have a significant impact in helping reduce the risk of breast cancer. Registered Charity Number: 7348408  </vt:lpstr>
      <vt:lpstr>The Coverage  -The race has a dedicated media and PR team with extensive international media coverage with royalty free content. -Official film crews are at the start and finish to capture the key visual assets. -Press releases and video news reels are produced for each team to ensure a steady stream of content. -Teams send content from the sea. -The website receives 1.5m page views. </vt:lpstr>
      <vt:lpstr>  </vt:lpstr>
      <vt:lpstr>  </vt:lpstr>
      <vt:lpstr>The Coverage - Documentary  Katrina Inkster has 15 years of experience in the TV Industry as a Producer and Director making many documentaries for BBC, Channel 4, Sky and many more.  Katrina has successfully secured funding to make a documentary about Scotland The Waves’ journey.  A film crew was there for our first meeting as a team, the first time Andrena &amp; Heather set foot in a rowboat as well as during the application process for the race.  They will continue to follow us throughout securing sponsorship, fundraising, training an onto our goal of crossing the Atlantic Ocean and arriving in Antigua. </vt:lpstr>
      <vt:lpstr>How to get involved   Our Partnership Packages Title - £TBC (SOLD) Platinum - £30,000 (One available) Gold - £15,000 (SOLD) Silver - £10,000 (One available) Bronze - £1,500 (Six available available) £250 Club (Unlimited)    </vt:lpstr>
      <vt:lpstr>How to get involved       </vt:lpstr>
      <vt:lpstr>How to get involved  Platinum - £30,000 (One available) </vt:lpstr>
      <vt:lpstr>How to get involved  Silver - £10,000 (One available) </vt:lpstr>
      <vt:lpstr>How to get involved  Bronze - £1,500 (Six available) </vt:lpstr>
      <vt:lpstr>SCOTLAND THE WAVE</vt:lpstr>
      <vt:lpstr>Thank-You We thank you in advance for your interest in partnering with us.  WE LOOK FORWARD TO HEARING FROM YOU.  For more information follow us on social media: Facebook @scotlandthewave Instagram @scotlandhewavet.w.a.c Twitter @Scotland the wave  GET IN CONTACT  PHONE - 0044 (0) 7740 26 26 88 EMAIL – ScotlandTheWave@gmail.com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NAME AND LOGO</dc:title>
  <dc:creator>Andrena McShane-Kerr</dc:creator>
  <cp:lastModifiedBy>Andrena McShane-Kerr</cp:lastModifiedBy>
  <cp:revision>109</cp:revision>
  <cp:lastPrinted>2023-08-04T14:42:09Z</cp:lastPrinted>
  <dcterms:created xsi:type="dcterms:W3CDTF">2022-01-17T14:57:10Z</dcterms:created>
  <dcterms:modified xsi:type="dcterms:W3CDTF">2023-10-18T10:10:08Z</dcterms:modified>
</cp:coreProperties>
</file>