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1"/>
  </p:sldMasterIdLst>
  <p:notesMasterIdLst>
    <p:notesMasterId r:id="rId213"/>
  </p:notesMasterIdLst>
  <p:sldIdLst>
    <p:sldId id="256" r:id="rId2"/>
    <p:sldId id="318" r:id="rId3"/>
    <p:sldId id="257" r:id="rId4"/>
    <p:sldId id="265" r:id="rId5"/>
    <p:sldId id="259" r:id="rId6"/>
    <p:sldId id="261" r:id="rId7"/>
    <p:sldId id="262" r:id="rId8"/>
    <p:sldId id="263" r:id="rId9"/>
    <p:sldId id="266" r:id="rId10"/>
    <p:sldId id="267" r:id="rId11"/>
    <p:sldId id="306" r:id="rId12"/>
    <p:sldId id="470" r:id="rId13"/>
    <p:sldId id="319" r:id="rId14"/>
    <p:sldId id="272" r:id="rId15"/>
    <p:sldId id="268" r:id="rId16"/>
    <p:sldId id="269" r:id="rId17"/>
    <p:sldId id="270" r:id="rId18"/>
    <p:sldId id="271" r:id="rId19"/>
    <p:sldId id="280" r:id="rId20"/>
    <p:sldId id="274" r:id="rId21"/>
    <p:sldId id="276" r:id="rId22"/>
    <p:sldId id="277" r:id="rId23"/>
    <p:sldId id="278" r:id="rId24"/>
    <p:sldId id="279" r:id="rId25"/>
    <p:sldId id="471" r:id="rId26"/>
    <p:sldId id="286" r:id="rId27"/>
    <p:sldId id="282" r:id="rId28"/>
    <p:sldId id="284" r:id="rId29"/>
    <p:sldId id="285" r:id="rId30"/>
    <p:sldId id="308" r:id="rId31"/>
    <p:sldId id="287" r:id="rId32"/>
    <p:sldId id="288" r:id="rId33"/>
    <p:sldId id="290" r:id="rId34"/>
    <p:sldId id="309" r:id="rId35"/>
    <p:sldId id="289" r:id="rId36"/>
    <p:sldId id="292" r:id="rId37"/>
    <p:sldId id="293" r:id="rId38"/>
    <p:sldId id="295" r:id="rId39"/>
    <p:sldId id="296" r:id="rId40"/>
    <p:sldId id="298" r:id="rId41"/>
    <p:sldId id="299" r:id="rId42"/>
    <p:sldId id="300" r:id="rId43"/>
    <p:sldId id="303" r:id="rId44"/>
    <p:sldId id="301" r:id="rId45"/>
    <p:sldId id="302" r:id="rId46"/>
    <p:sldId id="305" r:id="rId47"/>
    <p:sldId id="304" r:id="rId48"/>
    <p:sldId id="472" r:id="rId49"/>
    <p:sldId id="307" r:id="rId50"/>
    <p:sldId id="315" r:id="rId51"/>
    <p:sldId id="320" r:id="rId52"/>
    <p:sldId id="311" r:id="rId53"/>
    <p:sldId id="312" r:id="rId54"/>
    <p:sldId id="314" r:id="rId55"/>
    <p:sldId id="316" r:id="rId56"/>
    <p:sldId id="355" r:id="rId57"/>
    <p:sldId id="356" r:id="rId58"/>
    <p:sldId id="357" r:id="rId59"/>
    <p:sldId id="358" r:id="rId60"/>
    <p:sldId id="359" r:id="rId61"/>
    <p:sldId id="317" r:id="rId62"/>
    <p:sldId id="321" r:id="rId63"/>
    <p:sldId id="335" r:id="rId64"/>
    <p:sldId id="324" r:id="rId65"/>
    <p:sldId id="322" r:id="rId66"/>
    <p:sldId id="323" r:id="rId67"/>
    <p:sldId id="325" r:id="rId68"/>
    <p:sldId id="326" r:id="rId69"/>
    <p:sldId id="331" r:id="rId70"/>
    <p:sldId id="333" r:id="rId71"/>
    <p:sldId id="334" r:id="rId72"/>
    <p:sldId id="336" r:id="rId73"/>
    <p:sldId id="337" r:id="rId74"/>
    <p:sldId id="364" r:id="rId75"/>
    <p:sldId id="338" r:id="rId76"/>
    <p:sldId id="339" r:id="rId77"/>
    <p:sldId id="340" r:id="rId78"/>
    <p:sldId id="341" r:id="rId79"/>
    <p:sldId id="342" r:id="rId80"/>
    <p:sldId id="343" r:id="rId81"/>
    <p:sldId id="365" r:id="rId82"/>
    <p:sldId id="344" r:id="rId83"/>
    <p:sldId id="345" r:id="rId84"/>
    <p:sldId id="346" r:id="rId85"/>
    <p:sldId id="347" r:id="rId86"/>
    <p:sldId id="473" r:id="rId87"/>
    <p:sldId id="348" r:id="rId88"/>
    <p:sldId id="349" r:id="rId89"/>
    <p:sldId id="366" r:id="rId90"/>
    <p:sldId id="350" r:id="rId91"/>
    <p:sldId id="351" r:id="rId92"/>
    <p:sldId id="360" r:id="rId93"/>
    <p:sldId id="361" r:id="rId94"/>
    <p:sldId id="362" r:id="rId95"/>
    <p:sldId id="363" r:id="rId96"/>
    <p:sldId id="367" r:id="rId97"/>
    <p:sldId id="369" r:id="rId98"/>
    <p:sldId id="371" r:id="rId99"/>
    <p:sldId id="372" r:id="rId100"/>
    <p:sldId id="373" r:id="rId101"/>
    <p:sldId id="374" r:id="rId102"/>
    <p:sldId id="375" r:id="rId103"/>
    <p:sldId id="376" r:id="rId104"/>
    <p:sldId id="377" r:id="rId105"/>
    <p:sldId id="474" r:id="rId106"/>
    <p:sldId id="378" r:id="rId107"/>
    <p:sldId id="379" r:id="rId108"/>
    <p:sldId id="380" r:id="rId109"/>
    <p:sldId id="382" r:id="rId110"/>
    <p:sldId id="383" r:id="rId111"/>
    <p:sldId id="384" r:id="rId112"/>
    <p:sldId id="385" r:id="rId113"/>
    <p:sldId id="386" r:id="rId114"/>
    <p:sldId id="475" r:id="rId115"/>
    <p:sldId id="387" r:id="rId116"/>
    <p:sldId id="388" r:id="rId117"/>
    <p:sldId id="389" r:id="rId118"/>
    <p:sldId id="390" r:id="rId119"/>
    <p:sldId id="394" r:id="rId120"/>
    <p:sldId id="391" r:id="rId121"/>
    <p:sldId id="393" r:id="rId122"/>
    <p:sldId id="395" r:id="rId123"/>
    <p:sldId id="396" r:id="rId124"/>
    <p:sldId id="397" r:id="rId125"/>
    <p:sldId id="398" r:id="rId126"/>
    <p:sldId id="399" r:id="rId127"/>
    <p:sldId id="401" r:id="rId128"/>
    <p:sldId id="400" r:id="rId129"/>
    <p:sldId id="402" r:id="rId130"/>
    <p:sldId id="404" r:id="rId131"/>
    <p:sldId id="405" r:id="rId132"/>
    <p:sldId id="403" r:id="rId133"/>
    <p:sldId id="406" r:id="rId134"/>
    <p:sldId id="407" r:id="rId135"/>
    <p:sldId id="408" r:id="rId136"/>
    <p:sldId id="409" r:id="rId137"/>
    <p:sldId id="410" r:id="rId138"/>
    <p:sldId id="413" r:id="rId139"/>
    <p:sldId id="411" r:id="rId140"/>
    <p:sldId id="412" r:id="rId141"/>
    <p:sldId id="414" r:id="rId142"/>
    <p:sldId id="415" r:id="rId143"/>
    <p:sldId id="416" r:id="rId144"/>
    <p:sldId id="476" r:id="rId145"/>
    <p:sldId id="417" r:id="rId146"/>
    <p:sldId id="419" r:id="rId147"/>
    <p:sldId id="420" r:id="rId148"/>
    <p:sldId id="418" r:id="rId149"/>
    <p:sldId id="421" r:id="rId150"/>
    <p:sldId id="422" r:id="rId151"/>
    <p:sldId id="423" r:id="rId152"/>
    <p:sldId id="424" r:id="rId153"/>
    <p:sldId id="425" r:id="rId154"/>
    <p:sldId id="426" r:id="rId155"/>
    <p:sldId id="427" r:id="rId156"/>
    <p:sldId id="428" r:id="rId157"/>
    <p:sldId id="429" r:id="rId158"/>
    <p:sldId id="430" r:id="rId159"/>
    <p:sldId id="431" r:id="rId160"/>
    <p:sldId id="432" r:id="rId161"/>
    <p:sldId id="433" r:id="rId162"/>
    <p:sldId id="477" r:id="rId163"/>
    <p:sldId id="434" r:id="rId164"/>
    <p:sldId id="435" r:id="rId165"/>
    <p:sldId id="436" r:id="rId166"/>
    <p:sldId id="437" r:id="rId167"/>
    <p:sldId id="438" r:id="rId168"/>
    <p:sldId id="439" r:id="rId169"/>
    <p:sldId id="445" r:id="rId170"/>
    <p:sldId id="440" r:id="rId171"/>
    <p:sldId id="441" r:id="rId172"/>
    <p:sldId id="442" r:id="rId173"/>
    <p:sldId id="444" r:id="rId174"/>
    <p:sldId id="443" r:id="rId175"/>
    <p:sldId id="451" r:id="rId176"/>
    <p:sldId id="446" r:id="rId177"/>
    <p:sldId id="450" r:id="rId178"/>
    <p:sldId id="447" r:id="rId179"/>
    <p:sldId id="448" r:id="rId180"/>
    <p:sldId id="452" r:id="rId181"/>
    <p:sldId id="453" r:id="rId182"/>
    <p:sldId id="449" r:id="rId183"/>
    <p:sldId id="478" r:id="rId184"/>
    <p:sldId id="454" r:id="rId185"/>
    <p:sldId id="455" r:id="rId186"/>
    <p:sldId id="456" r:id="rId187"/>
    <p:sldId id="457" r:id="rId188"/>
    <p:sldId id="458" r:id="rId189"/>
    <p:sldId id="459" r:id="rId190"/>
    <p:sldId id="460" r:id="rId191"/>
    <p:sldId id="461" r:id="rId192"/>
    <p:sldId id="462" r:id="rId193"/>
    <p:sldId id="463" r:id="rId194"/>
    <p:sldId id="464" r:id="rId195"/>
    <p:sldId id="465" r:id="rId196"/>
    <p:sldId id="466" r:id="rId197"/>
    <p:sldId id="480" r:id="rId198"/>
    <p:sldId id="467" r:id="rId199"/>
    <p:sldId id="468" r:id="rId200"/>
    <p:sldId id="479" r:id="rId201"/>
    <p:sldId id="469" r:id="rId202"/>
    <p:sldId id="481" r:id="rId203"/>
    <p:sldId id="482" r:id="rId204"/>
    <p:sldId id="483" r:id="rId205"/>
    <p:sldId id="485" r:id="rId206"/>
    <p:sldId id="484" r:id="rId207"/>
    <p:sldId id="488" r:id="rId208"/>
    <p:sldId id="486" r:id="rId209"/>
    <p:sldId id="489" r:id="rId210"/>
    <p:sldId id="490" r:id="rId211"/>
    <p:sldId id="491" r:id="rId212"/>
  </p:sldIdLst>
  <p:sldSz cx="12192000" cy="6858000"/>
  <p:notesSz cx="6858000" cy="9144000"/>
  <p:embeddedFontLst>
    <p:embeddedFont>
      <p:font typeface="Agency FB" panose="020B0503020202020204" pitchFamily="34" charset="0"/>
      <p:regular r:id="rId214"/>
    </p:embeddedFont>
    <p:embeddedFont>
      <p:font typeface="Arial Black" panose="020B0A04020102020204" pitchFamily="34" charset="0"/>
      <p:bold r:id="rId215"/>
    </p:embeddedFont>
    <p:embeddedFont>
      <p:font typeface="Arial Narrow" panose="020B0606020202030204" pitchFamily="34" charset="0"/>
      <p:regular r:id="rId216"/>
      <p:bold r:id="rId217"/>
      <p:italic r:id="rId218"/>
      <p:boldItalic r:id="rId219"/>
    </p:embeddedFont>
    <p:embeddedFont>
      <p:font typeface="Brush Script MT" panose="03060802040406070304" pitchFamily="66" charset="0"/>
      <p:italic r:id="rId220"/>
    </p:embeddedFont>
    <p:embeddedFont>
      <p:font typeface="Calibri" panose="020F0502020204030204" pitchFamily="34" charset="0"/>
      <p:regular r:id="rId221"/>
      <p:bold r:id="rId222"/>
      <p:italic r:id="rId223"/>
      <p:boldItalic r:id="rId224"/>
    </p:embeddedFont>
    <p:embeddedFont>
      <p:font typeface="Century" panose="02040604050505020304" pitchFamily="18" charset="0"/>
      <p:regular r:id="rId225"/>
    </p:embeddedFont>
    <p:embeddedFont>
      <p:font typeface="Century Schoolbook" panose="02040604050505090304" pitchFamily="18" charset="0"/>
      <p:italic r:id="rId226"/>
      <p:boldItalic r:id="rId227"/>
    </p:embeddedFont>
    <p:embeddedFont>
      <p:font typeface="Comic Sans MS" panose="030F0702030302020204" pitchFamily="66" charset="0"/>
      <p:regular r:id="rId228"/>
      <p:bold r:id="rId229"/>
      <p:italic r:id="rId230"/>
      <p:boldItalic r:id="rId231"/>
    </p:embeddedFont>
    <p:embeddedFont>
      <p:font typeface="Corbel" panose="020B0503020204020204" pitchFamily="34" charset="0"/>
      <p:regular r:id="rId232"/>
      <p:bold r:id="rId233"/>
      <p:italic r:id="rId234"/>
      <p:boldItalic r:id="rId235"/>
    </p:embeddedFont>
    <p:embeddedFont>
      <p:font typeface="Eras Demi ITC" panose="020B0805030504020804" pitchFamily="34" charset="0"/>
      <p:regular r:id="rId236"/>
    </p:embeddedFont>
    <p:embeddedFont>
      <p:font typeface="Franklin Gothic Medium" panose="020B0603020102020204" pitchFamily="34" charset="0"/>
      <p:regular r:id="rId237"/>
      <p:italic r:id="rId238"/>
    </p:embeddedFont>
    <p:embeddedFont>
      <p:font typeface="Freestyle Script" panose="030804020302050B0404" pitchFamily="66" charset="0"/>
      <p:regular r:id="rId239"/>
    </p:embeddedFont>
    <p:embeddedFont>
      <p:font typeface="Greekth" panose="02020803070505020304" pitchFamily="18" charset="0"/>
      <p:bold r:id="rId240"/>
    </p:embeddedFont>
    <p:embeddedFont>
      <p:font typeface="Impact" panose="020B0806030902050204" pitchFamily="34" charset="0"/>
      <p:regular r:id="rId241"/>
    </p:embeddedFont>
    <p:embeddedFont>
      <p:font typeface="Lucida Sans Unicode" panose="020B0602030504020204" pitchFamily="34" charset="0"/>
      <p:regular r:id="rId242"/>
    </p:embeddedFont>
    <p:embeddedFont>
      <p:font typeface="Matura MT Script Capitals" panose="03020802060602070202" pitchFamily="66" charset="0"/>
      <p:regular r:id="rId243"/>
    </p:embeddedFont>
    <p:embeddedFont>
      <p:font typeface="Mistral" panose="03090702030407020403" pitchFamily="66" charset="0"/>
      <p:regular r:id="rId244"/>
    </p:embeddedFont>
    <p:embeddedFont>
      <p:font typeface="Old English Text MT" panose="03040902040508030806" pitchFamily="66" charset="0"/>
      <p:regular r:id="rId245"/>
    </p:embeddedFont>
    <p:embeddedFont>
      <p:font typeface="Papyrus" panose="03070502060502030205" pitchFamily="66" charset="0"/>
      <p:regular r:id="rId246"/>
    </p:embeddedFont>
    <p:embeddedFont>
      <p:font typeface="Playbill" panose="04050603000602020202" pitchFamily="82" charset="0"/>
      <p:regular r:id="rId247"/>
    </p:embeddedFont>
    <p:embeddedFont>
      <p:font typeface="Rockwell Extra Bold" panose="02060903040505020403" pitchFamily="18" charset="0"/>
      <p:bold r:id="rId248"/>
    </p:embeddedFont>
    <p:embeddedFont>
      <p:font typeface="Verdana" panose="020B0604030504040204" pitchFamily="34" charset="0"/>
      <p:regular r:id="rId249"/>
      <p:bold r:id="rId250"/>
      <p:italic r:id="rId251"/>
      <p:boldItalic r:id="rId252"/>
    </p:embeddedFont>
    <p:embeddedFont>
      <p:font typeface="Wingdings 2" panose="05020102010507070707" pitchFamily="18" charset="2"/>
      <p:regular r:id="rId2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E76"/>
    <a:srgbClr val="FF3300"/>
    <a:srgbClr val="FFFF99"/>
    <a:srgbClr val="2F3C47"/>
    <a:srgbClr val="814B50"/>
    <a:srgbClr val="666633"/>
    <a:srgbClr val="2B8156"/>
    <a:srgbClr val="339966"/>
    <a:srgbClr val="666699"/>
    <a:srgbClr val="5432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83" autoAdjust="0"/>
    <p:restoredTop sz="94660"/>
  </p:normalViewPr>
  <p:slideViewPr>
    <p:cSldViewPr snapToGrid="0">
      <p:cViewPr varScale="1">
        <p:scale>
          <a:sx n="39" d="100"/>
          <a:sy n="39" d="100"/>
        </p:scale>
        <p:origin x="6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font" Target="fonts/font13.fntdata"/><Relationship Id="rId247" Type="http://schemas.openxmlformats.org/officeDocument/2006/relationships/font" Target="fonts/font34.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font" Target="fonts/font3.fntdata"/><Relationship Id="rId237" Type="http://schemas.openxmlformats.org/officeDocument/2006/relationships/font" Target="fonts/font24.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font" Target="fonts/font14.fntdata"/><Relationship Id="rId248" Type="http://schemas.openxmlformats.org/officeDocument/2006/relationships/font" Target="fonts/font35.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font" Target="fonts/font20.fntdata"/><Relationship Id="rId238" Type="http://schemas.openxmlformats.org/officeDocument/2006/relationships/font" Target="fonts/font25.fntdata"/><Relationship Id="rId254" Type="http://schemas.openxmlformats.org/officeDocument/2006/relationships/presProps" Target="pres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font" Target="fonts/font10.fntdata"/><Relationship Id="rId228" Type="http://schemas.openxmlformats.org/officeDocument/2006/relationships/font" Target="fonts/font15.fntdata"/><Relationship Id="rId244" Type="http://schemas.openxmlformats.org/officeDocument/2006/relationships/font" Target="fonts/font31.fntdata"/><Relationship Id="rId249" Type="http://schemas.openxmlformats.org/officeDocument/2006/relationships/font" Target="fonts/font36.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notesMaster" Target="notesMasters/notesMaster1.xml"/><Relationship Id="rId218" Type="http://schemas.openxmlformats.org/officeDocument/2006/relationships/font" Target="fonts/font5.fntdata"/><Relationship Id="rId234" Type="http://schemas.openxmlformats.org/officeDocument/2006/relationships/font" Target="fonts/font21.fntdata"/><Relationship Id="rId239" Type="http://schemas.openxmlformats.org/officeDocument/2006/relationships/font" Target="fonts/font26.fntdata"/><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font" Target="fonts/font37.fntdata"/><Relationship Id="rId255" Type="http://schemas.openxmlformats.org/officeDocument/2006/relationships/viewProps" Target="view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font" Target="fonts/font16.fntdata"/><Relationship Id="rId19" Type="http://schemas.openxmlformats.org/officeDocument/2006/relationships/slide" Target="slides/slide18.xml"/><Relationship Id="rId224" Type="http://schemas.openxmlformats.org/officeDocument/2006/relationships/font" Target="fonts/font11.fntdata"/><Relationship Id="rId240" Type="http://schemas.openxmlformats.org/officeDocument/2006/relationships/font" Target="fonts/font27.fntdata"/><Relationship Id="rId245" Type="http://schemas.openxmlformats.org/officeDocument/2006/relationships/font" Target="fonts/font32.fntdata"/><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font" Target="fonts/font6.fntdata"/><Relationship Id="rId3" Type="http://schemas.openxmlformats.org/officeDocument/2006/relationships/slide" Target="slides/slide2.xml"/><Relationship Id="rId214" Type="http://schemas.openxmlformats.org/officeDocument/2006/relationships/font" Target="fonts/font1.fntdata"/><Relationship Id="rId230" Type="http://schemas.openxmlformats.org/officeDocument/2006/relationships/font" Target="fonts/font17.fntdata"/><Relationship Id="rId235" Type="http://schemas.openxmlformats.org/officeDocument/2006/relationships/font" Target="fonts/font22.fntdata"/><Relationship Id="rId251" Type="http://schemas.openxmlformats.org/officeDocument/2006/relationships/font" Target="fonts/font38.fntdata"/><Relationship Id="rId256" Type="http://schemas.openxmlformats.org/officeDocument/2006/relationships/theme" Target="theme/theme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font" Target="fonts/font7.fntdata"/><Relationship Id="rId225" Type="http://schemas.openxmlformats.org/officeDocument/2006/relationships/font" Target="fonts/font12.fntdata"/><Relationship Id="rId241" Type="http://schemas.openxmlformats.org/officeDocument/2006/relationships/font" Target="fonts/font28.fntdata"/><Relationship Id="rId246" Type="http://schemas.openxmlformats.org/officeDocument/2006/relationships/font" Target="fonts/font33.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font" Target="fonts/font2.fntdata"/><Relationship Id="rId236" Type="http://schemas.openxmlformats.org/officeDocument/2006/relationships/font" Target="fonts/font23.fntdata"/><Relationship Id="rId257" Type="http://schemas.openxmlformats.org/officeDocument/2006/relationships/tableStyles" Target="tableStyles.xml"/><Relationship Id="rId26" Type="http://schemas.openxmlformats.org/officeDocument/2006/relationships/slide" Target="slides/slide25.xml"/><Relationship Id="rId231" Type="http://schemas.openxmlformats.org/officeDocument/2006/relationships/font" Target="fonts/font18.fntdata"/><Relationship Id="rId252" Type="http://schemas.openxmlformats.org/officeDocument/2006/relationships/font" Target="fonts/font39.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font" Target="fonts/font8.fntdata"/><Relationship Id="rId242" Type="http://schemas.openxmlformats.org/officeDocument/2006/relationships/font" Target="fonts/font29.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font" Target="fonts/font19.fntdata"/><Relationship Id="rId253" Type="http://schemas.openxmlformats.org/officeDocument/2006/relationships/font" Target="fonts/font40.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font" Target="fonts/font9.fntdata"/><Relationship Id="rId243" Type="http://schemas.openxmlformats.org/officeDocument/2006/relationships/font" Target="fonts/font30.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AE1CDE-B683-400E-9319-9DC7204A23EB}"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n-US"/>
        </a:p>
      </dgm:t>
    </dgm:pt>
    <dgm:pt modelId="{86A04FE3-26C0-4704-B395-387DC7714D9A}">
      <dgm:prSet phldrT="[Text]"/>
      <dgm:spPr/>
      <dgm:t>
        <a:bodyPr/>
        <a:lstStyle/>
        <a:p>
          <a:r>
            <a:rPr lang="en-US" dirty="0"/>
            <a:t>BRIDE</a:t>
          </a:r>
        </a:p>
      </dgm:t>
    </dgm:pt>
    <dgm:pt modelId="{9D2DEC06-F12A-4B78-A9CE-80948676CC35}" type="parTrans" cxnId="{DC9605CC-1ACC-476D-9898-B9F24D699D63}">
      <dgm:prSet/>
      <dgm:spPr/>
      <dgm:t>
        <a:bodyPr/>
        <a:lstStyle/>
        <a:p>
          <a:endParaRPr lang="en-US"/>
        </a:p>
      </dgm:t>
    </dgm:pt>
    <dgm:pt modelId="{9978E0FE-5D96-484C-9ED6-7F0E200ACF39}" type="sibTrans" cxnId="{DC9605CC-1ACC-476D-9898-B9F24D699D63}">
      <dgm:prSet/>
      <dgm:spPr/>
      <dgm:t>
        <a:bodyPr/>
        <a:lstStyle/>
        <a:p>
          <a:endParaRPr lang="en-US"/>
        </a:p>
      </dgm:t>
    </dgm:pt>
    <dgm:pt modelId="{3B5F1442-A405-43CA-8734-E6AF5EFDDF02}">
      <dgm:prSet phldrT="[Text]"/>
      <dgm:spPr/>
      <dgm:t>
        <a:bodyPr/>
        <a:lstStyle/>
        <a:p>
          <a:r>
            <a:rPr lang="en-US" dirty="0">
              <a:solidFill>
                <a:schemeClr val="bg1"/>
              </a:solidFill>
            </a:rPr>
            <a:t>BODY</a:t>
          </a:r>
        </a:p>
      </dgm:t>
    </dgm:pt>
    <dgm:pt modelId="{DBB48F44-43FA-412B-80FF-76656B55DE51}" type="parTrans" cxnId="{1F6A4F58-7C19-4DDE-80B2-7281CA141C0F}">
      <dgm:prSet/>
      <dgm:spPr/>
      <dgm:t>
        <a:bodyPr/>
        <a:lstStyle/>
        <a:p>
          <a:endParaRPr lang="en-US"/>
        </a:p>
      </dgm:t>
    </dgm:pt>
    <dgm:pt modelId="{96D339F0-5E4C-4A0E-9B95-C15247FEE459}" type="sibTrans" cxnId="{1F6A4F58-7C19-4DDE-80B2-7281CA141C0F}">
      <dgm:prSet/>
      <dgm:spPr/>
      <dgm:t>
        <a:bodyPr/>
        <a:lstStyle/>
        <a:p>
          <a:endParaRPr lang="en-US"/>
        </a:p>
      </dgm:t>
    </dgm:pt>
    <dgm:pt modelId="{6597C76D-CDFC-486D-90D9-A5037DA2D50D}">
      <dgm:prSet phldrT="[Text]"/>
      <dgm:spPr/>
      <dgm:t>
        <a:bodyPr/>
        <a:lstStyle/>
        <a:p>
          <a:r>
            <a:rPr lang="en-US" dirty="0">
              <a:solidFill>
                <a:schemeClr val="bg1"/>
              </a:solidFill>
            </a:rPr>
            <a:t>CITY</a:t>
          </a:r>
        </a:p>
      </dgm:t>
    </dgm:pt>
    <dgm:pt modelId="{06755D14-FB2F-4D4D-BFAF-5C2FFDB8BC16}" type="parTrans" cxnId="{F336639A-05B7-4365-AD08-400FB8520C67}">
      <dgm:prSet/>
      <dgm:spPr/>
      <dgm:t>
        <a:bodyPr/>
        <a:lstStyle/>
        <a:p>
          <a:endParaRPr lang="en-US"/>
        </a:p>
      </dgm:t>
    </dgm:pt>
    <dgm:pt modelId="{5949EA36-96BB-48E6-9084-09DBE3B8CCF4}" type="sibTrans" cxnId="{F336639A-05B7-4365-AD08-400FB8520C67}">
      <dgm:prSet/>
      <dgm:spPr/>
      <dgm:t>
        <a:bodyPr/>
        <a:lstStyle/>
        <a:p>
          <a:endParaRPr lang="en-US"/>
        </a:p>
      </dgm:t>
    </dgm:pt>
    <dgm:pt modelId="{669EFA63-3599-4E16-8111-D7577291DAE5}">
      <dgm:prSet phldrT="[Text]"/>
      <dgm:spPr/>
      <dgm:t>
        <a:bodyPr/>
        <a:lstStyle/>
        <a:p>
          <a:r>
            <a:rPr lang="en-US" dirty="0">
              <a:latin typeface="Corbel" panose="020B0503020204020204" pitchFamily="34" charset="0"/>
            </a:rPr>
            <a:t>TEMPLE</a:t>
          </a:r>
        </a:p>
      </dgm:t>
    </dgm:pt>
    <dgm:pt modelId="{6F1A735A-A0FD-4A33-8D54-858CF28697D4}" type="sibTrans" cxnId="{69D893F5-241F-442C-9093-2869D6B62965}">
      <dgm:prSet/>
      <dgm:spPr/>
      <dgm:t>
        <a:bodyPr/>
        <a:lstStyle/>
        <a:p>
          <a:endParaRPr lang="en-US"/>
        </a:p>
      </dgm:t>
    </dgm:pt>
    <dgm:pt modelId="{07DDFEEC-5EB5-40AD-8807-CECB1AAF799A}" type="parTrans" cxnId="{69D893F5-241F-442C-9093-2869D6B62965}">
      <dgm:prSet/>
      <dgm:spPr/>
      <dgm:t>
        <a:bodyPr/>
        <a:lstStyle/>
        <a:p>
          <a:endParaRPr lang="en-US"/>
        </a:p>
      </dgm:t>
    </dgm:pt>
    <dgm:pt modelId="{B47CAD8B-89AB-4B94-834E-A635CECBDBD8}">
      <dgm:prSet phldrT="[Text]" phldr="1"/>
      <dgm:spPr/>
      <dgm:t>
        <a:bodyPr/>
        <a:lstStyle/>
        <a:p>
          <a:endParaRPr lang="en-US"/>
        </a:p>
      </dgm:t>
    </dgm:pt>
    <dgm:pt modelId="{0DADB9DD-6AD5-4A78-B132-99D5F0E5C92E}" type="sibTrans" cxnId="{548347FA-0776-4069-AED7-BE571EC9EF0D}">
      <dgm:prSet/>
      <dgm:spPr/>
      <dgm:t>
        <a:bodyPr/>
        <a:lstStyle/>
        <a:p>
          <a:endParaRPr lang="en-US"/>
        </a:p>
      </dgm:t>
    </dgm:pt>
    <dgm:pt modelId="{5D88A3DE-B0BB-410B-8E8F-2893F1AFBBF2}" type="parTrans" cxnId="{548347FA-0776-4069-AED7-BE571EC9EF0D}">
      <dgm:prSet/>
      <dgm:spPr/>
      <dgm:t>
        <a:bodyPr/>
        <a:lstStyle/>
        <a:p>
          <a:endParaRPr lang="en-US"/>
        </a:p>
      </dgm:t>
    </dgm:pt>
    <dgm:pt modelId="{347EC8EC-8E86-40D2-8FE3-9984A0FEA8C1}" type="pres">
      <dgm:prSet presAssocID="{E5AE1CDE-B683-400E-9319-9DC7204A23EB}" presName="Name0" presStyleCnt="0">
        <dgm:presLayoutVars>
          <dgm:chMax/>
          <dgm:chPref/>
          <dgm:dir/>
          <dgm:animLvl val="lvl"/>
        </dgm:presLayoutVars>
      </dgm:prSet>
      <dgm:spPr/>
    </dgm:pt>
    <dgm:pt modelId="{82AD857C-3EAF-4613-81B5-6DE3A18D12C3}" type="pres">
      <dgm:prSet presAssocID="{669EFA63-3599-4E16-8111-D7577291DAE5}" presName="composite" presStyleCnt="0"/>
      <dgm:spPr/>
    </dgm:pt>
    <dgm:pt modelId="{595CD782-A78B-4736-9CBA-DE2DAC70FBA5}" type="pres">
      <dgm:prSet presAssocID="{669EFA63-3599-4E16-8111-D7577291DAE5}" presName="Parent1" presStyleLbl="node1" presStyleIdx="0" presStyleCnt="6">
        <dgm:presLayoutVars>
          <dgm:chMax val="1"/>
          <dgm:chPref val="1"/>
          <dgm:bulletEnabled val="1"/>
        </dgm:presLayoutVars>
      </dgm:prSet>
      <dgm:spPr/>
    </dgm:pt>
    <dgm:pt modelId="{D09EA612-AE36-47A7-B424-B00CDDDE32D3}" type="pres">
      <dgm:prSet presAssocID="{669EFA63-3599-4E16-8111-D7577291DAE5}" presName="Childtext1" presStyleLbl="revTx" presStyleIdx="0" presStyleCnt="3" custLinFactX="-100000" custLinFactNeighborX="-125746" custLinFactNeighborY="5158">
        <dgm:presLayoutVars>
          <dgm:chMax val="0"/>
          <dgm:chPref val="0"/>
          <dgm:bulletEnabled val="1"/>
        </dgm:presLayoutVars>
      </dgm:prSet>
      <dgm:spPr/>
    </dgm:pt>
    <dgm:pt modelId="{F7D05DC2-4A46-4DAA-BE5E-D9B029F40B31}" type="pres">
      <dgm:prSet presAssocID="{669EFA63-3599-4E16-8111-D7577291DAE5}" presName="BalanceSpacing" presStyleCnt="0"/>
      <dgm:spPr/>
    </dgm:pt>
    <dgm:pt modelId="{98DF0BA5-AEC7-47A6-8684-81257BD9FA67}" type="pres">
      <dgm:prSet presAssocID="{669EFA63-3599-4E16-8111-D7577291DAE5}" presName="BalanceSpacing1" presStyleCnt="0"/>
      <dgm:spPr/>
    </dgm:pt>
    <dgm:pt modelId="{8EAF87B8-A540-465B-ADF9-DEA8B4A138A1}" type="pres">
      <dgm:prSet presAssocID="{6F1A735A-A0FD-4A33-8D54-858CF28697D4}" presName="Accent1Text" presStyleLbl="node1" presStyleIdx="1" presStyleCnt="6" custLinFactNeighborX="829" custLinFactNeighborY="722"/>
      <dgm:spPr/>
    </dgm:pt>
    <dgm:pt modelId="{391F9D80-B271-405A-85D0-B83D3CC508CA}" type="pres">
      <dgm:prSet presAssocID="{6F1A735A-A0FD-4A33-8D54-858CF28697D4}" presName="spaceBetweenRectangles" presStyleCnt="0"/>
      <dgm:spPr/>
    </dgm:pt>
    <dgm:pt modelId="{295C72BE-D079-477C-A98C-8C7AC0193388}" type="pres">
      <dgm:prSet presAssocID="{86A04FE3-26C0-4704-B395-387DC7714D9A}" presName="composite" presStyleCnt="0"/>
      <dgm:spPr/>
    </dgm:pt>
    <dgm:pt modelId="{8F9751EC-97FA-4684-A27B-D4480F67ABCE}" type="pres">
      <dgm:prSet presAssocID="{86A04FE3-26C0-4704-B395-387DC7714D9A}" presName="Parent1" presStyleLbl="node1" presStyleIdx="2" presStyleCnt="6">
        <dgm:presLayoutVars>
          <dgm:chMax val="1"/>
          <dgm:chPref val="1"/>
          <dgm:bulletEnabled val="1"/>
        </dgm:presLayoutVars>
      </dgm:prSet>
      <dgm:spPr/>
    </dgm:pt>
    <dgm:pt modelId="{D89DF93C-3C7D-48BB-839E-E55EBCB4B339}" type="pres">
      <dgm:prSet presAssocID="{86A04FE3-26C0-4704-B395-387DC7714D9A}" presName="Childtext1" presStyleLbl="revTx" presStyleIdx="1" presStyleCnt="3" custLinFactY="-39571" custLinFactNeighborX="25400" custLinFactNeighborY="-100000">
        <dgm:presLayoutVars>
          <dgm:chMax val="0"/>
          <dgm:chPref val="0"/>
          <dgm:bulletEnabled val="1"/>
        </dgm:presLayoutVars>
      </dgm:prSet>
      <dgm:spPr/>
    </dgm:pt>
    <dgm:pt modelId="{CBA2AB0C-A66A-4233-A9CF-7B652233DC78}" type="pres">
      <dgm:prSet presAssocID="{86A04FE3-26C0-4704-B395-387DC7714D9A}" presName="BalanceSpacing" presStyleCnt="0"/>
      <dgm:spPr/>
    </dgm:pt>
    <dgm:pt modelId="{F6348F1C-0762-4DFB-87F4-64BD79A6787B}" type="pres">
      <dgm:prSet presAssocID="{86A04FE3-26C0-4704-B395-387DC7714D9A}" presName="BalanceSpacing1" presStyleCnt="0"/>
      <dgm:spPr/>
    </dgm:pt>
    <dgm:pt modelId="{B184D912-1B60-4560-921B-0A9257049A0D}" type="pres">
      <dgm:prSet presAssocID="{9978E0FE-5D96-484C-9ED6-7F0E200ACF39}" presName="Accent1Text" presStyleLbl="node1" presStyleIdx="3" presStyleCnt="6"/>
      <dgm:spPr/>
    </dgm:pt>
    <dgm:pt modelId="{DA2C2AFA-8490-49B1-A2C3-195F60CE6D50}" type="pres">
      <dgm:prSet presAssocID="{9978E0FE-5D96-484C-9ED6-7F0E200ACF39}" presName="spaceBetweenRectangles" presStyleCnt="0"/>
      <dgm:spPr/>
    </dgm:pt>
    <dgm:pt modelId="{F8C41E7A-BBF4-44A9-961B-FD5B9C58C413}" type="pres">
      <dgm:prSet presAssocID="{B47CAD8B-89AB-4B94-834E-A635CECBDBD8}" presName="composite" presStyleCnt="0"/>
      <dgm:spPr/>
    </dgm:pt>
    <dgm:pt modelId="{D3E7F6F2-89D7-48BB-8F1A-07EAE5CD205E}" type="pres">
      <dgm:prSet presAssocID="{B47CAD8B-89AB-4B94-834E-A635CECBDBD8}" presName="Parent1" presStyleLbl="node1" presStyleIdx="4" presStyleCnt="6">
        <dgm:presLayoutVars>
          <dgm:chMax val="1"/>
          <dgm:chPref val="1"/>
          <dgm:bulletEnabled val="1"/>
        </dgm:presLayoutVars>
      </dgm:prSet>
      <dgm:spPr/>
    </dgm:pt>
    <dgm:pt modelId="{5A054706-024C-40C4-B660-202E53EEBAB4}" type="pres">
      <dgm:prSet presAssocID="{B47CAD8B-89AB-4B94-834E-A635CECBDBD8}" presName="Childtext1" presStyleLbl="revTx" presStyleIdx="2" presStyleCnt="3" custLinFactY="-39573" custLinFactNeighborX="-16818" custLinFactNeighborY="-100000">
        <dgm:presLayoutVars>
          <dgm:chMax val="0"/>
          <dgm:chPref val="0"/>
          <dgm:bulletEnabled val="1"/>
        </dgm:presLayoutVars>
      </dgm:prSet>
      <dgm:spPr/>
    </dgm:pt>
    <dgm:pt modelId="{62DF5755-C4FF-4231-9C01-065CAD368DE9}" type="pres">
      <dgm:prSet presAssocID="{B47CAD8B-89AB-4B94-834E-A635CECBDBD8}" presName="BalanceSpacing" presStyleCnt="0"/>
      <dgm:spPr/>
    </dgm:pt>
    <dgm:pt modelId="{867FDC5A-195B-478D-9FE9-4D4E141F0E6E}" type="pres">
      <dgm:prSet presAssocID="{B47CAD8B-89AB-4B94-834E-A635CECBDBD8}" presName="BalanceSpacing1" presStyleCnt="0"/>
      <dgm:spPr/>
    </dgm:pt>
    <dgm:pt modelId="{899C2FE4-B09C-49C7-B368-CCC7B9CDE7C6}" type="pres">
      <dgm:prSet presAssocID="{0DADB9DD-6AD5-4A78-B132-99D5F0E5C92E}" presName="Accent1Text" presStyleLbl="node1" presStyleIdx="5" presStyleCnt="6" custLinFactX="7243" custLinFactNeighborX="100000" custLinFactNeighborY="-639"/>
      <dgm:spPr/>
    </dgm:pt>
  </dgm:ptLst>
  <dgm:cxnLst>
    <dgm:cxn modelId="{FBAC0E40-9F1E-43D8-963B-2D27A400543D}" type="presOf" srcId="{6597C76D-CDFC-486D-90D9-A5037DA2D50D}" destId="{5A054706-024C-40C4-B660-202E53EEBAB4}" srcOrd="0" destOrd="0" presId="urn:microsoft.com/office/officeart/2008/layout/AlternatingHexagons"/>
    <dgm:cxn modelId="{06011847-195D-42EF-A6FE-B9A1E1B4B120}" type="presOf" srcId="{9978E0FE-5D96-484C-9ED6-7F0E200ACF39}" destId="{B184D912-1B60-4560-921B-0A9257049A0D}" srcOrd="0" destOrd="0" presId="urn:microsoft.com/office/officeart/2008/layout/AlternatingHexagons"/>
    <dgm:cxn modelId="{62901372-BC65-42BC-AE9D-43EB32CB461A}" type="presOf" srcId="{86A04FE3-26C0-4704-B395-387DC7714D9A}" destId="{8F9751EC-97FA-4684-A27B-D4480F67ABCE}" srcOrd="0" destOrd="0" presId="urn:microsoft.com/office/officeart/2008/layout/AlternatingHexagons"/>
    <dgm:cxn modelId="{1F6A4F58-7C19-4DDE-80B2-7281CA141C0F}" srcId="{86A04FE3-26C0-4704-B395-387DC7714D9A}" destId="{3B5F1442-A405-43CA-8734-E6AF5EFDDF02}" srcOrd="0" destOrd="0" parTransId="{DBB48F44-43FA-412B-80FF-76656B55DE51}" sibTransId="{96D339F0-5E4C-4A0E-9B95-C15247FEE459}"/>
    <dgm:cxn modelId="{FE730E97-67B3-4F56-9672-6AD9D1F99E4D}" type="presOf" srcId="{E5AE1CDE-B683-400E-9319-9DC7204A23EB}" destId="{347EC8EC-8E86-40D2-8FE3-9984A0FEA8C1}" srcOrd="0" destOrd="0" presId="urn:microsoft.com/office/officeart/2008/layout/AlternatingHexagons"/>
    <dgm:cxn modelId="{F336639A-05B7-4365-AD08-400FB8520C67}" srcId="{B47CAD8B-89AB-4B94-834E-A635CECBDBD8}" destId="{6597C76D-CDFC-486D-90D9-A5037DA2D50D}" srcOrd="0" destOrd="0" parTransId="{06755D14-FB2F-4D4D-BFAF-5C2FFDB8BC16}" sibTransId="{5949EA36-96BB-48E6-9084-09DBE3B8CCF4}"/>
    <dgm:cxn modelId="{98AD0DA4-01A4-44F7-A29B-2CB29914B6BE}" type="presOf" srcId="{6F1A735A-A0FD-4A33-8D54-858CF28697D4}" destId="{8EAF87B8-A540-465B-ADF9-DEA8B4A138A1}" srcOrd="0" destOrd="0" presId="urn:microsoft.com/office/officeart/2008/layout/AlternatingHexagons"/>
    <dgm:cxn modelId="{AA57C3B7-0C44-4D72-A0AA-4DFA478C72CA}" type="presOf" srcId="{669EFA63-3599-4E16-8111-D7577291DAE5}" destId="{595CD782-A78B-4736-9CBA-DE2DAC70FBA5}" srcOrd="0" destOrd="0" presId="urn:microsoft.com/office/officeart/2008/layout/AlternatingHexagons"/>
    <dgm:cxn modelId="{DC9605CC-1ACC-476D-9898-B9F24D699D63}" srcId="{E5AE1CDE-B683-400E-9319-9DC7204A23EB}" destId="{86A04FE3-26C0-4704-B395-387DC7714D9A}" srcOrd="1" destOrd="0" parTransId="{9D2DEC06-F12A-4B78-A9CE-80948676CC35}" sibTransId="{9978E0FE-5D96-484C-9ED6-7F0E200ACF39}"/>
    <dgm:cxn modelId="{AC0DF8D7-77DE-496B-A202-BD261F0208E3}" type="presOf" srcId="{0DADB9DD-6AD5-4A78-B132-99D5F0E5C92E}" destId="{899C2FE4-B09C-49C7-B368-CCC7B9CDE7C6}" srcOrd="0" destOrd="0" presId="urn:microsoft.com/office/officeart/2008/layout/AlternatingHexagons"/>
    <dgm:cxn modelId="{8C13F2D8-78E4-423C-958B-3F875DDD8843}" type="presOf" srcId="{3B5F1442-A405-43CA-8734-E6AF5EFDDF02}" destId="{D89DF93C-3C7D-48BB-839E-E55EBCB4B339}" srcOrd="0" destOrd="0" presId="urn:microsoft.com/office/officeart/2008/layout/AlternatingHexagons"/>
    <dgm:cxn modelId="{C344D0E9-B918-4C6D-88ED-EC870EBB1B55}" type="presOf" srcId="{B47CAD8B-89AB-4B94-834E-A635CECBDBD8}" destId="{D3E7F6F2-89D7-48BB-8F1A-07EAE5CD205E}" srcOrd="0" destOrd="0" presId="urn:microsoft.com/office/officeart/2008/layout/AlternatingHexagons"/>
    <dgm:cxn modelId="{69D893F5-241F-442C-9093-2869D6B62965}" srcId="{E5AE1CDE-B683-400E-9319-9DC7204A23EB}" destId="{669EFA63-3599-4E16-8111-D7577291DAE5}" srcOrd="0" destOrd="0" parTransId="{07DDFEEC-5EB5-40AD-8807-CECB1AAF799A}" sibTransId="{6F1A735A-A0FD-4A33-8D54-858CF28697D4}"/>
    <dgm:cxn modelId="{548347FA-0776-4069-AED7-BE571EC9EF0D}" srcId="{E5AE1CDE-B683-400E-9319-9DC7204A23EB}" destId="{B47CAD8B-89AB-4B94-834E-A635CECBDBD8}" srcOrd="2" destOrd="0" parTransId="{5D88A3DE-B0BB-410B-8E8F-2893F1AFBBF2}" sibTransId="{0DADB9DD-6AD5-4A78-B132-99D5F0E5C92E}"/>
    <dgm:cxn modelId="{A27A90D2-8600-4B8C-A9BB-9115A73B7F4A}" type="presParOf" srcId="{347EC8EC-8E86-40D2-8FE3-9984A0FEA8C1}" destId="{82AD857C-3EAF-4613-81B5-6DE3A18D12C3}" srcOrd="0" destOrd="0" presId="urn:microsoft.com/office/officeart/2008/layout/AlternatingHexagons"/>
    <dgm:cxn modelId="{28E75839-4F33-4A52-964B-96F1A3A35F9E}" type="presParOf" srcId="{82AD857C-3EAF-4613-81B5-6DE3A18D12C3}" destId="{595CD782-A78B-4736-9CBA-DE2DAC70FBA5}" srcOrd="0" destOrd="0" presId="urn:microsoft.com/office/officeart/2008/layout/AlternatingHexagons"/>
    <dgm:cxn modelId="{81BDD846-6350-468A-AE5E-82B20F89335C}" type="presParOf" srcId="{82AD857C-3EAF-4613-81B5-6DE3A18D12C3}" destId="{D09EA612-AE36-47A7-B424-B00CDDDE32D3}" srcOrd="1" destOrd="0" presId="urn:microsoft.com/office/officeart/2008/layout/AlternatingHexagons"/>
    <dgm:cxn modelId="{1D386FE2-5E96-44B8-95E9-4A5819713150}" type="presParOf" srcId="{82AD857C-3EAF-4613-81B5-6DE3A18D12C3}" destId="{F7D05DC2-4A46-4DAA-BE5E-D9B029F40B31}" srcOrd="2" destOrd="0" presId="urn:microsoft.com/office/officeart/2008/layout/AlternatingHexagons"/>
    <dgm:cxn modelId="{7F6920A7-E2D8-4496-AA29-00EFE032995C}" type="presParOf" srcId="{82AD857C-3EAF-4613-81B5-6DE3A18D12C3}" destId="{98DF0BA5-AEC7-47A6-8684-81257BD9FA67}" srcOrd="3" destOrd="0" presId="urn:microsoft.com/office/officeart/2008/layout/AlternatingHexagons"/>
    <dgm:cxn modelId="{FEF8050B-2B36-4B53-9F74-0B2DD6EEE4D3}" type="presParOf" srcId="{82AD857C-3EAF-4613-81B5-6DE3A18D12C3}" destId="{8EAF87B8-A540-465B-ADF9-DEA8B4A138A1}" srcOrd="4" destOrd="0" presId="urn:microsoft.com/office/officeart/2008/layout/AlternatingHexagons"/>
    <dgm:cxn modelId="{466BB327-64A8-43AA-B806-2C52A0D3F0B2}" type="presParOf" srcId="{347EC8EC-8E86-40D2-8FE3-9984A0FEA8C1}" destId="{391F9D80-B271-405A-85D0-B83D3CC508CA}" srcOrd="1" destOrd="0" presId="urn:microsoft.com/office/officeart/2008/layout/AlternatingHexagons"/>
    <dgm:cxn modelId="{F8C62419-775D-4D81-8780-E95BA0A1F8E0}" type="presParOf" srcId="{347EC8EC-8E86-40D2-8FE3-9984A0FEA8C1}" destId="{295C72BE-D079-477C-A98C-8C7AC0193388}" srcOrd="2" destOrd="0" presId="urn:microsoft.com/office/officeart/2008/layout/AlternatingHexagons"/>
    <dgm:cxn modelId="{DA0A47F0-D7D9-4C10-BFD9-D3C26545EB2B}" type="presParOf" srcId="{295C72BE-D079-477C-A98C-8C7AC0193388}" destId="{8F9751EC-97FA-4684-A27B-D4480F67ABCE}" srcOrd="0" destOrd="0" presId="urn:microsoft.com/office/officeart/2008/layout/AlternatingHexagons"/>
    <dgm:cxn modelId="{1E4DAE3C-6F93-481E-A086-52C5BDD22D10}" type="presParOf" srcId="{295C72BE-D079-477C-A98C-8C7AC0193388}" destId="{D89DF93C-3C7D-48BB-839E-E55EBCB4B339}" srcOrd="1" destOrd="0" presId="urn:microsoft.com/office/officeart/2008/layout/AlternatingHexagons"/>
    <dgm:cxn modelId="{DF48EEA4-5A56-46AC-BA16-94D5CA7AFE68}" type="presParOf" srcId="{295C72BE-D079-477C-A98C-8C7AC0193388}" destId="{CBA2AB0C-A66A-4233-A9CF-7B652233DC78}" srcOrd="2" destOrd="0" presId="urn:microsoft.com/office/officeart/2008/layout/AlternatingHexagons"/>
    <dgm:cxn modelId="{9FD1BD5E-2021-42B4-825E-D9E1B3C45892}" type="presParOf" srcId="{295C72BE-D079-477C-A98C-8C7AC0193388}" destId="{F6348F1C-0762-4DFB-87F4-64BD79A6787B}" srcOrd="3" destOrd="0" presId="urn:microsoft.com/office/officeart/2008/layout/AlternatingHexagons"/>
    <dgm:cxn modelId="{0942C89A-88E7-4CD9-8D5C-171307C433BE}" type="presParOf" srcId="{295C72BE-D079-477C-A98C-8C7AC0193388}" destId="{B184D912-1B60-4560-921B-0A9257049A0D}" srcOrd="4" destOrd="0" presId="urn:microsoft.com/office/officeart/2008/layout/AlternatingHexagons"/>
    <dgm:cxn modelId="{7588CC7A-8DDD-46D0-9A2A-210963F66E7A}" type="presParOf" srcId="{347EC8EC-8E86-40D2-8FE3-9984A0FEA8C1}" destId="{DA2C2AFA-8490-49B1-A2C3-195F60CE6D50}" srcOrd="3" destOrd="0" presId="urn:microsoft.com/office/officeart/2008/layout/AlternatingHexagons"/>
    <dgm:cxn modelId="{D09FF79E-BE7D-4236-95CB-8FD822E55278}" type="presParOf" srcId="{347EC8EC-8E86-40D2-8FE3-9984A0FEA8C1}" destId="{F8C41E7A-BBF4-44A9-961B-FD5B9C58C413}" srcOrd="4" destOrd="0" presId="urn:microsoft.com/office/officeart/2008/layout/AlternatingHexagons"/>
    <dgm:cxn modelId="{5A092E84-7245-48E3-AB98-574308C37872}" type="presParOf" srcId="{F8C41E7A-BBF4-44A9-961B-FD5B9C58C413}" destId="{D3E7F6F2-89D7-48BB-8F1A-07EAE5CD205E}" srcOrd="0" destOrd="0" presId="urn:microsoft.com/office/officeart/2008/layout/AlternatingHexagons"/>
    <dgm:cxn modelId="{8C9A7BF8-2DAA-4B2F-BC4E-635B642E4512}" type="presParOf" srcId="{F8C41E7A-BBF4-44A9-961B-FD5B9C58C413}" destId="{5A054706-024C-40C4-B660-202E53EEBAB4}" srcOrd="1" destOrd="0" presId="urn:microsoft.com/office/officeart/2008/layout/AlternatingHexagons"/>
    <dgm:cxn modelId="{97CF041D-2649-4EA7-9A40-617262DEA8B6}" type="presParOf" srcId="{F8C41E7A-BBF4-44A9-961B-FD5B9C58C413}" destId="{62DF5755-C4FF-4231-9C01-065CAD368DE9}" srcOrd="2" destOrd="0" presId="urn:microsoft.com/office/officeart/2008/layout/AlternatingHexagons"/>
    <dgm:cxn modelId="{AD0B5F84-591B-46DF-9B09-E325F558CAE4}" type="presParOf" srcId="{F8C41E7A-BBF4-44A9-961B-FD5B9C58C413}" destId="{867FDC5A-195B-478D-9FE9-4D4E141F0E6E}" srcOrd="3" destOrd="0" presId="urn:microsoft.com/office/officeart/2008/layout/AlternatingHexagons"/>
    <dgm:cxn modelId="{080C9675-335E-4471-9515-51108EB2EF61}" type="presParOf" srcId="{F8C41E7A-BBF4-44A9-961B-FD5B9C58C413}" destId="{899C2FE4-B09C-49C7-B368-CCC7B9CDE7C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CD782-A78B-4736-9CBA-DE2DAC70FBA5}">
      <dsp:nvSpPr>
        <dsp:cNvPr id="0" name=""/>
        <dsp:cNvSpPr/>
      </dsp:nvSpPr>
      <dsp:spPr>
        <a:xfrm rot="5400000">
          <a:off x="3110556" y="1241370"/>
          <a:ext cx="2042924" cy="1777344"/>
        </a:xfrm>
        <a:prstGeom prst="hexagon">
          <a:avLst>
            <a:gd name="adj" fmla="val 25000"/>
            <a:gd name="vf" fmla="val 115470"/>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orbel" panose="020B0503020204020204" pitchFamily="34" charset="0"/>
            </a:rPr>
            <a:t>TEMPLE</a:t>
          </a:r>
        </a:p>
      </dsp:txBody>
      <dsp:txXfrm rot="-5400000">
        <a:off x="3520315" y="1426936"/>
        <a:ext cx="1223406" cy="1406212"/>
      </dsp:txXfrm>
    </dsp:sp>
    <dsp:sp modelId="{D09EA612-AE36-47A7-B424-B00CDDDE32D3}">
      <dsp:nvSpPr>
        <dsp:cNvPr id="0" name=""/>
        <dsp:cNvSpPr/>
      </dsp:nvSpPr>
      <dsp:spPr>
        <a:xfrm>
          <a:off x="0" y="1580389"/>
          <a:ext cx="2279903" cy="1225754"/>
        </a:xfrm>
        <a:prstGeom prst="rect">
          <a:avLst/>
        </a:prstGeom>
        <a:noFill/>
        <a:ln>
          <a:noFill/>
        </a:ln>
        <a:effectLst/>
      </dsp:spPr>
      <dsp:style>
        <a:lnRef idx="0">
          <a:scrgbClr r="0" g="0" b="0"/>
        </a:lnRef>
        <a:fillRef idx="0">
          <a:scrgbClr r="0" g="0" b="0"/>
        </a:fillRef>
        <a:effectRef idx="0">
          <a:scrgbClr r="0" g="0" b="0"/>
        </a:effectRef>
        <a:fontRef idx="minor"/>
      </dsp:style>
    </dsp:sp>
    <dsp:sp modelId="{8EAF87B8-A540-465B-ADF9-DEA8B4A138A1}">
      <dsp:nvSpPr>
        <dsp:cNvPr id="0" name=""/>
        <dsp:cNvSpPr/>
      </dsp:nvSpPr>
      <dsp:spPr>
        <a:xfrm rot="5400000">
          <a:off x="1205759" y="1256120"/>
          <a:ext cx="2042924" cy="1777344"/>
        </a:xfrm>
        <a:prstGeom prst="hexagon">
          <a:avLst>
            <a:gd name="adj" fmla="val 25000"/>
            <a:gd name="vf" fmla="val 115470"/>
          </a:avLst>
        </a:prstGeom>
        <a:solidFill>
          <a:schemeClr val="accent3">
            <a:hueOff val="-2449305"/>
            <a:satOff val="1947"/>
            <a:lumOff val="231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615518" y="1441686"/>
        <a:ext cx="1223406" cy="1406212"/>
      </dsp:txXfrm>
    </dsp:sp>
    <dsp:sp modelId="{8F9751EC-97FA-4684-A27B-D4480F67ABCE}">
      <dsp:nvSpPr>
        <dsp:cNvPr id="0" name=""/>
        <dsp:cNvSpPr/>
      </dsp:nvSpPr>
      <dsp:spPr>
        <a:xfrm rot="5400000">
          <a:off x="2147113" y="2975404"/>
          <a:ext cx="2042924" cy="1777344"/>
        </a:xfrm>
        <a:prstGeom prst="hexagon">
          <a:avLst>
            <a:gd name="adj" fmla="val 25000"/>
            <a:gd name="vf" fmla="val 115470"/>
          </a:avLst>
        </a:prstGeom>
        <a:solidFill>
          <a:schemeClr val="accent3">
            <a:hueOff val="-4898611"/>
            <a:satOff val="3893"/>
            <a:lumOff val="462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BRIDE</a:t>
          </a:r>
        </a:p>
      </dsp:txBody>
      <dsp:txXfrm rot="-5400000">
        <a:off x="2556872" y="3160970"/>
        <a:ext cx="1223406" cy="1406212"/>
      </dsp:txXfrm>
    </dsp:sp>
    <dsp:sp modelId="{D89DF93C-3C7D-48BB-839E-E55EBCB4B339}">
      <dsp:nvSpPr>
        <dsp:cNvPr id="0" name=""/>
        <dsp:cNvSpPr/>
      </dsp:nvSpPr>
      <dsp:spPr>
        <a:xfrm>
          <a:off x="560415" y="1540401"/>
          <a:ext cx="2206358" cy="1225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r" defTabSz="1022350">
            <a:lnSpc>
              <a:spcPct val="90000"/>
            </a:lnSpc>
            <a:spcBef>
              <a:spcPct val="0"/>
            </a:spcBef>
            <a:spcAft>
              <a:spcPct val="35000"/>
            </a:spcAft>
            <a:buNone/>
          </a:pPr>
          <a:r>
            <a:rPr lang="en-US" sz="2300" kern="1200" dirty="0">
              <a:solidFill>
                <a:schemeClr val="bg1"/>
              </a:solidFill>
            </a:rPr>
            <a:t>BODY</a:t>
          </a:r>
        </a:p>
      </dsp:txBody>
      <dsp:txXfrm>
        <a:off x="560415" y="1540401"/>
        <a:ext cx="2206358" cy="1225754"/>
      </dsp:txXfrm>
    </dsp:sp>
    <dsp:sp modelId="{B184D912-1B60-4560-921B-0A9257049A0D}">
      <dsp:nvSpPr>
        <dsp:cNvPr id="0" name=""/>
        <dsp:cNvSpPr/>
      </dsp:nvSpPr>
      <dsp:spPr>
        <a:xfrm rot="5400000">
          <a:off x="4066645" y="2975404"/>
          <a:ext cx="2042924" cy="1777344"/>
        </a:xfrm>
        <a:prstGeom prst="hexagon">
          <a:avLst>
            <a:gd name="adj" fmla="val 25000"/>
            <a:gd name="vf" fmla="val 115470"/>
          </a:avLst>
        </a:prstGeom>
        <a:solidFill>
          <a:schemeClr val="accent3">
            <a:hueOff val="-7347917"/>
            <a:satOff val="5840"/>
            <a:lumOff val="694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476404" y="3160970"/>
        <a:ext cx="1223406" cy="1406212"/>
      </dsp:txXfrm>
    </dsp:sp>
    <dsp:sp modelId="{D3E7F6F2-89D7-48BB-8F1A-07EAE5CD205E}">
      <dsp:nvSpPr>
        <dsp:cNvPr id="0" name=""/>
        <dsp:cNvSpPr/>
      </dsp:nvSpPr>
      <dsp:spPr>
        <a:xfrm rot="5400000">
          <a:off x="3110556" y="4709439"/>
          <a:ext cx="2042924" cy="1777344"/>
        </a:xfrm>
        <a:prstGeom prst="hexagon">
          <a:avLst>
            <a:gd name="adj" fmla="val 25000"/>
            <a:gd name="vf" fmla="val 115470"/>
          </a:avLst>
        </a:prstGeom>
        <a:solidFill>
          <a:schemeClr val="accent3">
            <a:hueOff val="-9797222"/>
            <a:satOff val="7786"/>
            <a:lumOff val="925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5400000">
        <a:off x="3520315" y="4895005"/>
        <a:ext cx="1223406" cy="1406212"/>
      </dsp:txXfrm>
    </dsp:sp>
    <dsp:sp modelId="{5A054706-024C-40C4-B660-202E53EEBAB4}">
      <dsp:nvSpPr>
        <dsp:cNvPr id="0" name=""/>
        <dsp:cNvSpPr/>
      </dsp:nvSpPr>
      <dsp:spPr>
        <a:xfrm>
          <a:off x="4691190" y="3274411"/>
          <a:ext cx="2279903" cy="1225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bg1"/>
              </a:solidFill>
            </a:rPr>
            <a:t>CITY</a:t>
          </a:r>
        </a:p>
      </dsp:txBody>
      <dsp:txXfrm>
        <a:off x="4691190" y="3274411"/>
        <a:ext cx="2279903" cy="1225754"/>
      </dsp:txXfrm>
    </dsp:sp>
    <dsp:sp modelId="{899C2FE4-B09C-49C7-B368-CCC7B9CDE7C6}">
      <dsp:nvSpPr>
        <dsp:cNvPr id="0" name=""/>
        <dsp:cNvSpPr/>
      </dsp:nvSpPr>
      <dsp:spPr>
        <a:xfrm rot="5400000">
          <a:off x="3097102" y="4696384"/>
          <a:ext cx="2042924" cy="1777344"/>
        </a:xfrm>
        <a:prstGeom prst="hexagon">
          <a:avLst>
            <a:gd name="adj" fmla="val 25000"/>
            <a:gd name="vf" fmla="val 115470"/>
          </a:avLst>
        </a:prstGeom>
        <a:solidFill>
          <a:schemeClr val="accent3">
            <a:hueOff val="-12246528"/>
            <a:satOff val="9733"/>
            <a:lumOff val="1156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506861" y="4881950"/>
        <a:ext cx="1223406" cy="140621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7462ED-AE31-4889-B14C-84DC5D3D20B5}" type="datetimeFigureOut">
              <a:rPr lang="en-US" smtClean="0"/>
              <a:t>4/12/2019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E3BED6-8245-44E0-84C5-75AD532000F2}" type="slidenum">
              <a:rPr lang="en-US" smtClean="0"/>
              <a:t>‹#›</a:t>
            </a:fld>
            <a:endParaRPr lang="en-US"/>
          </a:p>
        </p:txBody>
      </p:sp>
    </p:spTree>
    <p:extLst>
      <p:ext uri="{BB962C8B-B14F-4D97-AF65-F5344CB8AC3E}">
        <p14:creationId xmlns:p14="http://schemas.microsoft.com/office/powerpoint/2010/main" val="67953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8020F-0EEA-470C-A112-0513CC0D486F}" type="slidenum">
              <a:rPr lang="en-US" smtClean="0"/>
              <a:t>15</a:t>
            </a:fld>
            <a:endParaRPr lang="en-US"/>
          </a:p>
        </p:txBody>
      </p:sp>
    </p:spTree>
    <p:extLst>
      <p:ext uri="{BB962C8B-B14F-4D97-AF65-F5344CB8AC3E}">
        <p14:creationId xmlns:p14="http://schemas.microsoft.com/office/powerpoint/2010/main" val="238702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8020F-0EEA-470C-A112-0513CC0D486F}" type="slidenum">
              <a:rPr lang="en-US" smtClean="0"/>
              <a:t>18</a:t>
            </a:fld>
            <a:endParaRPr lang="en-US"/>
          </a:p>
        </p:txBody>
      </p:sp>
    </p:spTree>
    <p:extLst>
      <p:ext uri="{BB962C8B-B14F-4D97-AF65-F5344CB8AC3E}">
        <p14:creationId xmlns:p14="http://schemas.microsoft.com/office/powerpoint/2010/main" val="1486023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8020F-0EEA-470C-A112-0513CC0D486F}" type="slidenum">
              <a:rPr lang="en-US" smtClean="0"/>
              <a:t>34</a:t>
            </a:fld>
            <a:endParaRPr lang="en-US"/>
          </a:p>
        </p:txBody>
      </p:sp>
    </p:spTree>
    <p:extLst>
      <p:ext uri="{BB962C8B-B14F-4D97-AF65-F5344CB8AC3E}">
        <p14:creationId xmlns:p14="http://schemas.microsoft.com/office/powerpoint/2010/main" val="3014242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8020F-0EEA-470C-A112-0513CC0D486F}" type="slidenum">
              <a:rPr lang="en-US" smtClean="0"/>
              <a:t>40</a:t>
            </a:fld>
            <a:endParaRPr lang="en-US"/>
          </a:p>
        </p:txBody>
      </p:sp>
    </p:spTree>
    <p:extLst>
      <p:ext uri="{BB962C8B-B14F-4D97-AF65-F5344CB8AC3E}">
        <p14:creationId xmlns:p14="http://schemas.microsoft.com/office/powerpoint/2010/main" val="343612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8020F-0EEA-470C-A112-0513CC0D486F}" type="slidenum">
              <a:rPr lang="en-US" smtClean="0"/>
              <a:t>47</a:t>
            </a:fld>
            <a:endParaRPr lang="en-US"/>
          </a:p>
        </p:txBody>
      </p:sp>
    </p:spTree>
    <p:extLst>
      <p:ext uri="{BB962C8B-B14F-4D97-AF65-F5344CB8AC3E}">
        <p14:creationId xmlns:p14="http://schemas.microsoft.com/office/powerpoint/2010/main" val="1093358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D851B79F-7913-49CA-B278-5BE7E2BD4ACF}" type="datetime1">
              <a:rPr lang="en-US" smtClean="0"/>
              <a:t>4/12/2019</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2AC27A5A-7290-4DE1-BA94-4BE8A8E57DCF}" type="slidenum">
              <a:rPr lang="en-US" smtClean="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955178"/>
      </p:ext>
    </p:extLst>
  </p:cSld>
  <p:clrMapOvr>
    <a:overrideClrMapping bg1="dk1" tx1="lt1" bg2="dk2" tx2="lt2" accent1="accent1" accent2="accent2" accent3="accent3" accent4="accent4" accent5="accent5" accent6="accent6" hlink="hlink" folHlink="folHlink"/>
  </p:clrMapOvr>
  <p:transition>
    <p:split orient="vert"/>
  </p:transition>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06A451-F6E0-48B8-A366-C27C939CA8A6}" type="datetime1">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914358012"/>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D6FC5362-A280-4208-A9A6-2A566397EA04}" type="datetime1">
              <a:rPr lang="en-US" smtClean="0"/>
              <a:t>4/12/2019</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smtClean="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878998"/>
      </p:ext>
    </p:extLst>
  </p:cSld>
  <p:clrMapOvr>
    <a:masterClrMapping/>
  </p:clrMapOvr>
  <p:transition>
    <p:split orient="vert"/>
  </p:transition>
  <p:extLst mod="1">
    <p:ext uri="{DCECCB84-F9BA-43D5-87BE-67443E8EF086}">
      <p15:sldGuideLst xmlns:p15="http://schemas.microsoft.com/office/powerpoint/2012/main">
        <p15:guide id="1" pos="6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36B578F9-A6FE-4E83-9F6E-DD4E0EF0467F}" type="slidenum">
              <a:rPr lang="en-US" altLang="en-US"/>
              <a:pPr/>
              <a:t>‹#›</a:t>
            </a:fld>
            <a:endParaRPr lang="en-US" altLang="en-US"/>
          </a:p>
        </p:txBody>
      </p:sp>
    </p:spTree>
    <p:extLst>
      <p:ext uri="{BB962C8B-B14F-4D97-AF65-F5344CB8AC3E}">
        <p14:creationId xmlns:p14="http://schemas.microsoft.com/office/powerpoint/2010/main" val="204299807"/>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a:t>Click to edit Master title style</a:t>
            </a:r>
          </a:p>
        </p:txBody>
      </p:sp>
      <p:sp>
        <p:nvSpPr>
          <p:cNvPr id="3" name="Content Placeholder 2"/>
          <p:cNvSpPr>
            <a:spLocks noGrp="1"/>
          </p:cNvSpPr>
          <p:nvPr>
            <p:ph sz="half" idx="1"/>
          </p:nvPr>
        </p:nvSpPr>
        <p:spPr>
          <a:xfrm>
            <a:off x="1117601" y="1905000"/>
            <a:ext cx="523663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57434" y="1905000"/>
            <a:ext cx="5236633" cy="4191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17601" y="6245225"/>
            <a:ext cx="2535767"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4572000" y="6245225"/>
            <a:ext cx="38608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9249834" y="6245225"/>
            <a:ext cx="2535767" cy="476250"/>
          </a:xfrm>
        </p:spPr>
        <p:txBody>
          <a:bodyPr/>
          <a:lstStyle>
            <a:lvl1pPr>
              <a:defRPr/>
            </a:lvl1pPr>
          </a:lstStyle>
          <a:p>
            <a:fld id="{8A879407-FE0C-4BD7-B634-191B184AF1A1}" type="slidenum">
              <a:rPr lang="en-US" altLang="en-US"/>
              <a:pPr/>
              <a:t>‹#›</a:t>
            </a:fld>
            <a:endParaRPr lang="en-US" altLang="en-US"/>
          </a:p>
        </p:txBody>
      </p:sp>
    </p:spTree>
    <p:extLst>
      <p:ext uri="{BB962C8B-B14F-4D97-AF65-F5344CB8AC3E}">
        <p14:creationId xmlns:p14="http://schemas.microsoft.com/office/powerpoint/2010/main" val="489402088"/>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fld id="{D5177613-05D1-42E5-B324-425EC32D6576}" type="slidenum">
              <a:rPr lang="en-US" altLang="en-US"/>
              <a:pPr/>
              <a:t>‹#›</a:t>
            </a:fld>
            <a:endParaRPr lang="en-US" altLang="en-US"/>
          </a:p>
        </p:txBody>
      </p:sp>
    </p:spTree>
    <p:extLst>
      <p:ext uri="{BB962C8B-B14F-4D97-AF65-F5344CB8AC3E}">
        <p14:creationId xmlns:p14="http://schemas.microsoft.com/office/powerpoint/2010/main" val="942564457"/>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CA39DB-45C8-4A48-A863-D363CF600450}" type="datetime1">
              <a:rPr lang="en-US" smtClean="0"/>
              <a:t>4/12/2019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1297414900"/>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FA482089-302B-43CC-8827-334E8906709A}" type="datetime1">
              <a:rPr lang="en-US" smtClean="0"/>
              <a:t>4/12/2019</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14511"/>
      </p:ext>
    </p:extLst>
  </p:cSld>
  <p:clrMapOvr>
    <a:masterClrMapping/>
  </p:clrMapOvr>
  <p:transition>
    <p:split orient="vert"/>
  </p:transition>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86C682-00AF-44B8-815A-33879792FB1F}" type="datetime1">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030911898"/>
      </p:ext>
    </p:extLst>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5D47D3-9FA5-4198-A30E-FDA56931656A}" type="datetime1">
              <a:rPr lang="en-US" smtClean="0"/>
              <a:t>4/12/2019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084721257"/>
      </p:ext>
    </p:extLst>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3067A0-9767-4FB0-817B-0C14C3967492}" type="datetime1">
              <a:rPr lang="en-US" smtClean="0"/>
              <a:t>4/12/2019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282286288"/>
      </p:ext>
    </p:extLst>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175B7-06B0-4191-B667-0B0FE6617306}" type="datetime1">
              <a:rPr lang="en-US" smtClean="0"/>
              <a:t>4/12/2019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090895757"/>
      </p:ext>
    </p:extLst>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AB82BA-8697-47C6-8B06-F4AD3D3E8BC9}" type="datetime1">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3904131346"/>
      </p:ext>
    </p:extLst>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36F3013-266E-4013-A450-2D45EC70D5AE}" type="datetime1">
              <a:rPr lang="en-US" smtClean="0"/>
              <a:t>4/12/2019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dirty="0"/>
          </a:p>
        </p:txBody>
      </p:sp>
    </p:spTree>
    <p:extLst>
      <p:ext uri="{BB962C8B-B14F-4D97-AF65-F5344CB8AC3E}">
        <p14:creationId xmlns:p14="http://schemas.microsoft.com/office/powerpoint/2010/main" val="4291044327"/>
      </p:ext>
    </p:extLst>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64480A59-1DC4-4BE4-B916-67322DFD1251}" type="datetime1">
              <a:rPr lang="en-US" smtClean="0"/>
              <a:t>4/12/2019</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smtClean="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781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split orient="vert"/>
  </p:transition>
  <p:hf hdr="0" ftr="0" dt="0"/>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earlybible.com/images/p46eph1.jpg" TargetMode="Externa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b="1" dirty="0">
                <a:solidFill>
                  <a:srgbClr val="FFC000"/>
                </a:solidFill>
                <a:effectLst>
                  <a:outerShdw blurRad="38100" dist="38100" dir="2700000" algn="tl">
                    <a:srgbClr val="000000">
                      <a:alpha val="43137"/>
                    </a:srgbClr>
                  </a:outerShdw>
                </a:effectLst>
              </a:rPr>
              <a:t>PAUL</a:t>
            </a:r>
          </a:p>
        </p:txBody>
      </p:sp>
      <p:sp>
        <p:nvSpPr>
          <p:cNvPr id="3" name="Subtitle 2"/>
          <p:cNvSpPr>
            <a:spLocks noGrp="1"/>
          </p:cNvSpPr>
          <p:nvPr>
            <p:ph type="subTitle" idx="1"/>
          </p:nvPr>
        </p:nvSpPr>
        <p:spPr/>
        <p:txBody>
          <a:bodyPr>
            <a:normAutofit/>
          </a:bodyPr>
          <a:lstStyle/>
          <a:p>
            <a:r>
              <a:rPr lang="en-US" sz="3200" dirty="0"/>
              <a:t>The Life, Letters and Theology of St. Paul</a:t>
            </a:r>
          </a:p>
        </p:txBody>
      </p:sp>
    </p:spTree>
    <p:extLst>
      <p:ext uri="{BB962C8B-B14F-4D97-AF65-F5344CB8AC3E}">
        <p14:creationId xmlns:p14="http://schemas.microsoft.com/office/powerpoint/2010/main" val="3022427144"/>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57380" name="Rectangle 4"/>
          <p:cNvSpPr>
            <a:spLocks noGrp="1" noChangeArrowheads="1"/>
          </p:cNvSpPr>
          <p:nvPr>
            <p:ph type="title"/>
          </p:nvPr>
        </p:nvSpPr>
        <p:spPr>
          <a:xfrm>
            <a:off x="497305" y="5935579"/>
            <a:ext cx="11197390" cy="922423"/>
          </a:xfrm>
          <a:noFill/>
        </p:spPr>
        <p:txBody>
          <a:bodyPr/>
          <a:lstStyle/>
          <a:p>
            <a:pPr algn="ctr"/>
            <a:r>
              <a:rPr lang="en-US" altLang="en-US" sz="2400" dirty="0">
                <a:solidFill>
                  <a:srgbClr val="FFFF00"/>
                </a:solidFill>
              </a:rPr>
              <a:t>Cleopatra’s gate in Tarsus is the only one of three Roman gates that have survived the centuries in Saul’s home city.</a:t>
            </a:r>
          </a:p>
        </p:txBody>
      </p:sp>
      <p:pic>
        <p:nvPicPr>
          <p:cNvPr id="357382" name="Picture 6" descr="NTA108"/>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283369" y="24373"/>
            <a:ext cx="9604668" cy="5911206"/>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065207"/>
      </p:ext>
    </p:extLst>
  </p:cSld>
  <p:clrMapOvr>
    <a:masterClrMapping/>
  </p:clrMapOvr>
  <p:transition>
    <p:split orient="vert"/>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The Abrupt Shift in Tone</a:t>
            </a:r>
          </a:p>
        </p:txBody>
      </p:sp>
      <p:sp>
        <p:nvSpPr>
          <p:cNvPr id="91139" name="Rectangle 3"/>
          <p:cNvSpPr>
            <a:spLocks noGrp="1" noRot="1" noChangeArrowheads="1"/>
          </p:cNvSpPr>
          <p:nvPr>
            <p:ph idx="1"/>
          </p:nvPr>
        </p:nvSpPr>
        <p:spPr/>
        <p:txBody>
          <a:bodyPr>
            <a:normAutofit fontScale="92500"/>
          </a:bodyPr>
          <a:lstStyle/>
          <a:p>
            <a:pPr marL="609600" indent="-609600">
              <a:buNone/>
              <a:defRPr/>
            </a:pPr>
            <a:r>
              <a:rPr lang="en-US" altLang="en-US" sz="3600" b="1" dirty="0">
                <a:solidFill>
                  <a:srgbClr val="FF0000"/>
                </a:solidFill>
                <a:effectLst>
                  <a:outerShdw blurRad="38100" dist="38100" dir="2700000" algn="tl">
                    <a:srgbClr val="000000">
                      <a:alpha val="43137"/>
                    </a:srgbClr>
                  </a:outerShdw>
                </a:effectLst>
                <a:latin typeface="Eras Demi ITC" pitchFamily="34" charset="0"/>
              </a:rPr>
              <a:t>The change in tone between 2 Corinthians 1-9 and 2 Corinthians10-13 presupposes intermediate events. Either…</a:t>
            </a:r>
          </a:p>
          <a:p>
            <a:pPr marL="609600" indent="-609600">
              <a:buFont typeface="Wingdings" panose="05000000000000000000" pitchFamily="2" charset="2"/>
              <a:buAutoNum type="arabicPeriod"/>
              <a:defRPr/>
            </a:pPr>
            <a:r>
              <a:rPr lang="en-US" altLang="en-US" sz="2400" i="1" dirty="0"/>
              <a:t>…Titus carried chapters 1-9 as a separate letter, one not well-received, causing Paul to write 10-13 as an additional letter.</a:t>
            </a:r>
          </a:p>
          <a:p>
            <a:pPr marL="609600" indent="-609600">
              <a:buFont typeface="Wingdings" panose="05000000000000000000" pitchFamily="2" charset="2"/>
              <a:buAutoNum type="arabicPeriod"/>
              <a:defRPr/>
            </a:pPr>
            <a:r>
              <a:rPr lang="en-US" altLang="en-US" sz="2400" i="1" dirty="0"/>
              <a:t>…or else, Paul received further information between chapters 1-9 and 10-13, which accounts for the shift in tone.</a:t>
            </a:r>
          </a:p>
        </p:txBody>
      </p:sp>
    </p:spTree>
    <p:extLst>
      <p:ext uri="{BB962C8B-B14F-4D97-AF65-F5344CB8AC3E}">
        <p14:creationId xmlns:p14="http://schemas.microsoft.com/office/powerpoint/2010/main" val="133009677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p:cTn id="7" dur="500" fill="hold"/>
                                        <p:tgtEl>
                                          <p:spTgt spid="911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11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11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91139">
                                            <p:txEl>
                                              <p:pRg st="1" end="1"/>
                                            </p:txEl>
                                          </p:spTgt>
                                        </p:tgtEl>
                                        <p:attrNameLst>
                                          <p:attrName>style.visibility</p:attrName>
                                        </p:attrNameLst>
                                      </p:cBhvr>
                                      <p:to>
                                        <p:strVal val="visible"/>
                                      </p:to>
                                    </p:set>
                                    <p:anim calcmode="lin" valueType="num">
                                      <p:cBhvr additive="base">
                                        <p:cTn id="14"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1139">
                                            <p:txEl>
                                              <p:pRg st="2" end="2"/>
                                            </p:txEl>
                                          </p:spTgt>
                                        </p:tgtEl>
                                        <p:attrNameLst>
                                          <p:attrName>style.visibility</p:attrName>
                                        </p:attrNameLst>
                                      </p:cBhvr>
                                      <p:to>
                                        <p:strVal val="visible"/>
                                      </p:to>
                                    </p:set>
                                    <p:anim calcmode="lin" valueType="num">
                                      <p:cBhvr additive="base">
                                        <p:cTn id="20"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0" y="806824"/>
            <a:ext cx="5004570" cy="4705346"/>
          </a:xfrm>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Reconstructing cont.-</a:t>
            </a:r>
          </a:p>
        </p:txBody>
      </p:sp>
      <p:sp>
        <p:nvSpPr>
          <p:cNvPr id="58372" name="Rectangle 4"/>
          <p:cNvSpPr>
            <a:spLocks noGrp="1" noRot="1" noChangeArrowheads="1"/>
          </p:cNvSpPr>
          <p:nvPr>
            <p:ph idx="1"/>
          </p:nvPr>
        </p:nvSpPr>
        <p:spPr>
          <a:xfrm>
            <a:off x="5181600" y="569066"/>
            <a:ext cx="6425381" cy="6126702"/>
          </a:xfrm>
        </p:spPr>
        <p:txBody>
          <a:bodyPr>
            <a:normAutofit/>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TITUS’ SECOND VISIT</a:t>
            </a:r>
          </a:p>
          <a:p>
            <a:pPr eaLnBrk="1" hangingPunct="1">
              <a:lnSpc>
                <a:spcPct val="90000"/>
              </a:lnSpc>
              <a:defRPr/>
            </a:pPr>
            <a:r>
              <a:rPr lang="en-US" altLang="en-US" sz="2400" i="1" dirty="0">
                <a:solidFill>
                  <a:schemeClr val="tx1"/>
                </a:solidFill>
                <a:latin typeface="Arial Narrow" panose="020B0606020202030204" pitchFamily="34" charset="0"/>
              </a:rPr>
              <a:t>Titus’ second visit may not have gone as smoothly as the first one.</a:t>
            </a:r>
          </a:p>
          <a:p>
            <a:pPr eaLnBrk="1" hangingPunct="1">
              <a:lnSpc>
                <a:spcPct val="90000"/>
              </a:lnSpc>
              <a:defRPr/>
            </a:pPr>
            <a:r>
              <a:rPr lang="en-US" altLang="en-US" sz="2400" i="1" dirty="0">
                <a:solidFill>
                  <a:schemeClr val="tx1"/>
                </a:solidFill>
                <a:latin typeface="Arial Narrow" panose="020B0606020202030204" pitchFamily="34" charset="0"/>
              </a:rPr>
              <a:t>2 Corinthians 10-13 reflects yet another change in atmosphere in Corinth.</a:t>
            </a:r>
          </a:p>
          <a:p>
            <a:pPr>
              <a:lnSpc>
                <a:spcPct val="90000"/>
              </a:lnSpc>
              <a:buClr>
                <a:schemeClr val="tx1"/>
              </a:buClr>
            </a:pPr>
            <a:r>
              <a:rPr lang="en-US" altLang="en-US" sz="2400" i="1" dirty="0">
                <a:solidFill>
                  <a:srgbClr val="050B05"/>
                </a:solidFill>
                <a:latin typeface="Arial Narrow" panose="020B0606020202030204" pitchFamily="34" charset="0"/>
              </a:rPr>
              <a:t>The optimism and conciliation present in 2 Cor. 1-9 are absent in 2 Cor. 10-13. Possibly Titus had returned with the alarming news of yet another change (2 Cor. 12:18).</a:t>
            </a:r>
          </a:p>
          <a:p>
            <a:pPr>
              <a:lnSpc>
                <a:spcPct val="90000"/>
              </a:lnSpc>
              <a:buClr>
                <a:schemeClr val="tx1"/>
              </a:buClr>
            </a:pPr>
            <a:r>
              <a:rPr lang="en-US" altLang="en-US" sz="2400" i="1" dirty="0">
                <a:solidFill>
                  <a:srgbClr val="050B05"/>
                </a:solidFill>
                <a:latin typeface="Arial Narrow" panose="020B0606020202030204" pitchFamily="34" charset="0"/>
              </a:rPr>
              <a:t>Paul now anticipates a third visit to Corinth (2 Cor. 12:14, 20-21; 13:1-2; cf. 10:11). This promise of a third visit he was able to keep (Ac. 20:2-3a; cf. Rom. 15:25-27).</a:t>
            </a:r>
          </a:p>
          <a:p>
            <a:pPr>
              <a:lnSpc>
                <a:spcPct val="90000"/>
              </a:lnSpc>
              <a:buClr>
                <a:schemeClr val="tx1"/>
              </a:buClr>
            </a:pPr>
            <a:r>
              <a:rPr lang="en-US" altLang="en-US" sz="2400" i="1" dirty="0">
                <a:solidFill>
                  <a:srgbClr val="050B05"/>
                </a:solidFill>
                <a:latin typeface="Arial Narrow" panose="020B0606020202030204" pitchFamily="34" charset="0"/>
              </a:rPr>
              <a:t>Again, it is difficult to say where Paul was when he wrote, but the two-year stay at Ephesus is the most likely period (Ac. 19:10).</a:t>
            </a:r>
          </a:p>
          <a:p>
            <a:pPr>
              <a:lnSpc>
                <a:spcPct val="90000"/>
              </a:lnSpc>
              <a:buClr>
                <a:schemeClr val="bg1"/>
              </a:buClr>
            </a:pPr>
            <a:endParaRPr lang="en-US" altLang="en-US" sz="2400" i="1" dirty="0">
              <a:latin typeface="Arial Narrow" panose="020B0606020202030204" pitchFamily="34" charset="0"/>
            </a:endParaRPr>
          </a:p>
        </p:txBody>
      </p:sp>
      <p:sp>
        <p:nvSpPr>
          <p:cNvPr id="2" name="Slide Number Placeholder 1"/>
          <p:cNvSpPr>
            <a:spLocks noGrp="1"/>
          </p:cNvSpPr>
          <p:nvPr>
            <p:ph type="sldNum" sz="quarter" idx="12"/>
          </p:nvPr>
        </p:nvSpPr>
        <p:spPr>
          <a:xfrm>
            <a:off x="11606981" y="5512170"/>
            <a:ext cx="585018" cy="460547"/>
          </a:xfrm>
        </p:spPr>
        <p:txBody>
          <a:bodyPr/>
          <a:lstStyle/>
          <a:p>
            <a:fld id="{2AC27A5A-7290-4DE1-BA94-4BE8A8E57DCF}" type="slidenum">
              <a:rPr lang="en-US" smtClean="0"/>
              <a:t>101</a:t>
            </a:fld>
            <a:endParaRPr lang="en-US" dirty="0"/>
          </a:p>
        </p:txBody>
      </p:sp>
    </p:spTree>
    <p:extLst>
      <p:ext uri="{BB962C8B-B14F-4D97-AF65-F5344CB8AC3E}">
        <p14:creationId xmlns:p14="http://schemas.microsoft.com/office/powerpoint/2010/main" val="129382519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 calcmode="lin" valueType="num">
                                      <p:cBhvr>
                                        <p:cTn id="7" dur="500" fill="hold"/>
                                        <p:tgtEl>
                                          <p:spTgt spid="5837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837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8372">
                                            <p:txEl>
                                              <p:pRg st="1" end="1"/>
                                            </p:txEl>
                                          </p:spTgt>
                                        </p:tgtEl>
                                        <p:attrNameLst>
                                          <p:attrName>style.visibility</p:attrName>
                                        </p:attrNameLst>
                                      </p:cBhvr>
                                      <p:to>
                                        <p:strVal val="visible"/>
                                      </p:to>
                                    </p:set>
                                    <p:anim calcmode="lin" valueType="num">
                                      <p:cBhvr additive="base">
                                        <p:cTn id="14" dur="500" fill="hold"/>
                                        <p:tgtEl>
                                          <p:spTgt spid="5837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83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8372">
                                            <p:txEl>
                                              <p:pRg st="2" end="2"/>
                                            </p:txEl>
                                          </p:spTgt>
                                        </p:tgtEl>
                                        <p:attrNameLst>
                                          <p:attrName>style.visibility</p:attrName>
                                        </p:attrNameLst>
                                      </p:cBhvr>
                                      <p:to>
                                        <p:strVal val="visible"/>
                                      </p:to>
                                    </p:set>
                                    <p:anim calcmode="lin" valueType="num">
                                      <p:cBhvr additive="base">
                                        <p:cTn id="20" dur="500" fill="hold"/>
                                        <p:tgtEl>
                                          <p:spTgt spid="5837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837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8372">
                                            <p:txEl>
                                              <p:pRg st="3" end="3"/>
                                            </p:txEl>
                                          </p:spTgt>
                                        </p:tgtEl>
                                        <p:attrNameLst>
                                          <p:attrName>style.visibility</p:attrName>
                                        </p:attrNameLst>
                                      </p:cBhvr>
                                      <p:to>
                                        <p:strVal val="visible"/>
                                      </p:to>
                                    </p:set>
                                    <p:anim calcmode="lin" valueType="num">
                                      <p:cBhvr additive="base">
                                        <p:cTn id="26" dur="500" fill="hold"/>
                                        <p:tgtEl>
                                          <p:spTgt spid="5837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837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8372">
                                            <p:txEl>
                                              <p:pRg st="4" end="4"/>
                                            </p:txEl>
                                          </p:spTgt>
                                        </p:tgtEl>
                                        <p:attrNameLst>
                                          <p:attrName>style.visibility</p:attrName>
                                        </p:attrNameLst>
                                      </p:cBhvr>
                                      <p:to>
                                        <p:strVal val="visible"/>
                                      </p:to>
                                    </p:set>
                                    <p:anim calcmode="lin" valueType="num">
                                      <p:cBhvr additive="base">
                                        <p:cTn id="32" dur="500" fill="hold"/>
                                        <p:tgtEl>
                                          <p:spTgt spid="5837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837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8372">
                                            <p:txEl>
                                              <p:pRg st="5" end="5"/>
                                            </p:txEl>
                                          </p:spTgt>
                                        </p:tgtEl>
                                        <p:attrNameLst>
                                          <p:attrName>style.visibility</p:attrName>
                                        </p:attrNameLst>
                                      </p:cBhvr>
                                      <p:to>
                                        <p:strVal val="visible"/>
                                      </p:to>
                                    </p:set>
                                    <p:anim calcmode="lin" valueType="num">
                                      <p:cBhvr additive="base">
                                        <p:cTn id="38" dur="500" fill="hold"/>
                                        <p:tgtEl>
                                          <p:spTgt spid="58372">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837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1318"/>
            <a:ext cx="3408217" cy="4840239"/>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 </a:t>
            </a:r>
          </a:p>
        </p:txBody>
      </p:sp>
      <p:sp>
        <p:nvSpPr>
          <p:cNvPr id="3" name="Content Placeholder 2"/>
          <p:cNvSpPr>
            <a:spLocks noGrp="1"/>
          </p:cNvSpPr>
          <p:nvPr>
            <p:ph idx="1"/>
          </p:nvPr>
        </p:nvSpPr>
        <p:spPr>
          <a:xfrm>
            <a:off x="3408218" y="270164"/>
            <a:ext cx="8783781" cy="6338452"/>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The Change in Travel Plans (1:1—2:13): </a:t>
            </a:r>
          </a:p>
          <a:p>
            <a:r>
              <a:rPr lang="en-US" sz="2400" i="1" dirty="0">
                <a:solidFill>
                  <a:schemeClr val="tx1"/>
                </a:solidFill>
              </a:rPr>
              <a:t>At the beginning, Paul reviews the dangerous circumstances of his present location in Ephesus and explains why he changed his travel plans. In particular, he is concerned to defend his integrity.</a:t>
            </a:r>
          </a:p>
          <a:p>
            <a:r>
              <a:rPr lang="en-US" sz="2400" i="1" dirty="0">
                <a:solidFill>
                  <a:schemeClr val="tx1"/>
                </a:solidFill>
              </a:rPr>
              <a:t>He also speaks of the “tearful letter” he sent via Titus (probably a lost letter).</a:t>
            </a:r>
          </a:p>
          <a:p>
            <a:pPr marL="0" indent="0">
              <a:buNone/>
            </a:pPr>
            <a:r>
              <a:rPr lang="en-US" sz="2800" b="1" dirty="0">
                <a:solidFill>
                  <a:srgbClr val="FF0000"/>
                </a:solidFill>
                <a:effectLst>
                  <a:outerShdw blurRad="38100" dist="38100" dir="2700000" algn="tl">
                    <a:srgbClr val="000000">
                      <a:alpha val="43137"/>
                    </a:srgbClr>
                  </a:outerShdw>
                </a:effectLst>
              </a:rPr>
              <a:t>The New Covenant (2:14—7:4): </a:t>
            </a:r>
          </a:p>
          <a:p>
            <a:r>
              <a:rPr lang="en-US" sz="2400" i="1" dirty="0">
                <a:solidFill>
                  <a:schemeClr val="tx1"/>
                </a:solidFill>
              </a:rPr>
              <a:t>Breaking off from his itinerary, Paul now offers an extensive interlude about Christian ministry under the new covenant.</a:t>
            </a:r>
          </a:p>
          <a:p>
            <a:r>
              <a:rPr lang="en-US" sz="2400" i="1" dirty="0">
                <a:solidFill>
                  <a:schemeClr val="tx1"/>
                </a:solidFill>
              </a:rPr>
              <a:t>He served as a missionary-apostle, but always as one commissioned by Christ himself.</a:t>
            </a:r>
          </a:p>
          <a:p>
            <a:r>
              <a:rPr lang="en-US" sz="2400" i="1" dirty="0">
                <a:solidFill>
                  <a:schemeClr val="tx1"/>
                </a:solidFill>
              </a:rPr>
              <a:t>The glory of new covenant ministry is to reveal Christ unveiled, even though that ministry often involves suffering.</a:t>
            </a:r>
          </a:p>
        </p:txBody>
      </p:sp>
    </p:spTree>
    <p:extLst>
      <p:ext uri="{BB962C8B-B14F-4D97-AF65-F5344CB8AC3E}">
        <p14:creationId xmlns:p14="http://schemas.microsoft.com/office/powerpoint/2010/main" val="126042178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29000" y="62344"/>
            <a:ext cx="8541327" cy="6712528"/>
          </a:xfrm>
        </p:spPr>
        <p:txBody>
          <a:bodyPr>
            <a:noAutofit/>
          </a:bodyPr>
          <a:lstStyle/>
          <a:p>
            <a:r>
              <a:rPr lang="en-US" sz="2400" i="1" dirty="0">
                <a:solidFill>
                  <a:schemeClr val="tx1"/>
                </a:solidFill>
              </a:rPr>
              <a:t>Still, all suffering must be endured in light of the eternal reward.</a:t>
            </a:r>
          </a:p>
          <a:p>
            <a:r>
              <a:rPr lang="en-US" sz="2400" i="1" dirty="0">
                <a:solidFill>
                  <a:schemeClr val="tx1"/>
                </a:solidFill>
              </a:rPr>
              <a:t>New covenant ministry concerns reconciliation with God, and the ethics of such ministry must be grounded in true holiness. If this is the nature of Christian ministry, the Corinthians should now become reconciled to Paul.</a:t>
            </a:r>
          </a:p>
          <a:p>
            <a:pPr marL="0" indent="0">
              <a:buNone/>
            </a:pPr>
            <a:r>
              <a:rPr lang="en-US" sz="2800" b="1" dirty="0">
                <a:solidFill>
                  <a:srgbClr val="FF0000"/>
                </a:solidFill>
                <a:effectLst>
                  <a:outerShdw blurRad="38100" dist="38100" dir="2700000" algn="tl">
                    <a:srgbClr val="000000">
                      <a:alpha val="43137"/>
                    </a:srgbClr>
                  </a:outerShdw>
                </a:effectLst>
              </a:rPr>
              <a:t>Travel Plans Resumed (7:5-16):</a:t>
            </a:r>
          </a:p>
          <a:p>
            <a:r>
              <a:rPr lang="en-US" sz="2400" i="1" dirty="0">
                <a:solidFill>
                  <a:schemeClr val="tx1"/>
                </a:solidFill>
              </a:rPr>
              <a:t>Paul now picks up where he left off earlier. In the light of covenant ministry, Paul explains why his stinging letter carried by Titus was necessary.</a:t>
            </a:r>
          </a:p>
          <a:p>
            <a:r>
              <a:rPr lang="en-US" sz="2400" i="1" dirty="0">
                <a:solidFill>
                  <a:schemeClr val="tx1"/>
                </a:solidFill>
              </a:rPr>
              <a:t>He also explains how relieved he was when he finally intercepted Titus as his colleague was on his way back from Corinth.</a:t>
            </a:r>
          </a:p>
          <a:p>
            <a:pPr marL="0" indent="0">
              <a:buNone/>
            </a:pPr>
            <a:r>
              <a:rPr lang="en-US" sz="2800" b="1" dirty="0">
                <a:solidFill>
                  <a:srgbClr val="FF0000"/>
                </a:solidFill>
                <a:effectLst>
                  <a:outerShdw blurRad="38100" dist="38100" dir="2700000" algn="tl">
                    <a:srgbClr val="000000">
                      <a:alpha val="43137"/>
                    </a:srgbClr>
                  </a:outerShdw>
                </a:effectLst>
              </a:rPr>
              <a:t>The Relief Offering (8-9):</a:t>
            </a:r>
          </a:p>
          <a:p>
            <a:r>
              <a:rPr lang="en-US" sz="2400" i="1" dirty="0">
                <a:solidFill>
                  <a:schemeClr val="tx1"/>
                </a:solidFill>
              </a:rPr>
              <a:t>Paul now urges the Corinthians to participate in the relief fund being gathered for the impoverished Christians in Jerusalem.</a:t>
            </a:r>
          </a:p>
        </p:txBody>
      </p:sp>
    </p:spTree>
    <p:extLst>
      <p:ext uri="{BB962C8B-B14F-4D97-AF65-F5344CB8AC3E}">
        <p14:creationId xmlns:p14="http://schemas.microsoft.com/office/powerpoint/2010/main" val="37842372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29000" y="62344"/>
            <a:ext cx="8541327" cy="6712528"/>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An Abrupt Change in Tone (10:1—11:15):</a:t>
            </a:r>
          </a:p>
          <a:p>
            <a:r>
              <a:rPr lang="en-US" sz="2400" i="1" dirty="0">
                <a:solidFill>
                  <a:schemeClr val="tx1"/>
                </a:solidFill>
              </a:rPr>
              <a:t>Paul now begins to defend his ministry and ethics in highly rhetorical language, using sarcasm and hyperbole.</a:t>
            </a:r>
          </a:p>
          <a:p>
            <a:r>
              <a:rPr lang="en-US" sz="2400" i="1" dirty="0">
                <a:solidFill>
                  <a:schemeClr val="tx1"/>
                </a:solidFill>
              </a:rPr>
              <a:t>Especially, he addresses his deep concern over false leaders who distort the gospel. </a:t>
            </a:r>
          </a:p>
          <a:p>
            <a:pPr marL="0" indent="0">
              <a:buNone/>
            </a:pPr>
            <a:r>
              <a:rPr lang="en-US" sz="2800" b="1" dirty="0">
                <a:solidFill>
                  <a:srgbClr val="FF0000"/>
                </a:solidFill>
                <a:effectLst>
                  <a:outerShdw blurRad="38100" dist="38100" dir="2700000" algn="tl">
                    <a:srgbClr val="000000">
                      <a:alpha val="43137"/>
                    </a:srgbClr>
                  </a:outerShdw>
                </a:effectLst>
              </a:rPr>
              <a:t>Suffering in Ministry (11:16—12:10):</a:t>
            </a:r>
          </a:p>
          <a:p>
            <a:r>
              <a:rPr lang="en-US" sz="2400" i="1" dirty="0">
                <a:solidFill>
                  <a:schemeClr val="tx1"/>
                </a:solidFill>
              </a:rPr>
              <a:t>The true test of apostolic ministry is suffering, and Paul’s ministry was a ministry of hardship and danger.</a:t>
            </a:r>
          </a:p>
          <a:p>
            <a:r>
              <a:rPr lang="en-US" sz="2400" i="1" dirty="0">
                <a:solidFill>
                  <a:schemeClr val="tx1"/>
                </a:solidFill>
              </a:rPr>
              <a:t>Especially, Paul struggled with some personal “thorn”, an unexplained malady which God refused to remove.</a:t>
            </a:r>
          </a:p>
          <a:p>
            <a:pPr marL="0" indent="0">
              <a:buNone/>
            </a:pPr>
            <a:r>
              <a:rPr lang="en-US" sz="2800" b="1" dirty="0">
                <a:solidFill>
                  <a:srgbClr val="FF0000"/>
                </a:solidFill>
                <a:effectLst>
                  <a:outerShdw blurRad="38100" dist="38100" dir="2700000" algn="tl">
                    <a:srgbClr val="000000">
                      <a:alpha val="43137"/>
                    </a:srgbClr>
                  </a:outerShdw>
                </a:effectLst>
              </a:rPr>
              <a:t>The Closing (12:11—13:14):</a:t>
            </a:r>
          </a:p>
          <a:p>
            <a:r>
              <a:rPr lang="en-US" sz="2400" i="1" dirty="0">
                <a:solidFill>
                  <a:schemeClr val="tx1"/>
                </a:solidFill>
              </a:rPr>
              <a:t>At the end, Paul pleads for mutual respect, and  he promises to visit Corinth a third time. He warns, however, that he may have to exercise discipline, though he hopes this will not be the case.</a:t>
            </a:r>
          </a:p>
        </p:txBody>
      </p:sp>
    </p:spTree>
    <p:extLst>
      <p:ext uri="{BB962C8B-B14F-4D97-AF65-F5344CB8AC3E}">
        <p14:creationId xmlns:p14="http://schemas.microsoft.com/office/powerpoint/2010/main" val="117228900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748306" y="273927"/>
            <a:ext cx="7041912" cy="6298323"/>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Paul’s relationship with the Christians in Corinth can only be described as difficult. What can we glean from these two letters about handling difficult relationships between Christians?</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On one occasion, Paul suggests that the Corinthians are living more like Corinthians than Christians (1 Co. 3:1). How might Greek cultural factors have influenced the way the Corinthians tried to live out the Christian life?</a:t>
            </a:r>
          </a:p>
        </p:txBody>
      </p:sp>
    </p:spTree>
    <p:extLst>
      <p:ext uri="{BB962C8B-B14F-4D97-AF65-F5344CB8AC3E}">
        <p14:creationId xmlns:p14="http://schemas.microsoft.com/office/powerpoint/2010/main" val="1100117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anim calcmode="lin" valueType="num">
                                      <p:cBhvr>
                                        <p:cTn id="13" dur="500" fill="hold"/>
                                        <p:tgtEl>
                                          <p:spTgt spid="26624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2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lstStyle/>
          <a:p>
            <a:r>
              <a:rPr lang="en-US" b="1" dirty="0">
                <a:solidFill>
                  <a:srgbClr val="FFC000"/>
                </a:solidFill>
                <a:effectLst>
                  <a:outerShdw blurRad="38100" dist="38100" dir="2700000" algn="tl">
                    <a:srgbClr val="000000">
                      <a:alpha val="43137"/>
                    </a:srgbClr>
                  </a:outerShdw>
                </a:effectLst>
              </a:rPr>
              <a:t>Romans</a:t>
            </a:r>
          </a:p>
        </p:txBody>
      </p:sp>
    </p:spTree>
    <p:extLst>
      <p:ext uri="{BB962C8B-B14F-4D97-AF65-F5344CB8AC3E}">
        <p14:creationId xmlns:p14="http://schemas.microsoft.com/office/powerpoint/2010/main" val="790824770"/>
      </p:ext>
    </p:extLst>
  </p:cSld>
  <p:clrMapOvr>
    <a:masterClrMapping/>
  </p:clrMapOvr>
  <p:transition>
    <p:split orient="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noFill/>
        </p:spPr>
        <p:txBody>
          <a:bodyPr>
            <a:normAutofit/>
          </a:bodyPr>
          <a:lstStyle/>
          <a:p>
            <a:r>
              <a:rPr lang="en-US" altLang="en-US" sz="4800" b="1" dirty="0">
                <a:solidFill>
                  <a:srgbClr val="FFC000"/>
                </a:solidFill>
                <a:effectLst>
                  <a:outerShdw blurRad="38100" dist="38100" dir="2700000" algn="tl">
                    <a:srgbClr val="000000">
                      <a:alpha val="43137"/>
                    </a:srgbClr>
                  </a:outerShdw>
                </a:effectLst>
              </a:rPr>
              <a:t>The Roman Church</a:t>
            </a:r>
            <a:endParaRPr lang="en-US" altLang="en-US" sz="4800" dirty="0">
              <a:solidFill>
                <a:srgbClr val="FFFF99"/>
              </a:solidFill>
              <a:latin typeface="Impact" panose="020B0806030902050204" pitchFamily="34" charset="0"/>
            </a:endParaRPr>
          </a:p>
        </p:txBody>
      </p:sp>
      <p:sp>
        <p:nvSpPr>
          <p:cNvPr id="38915" name="Rectangle 3"/>
          <p:cNvSpPr>
            <a:spLocks noGrp="1"/>
          </p:cNvSpPr>
          <p:nvPr>
            <p:ph idx="1"/>
          </p:nvPr>
        </p:nvSpPr>
        <p:spPr>
          <a:xfrm>
            <a:off x="5181599" y="569065"/>
            <a:ext cx="6393873" cy="6143461"/>
          </a:xfrm>
        </p:spPr>
        <p:txBody>
          <a:bodyPr>
            <a:normAutofit fontScale="92500" lnSpcReduction="10000"/>
          </a:bodyPr>
          <a:lstStyle/>
          <a:p>
            <a:pPr>
              <a:buFont typeface="Wingdings 2" panose="05020102010507070707" pitchFamily="18" charset="2"/>
              <a:buNone/>
            </a:pPr>
            <a:r>
              <a:rPr lang="en-US" altLang="en-US" sz="3000" b="1" dirty="0">
                <a:solidFill>
                  <a:srgbClr val="FF0000"/>
                </a:solidFill>
                <a:effectLst>
                  <a:outerShdw blurRad="38100" dist="38100" dir="2700000" algn="tl">
                    <a:srgbClr val="000000">
                      <a:alpha val="43137"/>
                    </a:srgbClr>
                  </a:outerShdw>
                </a:effectLst>
              </a:rPr>
              <a:t>We know Christians were in Rome by AD 64, because Nero blamed the great fire on them (Tacitus, </a:t>
            </a:r>
            <a:r>
              <a:rPr lang="en-US" altLang="en-US" sz="3000" b="1" i="1" dirty="0">
                <a:solidFill>
                  <a:srgbClr val="FF0000"/>
                </a:solidFill>
                <a:effectLst>
                  <a:outerShdw blurRad="38100" dist="38100" dir="2700000" algn="tl">
                    <a:srgbClr val="000000">
                      <a:alpha val="43137"/>
                    </a:srgbClr>
                  </a:outerShdw>
                </a:effectLst>
              </a:rPr>
              <a:t>Annals</a:t>
            </a:r>
            <a:r>
              <a:rPr lang="en-US" altLang="en-US" sz="3000" b="1" dirty="0">
                <a:solidFill>
                  <a:srgbClr val="FF0000"/>
                </a:solidFill>
                <a:effectLst>
                  <a:outerShdw blurRad="38100" dist="38100" dir="2700000" algn="tl">
                    <a:srgbClr val="000000">
                      <a:alpha val="43137"/>
                    </a:srgbClr>
                  </a:outerShdw>
                </a:effectLst>
              </a:rPr>
              <a:t> 15:44).</a:t>
            </a:r>
          </a:p>
          <a:p>
            <a:r>
              <a:rPr lang="en-US" altLang="en-US" sz="2600" i="1" dirty="0"/>
              <a:t>When Paul came to Rome as a prisoner, ca. AD 60-62, a community of Christians was already present (Ac. 28:14b-16).</a:t>
            </a:r>
          </a:p>
          <a:p>
            <a:r>
              <a:rPr lang="en-US" altLang="en-US" sz="2600" i="1" dirty="0"/>
              <a:t>Paul’s Roman letter was written about AD 58, and he conceded he had wanted to visit “for many years” (Rom. 15:23; cf. 1:8).</a:t>
            </a:r>
          </a:p>
          <a:p>
            <a:r>
              <a:rPr lang="en-US" altLang="en-US" sz="2600" i="1" dirty="0"/>
              <a:t>A Jewish Christian couple had left Rome under Claudius’ expulsion of Jews in AD 49 (Ac. 18:1-3).</a:t>
            </a:r>
          </a:p>
          <a:p>
            <a:r>
              <a:rPr lang="en-US" altLang="en-US" sz="2600" i="1" dirty="0"/>
              <a:t>Hence, we assume the Roman church was established some time in the 40s by persons unknown.</a:t>
            </a:r>
          </a:p>
        </p:txBody>
      </p:sp>
      <p:sp>
        <p:nvSpPr>
          <p:cNvPr id="2" name="Slide Number Placeholder 1"/>
          <p:cNvSpPr>
            <a:spLocks noGrp="1"/>
          </p:cNvSpPr>
          <p:nvPr>
            <p:ph type="sldNum" sz="quarter" idx="12"/>
          </p:nvPr>
        </p:nvSpPr>
        <p:spPr>
          <a:xfrm>
            <a:off x="11701670" y="5645426"/>
            <a:ext cx="490329" cy="327291"/>
          </a:xfrm>
        </p:spPr>
        <p:txBody>
          <a:bodyPr/>
          <a:lstStyle/>
          <a:p>
            <a:fld id="{2AC27A5A-7290-4DE1-BA94-4BE8A8E57DCF}" type="slidenum">
              <a:rPr lang="en-US" smtClean="0"/>
              <a:t>107</a:t>
            </a:fld>
            <a:endParaRPr lang="en-US" dirty="0"/>
          </a:p>
        </p:txBody>
      </p:sp>
    </p:spTree>
    <p:extLst>
      <p:ext uri="{BB962C8B-B14F-4D97-AF65-F5344CB8AC3E}">
        <p14:creationId xmlns:p14="http://schemas.microsoft.com/office/powerpoint/2010/main" val="380595507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500" fill="hold"/>
                                        <p:tgtEl>
                                          <p:spTgt spid="389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9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77982" y="569064"/>
            <a:ext cx="4117924" cy="4943105"/>
          </a:xfrm>
          <a:noFill/>
        </p:spPr>
        <p:txBody>
          <a:bodyPr>
            <a:normAutofit/>
          </a:bodyPr>
          <a:lstStyle/>
          <a:p>
            <a:r>
              <a:rPr lang="en-US" altLang="en-US" sz="4800" b="1" dirty="0">
                <a:solidFill>
                  <a:srgbClr val="FFC000"/>
                </a:solidFill>
                <a:effectLst>
                  <a:outerShdw blurRad="38100" dist="38100" dir="2700000" algn="tl">
                    <a:srgbClr val="000000">
                      <a:alpha val="43137"/>
                    </a:srgbClr>
                  </a:outerShdw>
                </a:effectLst>
              </a:rPr>
              <a:t>When and Why Paul Wrote Romans</a:t>
            </a:r>
            <a:endParaRPr lang="en-US" altLang="en-US" sz="4800" dirty="0">
              <a:solidFill>
                <a:srgbClr val="FFFF99"/>
              </a:solidFill>
              <a:latin typeface="Impact" panose="020B0806030902050204" pitchFamily="34" charset="0"/>
            </a:endParaRPr>
          </a:p>
        </p:txBody>
      </p:sp>
      <p:sp>
        <p:nvSpPr>
          <p:cNvPr id="40963" name="Rectangle 3"/>
          <p:cNvSpPr>
            <a:spLocks noGrp="1"/>
          </p:cNvSpPr>
          <p:nvPr>
            <p:ph idx="1"/>
          </p:nvPr>
        </p:nvSpPr>
        <p:spPr>
          <a:xfrm>
            <a:off x="5181599" y="569065"/>
            <a:ext cx="6580909" cy="6122680"/>
          </a:xfrm>
        </p:spPr>
        <p:txBody>
          <a:bodyPr>
            <a:normAutofit fontScale="92500"/>
          </a:bodyPr>
          <a:lstStyle/>
          <a:p>
            <a:pPr>
              <a:lnSpc>
                <a:spcPct val="90000"/>
              </a:lnSpc>
              <a:buFont typeface="Wingdings 2" panose="05020102010507070707" pitchFamily="18" charset="2"/>
              <a:buNone/>
            </a:pPr>
            <a:r>
              <a:rPr lang="en-US" altLang="en-US" sz="2800" b="1" dirty="0">
                <a:solidFill>
                  <a:srgbClr val="FF0000"/>
                </a:solidFill>
                <a:effectLst>
                  <a:outerShdw blurRad="38100" dist="38100" dir="2700000" algn="tl">
                    <a:srgbClr val="000000">
                      <a:alpha val="43137"/>
                    </a:srgbClr>
                  </a:outerShdw>
                </a:effectLst>
              </a:rPr>
              <a:t>The Roman letter was written during Paul’s final stay at Corinth (ca. AD 57-58), when he had completed the collection of funds for Jerusalem (Ac. 20:2-3; Rom. 15:25-26; cf. 1 Cor. 16:1-3; 2 Cor. 8-9).</a:t>
            </a:r>
          </a:p>
          <a:p>
            <a:pPr>
              <a:lnSpc>
                <a:spcPct val="90000"/>
              </a:lnSpc>
            </a:pPr>
            <a:r>
              <a:rPr lang="en-US" altLang="en-US" sz="2400" i="1" dirty="0"/>
              <a:t>The letter was carried by Phoebe, a delegate from </a:t>
            </a:r>
            <a:r>
              <a:rPr lang="en-US" altLang="en-US" sz="2400" i="1" dirty="0" err="1"/>
              <a:t>Cenchreae</a:t>
            </a:r>
            <a:r>
              <a:rPr lang="en-US" altLang="en-US" sz="2400" i="1" dirty="0"/>
              <a:t>, the eastern port of Corinth (Rom. 16:23).</a:t>
            </a:r>
          </a:p>
          <a:p>
            <a:pPr>
              <a:lnSpc>
                <a:spcPct val="90000"/>
              </a:lnSpc>
            </a:pPr>
            <a:r>
              <a:rPr lang="en-US" altLang="en-US" sz="2400" i="1" dirty="0"/>
              <a:t>Ostensibly, Paul’s letter was an overture to the Roman Christians concerning his long-held desire to do missions work further west (Rom. 15:19-24).</a:t>
            </a:r>
          </a:p>
          <a:p>
            <a:pPr>
              <a:lnSpc>
                <a:spcPct val="90000"/>
              </a:lnSpc>
            </a:pPr>
            <a:r>
              <a:rPr lang="en-US" altLang="en-US" sz="2400" i="1" dirty="0"/>
              <a:t>At a deeper level, he seems to have intended an introduction of his own essential understanding of the gospel, especially in light of his ongoing polemics with others (Rom. 2:17; 3:1ff.; 4:1; 11:1; 14:1ff.; 15:7ff.). If the Romans were to support his mission to the west, they needed to know what his message would be.</a:t>
            </a:r>
          </a:p>
        </p:txBody>
      </p:sp>
      <p:sp>
        <p:nvSpPr>
          <p:cNvPr id="2" name="Slide Number Placeholder 1"/>
          <p:cNvSpPr>
            <a:spLocks noGrp="1"/>
          </p:cNvSpPr>
          <p:nvPr>
            <p:ph type="sldNum" sz="quarter" idx="12"/>
          </p:nvPr>
        </p:nvSpPr>
        <p:spPr>
          <a:xfrm>
            <a:off x="11608904" y="5618922"/>
            <a:ext cx="583095" cy="353795"/>
          </a:xfrm>
        </p:spPr>
        <p:txBody>
          <a:bodyPr/>
          <a:lstStyle/>
          <a:p>
            <a:fld id="{2AC27A5A-7290-4DE1-BA94-4BE8A8E57DCF}" type="slidenum">
              <a:rPr lang="en-US" smtClean="0"/>
              <a:t>108</a:t>
            </a:fld>
            <a:endParaRPr lang="en-US" dirty="0"/>
          </a:p>
        </p:txBody>
      </p:sp>
    </p:spTree>
    <p:extLst>
      <p:ext uri="{BB962C8B-B14F-4D97-AF65-F5344CB8AC3E}">
        <p14:creationId xmlns:p14="http://schemas.microsoft.com/office/powerpoint/2010/main" val="118698772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5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6518276" y="2237850"/>
            <a:ext cx="5287277" cy="2068842"/>
          </a:xfrm>
          <a:noFill/>
        </p:spPr>
        <p:txBody>
          <a:bodyPr/>
          <a:lstStyle/>
          <a:p>
            <a:pPr algn="l"/>
            <a:r>
              <a:rPr lang="en-US" altLang="en-US" sz="4000" dirty="0">
                <a:solidFill>
                  <a:srgbClr val="FFCC00"/>
                </a:solidFill>
                <a:effectLst>
                  <a:outerShdw blurRad="38100" dist="38100" dir="2700000" algn="tl">
                    <a:srgbClr val="000000">
                      <a:alpha val="43137"/>
                    </a:srgbClr>
                  </a:outerShdw>
                </a:effectLst>
              </a:rPr>
              <a:t>Romans 11:36—12:8</a:t>
            </a:r>
          </a:p>
        </p:txBody>
      </p:sp>
      <p:sp>
        <p:nvSpPr>
          <p:cNvPr id="27651" name="Rectangle 3"/>
          <p:cNvSpPr>
            <a:spLocks noGrp="1"/>
          </p:cNvSpPr>
          <p:nvPr>
            <p:ph type="body" sz="half" idx="4294967295"/>
          </p:nvPr>
        </p:nvSpPr>
        <p:spPr>
          <a:xfrm>
            <a:off x="6518276" y="3272271"/>
            <a:ext cx="3687764" cy="2677679"/>
          </a:xfrm>
        </p:spPr>
        <p:txBody>
          <a:bodyPr>
            <a:normAutofit lnSpcReduction="10000"/>
          </a:bodyPr>
          <a:lstStyle/>
          <a:p>
            <a:pPr>
              <a:buFont typeface="Wingdings 2" panose="05020102010507070707" pitchFamily="18" charset="2"/>
              <a:buNone/>
            </a:pPr>
            <a:r>
              <a:rPr lang="en-US" altLang="en-US" sz="2800" dirty="0">
                <a:effectLst>
                  <a:outerShdw blurRad="38100" dist="38100" dir="2700000" algn="tl">
                    <a:srgbClr val="000000">
                      <a:alpha val="43137"/>
                    </a:srgbClr>
                  </a:outerShdw>
                </a:effectLst>
              </a:rPr>
              <a:t>Chester Beatty Papyri</a:t>
            </a:r>
          </a:p>
          <a:p>
            <a:pPr>
              <a:buFont typeface="Wingdings 2" panose="05020102010507070707" pitchFamily="18" charset="2"/>
              <a:buNone/>
            </a:pPr>
            <a:r>
              <a:rPr lang="en-US" altLang="en-US" sz="2800" dirty="0">
                <a:effectLst>
                  <a:outerShdw blurRad="38100" dist="38100" dir="2700000" algn="tl">
                    <a:srgbClr val="000000">
                      <a:alpha val="43137"/>
                    </a:srgbClr>
                  </a:outerShdw>
                </a:effectLst>
                <a:latin typeface="Old English Text MT" pitchFamily="66" charset="0"/>
              </a:rPr>
              <a:t>p</a:t>
            </a:r>
            <a:r>
              <a:rPr lang="en-US" altLang="en-US" sz="2800" baseline="30000" dirty="0">
                <a:effectLst>
                  <a:outerShdw blurRad="38100" dist="38100" dir="2700000" algn="tl">
                    <a:srgbClr val="000000">
                      <a:alpha val="43137"/>
                    </a:srgbClr>
                  </a:outerShdw>
                </a:effectLst>
              </a:rPr>
              <a:t>46 </a:t>
            </a:r>
            <a:r>
              <a:rPr lang="en-US" altLang="en-US" sz="2800" dirty="0">
                <a:solidFill>
                  <a:schemeClr val="tx1"/>
                </a:solidFill>
                <a:effectLst>
                  <a:outerShdw blurRad="38100" dist="38100" dir="2700000" algn="tl">
                    <a:srgbClr val="000000">
                      <a:alpha val="43137"/>
                    </a:srgbClr>
                  </a:outerShdw>
                </a:effectLst>
              </a:rPr>
              <a:t>(the earliest extant copy of this letter)</a:t>
            </a:r>
            <a:endParaRPr lang="en-US" altLang="en-US" sz="2800" baseline="30000" dirty="0">
              <a:solidFill>
                <a:schemeClr val="tx1"/>
              </a:solidFill>
              <a:effectLst>
                <a:outerShdw blurRad="38100" dist="38100" dir="2700000" algn="tl">
                  <a:srgbClr val="000000">
                    <a:alpha val="43137"/>
                  </a:srgbClr>
                </a:outerShdw>
              </a:effectLst>
            </a:endParaRPr>
          </a:p>
          <a:p>
            <a:pPr>
              <a:buFont typeface="Wingdings 2" panose="05020102010507070707" pitchFamily="18" charset="2"/>
              <a:buNone/>
            </a:pPr>
            <a:r>
              <a:rPr lang="en-US" altLang="en-US" sz="2800" dirty="0">
                <a:effectLst>
                  <a:outerShdw blurRad="38100" dist="38100" dir="2700000" algn="tl">
                    <a:srgbClr val="000000">
                      <a:alpha val="43137"/>
                    </a:srgbClr>
                  </a:outerShdw>
                </a:effectLst>
              </a:rPr>
              <a:t>University of Michigan</a:t>
            </a:r>
          </a:p>
          <a:p>
            <a:pPr>
              <a:buFont typeface="Wingdings 2" panose="05020102010507070707" pitchFamily="18" charset="2"/>
              <a:buNone/>
            </a:pPr>
            <a:r>
              <a:rPr lang="en-US" altLang="en-US" sz="2800" dirty="0">
                <a:effectLst>
                  <a:outerShdw blurRad="38100" dist="38100" dir="2700000" algn="tl">
                    <a:srgbClr val="000000">
                      <a:alpha val="43137"/>
                    </a:srgbClr>
                  </a:outerShdw>
                </a:effectLst>
              </a:rPr>
              <a:t>ca. AD 200</a:t>
            </a:r>
          </a:p>
        </p:txBody>
      </p:sp>
      <p:pic>
        <p:nvPicPr>
          <p:cNvPr id="27652" name="Picture 4" descr="uncroppedimage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52575" y="0"/>
            <a:ext cx="4687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5"/>
          <p:cNvSpPr>
            <a:spLocks noChangeArrowheads="1"/>
          </p:cNvSpPr>
          <p:nvPr/>
        </p:nvSpPr>
        <p:spPr bwMode="auto">
          <a:xfrm>
            <a:off x="5087938" y="5949950"/>
            <a:ext cx="1152525" cy="719138"/>
          </a:xfrm>
          <a:prstGeom prst="rect">
            <a:avLst/>
          </a:prstGeom>
          <a:solidFill>
            <a:schemeClr val="bg1"/>
          </a:solidFill>
          <a:ln w="9525">
            <a:noFill/>
            <a:miter lim="800000"/>
            <a:headEnd/>
            <a:tailEnd/>
          </a:ln>
          <a:effectLst/>
        </p:spPr>
        <p:txBody>
          <a:bodyPr wrap="none" anchor="ctr"/>
          <a:lstStyle>
            <a:lvl1pPr>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a:spcBef>
                <a:spcPts val="400"/>
              </a:spcBef>
              <a:buClr>
                <a:schemeClr val="accent2"/>
              </a:buClr>
              <a:buSzPct val="90000"/>
              <a:buChar char="•"/>
              <a:defRPr sz="2600">
                <a:solidFill>
                  <a:schemeClr val="tx1"/>
                </a:solidFill>
                <a:latin typeface="Rockwell"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eaLnBrk="1" hangingPunct="1">
              <a:buClrTx/>
              <a:buSzTx/>
              <a:buFontTx/>
              <a:buNone/>
            </a:pPr>
            <a:endParaRPr lang="en-US" altLang="en-US" sz="1800">
              <a:latin typeface="Eras Demi ITC" pitchFamily="34" charset="0"/>
            </a:endParaRPr>
          </a:p>
        </p:txBody>
      </p:sp>
      <p:sp>
        <p:nvSpPr>
          <p:cNvPr id="27654" name="Line 6"/>
          <p:cNvSpPr>
            <a:spLocks noChangeShapeType="1"/>
          </p:cNvSpPr>
          <p:nvPr/>
        </p:nvSpPr>
        <p:spPr bwMode="auto">
          <a:xfrm>
            <a:off x="6240463" y="0"/>
            <a:ext cx="0" cy="685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27854762"/>
      </p:ext>
    </p:extLst>
  </p:cSld>
  <p:clrMapOvr>
    <a:masterClrMapping/>
  </p:clrMapOvr>
  <p:transition>
    <p:split orient="ver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762000" y="809062"/>
            <a:ext cx="10688782" cy="1082086"/>
          </a:xfrm>
        </p:spPr>
        <p:txBody>
          <a:bodyPr>
            <a:normAutofit fontScale="90000"/>
          </a:bodyPr>
          <a:lstStyle/>
          <a:p>
            <a:pPr algn="ctr" eaLnBrk="1" hangingPunct="1">
              <a:defRPr/>
            </a:pPr>
            <a:r>
              <a:rPr lang="en-US" altLang="en-US" sz="4400" dirty="0">
                <a:solidFill>
                  <a:srgbClr val="FFC000"/>
                </a:solidFill>
              </a:rPr>
              <a:t>Only Physical Description from Antiquity</a:t>
            </a:r>
          </a:p>
        </p:txBody>
      </p:sp>
      <p:sp>
        <p:nvSpPr>
          <p:cNvPr id="12291" name="Rectangle 3"/>
          <p:cNvSpPr>
            <a:spLocks noGrp="1" noRot="1" noChangeArrowheads="1"/>
          </p:cNvSpPr>
          <p:nvPr>
            <p:ph type="body" idx="1"/>
          </p:nvPr>
        </p:nvSpPr>
        <p:spPr>
          <a:xfrm>
            <a:off x="1641764" y="1932709"/>
            <a:ext cx="8727786" cy="4696691"/>
          </a:xfrm>
        </p:spPr>
        <p:txBody>
          <a:bodyPr>
            <a:normAutofit/>
          </a:bodyPr>
          <a:lstStyle/>
          <a:p>
            <a:pPr eaLnBrk="1" hangingPunct="1">
              <a:buFont typeface="Wingdings" panose="05000000000000000000" pitchFamily="2" charset="2"/>
              <a:buNone/>
              <a:defRPr/>
            </a:pPr>
            <a:r>
              <a:rPr lang="en-US" altLang="en-US" sz="4000" dirty="0">
                <a:latin typeface="Freestyle Script" panose="030804020302050B0404" pitchFamily="66" charset="0"/>
              </a:rPr>
              <a:t>		</a:t>
            </a:r>
            <a:r>
              <a:rPr lang="en-US" altLang="en-US" sz="4000" dirty="0">
                <a:solidFill>
                  <a:srgbClr val="FFFF00"/>
                </a:solidFill>
                <a:latin typeface="Freestyle Script" panose="030804020302050B0404" pitchFamily="66" charset="0"/>
              </a:rPr>
              <a:t>“</a:t>
            </a:r>
            <a:r>
              <a:rPr lang="en-US" altLang="en-US" sz="4400" dirty="0">
                <a:solidFill>
                  <a:srgbClr val="FFFF00"/>
                </a:solidFill>
                <a:latin typeface="Freestyle Script" panose="030804020302050B0404" pitchFamily="66" charset="0"/>
              </a:rPr>
              <a:t>And he (</a:t>
            </a:r>
            <a:r>
              <a:rPr lang="en-US" altLang="en-US" sz="4400" dirty="0" err="1">
                <a:solidFill>
                  <a:srgbClr val="FFFF00"/>
                </a:solidFill>
                <a:latin typeface="Freestyle Script" panose="030804020302050B0404" pitchFamily="66" charset="0"/>
              </a:rPr>
              <a:t>Onesiphorus</a:t>
            </a:r>
            <a:r>
              <a:rPr lang="en-US" altLang="en-US" sz="4400" dirty="0">
                <a:solidFill>
                  <a:srgbClr val="FFFF00"/>
                </a:solidFill>
                <a:latin typeface="Freestyle Script" panose="030804020302050B0404" pitchFamily="66" charset="0"/>
              </a:rPr>
              <a:t>) saw Paul coming, a man small in size, bald-headed, bandy-legged, well-built [i.e., healthy], with eyebrows meeting, rather long-nosed, full of grace. For sometimes he seemed like a man, and sometimes he had the countenance of an angel.”</a:t>
            </a:r>
            <a:endParaRPr lang="en-US" altLang="en-US" sz="2400" dirty="0">
              <a:solidFill>
                <a:srgbClr val="FFFF00"/>
              </a:solidFill>
              <a:latin typeface="Freestyle Script" panose="030804020302050B0404" pitchFamily="66" charset="0"/>
            </a:endParaRPr>
          </a:p>
          <a:p>
            <a:pPr algn="r" eaLnBrk="1" hangingPunct="1">
              <a:buFont typeface="Wingdings" panose="05000000000000000000" pitchFamily="2" charset="2"/>
              <a:buNone/>
              <a:defRPr/>
            </a:pPr>
            <a:r>
              <a:rPr lang="en-US" altLang="en-US" sz="2400" i="1" dirty="0">
                <a:solidFill>
                  <a:srgbClr val="FFFF00"/>
                </a:solidFill>
                <a:latin typeface="Arial Narrow" panose="020B0606020202030204" pitchFamily="34" charset="0"/>
              </a:rPr>
              <a:t>Acts of Paul and Thecla</a:t>
            </a:r>
            <a:r>
              <a:rPr lang="en-US" altLang="en-US" sz="2400" dirty="0">
                <a:solidFill>
                  <a:srgbClr val="FFFF00"/>
                </a:solidFill>
                <a:latin typeface="Arial Narrow" panose="020B0606020202030204" pitchFamily="34" charset="0"/>
              </a:rPr>
              <a:t> (c. AD 160-180)</a:t>
            </a:r>
          </a:p>
        </p:txBody>
      </p:sp>
    </p:spTree>
    <p:extLst>
      <p:ext uri="{BB962C8B-B14F-4D97-AF65-F5344CB8AC3E}">
        <p14:creationId xmlns:p14="http://schemas.microsoft.com/office/powerpoint/2010/main" val="3267133187"/>
      </p:ext>
    </p:extLst>
  </p:cSld>
  <p:clrMapOvr>
    <a:masterClrMapping/>
  </p:clrMapOvr>
  <p:transition>
    <p:split orient="vert"/>
  </p:transition>
</p:sld>
</file>

<file path=ppt/slides/slide11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45458"/>
            <a:ext cx="3408217" cy="4876099"/>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 </a:t>
            </a:r>
          </a:p>
        </p:txBody>
      </p:sp>
      <p:sp>
        <p:nvSpPr>
          <p:cNvPr id="3" name="Content Placeholder 2"/>
          <p:cNvSpPr>
            <a:spLocks noGrp="1"/>
          </p:cNvSpPr>
          <p:nvPr>
            <p:ph idx="1"/>
          </p:nvPr>
        </p:nvSpPr>
        <p:spPr>
          <a:xfrm>
            <a:off x="3543300" y="163286"/>
            <a:ext cx="8648699" cy="6362202"/>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The Opening (1:1-17): </a:t>
            </a:r>
          </a:p>
          <a:p>
            <a:r>
              <a:rPr lang="en-US" sz="2400" i="1" dirty="0">
                <a:solidFill>
                  <a:schemeClr val="tx1"/>
                </a:solidFill>
              </a:rPr>
              <a:t>Paul immediately voices his desire to visit Rome and states his thesis of the gospel upon which the whole letter depends.</a:t>
            </a:r>
          </a:p>
          <a:p>
            <a:pPr marL="0" indent="0">
              <a:buNone/>
            </a:pPr>
            <a:r>
              <a:rPr lang="en-US" sz="2800" b="1" dirty="0">
                <a:solidFill>
                  <a:srgbClr val="FF0000"/>
                </a:solidFill>
                <a:effectLst>
                  <a:outerShdw blurRad="38100" dist="38100" dir="2700000" algn="tl">
                    <a:srgbClr val="000000">
                      <a:alpha val="43137"/>
                    </a:srgbClr>
                  </a:outerShdw>
                </a:effectLst>
              </a:rPr>
              <a:t>The Message Paul Preached (1:18—8:39): </a:t>
            </a:r>
          </a:p>
          <a:p>
            <a:r>
              <a:rPr lang="en-US" sz="2400" i="1" dirty="0">
                <a:solidFill>
                  <a:schemeClr val="tx1"/>
                </a:solidFill>
              </a:rPr>
              <a:t>At length, Paul now outlines his understanding of the Christian message, what he calls “the gospel of God’s Son” .</a:t>
            </a:r>
          </a:p>
          <a:p>
            <a:r>
              <a:rPr lang="en-US" sz="2400" i="1" dirty="0">
                <a:solidFill>
                  <a:schemeClr val="tx1"/>
                </a:solidFill>
              </a:rPr>
              <a:t>God expresses himself against evil by his divine wrath, but he also is fair. Still, the basic problem of the human race is not ignorance, but outright rebellion. Both Jew and non-Jew are equally culpable and both stand guilty as sinners (1:18—3:31).</a:t>
            </a:r>
          </a:p>
          <a:p>
            <a:r>
              <a:rPr lang="en-US" sz="2400" i="1" dirty="0">
                <a:solidFill>
                  <a:schemeClr val="tx1"/>
                </a:solidFill>
              </a:rPr>
              <a:t>The gospel, then, is the message about grace and faith, and the ancient paradigm for faith is Abraham, who was credited with righteousness because he simply believed God’s promise. He is the father of all who believe the good news (4:1-25).</a:t>
            </a:r>
          </a:p>
        </p:txBody>
      </p:sp>
    </p:spTree>
    <p:extLst>
      <p:ext uri="{BB962C8B-B14F-4D97-AF65-F5344CB8AC3E}">
        <p14:creationId xmlns:p14="http://schemas.microsoft.com/office/powerpoint/2010/main" val="22837805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307080" y="289560"/>
            <a:ext cx="8884919" cy="6485312"/>
          </a:xfrm>
        </p:spPr>
        <p:txBody>
          <a:bodyPr>
            <a:noAutofit/>
          </a:bodyPr>
          <a:lstStyle/>
          <a:p>
            <a:r>
              <a:rPr lang="en-US" sz="2400" i="1" dirty="0">
                <a:solidFill>
                  <a:schemeClr val="tx1"/>
                </a:solidFill>
              </a:rPr>
              <a:t>With the word “therefore” in 5:1, Paul now draws out the implications of the gospel: on the basis of grace and faith, and due to God’s love demonstrated in Christ’s sacrificial death, believers now enjoy peace with God through Christ (5:1-11).</a:t>
            </a:r>
          </a:p>
          <a:p>
            <a:r>
              <a:rPr lang="en-US" sz="2400" i="1" dirty="0">
                <a:solidFill>
                  <a:schemeClr val="tx1"/>
                </a:solidFill>
              </a:rPr>
              <a:t>As a second Adam, Christ is now the head of a new creation (5:12-21). </a:t>
            </a:r>
          </a:p>
          <a:p>
            <a:r>
              <a:rPr lang="en-US" sz="2400" i="1" dirty="0">
                <a:solidFill>
                  <a:schemeClr val="tx1"/>
                </a:solidFill>
              </a:rPr>
              <a:t>Still, divine grace does not mean Christians can sin with impunity. Rather, in this new creation they must live a new life. Formerly, they were slaves to sin; now, they are slaves of righteousness (6).</a:t>
            </a:r>
          </a:p>
          <a:p>
            <a:r>
              <a:rPr lang="en-US" sz="2400" i="1" dirty="0">
                <a:solidFill>
                  <a:schemeClr val="tx1"/>
                </a:solidFill>
              </a:rPr>
              <a:t>For Jews, formerly they were married to the Torah; now, they are married to Christ (7:1-6).</a:t>
            </a:r>
          </a:p>
          <a:p>
            <a:r>
              <a:rPr lang="en-US" sz="2400" i="1" dirty="0">
                <a:solidFill>
                  <a:schemeClr val="tx1"/>
                </a:solidFill>
              </a:rPr>
              <a:t>To be sure, there still is struggle with sin, so the believer is obliged to depend upon the power of the Spirit to live out God’s laws (7:7-25).</a:t>
            </a:r>
          </a:p>
          <a:p>
            <a:r>
              <a:rPr lang="en-US" sz="2400" i="1" dirty="0">
                <a:solidFill>
                  <a:schemeClr val="tx1"/>
                </a:solidFill>
              </a:rPr>
              <a:t>At the same time, the believer is assured of final acceptance, for nothing cannot separate him from God’s redeeming love (8).</a:t>
            </a:r>
          </a:p>
        </p:txBody>
      </p:sp>
    </p:spTree>
    <p:extLst>
      <p:ext uri="{BB962C8B-B14F-4D97-AF65-F5344CB8AC3E}">
        <p14:creationId xmlns:p14="http://schemas.microsoft.com/office/powerpoint/2010/main" val="336240663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49782" y="145472"/>
            <a:ext cx="8520545" cy="6650184"/>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God’s Purpose in Salvation-History (9-11):</a:t>
            </a:r>
          </a:p>
          <a:p>
            <a:r>
              <a:rPr lang="en-US" sz="2400" i="1" dirty="0">
                <a:solidFill>
                  <a:schemeClr val="tx1"/>
                </a:solidFill>
              </a:rPr>
              <a:t>Here, Paul addresses Israel in God’s eternal plan. He begins with his acute grief over the fact that most Jews have not accepted salvation in Christ, despite the fact that God chose the Israelite nation as the means through which salvation would come (9-10).</a:t>
            </a:r>
          </a:p>
          <a:p>
            <a:r>
              <a:rPr lang="en-US" sz="2400" i="1" dirty="0">
                <a:solidFill>
                  <a:schemeClr val="tx1"/>
                </a:solidFill>
              </a:rPr>
              <a:t>Nevertheless, God has not rejected his ancient people, for there yet is a remnant chosen by grace, and the general unbelief of Israel is simply God’s means of allowing non-Jews to be included among God’s chosen people. The “hardening” of God’s ancient people is partial and temporary (11).</a:t>
            </a:r>
          </a:p>
          <a:p>
            <a:pPr marL="0" indent="0">
              <a:buNone/>
            </a:pPr>
            <a:r>
              <a:rPr lang="en-US" sz="2800" b="1" dirty="0">
                <a:solidFill>
                  <a:srgbClr val="FF0000"/>
                </a:solidFill>
                <a:effectLst>
                  <a:outerShdw blurRad="38100" dist="38100" dir="2700000" algn="tl">
                    <a:srgbClr val="000000">
                      <a:alpha val="43137"/>
                    </a:srgbClr>
                  </a:outerShdw>
                </a:effectLst>
              </a:rPr>
              <a:t>Christian Ethics (12:1—15:13):</a:t>
            </a:r>
          </a:p>
          <a:p>
            <a:r>
              <a:rPr lang="en-US" sz="2400" i="1" dirty="0">
                <a:solidFill>
                  <a:schemeClr val="tx1"/>
                </a:solidFill>
              </a:rPr>
              <a:t>The true center of worship, then, is spiritual and internal, but it works outwardly in behaviors motivated by love (12-13).</a:t>
            </a:r>
          </a:p>
          <a:p>
            <a:r>
              <a:rPr lang="en-US" sz="2400" i="1" dirty="0">
                <a:solidFill>
                  <a:schemeClr val="tx1"/>
                </a:solidFill>
              </a:rPr>
              <a:t>The strong must bear with the failures of the weak (14:1—15:13).</a:t>
            </a:r>
          </a:p>
        </p:txBody>
      </p:sp>
    </p:spTree>
    <p:extLst>
      <p:ext uri="{BB962C8B-B14F-4D97-AF65-F5344CB8AC3E}">
        <p14:creationId xmlns:p14="http://schemas.microsoft.com/office/powerpoint/2010/main" val="142139835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49782" y="145472"/>
            <a:ext cx="8520545" cy="6650184"/>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Future Plans (15:14—16:27):</a:t>
            </a:r>
          </a:p>
          <a:p>
            <a:r>
              <a:rPr lang="en-US" sz="2400" i="1" dirty="0">
                <a:solidFill>
                  <a:schemeClr val="tx1"/>
                </a:solidFill>
              </a:rPr>
              <a:t>Returning to what he said at the beginning, Paul now explains his travel plans to the west, hoping to go as far as Spain (15:14-33).</a:t>
            </a:r>
          </a:p>
          <a:p>
            <a:r>
              <a:rPr lang="en-US" sz="2400" i="1" dirty="0">
                <a:solidFill>
                  <a:schemeClr val="tx1"/>
                </a:solidFill>
              </a:rPr>
              <a:t>He closes with a lengthy list of personal greetings to people he had met in his missionary travels and who now were living in Rome (16).</a:t>
            </a:r>
          </a:p>
        </p:txBody>
      </p:sp>
    </p:spTree>
    <p:extLst>
      <p:ext uri="{BB962C8B-B14F-4D97-AF65-F5344CB8AC3E}">
        <p14:creationId xmlns:p14="http://schemas.microsoft.com/office/powerpoint/2010/main" val="407823082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559677"/>
            <a:ext cx="7041912" cy="5945031"/>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The Roman Letter is sometimes considered to be Paul’s </a:t>
            </a:r>
            <a:r>
              <a:rPr lang="en-US" altLang="en-US" sz="3200" i="1" dirty="0">
                <a:solidFill>
                  <a:srgbClr val="FFFF99"/>
                </a:solidFill>
                <a:effectLst>
                  <a:outerShdw blurRad="38100" dist="38100" dir="2700000" algn="tl">
                    <a:srgbClr val="000000"/>
                  </a:outerShdw>
                </a:effectLst>
              </a:rPr>
              <a:t>magnum opus</a:t>
            </a:r>
            <a:r>
              <a:rPr lang="en-US" altLang="en-US" sz="3200" dirty="0">
                <a:solidFill>
                  <a:srgbClr val="FFFF99"/>
                </a:solidFill>
                <a:effectLst>
                  <a:outerShdw blurRad="38100" dist="38100" dir="2700000" algn="tl">
                    <a:srgbClr val="000000"/>
                  </a:outerShdw>
                </a:effectLst>
              </a:rPr>
              <a:t>, the most complete explanation and summary of his thought: would you agree? Why or why not?</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Romans became the single most important document in the New Testament with respect to the Protestant Reformation. Why do you think this was the case?</a:t>
            </a:r>
          </a:p>
        </p:txBody>
      </p:sp>
    </p:spTree>
    <p:extLst>
      <p:ext uri="{BB962C8B-B14F-4D97-AF65-F5344CB8AC3E}">
        <p14:creationId xmlns:p14="http://schemas.microsoft.com/office/powerpoint/2010/main" val="413395247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anim calcmode="lin" valueType="num">
                                      <p:cBhvr>
                                        <p:cTn id="13" dur="500" fill="hold"/>
                                        <p:tgtEl>
                                          <p:spTgt spid="26624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2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74073" y="571500"/>
            <a:ext cx="4753098" cy="4940669"/>
          </a:xfrm>
        </p:spPr>
        <p:txBody>
          <a:bodyPr/>
          <a:lstStyle/>
          <a:p>
            <a:r>
              <a:rPr lang="en-US" sz="4800" b="1" dirty="0">
                <a:solidFill>
                  <a:srgbClr val="FFC000"/>
                </a:solidFill>
                <a:effectLst>
                  <a:outerShdw blurRad="38100" dist="38100" dir="2700000" algn="tl">
                    <a:srgbClr val="000000">
                      <a:alpha val="43137"/>
                    </a:srgbClr>
                  </a:outerShdw>
                </a:effectLst>
              </a:rPr>
              <a:t>Prison Letters</a:t>
            </a:r>
            <a:br>
              <a:rPr lang="en-US" b="1" dirty="0">
                <a:solidFill>
                  <a:srgbClr val="FFC000"/>
                </a:solidFill>
                <a:effectLst>
                  <a:outerShdw blurRad="38100" dist="38100" dir="2700000" algn="tl">
                    <a:srgbClr val="000000">
                      <a:alpha val="43137"/>
                    </a:srgbClr>
                  </a:outerShdw>
                </a:effectLst>
              </a:rPr>
            </a:br>
            <a:br>
              <a:rPr lang="en-US" sz="3200"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Colossians</a:t>
            </a:r>
            <a:br>
              <a:rPr lang="en-US" sz="3200"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Philemon</a:t>
            </a:r>
            <a:br>
              <a:rPr lang="en-US" sz="3200"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Ephesians</a:t>
            </a:r>
            <a:br>
              <a:rPr lang="en-US" sz="3200"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Philippians</a:t>
            </a:r>
            <a:endParaRPr lang="en-US"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6146885"/>
      </p:ext>
    </p:extLst>
  </p:cSld>
  <p:clrMapOvr>
    <a:masterClrMapping/>
  </p:clrMapOvr>
  <p:transition>
    <p:split orient="ver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bwMode="auto">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a:bodyPr>
          <a:lstStyle/>
          <a:p>
            <a:pPr>
              <a:defRPr/>
            </a:pPr>
            <a:r>
              <a:rPr lang="en-US" altLang="en-US" sz="5400" b="1" dirty="0">
                <a:solidFill>
                  <a:srgbClr val="FFC000"/>
                </a:solidFill>
                <a:effectLst>
                  <a:outerShdw blurRad="38100" dist="38100" dir="2700000" algn="tl">
                    <a:srgbClr val="000000">
                      <a:alpha val="43137"/>
                    </a:srgbClr>
                  </a:outerShdw>
                </a:effectLst>
              </a:rPr>
              <a:t>Paul, the Prisoner</a:t>
            </a:r>
            <a:endParaRPr altLang="en-US" dirty="0">
              <a:ln>
                <a:noFill/>
              </a:ln>
              <a:solidFill>
                <a:srgbClr val="FFFF66"/>
              </a:solidFill>
              <a:effectLst/>
              <a:latin typeface="Rockwell Extra Bold" pitchFamily="18" charset="0"/>
            </a:endParaRPr>
          </a:p>
        </p:txBody>
      </p:sp>
      <p:sp>
        <p:nvSpPr>
          <p:cNvPr id="257027" name="Rectangle 3"/>
          <p:cNvSpPr>
            <a:spLocks noGrp="1"/>
          </p:cNvSpPr>
          <p:nvPr>
            <p:ph idx="1"/>
          </p:nvPr>
        </p:nvSpPr>
        <p:spPr>
          <a:xfrm>
            <a:off x="5181599" y="319682"/>
            <a:ext cx="6601692" cy="6538318"/>
          </a:xfrm>
        </p:spPr>
        <p:txBody>
          <a:bodyPr>
            <a:normAutofit fontScale="92500" lnSpcReduction="10000"/>
          </a:bodyPr>
          <a:lstStyle/>
          <a:p>
            <a:pPr eaLnBrk="1" hangingPunct="1">
              <a:lnSpc>
                <a:spcPct val="90000"/>
              </a:lnSpc>
              <a:buFont typeface="Wingdings 2" panose="05020102010507070707" pitchFamily="18" charset="2"/>
              <a:buNone/>
            </a:pPr>
            <a:r>
              <a:rPr lang="en-US" altLang="en-US" sz="3000" b="1" dirty="0">
                <a:solidFill>
                  <a:srgbClr val="FF0000"/>
                </a:solidFill>
                <a:effectLst>
                  <a:outerShdw blurRad="38100" dist="38100" dir="2700000" algn="tl">
                    <a:srgbClr val="000000">
                      <a:alpha val="43137"/>
                    </a:srgbClr>
                  </a:outerShdw>
                </a:effectLst>
                <a:latin typeface="Calibri" panose="020F0502020204030204" pitchFamily="34" charset="0"/>
              </a:rPr>
              <a:t>In each of four letters, Paul describes himself as a “prisoner” (Col. 4:3, 18; </a:t>
            </a:r>
            <a:r>
              <a:rPr lang="en-US" altLang="en-US" sz="3000" b="1" dirty="0" err="1">
                <a:solidFill>
                  <a:srgbClr val="FF0000"/>
                </a:solidFill>
                <a:effectLst>
                  <a:outerShdw blurRad="38100" dist="38100" dir="2700000" algn="tl">
                    <a:srgbClr val="000000">
                      <a:alpha val="43137"/>
                    </a:srgbClr>
                  </a:outerShdw>
                </a:effectLst>
                <a:latin typeface="Calibri" panose="020F0502020204030204" pitchFamily="34" charset="0"/>
              </a:rPr>
              <a:t>Phlmn</a:t>
            </a:r>
            <a:r>
              <a:rPr lang="en-US" altLang="en-US" sz="3000" b="1" dirty="0">
                <a:solidFill>
                  <a:srgbClr val="FF0000"/>
                </a:solidFill>
                <a:effectLst>
                  <a:outerShdw blurRad="38100" dist="38100" dir="2700000" algn="tl">
                    <a:srgbClr val="000000">
                      <a:alpha val="43137"/>
                    </a:srgbClr>
                  </a:outerShdw>
                </a:effectLst>
                <a:latin typeface="Calibri" panose="020F0502020204030204" pitchFamily="34" charset="0"/>
              </a:rPr>
              <a:t>. 1:1, 10, 23; Eph. 3:1; 4:1; Phil. 1:7, 13, 17).</a:t>
            </a:r>
          </a:p>
          <a:p>
            <a:pPr eaLnBrk="1" hangingPunct="1">
              <a:lnSpc>
                <a:spcPct val="90000"/>
              </a:lnSpc>
            </a:pPr>
            <a:r>
              <a:rPr lang="en-US" altLang="en-US" sz="2600" i="1" dirty="0">
                <a:solidFill>
                  <a:schemeClr val="tx1"/>
                </a:solidFill>
                <a:latin typeface="Calibri" panose="020F0502020204030204" pitchFamily="34" charset="0"/>
              </a:rPr>
              <a:t>In none of them does Paul given details about his situation other than to say that he was “in chains.”</a:t>
            </a:r>
          </a:p>
          <a:p>
            <a:pPr eaLnBrk="1" hangingPunct="1">
              <a:lnSpc>
                <a:spcPct val="90000"/>
              </a:lnSpc>
            </a:pPr>
            <a:r>
              <a:rPr lang="en-US" altLang="en-US" sz="2600" i="1" dirty="0">
                <a:solidFill>
                  <a:schemeClr val="tx1"/>
                </a:solidFill>
                <a:latin typeface="Calibri" panose="020F0502020204030204" pitchFamily="34" charset="0"/>
              </a:rPr>
              <a:t>Traditionally, the assumption has been that this imprisonment was in Rome (Ac. 28:16, 30), though it could have been in Caesarea, where Paul also was incarcerated for two years (Ac. 23:23-35; 24:27; 26:29), or even elsewhere (cf. 2 Co. 6:5; 11:23).</a:t>
            </a:r>
          </a:p>
          <a:p>
            <a:pPr eaLnBrk="1" hangingPunct="1">
              <a:lnSpc>
                <a:spcPct val="90000"/>
              </a:lnSpc>
            </a:pPr>
            <a:r>
              <a:rPr lang="en-US" altLang="en-US" sz="2600" i="1" dirty="0">
                <a:solidFill>
                  <a:schemeClr val="tx1"/>
                </a:solidFill>
                <a:latin typeface="Calibri" panose="020F0502020204030204" pitchFamily="34" charset="0"/>
              </a:rPr>
              <a:t>It seems that Paul’s circumstances of imprisonment may not have been the same for all four letters inasmuch as the people he mentions as being with him are different (Col. 4:7, 10-14; Phil. 2:19-21, 25-30).</a:t>
            </a:r>
          </a:p>
          <a:p>
            <a:pPr eaLnBrk="1" hangingPunct="1">
              <a:lnSpc>
                <a:spcPct val="90000"/>
              </a:lnSpc>
            </a:pPr>
            <a:endParaRPr lang="en-US" altLang="en-US" i="1" dirty="0">
              <a:solidFill>
                <a:schemeClr val="tx1"/>
              </a:solidFill>
            </a:endParaRPr>
          </a:p>
        </p:txBody>
      </p:sp>
      <p:sp>
        <p:nvSpPr>
          <p:cNvPr id="2" name="Slide Number Placeholder 1"/>
          <p:cNvSpPr>
            <a:spLocks noGrp="1"/>
          </p:cNvSpPr>
          <p:nvPr>
            <p:ph type="sldNum" sz="quarter" idx="12"/>
          </p:nvPr>
        </p:nvSpPr>
        <p:spPr>
          <a:xfrm>
            <a:off x="11608904" y="5658678"/>
            <a:ext cx="583095" cy="314039"/>
          </a:xfrm>
        </p:spPr>
        <p:txBody>
          <a:bodyPr/>
          <a:lstStyle/>
          <a:p>
            <a:fld id="{2AC27A5A-7290-4DE1-BA94-4BE8A8E57DCF}" type="slidenum">
              <a:rPr lang="en-US" smtClean="0"/>
              <a:t>116</a:t>
            </a:fld>
            <a:endParaRPr lang="en-US" dirty="0"/>
          </a:p>
        </p:txBody>
      </p:sp>
    </p:spTree>
    <p:extLst>
      <p:ext uri="{BB962C8B-B14F-4D97-AF65-F5344CB8AC3E}">
        <p14:creationId xmlns:p14="http://schemas.microsoft.com/office/powerpoint/2010/main" val="322156386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57027">
                                            <p:txEl>
                                              <p:pRg st="0" end="0"/>
                                            </p:txEl>
                                          </p:spTgt>
                                        </p:tgtEl>
                                        <p:attrNameLst>
                                          <p:attrName>style.visibility</p:attrName>
                                        </p:attrNameLst>
                                      </p:cBhvr>
                                      <p:to>
                                        <p:strVal val="visible"/>
                                      </p:to>
                                    </p:set>
                                    <p:anim calcmode="lin" valueType="num">
                                      <p:cBhvr>
                                        <p:cTn id="7" dur="500" fill="hold"/>
                                        <p:tgtEl>
                                          <p:spTgt spid="257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70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7027">
                                            <p:txEl>
                                              <p:pRg st="1" end="1"/>
                                            </p:txEl>
                                          </p:spTgt>
                                        </p:tgtEl>
                                        <p:attrNameLst>
                                          <p:attrName>style.visibility</p:attrName>
                                        </p:attrNameLst>
                                      </p:cBhvr>
                                      <p:to>
                                        <p:strVal val="visible"/>
                                      </p:to>
                                    </p:set>
                                    <p:anim calcmode="lin" valueType="num">
                                      <p:cBhvr additive="base">
                                        <p:cTn id="13" dur="500" fill="hold"/>
                                        <p:tgtEl>
                                          <p:spTgt spid="2570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7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7027">
                                            <p:txEl>
                                              <p:pRg st="2" end="2"/>
                                            </p:txEl>
                                          </p:spTgt>
                                        </p:tgtEl>
                                        <p:attrNameLst>
                                          <p:attrName>style.visibility</p:attrName>
                                        </p:attrNameLst>
                                      </p:cBhvr>
                                      <p:to>
                                        <p:strVal val="visible"/>
                                      </p:to>
                                    </p:set>
                                    <p:anim calcmode="lin" valueType="num">
                                      <p:cBhvr additive="base">
                                        <p:cTn id="19" dur="500" fill="hold"/>
                                        <p:tgtEl>
                                          <p:spTgt spid="2570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7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7027">
                                            <p:txEl>
                                              <p:pRg st="3" end="3"/>
                                            </p:txEl>
                                          </p:spTgt>
                                        </p:tgtEl>
                                        <p:attrNameLst>
                                          <p:attrName>style.visibility</p:attrName>
                                        </p:attrNameLst>
                                      </p:cBhvr>
                                      <p:to>
                                        <p:strVal val="visible"/>
                                      </p:to>
                                    </p:set>
                                    <p:anim calcmode="lin" valueType="num">
                                      <p:cBhvr additive="base">
                                        <p:cTn id="25" dur="500" fill="hold"/>
                                        <p:tgtEl>
                                          <p:spTgt spid="2570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70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a:xfrm>
            <a:off x="249381" y="5597240"/>
            <a:ext cx="11430001" cy="1115291"/>
          </a:xfrm>
        </p:spPr>
        <p:txBody>
          <a:bodyPr>
            <a:normAutofit/>
          </a:bodyPr>
          <a:lstStyle/>
          <a:p>
            <a:pPr algn="ctr" eaLnBrk="1" hangingPunct="1">
              <a:defRPr/>
            </a:pPr>
            <a:r>
              <a:rPr lang="en-US" altLang="en-US" sz="2400" dirty="0">
                <a:solidFill>
                  <a:srgbClr val="FFFF99"/>
                </a:solidFill>
                <a:latin typeface="Arial Narrow" panose="020B0606020202030204" pitchFamily="34" charset="0"/>
              </a:rPr>
              <a:t>Near the Forum, at the base of the Capitoline Hill, is the dungeon of the Mamertine Prison. This was the state prison of Rome, and Paul may have been incarcerated here at the end of his life. Originally, this 30-foot diameter room could be reached only through the hole visible in its ceiling.</a:t>
            </a:r>
            <a:r>
              <a:rPr lang="en-US" altLang="en-US" sz="2400" dirty="0">
                <a:latin typeface="Arial Narrow" panose="020B0606020202030204" pitchFamily="34" charset="0"/>
              </a:rPr>
              <a:t> </a:t>
            </a:r>
            <a:endParaRPr lang="en-US" altLang="en-US" sz="4000" dirty="0"/>
          </a:p>
        </p:txBody>
      </p:sp>
      <p:pic>
        <p:nvPicPr>
          <p:cNvPr id="8195" name="Picture 6" descr="NTA156"/>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929247" y="0"/>
            <a:ext cx="8198427" cy="54656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96951060"/>
      </p:ext>
    </p:extLst>
  </p:cSld>
  <p:clrMapOvr>
    <a:masterClrMapping/>
  </p:clrMapOvr>
  <p:transition>
    <p:split orient="vert"/>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Colossians</a:t>
            </a:r>
          </a:p>
        </p:txBody>
      </p:sp>
    </p:spTree>
    <p:extLst>
      <p:ext uri="{BB962C8B-B14F-4D97-AF65-F5344CB8AC3E}">
        <p14:creationId xmlns:p14="http://schemas.microsoft.com/office/powerpoint/2010/main" val="1611057686"/>
      </p:ext>
    </p:extLst>
  </p:cSld>
  <p:clrMapOvr>
    <a:masterClrMapping/>
  </p:clrMapOvr>
  <p:transition>
    <p:split orient="vert"/>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51908" name="Rectangle 4"/>
          <p:cNvSpPr>
            <a:spLocks noGrp="1" noChangeArrowheads="1"/>
          </p:cNvSpPr>
          <p:nvPr>
            <p:ph type="title"/>
          </p:nvPr>
        </p:nvSpPr>
        <p:spPr bwMode="auto">
          <a:xfrm>
            <a:off x="235528" y="5929891"/>
            <a:ext cx="11720944" cy="865763"/>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a:bodyPr>
          <a:lstStyle/>
          <a:p>
            <a:pPr algn="ctr" eaLnBrk="1" hangingPunct="1">
              <a:defRPr/>
            </a:pPr>
            <a:r>
              <a:rPr altLang="en-US" sz="2400" dirty="0">
                <a:solidFill>
                  <a:srgbClr val="FFFF66"/>
                </a:solidFill>
                <a:latin typeface="Arial Narrow" panose="020B0606020202030204" pitchFamily="34" charset="0"/>
              </a:rPr>
              <a:t>While the ancient ruins of Colossae have been clearly identified, no major excavation has </a:t>
            </a:r>
            <a:r>
              <a:rPr lang="en-US" altLang="en-US" sz="2400" dirty="0">
                <a:solidFill>
                  <a:srgbClr val="FFFF66"/>
                </a:solidFill>
                <a:latin typeface="Arial Narrow" panose="020B0606020202030204" pitchFamily="34" charset="0"/>
              </a:rPr>
              <a:t>yet </a:t>
            </a:r>
            <a:r>
              <a:rPr altLang="en-US" sz="2400" dirty="0">
                <a:solidFill>
                  <a:srgbClr val="FFFF66"/>
                </a:solidFill>
                <a:latin typeface="Arial Narrow" panose="020B0606020202030204" pitchFamily="34" charset="0"/>
              </a:rPr>
              <a:t>been conducted by professional archaeologists. Ruins from the ancient city, however, are still standing.</a:t>
            </a:r>
          </a:p>
        </p:txBody>
      </p:sp>
      <p:pic>
        <p:nvPicPr>
          <p:cNvPr id="16387" name="Content Placeholder 3"/>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a:xfrm>
            <a:off x="1194954" y="0"/>
            <a:ext cx="9802091" cy="5777448"/>
          </a:xfrm>
          <a:noFill/>
        </p:spPr>
      </p:pic>
    </p:spTree>
    <p:extLst>
      <p:ext uri="{BB962C8B-B14F-4D97-AF65-F5344CB8AC3E}">
        <p14:creationId xmlns:p14="http://schemas.microsoft.com/office/powerpoint/2010/main" val="2269246301"/>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559677"/>
            <a:ext cx="7041912" cy="5945031"/>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Paul consistently regards himself as an apostle in his letters. He obviously was not one of the Twelve, so in what sense was he an apostle?</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While the answer is entirely speculative, why do you think God may have chosen Paul to fulfill such an important role in the early church?</a:t>
            </a:r>
          </a:p>
        </p:txBody>
      </p:sp>
    </p:spTree>
    <p:extLst>
      <p:ext uri="{BB962C8B-B14F-4D97-AF65-F5344CB8AC3E}">
        <p14:creationId xmlns:p14="http://schemas.microsoft.com/office/powerpoint/2010/main" val="176771912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additive="base">
                                        <p:cTn id="7" dur="500" fill="hold"/>
                                        <p:tgtEl>
                                          <p:spTgt spid="266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anim calcmode="lin" valueType="num">
                                      <p:cBhvr additive="base">
                                        <p:cTn id="13" dur="500" fill="hold"/>
                                        <p:tgtEl>
                                          <p:spTgt spid="26624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bwMode="auto">
          <a:xfrm>
            <a:off x="0" y="569066"/>
            <a:ext cx="5020586" cy="4943104"/>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a:bodyPr>
          <a:lstStyle/>
          <a:p>
            <a:pPr>
              <a:defRPr/>
            </a:pPr>
            <a:r>
              <a:rPr lang="en-US" altLang="en-US" sz="4800" b="1" dirty="0">
                <a:solidFill>
                  <a:srgbClr val="FFC000"/>
                </a:solidFill>
                <a:effectLst>
                  <a:outerShdw blurRad="38100" dist="38100" dir="2700000" algn="tl">
                    <a:srgbClr val="000000">
                      <a:alpha val="43137"/>
                    </a:srgbClr>
                  </a:outerShdw>
                </a:effectLst>
              </a:rPr>
              <a:t>Date and Circumstances</a:t>
            </a:r>
            <a:endParaRPr altLang="en-US" dirty="0">
              <a:ln>
                <a:noFill/>
              </a:ln>
              <a:solidFill>
                <a:srgbClr val="FFFF66"/>
              </a:solidFill>
              <a:effectLst/>
              <a:latin typeface="Rockwell Extra Bold" pitchFamily="18" charset="0"/>
            </a:endParaRPr>
          </a:p>
        </p:txBody>
      </p:sp>
      <p:sp>
        <p:nvSpPr>
          <p:cNvPr id="262147" name="Rectangle 3"/>
          <p:cNvSpPr>
            <a:spLocks noGrp="1"/>
          </p:cNvSpPr>
          <p:nvPr>
            <p:ph idx="1"/>
          </p:nvPr>
        </p:nvSpPr>
        <p:spPr>
          <a:xfrm>
            <a:off x="5181600" y="586995"/>
            <a:ext cx="6385560" cy="6136534"/>
          </a:xfrm>
        </p:spPr>
        <p:txBody>
          <a:bodyPr>
            <a:normAutofit fontScale="92500" lnSpcReduction="20000"/>
          </a:bodyPr>
          <a:lstStyle/>
          <a:p>
            <a:pPr eaLnBrk="1" hangingPunct="1">
              <a:buFont typeface="Wingdings 2" panose="05020102010507070707" pitchFamily="18" charset="2"/>
              <a:buNone/>
            </a:pPr>
            <a:r>
              <a:rPr lang="en-US" altLang="en-US" sz="3000" b="1" dirty="0">
                <a:solidFill>
                  <a:srgbClr val="FF0000"/>
                </a:solidFill>
                <a:effectLst>
                  <a:outerShdw blurRad="38100" dist="38100" dir="2700000" algn="tl">
                    <a:srgbClr val="000000">
                      <a:alpha val="43137"/>
                    </a:srgbClr>
                  </a:outerShdw>
                </a:effectLst>
                <a:latin typeface="Calibri" panose="020F0502020204030204" pitchFamily="34" charset="0"/>
              </a:rPr>
              <a:t>The traditional view is that Paul wrote Colossians during the earlier part of his detention.</a:t>
            </a:r>
          </a:p>
          <a:p>
            <a:pPr eaLnBrk="1" hangingPunct="1"/>
            <a:r>
              <a:rPr lang="en-US" altLang="en-US" sz="2600" i="1" dirty="0">
                <a:solidFill>
                  <a:schemeClr val="tx1"/>
                </a:solidFill>
                <a:latin typeface="Calibri" panose="020F0502020204030204" pitchFamily="34" charset="0"/>
              </a:rPr>
              <a:t>He was imprisoned two years at Caesarea (Ac. 23:23-35; 24:27) and two more years under house arrest in Rome (Ac. 25:9-12; 28:16, 30).</a:t>
            </a:r>
          </a:p>
          <a:p>
            <a:pPr eaLnBrk="1" hangingPunct="1"/>
            <a:r>
              <a:rPr lang="en-US" altLang="en-US" sz="2600" i="1" dirty="0">
                <a:solidFill>
                  <a:schemeClr val="tx1"/>
                </a:solidFill>
                <a:latin typeface="Calibri" panose="020F0502020204030204" pitchFamily="34" charset="0"/>
              </a:rPr>
              <a:t>If, as one tradition suggests, Paul was imprisoned twice in Rome with a temporary release between the two imprisonments, then Colossians may have belonged to the earlier imprisonment.</a:t>
            </a:r>
          </a:p>
          <a:p>
            <a:pPr eaLnBrk="1" hangingPunct="1"/>
            <a:r>
              <a:rPr lang="en-US" altLang="en-US" sz="2600" i="1" dirty="0">
                <a:solidFill>
                  <a:schemeClr val="tx1"/>
                </a:solidFill>
                <a:latin typeface="Calibri" panose="020F0502020204030204" pitchFamily="34" charset="0"/>
              </a:rPr>
              <a:t>In general, the Colossian letter can be placed in the period of about AD 58-64. The final years of Paul’s life after his arrest in Jerusalem and incarceration in Rome are largely unclear.</a:t>
            </a:r>
          </a:p>
        </p:txBody>
      </p:sp>
      <p:sp>
        <p:nvSpPr>
          <p:cNvPr id="2" name="Slide Number Placeholder 1"/>
          <p:cNvSpPr>
            <a:spLocks noGrp="1"/>
          </p:cNvSpPr>
          <p:nvPr>
            <p:ph type="sldNum" sz="quarter" idx="12"/>
          </p:nvPr>
        </p:nvSpPr>
        <p:spPr>
          <a:xfrm>
            <a:off x="11728174" y="5632174"/>
            <a:ext cx="463825" cy="340543"/>
          </a:xfrm>
        </p:spPr>
        <p:txBody>
          <a:bodyPr/>
          <a:lstStyle/>
          <a:p>
            <a:fld id="{2AC27A5A-7290-4DE1-BA94-4BE8A8E57DCF}" type="slidenum">
              <a:rPr lang="en-US" smtClean="0"/>
              <a:t>120</a:t>
            </a:fld>
            <a:endParaRPr lang="en-US" dirty="0"/>
          </a:p>
        </p:txBody>
      </p:sp>
    </p:spTree>
    <p:extLst>
      <p:ext uri="{BB962C8B-B14F-4D97-AF65-F5344CB8AC3E}">
        <p14:creationId xmlns:p14="http://schemas.microsoft.com/office/powerpoint/2010/main" val="396795138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 calcmode="lin" valueType="num">
                                      <p:cBhvr>
                                        <p:cTn id="7" dur="500" fill="hold"/>
                                        <p:tgtEl>
                                          <p:spTgt spid="262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21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2147">
                                            <p:txEl>
                                              <p:pRg st="1" end="1"/>
                                            </p:txEl>
                                          </p:spTgt>
                                        </p:tgtEl>
                                        <p:attrNameLst>
                                          <p:attrName>style.visibility</p:attrName>
                                        </p:attrNameLst>
                                      </p:cBhvr>
                                      <p:to>
                                        <p:strVal val="visible"/>
                                      </p:to>
                                    </p:set>
                                    <p:anim calcmode="lin" valueType="num">
                                      <p:cBhvr additive="base">
                                        <p:cTn id="13" dur="500" fill="hold"/>
                                        <p:tgtEl>
                                          <p:spTgt spid="262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2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2147">
                                            <p:txEl>
                                              <p:pRg st="2" end="2"/>
                                            </p:txEl>
                                          </p:spTgt>
                                        </p:tgtEl>
                                        <p:attrNameLst>
                                          <p:attrName>style.visibility</p:attrName>
                                        </p:attrNameLst>
                                      </p:cBhvr>
                                      <p:to>
                                        <p:strVal val="visible"/>
                                      </p:to>
                                    </p:set>
                                    <p:anim calcmode="lin" valueType="num">
                                      <p:cBhvr additive="base">
                                        <p:cTn id="19" dur="500" fill="hold"/>
                                        <p:tgtEl>
                                          <p:spTgt spid="2621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2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2147">
                                            <p:txEl>
                                              <p:pRg st="3" end="3"/>
                                            </p:txEl>
                                          </p:spTgt>
                                        </p:tgtEl>
                                        <p:attrNameLst>
                                          <p:attrName>style.visibility</p:attrName>
                                        </p:attrNameLst>
                                      </p:cBhvr>
                                      <p:to>
                                        <p:strVal val="visible"/>
                                      </p:to>
                                    </p:set>
                                    <p:anim calcmode="lin" valueType="num">
                                      <p:cBhvr additive="base">
                                        <p:cTn id="25" dur="500" fill="hold"/>
                                        <p:tgtEl>
                                          <p:spTgt spid="2621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21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498764" y="569066"/>
            <a:ext cx="4097142" cy="4943104"/>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a:bodyPr>
          <a:lstStyle/>
          <a:p>
            <a:pPr>
              <a:defRPr/>
            </a:pPr>
            <a:r>
              <a:rPr lang="en-US" altLang="en-US" sz="4800" b="1" dirty="0">
                <a:solidFill>
                  <a:srgbClr val="FFC000"/>
                </a:solidFill>
                <a:effectLst>
                  <a:outerShdw blurRad="38100" dist="38100" dir="2700000" algn="tl">
                    <a:srgbClr val="000000">
                      <a:alpha val="43137"/>
                    </a:srgbClr>
                  </a:outerShdw>
                </a:effectLst>
              </a:rPr>
              <a:t>The Colossian Heresy</a:t>
            </a:r>
            <a:endParaRPr altLang="en-US" sz="4800" dirty="0">
              <a:ln>
                <a:noFill/>
              </a:ln>
              <a:solidFill>
                <a:srgbClr val="FFFF66"/>
              </a:solidFill>
              <a:effectLst/>
              <a:latin typeface="Rockwell Extra Bold" pitchFamily="18" charset="0"/>
            </a:endParaRPr>
          </a:p>
        </p:txBody>
      </p:sp>
      <p:sp>
        <p:nvSpPr>
          <p:cNvPr id="272387" name="Rectangle 3"/>
          <p:cNvSpPr>
            <a:spLocks noGrp="1"/>
          </p:cNvSpPr>
          <p:nvPr>
            <p:ph idx="1"/>
          </p:nvPr>
        </p:nvSpPr>
        <p:spPr>
          <a:xfrm>
            <a:off x="5195455" y="569065"/>
            <a:ext cx="6463146" cy="5436880"/>
          </a:xfrm>
        </p:spPr>
        <p:txBody>
          <a:bodyPr>
            <a:normAutofit fontScale="92500" lnSpcReduction="20000"/>
          </a:bodyPr>
          <a:lstStyle/>
          <a:p>
            <a:pPr eaLnBrk="1" hangingPunct="1">
              <a:buFont typeface="Wingdings 2" panose="05020102010507070707" pitchFamily="18" charset="2"/>
              <a:buNone/>
            </a:pPr>
            <a:r>
              <a:rPr lang="en-US" altLang="en-US" sz="3000" b="1" dirty="0">
                <a:solidFill>
                  <a:srgbClr val="FF0000"/>
                </a:solidFill>
                <a:effectLst>
                  <a:outerShdw blurRad="38100" dist="38100" dir="2700000" algn="tl">
                    <a:srgbClr val="000000">
                      <a:alpha val="43137"/>
                    </a:srgbClr>
                  </a:outerShdw>
                </a:effectLst>
                <a:latin typeface="Calibri" panose="020F0502020204030204" pitchFamily="34" charset="0"/>
              </a:rPr>
              <a:t>Deciphering the Colossian heresy must be inferred from Paul’s polemics.</a:t>
            </a:r>
          </a:p>
          <a:p>
            <a:pPr eaLnBrk="1" hangingPunct="1"/>
            <a:r>
              <a:rPr lang="en-US" altLang="en-US" sz="2600" i="1" dirty="0">
                <a:solidFill>
                  <a:schemeClr val="tx1"/>
                </a:solidFill>
                <a:latin typeface="Calibri" panose="020F0502020204030204" pitchFamily="34" charset="0"/>
              </a:rPr>
              <a:t>It seems obvious that he combats what he considers to be a perversion of the gospel in which the Christian message was being mixed with other religious and philosophical thought (2:8).</a:t>
            </a:r>
          </a:p>
          <a:p>
            <a:pPr eaLnBrk="1" hangingPunct="1"/>
            <a:r>
              <a:rPr lang="en-US" altLang="en-US" sz="2600" i="1" dirty="0">
                <a:solidFill>
                  <a:schemeClr val="tx1"/>
                </a:solidFill>
                <a:latin typeface="Calibri" panose="020F0502020204030204" pitchFamily="34" charset="0"/>
              </a:rPr>
              <a:t>Central to this thought was the notion that religious fullness and knowledge were dependent upon mystical experience (2:18).</a:t>
            </a:r>
          </a:p>
          <a:p>
            <a:pPr eaLnBrk="1" hangingPunct="1"/>
            <a:r>
              <a:rPr lang="en-US" altLang="en-US" sz="2600" i="1" dirty="0">
                <a:solidFill>
                  <a:schemeClr val="tx1"/>
                </a:solidFill>
                <a:latin typeface="Calibri" panose="020F0502020204030204" pitchFamily="34" charset="0"/>
              </a:rPr>
              <a:t>Further, there seems to have been a strong Jewish component demanding conformity to Jewish celebrations and the Jewish calendar (2:16-17).</a:t>
            </a:r>
          </a:p>
        </p:txBody>
      </p:sp>
      <p:sp>
        <p:nvSpPr>
          <p:cNvPr id="2" name="Slide Number Placeholder 1"/>
          <p:cNvSpPr>
            <a:spLocks noGrp="1"/>
          </p:cNvSpPr>
          <p:nvPr>
            <p:ph type="sldNum" sz="quarter" idx="12"/>
          </p:nvPr>
        </p:nvSpPr>
        <p:spPr>
          <a:xfrm>
            <a:off x="11658601" y="5632174"/>
            <a:ext cx="533398" cy="340543"/>
          </a:xfrm>
        </p:spPr>
        <p:txBody>
          <a:bodyPr/>
          <a:lstStyle/>
          <a:p>
            <a:fld id="{2AC27A5A-7290-4DE1-BA94-4BE8A8E57DCF}" type="slidenum">
              <a:rPr lang="en-US" smtClean="0"/>
              <a:t>121</a:t>
            </a:fld>
            <a:endParaRPr lang="en-US" dirty="0"/>
          </a:p>
        </p:txBody>
      </p:sp>
    </p:spTree>
    <p:extLst>
      <p:ext uri="{BB962C8B-B14F-4D97-AF65-F5344CB8AC3E}">
        <p14:creationId xmlns:p14="http://schemas.microsoft.com/office/powerpoint/2010/main" val="14249706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p:cTn id="7" dur="500" fill="hold"/>
                                        <p:tgtEl>
                                          <p:spTgt spid="272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23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2387">
                                            <p:txEl>
                                              <p:pRg st="1" end="1"/>
                                            </p:txEl>
                                          </p:spTgt>
                                        </p:tgtEl>
                                        <p:attrNameLst>
                                          <p:attrName>style.visibility</p:attrName>
                                        </p:attrNameLst>
                                      </p:cBhvr>
                                      <p:to>
                                        <p:strVal val="visible"/>
                                      </p:to>
                                    </p:set>
                                    <p:anim calcmode="lin" valueType="num">
                                      <p:cBhvr additive="base">
                                        <p:cTn id="13" dur="5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2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2387">
                                            <p:txEl>
                                              <p:pRg st="2" end="2"/>
                                            </p:txEl>
                                          </p:spTgt>
                                        </p:tgtEl>
                                        <p:attrNameLst>
                                          <p:attrName>style.visibility</p:attrName>
                                        </p:attrNameLst>
                                      </p:cBhvr>
                                      <p:to>
                                        <p:strVal val="visible"/>
                                      </p:to>
                                    </p:set>
                                    <p:anim calcmode="lin" valueType="num">
                                      <p:cBhvr additive="base">
                                        <p:cTn id="19" dur="500" fill="hold"/>
                                        <p:tgtEl>
                                          <p:spTgt spid="272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2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2387">
                                            <p:txEl>
                                              <p:pRg st="3" end="3"/>
                                            </p:txEl>
                                          </p:spTgt>
                                        </p:tgtEl>
                                        <p:attrNameLst>
                                          <p:attrName>style.visibility</p:attrName>
                                        </p:attrNameLst>
                                      </p:cBhvr>
                                      <p:to>
                                        <p:strVal val="visible"/>
                                      </p:to>
                                    </p:set>
                                    <p:anim calcmode="lin" valueType="num">
                                      <p:cBhvr additive="base">
                                        <p:cTn id="25" dur="500" fill="hold"/>
                                        <p:tgtEl>
                                          <p:spTgt spid="272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2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63388"/>
            <a:ext cx="3408217" cy="4858169"/>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 </a:t>
            </a:r>
          </a:p>
        </p:txBody>
      </p:sp>
      <p:sp>
        <p:nvSpPr>
          <p:cNvPr id="3" name="Content Placeholder 2"/>
          <p:cNvSpPr>
            <a:spLocks noGrp="1"/>
          </p:cNvSpPr>
          <p:nvPr>
            <p:ph idx="1"/>
          </p:nvPr>
        </p:nvSpPr>
        <p:spPr>
          <a:xfrm>
            <a:off x="3408218" y="81020"/>
            <a:ext cx="8783781" cy="6670964"/>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Fullness in Christ  (1:1—2:5): </a:t>
            </a:r>
          </a:p>
          <a:p>
            <a:r>
              <a:rPr lang="en-US" sz="2400" i="1" dirty="0">
                <a:solidFill>
                  <a:schemeClr val="tx1"/>
                </a:solidFill>
              </a:rPr>
              <a:t>After emphasizing that there are only two kingdoms, darkness and light, Paul argues that Christ is the sovereign Lord of all creation. He is the pre-existent Agent by whom God created the universe, the visible image of the invisible God, he holds primacy over all things and he has reconciled humans to himself through the cross.</a:t>
            </a:r>
          </a:p>
          <a:p>
            <a:r>
              <a:rPr lang="en-US" sz="2400" i="1" dirty="0">
                <a:solidFill>
                  <a:schemeClr val="tx1"/>
                </a:solidFill>
              </a:rPr>
              <a:t>As an apostle-missionary, Paul was a herald of this gospel in all its fullness, commissioned to preach while fully accepting his part in the sufferings of Christ through his apostolic ministry.</a:t>
            </a:r>
          </a:p>
          <a:p>
            <a:pPr marL="0" indent="0">
              <a:buNone/>
            </a:pPr>
            <a:r>
              <a:rPr lang="en-US" sz="2800" b="1" dirty="0">
                <a:solidFill>
                  <a:srgbClr val="FF0000"/>
                </a:solidFill>
                <a:effectLst>
                  <a:outerShdw blurRad="38100" dist="38100" dir="2700000" algn="tl">
                    <a:srgbClr val="000000">
                      <a:alpha val="43137"/>
                    </a:srgbClr>
                  </a:outerShdw>
                </a:effectLst>
              </a:rPr>
              <a:t>The Practical Goal  (2:6-23): </a:t>
            </a:r>
          </a:p>
          <a:p>
            <a:r>
              <a:rPr lang="en-US" sz="2400" i="1" dirty="0">
                <a:solidFill>
                  <a:schemeClr val="tx1"/>
                </a:solidFill>
              </a:rPr>
              <a:t>The practical end of this message is that believers should live in light of Christ’s lordship.</a:t>
            </a:r>
          </a:p>
          <a:p>
            <a:r>
              <a:rPr lang="en-US" sz="2400" i="1" dirty="0">
                <a:solidFill>
                  <a:schemeClr val="tx1"/>
                </a:solidFill>
              </a:rPr>
              <a:t>Whatever the background of the Colossian heresy, either incipient Gnosticism or Jewish mysticism, true fullness was in Christ alone.</a:t>
            </a:r>
          </a:p>
        </p:txBody>
      </p:sp>
    </p:spTree>
    <p:extLst>
      <p:ext uri="{BB962C8B-B14F-4D97-AF65-F5344CB8AC3E}">
        <p14:creationId xmlns:p14="http://schemas.microsoft.com/office/powerpoint/2010/main" val="188512797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80619" y="396190"/>
            <a:ext cx="8489708" cy="6093096"/>
          </a:xfrm>
        </p:spPr>
        <p:txBody>
          <a:bodyPr>
            <a:noAutofit/>
          </a:bodyPr>
          <a:lstStyle/>
          <a:p>
            <a:r>
              <a:rPr lang="en-US" sz="2400" i="1" dirty="0">
                <a:solidFill>
                  <a:schemeClr val="tx1"/>
                </a:solidFill>
              </a:rPr>
              <a:t>As baptized believers, the Colossians had entered a new reality, no longer subject to the weakness of fleshly life nor the condemnation of Mosaic law.</a:t>
            </a:r>
          </a:p>
          <a:p>
            <a:r>
              <a:rPr lang="en-US" sz="2400" i="1" dirty="0">
                <a:solidFill>
                  <a:schemeClr val="tx1"/>
                </a:solidFill>
              </a:rPr>
              <a:t>The Colossians must never allow this new reality in Christ to be subverted by worldly philosophies, mysticism and Jewish ritual.</a:t>
            </a:r>
          </a:p>
          <a:p>
            <a:pPr marL="0" indent="0">
              <a:buNone/>
            </a:pPr>
            <a:r>
              <a:rPr lang="en-US" sz="2800" b="1" dirty="0">
                <a:solidFill>
                  <a:srgbClr val="FF0000"/>
                </a:solidFill>
                <a:effectLst>
                  <a:outerShdw blurRad="38100" dist="38100" dir="2700000" algn="tl">
                    <a:srgbClr val="000000">
                      <a:alpha val="43137"/>
                    </a:srgbClr>
                  </a:outerShdw>
                </a:effectLst>
              </a:rPr>
              <a:t>The Christian Alternative (3:1—4:6):</a:t>
            </a:r>
          </a:p>
          <a:p>
            <a:r>
              <a:rPr lang="en-US" sz="2400" i="1" dirty="0">
                <a:solidFill>
                  <a:schemeClr val="tx1"/>
                </a:solidFill>
              </a:rPr>
              <a:t>The alternative to mysticism, ritualism and </a:t>
            </a:r>
            <a:r>
              <a:rPr lang="en-US" sz="2400" i="1" dirty="0" err="1">
                <a:solidFill>
                  <a:schemeClr val="tx1"/>
                </a:solidFill>
              </a:rPr>
              <a:t>prohibitionism</a:t>
            </a:r>
            <a:r>
              <a:rPr lang="en-US" sz="2400" i="1" dirty="0">
                <a:solidFill>
                  <a:schemeClr val="tx1"/>
                </a:solidFill>
              </a:rPr>
              <a:t> is full devotion to Christ himself, who is the true center of spiritual life.</a:t>
            </a:r>
          </a:p>
          <a:p>
            <a:r>
              <a:rPr lang="en-US" sz="2400" i="1" dirty="0">
                <a:solidFill>
                  <a:schemeClr val="tx1"/>
                </a:solidFill>
              </a:rPr>
              <a:t>Believers are part of a new social order, where their old self has died with Christ and a new self has risen with Christ through his resurrection.</a:t>
            </a:r>
          </a:p>
          <a:p>
            <a:r>
              <a:rPr lang="en-US" sz="2400" i="1" dirty="0">
                <a:solidFill>
                  <a:schemeClr val="tx1"/>
                </a:solidFill>
              </a:rPr>
              <a:t>This means that new behaviors are in order for family life, working life, and all social relationships.</a:t>
            </a:r>
          </a:p>
        </p:txBody>
      </p:sp>
    </p:spTree>
    <p:extLst>
      <p:ext uri="{BB962C8B-B14F-4D97-AF65-F5344CB8AC3E}">
        <p14:creationId xmlns:p14="http://schemas.microsoft.com/office/powerpoint/2010/main" val="412605481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49782" y="145472"/>
            <a:ext cx="8520545" cy="6650184"/>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The Closing (4:7-18):</a:t>
            </a:r>
          </a:p>
          <a:p>
            <a:r>
              <a:rPr lang="en-US" sz="2400" i="1" dirty="0">
                <a:solidFill>
                  <a:schemeClr val="tx1"/>
                </a:solidFill>
              </a:rPr>
              <a:t>Though Paul would not be able to visit the Colossians, due to his circumstances, he was sending </a:t>
            </a:r>
            <a:r>
              <a:rPr lang="en-US" sz="2400" i="1" dirty="0" err="1">
                <a:solidFill>
                  <a:schemeClr val="tx1"/>
                </a:solidFill>
              </a:rPr>
              <a:t>Tychicus</a:t>
            </a:r>
            <a:r>
              <a:rPr lang="en-US" sz="2400" i="1" dirty="0">
                <a:solidFill>
                  <a:schemeClr val="tx1"/>
                </a:solidFill>
              </a:rPr>
              <a:t> and </a:t>
            </a:r>
            <a:r>
              <a:rPr lang="en-US" sz="2400" i="1" dirty="0" err="1">
                <a:solidFill>
                  <a:schemeClr val="tx1"/>
                </a:solidFill>
              </a:rPr>
              <a:t>Onesimus</a:t>
            </a:r>
            <a:r>
              <a:rPr lang="en-US" sz="2400" i="1" dirty="0">
                <a:solidFill>
                  <a:schemeClr val="tx1"/>
                </a:solidFill>
              </a:rPr>
              <a:t> as his representatives.</a:t>
            </a:r>
          </a:p>
          <a:p>
            <a:r>
              <a:rPr lang="en-US" sz="2400" i="1" dirty="0">
                <a:solidFill>
                  <a:schemeClr val="tx1"/>
                </a:solidFill>
              </a:rPr>
              <a:t>Mutual greetings close the letter.</a:t>
            </a:r>
          </a:p>
        </p:txBody>
      </p:sp>
    </p:spTree>
    <p:extLst>
      <p:ext uri="{BB962C8B-B14F-4D97-AF65-F5344CB8AC3E}">
        <p14:creationId xmlns:p14="http://schemas.microsoft.com/office/powerpoint/2010/main" val="253475286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Philemon</a:t>
            </a:r>
          </a:p>
        </p:txBody>
      </p:sp>
    </p:spTree>
    <p:extLst>
      <p:ext uri="{BB962C8B-B14F-4D97-AF65-F5344CB8AC3E}">
        <p14:creationId xmlns:p14="http://schemas.microsoft.com/office/powerpoint/2010/main" val="3267872515"/>
      </p:ext>
    </p:extLst>
  </p:cSld>
  <p:clrMapOvr>
    <a:masterClrMapping/>
  </p:clrMapOvr>
  <p:transition>
    <p:split orient="vert"/>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pPr>
              <a:defRPr/>
            </a:pPr>
            <a:r>
              <a:rPr lang="en-US" altLang="en-US" sz="4800" b="1" dirty="0">
                <a:solidFill>
                  <a:srgbClr val="FFC000"/>
                </a:solidFill>
                <a:effectLst>
                  <a:outerShdw blurRad="38100" dist="38100" dir="2700000" algn="tl">
                    <a:srgbClr val="000000">
                      <a:alpha val="43137"/>
                    </a:srgbClr>
                  </a:outerShdw>
                </a:effectLst>
              </a:rPr>
              <a:t>Occasion for Writing</a:t>
            </a:r>
            <a:endParaRPr lang="en-US" altLang="en-US" sz="4800" dirty="0">
              <a:solidFill>
                <a:schemeClr val="bg2"/>
              </a:solidFill>
              <a:effectLst>
                <a:outerShdw blurRad="38100" dist="38100" dir="2700000" algn="tl">
                  <a:srgbClr val="000000"/>
                </a:outerShdw>
              </a:effectLst>
              <a:latin typeface="Impact" panose="020B0806030902050204" pitchFamily="34" charset="0"/>
            </a:endParaRPr>
          </a:p>
        </p:txBody>
      </p:sp>
      <p:sp>
        <p:nvSpPr>
          <p:cNvPr id="79875" name="Rectangle 3"/>
          <p:cNvSpPr>
            <a:spLocks noGrp="1" noChangeArrowheads="1"/>
          </p:cNvSpPr>
          <p:nvPr>
            <p:ph idx="1"/>
          </p:nvPr>
        </p:nvSpPr>
        <p:spPr>
          <a:xfrm>
            <a:off x="5181599" y="569066"/>
            <a:ext cx="6539345" cy="6288934"/>
          </a:xfrm>
        </p:spPr>
        <p:txBody>
          <a:bodyPr>
            <a:normAutofit lnSpcReduction="10000"/>
          </a:bodyPr>
          <a:lstStyle/>
          <a:p>
            <a:pPr>
              <a:buNone/>
              <a:defRPr/>
            </a:pP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This, the smallest of Paul’s known letters, addresses the conflict between accepted  Greco-Roman custom concerning slavery and the liberating dimensions of the gospel.</a:t>
            </a:r>
          </a:p>
          <a:p>
            <a:pPr eaLnBrk="1" hangingPunct="1">
              <a:defRPr/>
            </a:pPr>
            <a:r>
              <a:rPr lang="en-US" altLang="en-US" sz="2400" i="1" dirty="0">
                <a:latin typeface="Calibri" panose="020F0502020204030204" pitchFamily="34" charset="0"/>
              </a:rPr>
              <a:t>It was almost certainly written at about the same time as the Colossian letter, written to Philemon, a member of the Colossian church, and there is a marked overlap of names between the two letters.</a:t>
            </a:r>
          </a:p>
          <a:p>
            <a:pPr>
              <a:defRPr/>
            </a:pPr>
            <a:r>
              <a:rPr lang="en-US" altLang="en-US" sz="2400" i="1" dirty="0">
                <a:latin typeface="Calibri" panose="020F0502020204030204" pitchFamily="34" charset="0"/>
              </a:rPr>
              <a:t>The letter concerns the slave, Onesimus, who, while away from home, became a Christian under Paul’s influence, but who legally belonged to this Colossian church member. Paul argues for a new relationship between slave and master.</a:t>
            </a:r>
          </a:p>
        </p:txBody>
      </p:sp>
      <p:sp>
        <p:nvSpPr>
          <p:cNvPr id="2" name="Slide Number Placeholder 1"/>
          <p:cNvSpPr>
            <a:spLocks noGrp="1"/>
          </p:cNvSpPr>
          <p:nvPr>
            <p:ph type="sldNum" sz="quarter" idx="12"/>
          </p:nvPr>
        </p:nvSpPr>
        <p:spPr>
          <a:xfrm>
            <a:off x="11720944" y="5512170"/>
            <a:ext cx="471055" cy="460547"/>
          </a:xfrm>
        </p:spPr>
        <p:txBody>
          <a:bodyPr/>
          <a:lstStyle/>
          <a:p>
            <a:fld id="{2AC27A5A-7290-4DE1-BA94-4BE8A8E57DCF}" type="slidenum">
              <a:rPr lang="en-US" smtClean="0"/>
              <a:t>126</a:t>
            </a:fld>
            <a:endParaRPr lang="en-US" dirty="0"/>
          </a:p>
        </p:txBody>
      </p:sp>
    </p:spTree>
    <p:extLst>
      <p:ext uri="{BB962C8B-B14F-4D97-AF65-F5344CB8AC3E}">
        <p14:creationId xmlns:p14="http://schemas.microsoft.com/office/powerpoint/2010/main" val="241729974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normAutofit/>
          </a:bodyPr>
          <a:lstStyle/>
          <a:p>
            <a:pPr>
              <a:defRPr/>
            </a:pPr>
            <a:r>
              <a:rPr lang="en-US" altLang="en-US" sz="4800" b="1" dirty="0">
                <a:solidFill>
                  <a:srgbClr val="FFC000"/>
                </a:solidFill>
                <a:effectLst>
                  <a:outerShdw blurRad="38100" dist="38100" dir="2700000" algn="tl">
                    <a:srgbClr val="000000">
                      <a:alpha val="43137"/>
                    </a:srgbClr>
                  </a:outerShdw>
                </a:effectLst>
              </a:rPr>
              <a:t>The Situation</a:t>
            </a:r>
            <a:endParaRPr lang="en-US" altLang="en-US" sz="4800" dirty="0">
              <a:solidFill>
                <a:schemeClr val="bg2"/>
              </a:solidFill>
              <a:effectLst>
                <a:outerShdw blurRad="38100" dist="38100" dir="2700000" algn="tl">
                  <a:srgbClr val="000000"/>
                </a:outerShdw>
              </a:effectLst>
              <a:latin typeface="Impact" panose="020B0806030902050204" pitchFamily="34" charset="0"/>
            </a:endParaRPr>
          </a:p>
        </p:txBody>
      </p:sp>
      <p:sp>
        <p:nvSpPr>
          <p:cNvPr id="79875" name="Rectangle 3"/>
          <p:cNvSpPr>
            <a:spLocks noGrp="1" noChangeArrowheads="1"/>
          </p:cNvSpPr>
          <p:nvPr>
            <p:ph idx="1"/>
          </p:nvPr>
        </p:nvSpPr>
        <p:spPr>
          <a:xfrm>
            <a:off x="5181599" y="569066"/>
            <a:ext cx="6539345" cy="6288934"/>
          </a:xfrm>
        </p:spPr>
        <p:txBody>
          <a:bodyPr>
            <a:normAutofit/>
          </a:bodyPr>
          <a:lstStyle/>
          <a:p>
            <a:pPr>
              <a:buNone/>
              <a:defRPr/>
            </a:pPr>
            <a:r>
              <a:rPr lang="en-US" altLang="en-US" sz="2800" b="1" dirty="0" err="1">
                <a:solidFill>
                  <a:srgbClr val="FF0000"/>
                </a:solidFill>
                <a:effectLst>
                  <a:outerShdw blurRad="38100" dist="38100" dir="2700000" algn="tl">
                    <a:srgbClr val="000000">
                      <a:alpha val="43137"/>
                    </a:srgbClr>
                  </a:outerShdw>
                </a:effectLst>
                <a:latin typeface="Calibri" panose="020F0502020204030204" pitchFamily="34" charset="0"/>
              </a:rPr>
              <a:t>Onesimus</a:t>
            </a: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 clearly is a slave and equally clearly he is coming back to Colossae under question</a:t>
            </a:r>
            <a:r>
              <a:rPr lang="en-US" altLang="en-US" sz="2800" b="1" dirty="0">
                <a:solidFill>
                  <a:srgbClr val="FF0000"/>
                </a:solidFill>
                <a:effectLst>
                  <a:outerShdw blurRad="38100" dist="38100" dir="2700000" algn="tl">
                    <a:srgbClr val="000000">
                      <a:alpha val="43137"/>
                    </a:srgbClr>
                  </a:outerShdw>
                </a:effectLst>
                <a:latin typeface="Eras Demi ITC" pitchFamily="34" charset="0"/>
              </a:rPr>
              <a:t>.</a:t>
            </a:r>
          </a:p>
          <a:p>
            <a:pPr eaLnBrk="1" hangingPunct="1">
              <a:defRPr/>
            </a:pPr>
            <a:r>
              <a:rPr lang="en-US" altLang="en-US" sz="2400" i="1" dirty="0">
                <a:latin typeface="Calibri" panose="020F0502020204030204" pitchFamily="34" charset="0"/>
              </a:rPr>
              <a:t>Why he was absent longer than anticipated is unknown, and while it often is assumed he was a runaway, this is never stated in the letter (slaves also could be sent by their masters on legitimate trips).</a:t>
            </a:r>
          </a:p>
          <a:p>
            <a:pPr eaLnBrk="1" hangingPunct="1">
              <a:defRPr/>
            </a:pPr>
            <a:r>
              <a:rPr lang="en-US" altLang="en-US" sz="2400" i="1" dirty="0">
                <a:latin typeface="Calibri" panose="020F0502020204030204" pitchFamily="34" charset="0"/>
              </a:rPr>
              <a:t>Paul wants reconciliation between Philemon, the owner, and Onesimus, the slave, particularly since Philemon also is the host of a house church in Colossae.</a:t>
            </a:r>
          </a:p>
        </p:txBody>
      </p:sp>
      <p:sp>
        <p:nvSpPr>
          <p:cNvPr id="2" name="Slide Number Placeholder 1"/>
          <p:cNvSpPr>
            <a:spLocks noGrp="1"/>
          </p:cNvSpPr>
          <p:nvPr>
            <p:ph type="sldNum" sz="quarter" idx="12"/>
          </p:nvPr>
        </p:nvSpPr>
        <p:spPr>
          <a:xfrm>
            <a:off x="11720944" y="5512170"/>
            <a:ext cx="471055" cy="460547"/>
          </a:xfrm>
        </p:spPr>
        <p:txBody>
          <a:bodyPr/>
          <a:lstStyle/>
          <a:p>
            <a:fld id="{2AC27A5A-7290-4DE1-BA94-4BE8A8E57DCF}" type="slidenum">
              <a:rPr lang="en-US" smtClean="0"/>
              <a:t>127</a:t>
            </a:fld>
            <a:endParaRPr lang="en-US" dirty="0"/>
          </a:p>
        </p:txBody>
      </p:sp>
    </p:spTree>
    <p:extLst>
      <p:ext uri="{BB962C8B-B14F-4D97-AF65-F5344CB8AC3E}">
        <p14:creationId xmlns:p14="http://schemas.microsoft.com/office/powerpoint/2010/main" val="55149429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63388"/>
            <a:ext cx="3392557" cy="4858169"/>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 </a:t>
            </a:r>
          </a:p>
        </p:txBody>
      </p:sp>
      <p:sp>
        <p:nvSpPr>
          <p:cNvPr id="3" name="Content Placeholder 2"/>
          <p:cNvSpPr>
            <a:spLocks noGrp="1"/>
          </p:cNvSpPr>
          <p:nvPr>
            <p:ph idx="1"/>
          </p:nvPr>
        </p:nvSpPr>
        <p:spPr>
          <a:xfrm>
            <a:off x="3392558" y="81020"/>
            <a:ext cx="8799442" cy="6776980"/>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Paul appeals to Philemon on the basis of love: </a:t>
            </a:r>
          </a:p>
          <a:p>
            <a:r>
              <a:rPr lang="en-US" sz="2400" i="1" dirty="0">
                <a:solidFill>
                  <a:schemeClr val="tx1"/>
                </a:solidFill>
              </a:rPr>
              <a:t>The appeal contains an elegant pun based on Onesimus’ name, which means “useful” or “profitable”: “I appeal to you for my son Profitable. Formerly he was unprofitable, but now he has become profitable” (11).</a:t>
            </a:r>
          </a:p>
          <a:p>
            <a:r>
              <a:rPr lang="en-US" sz="2400" i="1" dirty="0">
                <a:solidFill>
                  <a:schemeClr val="tx1"/>
                </a:solidFill>
              </a:rPr>
              <a:t>Paul also uses the repeating metaphor of “bowels”, drawn from the Greco-Roman idea that the bowels were the source of human compassion (7, 12, 20).</a:t>
            </a:r>
          </a:p>
          <a:p>
            <a:pPr marL="0" indent="0">
              <a:buNone/>
            </a:pPr>
            <a:r>
              <a:rPr lang="en-US" sz="2800" b="1" dirty="0">
                <a:solidFill>
                  <a:srgbClr val="FF0000"/>
                </a:solidFill>
                <a:effectLst>
                  <a:outerShdw blurRad="38100" dist="38100" dir="2700000" algn="tl">
                    <a:srgbClr val="000000">
                      <a:alpha val="43137"/>
                    </a:srgbClr>
                  </a:outerShdw>
                </a:effectLst>
              </a:rPr>
              <a:t>The Diplomatic Appeal: </a:t>
            </a:r>
          </a:p>
          <a:p>
            <a:r>
              <a:rPr lang="en-US" sz="2400" i="1" dirty="0">
                <a:solidFill>
                  <a:schemeClr val="tx1"/>
                </a:solidFill>
              </a:rPr>
              <a:t>Paul is both gentlemanly and sensitive to Philemon. As an apostle, he could order him, but he appeals on the basis of compassion and love—the new relationship that is presupposed by the gospel.</a:t>
            </a:r>
          </a:p>
          <a:p>
            <a:r>
              <a:rPr lang="en-US" sz="2400" i="1" dirty="0">
                <a:solidFill>
                  <a:schemeClr val="tx1"/>
                </a:solidFill>
              </a:rPr>
              <a:t>He asks Philemon to accept </a:t>
            </a:r>
            <a:r>
              <a:rPr lang="en-US" sz="2400" i="1" dirty="0" err="1">
                <a:solidFill>
                  <a:schemeClr val="tx1"/>
                </a:solidFill>
              </a:rPr>
              <a:t>Onesimus</a:t>
            </a:r>
            <a:r>
              <a:rPr lang="en-US" sz="2400" i="1" dirty="0">
                <a:solidFill>
                  <a:schemeClr val="tx1"/>
                </a:solidFill>
              </a:rPr>
              <a:t> just as he would accept Paul himself. If anything was owed, Paul would repay it himself.</a:t>
            </a:r>
          </a:p>
        </p:txBody>
      </p:sp>
    </p:spTree>
    <p:extLst>
      <p:ext uri="{BB962C8B-B14F-4D97-AF65-F5344CB8AC3E}">
        <p14:creationId xmlns:p14="http://schemas.microsoft.com/office/powerpoint/2010/main" val="107236564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Ephesians</a:t>
            </a:r>
          </a:p>
        </p:txBody>
      </p:sp>
    </p:spTree>
    <p:extLst>
      <p:ext uri="{BB962C8B-B14F-4D97-AF65-F5344CB8AC3E}">
        <p14:creationId xmlns:p14="http://schemas.microsoft.com/office/powerpoint/2010/main" val="3652853083"/>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02672"/>
            <a:ext cx="10647218" cy="4909497"/>
          </a:xfrm>
        </p:spPr>
        <p:txBody>
          <a:bodyPr>
            <a:normAutofit/>
          </a:bodyPr>
          <a:lstStyle/>
          <a:p>
            <a:pPr algn="l"/>
            <a:r>
              <a:rPr lang="en-US" sz="9600" b="1" dirty="0">
                <a:solidFill>
                  <a:srgbClr val="FFC000"/>
                </a:solidFill>
                <a:effectLst>
                  <a:outerShdw blurRad="38100" dist="38100" dir="2700000" algn="tl">
                    <a:srgbClr val="000000">
                      <a:alpha val="43137"/>
                    </a:srgbClr>
                  </a:outerShdw>
                </a:effectLst>
              </a:rPr>
              <a:t>Paul the Missionary and Martyr</a:t>
            </a:r>
          </a:p>
        </p:txBody>
      </p:sp>
    </p:spTree>
    <p:extLst>
      <p:ext uri="{BB962C8B-B14F-4D97-AF65-F5344CB8AC3E}">
        <p14:creationId xmlns:p14="http://schemas.microsoft.com/office/powerpoint/2010/main" val="1059358088"/>
      </p:ext>
    </p:extLst>
  </p:cSld>
  <p:clrMapOvr>
    <a:masterClrMapping/>
  </p:clrMapOvr>
  <p:transition>
    <p:split orient="vert"/>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Theme</a:t>
            </a:r>
          </a:p>
        </p:txBody>
      </p:sp>
      <p:sp>
        <p:nvSpPr>
          <p:cNvPr id="3" name="Content Placeholder 2"/>
          <p:cNvSpPr>
            <a:spLocks noGrp="1"/>
          </p:cNvSpPr>
          <p:nvPr>
            <p:ph idx="1"/>
          </p:nvPr>
        </p:nvSpPr>
        <p:spPr>
          <a:xfrm>
            <a:off x="5181600" y="462386"/>
            <a:ext cx="6400800" cy="6288934"/>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More than any other of Paul’s letters, Ephesians addresses the nature and character of the Christian church.</a:t>
            </a:r>
          </a:p>
          <a:p>
            <a:r>
              <a:rPr lang="en-US" sz="2400" i="1" dirty="0">
                <a:solidFill>
                  <a:schemeClr val="tx1"/>
                </a:solidFill>
                <a:latin typeface="Calibri" panose="020F0502020204030204" pitchFamily="34" charset="0"/>
              </a:rPr>
              <a:t>The church was planned by God before the creation of the universe, established through the death and resurrection of Christ, and is being brought to unity and maturity through the ongoing work of the Spirit.</a:t>
            </a:r>
          </a:p>
          <a:p>
            <a:r>
              <a:rPr lang="en-US" sz="2400" i="1" dirty="0">
                <a:solidFill>
                  <a:schemeClr val="tx1"/>
                </a:solidFill>
                <a:latin typeface="Calibri" panose="020F0502020204030204" pitchFamily="34" charset="0"/>
              </a:rPr>
              <a:t>This church is God’s temple (2:21), a counterpart to the Ephesian Temple of Artemis.</a:t>
            </a:r>
          </a:p>
          <a:p>
            <a:r>
              <a:rPr lang="en-US" sz="2400" i="1" dirty="0">
                <a:solidFill>
                  <a:schemeClr val="tx1"/>
                </a:solidFill>
                <a:latin typeface="Calibri" panose="020F0502020204030204" pitchFamily="34" charset="0"/>
              </a:rPr>
              <a:t>Unlike some of his letters, this one does not combat a heresy; rather, it displays the church as combatting the powers of evil in the world while serving as the showpiece of God’s wisdom to the whole universe (3:10-11).</a:t>
            </a:r>
          </a:p>
        </p:txBody>
      </p:sp>
      <p:sp>
        <p:nvSpPr>
          <p:cNvPr id="4" name="Slide Number Placeholder 3"/>
          <p:cNvSpPr>
            <a:spLocks noGrp="1"/>
          </p:cNvSpPr>
          <p:nvPr>
            <p:ph type="sldNum" sz="quarter" idx="12"/>
          </p:nvPr>
        </p:nvSpPr>
        <p:spPr>
          <a:xfrm>
            <a:off x="11719560" y="5512170"/>
            <a:ext cx="472439" cy="460547"/>
          </a:xfrm>
        </p:spPr>
        <p:txBody>
          <a:bodyPr/>
          <a:lstStyle/>
          <a:p>
            <a:fld id="{2AC27A5A-7290-4DE1-BA94-4BE8A8E57DCF}" type="slidenum">
              <a:rPr lang="en-US" smtClean="0"/>
              <a:t>130</a:t>
            </a:fld>
            <a:endParaRPr lang="en-US" dirty="0"/>
          </a:p>
        </p:txBody>
      </p:sp>
    </p:spTree>
    <p:extLst>
      <p:ext uri="{BB962C8B-B14F-4D97-AF65-F5344CB8AC3E}">
        <p14:creationId xmlns:p14="http://schemas.microsoft.com/office/powerpoint/2010/main" val="20834149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Audience</a:t>
            </a:r>
          </a:p>
        </p:txBody>
      </p:sp>
      <p:sp>
        <p:nvSpPr>
          <p:cNvPr id="3" name="Content Placeholder 2"/>
          <p:cNvSpPr>
            <a:spLocks noGrp="1"/>
          </p:cNvSpPr>
          <p:nvPr>
            <p:ph idx="1"/>
          </p:nvPr>
        </p:nvSpPr>
        <p:spPr>
          <a:xfrm>
            <a:off x="5181600" y="422518"/>
            <a:ext cx="6507480" cy="6145922"/>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Ephesians is less personal than Paul’s other letters. Indeed, other than Paul himself, the only other name in the letter is </a:t>
            </a:r>
            <a:r>
              <a:rPr lang="en-US" sz="2800" b="1" dirty="0" err="1">
                <a:solidFill>
                  <a:srgbClr val="FF0000"/>
                </a:solidFill>
                <a:effectLst>
                  <a:outerShdw blurRad="38100" dist="38100" dir="2700000" algn="tl">
                    <a:srgbClr val="000000">
                      <a:alpha val="43137"/>
                    </a:srgbClr>
                  </a:outerShdw>
                </a:effectLst>
                <a:latin typeface="Calibri" panose="020F0502020204030204" pitchFamily="34" charset="0"/>
              </a:rPr>
              <a:t>Tychicus</a:t>
            </a: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 (6:21), the same courier as for the Colossian letter (cf. Col. 4:7-9).</a:t>
            </a:r>
          </a:p>
          <a:p>
            <a:r>
              <a:rPr lang="en-US" sz="2400" i="1" dirty="0">
                <a:solidFill>
                  <a:schemeClr val="tx1"/>
                </a:solidFill>
                <a:latin typeface="Calibri" panose="020F0502020204030204" pitchFamily="34" charset="0"/>
              </a:rPr>
              <a:t>One possible reason for this generality may be that the letter was intended for multiple recipients, possibly all of them in Asia and probably only one of them the Ephesians.</a:t>
            </a:r>
          </a:p>
          <a:p>
            <a:r>
              <a:rPr lang="en-US" sz="2400" i="1" dirty="0">
                <a:solidFill>
                  <a:schemeClr val="tx1"/>
                </a:solidFill>
                <a:latin typeface="Calibri" panose="020F0502020204030204" pitchFamily="34" charset="0"/>
              </a:rPr>
              <a:t>This speculation derives from the fact that in some of the earliest manuscripts, the words “in Ephesus” are missing from the introduction (1:1).</a:t>
            </a:r>
          </a:p>
        </p:txBody>
      </p:sp>
      <p:sp>
        <p:nvSpPr>
          <p:cNvPr id="4" name="Slide Number Placeholder 3"/>
          <p:cNvSpPr>
            <a:spLocks noGrp="1"/>
          </p:cNvSpPr>
          <p:nvPr>
            <p:ph type="sldNum" sz="quarter" idx="12"/>
          </p:nvPr>
        </p:nvSpPr>
        <p:spPr>
          <a:xfrm>
            <a:off x="11689080" y="5512170"/>
            <a:ext cx="502919" cy="460547"/>
          </a:xfrm>
        </p:spPr>
        <p:txBody>
          <a:bodyPr/>
          <a:lstStyle/>
          <a:p>
            <a:fld id="{2AC27A5A-7290-4DE1-BA94-4BE8A8E57DCF}" type="slidenum">
              <a:rPr lang="en-US" smtClean="0"/>
              <a:t>131</a:t>
            </a:fld>
            <a:endParaRPr lang="en-US" dirty="0"/>
          </a:p>
        </p:txBody>
      </p:sp>
    </p:spTree>
    <p:extLst>
      <p:ext uri="{BB962C8B-B14F-4D97-AF65-F5344CB8AC3E}">
        <p14:creationId xmlns:p14="http://schemas.microsoft.com/office/powerpoint/2010/main" val="315240589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5759" y="748145"/>
            <a:ext cx="6887096" cy="4764024"/>
          </a:xfrm>
        </p:spPr>
        <p:txBody>
          <a:bodyPr>
            <a:normAutofit/>
          </a:bodyPr>
          <a:lstStyle/>
          <a:p>
            <a:r>
              <a:rPr lang="en-US" sz="4800" b="1" dirty="0">
                <a:solidFill>
                  <a:srgbClr val="FFC000"/>
                </a:solidFill>
                <a:effectLst>
                  <a:outerShdw blurRad="38100" dist="38100" dir="2700000" algn="tl">
                    <a:srgbClr val="000000">
                      <a:alpha val="43137"/>
                    </a:srgbClr>
                  </a:outerShdw>
                </a:effectLst>
              </a:rPr>
              <a:t>Ephesians 1:1</a:t>
            </a:r>
            <a:br>
              <a:rPr lang="en-US" sz="4800" b="1" dirty="0">
                <a:solidFill>
                  <a:srgbClr val="FFC000"/>
                </a:solidFill>
                <a:effectLst>
                  <a:outerShdw blurRad="38100" dist="38100" dir="2700000" algn="tl">
                    <a:srgbClr val="000000">
                      <a:alpha val="43137"/>
                    </a:srgbClr>
                  </a:outerShdw>
                </a:effectLst>
              </a:rPr>
            </a:br>
            <a:r>
              <a:rPr lang="en-US" sz="2800" b="1" i="0" dirty="0">
                <a:solidFill>
                  <a:srgbClr val="FFFF66"/>
                </a:solidFill>
                <a:effectLst>
                  <a:outerShdw blurRad="38100" dist="38100" dir="2700000" algn="tl">
                    <a:srgbClr val="000000">
                      <a:alpha val="43137"/>
                    </a:srgbClr>
                  </a:outerShdw>
                </a:effectLst>
                <a:latin typeface="Old English Text MT" panose="03040902040508030806" pitchFamily="66" charset="0"/>
              </a:rPr>
              <a:t>p</a:t>
            </a:r>
            <a:r>
              <a:rPr lang="en-US" sz="2800" b="1" i="0" dirty="0">
                <a:solidFill>
                  <a:srgbClr val="FFFF66"/>
                </a:solidFill>
                <a:effectLst>
                  <a:outerShdw blurRad="38100" dist="38100" dir="2700000" algn="tl">
                    <a:srgbClr val="000000">
                      <a:alpha val="43137"/>
                    </a:srgbClr>
                  </a:outerShdw>
                </a:effectLst>
              </a:rPr>
              <a:t>46</a:t>
            </a:r>
            <a:br>
              <a:rPr lang="en-US" sz="2800" b="1" dirty="0">
                <a:solidFill>
                  <a:srgbClr val="FFFF66"/>
                </a:solidFill>
                <a:effectLst>
                  <a:outerShdw blurRad="38100" dist="38100" dir="2700000" algn="tl">
                    <a:srgbClr val="000000">
                      <a:alpha val="43137"/>
                    </a:srgbClr>
                  </a:outerShdw>
                </a:effectLst>
              </a:rPr>
            </a:br>
            <a:r>
              <a:rPr lang="en-US" sz="2800" b="1" dirty="0">
                <a:solidFill>
                  <a:srgbClr val="FFFF66"/>
                </a:solidFill>
                <a:effectLst>
                  <a:outerShdw blurRad="38100" dist="38100" dir="2700000" algn="tl">
                    <a:srgbClr val="000000">
                      <a:alpha val="43137"/>
                    </a:srgbClr>
                  </a:outerShdw>
                </a:effectLst>
              </a:rPr>
              <a:t>Chester Beatty Papyri</a:t>
            </a:r>
            <a:br>
              <a:rPr lang="en-US" sz="2800" b="1" dirty="0">
                <a:solidFill>
                  <a:srgbClr val="FFFF66"/>
                </a:solidFill>
                <a:effectLst>
                  <a:outerShdw blurRad="38100" dist="38100" dir="2700000" algn="tl">
                    <a:srgbClr val="000000">
                      <a:alpha val="43137"/>
                    </a:srgbClr>
                  </a:outerShdw>
                </a:effectLst>
              </a:rPr>
            </a:br>
            <a:r>
              <a:rPr lang="en-US" sz="2800" b="1" dirty="0">
                <a:solidFill>
                  <a:srgbClr val="FFFF66"/>
                </a:solidFill>
                <a:effectLst>
                  <a:outerShdw blurRad="38100" dist="38100" dir="2700000" algn="tl">
                    <a:srgbClr val="000000">
                      <a:alpha val="43137"/>
                    </a:srgbClr>
                  </a:outerShdw>
                </a:effectLst>
              </a:rPr>
              <a:t>ca. AD 200</a:t>
            </a:r>
            <a:br>
              <a:rPr lang="en-US" sz="2800" b="1" dirty="0">
                <a:solidFill>
                  <a:srgbClr val="FFFF66"/>
                </a:solidFill>
                <a:effectLst>
                  <a:outerShdw blurRad="38100" dist="38100" dir="2700000" algn="tl">
                    <a:srgbClr val="000000">
                      <a:alpha val="43137"/>
                    </a:srgbClr>
                  </a:outerShdw>
                </a:effectLst>
              </a:rPr>
            </a:br>
            <a:r>
              <a:rPr lang="en-US" sz="2800" b="1" dirty="0">
                <a:solidFill>
                  <a:srgbClr val="FFFF66"/>
                </a:solidFill>
                <a:effectLst>
                  <a:outerShdw blurRad="38100" dist="38100" dir="2700000" algn="tl">
                    <a:srgbClr val="000000">
                      <a:alpha val="43137"/>
                    </a:srgbClr>
                  </a:outerShdw>
                </a:effectLst>
              </a:rPr>
              <a:t>earliest copy of the Ephesian letter</a:t>
            </a:r>
            <a:br>
              <a:rPr lang="en-US" sz="2800" b="1" dirty="0">
                <a:solidFill>
                  <a:srgbClr val="FFFF66"/>
                </a:solidFill>
                <a:effectLst>
                  <a:outerShdw blurRad="38100" dist="38100" dir="2700000" algn="tl">
                    <a:srgbClr val="000000">
                      <a:alpha val="43137"/>
                    </a:srgbClr>
                  </a:outerShdw>
                </a:effectLst>
              </a:rPr>
            </a:br>
            <a:r>
              <a:rPr lang="en-US" sz="1800" b="1" dirty="0">
                <a:solidFill>
                  <a:srgbClr val="FFFF66"/>
                </a:solidFill>
                <a:effectLst>
                  <a:outerShdw blurRad="38100" dist="38100" dir="2700000" algn="tl">
                    <a:srgbClr val="000000">
                      <a:alpha val="43137"/>
                    </a:srgbClr>
                  </a:outerShdw>
                </a:effectLst>
              </a:rPr>
              <a:t>(University of Michigan, Hatcher Library)</a:t>
            </a:r>
          </a:p>
        </p:txBody>
      </p:sp>
      <p:sp>
        <p:nvSpPr>
          <p:cNvPr id="3" name="Slide Number Placeholder 2"/>
          <p:cNvSpPr>
            <a:spLocks noGrp="1"/>
          </p:cNvSpPr>
          <p:nvPr>
            <p:ph type="sldNum" sz="quarter" idx="12"/>
          </p:nvPr>
        </p:nvSpPr>
        <p:spPr>
          <a:xfrm>
            <a:off x="11658600" y="5512170"/>
            <a:ext cx="533399" cy="460547"/>
          </a:xfrm>
        </p:spPr>
        <p:txBody>
          <a:bodyPr/>
          <a:lstStyle/>
          <a:p>
            <a:fld id="{2AC27A5A-7290-4DE1-BA94-4BE8A8E57DCF}" type="slidenum">
              <a:rPr lang="en-US" smtClean="0"/>
              <a:t>132</a:t>
            </a:fld>
            <a:endParaRPr lang="en-US" dirty="0"/>
          </a:p>
        </p:txBody>
      </p:sp>
      <p:pic>
        <p:nvPicPr>
          <p:cNvPr id="4" name="Picture 3" descr="p46 Ephesians 6:20-24 (page 1)">
            <a:hlinkClick r:id="rId2"/>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74280" y="0"/>
            <a:ext cx="4084320" cy="6858000"/>
          </a:xfrm>
          <a:prstGeom prst="rect">
            <a:avLst/>
          </a:prstGeom>
          <a:noFill/>
          <a:ln>
            <a:noFill/>
          </a:ln>
        </p:spPr>
      </p:pic>
      <p:pic>
        <p:nvPicPr>
          <p:cNvPr id="6" name="Picture 5" descr="p46 Ephesians 6:20-24 (page 1)">
            <a:hlinkClick r:id="rId2"/>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187036" y="3476525"/>
            <a:ext cx="10286999" cy="2065055"/>
          </a:xfrm>
          <a:prstGeom prst="rect">
            <a:avLst/>
          </a:prstGeom>
          <a:noFill/>
          <a:ln>
            <a:solidFill>
              <a:schemeClr val="tx1"/>
            </a:solidFill>
          </a:ln>
        </p:spPr>
      </p:pic>
      <p:sp>
        <p:nvSpPr>
          <p:cNvPr id="7" name="TextBox 6"/>
          <p:cNvSpPr txBox="1"/>
          <p:nvPr/>
        </p:nvSpPr>
        <p:spPr>
          <a:xfrm>
            <a:off x="259080" y="5715000"/>
            <a:ext cx="7315200" cy="830997"/>
          </a:xfrm>
          <a:prstGeom prst="rect">
            <a:avLst/>
          </a:prstGeom>
          <a:noFill/>
        </p:spPr>
        <p:txBody>
          <a:bodyPr wrap="square" rtlCol="0">
            <a:spAutoFit/>
          </a:bodyPr>
          <a:lstStyle/>
          <a:p>
            <a:r>
              <a:rPr lang="en-US" sz="2400" i="1" dirty="0">
                <a:solidFill>
                  <a:schemeClr val="bg1"/>
                </a:solidFill>
              </a:rPr>
              <a:t>“Paul</a:t>
            </a:r>
            <a:r>
              <a:rPr lang="en-US" sz="2400" i="1">
                <a:solidFill>
                  <a:schemeClr val="bg1"/>
                </a:solidFill>
              </a:rPr>
              <a:t>, an apostle </a:t>
            </a:r>
            <a:r>
              <a:rPr lang="en-US" sz="2400" i="1" dirty="0">
                <a:solidFill>
                  <a:schemeClr val="bg1"/>
                </a:solidFill>
              </a:rPr>
              <a:t>of Christ Jesus through [the] will of God to the holy ones who are also faithful in Christ…” (1:1)</a:t>
            </a:r>
          </a:p>
        </p:txBody>
      </p:sp>
      <p:sp>
        <p:nvSpPr>
          <p:cNvPr id="5" name="Rectangle 4"/>
          <p:cNvSpPr/>
          <p:nvPr/>
        </p:nvSpPr>
        <p:spPr>
          <a:xfrm>
            <a:off x="7985760" y="1051560"/>
            <a:ext cx="3002280" cy="4419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72642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3A035F-05B4-44C5-98AB-4125B5A98A03}" type="slidenum">
              <a:rPr lang="en-US" smtClean="0"/>
              <a:pPr>
                <a:defRPr/>
              </a:pPr>
              <a:t>133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4" name="TextBox 3"/>
          <p:cNvSpPr txBox="1"/>
          <p:nvPr/>
        </p:nvSpPr>
        <p:spPr>
          <a:xfrm>
            <a:off x="32085" y="243512"/>
            <a:ext cx="2855495" cy="6370975"/>
          </a:xfrm>
          <a:prstGeom prst="rect">
            <a:avLst/>
          </a:prstGeom>
          <a:noFill/>
        </p:spPr>
        <p:txBody>
          <a:bodyPr wrap="square" rtlCol="0">
            <a:spAutoFit/>
          </a:bodyPr>
          <a:lstStyle/>
          <a:p>
            <a:pPr algn="r"/>
            <a:r>
              <a:rPr lang="en-US" sz="2400" dirty="0">
                <a:solidFill>
                  <a:srgbClr val="FFFF99"/>
                </a:solidFill>
              </a:rPr>
              <a:t>Though only sculptural fragments and foundation stones remain, the Temple of Artemis was named by Antipas of Sidon as one of the seven wonders of the ancient world.</a:t>
            </a:r>
          </a:p>
          <a:p>
            <a:pPr algn="r"/>
            <a:r>
              <a:rPr lang="en-US" sz="2400" dirty="0">
                <a:solidFill>
                  <a:srgbClr val="FFFF99"/>
                </a:solidFill>
              </a:rPr>
              <a:t>Though destroyed in the late Roman Period, it’s ruins were rediscovered by scholars from the British Museum in 1869.</a:t>
            </a:r>
          </a:p>
        </p:txBody>
      </p:sp>
      <p:sp>
        <p:nvSpPr>
          <p:cNvPr id="5" name="TextBox 4"/>
          <p:cNvSpPr txBox="1"/>
          <p:nvPr/>
        </p:nvSpPr>
        <p:spPr>
          <a:xfrm>
            <a:off x="3288632" y="5839326"/>
            <a:ext cx="3834063" cy="830997"/>
          </a:xfrm>
          <a:prstGeom prst="rect">
            <a:avLst/>
          </a:prstGeom>
          <a:noFill/>
        </p:spPr>
        <p:txBody>
          <a:bodyPr wrap="square" rtlCol="0">
            <a:spAutoFit/>
          </a:bodyPr>
          <a:lstStyle/>
          <a:p>
            <a:r>
              <a:rPr lang="en-US" sz="2400" b="1" i="1" dirty="0">
                <a:solidFill>
                  <a:schemeClr val="bg1"/>
                </a:solidFill>
              </a:rPr>
              <a:t>Model of the Temple of Artemis</a:t>
            </a:r>
          </a:p>
        </p:txBody>
      </p:sp>
    </p:spTree>
    <p:extLst>
      <p:ext uri="{BB962C8B-B14F-4D97-AF65-F5344CB8AC3E}">
        <p14:creationId xmlns:p14="http://schemas.microsoft.com/office/powerpoint/2010/main" val="615907231"/>
      </p:ext>
    </p:extLst>
  </p:cSld>
  <p:clrMapOvr>
    <a:masterClrMapping/>
  </p:clrMapOvr>
  <p:transition>
    <p:split orient="vert"/>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1318"/>
            <a:ext cx="3370729" cy="4840239"/>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 </a:t>
            </a:r>
          </a:p>
        </p:txBody>
      </p:sp>
      <p:sp>
        <p:nvSpPr>
          <p:cNvPr id="3" name="Content Placeholder 2"/>
          <p:cNvSpPr>
            <a:spLocks noGrp="1"/>
          </p:cNvSpPr>
          <p:nvPr>
            <p:ph idx="1"/>
          </p:nvPr>
        </p:nvSpPr>
        <p:spPr>
          <a:xfrm>
            <a:off x="3648894" y="0"/>
            <a:ext cx="8519160" cy="6873240"/>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The church is the climax of God’s eternal purpose (1): </a:t>
            </a:r>
          </a:p>
          <a:p>
            <a:r>
              <a:rPr lang="en-US" sz="2400" i="1" dirty="0">
                <a:solidFill>
                  <a:schemeClr val="tx1"/>
                </a:solidFill>
              </a:rPr>
              <a:t>Before the creation of the universe, the Father planned to have a body of people adopted as his children.</a:t>
            </a:r>
          </a:p>
          <a:p>
            <a:r>
              <a:rPr lang="en-US" sz="2400" i="1" dirty="0">
                <a:solidFill>
                  <a:schemeClr val="tx1"/>
                </a:solidFill>
              </a:rPr>
              <a:t>He provided redemption and forgiveness through his Son, working everything out according to his sovereign will.</a:t>
            </a:r>
          </a:p>
          <a:p>
            <a:r>
              <a:rPr lang="en-US" sz="2400" i="1" dirty="0">
                <a:solidFill>
                  <a:schemeClr val="tx1"/>
                </a:solidFill>
              </a:rPr>
              <a:t>Through the Holy Spirit, he guaranteed the final outcome of this blessing.</a:t>
            </a:r>
          </a:p>
          <a:p>
            <a:r>
              <a:rPr lang="en-US" sz="2400" i="1" dirty="0">
                <a:solidFill>
                  <a:schemeClr val="tx1"/>
                </a:solidFill>
              </a:rPr>
              <a:t>The Ephesians themselves were examples of this mystical “body”, over whom is Christ the “head”.</a:t>
            </a:r>
          </a:p>
          <a:p>
            <a:pPr marL="0" indent="0">
              <a:buNone/>
            </a:pPr>
            <a:r>
              <a:rPr lang="en-US" sz="2800" b="1" dirty="0">
                <a:solidFill>
                  <a:srgbClr val="FF0000"/>
                </a:solidFill>
                <a:effectLst>
                  <a:outerShdw blurRad="38100" dist="38100" dir="2700000" algn="tl">
                    <a:srgbClr val="000000">
                      <a:alpha val="43137"/>
                    </a:srgbClr>
                  </a:outerShdw>
                </a:effectLst>
              </a:rPr>
              <a:t>Grace and unity are the enduring qualities of God’s redemptive work (2): </a:t>
            </a:r>
          </a:p>
          <a:p>
            <a:r>
              <a:rPr lang="en-US" sz="2400" i="1" dirty="0">
                <a:solidFill>
                  <a:schemeClr val="tx1"/>
                </a:solidFill>
              </a:rPr>
              <a:t>Believers are saved by grace through faith.</a:t>
            </a:r>
          </a:p>
          <a:p>
            <a:r>
              <a:rPr lang="en-US" sz="2400" i="1" dirty="0">
                <a:solidFill>
                  <a:schemeClr val="tx1"/>
                </a:solidFill>
              </a:rPr>
              <a:t>Unity between Jews and Gentiles in a single body through the cross has resulted in a holy temple where God lives by his Spirit.</a:t>
            </a:r>
          </a:p>
        </p:txBody>
      </p:sp>
    </p:spTree>
    <p:extLst>
      <p:ext uri="{BB962C8B-B14F-4D97-AF65-F5344CB8AC3E}">
        <p14:creationId xmlns:p14="http://schemas.microsoft.com/office/powerpoint/2010/main" val="317838460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49782" y="182880"/>
            <a:ext cx="8452658" cy="6675120"/>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Paul was himself a servant of this gospel (3):</a:t>
            </a:r>
          </a:p>
          <a:p>
            <a:r>
              <a:rPr lang="en-US" sz="2400" i="1" dirty="0">
                <a:solidFill>
                  <a:schemeClr val="tx1"/>
                </a:solidFill>
              </a:rPr>
              <a:t>This eternal purpose of God—the “mystery”—was kept hidden for long ages, but now God has made it known.</a:t>
            </a:r>
          </a:p>
          <a:p>
            <a:r>
              <a:rPr lang="en-US" sz="2400" i="1" dirty="0">
                <a:solidFill>
                  <a:schemeClr val="tx1"/>
                </a:solidFill>
              </a:rPr>
              <a:t>It was Paul’s privilege and burden to be the bearer of this good news to Gentiles. </a:t>
            </a:r>
          </a:p>
          <a:p>
            <a:r>
              <a:rPr lang="en-US" sz="2400" i="1" dirty="0">
                <a:solidFill>
                  <a:schemeClr val="tx1"/>
                </a:solidFill>
              </a:rPr>
              <a:t>His continual prayer was that the Ephesians would be able to fully grasp Christ’s immeasurable love.</a:t>
            </a:r>
          </a:p>
          <a:p>
            <a:pPr marL="0" indent="0">
              <a:buNone/>
            </a:pPr>
            <a:r>
              <a:rPr lang="en-US" sz="2800" b="1" dirty="0">
                <a:solidFill>
                  <a:srgbClr val="FF0000"/>
                </a:solidFill>
                <a:effectLst>
                  <a:outerShdw blurRad="38100" dist="38100" dir="2700000" algn="tl">
                    <a:srgbClr val="000000">
                      <a:alpha val="43137"/>
                    </a:srgbClr>
                  </a:outerShdw>
                </a:effectLst>
              </a:rPr>
              <a:t>The practical implications of this universal gospel aimed toward unity and spiritual maturity (4:1—5:20):</a:t>
            </a:r>
          </a:p>
          <a:p>
            <a:r>
              <a:rPr lang="en-US" sz="2400" i="1" dirty="0">
                <a:solidFill>
                  <a:schemeClr val="tx1"/>
                </a:solidFill>
              </a:rPr>
              <a:t>Since God has now united both Jew and Gentile, Christians must live in unity with each other, using the gifts God has given for the spiritual growth of the body.</a:t>
            </a:r>
          </a:p>
          <a:p>
            <a:r>
              <a:rPr lang="en-US" sz="2400" i="1" dirty="0">
                <a:solidFill>
                  <a:schemeClr val="tx1"/>
                </a:solidFill>
              </a:rPr>
              <a:t>As God’s children, they must be characterized by moral behavior.</a:t>
            </a:r>
          </a:p>
        </p:txBody>
      </p:sp>
    </p:spTree>
    <p:extLst>
      <p:ext uri="{BB962C8B-B14F-4D97-AF65-F5344CB8AC3E}">
        <p14:creationId xmlns:p14="http://schemas.microsoft.com/office/powerpoint/2010/main" val="106477339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49782" y="76200"/>
            <a:ext cx="8589818" cy="6781800"/>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Family life must be follow the lead of Christ as the “husband” of the church, his “bride” (5:21—6:9). </a:t>
            </a:r>
          </a:p>
          <a:p>
            <a:r>
              <a:rPr lang="en-US" sz="2400" i="1" dirty="0">
                <a:solidFill>
                  <a:schemeClr val="tx1"/>
                </a:solidFill>
              </a:rPr>
              <a:t>This meant sacrifice and submission between husbands and wives. </a:t>
            </a:r>
          </a:p>
          <a:p>
            <a:r>
              <a:rPr lang="en-US" sz="2400" i="1" dirty="0">
                <a:solidFill>
                  <a:schemeClr val="tx1"/>
                </a:solidFill>
              </a:rPr>
              <a:t>It also meant respectful obedience on the part of children.</a:t>
            </a:r>
          </a:p>
          <a:p>
            <a:r>
              <a:rPr lang="en-US" sz="2400" i="1" dirty="0">
                <a:solidFill>
                  <a:schemeClr val="tx1"/>
                </a:solidFill>
              </a:rPr>
              <a:t>It meant that Christians who were slaves and Christians who were masters must see themselves as serving Christ, not the expectations of the surrounding culture. </a:t>
            </a:r>
          </a:p>
          <a:p>
            <a:pPr marL="0" indent="0">
              <a:buNone/>
            </a:pPr>
            <a:r>
              <a:rPr lang="en-US" sz="2800" b="1" dirty="0">
                <a:solidFill>
                  <a:srgbClr val="FF0000"/>
                </a:solidFill>
                <a:effectLst>
                  <a:outerShdw blurRad="38100" dist="38100" dir="2700000" algn="tl">
                    <a:srgbClr val="000000">
                      <a:alpha val="43137"/>
                    </a:srgbClr>
                  </a:outerShdw>
                </a:effectLst>
              </a:rPr>
              <a:t>The church faces an intractable and threatening world (6:10-24):</a:t>
            </a:r>
          </a:p>
          <a:p>
            <a:r>
              <a:rPr lang="en-US" sz="2400" i="1" dirty="0">
                <a:solidFill>
                  <a:schemeClr val="tx1"/>
                </a:solidFill>
              </a:rPr>
              <a:t>Still, though the church engages in warfare, its warfare is not conducted with physical violence, but rather, spiritual weaponry.</a:t>
            </a:r>
          </a:p>
          <a:p>
            <a:r>
              <a:rPr lang="en-US" sz="2400" i="1" dirty="0">
                <a:solidFill>
                  <a:schemeClr val="tx1"/>
                </a:solidFill>
              </a:rPr>
              <a:t>Prayers for Paul as Christ’s ambassador were in order, and peace, love and grace were the enduring virtues of God’s new society, the church.</a:t>
            </a:r>
          </a:p>
        </p:txBody>
      </p:sp>
    </p:spTree>
    <p:extLst>
      <p:ext uri="{BB962C8B-B14F-4D97-AF65-F5344CB8AC3E}">
        <p14:creationId xmlns:p14="http://schemas.microsoft.com/office/powerpoint/2010/main" val="59398269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Philippians</a:t>
            </a:r>
          </a:p>
        </p:txBody>
      </p:sp>
    </p:spTree>
    <p:extLst>
      <p:ext uri="{BB962C8B-B14F-4D97-AF65-F5344CB8AC3E}">
        <p14:creationId xmlns:p14="http://schemas.microsoft.com/office/powerpoint/2010/main" val="2442744793"/>
      </p:ext>
    </p:extLst>
  </p:cSld>
  <p:clrMapOvr>
    <a:masterClrMapping/>
  </p:clrMapOvr>
  <p:transition>
    <p:split orient="vert"/>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pic>
        <p:nvPicPr>
          <p:cNvPr id="19458" name="Picture 6" descr="NTA126"/>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524000" y="0"/>
            <a:ext cx="9144000" cy="6032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ext Box 7"/>
          <p:cNvSpPr txBox="1">
            <a:spLocks noChangeArrowheads="1"/>
          </p:cNvSpPr>
          <p:nvPr/>
        </p:nvSpPr>
        <p:spPr bwMode="auto">
          <a:xfrm>
            <a:off x="1981200" y="61722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2400">
                <a:solidFill>
                  <a:srgbClr val="FFFF99"/>
                </a:solidFill>
                <a:latin typeface="Arial Narrow" panose="020B0606020202030204" pitchFamily="34" charset="0"/>
              </a:rPr>
              <a:t>Archaeological remains of ancient Philippi.</a:t>
            </a:r>
          </a:p>
        </p:txBody>
      </p:sp>
      <p:sp>
        <p:nvSpPr>
          <p:cNvPr id="2" name="Slide Number Placeholder 1"/>
          <p:cNvSpPr>
            <a:spLocks noGrp="1"/>
          </p:cNvSpPr>
          <p:nvPr>
            <p:ph type="sldNum" sz="quarter" idx="12"/>
          </p:nvPr>
        </p:nvSpPr>
        <p:spPr>
          <a:xfrm>
            <a:off x="11704320" y="5608320"/>
            <a:ext cx="487679" cy="364397"/>
          </a:xfrm>
        </p:spPr>
        <p:txBody>
          <a:bodyPr/>
          <a:lstStyle/>
          <a:p>
            <a:pPr>
              <a:defRPr/>
            </a:pPr>
            <a:fld id="{C1310A08-9399-4DF8-9F02-DF1DE5BB7325}" type="slidenum">
              <a:rPr lang="en-US" altLang="en-US"/>
              <a:pPr>
                <a:defRPr/>
              </a:pPr>
              <a:t>138</a:t>
            </a:fld>
            <a:endParaRPr lang="en-US" altLang="en-US" dirty="0"/>
          </a:p>
        </p:txBody>
      </p:sp>
    </p:spTree>
    <p:extLst>
      <p:ext uri="{BB962C8B-B14F-4D97-AF65-F5344CB8AC3E}">
        <p14:creationId xmlns:p14="http://schemas.microsoft.com/office/powerpoint/2010/main" val="3131274357"/>
      </p:ext>
    </p:extLst>
  </p:cSld>
  <p:clrMapOvr>
    <a:masterClrMapping/>
  </p:clrMapOvr>
  <p:transition>
    <p:split orient="vert"/>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Occasion of the Letter</a:t>
            </a:r>
          </a:p>
        </p:txBody>
      </p:sp>
      <p:sp>
        <p:nvSpPr>
          <p:cNvPr id="154627" name="Rectangle 3"/>
          <p:cNvSpPr>
            <a:spLocks noGrp="1" noChangeArrowheads="1"/>
          </p:cNvSpPr>
          <p:nvPr>
            <p:ph idx="1"/>
          </p:nvPr>
        </p:nvSpPr>
        <p:spPr>
          <a:xfrm>
            <a:off x="5151120" y="569066"/>
            <a:ext cx="6278878" cy="5968894"/>
          </a:xfrm>
        </p:spPr>
        <p:txBody>
          <a:bodyPr>
            <a:normAutofit lnSpcReduction="10000"/>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The Philippians had sent a monetary gift to Paul by Epaphroditus, one of their members (2:25-30).</a:t>
            </a:r>
          </a:p>
          <a:p>
            <a:pPr eaLnBrk="1" hangingPunct="1">
              <a:lnSpc>
                <a:spcPct val="90000"/>
              </a:lnSpc>
              <a:defRPr/>
            </a:pPr>
            <a:r>
              <a:rPr lang="en-US" altLang="en-US" sz="2400" i="1" dirty="0">
                <a:latin typeface="Calibri" panose="020F0502020204030204" pitchFamily="34" charset="0"/>
              </a:rPr>
              <a:t>This brother had become seriously ill, an illness that nearly resulted in his death. Paul was sending him back to Philippi as the courier of the letter.</a:t>
            </a:r>
          </a:p>
          <a:p>
            <a:pPr eaLnBrk="1" hangingPunct="1">
              <a:lnSpc>
                <a:spcPct val="90000"/>
              </a:lnSpc>
              <a:defRPr/>
            </a:pPr>
            <a:r>
              <a:rPr lang="en-US" altLang="en-US" sz="2400" i="1" dirty="0">
                <a:latin typeface="Calibri" panose="020F0502020204030204" pitchFamily="34" charset="0"/>
              </a:rPr>
              <a:t>Shortly, Paul also intended to send Timothy to minister to the congregation (2:19-23), and soon he hoped to come himself (2:24).</a:t>
            </a:r>
          </a:p>
          <a:p>
            <a:pPr eaLnBrk="1" hangingPunct="1">
              <a:lnSpc>
                <a:spcPct val="90000"/>
              </a:lnSpc>
              <a:defRPr/>
            </a:pPr>
            <a:r>
              <a:rPr lang="en-US" altLang="en-US" sz="2400" i="1" dirty="0">
                <a:latin typeface="Calibri" panose="020F0502020204030204" pitchFamily="34" charset="0"/>
              </a:rPr>
              <a:t>In the meantime, he was concerned about outside opposition (1:27-30) as well as the influence of </a:t>
            </a:r>
            <a:r>
              <a:rPr lang="en-US" altLang="en-US" sz="2400" i="1" dirty="0" err="1">
                <a:latin typeface="Calibri" panose="020F0502020204030204" pitchFamily="34" charset="0"/>
              </a:rPr>
              <a:t>Judaizers</a:t>
            </a:r>
            <a:r>
              <a:rPr lang="en-US" altLang="en-US" sz="2400" i="1" dirty="0">
                <a:latin typeface="Calibri" panose="020F0502020204030204" pitchFamily="34" charset="0"/>
              </a:rPr>
              <a:t> who might distort the gospel (3:2).</a:t>
            </a:r>
          </a:p>
          <a:p>
            <a:pPr eaLnBrk="1" hangingPunct="1">
              <a:lnSpc>
                <a:spcPct val="90000"/>
              </a:lnSpc>
              <a:defRPr/>
            </a:pPr>
            <a:r>
              <a:rPr lang="en-US" altLang="en-US" sz="2400" i="1" dirty="0">
                <a:latin typeface="Calibri" panose="020F0502020204030204" pitchFamily="34" charset="0"/>
              </a:rPr>
              <a:t>He also was concerned about perfectionists (3:15), materialists (3:18-19) and a dispute between two church members (4:2).</a:t>
            </a:r>
          </a:p>
        </p:txBody>
      </p:sp>
      <p:sp>
        <p:nvSpPr>
          <p:cNvPr id="2" name="Slide Number Placeholder 1"/>
          <p:cNvSpPr>
            <a:spLocks noGrp="1"/>
          </p:cNvSpPr>
          <p:nvPr>
            <p:ph type="sldNum" sz="quarter" idx="12"/>
          </p:nvPr>
        </p:nvSpPr>
        <p:spPr>
          <a:xfrm>
            <a:off x="11704320" y="5512170"/>
            <a:ext cx="487679" cy="460547"/>
          </a:xfrm>
        </p:spPr>
        <p:txBody>
          <a:bodyPr/>
          <a:lstStyle/>
          <a:p>
            <a:pPr>
              <a:defRPr/>
            </a:pPr>
            <a:fld id="{CB432438-B84C-4647-A594-2C440AB88AAA}" type="slidenum">
              <a:rPr lang="en-US" altLang="en-US"/>
              <a:pPr>
                <a:defRPr/>
              </a:pPr>
              <a:t>139</a:t>
            </a:fld>
            <a:endParaRPr lang="en-US" altLang="en-US" dirty="0"/>
          </a:p>
        </p:txBody>
      </p:sp>
    </p:spTree>
    <p:extLst>
      <p:ext uri="{BB962C8B-B14F-4D97-AF65-F5344CB8AC3E}">
        <p14:creationId xmlns:p14="http://schemas.microsoft.com/office/powerpoint/2010/main" val="31058401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p:cTn id="7" dur="500" fill="hold"/>
                                        <p:tgtEl>
                                          <p:spTgt spid="154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46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4627">
                                            <p:txEl>
                                              <p:pRg st="1" end="1"/>
                                            </p:txEl>
                                          </p:spTgt>
                                        </p:tgtEl>
                                        <p:attrNameLst>
                                          <p:attrName>style.visibility</p:attrName>
                                        </p:attrNameLst>
                                      </p:cBhvr>
                                      <p:to>
                                        <p:strVal val="visible"/>
                                      </p:to>
                                    </p:set>
                                    <p:anim calcmode="lin" valueType="num">
                                      <p:cBhvr additive="base">
                                        <p:cTn id="13" dur="5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4627">
                                            <p:txEl>
                                              <p:pRg st="2" end="2"/>
                                            </p:txEl>
                                          </p:spTgt>
                                        </p:tgtEl>
                                        <p:attrNameLst>
                                          <p:attrName>style.visibility</p:attrName>
                                        </p:attrNameLst>
                                      </p:cBhvr>
                                      <p:to>
                                        <p:strVal val="visible"/>
                                      </p:to>
                                    </p:set>
                                    <p:anim calcmode="lin" valueType="num">
                                      <p:cBhvr additive="base">
                                        <p:cTn id="19" dur="5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4627">
                                            <p:txEl>
                                              <p:pRg st="3" end="3"/>
                                            </p:txEl>
                                          </p:spTgt>
                                        </p:tgtEl>
                                        <p:attrNameLst>
                                          <p:attrName>style.visibility</p:attrName>
                                        </p:attrNameLst>
                                      </p:cBhvr>
                                      <p:to>
                                        <p:strVal val="visible"/>
                                      </p:to>
                                    </p:set>
                                    <p:anim calcmode="lin" valueType="num">
                                      <p:cBhvr additive="base">
                                        <p:cTn id="25" dur="500" fill="hold"/>
                                        <p:tgtEl>
                                          <p:spTgt spid="154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46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4627">
                                            <p:txEl>
                                              <p:pRg st="4" end="4"/>
                                            </p:txEl>
                                          </p:spTgt>
                                        </p:tgtEl>
                                        <p:attrNameLst>
                                          <p:attrName>style.visibility</p:attrName>
                                        </p:attrNameLst>
                                      </p:cBhvr>
                                      <p:to>
                                        <p:strVal val="visible"/>
                                      </p:to>
                                    </p:set>
                                    <p:anim calcmode="lin" valueType="num">
                                      <p:cBhvr additive="base">
                                        <p:cTn id="31" dur="500" fill="hold"/>
                                        <p:tgtEl>
                                          <p:spTgt spid="1546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4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90000"/>
              <a:lumOff val="10000"/>
            </a:schemeClr>
          </a:solidFill>
        </p:spPr>
        <p:txBody>
          <a:bodyPr/>
          <a:lstStyle/>
          <a:p>
            <a:r>
              <a:rPr lang="en-US" b="1" dirty="0">
                <a:solidFill>
                  <a:srgbClr val="FFC000"/>
                </a:solidFill>
                <a:effectLst>
                  <a:outerShdw blurRad="38100" dist="38100" dir="2700000" algn="tl">
                    <a:srgbClr val="000000">
                      <a:alpha val="43137"/>
                    </a:srgbClr>
                  </a:outerShdw>
                </a:effectLst>
              </a:rPr>
              <a:t> The First Missions Tour</a:t>
            </a:r>
          </a:p>
        </p:txBody>
      </p:sp>
    </p:spTree>
    <p:extLst>
      <p:ext uri="{BB962C8B-B14F-4D97-AF65-F5344CB8AC3E}">
        <p14:creationId xmlns:p14="http://schemas.microsoft.com/office/powerpoint/2010/main" val="864146939"/>
      </p:ext>
    </p:extLst>
  </p:cSld>
  <p:clrMapOvr>
    <a:masterClrMapping/>
  </p:clrMapOvr>
  <p:transition>
    <p:split orient="ver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Personal Character of the Letter</a:t>
            </a:r>
          </a:p>
        </p:txBody>
      </p:sp>
      <p:sp>
        <p:nvSpPr>
          <p:cNvPr id="156675" name="Rectangle 3"/>
          <p:cNvSpPr>
            <a:spLocks noGrp="1" noChangeArrowheads="1"/>
          </p:cNvSpPr>
          <p:nvPr>
            <p:ph type="body" idx="1"/>
          </p:nvPr>
        </p:nvSpPr>
        <p:spPr/>
        <p:txBody>
          <a:bodyPr>
            <a:normAutofit fontScale="92500" lnSpcReduction="20000"/>
          </a:bodyPr>
          <a:lstStyle/>
          <a:p>
            <a:pPr eaLnBrk="1" hangingPunct="1">
              <a:buFont typeface="Wingdings" panose="05000000000000000000" pitchFamily="2" charset="2"/>
              <a:buNone/>
              <a:defRPr/>
            </a:pPr>
            <a:r>
              <a:rPr lang="en-US" altLang="en-US" sz="3000" b="1" dirty="0">
                <a:solidFill>
                  <a:srgbClr val="FF0000"/>
                </a:solidFill>
                <a:effectLst>
                  <a:outerShdw blurRad="38100" dist="38100" dir="2700000" algn="tl">
                    <a:srgbClr val="000000">
                      <a:alpha val="43137"/>
                    </a:srgbClr>
                  </a:outerShdw>
                </a:effectLst>
                <a:latin typeface="Calibri" panose="020F0502020204030204" pitchFamily="34" charset="0"/>
              </a:rPr>
              <a:t>Paul’s uses extensive “friendship language” in this letter.</a:t>
            </a:r>
          </a:p>
          <a:p>
            <a:pPr eaLnBrk="1" hangingPunct="1">
              <a:defRPr/>
            </a:pPr>
            <a:r>
              <a:rPr lang="en-US" altLang="en-US" sz="2600" i="1" dirty="0">
                <a:latin typeface="Calibri" panose="020F0502020204030204" pitchFamily="34" charset="0"/>
              </a:rPr>
              <a:t>The idea of </a:t>
            </a:r>
            <a:r>
              <a:rPr lang="en-US" altLang="en-US" sz="2600" dirty="0" err="1">
                <a:latin typeface="Greekth" panose="02020803070505020304" pitchFamily="18" charset="0"/>
              </a:rPr>
              <a:t>koinwni</a:t>
            </a:r>
            <a:r>
              <a:rPr lang="en-US" altLang="en-US" sz="2600" dirty="0">
                <a:latin typeface="Greekth" panose="02020803070505020304" pitchFamily="18" charset="0"/>
              </a:rPr>
              <a:t>&lt;a</a:t>
            </a:r>
            <a:r>
              <a:rPr lang="en-US" altLang="en-US" sz="2600" i="1" dirty="0">
                <a:latin typeface="Greekth" panose="02020803070505020304" pitchFamily="18" charset="0"/>
              </a:rPr>
              <a:t> </a:t>
            </a:r>
            <a:r>
              <a:rPr lang="en-US" altLang="en-US" sz="2600" i="1" dirty="0">
                <a:latin typeface="Calibri" panose="020F0502020204030204" pitchFamily="34" charset="0"/>
              </a:rPr>
              <a:t>(= fellowship) is prominent (1:5; 2:1; 3:10; 4:15).</a:t>
            </a:r>
          </a:p>
          <a:p>
            <a:pPr eaLnBrk="1" hangingPunct="1">
              <a:defRPr/>
            </a:pPr>
            <a:r>
              <a:rPr lang="en-US" altLang="en-US" sz="2600" i="1" dirty="0">
                <a:latin typeface="Calibri" panose="020F0502020204030204" pitchFamily="34" charset="0"/>
              </a:rPr>
              <a:t>Paul attaches the prefix </a:t>
            </a:r>
            <a:r>
              <a:rPr lang="en-US" altLang="en-US" sz="2600" dirty="0">
                <a:latin typeface="Greekth" panose="02020803070505020304" pitchFamily="18" charset="0"/>
              </a:rPr>
              <a:t>sun-</a:t>
            </a:r>
            <a:r>
              <a:rPr lang="en-US" altLang="en-US" sz="2600" i="1" dirty="0">
                <a:latin typeface="Calibri" panose="020F0502020204030204" pitchFamily="34" charset="0"/>
              </a:rPr>
              <a:t> (= together with) to many words (1:7, 27; 2:2, 17, 18, 25; 3:10, 17, 21; 4:3, 14) which, although not always apparent in the English versions, is quite apparent in the Greek text.</a:t>
            </a:r>
          </a:p>
          <a:p>
            <a:pPr eaLnBrk="1" hangingPunct="1">
              <a:defRPr/>
            </a:pPr>
            <a:r>
              <a:rPr lang="en-US" altLang="en-US" sz="2600" i="1" dirty="0">
                <a:latin typeface="Calibri" panose="020F0502020204030204" pitchFamily="34" charset="0"/>
              </a:rPr>
              <a:t>He uses a variety of tender phrases (1:7, 8; 2:18; 4:1, 14).</a:t>
            </a:r>
          </a:p>
          <a:p>
            <a:pPr eaLnBrk="1" hangingPunct="1">
              <a:defRPr/>
            </a:pPr>
            <a:r>
              <a:rPr lang="en-US" altLang="en-US" sz="2600" i="1" dirty="0">
                <a:latin typeface="Calibri" panose="020F0502020204030204" pitchFamily="34" charset="0"/>
              </a:rPr>
              <a:t>He uses the first person “I” some 52 times in the Greek text, far more than is typical in his other letters.</a:t>
            </a:r>
          </a:p>
        </p:txBody>
      </p:sp>
      <p:sp>
        <p:nvSpPr>
          <p:cNvPr id="2" name="Slide Number Placeholder 1"/>
          <p:cNvSpPr>
            <a:spLocks noGrp="1"/>
          </p:cNvSpPr>
          <p:nvPr>
            <p:ph type="sldNum" sz="quarter" idx="12"/>
          </p:nvPr>
        </p:nvSpPr>
        <p:spPr>
          <a:xfrm>
            <a:off x="11429998" y="5673436"/>
            <a:ext cx="762001" cy="299281"/>
          </a:xfrm>
        </p:spPr>
        <p:txBody>
          <a:bodyPr/>
          <a:lstStyle/>
          <a:p>
            <a:pPr>
              <a:defRPr/>
            </a:pPr>
            <a:fld id="{F35EB62E-9E23-46A8-89A1-C3AB06436715}" type="slidenum">
              <a:rPr lang="en-US" altLang="en-US"/>
              <a:pPr>
                <a:defRPr/>
              </a:pPr>
              <a:t>140</a:t>
            </a:fld>
            <a:endParaRPr lang="en-US" altLang="en-US" dirty="0"/>
          </a:p>
        </p:txBody>
      </p:sp>
    </p:spTree>
    <p:extLst>
      <p:ext uri="{BB962C8B-B14F-4D97-AF65-F5344CB8AC3E}">
        <p14:creationId xmlns:p14="http://schemas.microsoft.com/office/powerpoint/2010/main" val="107024536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p:cTn id="7" dur="500" fill="hold"/>
                                        <p:tgtEl>
                                          <p:spTgt spid="156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6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 calcmode="lin" valueType="num">
                                      <p:cBhvr additive="base">
                                        <p:cTn id="13" dur="5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6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6675">
                                            <p:txEl>
                                              <p:pRg st="2" end="2"/>
                                            </p:txEl>
                                          </p:spTgt>
                                        </p:tgtEl>
                                        <p:attrNameLst>
                                          <p:attrName>style.visibility</p:attrName>
                                        </p:attrNameLst>
                                      </p:cBhvr>
                                      <p:to>
                                        <p:strVal val="visible"/>
                                      </p:to>
                                    </p:set>
                                    <p:anim calcmode="lin" valueType="num">
                                      <p:cBhvr additive="base">
                                        <p:cTn id="19" dur="500" fill="hold"/>
                                        <p:tgtEl>
                                          <p:spTgt spid="156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6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6675">
                                            <p:txEl>
                                              <p:pRg st="3" end="3"/>
                                            </p:txEl>
                                          </p:spTgt>
                                        </p:tgtEl>
                                        <p:attrNameLst>
                                          <p:attrName>style.visibility</p:attrName>
                                        </p:attrNameLst>
                                      </p:cBhvr>
                                      <p:to>
                                        <p:strVal val="visible"/>
                                      </p:to>
                                    </p:set>
                                    <p:anim calcmode="lin" valueType="num">
                                      <p:cBhvr additive="base">
                                        <p:cTn id="25" dur="50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6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6675">
                                            <p:txEl>
                                              <p:pRg st="4" end="4"/>
                                            </p:txEl>
                                          </p:spTgt>
                                        </p:tgtEl>
                                        <p:attrNameLst>
                                          <p:attrName>style.visibility</p:attrName>
                                        </p:attrNameLst>
                                      </p:cBhvr>
                                      <p:to>
                                        <p:strVal val="visible"/>
                                      </p:to>
                                    </p:set>
                                    <p:anim calcmode="lin" valueType="num">
                                      <p:cBhvr additive="base">
                                        <p:cTn id="31" dur="500" fill="hold"/>
                                        <p:tgtEl>
                                          <p:spTgt spid="156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6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470" y="699247"/>
            <a:ext cx="3390209" cy="4822310"/>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a:xfrm>
            <a:off x="3649983" y="213360"/>
            <a:ext cx="8534400" cy="6400800"/>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From his prison cell, Paul expresses joy because of the Philippians’ loyalty (1:1-11): </a:t>
            </a:r>
            <a:endParaRPr lang="en-US" sz="2400" i="1" dirty="0">
              <a:solidFill>
                <a:schemeClr val="tx1"/>
              </a:solidFill>
            </a:endParaRPr>
          </a:p>
          <a:p>
            <a:pPr marL="0" indent="0">
              <a:buNone/>
            </a:pPr>
            <a:r>
              <a:rPr lang="en-US" sz="2800" b="1" dirty="0">
                <a:solidFill>
                  <a:srgbClr val="FF0000"/>
                </a:solidFill>
                <a:effectLst>
                  <a:outerShdw blurRad="38100" dist="38100" dir="2700000" algn="tl">
                    <a:srgbClr val="000000">
                      <a:alpha val="43137"/>
                    </a:srgbClr>
                  </a:outerShdw>
                </a:effectLst>
              </a:rPr>
              <a:t>He frankly admits the real possibility that his imprisonment might end in execution (1:12-30):</a:t>
            </a:r>
          </a:p>
          <a:p>
            <a:r>
              <a:rPr lang="en-US" sz="2400" i="1" dirty="0">
                <a:solidFill>
                  <a:schemeClr val="tx1"/>
                </a:solidFill>
              </a:rPr>
              <a:t>He seems torn between his desire to be with Christ after death and the importance of continuing his ministry.</a:t>
            </a:r>
          </a:p>
          <a:p>
            <a:r>
              <a:rPr lang="en-US" sz="2400" i="1" dirty="0">
                <a:solidFill>
                  <a:schemeClr val="tx1"/>
                </a:solidFill>
              </a:rPr>
              <a:t>Whatever might happen to him personally, he urges the Philippians to stand firm in Christian solidarity against any opposition.</a:t>
            </a:r>
          </a:p>
          <a:p>
            <a:pPr marL="0" indent="0">
              <a:buNone/>
            </a:pPr>
            <a:r>
              <a:rPr lang="en-US" sz="2800" b="1" dirty="0">
                <a:solidFill>
                  <a:srgbClr val="FF0000"/>
                </a:solidFill>
                <a:effectLst>
                  <a:outerShdw blurRad="38100" dist="38100" dir="2700000" algn="tl">
                    <a:srgbClr val="000000">
                      <a:alpha val="43137"/>
                    </a:srgbClr>
                  </a:outerShdw>
                </a:effectLst>
              </a:rPr>
              <a:t>He urges imitating Christ’s humility (2:1-18):</a:t>
            </a:r>
          </a:p>
          <a:p>
            <a:r>
              <a:rPr lang="en-US" sz="2400" i="1" dirty="0">
                <a:solidFill>
                  <a:schemeClr val="tx1"/>
                </a:solidFill>
              </a:rPr>
              <a:t>The ultimate Christian ethic is to think of others, not oneself.</a:t>
            </a:r>
          </a:p>
          <a:p>
            <a:r>
              <a:rPr lang="en-US" sz="2400" i="1" dirty="0">
                <a:solidFill>
                  <a:schemeClr val="tx1"/>
                </a:solidFill>
              </a:rPr>
              <a:t>Christ’s humility in the incarnation is the model to follow.</a:t>
            </a:r>
          </a:p>
          <a:p>
            <a:r>
              <a:rPr lang="en-US" sz="2400" i="1" dirty="0">
                <a:solidFill>
                  <a:schemeClr val="tx1"/>
                </a:solidFill>
              </a:rPr>
              <a:t>Lives of godliness shine like stars against a black world.</a:t>
            </a:r>
          </a:p>
        </p:txBody>
      </p:sp>
    </p:spTree>
    <p:extLst>
      <p:ext uri="{BB962C8B-B14F-4D97-AF65-F5344CB8AC3E}">
        <p14:creationId xmlns:p14="http://schemas.microsoft.com/office/powerpoint/2010/main" val="17438731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49782" y="182880"/>
            <a:ext cx="8452658" cy="6675120"/>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Paul intended to send Timothy and </a:t>
            </a:r>
            <a:r>
              <a:rPr lang="en-US" sz="2800" b="1" dirty="0" err="1">
                <a:solidFill>
                  <a:srgbClr val="FF0000"/>
                </a:solidFill>
                <a:effectLst>
                  <a:outerShdw blurRad="38100" dist="38100" dir="2700000" algn="tl">
                    <a:srgbClr val="000000">
                      <a:alpha val="43137"/>
                    </a:srgbClr>
                  </a:outerShdw>
                </a:effectLst>
              </a:rPr>
              <a:t>Epaphroditus</a:t>
            </a:r>
            <a:r>
              <a:rPr lang="en-US" sz="2800" b="1" dirty="0">
                <a:solidFill>
                  <a:srgbClr val="FF0000"/>
                </a:solidFill>
                <a:effectLst>
                  <a:outerShdw blurRad="38100" dist="38100" dir="2700000" algn="tl">
                    <a:srgbClr val="000000">
                      <a:alpha val="43137"/>
                    </a:srgbClr>
                  </a:outerShdw>
                </a:effectLst>
              </a:rPr>
              <a:t> to Philippi (2:19-30):</a:t>
            </a:r>
          </a:p>
          <a:p>
            <a:r>
              <a:rPr lang="en-US" sz="2400" i="1" dirty="0">
                <a:solidFill>
                  <a:schemeClr val="tx1"/>
                </a:solidFill>
              </a:rPr>
              <a:t>Timothy would represent Paul well.</a:t>
            </a:r>
          </a:p>
          <a:p>
            <a:r>
              <a:rPr lang="en-US" sz="2400" i="1" dirty="0" err="1">
                <a:solidFill>
                  <a:schemeClr val="tx1"/>
                </a:solidFill>
              </a:rPr>
              <a:t>Epaphroditus</a:t>
            </a:r>
            <a:r>
              <a:rPr lang="en-US" sz="2400" i="1" dirty="0">
                <a:solidFill>
                  <a:schemeClr val="tx1"/>
                </a:solidFill>
              </a:rPr>
              <a:t> had endangered his own life in order to minister to Paul in prison. </a:t>
            </a:r>
          </a:p>
          <a:p>
            <a:pPr marL="0" indent="0">
              <a:buNone/>
            </a:pPr>
            <a:r>
              <a:rPr lang="en-US" sz="2800" b="1" dirty="0">
                <a:solidFill>
                  <a:srgbClr val="FF0000"/>
                </a:solidFill>
                <a:effectLst>
                  <a:outerShdw blurRad="38100" dist="38100" dir="2700000" algn="tl">
                    <a:srgbClr val="000000">
                      <a:alpha val="43137"/>
                    </a:srgbClr>
                  </a:outerShdw>
                </a:effectLst>
              </a:rPr>
              <a:t>Now, Paul extends a warning and encouragement (3:1—4:1):</a:t>
            </a:r>
          </a:p>
          <a:p>
            <a:r>
              <a:rPr lang="en-US" sz="2400" i="1" dirty="0">
                <a:solidFill>
                  <a:schemeClr val="tx1"/>
                </a:solidFill>
              </a:rPr>
              <a:t>He warns them against </a:t>
            </a:r>
            <a:r>
              <a:rPr lang="en-US" sz="2400" i="1" dirty="0" err="1">
                <a:solidFill>
                  <a:schemeClr val="tx1"/>
                </a:solidFill>
              </a:rPr>
              <a:t>Judaizers</a:t>
            </a:r>
            <a:r>
              <a:rPr lang="en-US" sz="2400" i="1" dirty="0">
                <a:solidFill>
                  <a:schemeClr val="tx1"/>
                </a:solidFill>
              </a:rPr>
              <a:t> who distort the gospel. In doing so, he recounts what he gave up in Judaism in order to gain Christ.</a:t>
            </a:r>
          </a:p>
          <a:p>
            <a:r>
              <a:rPr lang="en-US" sz="2400" i="1" dirty="0">
                <a:solidFill>
                  <a:schemeClr val="tx1"/>
                </a:solidFill>
              </a:rPr>
              <a:t>He encourages them to press onward toward maturity.</a:t>
            </a:r>
          </a:p>
          <a:p>
            <a:pPr marL="0" indent="0">
              <a:buNone/>
            </a:pPr>
            <a:r>
              <a:rPr lang="en-US" sz="2800" b="1" dirty="0">
                <a:solidFill>
                  <a:srgbClr val="FF0000"/>
                </a:solidFill>
                <a:effectLst>
                  <a:outerShdw blurRad="38100" dist="38100" dir="2700000" algn="tl">
                    <a:srgbClr val="000000">
                      <a:alpha val="43137"/>
                    </a:srgbClr>
                  </a:outerShdw>
                </a:effectLst>
              </a:rPr>
              <a:t>He closes the letter with final exhortations (4:2-23):</a:t>
            </a:r>
          </a:p>
          <a:p>
            <a:r>
              <a:rPr lang="en-US" sz="2400" i="1" dirty="0">
                <a:solidFill>
                  <a:schemeClr val="tx1"/>
                </a:solidFill>
              </a:rPr>
              <a:t>First, he seeks to reconcile two women workers who were at odds.</a:t>
            </a:r>
          </a:p>
        </p:txBody>
      </p:sp>
    </p:spTree>
    <p:extLst>
      <p:ext uri="{BB962C8B-B14F-4D97-AF65-F5344CB8AC3E}">
        <p14:creationId xmlns:p14="http://schemas.microsoft.com/office/powerpoint/2010/main" val="221235554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49782" y="182880"/>
            <a:ext cx="8452658" cy="6675120"/>
          </a:xfrm>
        </p:spPr>
        <p:txBody>
          <a:bodyPr>
            <a:noAutofit/>
          </a:bodyPr>
          <a:lstStyle/>
          <a:p>
            <a:r>
              <a:rPr lang="en-US" sz="2400" i="1" dirty="0">
                <a:solidFill>
                  <a:schemeClr val="tx1"/>
                </a:solidFill>
              </a:rPr>
              <a:t>He enumerates the marks of the Christian life.</a:t>
            </a:r>
          </a:p>
          <a:p>
            <a:r>
              <a:rPr lang="en-US" sz="2400" i="1" dirty="0">
                <a:solidFill>
                  <a:schemeClr val="tx1"/>
                </a:solidFill>
              </a:rPr>
              <a:t>He saves until last his profound thanks for the Philippians’ financial gifts. </a:t>
            </a:r>
          </a:p>
        </p:txBody>
      </p:sp>
    </p:spTree>
    <p:extLst>
      <p:ext uri="{BB962C8B-B14F-4D97-AF65-F5344CB8AC3E}">
        <p14:creationId xmlns:p14="http://schemas.microsoft.com/office/powerpoint/2010/main" val="129022666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559677"/>
            <a:ext cx="7041912" cy="5945031"/>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In three of the prison letters (Colossians, Philemon and Ephesians), Paul addresses slaves. How do you think Paul thought of slavery in the context of the Christian message?</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In his prison letters, Paul is frank about his suffering for Christ. What is the role of suffering in the Christian life, and what does Paul say about it?</a:t>
            </a:r>
          </a:p>
        </p:txBody>
      </p:sp>
    </p:spTree>
    <p:extLst>
      <p:ext uri="{BB962C8B-B14F-4D97-AF65-F5344CB8AC3E}">
        <p14:creationId xmlns:p14="http://schemas.microsoft.com/office/powerpoint/2010/main" val="276377482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anim calcmode="lin" valueType="num">
                                      <p:cBhvr>
                                        <p:cTn id="13" dur="500" fill="hold"/>
                                        <p:tgtEl>
                                          <p:spTgt spid="26624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2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45473" y="653143"/>
            <a:ext cx="5422570" cy="4875355"/>
          </a:xfrm>
        </p:spPr>
        <p:txBody>
          <a:bodyPr/>
          <a:lstStyle/>
          <a:p>
            <a:r>
              <a:rPr lang="en-US" sz="4800" b="1" dirty="0">
                <a:solidFill>
                  <a:srgbClr val="FFC000"/>
                </a:solidFill>
                <a:effectLst>
                  <a:outerShdw blurRad="38100" dist="38100" dir="2700000" algn="tl">
                    <a:srgbClr val="000000">
                      <a:alpha val="43137"/>
                    </a:srgbClr>
                  </a:outerShdw>
                </a:effectLst>
              </a:rPr>
              <a:t>Pastoral Letters</a:t>
            </a:r>
            <a:br>
              <a:rPr lang="en-US" b="1" dirty="0">
                <a:solidFill>
                  <a:srgbClr val="FFC000"/>
                </a:solidFill>
                <a:effectLst>
                  <a:outerShdw blurRad="38100" dist="38100" dir="2700000" algn="tl">
                    <a:srgbClr val="000000">
                      <a:alpha val="43137"/>
                    </a:srgbClr>
                  </a:outerShdw>
                </a:effectLst>
              </a:rPr>
            </a:br>
            <a:br>
              <a:rPr lang="en-US" sz="3200"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1 Timothy</a:t>
            </a:r>
            <a:br>
              <a:rPr lang="en-US" sz="3200"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Titus </a:t>
            </a:r>
            <a:br>
              <a:rPr lang="en-US" sz="3200"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2 Timothy</a:t>
            </a:r>
            <a:endParaRPr lang="en-US"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6258728"/>
      </p:ext>
    </p:extLst>
  </p:cSld>
  <p:clrMapOvr>
    <a:masterClrMapping/>
  </p:clrMapOvr>
  <p:transition>
    <p:split orient="vert"/>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The Context</a:t>
            </a:r>
          </a:p>
        </p:txBody>
      </p:sp>
      <p:sp>
        <p:nvSpPr>
          <p:cNvPr id="3" name="Content Placeholder 2"/>
          <p:cNvSpPr>
            <a:spLocks noGrp="1"/>
          </p:cNvSpPr>
          <p:nvPr>
            <p:ph idx="1"/>
          </p:nvPr>
        </p:nvSpPr>
        <p:spPr>
          <a:xfrm>
            <a:off x="5181600" y="569066"/>
            <a:ext cx="6355080" cy="6151774"/>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Inasmuch as details about the closing years of Paul’s life are unclear, finding the context for the pastoral letters is difficult.</a:t>
            </a:r>
          </a:p>
          <a:p>
            <a:r>
              <a:rPr lang="en-US" sz="2400" i="1" dirty="0">
                <a:solidFill>
                  <a:schemeClr val="tx1"/>
                </a:solidFill>
              </a:rPr>
              <a:t>1 Timothy and Titus offer little about Paul’s circumstances other than that he anticipated a continuing ministry (1 </a:t>
            </a:r>
            <a:r>
              <a:rPr lang="en-US" sz="2400" i="1" dirty="0" err="1">
                <a:solidFill>
                  <a:schemeClr val="tx1"/>
                </a:solidFill>
              </a:rPr>
              <a:t>Ti</a:t>
            </a:r>
            <a:r>
              <a:rPr lang="en-US" sz="2400" i="1" dirty="0">
                <a:solidFill>
                  <a:schemeClr val="tx1"/>
                </a:solidFill>
              </a:rPr>
              <a:t>. 3:14-15; Tit. 3:12).</a:t>
            </a:r>
          </a:p>
          <a:p>
            <a:r>
              <a:rPr lang="en-US" sz="2400" i="1" dirty="0">
                <a:solidFill>
                  <a:schemeClr val="tx1"/>
                </a:solidFill>
              </a:rPr>
              <a:t>In 2 Timothy he is clearly imprisoned (2 </a:t>
            </a:r>
            <a:r>
              <a:rPr lang="en-US" sz="2400" i="1" dirty="0" err="1">
                <a:solidFill>
                  <a:schemeClr val="tx1"/>
                </a:solidFill>
              </a:rPr>
              <a:t>Ti</a:t>
            </a:r>
            <a:r>
              <a:rPr lang="en-US" sz="2400" i="1" dirty="0">
                <a:solidFill>
                  <a:schemeClr val="tx1"/>
                </a:solidFill>
              </a:rPr>
              <a:t>. 1:8; 2:9), speaks about his “first defense” (2 </a:t>
            </a:r>
            <a:r>
              <a:rPr lang="en-US" sz="2400" i="1" dirty="0" err="1">
                <a:solidFill>
                  <a:schemeClr val="tx1"/>
                </a:solidFill>
              </a:rPr>
              <a:t>Ti</a:t>
            </a:r>
            <a:r>
              <a:rPr lang="en-US" sz="2400" i="1" dirty="0">
                <a:solidFill>
                  <a:schemeClr val="tx1"/>
                </a:solidFill>
              </a:rPr>
              <a:t>. 4:16), and anticipates the near certainty of his approaching death (2 </a:t>
            </a:r>
            <a:r>
              <a:rPr lang="en-US" sz="2400" i="1" dirty="0" err="1">
                <a:solidFill>
                  <a:schemeClr val="tx1"/>
                </a:solidFill>
              </a:rPr>
              <a:t>Ti</a:t>
            </a:r>
            <a:r>
              <a:rPr lang="en-US" sz="2400" i="1" dirty="0">
                <a:solidFill>
                  <a:schemeClr val="tx1"/>
                </a:solidFill>
              </a:rPr>
              <a:t>. 4:6-7, 18).</a:t>
            </a:r>
          </a:p>
          <a:p>
            <a:r>
              <a:rPr lang="en-US" sz="2400" i="1" dirty="0">
                <a:solidFill>
                  <a:schemeClr val="tx1"/>
                </a:solidFill>
              </a:rPr>
              <a:t>Traditionally, it has been assumed that these details can be accounted for by a 1</a:t>
            </a:r>
            <a:r>
              <a:rPr lang="en-US" sz="2400" i="1" baseline="30000" dirty="0">
                <a:solidFill>
                  <a:schemeClr val="tx1"/>
                </a:solidFill>
              </a:rPr>
              <a:t>st</a:t>
            </a:r>
            <a:r>
              <a:rPr lang="en-US" sz="2400" i="1" dirty="0">
                <a:solidFill>
                  <a:schemeClr val="tx1"/>
                </a:solidFill>
              </a:rPr>
              <a:t> and 2</a:t>
            </a:r>
            <a:r>
              <a:rPr lang="en-US" sz="2400" i="1" baseline="30000" dirty="0">
                <a:solidFill>
                  <a:schemeClr val="tx1"/>
                </a:solidFill>
              </a:rPr>
              <a:t>nd</a:t>
            </a:r>
            <a:r>
              <a:rPr lang="en-US" sz="2400" i="1" dirty="0">
                <a:solidFill>
                  <a:schemeClr val="tx1"/>
                </a:solidFill>
              </a:rPr>
              <a:t> imprisonment in Rome for Paul.</a:t>
            </a:r>
          </a:p>
        </p:txBody>
      </p:sp>
      <p:sp>
        <p:nvSpPr>
          <p:cNvPr id="4" name="Slide Number Placeholder 3"/>
          <p:cNvSpPr>
            <a:spLocks noGrp="1"/>
          </p:cNvSpPr>
          <p:nvPr>
            <p:ph type="sldNum" sz="quarter" idx="12"/>
          </p:nvPr>
        </p:nvSpPr>
        <p:spPr>
          <a:xfrm>
            <a:off x="11658600" y="5512170"/>
            <a:ext cx="533399" cy="460547"/>
          </a:xfrm>
        </p:spPr>
        <p:txBody>
          <a:bodyPr/>
          <a:lstStyle/>
          <a:p>
            <a:fld id="{2AC27A5A-7290-4DE1-BA94-4BE8A8E57DCF}" type="slidenum">
              <a:rPr lang="en-US" smtClean="0"/>
              <a:t>146</a:t>
            </a:fld>
            <a:endParaRPr lang="en-US" dirty="0"/>
          </a:p>
        </p:txBody>
      </p:sp>
    </p:spTree>
    <p:extLst>
      <p:ext uri="{BB962C8B-B14F-4D97-AF65-F5344CB8AC3E}">
        <p14:creationId xmlns:p14="http://schemas.microsoft.com/office/powerpoint/2010/main" val="231866980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Authorship</a:t>
            </a:r>
          </a:p>
        </p:txBody>
      </p:sp>
      <p:sp>
        <p:nvSpPr>
          <p:cNvPr id="3" name="Content Placeholder 2"/>
          <p:cNvSpPr>
            <a:spLocks noGrp="1"/>
          </p:cNvSpPr>
          <p:nvPr>
            <p:ph idx="1"/>
          </p:nvPr>
        </p:nvSpPr>
        <p:spPr>
          <a:xfrm>
            <a:off x="5181600" y="431906"/>
            <a:ext cx="6416040" cy="6045094"/>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While historical-critical scholars have questioned Pauline authorship for several of the letters in the Pauline corpus, the most aggressive doubts have arisen concerning the pastorals.</a:t>
            </a:r>
          </a:p>
          <a:p>
            <a:r>
              <a:rPr lang="en-US" sz="2400" i="1" dirty="0">
                <a:solidFill>
                  <a:schemeClr val="tx1"/>
                </a:solidFill>
              </a:rPr>
              <a:t>These doubts largely concern differences in literary style, vocabulary, the more ordered state of the church reflected in the letters, the ambiguity of the latter years of Paul’s life, the address of ideas that seem Gnostic, and the fact that the letters speak of “the faith” as an established orthodoxy.</a:t>
            </a:r>
          </a:p>
          <a:p>
            <a:r>
              <a:rPr lang="en-US" sz="2400" i="1" dirty="0">
                <a:solidFill>
                  <a:schemeClr val="tx1"/>
                </a:solidFill>
              </a:rPr>
              <a:t>Conservative scholars remain unconvinced and give Paul full credit as the author.</a:t>
            </a:r>
          </a:p>
        </p:txBody>
      </p:sp>
      <p:sp>
        <p:nvSpPr>
          <p:cNvPr id="4" name="Slide Number Placeholder 3"/>
          <p:cNvSpPr>
            <a:spLocks noGrp="1"/>
          </p:cNvSpPr>
          <p:nvPr>
            <p:ph type="sldNum" sz="quarter" idx="12"/>
          </p:nvPr>
        </p:nvSpPr>
        <p:spPr>
          <a:xfrm>
            <a:off x="11719560" y="5512170"/>
            <a:ext cx="472439" cy="460547"/>
          </a:xfrm>
        </p:spPr>
        <p:txBody>
          <a:bodyPr/>
          <a:lstStyle/>
          <a:p>
            <a:fld id="{2AC27A5A-7290-4DE1-BA94-4BE8A8E57DCF}" type="slidenum">
              <a:rPr lang="en-US" smtClean="0"/>
              <a:t>147</a:t>
            </a:fld>
            <a:endParaRPr lang="en-US" dirty="0"/>
          </a:p>
        </p:txBody>
      </p:sp>
    </p:spTree>
    <p:extLst>
      <p:ext uri="{BB962C8B-B14F-4D97-AF65-F5344CB8AC3E}">
        <p14:creationId xmlns:p14="http://schemas.microsoft.com/office/powerpoint/2010/main" val="277388953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1 Timothy</a:t>
            </a:r>
          </a:p>
        </p:txBody>
      </p:sp>
    </p:spTree>
    <p:extLst>
      <p:ext uri="{BB962C8B-B14F-4D97-AF65-F5344CB8AC3E}">
        <p14:creationId xmlns:p14="http://schemas.microsoft.com/office/powerpoint/2010/main" val="2244077950"/>
      </p:ext>
    </p:extLst>
  </p:cSld>
  <p:clrMapOvr>
    <a:masterClrMapping/>
  </p:clrMapOvr>
  <p:transition>
    <p:split orient="vert"/>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Situation</a:t>
            </a:r>
          </a:p>
        </p:txBody>
      </p:sp>
      <p:sp>
        <p:nvSpPr>
          <p:cNvPr id="3" name="Content Placeholder 2"/>
          <p:cNvSpPr>
            <a:spLocks noGrp="1"/>
          </p:cNvSpPr>
          <p:nvPr>
            <p:ph idx="1"/>
          </p:nvPr>
        </p:nvSpPr>
        <p:spPr>
          <a:xfrm>
            <a:off x="5181599" y="259080"/>
            <a:ext cx="6602412" cy="6598920"/>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Written to Timothy while he was at Ephesus (1:3), this letter addresses the challenge of  heretical teachers, two of whom are named (1 :20), who gave priority to myths and genealogies (1:4, 7).</a:t>
            </a:r>
          </a:p>
          <a:p>
            <a:r>
              <a:rPr lang="en-US" sz="2400" i="1" dirty="0"/>
              <a:t>They taught a theology of abstinence, including celibacy and dietary restrictions (4:3), and they believed they were the recipients of special knowledge (6:20-21).</a:t>
            </a:r>
          </a:p>
          <a:p>
            <a:r>
              <a:rPr lang="en-US" sz="2400" i="1" dirty="0"/>
              <a:t>Obviously, there is a Jewish flavor to this heresy, but the language of “false knowledge” smacks of early Gnostic thought as well.</a:t>
            </a:r>
          </a:p>
          <a:p>
            <a:r>
              <a:rPr lang="en-US" sz="2400" i="1" dirty="0"/>
              <a:t>Given the several mentions of women (2:9-12; 3:11; 5:13, 15), it seems likely that this heresy was strongly promoted by female teachers. </a:t>
            </a:r>
          </a:p>
        </p:txBody>
      </p:sp>
      <p:sp>
        <p:nvSpPr>
          <p:cNvPr id="4" name="Slide Number Placeholder 3"/>
          <p:cNvSpPr>
            <a:spLocks noGrp="1"/>
          </p:cNvSpPr>
          <p:nvPr>
            <p:ph type="sldNum" sz="quarter" idx="12"/>
          </p:nvPr>
        </p:nvSpPr>
        <p:spPr>
          <a:xfrm>
            <a:off x="11658600" y="5512170"/>
            <a:ext cx="533399" cy="460547"/>
          </a:xfrm>
        </p:spPr>
        <p:txBody>
          <a:bodyPr/>
          <a:lstStyle/>
          <a:p>
            <a:fld id="{2AC27A5A-7290-4DE1-BA94-4BE8A8E57DCF}" type="slidenum">
              <a:rPr lang="en-US" smtClean="0"/>
              <a:t>149</a:t>
            </a:fld>
            <a:endParaRPr lang="en-US" dirty="0"/>
          </a:p>
        </p:txBody>
      </p:sp>
    </p:spTree>
    <p:extLst>
      <p:ext uri="{BB962C8B-B14F-4D97-AF65-F5344CB8AC3E}">
        <p14:creationId xmlns:p14="http://schemas.microsoft.com/office/powerpoint/2010/main" val="353317676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192506" y="1828800"/>
            <a:ext cx="1395657" cy="3208422"/>
          </a:xfrm>
        </p:spPr>
        <p:txBody>
          <a:bodyPr/>
          <a:lstStyle/>
          <a:p>
            <a:pPr algn="r"/>
            <a:r>
              <a:rPr lang="en-US" altLang="en-US" sz="2800" dirty="0">
                <a:solidFill>
                  <a:srgbClr val="FFFF99"/>
                </a:solidFill>
                <a:latin typeface="Impact" panose="020B0806030902050204" pitchFamily="34" charset="0"/>
              </a:rPr>
              <a:t>The Roman World and the Gospel</a:t>
            </a:r>
          </a:p>
        </p:txBody>
      </p:sp>
      <p:pic>
        <p:nvPicPr>
          <p:cNvPr id="375812" name="Picture 4" descr="NTA1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68373" y="33586"/>
            <a:ext cx="9703330" cy="679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843704"/>
      </p:ext>
    </p:extLst>
  </p:cSld>
  <p:clrMapOvr>
    <a:masterClrMapping/>
  </p:clrMapOvr>
  <p:transition>
    <p:split orient="vert"/>
  </p:transition>
</p:sld>
</file>

<file path=ppt/slides/slide15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3742"/>
            <a:ext cx="3535680" cy="4947816"/>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a:xfrm>
            <a:off x="3535680" y="45720"/>
            <a:ext cx="8656320" cy="6766560"/>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The false gospel versus the true (1):</a:t>
            </a:r>
          </a:p>
          <a:p>
            <a:r>
              <a:rPr lang="en-US" sz="2400" i="1" dirty="0">
                <a:solidFill>
                  <a:schemeClr val="tx1"/>
                </a:solidFill>
              </a:rPr>
              <a:t>Paul issues a severe warning against false teachers who were distorting the gospel by emphasizing Mosaic legalism while deemphasizing faith.</a:t>
            </a:r>
          </a:p>
          <a:p>
            <a:r>
              <a:rPr lang="en-US" sz="2400" i="1" dirty="0">
                <a:solidFill>
                  <a:schemeClr val="tx1"/>
                </a:solidFill>
              </a:rPr>
              <a:t>The true gospel, which was epitomized in divine grace and mercy, had been demonstrated in the conversion of Paul himself.</a:t>
            </a:r>
          </a:p>
          <a:p>
            <a:pPr marL="0" indent="0">
              <a:buNone/>
            </a:pPr>
            <a:r>
              <a:rPr lang="en-US" sz="2800" b="1" dirty="0">
                <a:solidFill>
                  <a:srgbClr val="FF0000"/>
                </a:solidFill>
                <a:effectLst>
                  <a:outerShdw blurRad="38100" dist="38100" dir="2700000" algn="tl">
                    <a:srgbClr val="000000">
                      <a:alpha val="43137"/>
                    </a:srgbClr>
                  </a:outerShdw>
                </a:effectLst>
              </a:rPr>
              <a:t>An order for Christian life, worship and leaders (2-3):</a:t>
            </a:r>
          </a:p>
          <a:p>
            <a:r>
              <a:rPr lang="en-US" sz="2400" i="1" dirty="0">
                <a:solidFill>
                  <a:schemeClr val="tx1"/>
                </a:solidFill>
              </a:rPr>
              <a:t>After offering a general comment about prayer, Paul gives an order for decorum in public worship, first for men, then for women.</a:t>
            </a:r>
          </a:p>
          <a:p>
            <a:r>
              <a:rPr lang="en-US" sz="2400" i="1" dirty="0">
                <a:solidFill>
                  <a:schemeClr val="tx1"/>
                </a:solidFill>
              </a:rPr>
              <a:t>He then gives an order for the traits that should characterize the lives of leaders, first for elders, then for deacons.</a:t>
            </a:r>
          </a:p>
          <a:p>
            <a:pPr marL="0" indent="0">
              <a:buNone/>
            </a:pPr>
            <a:r>
              <a:rPr lang="en-US" sz="2800" b="1" dirty="0">
                <a:solidFill>
                  <a:srgbClr val="FF0000"/>
                </a:solidFill>
                <a:effectLst>
                  <a:outerShdw blurRad="38100" dist="38100" dir="2700000" algn="tl">
                    <a:srgbClr val="000000">
                      <a:alpha val="43137"/>
                    </a:srgbClr>
                  </a:outerShdw>
                </a:effectLst>
              </a:rPr>
              <a:t>The coming apostasy (4):</a:t>
            </a:r>
          </a:p>
          <a:p>
            <a:r>
              <a:rPr lang="en-US" sz="2400" i="1" dirty="0">
                <a:solidFill>
                  <a:schemeClr val="tx1"/>
                </a:solidFill>
              </a:rPr>
              <a:t>The false teachers in Ephesus were merely part of a larger final apostasy, and Timothy must stand firm against it.</a:t>
            </a:r>
          </a:p>
        </p:txBody>
      </p:sp>
    </p:spTree>
    <p:extLst>
      <p:ext uri="{BB962C8B-B14F-4D97-AF65-F5344CB8AC3E}">
        <p14:creationId xmlns:p14="http://schemas.microsoft.com/office/powerpoint/2010/main" val="381282815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49782" y="182880"/>
            <a:ext cx="8452658" cy="6675120"/>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Order for Christian relationships (5:1—6:2):</a:t>
            </a:r>
          </a:p>
          <a:p>
            <a:r>
              <a:rPr lang="en-US" sz="2400" i="1" dirty="0">
                <a:solidFill>
                  <a:schemeClr val="tx1"/>
                </a:solidFill>
              </a:rPr>
              <a:t>Here, Paul offers an order for the deference of the younger to the older and the church’s treatment of widows who are receiving support from the church. </a:t>
            </a:r>
          </a:p>
          <a:p>
            <a:r>
              <a:rPr lang="en-US" sz="2400" i="1" dirty="0">
                <a:solidFill>
                  <a:schemeClr val="tx1"/>
                </a:solidFill>
              </a:rPr>
              <a:t>He also addresses the treatment of church leaders. </a:t>
            </a:r>
          </a:p>
          <a:p>
            <a:r>
              <a:rPr lang="en-US" sz="2400" i="1" dirty="0">
                <a:solidFill>
                  <a:schemeClr val="tx1"/>
                </a:solidFill>
              </a:rPr>
              <a:t>Finally, he addresses the relationship of slaves to masters.</a:t>
            </a:r>
          </a:p>
          <a:p>
            <a:pPr marL="0" indent="0">
              <a:buNone/>
            </a:pPr>
            <a:r>
              <a:rPr lang="en-US" sz="2800" b="1" dirty="0">
                <a:solidFill>
                  <a:srgbClr val="FF0000"/>
                </a:solidFill>
                <a:effectLst>
                  <a:outerShdw blurRad="38100" dist="38100" dir="2700000" algn="tl">
                    <a:srgbClr val="000000">
                      <a:alpha val="43137"/>
                    </a:srgbClr>
                  </a:outerShdw>
                </a:effectLst>
              </a:rPr>
              <a:t>Final warnings and a charge (6:3-21):</a:t>
            </a:r>
          </a:p>
          <a:p>
            <a:r>
              <a:rPr lang="en-US" sz="2400" i="1" dirty="0">
                <a:solidFill>
                  <a:schemeClr val="tx1"/>
                </a:solidFill>
              </a:rPr>
              <a:t>As a final word against false teachers, he warns against the love of controversy, pride and greed.</a:t>
            </a:r>
          </a:p>
          <a:p>
            <a:r>
              <a:rPr lang="en-US" sz="2400" i="1" dirty="0">
                <a:solidFill>
                  <a:schemeClr val="tx1"/>
                </a:solidFill>
              </a:rPr>
              <a:t>His parting charge to Timothy emphasizes true pastoral concern grounded in basic Christian virtue and faith.</a:t>
            </a:r>
          </a:p>
        </p:txBody>
      </p:sp>
    </p:spTree>
    <p:extLst>
      <p:ext uri="{BB962C8B-B14F-4D97-AF65-F5344CB8AC3E}">
        <p14:creationId xmlns:p14="http://schemas.microsoft.com/office/powerpoint/2010/main" val="11107376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Titus</a:t>
            </a:r>
          </a:p>
        </p:txBody>
      </p:sp>
    </p:spTree>
    <p:extLst>
      <p:ext uri="{BB962C8B-B14F-4D97-AF65-F5344CB8AC3E}">
        <p14:creationId xmlns:p14="http://schemas.microsoft.com/office/powerpoint/2010/main" val="1422566240"/>
      </p:ext>
    </p:extLst>
  </p:cSld>
  <p:clrMapOvr>
    <a:masterClrMapping/>
  </p:clrMapOvr>
  <p:transition>
    <p:split orient="vert"/>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Situation</a:t>
            </a:r>
          </a:p>
        </p:txBody>
      </p:sp>
      <p:sp>
        <p:nvSpPr>
          <p:cNvPr id="3" name="Content Placeholder 2"/>
          <p:cNvSpPr>
            <a:spLocks noGrp="1"/>
          </p:cNvSpPr>
          <p:nvPr>
            <p:ph idx="1"/>
          </p:nvPr>
        </p:nvSpPr>
        <p:spPr>
          <a:xfrm>
            <a:off x="4922520" y="182880"/>
            <a:ext cx="6861491" cy="6675120"/>
          </a:xfrm>
        </p:spPr>
        <p:txBody>
          <a:bodyPr>
            <a:normAutofit fontScale="92500" lnSpcReduction="20000"/>
          </a:bodyPr>
          <a:lstStyle/>
          <a:p>
            <a:pPr marL="0" indent="0">
              <a:buNone/>
            </a:pPr>
            <a:r>
              <a:rPr lang="en-US" sz="3000" b="1" dirty="0">
                <a:solidFill>
                  <a:srgbClr val="FF0000"/>
                </a:solidFill>
                <a:effectLst>
                  <a:outerShdw blurRad="38100" dist="38100" dir="2700000" algn="tl">
                    <a:srgbClr val="000000">
                      <a:alpha val="43137"/>
                    </a:srgbClr>
                  </a:outerShdw>
                </a:effectLst>
              </a:rPr>
              <a:t>According to the Titus letter (1:5), Paul had visited Crete, leaving Titus there; the circumstances of this visit are not described by Luke in Acts, however, so it’s provenance can only be conjectured.</a:t>
            </a:r>
          </a:p>
          <a:p>
            <a:r>
              <a:rPr lang="en-US" sz="2600" i="1" dirty="0"/>
              <a:t>Titus was left in Crete to complete the work started by Paul, particularly appointing elders.</a:t>
            </a:r>
          </a:p>
          <a:p>
            <a:r>
              <a:rPr lang="en-US" sz="2600" i="1" dirty="0"/>
              <a:t>He hoped to relieve Titus by sending </a:t>
            </a:r>
            <a:r>
              <a:rPr lang="en-US" sz="2600" i="1" dirty="0" err="1"/>
              <a:t>Artemas</a:t>
            </a:r>
            <a:r>
              <a:rPr lang="en-US" sz="2600" i="1" dirty="0"/>
              <a:t> and </a:t>
            </a:r>
            <a:r>
              <a:rPr lang="en-US" sz="2600" i="1" dirty="0" err="1"/>
              <a:t>Tychicus</a:t>
            </a:r>
            <a:r>
              <a:rPr lang="en-US" sz="2600" i="1" dirty="0"/>
              <a:t> to replace him (3:12).</a:t>
            </a:r>
          </a:p>
          <a:p>
            <a:r>
              <a:rPr lang="en-US" sz="2600" i="1" dirty="0"/>
              <a:t>Paul’s primary concern was about false teachers, not only among the Cretans, but also among the Jews in what what he calls “the circumcision group” (1:10, 14-16).</a:t>
            </a:r>
          </a:p>
          <a:p>
            <a:r>
              <a:rPr lang="en-US" sz="2600" i="1" dirty="0"/>
              <a:t>He urges severe measures to silence these false voices (1:11), rebuking them sharply (1:13) while avoiding their controversies (3:9-11).</a:t>
            </a:r>
          </a:p>
        </p:txBody>
      </p:sp>
      <p:sp>
        <p:nvSpPr>
          <p:cNvPr id="4" name="Slide Number Placeholder 3"/>
          <p:cNvSpPr>
            <a:spLocks noGrp="1"/>
          </p:cNvSpPr>
          <p:nvPr>
            <p:ph type="sldNum" sz="quarter" idx="12"/>
          </p:nvPr>
        </p:nvSpPr>
        <p:spPr>
          <a:xfrm>
            <a:off x="11658600" y="5512170"/>
            <a:ext cx="533399" cy="460547"/>
          </a:xfrm>
        </p:spPr>
        <p:txBody>
          <a:bodyPr/>
          <a:lstStyle/>
          <a:p>
            <a:fld id="{2AC27A5A-7290-4DE1-BA94-4BE8A8E57DCF}" type="slidenum">
              <a:rPr lang="en-US" smtClean="0"/>
              <a:t>153</a:t>
            </a:fld>
            <a:endParaRPr lang="en-US" dirty="0"/>
          </a:p>
        </p:txBody>
      </p:sp>
    </p:spTree>
    <p:extLst>
      <p:ext uri="{BB962C8B-B14F-4D97-AF65-F5344CB8AC3E}">
        <p14:creationId xmlns:p14="http://schemas.microsoft.com/office/powerpoint/2010/main" val="49859631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35106"/>
            <a:ext cx="3478306" cy="4786451"/>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a:xfrm>
            <a:off x="3657600" y="335280"/>
            <a:ext cx="8534400" cy="6263640"/>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Titus’ task in Crete (1):</a:t>
            </a:r>
          </a:p>
          <a:p>
            <a:r>
              <a:rPr lang="en-US" sz="2400" i="1" dirty="0">
                <a:solidFill>
                  <a:schemeClr val="tx1"/>
                </a:solidFill>
              </a:rPr>
              <a:t>Having left Titus to complete the work he had started, Paul instructed him to appoint elders, and he offers a list of character traits for leaders very similar to what one finds in 1 Timothy.</a:t>
            </a:r>
          </a:p>
          <a:p>
            <a:r>
              <a:rPr lang="en-US" sz="2400" i="1" dirty="0">
                <a:solidFill>
                  <a:schemeClr val="tx1"/>
                </a:solidFill>
              </a:rPr>
              <a:t>Also as in 1 Timothy, Paul is concerned about false teachers, particularly the circumcision group (1:10).</a:t>
            </a:r>
          </a:p>
          <a:p>
            <a:pPr marL="0" indent="0">
              <a:buNone/>
            </a:pPr>
            <a:r>
              <a:rPr lang="en-US" sz="2800" b="1" dirty="0">
                <a:solidFill>
                  <a:srgbClr val="FF0000"/>
                </a:solidFill>
                <a:effectLst>
                  <a:outerShdw blurRad="38100" dist="38100" dir="2700000" algn="tl">
                    <a:srgbClr val="000000">
                      <a:alpha val="43137"/>
                    </a:srgbClr>
                  </a:outerShdw>
                </a:effectLst>
              </a:rPr>
              <a:t>In various of his letters, Paul gives what has come to be known as a “household code”, that is, instructions for behavior to various groups (2):</a:t>
            </a:r>
          </a:p>
          <a:p>
            <a:r>
              <a:rPr lang="en-US" sz="2400" i="1" dirty="0">
                <a:solidFill>
                  <a:schemeClr val="tx1"/>
                </a:solidFill>
              </a:rPr>
              <a:t>As in 1 Timothy, he addresses the relationship between both older and younger believers as well as the behavior of slaves.</a:t>
            </a:r>
          </a:p>
          <a:p>
            <a:r>
              <a:rPr lang="en-US" sz="2400" i="1" dirty="0">
                <a:solidFill>
                  <a:schemeClr val="tx1"/>
                </a:solidFill>
              </a:rPr>
              <a:t>In general, he urges the importance of godly lives as believers await the “blessed hope” of the return of Christ.</a:t>
            </a:r>
          </a:p>
        </p:txBody>
      </p:sp>
    </p:spTree>
    <p:extLst>
      <p:ext uri="{BB962C8B-B14F-4D97-AF65-F5344CB8AC3E}">
        <p14:creationId xmlns:p14="http://schemas.microsoft.com/office/powerpoint/2010/main" val="390770761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49782" y="182880"/>
            <a:ext cx="8452658" cy="6675120"/>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Living as Christians in the larger community (3):</a:t>
            </a:r>
          </a:p>
          <a:p>
            <a:r>
              <a:rPr lang="en-US" sz="2400" i="1" dirty="0">
                <a:solidFill>
                  <a:schemeClr val="tx1"/>
                </a:solidFill>
              </a:rPr>
              <a:t>Because Christians live within the larger culture, they also must demonstrate peaceful obedience to the secular government. </a:t>
            </a:r>
          </a:p>
          <a:p>
            <a:r>
              <a:rPr lang="en-US" sz="2400" i="1" dirty="0">
                <a:solidFill>
                  <a:schemeClr val="tx1"/>
                </a:solidFill>
              </a:rPr>
              <a:t>Christian life should be a life of grace, mercy and love, following the example of God himself who generously saved believers by his grace. </a:t>
            </a:r>
          </a:p>
          <a:p>
            <a:r>
              <a:rPr lang="en-US" sz="2400" i="1" dirty="0">
                <a:solidFill>
                  <a:schemeClr val="tx1"/>
                </a:solidFill>
              </a:rPr>
              <a:t>Controversies and argumentation that cause division should be avoided.</a:t>
            </a:r>
          </a:p>
        </p:txBody>
      </p:sp>
    </p:spTree>
    <p:extLst>
      <p:ext uri="{BB962C8B-B14F-4D97-AF65-F5344CB8AC3E}">
        <p14:creationId xmlns:p14="http://schemas.microsoft.com/office/powerpoint/2010/main" val="36657109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2 Timothy</a:t>
            </a:r>
          </a:p>
        </p:txBody>
      </p:sp>
    </p:spTree>
    <p:extLst>
      <p:ext uri="{BB962C8B-B14F-4D97-AF65-F5344CB8AC3E}">
        <p14:creationId xmlns:p14="http://schemas.microsoft.com/office/powerpoint/2010/main" val="321963149"/>
      </p:ext>
    </p:extLst>
  </p:cSld>
  <p:clrMapOvr>
    <a:masterClrMapping/>
  </p:clrMapOvr>
  <p:transition>
    <p:split orient="vert"/>
  </p:transition>
</p:sld>
</file>

<file path=ppt/slides/slide15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95898"/>
            <a:ext cx="11902440" cy="1166700"/>
          </a:xfrm>
        </p:spPr>
        <p:txBody>
          <a:bodyPr>
            <a:normAutofit fontScale="90000"/>
          </a:bodyPr>
          <a:lstStyle/>
          <a:p>
            <a:pPr algn="ctr"/>
            <a:r>
              <a:rPr lang="en-US" sz="4800" b="1" dirty="0">
                <a:solidFill>
                  <a:srgbClr val="002060"/>
                </a:solidFill>
                <a:effectLst>
                  <a:outerShdw blurRad="38100" dist="38100" dir="2700000" algn="tl">
                    <a:srgbClr val="000000">
                      <a:alpha val="43137"/>
                    </a:srgbClr>
                  </a:outerShdw>
                </a:effectLst>
              </a:rPr>
              <a:t>The Closing  Years of Paul’s Life</a:t>
            </a:r>
            <a:br>
              <a:rPr lang="en-US" sz="4800" b="1" dirty="0">
                <a:solidFill>
                  <a:srgbClr val="002060"/>
                </a:solidFill>
                <a:effectLst>
                  <a:outerShdw blurRad="38100" dist="38100" dir="2700000" algn="tl">
                    <a:srgbClr val="000000">
                      <a:alpha val="43137"/>
                    </a:srgbClr>
                  </a:outerShdw>
                </a:effectLst>
              </a:rPr>
            </a:br>
            <a:r>
              <a:rPr lang="en-US" sz="2800" b="1" dirty="0">
                <a:solidFill>
                  <a:srgbClr val="002060"/>
                </a:solidFill>
                <a:effectLst>
                  <a:outerShdw blurRad="38100" dist="38100" dir="2700000" algn="tl">
                    <a:srgbClr val="000000">
                      <a:alpha val="43137"/>
                    </a:srgbClr>
                  </a:outerShdw>
                </a:effectLst>
              </a:rPr>
              <a:t>Three scenarios are possible concerning the closing years of Paul’s life.</a:t>
            </a:r>
          </a:p>
        </p:txBody>
      </p:sp>
      <p:sp>
        <p:nvSpPr>
          <p:cNvPr id="5" name="Content Placeholder 4"/>
          <p:cNvSpPr>
            <a:spLocks noGrp="1"/>
          </p:cNvSpPr>
          <p:nvPr>
            <p:ph sz="half" idx="1"/>
          </p:nvPr>
        </p:nvSpPr>
        <p:spPr>
          <a:xfrm>
            <a:off x="154980" y="1402080"/>
            <a:ext cx="3709262" cy="5229978"/>
          </a:xfrm>
          <a:solidFill>
            <a:schemeClr val="accent5">
              <a:lumMod val="60000"/>
              <a:lumOff val="40000"/>
            </a:schemeClr>
          </a:solidFill>
          <a:ln>
            <a:solidFill>
              <a:schemeClr val="tx1"/>
            </a:solidFill>
          </a:ln>
        </p:spPr>
        <p:txBody>
          <a:bodyPr>
            <a:normAutofit fontScale="85000" lnSpcReduction="20000"/>
          </a:bodyPr>
          <a:lstStyle/>
          <a:p>
            <a:pPr marL="0" indent="0">
              <a:buNone/>
            </a:pPr>
            <a:r>
              <a:rPr lang="en-US" sz="3300" b="1" dirty="0">
                <a:solidFill>
                  <a:srgbClr val="C00000"/>
                </a:solidFill>
              </a:rPr>
              <a:t>TRADITIONAL</a:t>
            </a:r>
          </a:p>
          <a:p>
            <a:r>
              <a:rPr lang="en-US" sz="2800" i="1" dirty="0"/>
              <a:t>According to Eusebius and Jerome, Paul was released after his two-year house arrest in Rome (AD 62-64).</a:t>
            </a:r>
          </a:p>
          <a:p>
            <a:r>
              <a:rPr lang="en-US" sz="2800" i="1" dirty="0"/>
              <a:t>He continued his missionary work in the west (AD 64-68).</a:t>
            </a:r>
          </a:p>
          <a:p>
            <a:r>
              <a:rPr lang="en-US" sz="2800" i="1" dirty="0"/>
              <a:t>He was arrested a second time (AD 67-68).</a:t>
            </a:r>
          </a:p>
          <a:p>
            <a:r>
              <a:rPr lang="en-US" sz="2800" i="1" dirty="0"/>
              <a:t>During his second incarceration, he wrote all three pastoral letters. </a:t>
            </a:r>
          </a:p>
        </p:txBody>
      </p:sp>
      <p:sp>
        <p:nvSpPr>
          <p:cNvPr id="6" name="Content Placeholder 5"/>
          <p:cNvSpPr>
            <a:spLocks noGrp="1"/>
          </p:cNvSpPr>
          <p:nvPr>
            <p:ph sz="half" idx="2"/>
          </p:nvPr>
        </p:nvSpPr>
        <p:spPr>
          <a:xfrm>
            <a:off x="4014061" y="1402080"/>
            <a:ext cx="3575459" cy="5229978"/>
          </a:xfrm>
          <a:solidFill>
            <a:schemeClr val="accent4">
              <a:lumMod val="60000"/>
              <a:lumOff val="40000"/>
            </a:schemeClr>
          </a:solidFill>
          <a:ln>
            <a:solidFill>
              <a:schemeClr val="tx1"/>
            </a:solidFill>
          </a:ln>
        </p:spPr>
        <p:txBody>
          <a:bodyPr>
            <a:normAutofit fontScale="85000" lnSpcReduction="20000"/>
          </a:bodyPr>
          <a:lstStyle/>
          <a:p>
            <a:pPr marL="0" indent="0">
              <a:buNone/>
            </a:pPr>
            <a:r>
              <a:rPr lang="en-US" sz="3300" b="1" dirty="0">
                <a:solidFill>
                  <a:srgbClr val="C00000"/>
                </a:solidFill>
              </a:rPr>
              <a:t>EARLY EXECUTION</a:t>
            </a:r>
          </a:p>
          <a:p>
            <a:r>
              <a:rPr lang="en-US" sz="2800" i="1" dirty="0"/>
              <a:t>The testimony of the early church is that both Peter and Paul were executed under Caesar Nero in AD 64.</a:t>
            </a:r>
          </a:p>
          <a:p>
            <a:r>
              <a:rPr lang="en-US" sz="2800" i="1" dirty="0"/>
              <a:t>Here, Paul was not released after his house arrest, but executed.</a:t>
            </a:r>
          </a:p>
          <a:p>
            <a:r>
              <a:rPr lang="en-US" sz="2800" i="1" dirty="0"/>
              <a:t>2 Timothy, at least, was written during the latter days of his Roman imprisonment.</a:t>
            </a:r>
          </a:p>
        </p:txBody>
      </p:sp>
      <p:sp>
        <p:nvSpPr>
          <p:cNvPr id="7" name="Content Placeholder 5"/>
          <p:cNvSpPr txBox="1">
            <a:spLocks/>
          </p:cNvSpPr>
          <p:nvPr/>
        </p:nvSpPr>
        <p:spPr>
          <a:xfrm>
            <a:off x="7739339" y="1402080"/>
            <a:ext cx="4315501" cy="5229978"/>
          </a:xfrm>
          <a:prstGeom prst="rect">
            <a:avLst/>
          </a:prstGeom>
          <a:solidFill>
            <a:schemeClr val="accent6">
              <a:lumMod val="40000"/>
              <a:lumOff val="60000"/>
            </a:schemeClr>
          </a:solidFill>
          <a:ln>
            <a:solidFill>
              <a:schemeClr val="tx1"/>
            </a:solidFill>
          </a:ln>
        </p:spPr>
        <p:txBody>
          <a:bodyPr vert="horz" lIns="91440" tIns="45720" rIns="91440" bIns="45720" rtlCol="0">
            <a:normAutofit fontScale="92500" lnSpcReduction="20000"/>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nSpc>
                <a:spcPct val="100000"/>
              </a:lnSpc>
              <a:buFont typeface="Arial" panose="020B0604020202020204" pitchFamily="34" charset="0"/>
              <a:buNone/>
            </a:pPr>
            <a:r>
              <a:rPr lang="en-US" sz="3000" b="1" dirty="0">
                <a:solidFill>
                  <a:srgbClr val="C00000"/>
                </a:solidFill>
              </a:rPr>
              <a:t>BANISHMENT</a:t>
            </a:r>
          </a:p>
          <a:p>
            <a:r>
              <a:rPr lang="en-US" sz="2600" i="1" dirty="0"/>
              <a:t>Paul’s hearing in AD 62 ended in banishment to Spain, enabling him to continue his missions work.</a:t>
            </a:r>
          </a:p>
          <a:p>
            <a:r>
              <a:rPr lang="en-US" sz="2600" i="1" dirty="0"/>
              <a:t>Hearing of the great fire in Rome and the persecution of Christians, he returned to be arrested again and executed.</a:t>
            </a:r>
          </a:p>
          <a:p>
            <a:r>
              <a:rPr lang="en-US" sz="2600" i="1" dirty="0"/>
              <a:t>1 Timothy and Titus were composed between his two imprisonments and 2 Timothy after his second arrest.</a:t>
            </a:r>
          </a:p>
        </p:txBody>
      </p:sp>
    </p:spTree>
    <p:extLst>
      <p:ext uri="{BB962C8B-B14F-4D97-AF65-F5344CB8AC3E}">
        <p14:creationId xmlns:p14="http://schemas.microsoft.com/office/powerpoint/2010/main" val="200271157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 calcmode="lin" valueType="num">
                                      <p:cBhvr additive="base">
                                        <p:cTn id="3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animEffect transition="in" filter="randombar(horizontal)">
                                      <p:cBhvr>
                                        <p:cTn id="39" dur="500"/>
                                        <p:tgtEl>
                                          <p:spTgt spid="6">
                                            <p:bg/>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 calcmode="lin" valueType="num">
                                      <p:cBhvr additive="base">
                                        <p:cTn id="4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 calcmode="lin" valueType="num">
                                      <p:cBhvr additive="base">
                                        <p:cTn id="5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 calcmode="lin" valueType="num">
                                      <p:cBhvr additive="base">
                                        <p:cTn id="5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randombar(horizontal)">
                                      <p:cBhvr>
                                        <p:cTn id="65" dur="500"/>
                                        <p:tgtEl>
                                          <p:spTgt spid="7"/>
                                        </p:tgtEl>
                                      </p:cBhvr>
                                    </p:animEffect>
                                  </p:childTnLst>
                                </p:cTn>
                              </p:par>
                              <p:par>
                                <p:cTn id="66" presetID="14" presetClass="entr" presetSubtype="10" fill="hold" nodeType="withEffect">
                                  <p:stCondLst>
                                    <p:cond delay="0"/>
                                  </p:stCondLst>
                                  <p:childTnLst>
                                    <p:set>
                                      <p:cBhvr>
                                        <p:cTn id="67" dur="1" fill="hold">
                                          <p:stCondLst>
                                            <p:cond delay="0"/>
                                          </p:stCondLst>
                                        </p:cTn>
                                        <p:tgtEl>
                                          <p:spTgt spid="7">
                                            <p:txEl>
                                              <p:pRg st="0" end="0"/>
                                            </p:txEl>
                                          </p:spTgt>
                                        </p:tgtEl>
                                        <p:attrNameLst>
                                          <p:attrName>style.visibility</p:attrName>
                                        </p:attrNameLst>
                                      </p:cBhvr>
                                      <p:to>
                                        <p:strVal val="visible"/>
                                      </p:to>
                                    </p:set>
                                    <p:animEffect transition="in" filter="randombar(horizontal)">
                                      <p:cBhvr>
                                        <p:cTn id="68" dur="500"/>
                                        <p:tgtEl>
                                          <p:spTgt spid="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7">
                                            <p:txEl>
                                              <p:pRg st="1" end="1"/>
                                            </p:txEl>
                                          </p:spTgt>
                                        </p:tgtEl>
                                        <p:attrNameLst>
                                          <p:attrName>style.visibility</p:attrName>
                                        </p:attrNameLst>
                                      </p:cBhvr>
                                      <p:to>
                                        <p:strVal val="visible"/>
                                      </p:to>
                                    </p:set>
                                    <p:anim calcmode="lin" valueType="num">
                                      <p:cBhvr additive="base">
                                        <p:cTn id="7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pRg st="2" end="2"/>
                                            </p:txEl>
                                          </p:spTgt>
                                        </p:tgtEl>
                                        <p:attrNameLst>
                                          <p:attrName>style.visibility</p:attrName>
                                        </p:attrNameLst>
                                      </p:cBhvr>
                                      <p:to>
                                        <p:strVal val="visible"/>
                                      </p:to>
                                    </p:set>
                                    <p:anim calcmode="lin" valueType="num">
                                      <p:cBhvr additive="base">
                                        <p:cTn id="7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7">
                                            <p:txEl>
                                              <p:pRg st="3" end="3"/>
                                            </p:txEl>
                                          </p:spTgt>
                                        </p:tgtEl>
                                        <p:attrNameLst>
                                          <p:attrName>style.visibility</p:attrName>
                                        </p:attrNameLst>
                                      </p:cBhvr>
                                      <p:to>
                                        <p:strVal val="visible"/>
                                      </p:to>
                                    </p:set>
                                    <p:anim calcmode="lin" valueType="num">
                                      <p:cBhvr additive="base">
                                        <p:cTn id="8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55812"/>
            <a:ext cx="4787153" cy="4956357"/>
          </a:xfrm>
        </p:spPr>
        <p:txBody>
          <a:bodyPr>
            <a:normAutofit/>
          </a:bodyPr>
          <a:lstStyle/>
          <a:p>
            <a:r>
              <a:rPr lang="en-US" sz="4400" b="1" dirty="0">
                <a:solidFill>
                  <a:srgbClr val="FFC000"/>
                </a:solidFill>
                <a:effectLst>
                  <a:outerShdw blurRad="38100" dist="38100" dir="2700000" algn="tl">
                    <a:srgbClr val="000000">
                      <a:alpha val="43137"/>
                    </a:srgbClr>
                  </a:outerShdw>
                </a:effectLst>
              </a:rPr>
              <a:t>Circumstances</a:t>
            </a:r>
          </a:p>
        </p:txBody>
      </p:sp>
      <p:sp>
        <p:nvSpPr>
          <p:cNvPr id="3" name="Content Placeholder 2"/>
          <p:cNvSpPr>
            <a:spLocks noGrp="1"/>
          </p:cNvSpPr>
          <p:nvPr>
            <p:ph idx="1"/>
          </p:nvPr>
        </p:nvSpPr>
        <p:spPr>
          <a:xfrm>
            <a:off x="5281758" y="182880"/>
            <a:ext cx="6861491" cy="6675120"/>
          </a:xfrm>
        </p:spPr>
        <p:txBody>
          <a:bodyPr>
            <a:normAutofit/>
          </a:bodyPr>
          <a:lstStyle/>
          <a:p>
            <a:pPr marL="0" indent="0">
              <a:buNone/>
            </a:pPr>
            <a:r>
              <a:rPr lang="en-US" sz="3000" b="1" dirty="0">
                <a:solidFill>
                  <a:srgbClr val="FF0000"/>
                </a:solidFill>
                <a:effectLst>
                  <a:outerShdw blurRad="38100" dist="38100" dir="2700000" algn="tl">
                    <a:srgbClr val="000000">
                      <a:alpha val="43137"/>
                    </a:srgbClr>
                  </a:outerShdw>
                </a:effectLst>
              </a:rPr>
              <a:t>Clearly, the situation described in 2 Timothy was precarious.</a:t>
            </a:r>
          </a:p>
          <a:p>
            <a:r>
              <a:rPr lang="en-US" sz="2400" i="1" dirty="0"/>
              <a:t>Paul was incarcerated (1:16; 2:9; 4:16), denied the liberty of house arrest he had enjoyed earlier (Ac. 28:16, 30-31) and fully expected to die (4:6).</a:t>
            </a:r>
          </a:p>
          <a:p>
            <a:r>
              <a:rPr lang="en-US" sz="2400" i="1" dirty="0"/>
              <a:t>Still, in spite of his grim circumstances, Paul’s greater concern was for the continuity of his mission. He was grieved by the unfaithfulness of others (1:15; 4:10, 16), distressed because some of his co-workers were no longer available to assist him (4:20), yet hoping to continue his work though delegates (4:10-12), especially Timothy (1:6-8; 4:12).</a:t>
            </a:r>
          </a:p>
        </p:txBody>
      </p:sp>
      <p:sp>
        <p:nvSpPr>
          <p:cNvPr id="4" name="Slide Number Placeholder 3"/>
          <p:cNvSpPr>
            <a:spLocks noGrp="1"/>
          </p:cNvSpPr>
          <p:nvPr>
            <p:ph type="sldNum" sz="quarter" idx="12"/>
          </p:nvPr>
        </p:nvSpPr>
        <p:spPr>
          <a:xfrm>
            <a:off x="11658600" y="5512170"/>
            <a:ext cx="533399" cy="460547"/>
          </a:xfrm>
        </p:spPr>
        <p:txBody>
          <a:bodyPr/>
          <a:lstStyle/>
          <a:p>
            <a:fld id="{2AC27A5A-7290-4DE1-BA94-4BE8A8E57DCF}" type="slidenum">
              <a:rPr lang="en-US" smtClean="0"/>
              <a:t>158</a:t>
            </a:fld>
            <a:endParaRPr lang="en-US" dirty="0"/>
          </a:p>
        </p:txBody>
      </p:sp>
    </p:spTree>
    <p:extLst>
      <p:ext uri="{BB962C8B-B14F-4D97-AF65-F5344CB8AC3E}">
        <p14:creationId xmlns:p14="http://schemas.microsoft.com/office/powerpoint/2010/main" val="74206023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Purpose</a:t>
            </a:r>
          </a:p>
        </p:txBody>
      </p:sp>
      <p:sp>
        <p:nvSpPr>
          <p:cNvPr id="3" name="Content Placeholder 2"/>
          <p:cNvSpPr>
            <a:spLocks noGrp="1"/>
          </p:cNvSpPr>
          <p:nvPr>
            <p:ph idx="1"/>
          </p:nvPr>
        </p:nvSpPr>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Above all, Paul was concerned about maintaining the purity of the Christian gospel.</a:t>
            </a:r>
          </a:p>
          <a:p>
            <a:r>
              <a:rPr lang="en-US" sz="2400" i="1" dirty="0">
                <a:solidFill>
                  <a:schemeClr val="tx1"/>
                </a:solidFill>
              </a:rPr>
              <a:t>Repeatedly, he urges Timothy to “guard” the truth entrusted to him (1:13-14; 2:2, 8-9, 15; 3:14-17; 4:1-2, 5).</a:t>
            </a:r>
          </a:p>
          <a:p>
            <a:r>
              <a:rPr lang="en-US" sz="2400" i="1" dirty="0">
                <a:solidFill>
                  <a:schemeClr val="tx1"/>
                </a:solidFill>
              </a:rPr>
              <a:t>God had given Paul insight regarding the future, and he knew well the dangers of a distorted message (2:17-18; 3:6-8, 13; 4:3-4).</a:t>
            </a:r>
          </a:p>
          <a:p>
            <a:r>
              <a:rPr lang="en-US" sz="2400" i="1" dirty="0">
                <a:solidFill>
                  <a:schemeClr val="tx1"/>
                </a:solidFill>
              </a:rPr>
              <a:t>Because of opposition, Timothy must be prepared to suffer for the gospel (1:8; 3:12)</a:t>
            </a:r>
          </a:p>
        </p:txBody>
      </p:sp>
      <p:sp>
        <p:nvSpPr>
          <p:cNvPr id="4" name="Slide Number Placeholder 3"/>
          <p:cNvSpPr>
            <a:spLocks noGrp="1"/>
          </p:cNvSpPr>
          <p:nvPr>
            <p:ph type="sldNum" sz="quarter" idx="12"/>
          </p:nvPr>
        </p:nvSpPr>
        <p:spPr>
          <a:xfrm>
            <a:off x="11577234" y="5512170"/>
            <a:ext cx="614765" cy="460547"/>
          </a:xfrm>
        </p:spPr>
        <p:txBody>
          <a:bodyPr/>
          <a:lstStyle/>
          <a:p>
            <a:fld id="{2AC27A5A-7290-4DE1-BA94-4BE8A8E57DCF}" type="slidenum">
              <a:rPr lang="en-US" smtClean="0"/>
              <a:t>159</a:t>
            </a:fld>
            <a:endParaRPr lang="en-US" dirty="0"/>
          </a:p>
        </p:txBody>
      </p:sp>
    </p:spTree>
    <p:extLst>
      <p:ext uri="{BB962C8B-B14F-4D97-AF65-F5344CB8AC3E}">
        <p14:creationId xmlns:p14="http://schemas.microsoft.com/office/powerpoint/2010/main" val="95953132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normAutofit/>
          </a:bodyPr>
          <a:lstStyle/>
          <a:p>
            <a:r>
              <a:rPr lang="en-US" altLang="en-US" b="1" dirty="0">
                <a:solidFill>
                  <a:srgbClr val="FFC000"/>
                </a:solidFill>
                <a:effectLst>
                  <a:outerShdw blurRad="38100" dist="38100" dir="2700000" algn="tl">
                    <a:srgbClr val="000000">
                      <a:alpha val="43137"/>
                    </a:srgbClr>
                  </a:outerShdw>
                </a:effectLst>
              </a:rPr>
              <a:t> Christians in the Gentile World</a:t>
            </a:r>
            <a:endParaRPr lang="en-US" altLang="en-US" b="1"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
        <p:nvSpPr>
          <p:cNvPr id="364547" name="Rectangle 3"/>
          <p:cNvSpPr>
            <a:spLocks noGrp="1" noChangeArrowheads="1"/>
          </p:cNvSpPr>
          <p:nvPr>
            <p:ph idx="1"/>
          </p:nvPr>
        </p:nvSpPr>
        <p:spPr>
          <a:xfrm>
            <a:off x="5181599" y="569066"/>
            <a:ext cx="6366387" cy="6126702"/>
          </a:xfrm>
        </p:spPr>
        <p:txBody>
          <a:bodyPr/>
          <a:lstStyle/>
          <a:p>
            <a:pPr>
              <a:lnSpc>
                <a:spcPct val="80000"/>
              </a:lnSpc>
              <a:buFont typeface="Wingdings" panose="05000000000000000000" pitchFamily="2" charset="2"/>
              <a:buNone/>
            </a:pP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There may have been a few scattered Christians in the larger Roman world, presumably Jews, though no formal outreach had been conducted.</a:t>
            </a:r>
          </a:p>
          <a:p>
            <a:pPr>
              <a:lnSpc>
                <a:spcPct val="100000"/>
              </a:lnSpc>
            </a:pPr>
            <a:r>
              <a:rPr lang="en-US" altLang="en-US" sz="2400" i="1" dirty="0"/>
              <a:t>That there were Christians in Rome during the reign of Claudius (AD 41-54) is apparent, since the emperor expelled the Jews from the city over rioting connected with the “instigation of </a:t>
            </a:r>
            <a:r>
              <a:rPr lang="en-US" altLang="en-US" sz="2400" i="1" dirty="0" err="1"/>
              <a:t>Chrestus</a:t>
            </a:r>
            <a:r>
              <a:rPr lang="en-US" altLang="en-US" sz="2400" i="1" dirty="0"/>
              <a:t>”. Scholars generally agree that “</a:t>
            </a:r>
            <a:r>
              <a:rPr lang="en-US" altLang="en-US" sz="2400" i="1" dirty="0" err="1"/>
              <a:t>Chrestus</a:t>
            </a:r>
            <a:r>
              <a:rPr lang="en-US" altLang="en-US" sz="2400" i="1" dirty="0"/>
              <a:t>” is a misspelling of “</a:t>
            </a:r>
            <a:r>
              <a:rPr lang="en-US" altLang="en-US" sz="2400" i="1" dirty="0" err="1"/>
              <a:t>Christus</a:t>
            </a:r>
            <a:r>
              <a:rPr lang="en-US" altLang="en-US" sz="2400" i="1" dirty="0"/>
              <a:t>”, the Latin word for Christ, and the demonstrations probably were protests from the Jews against the Christian message.</a:t>
            </a:r>
          </a:p>
          <a:p>
            <a:pPr>
              <a:lnSpc>
                <a:spcPct val="100000"/>
              </a:lnSpc>
            </a:pPr>
            <a:r>
              <a:rPr lang="en-US" altLang="en-US" sz="2400" i="1" dirty="0"/>
              <a:t>It would now be Saul and Barnabas who would deliberately reach out to this larger Gentile world with the gospel.</a:t>
            </a:r>
          </a:p>
        </p:txBody>
      </p:sp>
      <p:sp>
        <p:nvSpPr>
          <p:cNvPr id="2" name="Slide Number Placeholder 1"/>
          <p:cNvSpPr>
            <a:spLocks noGrp="1"/>
          </p:cNvSpPr>
          <p:nvPr>
            <p:ph type="sldNum" sz="quarter" idx="12"/>
          </p:nvPr>
        </p:nvSpPr>
        <p:spPr/>
        <p:txBody>
          <a:bodyPr/>
          <a:lstStyle/>
          <a:p>
            <a:fld id="{2AC27A5A-7290-4DE1-BA94-4BE8A8E57DCF}" type="slidenum">
              <a:rPr lang="en-US" smtClean="0"/>
              <a:t>16</a:t>
            </a:fld>
            <a:endParaRPr lang="en-US" dirty="0"/>
          </a:p>
        </p:txBody>
      </p:sp>
    </p:spTree>
    <p:extLst>
      <p:ext uri="{BB962C8B-B14F-4D97-AF65-F5344CB8AC3E}">
        <p14:creationId xmlns:p14="http://schemas.microsoft.com/office/powerpoint/2010/main" val="61903599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 calcmode="lin" valueType="num">
                                      <p:cBhvr>
                                        <p:cTn id="7" dur="500" fill="hold"/>
                                        <p:tgtEl>
                                          <p:spTgt spid="364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4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64547">
                                            <p:txEl>
                                              <p:pRg st="1" end="1"/>
                                            </p:txEl>
                                          </p:spTgt>
                                        </p:tgtEl>
                                        <p:attrNameLst>
                                          <p:attrName>style.visibility</p:attrName>
                                        </p:attrNameLst>
                                      </p:cBhvr>
                                      <p:to>
                                        <p:strVal val="visible"/>
                                      </p:to>
                                    </p:set>
                                    <p:anim calcmode="lin" valueType="num">
                                      <p:cBhvr>
                                        <p:cTn id="13" dur="500" fill="hold"/>
                                        <p:tgtEl>
                                          <p:spTgt spid="36454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6454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64547">
                                            <p:txEl>
                                              <p:pRg st="2" end="2"/>
                                            </p:txEl>
                                          </p:spTgt>
                                        </p:tgtEl>
                                        <p:attrNameLst>
                                          <p:attrName>style.visibility</p:attrName>
                                        </p:attrNameLst>
                                      </p:cBhvr>
                                      <p:to>
                                        <p:strVal val="visible"/>
                                      </p:to>
                                    </p:set>
                                    <p:anim calcmode="lin" valueType="num">
                                      <p:cBhvr>
                                        <p:cTn id="19" dur="500" fill="hold"/>
                                        <p:tgtEl>
                                          <p:spTgt spid="3645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6454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1318"/>
            <a:ext cx="3532094" cy="4840239"/>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a:xfrm>
            <a:off x="3673098" y="164802"/>
            <a:ext cx="8518902" cy="6693198"/>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Paul opens this final letter by urging Timothy toward fidelity to the gospel (1):</a:t>
            </a:r>
          </a:p>
          <a:p>
            <a:r>
              <a:rPr lang="en-US" sz="2400" i="1" dirty="0">
                <a:solidFill>
                  <a:schemeClr val="tx1"/>
                </a:solidFill>
              </a:rPr>
              <a:t>He reminds Timothy of his heritage in the Scriptures.</a:t>
            </a:r>
          </a:p>
          <a:p>
            <a:r>
              <a:rPr lang="en-US" sz="2400" i="1" dirty="0">
                <a:solidFill>
                  <a:schemeClr val="tx1"/>
                </a:solidFill>
              </a:rPr>
              <a:t>He urges him to guard the pattern of sound teaching he had received.</a:t>
            </a:r>
          </a:p>
          <a:p>
            <a:pPr marL="0" indent="0">
              <a:buNone/>
            </a:pPr>
            <a:r>
              <a:rPr lang="en-US" sz="2800" b="1" dirty="0">
                <a:solidFill>
                  <a:srgbClr val="FF0000"/>
                </a:solidFill>
                <a:effectLst>
                  <a:outerShdw blurRad="38100" dist="38100" dir="2700000" algn="tl">
                    <a:srgbClr val="000000">
                      <a:alpha val="43137"/>
                    </a:srgbClr>
                  </a:outerShdw>
                </a:effectLst>
              </a:rPr>
              <a:t>He continues by encouraging Timothy toward diligence in ministry (2):</a:t>
            </a:r>
          </a:p>
          <a:p>
            <a:r>
              <a:rPr lang="en-US" sz="2400" i="1" dirty="0">
                <a:solidFill>
                  <a:schemeClr val="tx1"/>
                </a:solidFill>
              </a:rPr>
              <a:t>He must be ready to endure hardship for the gospel.</a:t>
            </a:r>
          </a:p>
          <a:p>
            <a:r>
              <a:rPr lang="en-US" sz="2400" i="1" dirty="0">
                <a:solidFill>
                  <a:schemeClr val="tx1"/>
                </a:solidFill>
              </a:rPr>
              <a:t>He must avoid becoming mired in word battles and empty talk, cluttering his ministry with quarrels and endless arguments.</a:t>
            </a:r>
          </a:p>
          <a:p>
            <a:pPr marL="0" indent="0">
              <a:buNone/>
            </a:pPr>
            <a:r>
              <a:rPr lang="en-US" sz="2800" b="1" dirty="0">
                <a:solidFill>
                  <a:srgbClr val="FF0000"/>
                </a:solidFill>
                <a:effectLst>
                  <a:outerShdw blurRad="38100" dist="38100" dir="2700000" algn="tl">
                    <a:srgbClr val="000000">
                      <a:alpha val="43137"/>
                    </a:srgbClr>
                  </a:outerShdw>
                </a:effectLst>
              </a:rPr>
              <a:t>Faithfulness is the most important ministry goal (3:1—4:5):</a:t>
            </a:r>
          </a:p>
          <a:p>
            <a:r>
              <a:rPr lang="en-US" sz="2400" i="1" dirty="0">
                <a:solidFill>
                  <a:schemeClr val="tx1"/>
                </a:solidFill>
              </a:rPr>
              <a:t>A great apostasy was on the horizon, and Timothy could expect it.</a:t>
            </a:r>
          </a:p>
          <a:p>
            <a:pPr marL="0" indent="0">
              <a:buNone/>
            </a:pPr>
            <a:endParaRPr lang="en-US" sz="2400" dirty="0">
              <a:solidFill>
                <a:srgbClr val="FF0000"/>
              </a:solidFill>
            </a:endParaRPr>
          </a:p>
        </p:txBody>
      </p:sp>
    </p:spTree>
    <p:extLst>
      <p:ext uri="{BB962C8B-B14F-4D97-AF65-F5344CB8AC3E}">
        <p14:creationId xmlns:p14="http://schemas.microsoft.com/office/powerpoint/2010/main" val="136546352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49782" y="182880"/>
            <a:ext cx="8452658" cy="6675120"/>
          </a:xfrm>
        </p:spPr>
        <p:txBody>
          <a:bodyPr>
            <a:noAutofit/>
          </a:bodyPr>
          <a:lstStyle/>
          <a:p>
            <a:r>
              <a:rPr lang="en-US" sz="2400" i="1" dirty="0">
                <a:solidFill>
                  <a:schemeClr val="tx1"/>
                </a:solidFill>
              </a:rPr>
              <a:t>Paul’s charge, therefore, was that Timothy should imitate Paul’s integrity in ministry, being willing to suffer but holding tightly to the Holy Word.</a:t>
            </a:r>
            <a:endParaRPr lang="en-US" sz="2800" b="1" dirty="0">
              <a:solidFill>
                <a:srgbClr val="FF0000"/>
              </a:solidFill>
              <a:effectLst>
                <a:outerShdw blurRad="38100" dist="38100" dir="2700000" algn="tl">
                  <a:srgbClr val="000000">
                    <a:alpha val="43137"/>
                  </a:srgbClr>
                </a:outerShdw>
              </a:effectLst>
            </a:endParaRPr>
          </a:p>
          <a:p>
            <a:pPr marL="0" indent="0">
              <a:buNone/>
            </a:pPr>
            <a:r>
              <a:rPr lang="en-US" sz="2800" b="1" dirty="0">
                <a:solidFill>
                  <a:srgbClr val="FF0000"/>
                </a:solidFill>
                <a:effectLst>
                  <a:outerShdw blurRad="38100" dist="38100" dir="2700000" algn="tl">
                    <a:srgbClr val="000000">
                      <a:alpha val="43137"/>
                    </a:srgbClr>
                  </a:outerShdw>
                </a:effectLst>
              </a:rPr>
              <a:t>As for Paul himself, his death was imminent, but so also was his reward (4:6-22):</a:t>
            </a:r>
          </a:p>
          <a:p>
            <a:r>
              <a:rPr lang="en-US" sz="2400" i="1" dirty="0">
                <a:solidFill>
                  <a:schemeClr val="tx1"/>
                </a:solidFill>
              </a:rPr>
              <a:t>Paul hoped for Timothy to be able to visit him, especially before winter, in order to bring extra clothing for warmth as well as his manuscripts of the Scriptures. </a:t>
            </a:r>
          </a:p>
          <a:p>
            <a:r>
              <a:rPr lang="en-US" sz="2400" i="1" dirty="0">
                <a:solidFill>
                  <a:schemeClr val="tx1"/>
                </a:solidFill>
              </a:rPr>
              <a:t>He closes by enumerating both his friends and his enemies, but he is certain that whatever the outcome of his imprisonment, he would be safely borne to God’s heavenly kingdom.</a:t>
            </a:r>
          </a:p>
        </p:txBody>
      </p:sp>
    </p:spTree>
    <p:extLst>
      <p:ext uri="{BB962C8B-B14F-4D97-AF65-F5344CB8AC3E}">
        <p14:creationId xmlns:p14="http://schemas.microsoft.com/office/powerpoint/2010/main" val="22909942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559677"/>
            <a:ext cx="7041912" cy="5945031"/>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Paul’s order for church leaders is rather simple, consisting of “elders” and “deacons”. How does this compare with the various roles one finds in the branches of the Christian church today?</a:t>
            </a:r>
          </a:p>
        </p:txBody>
      </p:sp>
    </p:spTree>
    <p:extLst>
      <p:ext uri="{BB962C8B-B14F-4D97-AF65-F5344CB8AC3E}">
        <p14:creationId xmlns:p14="http://schemas.microsoft.com/office/powerpoint/2010/main" val="232530381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a:xfrm>
            <a:off x="415635" y="561109"/>
            <a:ext cx="11139056" cy="4951060"/>
          </a:xfrm>
        </p:spPr>
        <p:txBody>
          <a:bodyPr>
            <a:normAutofit/>
          </a:bodyPr>
          <a:lstStyle/>
          <a:p>
            <a:pPr algn="l"/>
            <a:r>
              <a:rPr lang="en-US" sz="9600" b="1" dirty="0">
                <a:solidFill>
                  <a:srgbClr val="FFC000"/>
                </a:solidFill>
                <a:effectLst>
                  <a:outerShdw blurRad="38100" dist="38100" dir="2700000" algn="tl">
                    <a:srgbClr val="000000">
                      <a:alpha val="43137"/>
                    </a:srgbClr>
                  </a:outerShdw>
                </a:effectLst>
              </a:rPr>
              <a:t>Paul’s Theology</a:t>
            </a:r>
          </a:p>
        </p:txBody>
      </p:sp>
    </p:spTree>
    <p:extLst>
      <p:ext uri="{BB962C8B-B14F-4D97-AF65-F5344CB8AC3E}">
        <p14:creationId xmlns:p14="http://schemas.microsoft.com/office/powerpoint/2010/main" val="2336514836"/>
      </p:ext>
    </p:extLst>
  </p:cSld>
  <p:clrMapOvr>
    <a:masterClrMapping/>
  </p:clrMapOvr>
  <p:transition>
    <p:split orient="vert"/>
  </p:transition>
</p:sld>
</file>

<file path=ppt/slides/slide16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Paul and Jesus</a:t>
            </a:r>
          </a:p>
        </p:txBody>
      </p:sp>
    </p:spTree>
    <p:extLst>
      <p:ext uri="{BB962C8B-B14F-4D97-AF65-F5344CB8AC3E}">
        <p14:creationId xmlns:p14="http://schemas.microsoft.com/office/powerpoint/2010/main" val="2149959684"/>
      </p:ext>
    </p:extLst>
  </p:cSld>
  <p:clrMapOvr>
    <a:masterClrMapping/>
  </p:clrMapOvr>
  <p:transition>
    <p:split orient="vert"/>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762000"/>
            <a:ext cx="4269335" cy="4750170"/>
          </a:xfrm>
        </p:spPr>
        <p:txBody>
          <a:bodyPr>
            <a:normAutofit/>
          </a:bodyPr>
          <a:lstStyle/>
          <a:p>
            <a:r>
              <a:rPr lang="en-US" sz="4800" b="1" dirty="0">
                <a:solidFill>
                  <a:srgbClr val="FFC000"/>
                </a:solidFill>
                <a:effectLst>
                  <a:outerShdw blurRad="38100" dist="38100" dir="2700000" algn="tl">
                    <a:srgbClr val="000000">
                      <a:alpha val="43137"/>
                    </a:srgbClr>
                  </a:outerShdw>
                </a:effectLst>
              </a:rPr>
              <a:t>Paul and the Historical Jesus</a:t>
            </a:r>
          </a:p>
        </p:txBody>
      </p:sp>
      <p:sp>
        <p:nvSpPr>
          <p:cNvPr id="4" name="Content Placeholder 3"/>
          <p:cNvSpPr>
            <a:spLocks noGrp="1"/>
          </p:cNvSpPr>
          <p:nvPr>
            <p:ph idx="1"/>
          </p:nvPr>
        </p:nvSpPr>
        <p:spPr>
          <a:xfrm>
            <a:off x="5181599" y="569066"/>
            <a:ext cx="6426631" cy="6157198"/>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Since Paul’s letters were composed prior to any of the gospels, he becomes the earliest extant written Christian witness to the historical Jesus.</a:t>
            </a:r>
          </a:p>
          <a:p>
            <a:r>
              <a:rPr lang="en-US" sz="2400" i="1" dirty="0">
                <a:solidFill>
                  <a:schemeClr val="tx1"/>
                </a:solidFill>
              </a:rPr>
              <a:t>For Paul, the central aspect of Jesus’ life and ministry are the cross and the resurrection.</a:t>
            </a:r>
          </a:p>
          <a:p>
            <a:r>
              <a:rPr lang="en-US" sz="2400" i="1" dirty="0">
                <a:solidFill>
                  <a:schemeClr val="tx1"/>
                </a:solidFill>
              </a:rPr>
              <a:t>Indeed Paul offers only minimal information about Jesus’ earthly life, what he describes as “Christ according to the flesh” (2 Co. 5:16).</a:t>
            </a:r>
          </a:p>
          <a:p>
            <a:r>
              <a:rPr lang="en-US" sz="2400" i="1" dirty="0">
                <a:solidFill>
                  <a:schemeClr val="tx1"/>
                </a:solidFill>
              </a:rPr>
              <a:t>Though Paul offers no narratives from Jesus’ life, nor does he describe Jesus’ baptism, miracles or disputes, in bits and pieces he shows that he is familiar with the story of Jesus.</a:t>
            </a:r>
          </a:p>
        </p:txBody>
      </p:sp>
      <p:sp>
        <p:nvSpPr>
          <p:cNvPr id="3" name="Slide Number Placeholder 2"/>
          <p:cNvSpPr>
            <a:spLocks noGrp="1"/>
          </p:cNvSpPr>
          <p:nvPr>
            <p:ph type="sldNum" sz="quarter" idx="12"/>
          </p:nvPr>
        </p:nvSpPr>
        <p:spPr>
          <a:xfrm>
            <a:off x="11608230" y="5656881"/>
            <a:ext cx="583769" cy="315836"/>
          </a:xfrm>
        </p:spPr>
        <p:txBody>
          <a:bodyPr/>
          <a:lstStyle/>
          <a:p>
            <a:fld id="{2AC27A5A-7290-4DE1-BA94-4BE8A8E57DCF}" type="slidenum">
              <a:rPr lang="en-US" smtClean="0"/>
              <a:t>165</a:t>
            </a:fld>
            <a:endParaRPr lang="en-US" dirty="0"/>
          </a:p>
        </p:txBody>
      </p:sp>
    </p:spTree>
    <p:extLst>
      <p:ext uri="{BB962C8B-B14F-4D97-AF65-F5344CB8AC3E}">
        <p14:creationId xmlns:p14="http://schemas.microsoft.com/office/powerpoint/2010/main" val="380171897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Had Paul ever seen Jesus personally?</a:t>
            </a:r>
          </a:p>
          <a:p>
            <a:r>
              <a:rPr lang="en-US" sz="2400" i="1" dirty="0">
                <a:solidFill>
                  <a:schemeClr val="tx1"/>
                </a:solidFill>
              </a:rPr>
              <a:t>Though he was a citizen of Tarsus, he was educated in Jerusalem under Rabbi Gamaliel, where he possibly lived with his sister (Ac. 22:3; 23:16).</a:t>
            </a:r>
          </a:p>
          <a:p>
            <a:r>
              <a:rPr lang="en-US" sz="2400" i="1" dirty="0">
                <a:solidFill>
                  <a:schemeClr val="tx1"/>
                </a:solidFill>
              </a:rPr>
              <a:t>The odds are good that he may have been in Jerusalem at the time of Jesus’ death, an event that hardly would pass unnoticed. Still, we don’t know.</a:t>
            </a:r>
          </a:p>
          <a:p>
            <a:r>
              <a:rPr lang="en-US" sz="2400" i="1" dirty="0">
                <a:solidFill>
                  <a:schemeClr val="tx1"/>
                </a:solidFill>
              </a:rPr>
              <a:t>Did Paul recount the story of Jesus in his preaching to Gentiles? Luke is silent on the matter, though he describes several of Paul’s sermons and speeches.</a:t>
            </a:r>
          </a:p>
        </p:txBody>
      </p:sp>
      <p:sp>
        <p:nvSpPr>
          <p:cNvPr id="4" name="Slide Number Placeholder 3"/>
          <p:cNvSpPr>
            <a:spLocks noGrp="1"/>
          </p:cNvSpPr>
          <p:nvPr>
            <p:ph type="sldNum" sz="quarter" idx="12"/>
          </p:nvPr>
        </p:nvSpPr>
        <p:spPr>
          <a:xfrm>
            <a:off x="11623729" y="5656881"/>
            <a:ext cx="568270" cy="315836"/>
          </a:xfrm>
        </p:spPr>
        <p:txBody>
          <a:bodyPr/>
          <a:lstStyle/>
          <a:p>
            <a:fld id="{2AC27A5A-7290-4DE1-BA94-4BE8A8E57DCF}" type="slidenum">
              <a:rPr lang="en-US" smtClean="0"/>
              <a:t>166</a:t>
            </a:fld>
            <a:endParaRPr lang="en-US" dirty="0"/>
          </a:p>
        </p:txBody>
      </p:sp>
    </p:spTree>
    <p:extLst>
      <p:ext uri="{BB962C8B-B14F-4D97-AF65-F5344CB8AC3E}">
        <p14:creationId xmlns:p14="http://schemas.microsoft.com/office/powerpoint/2010/main" val="123731606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Paul and the sayings of Jesus:</a:t>
            </a:r>
          </a:p>
          <a:p>
            <a:r>
              <a:rPr lang="en-US" sz="2400" i="1" dirty="0">
                <a:solidFill>
                  <a:schemeClr val="tx1"/>
                </a:solidFill>
              </a:rPr>
              <a:t>What is clear is that Paul was familiar with the teachings of Jesus and quotes from them at various times (1 Co. 7:10-11//Mk. 10:9-12; 1 Co. 9:14//Lk. 10:7; 1 Co. 11:23-25//Mt. 26:22-29//Mk. 14:17-25//Lk. 22:14-23; 1 Th. 4:15-17//Mt. 24:30-31).</a:t>
            </a:r>
          </a:p>
          <a:p>
            <a:r>
              <a:rPr lang="en-US" sz="2400" i="1" dirty="0">
                <a:solidFill>
                  <a:schemeClr val="tx1"/>
                </a:solidFill>
              </a:rPr>
              <a:t>He even quotes a saying of Jesus that is not recorded in the canonical gospels (Ac. 20:35).</a:t>
            </a:r>
          </a:p>
          <a:p>
            <a:r>
              <a:rPr lang="en-US" sz="2400" i="1" dirty="0">
                <a:solidFill>
                  <a:schemeClr val="tx1"/>
                </a:solidFill>
              </a:rPr>
              <a:t>Altogether, there are some 30 passages in Paul where he alludes to or echoes the teachings of Jesus.</a:t>
            </a:r>
          </a:p>
        </p:txBody>
      </p:sp>
      <p:sp>
        <p:nvSpPr>
          <p:cNvPr id="4" name="Slide Number Placeholder 3"/>
          <p:cNvSpPr>
            <a:spLocks noGrp="1"/>
          </p:cNvSpPr>
          <p:nvPr>
            <p:ph type="sldNum" sz="quarter" idx="12"/>
          </p:nvPr>
        </p:nvSpPr>
        <p:spPr>
          <a:xfrm>
            <a:off x="11623729" y="5625885"/>
            <a:ext cx="568270" cy="346832"/>
          </a:xfrm>
        </p:spPr>
        <p:txBody>
          <a:bodyPr/>
          <a:lstStyle/>
          <a:p>
            <a:fld id="{2AC27A5A-7290-4DE1-BA94-4BE8A8E57DCF}" type="slidenum">
              <a:rPr lang="en-US" smtClean="0"/>
              <a:t>167</a:t>
            </a:fld>
            <a:endParaRPr lang="en-US" dirty="0"/>
          </a:p>
        </p:txBody>
      </p:sp>
    </p:spTree>
    <p:extLst>
      <p:ext uri="{BB962C8B-B14F-4D97-AF65-F5344CB8AC3E}">
        <p14:creationId xmlns:p14="http://schemas.microsoft.com/office/powerpoint/2010/main" val="197859056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C000"/>
                </a:solidFill>
                <a:effectLst>
                  <a:outerShdw blurRad="38100" dist="38100" dir="2700000" algn="tl">
                    <a:srgbClr val="000000">
                      <a:alpha val="43137"/>
                    </a:srgbClr>
                  </a:outerShdw>
                </a:effectLst>
              </a:rPr>
              <a:t>Revelation &amp; Tradition</a:t>
            </a:r>
          </a:p>
        </p:txBody>
      </p:sp>
      <p:sp>
        <p:nvSpPr>
          <p:cNvPr id="3" name="Content Placeholder 2"/>
          <p:cNvSpPr>
            <a:spLocks noGrp="1"/>
          </p:cNvSpPr>
          <p:nvPr>
            <p:ph idx="1"/>
          </p:nvPr>
        </p:nvSpPr>
        <p:spPr>
          <a:xfrm>
            <a:off x="5181599" y="569065"/>
            <a:ext cx="6473125" cy="6170947"/>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How, then, did Paul know about the historical Jesus?</a:t>
            </a:r>
          </a:p>
          <a:p>
            <a:r>
              <a:rPr lang="en-US" sz="2400" i="1" dirty="0">
                <a:solidFill>
                  <a:schemeClr val="tx1"/>
                </a:solidFill>
              </a:rPr>
              <a:t>He goes to great lengths to stress that his contact with the Jerusalem church was minimal (Ga. 1:11—2:10).</a:t>
            </a:r>
          </a:p>
          <a:p>
            <a:r>
              <a:rPr lang="en-US" sz="2400" i="1" dirty="0">
                <a:solidFill>
                  <a:schemeClr val="tx1"/>
                </a:solidFill>
              </a:rPr>
              <a:t>The 15 days he spent with Peter and James must have been enlightening (Ga. 1:18-19), but he still insists that his understanding of the gospel came through direction revelation (Ga. 1:11-12).</a:t>
            </a:r>
          </a:p>
          <a:p>
            <a:r>
              <a:rPr lang="en-US" sz="2400" i="1" dirty="0">
                <a:solidFill>
                  <a:schemeClr val="tx1"/>
                </a:solidFill>
              </a:rPr>
              <a:t>At the same time, he concedes that he received by tradition (</a:t>
            </a:r>
            <a:r>
              <a:rPr lang="en-US" sz="2400" dirty="0" err="1">
                <a:solidFill>
                  <a:schemeClr val="tx1"/>
                </a:solidFill>
                <a:latin typeface="Greekth" panose="02020803070505020304" pitchFamily="18" charset="0"/>
              </a:rPr>
              <a:t>parado</a:t>
            </a:r>
            <a:r>
              <a:rPr lang="en-US" sz="2400" dirty="0">
                <a:solidFill>
                  <a:schemeClr val="tx1"/>
                </a:solidFill>
                <a:latin typeface="Greekth" panose="02020803070505020304" pitchFamily="18" charset="0"/>
              </a:rPr>
              <a:t>&lt;</a:t>
            </a:r>
            <a:r>
              <a:rPr lang="en-US" sz="2400" dirty="0" err="1">
                <a:solidFill>
                  <a:schemeClr val="tx1"/>
                </a:solidFill>
                <a:latin typeface="Greekth" panose="02020803070505020304" pitchFamily="18" charset="0"/>
              </a:rPr>
              <a:t>seij</a:t>
            </a:r>
            <a:r>
              <a:rPr lang="en-US" sz="2400" i="1" dirty="0">
                <a:solidFill>
                  <a:schemeClr val="tx1"/>
                </a:solidFill>
              </a:rPr>
              <a:t> and </a:t>
            </a:r>
            <a:r>
              <a:rPr lang="en-US" sz="2400" dirty="0" err="1">
                <a:solidFill>
                  <a:schemeClr val="tx1"/>
                </a:solidFill>
                <a:latin typeface="Greekth" panose="02020803070505020304" pitchFamily="18" charset="0"/>
              </a:rPr>
              <a:t>paralamba</a:t>
            </a:r>
            <a:r>
              <a:rPr lang="en-US" sz="2400" dirty="0">
                <a:solidFill>
                  <a:schemeClr val="tx1"/>
                </a:solidFill>
                <a:latin typeface="Greekth" panose="02020803070505020304" pitchFamily="18" charset="0"/>
              </a:rPr>
              <a:t>&lt;</a:t>
            </a:r>
            <a:r>
              <a:rPr lang="en-US" sz="2400" dirty="0" err="1">
                <a:solidFill>
                  <a:schemeClr val="tx1"/>
                </a:solidFill>
                <a:latin typeface="Greekth" panose="02020803070505020304" pitchFamily="18" charset="0"/>
              </a:rPr>
              <a:t>nw</a:t>
            </a:r>
            <a:r>
              <a:rPr lang="en-US" sz="2400" i="1" dirty="0">
                <a:solidFill>
                  <a:schemeClr val="tx1"/>
                </a:solidFill>
              </a:rPr>
              <a:t>) certain aspects of Jesus’ life (1 Co. 11:2; 15:1-7; 2 Th. 2:15).</a:t>
            </a:r>
          </a:p>
        </p:txBody>
      </p:sp>
      <p:sp>
        <p:nvSpPr>
          <p:cNvPr id="4" name="Slide Number Placeholder 3"/>
          <p:cNvSpPr>
            <a:spLocks noGrp="1"/>
          </p:cNvSpPr>
          <p:nvPr>
            <p:ph type="sldNum" sz="quarter" idx="12"/>
          </p:nvPr>
        </p:nvSpPr>
        <p:spPr>
          <a:xfrm>
            <a:off x="11654725" y="5512170"/>
            <a:ext cx="537274" cy="460547"/>
          </a:xfrm>
        </p:spPr>
        <p:txBody>
          <a:bodyPr/>
          <a:lstStyle/>
          <a:p>
            <a:fld id="{2AC27A5A-7290-4DE1-BA94-4BE8A8E57DCF}" type="slidenum">
              <a:rPr lang="en-US" smtClean="0"/>
              <a:t>168</a:t>
            </a:fld>
            <a:endParaRPr lang="en-US" dirty="0"/>
          </a:p>
        </p:txBody>
      </p:sp>
    </p:spTree>
    <p:extLst>
      <p:ext uri="{BB962C8B-B14F-4D97-AF65-F5344CB8AC3E}">
        <p14:creationId xmlns:p14="http://schemas.microsoft.com/office/powerpoint/2010/main" val="15234998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55812"/>
            <a:ext cx="4986821" cy="4956358"/>
          </a:xfrm>
        </p:spPr>
        <p:txBody>
          <a:bodyPr>
            <a:normAutofit/>
          </a:bodyPr>
          <a:lstStyle/>
          <a:p>
            <a:r>
              <a:rPr lang="en-US" sz="4800" b="1" dirty="0">
                <a:solidFill>
                  <a:srgbClr val="FFC000"/>
                </a:solidFill>
                <a:effectLst>
                  <a:outerShdw blurRad="38100" dist="38100" dir="2700000" algn="tl">
                    <a:srgbClr val="000000">
                      <a:alpha val="43137"/>
                    </a:srgbClr>
                  </a:outerShdw>
                </a:effectLst>
              </a:rPr>
              <a:t>Paul’s Understanding of Salvation</a:t>
            </a:r>
          </a:p>
        </p:txBody>
      </p:sp>
    </p:spTree>
    <p:extLst>
      <p:ext uri="{BB962C8B-B14F-4D97-AF65-F5344CB8AC3E}">
        <p14:creationId xmlns:p14="http://schemas.microsoft.com/office/powerpoint/2010/main" val="2372104262"/>
      </p:ext>
    </p:extLst>
  </p:cSld>
  <p:clrMapOvr>
    <a:masterClrMapping/>
  </p:clrMapOvr>
  <p:transition>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457200" y="569066"/>
            <a:ext cx="4138706" cy="4943104"/>
          </a:xfrm>
        </p:spPr>
        <p:txBody>
          <a:bodyPr>
            <a:normAutofit/>
          </a:bodyPr>
          <a:lstStyle/>
          <a:p>
            <a:r>
              <a:rPr lang="en-US" altLang="en-US" dirty="0"/>
              <a:t> </a:t>
            </a:r>
            <a:r>
              <a:rPr lang="en-US" altLang="en-US" b="1" dirty="0">
                <a:solidFill>
                  <a:srgbClr val="FFC000"/>
                </a:solidFill>
                <a:effectLst>
                  <a:outerShdw blurRad="38100" dist="38100" dir="2700000" algn="tl">
                    <a:srgbClr val="000000">
                      <a:alpha val="43137"/>
                    </a:srgbClr>
                  </a:outerShdw>
                </a:effectLst>
              </a:rPr>
              <a:t>Antioch, the Missionary Church</a:t>
            </a:r>
            <a:endParaRPr lang="en-US" altLang="en-US" b="1"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
        <p:nvSpPr>
          <p:cNvPr id="364547" name="Rectangle 3"/>
          <p:cNvSpPr>
            <a:spLocks noGrp="1" noChangeArrowheads="1"/>
          </p:cNvSpPr>
          <p:nvPr>
            <p:ph idx="1"/>
          </p:nvPr>
        </p:nvSpPr>
        <p:spPr/>
        <p:txBody>
          <a:bodyPr/>
          <a:lstStyle/>
          <a:p>
            <a:pPr>
              <a:lnSpc>
                <a:spcPct val="80000"/>
              </a:lnSpc>
              <a:buFont typeface="Wingdings" panose="05000000000000000000" pitchFamily="2" charset="2"/>
              <a:buNone/>
            </a:pP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Antioch, Syria became the first “sending” church for Christian missions.</a:t>
            </a:r>
            <a:endParaRPr lang="en-US" altLang="en-US" sz="2800" i="1" dirty="0">
              <a:solidFill>
                <a:srgbClr val="FF0000"/>
              </a:solidFill>
              <a:effectLst>
                <a:outerShdw blurRad="38100" dist="38100" dir="2700000" algn="tl">
                  <a:srgbClr val="000000">
                    <a:alpha val="43137"/>
                  </a:srgbClr>
                </a:outerShdw>
              </a:effectLst>
              <a:latin typeface="Calibri" panose="020F0502020204030204" pitchFamily="34" charset="0"/>
            </a:endParaRPr>
          </a:p>
          <a:p>
            <a:pPr>
              <a:lnSpc>
                <a:spcPct val="100000"/>
              </a:lnSpc>
            </a:pPr>
            <a:r>
              <a:rPr lang="en-US" altLang="en-US" sz="2400" i="1" dirty="0"/>
              <a:t>The leadership of the Antioch church was multi-ethnic and multi-national.</a:t>
            </a:r>
          </a:p>
          <a:p>
            <a:pPr>
              <a:lnSpc>
                <a:spcPct val="100000"/>
              </a:lnSpc>
            </a:pPr>
            <a:r>
              <a:rPr lang="en-US" altLang="en-US" sz="2400" i="1" dirty="0"/>
              <a:t>At the direction of the Holy Spirit, the church commissioned its first missionary team of Barnabas, Saul and John Mark.</a:t>
            </a:r>
          </a:p>
        </p:txBody>
      </p:sp>
      <p:sp>
        <p:nvSpPr>
          <p:cNvPr id="2" name="Slide Number Placeholder 1"/>
          <p:cNvSpPr>
            <a:spLocks noGrp="1"/>
          </p:cNvSpPr>
          <p:nvPr>
            <p:ph type="sldNum" sz="quarter" idx="12"/>
          </p:nvPr>
        </p:nvSpPr>
        <p:spPr/>
        <p:txBody>
          <a:bodyPr/>
          <a:lstStyle/>
          <a:p>
            <a:fld id="{2AC27A5A-7290-4DE1-BA94-4BE8A8E57DCF}" type="slidenum">
              <a:rPr lang="en-US" smtClean="0"/>
              <a:t>17</a:t>
            </a:fld>
            <a:endParaRPr lang="en-US" dirty="0"/>
          </a:p>
        </p:txBody>
      </p:sp>
    </p:spTree>
    <p:extLst>
      <p:ext uri="{BB962C8B-B14F-4D97-AF65-F5344CB8AC3E}">
        <p14:creationId xmlns:p14="http://schemas.microsoft.com/office/powerpoint/2010/main" val="48299141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 calcmode="lin" valueType="num">
                                      <p:cBhvr>
                                        <p:cTn id="7" dur="500" fill="hold"/>
                                        <p:tgtEl>
                                          <p:spTgt spid="364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4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4547">
                                            <p:txEl>
                                              <p:pRg st="1" end="1"/>
                                            </p:txEl>
                                          </p:spTgt>
                                        </p:tgtEl>
                                        <p:attrNameLst>
                                          <p:attrName>style.visibility</p:attrName>
                                        </p:attrNameLst>
                                      </p:cBhvr>
                                      <p:to>
                                        <p:strVal val="visible"/>
                                      </p:to>
                                    </p:set>
                                    <p:anim calcmode="lin" valueType="num">
                                      <p:cBhvr additive="base">
                                        <p:cTn id="13" dur="500" fill="hold"/>
                                        <p:tgtEl>
                                          <p:spTgt spid="3645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45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4547">
                                            <p:txEl>
                                              <p:pRg st="2" end="2"/>
                                            </p:txEl>
                                          </p:spTgt>
                                        </p:tgtEl>
                                        <p:attrNameLst>
                                          <p:attrName>style.visibility</p:attrName>
                                        </p:attrNameLst>
                                      </p:cBhvr>
                                      <p:to>
                                        <p:strVal val="visible"/>
                                      </p:to>
                                    </p:set>
                                    <p:anim calcmode="lin" valueType="num">
                                      <p:cBhvr additive="base">
                                        <p:cTn id="19" dur="500" fill="hold"/>
                                        <p:tgtEl>
                                          <p:spTgt spid="3645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45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473"/>
            <a:ext cx="3833906" cy="4952492"/>
          </a:xfrm>
        </p:spPr>
        <p:txBody>
          <a:bodyPr/>
          <a:lstStyle/>
          <a:p>
            <a:r>
              <a:rPr lang="en-US" b="1" dirty="0">
                <a:solidFill>
                  <a:srgbClr val="FFC000"/>
                </a:solidFill>
                <a:effectLst>
                  <a:outerShdw blurRad="38100" dist="38100" dir="2700000" algn="tl">
                    <a:srgbClr val="000000">
                      <a:alpha val="43137"/>
                    </a:srgbClr>
                  </a:outerShdw>
                </a:effectLst>
              </a:rPr>
              <a:t>Paul’s Gospel</a:t>
            </a:r>
          </a:p>
        </p:txBody>
      </p:sp>
      <p:sp>
        <p:nvSpPr>
          <p:cNvPr id="3" name="Content Placeholder 2"/>
          <p:cNvSpPr>
            <a:spLocks noGrp="1"/>
          </p:cNvSpPr>
          <p:nvPr>
            <p:ph idx="1"/>
          </p:nvPr>
        </p:nvSpPr>
        <p:spPr>
          <a:xfrm>
            <a:off x="4889620" y="221227"/>
            <a:ext cx="6799006" cy="6459792"/>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At various times, Paul can refer to the gospel personally as “my gospel” (Ro. 2:16; 16:25; 2 </a:t>
            </a:r>
            <a:r>
              <a:rPr lang="en-US" sz="2800" b="1" dirty="0" err="1">
                <a:solidFill>
                  <a:srgbClr val="FF0000"/>
                </a:solidFill>
                <a:effectLst>
                  <a:outerShdw blurRad="38100" dist="38100" dir="2700000" algn="tl">
                    <a:srgbClr val="000000">
                      <a:alpha val="43137"/>
                    </a:srgbClr>
                  </a:outerShdw>
                </a:effectLst>
              </a:rPr>
              <a:t>Ti</a:t>
            </a:r>
            <a:r>
              <a:rPr lang="en-US" sz="2800" b="1" dirty="0">
                <a:solidFill>
                  <a:srgbClr val="FF0000"/>
                </a:solidFill>
                <a:effectLst>
                  <a:outerShdw blurRad="38100" dist="38100" dir="2700000" algn="tl">
                    <a:srgbClr val="000000">
                      <a:alpha val="43137"/>
                    </a:srgbClr>
                  </a:outerShdw>
                </a:effectLst>
              </a:rPr>
              <a:t>. 2:8). </a:t>
            </a:r>
          </a:p>
          <a:p>
            <a:r>
              <a:rPr lang="en-US" sz="2400" i="1" dirty="0"/>
              <a:t>Indeed, the word “gospel” appears far more in Paul’s letters than the remainder of the New Testament.</a:t>
            </a:r>
          </a:p>
          <a:p>
            <a:r>
              <a:rPr lang="en-US" sz="2400" i="1" dirty="0"/>
              <a:t>Central to Paul’s gospel was the cross and resurrection of Jesus, what he says is of “first importance” (1 Co. 15:3; cf. 1 Co. 1:17-18; 2:2).</a:t>
            </a:r>
          </a:p>
          <a:p>
            <a:r>
              <a:rPr lang="en-US" sz="2400" i="1" dirty="0"/>
              <a:t>In the cross and resurrection, Paul sees the supreme act of salvation-history (Ac. 13:26-38).</a:t>
            </a:r>
          </a:p>
          <a:p>
            <a:r>
              <a:rPr lang="en-US" sz="2400" i="1" dirty="0"/>
              <a:t>It was not that Paul was uninterested in the life of Jesus, but rather, that he fully realized that apart from the cross and resurrection, Jesus would be perceived, at best, as only a prophet, not the Son of God who would take away the world’s sins (Ro. 1:4).</a:t>
            </a:r>
          </a:p>
        </p:txBody>
      </p:sp>
      <p:sp>
        <p:nvSpPr>
          <p:cNvPr id="4" name="Slide Number Placeholder 3"/>
          <p:cNvSpPr>
            <a:spLocks noGrp="1"/>
          </p:cNvSpPr>
          <p:nvPr>
            <p:ph type="sldNum" sz="quarter" idx="12"/>
          </p:nvPr>
        </p:nvSpPr>
        <p:spPr>
          <a:xfrm>
            <a:off x="11606980" y="5619135"/>
            <a:ext cx="585019" cy="353582"/>
          </a:xfrm>
        </p:spPr>
        <p:txBody>
          <a:bodyPr/>
          <a:lstStyle/>
          <a:p>
            <a:fld id="{2AC27A5A-7290-4DE1-BA94-4BE8A8E57DCF}" type="slidenum">
              <a:rPr lang="en-US" smtClean="0"/>
              <a:t>170</a:t>
            </a:fld>
            <a:endParaRPr lang="en-US" dirty="0"/>
          </a:p>
        </p:txBody>
      </p:sp>
    </p:spTree>
    <p:extLst>
      <p:ext uri="{BB962C8B-B14F-4D97-AF65-F5344CB8AC3E}">
        <p14:creationId xmlns:p14="http://schemas.microsoft.com/office/powerpoint/2010/main" val="9645192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599" y="569065"/>
            <a:ext cx="6292645" cy="5861231"/>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Jesus is Christ and Lord!</a:t>
            </a:r>
          </a:p>
          <a:p>
            <a:r>
              <a:rPr lang="en-US" sz="2400" i="1" dirty="0">
                <a:solidFill>
                  <a:schemeClr val="tx1"/>
                </a:solidFill>
              </a:rPr>
              <a:t>For Paul, the critical moment was on the Damascus Road, when he asked, “Who are you Lord?” and the heavenly voice said, “I am Jesus!”</a:t>
            </a:r>
          </a:p>
          <a:p>
            <a:r>
              <a:rPr lang="en-US" sz="2400" i="1" dirty="0">
                <a:solidFill>
                  <a:schemeClr val="tx1"/>
                </a:solidFill>
              </a:rPr>
              <a:t>The lordship of Christ concerns his exaltation, and the confessional formula for all believers is simply, “Jesus is Lord” (Ro 10:9; 1 Co. 8:6; 12:3; 2 Co. 4:5; Phil. 2:9-11).</a:t>
            </a:r>
          </a:p>
          <a:p>
            <a:r>
              <a:rPr lang="en-US" sz="2400" i="1" dirty="0">
                <a:solidFill>
                  <a:schemeClr val="tx1"/>
                </a:solidFill>
              </a:rPr>
              <a:t>For Paul, the title Christ/Messiah functions as a proper name.</a:t>
            </a:r>
          </a:p>
          <a:p>
            <a:pPr marL="0" indent="0">
              <a:buNone/>
            </a:pPr>
            <a:r>
              <a:rPr lang="en-US" sz="2800" b="1" dirty="0">
                <a:solidFill>
                  <a:srgbClr val="FF0000"/>
                </a:solidFill>
                <a:effectLst>
                  <a:outerShdw blurRad="38100" dist="38100" dir="2700000" algn="tl">
                    <a:srgbClr val="000000">
                      <a:alpha val="43137"/>
                    </a:srgbClr>
                  </a:outerShdw>
                </a:effectLst>
              </a:rPr>
              <a:t>Finally, the righteousness of God is imputed to believers by faith.</a:t>
            </a:r>
          </a:p>
        </p:txBody>
      </p:sp>
      <p:sp>
        <p:nvSpPr>
          <p:cNvPr id="4" name="Slide Number Placeholder 3"/>
          <p:cNvSpPr>
            <a:spLocks noGrp="1"/>
          </p:cNvSpPr>
          <p:nvPr>
            <p:ph type="sldNum" sz="quarter" idx="12"/>
          </p:nvPr>
        </p:nvSpPr>
        <p:spPr>
          <a:xfrm>
            <a:off x="11474244" y="5609968"/>
            <a:ext cx="717755" cy="362749"/>
          </a:xfrm>
        </p:spPr>
        <p:txBody>
          <a:bodyPr/>
          <a:lstStyle/>
          <a:p>
            <a:fld id="{2AC27A5A-7290-4DE1-BA94-4BE8A8E57DCF}" type="slidenum">
              <a:rPr lang="en-US" smtClean="0"/>
              <a:t>171</a:t>
            </a:fld>
            <a:endParaRPr lang="en-US" dirty="0"/>
          </a:p>
        </p:txBody>
      </p:sp>
    </p:spTree>
    <p:extLst>
      <p:ext uri="{BB962C8B-B14F-4D97-AF65-F5344CB8AC3E}">
        <p14:creationId xmlns:p14="http://schemas.microsoft.com/office/powerpoint/2010/main" val="204269523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599" y="569065"/>
            <a:ext cx="6366387" cy="6156199"/>
          </a:xfrm>
        </p:spPr>
        <p:txBody>
          <a:bodyPr>
            <a:normAutofit lnSpcReduction="10000"/>
          </a:bodyPr>
          <a:lstStyle/>
          <a:p>
            <a:r>
              <a:rPr lang="en-US" sz="2400" i="1" dirty="0"/>
              <a:t>It is in the gospel that God’s righteous faithfulness is graciously revealed (Ro. 1:16-17; 3:21).</a:t>
            </a:r>
          </a:p>
          <a:p>
            <a:r>
              <a:rPr lang="en-US" sz="2400" i="1" dirty="0"/>
              <a:t>Righteousness is God’s gift to the sinner (Ro. 4:4-5; 5:17; 6:23; Ep. 2:8), and it is mediated through Christ alone (1 Co. 1:30; 2 Co 5:21).</a:t>
            </a:r>
          </a:p>
          <a:p>
            <a:r>
              <a:rPr lang="en-US" sz="2400" i="1" dirty="0"/>
              <a:t>For Paul, righteousness is something God credits or imputes to believers by faith (Ro. 4:4-8, 11b).</a:t>
            </a:r>
          </a:p>
          <a:p>
            <a:pPr marL="0" indent="0">
              <a:buNone/>
            </a:pPr>
            <a:r>
              <a:rPr lang="en-US" sz="2800" b="1" dirty="0">
                <a:solidFill>
                  <a:srgbClr val="FF0000"/>
                </a:solidFill>
                <a:effectLst>
                  <a:outerShdw blurRad="38100" dist="38100" dir="2700000" algn="tl">
                    <a:srgbClr val="000000">
                      <a:alpha val="43137"/>
                    </a:srgbClr>
                  </a:outerShdw>
                </a:effectLst>
              </a:rPr>
              <a:t>The primary realities of salvation, therefore, are grace and faith.</a:t>
            </a:r>
          </a:p>
          <a:p>
            <a:r>
              <a:rPr lang="en-US" sz="2400" i="1" dirty="0">
                <a:solidFill>
                  <a:schemeClr val="tx1"/>
                </a:solidFill>
              </a:rPr>
              <a:t>Paul uses the word </a:t>
            </a:r>
            <a:r>
              <a:rPr lang="en-US" sz="2400" dirty="0" err="1">
                <a:solidFill>
                  <a:schemeClr val="tx1"/>
                </a:solidFill>
                <a:latin typeface="Greekth" panose="02020803070505020304" pitchFamily="18" charset="0"/>
              </a:rPr>
              <a:t>xa</a:t>
            </a:r>
            <a:r>
              <a:rPr lang="en-US" sz="2400" dirty="0">
                <a:solidFill>
                  <a:schemeClr val="tx1"/>
                </a:solidFill>
                <a:latin typeface="Greekth" panose="02020803070505020304" pitchFamily="18" charset="0"/>
              </a:rPr>
              <a:t>&lt;</a:t>
            </a:r>
            <a:r>
              <a:rPr lang="en-US" sz="2400" dirty="0" err="1">
                <a:solidFill>
                  <a:schemeClr val="tx1"/>
                </a:solidFill>
                <a:latin typeface="Greekth" panose="02020803070505020304" pitchFamily="18" charset="0"/>
              </a:rPr>
              <a:t>rij</a:t>
            </a:r>
            <a:r>
              <a:rPr lang="en-US" sz="2400" i="1" dirty="0">
                <a:solidFill>
                  <a:schemeClr val="tx1"/>
                </a:solidFill>
              </a:rPr>
              <a:t> (= grace) more than all other NT writers combined.</a:t>
            </a:r>
          </a:p>
          <a:p>
            <a:r>
              <a:rPr lang="en-US" sz="2400" i="1" dirty="0">
                <a:solidFill>
                  <a:schemeClr val="tx1"/>
                </a:solidFill>
              </a:rPr>
              <a:t>Grace is God’s unmerited initiative to provide humans with salvation (Ro. 11:6).</a:t>
            </a:r>
          </a:p>
        </p:txBody>
      </p:sp>
      <p:sp>
        <p:nvSpPr>
          <p:cNvPr id="4" name="Slide Number Placeholder 3"/>
          <p:cNvSpPr>
            <a:spLocks noGrp="1"/>
          </p:cNvSpPr>
          <p:nvPr>
            <p:ph type="sldNum" sz="quarter" idx="12"/>
          </p:nvPr>
        </p:nvSpPr>
        <p:spPr>
          <a:xfrm>
            <a:off x="11739716" y="5604388"/>
            <a:ext cx="452283" cy="368330"/>
          </a:xfrm>
        </p:spPr>
        <p:txBody>
          <a:bodyPr/>
          <a:lstStyle/>
          <a:p>
            <a:fld id="{2AC27A5A-7290-4DE1-BA94-4BE8A8E57DCF}" type="slidenum">
              <a:rPr lang="en-US" smtClean="0"/>
              <a:t>172</a:t>
            </a:fld>
            <a:endParaRPr lang="en-US" dirty="0"/>
          </a:p>
        </p:txBody>
      </p:sp>
    </p:spTree>
    <p:extLst>
      <p:ext uri="{BB962C8B-B14F-4D97-AF65-F5344CB8AC3E}">
        <p14:creationId xmlns:p14="http://schemas.microsoft.com/office/powerpoint/2010/main" val="33169746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a:t>Grace and faith stand in polar opposition to salvation by wages (Ro. 4:4), obedience to law (Ro. 3:28; 4:14; 6:14; Ga. 1:6ff.; 2:19-21; 5:4) or religious works (Ro. 11:6; Ep. 2:9; 2 </a:t>
            </a:r>
            <a:r>
              <a:rPr lang="en-US" sz="2400" i="1" dirty="0" err="1"/>
              <a:t>Ti</a:t>
            </a:r>
            <a:r>
              <a:rPr lang="en-US" sz="2400" i="1" dirty="0"/>
              <a:t>. 1:9).</a:t>
            </a:r>
          </a:p>
          <a:p>
            <a:r>
              <a:rPr lang="en-US" sz="2400" i="1" dirty="0"/>
              <a:t>Faith is itself the gracious gift of God enabling believers to believe (Phil. 1:29; Ep. 2:8).</a:t>
            </a:r>
          </a:p>
        </p:txBody>
      </p:sp>
      <p:sp>
        <p:nvSpPr>
          <p:cNvPr id="4" name="Slide Number Placeholder 3"/>
          <p:cNvSpPr>
            <a:spLocks noGrp="1"/>
          </p:cNvSpPr>
          <p:nvPr>
            <p:ph type="sldNum" sz="quarter" idx="12"/>
          </p:nvPr>
        </p:nvSpPr>
        <p:spPr>
          <a:xfrm>
            <a:off x="11754465" y="5604388"/>
            <a:ext cx="437534" cy="368330"/>
          </a:xfrm>
        </p:spPr>
        <p:txBody>
          <a:bodyPr/>
          <a:lstStyle/>
          <a:p>
            <a:fld id="{2AC27A5A-7290-4DE1-BA94-4BE8A8E57DCF}" type="slidenum">
              <a:rPr lang="en-US" smtClean="0"/>
              <a:t>173</a:t>
            </a:fld>
            <a:endParaRPr lang="en-US" dirty="0"/>
          </a:p>
        </p:txBody>
      </p:sp>
    </p:spTree>
    <p:extLst>
      <p:ext uri="{BB962C8B-B14F-4D97-AF65-F5344CB8AC3E}">
        <p14:creationId xmlns:p14="http://schemas.microsoft.com/office/powerpoint/2010/main" val="234573509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Salvation</a:t>
            </a:r>
          </a:p>
        </p:txBody>
      </p:sp>
      <p:sp>
        <p:nvSpPr>
          <p:cNvPr id="3" name="Content Placeholder 2"/>
          <p:cNvSpPr>
            <a:spLocks noGrp="1"/>
          </p:cNvSpPr>
          <p:nvPr>
            <p:ph idx="1"/>
          </p:nvPr>
        </p:nvSpPr>
        <p:spPr>
          <a:xfrm>
            <a:off x="5073445" y="569065"/>
            <a:ext cx="6356555" cy="6288935"/>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For Paul, salvation is not only “from” something, but also “toward” something, which is to say, salvation is oriented in two directions.</a:t>
            </a:r>
          </a:p>
          <a:p>
            <a:r>
              <a:rPr lang="en-US" sz="2400" i="1" dirty="0">
                <a:solidFill>
                  <a:schemeClr val="tx1"/>
                </a:solidFill>
              </a:rPr>
              <a:t>Because of Christ’s sacrifice, believers have been rescued from the kingdom of darkness (Col. 1:13), freed from the power of sin (Ro. 6:6-7, 14, 18, 20-22) and exempt from divine wrath (Ro. 5:9; 2 Co. 3:15).</a:t>
            </a:r>
          </a:p>
          <a:p>
            <a:r>
              <a:rPr lang="en-US" sz="2400" i="1" dirty="0">
                <a:solidFill>
                  <a:schemeClr val="tx1"/>
                </a:solidFill>
              </a:rPr>
              <a:t>At the same time, believers were saved “to do good works” (Ep. 5:10; 1 </a:t>
            </a:r>
            <a:r>
              <a:rPr lang="en-US" sz="2400" i="1" dirty="0" err="1">
                <a:solidFill>
                  <a:schemeClr val="tx1"/>
                </a:solidFill>
              </a:rPr>
              <a:t>Ti</a:t>
            </a:r>
            <a:r>
              <a:rPr lang="en-US" sz="2400" i="1" dirty="0">
                <a:solidFill>
                  <a:schemeClr val="tx1"/>
                </a:solidFill>
              </a:rPr>
              <a:t>. 2:10; 5:10; 6:18)—to be ambassadors through whom God makes his appeal to the world (2 Co. 5:18-20), while exhibiting the fruit of the Spirit (Ro. 7:4; Ga. 5:22-23; Ep. 5:8-9; Phil. 1:9-11; Col. 1:10).</a:t>
            </a:r>
          </a:p>
        </p:txBody>
      </p:sp>
      <p:sp>
        <p:nvSpPr>
          <p:cNvPr id="4" name="Slide Number Placeholder 3"/>
          <p:cNvSpPr>
            <a:spLocks noGrp="1"/>
          </p:cNvSpPr>
          <p:nvPr>
            <p:ph type="sldNum" sz="quarter" idx="12"/>
          </p:nvPr>
        </p:nvSpPr>
        <p:spPr>
          <a:xfrm>
            <a:off x="11680723" y="5648632"/>
            <a:ext cx="511276" cy="324085"/>
          </a:xfrm>
        </p:spPr>
        <p:txBody>
          <a:bodyPr/>
          <a:lstStyle/>
          <a:p>
            <a:fld id="{2AC27A5A-7290-4DE1-BA94-4BE8A8E57DCF}" type="slidenum">
              <a:rPr lang="en-US" smtClean="0"/>
              <a:t>174</a:t>
            </a:fld>
            <a:endParaRPr lang="en-US" dirty="0"/>
          </a:p>
        </p:txBody>
      </p:sp>
    </p:spTree>
    <p:extLst>
      <p:ext uri="{BB962C8B-B14F-4D97-AF65-F5344CB8AC3E}">
        <p14:creationId xmlns:p14="http://schemas.microsoft.com/office/powerpoint/2010/main" val="230265041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162818" name="Rectangle 2"/>
          <p:cNvSpPr>
            <a:spLocks noGrp="1"/>
          </p:cNvSpPr>
          <p:nvPr>
            <p:ph type="title" idx="4294967295"/>
          </p:nvPr>
        </p:nvSpPr>
        <p:spPr>
          <a:xfrm>
            <a:off x="1981200" y="44450"/>
            <a:ext cx="8229600" cy="1143000"/>
          </a:xfrm>
        </p:spPr>
        <p:txBody>
          <a:bodyPr/>
          <a:lstStyle/>
          <a:p>
            <a:pPr algn="ctr">
              <a:defRPr/>
            </a:pPr>
            <a:r>
              <a:rPr lang="en-US" altLang="en-US" sz="4200" dirty="0">
                <a:solidFill>
                  <a:srgbClr val="FFFF99"/>
                </a:solidFill>
                <a:effectLst>
                  <a:outerShdw blurRad="38100" dist="38100" dir="2700000" algn="tl">
                    <a:srgbClr val="000000"/>
                  </a:outerShdw>
                </a:effectLst>
                <a:latin typeface="Impact" panose="020B0806030902050204" pitchFamily="34" charset="0"/>
              </a:rPr>
              <a:t>Salvation in Two Directions</a:t>
            </a:r>
            <a:br>
              <a:rPr lang="en-US" altLang="en-US" sz="4200" dirty="0">
                <a:solidFill>
                  <a:srgbClr val="FFFF99"/>
                </a:solidFill>
                <a:effectLst>
                  <a:outerShdw blurRad="38100" dist="38100" dir="2700000" algn="tl">
                    <a:srgbClr val="000000"/>
                  </a:outerShdw>
                </a:effectLst>
                <a:latin typeface="Impact" panose="020B0806030902050204" pitchFamily="34" charset="0"/>
              </a:rPr>
            </a:br>
            <a:r>
              <a:rPr lang="en-US" altLang="en-US" sz="2800" dirty="0">
                <a:solidFill>
                  <a:srgbClr val="FFFF99"/>
                </a:solidFill>
                <a:effectLst>
                  <a:outerShdw blurRad="38100" dist="38100" dir="2700000" algn="tl">
                    <a:srgbClr val="000000"/>
                  </a:outerShdw>
                </a:effectLst>
                <a:latin typeface="Arial" panose="020B0604020202020204" pitchFamily="34" charset="0"/>
              </a:rPr>
              <a:t>(Romans 6:13-14)</a:t>
            </a:r>
          </a:p>
        </p:txBody>
      </p:sp>
      <p:sp>
        <p:nvSpPr>
          <p:cNvPr id="162822" name="Oval 6"/>
          <p:cNvSpPr>
            <a:spLocks noChangeArrowheads="1"/>
          </p:cNvSpPr>
          <p:nvPr/>
        </p:nvSpPr>
        <p:spPr bwMode="auto">
          <a:xfrm>
            <a:off x="1703389" y="1916113"/>
            <a:ext cx="3311525" cy="3744912"/>
          </a:xfrm>
          <a:prstGeom prst="ellipse">
            <a:avLst/>
          </a:prstGeom>
          <a:gradFill rotWithShape="1">
            <a:gsLst>
              <a:gs pos="0">
                <a:schemeClr val="accent1"/>
              </a:gs>
              <a:gs pos="50000">
                <a:schemeClr val="accent1">
                  <a:gamma/>
                  <a:shade val="46275"/>
                  <a:invGamma/>
                </a:schemeClr>
              </a:gs>
              <a:gs pos="100000">
                <a:schemeClr val="accent1"/>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162823" name="Oval 7"/>
          <p:cNvSpPr>
            <a:spLocks noChangeArrowheads="1"/>
          </p:cNvSpPr>
          <p:nvPr/>
        </p:nvSpPr>
        <p:spPr bwMode="auto">
          <a:xfrm>
            <a:off x="7175501" y="1916113"/>
            <a:ext cx="3311525" cy="3744912"/>
          </a:xfrm>
          <a:prstGeom prst="ellipse">
            <a:avLst/>
          </a:prstGeom>
          <a:gradFill rotWithShape="1">
            <a:gsLst>
              <a:gs pos="0">
                <a:srgbClr val="009999"/>
              </a:gs>
              <a:gs pos="50000">
                <a:srgbClr val="004747"/>
              </a:gs>
              <a:gs pos="100000">
                <a:srgbClr val="009999"/>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a:spcBef>
                <a:spcPts val="400"/>
              </a:spcBef>
              <a:buClr>
                <a:schemeClr val="accent2"/>
              </a:buClr>
              <a:buSzPct val="90000"/>
              <a:buChar char="•"/>
              <a:defRPr sz="2600">
                <a:solidFill>
                  <a:schemeClr val="tx1"/>
                </a:solidFill>
                <a:latin typeface="Rockwell"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eaLnBrk="1" hangingPunct="1">
              <a:buClrTx/>
              <a:buSzTx/>
              <a:buFontTx/>
              <a:buNone/>
            </a:pPr>
            <a:endParaRPr lang="en-US" altLang="en-US" sz="1800">
              <a:latin typeface="Eras Demi ITC" pitchFamily="34" charset="0"/>
            </a:endParaRPr>
          </a:p>
        </p:txBody>
      </p:sp>
      <p:sp>
        <p:nvSpPr>
          <p:cNvPr id="162825" name="Rectangle 9"/>
          <p:cNvSpPr>
            <a:spLocks noGrp="1"/>
          </p:cNvSpPr>
          <p:nvPr>
            <p:ph type="body" sz="half" idx="4294967295"/>
          </p:nvPr>
        </p:nvSpPr>
        <p:spPr>
          <a:xfrm>
            <a:off x="7248525" y="2330450"/>
            <a:ext cx="3106738" cy="2808288"/>
          </a:xfrm>
          <a:noFill/>
        </p:spPr>
        <p:txBody>
          <a:bodyPr>
            <a:normAutofit fontScale="92500" lnSpcReduction="20000"/>
          </a:bodyPr>
          <a:lstStyle/>
          <a:p>
            <a:pPr algn="ctr">
              <a:buFont typeface="Wingdings 2" panose="05020102010507070707" pitchFamily="18" charset="2"/>
              <a:buNone/>
            </a:pPr>
            <a:r>
              <a:rPr lang="en-US" altLang="en-US" sz="3000" dirty="0">
                <a:solidFill>
                  <a:srgbClr val="FFCC00"/>
                </a:solidFill>
                <a:latin typeface="Impact" panose="020B0806030902050204" pitchFamily="34" charset="0"/>
              </a:rPr>
              <a:t>UNDER GRACE</a:t>
            </a:r>
          </a:p>
          <a:p>
            <a:pPr algn="ctr">
              <a:buFont typeface="Wingdings 2" panose="05020102010507070707" pitchFamily="18" charset="2"/>
              <a:buNone/>
            </a:pPr>
            <a:r>
              <a:rPr lang="en-US" altLang="en-US" sz="2600" dirty="0">
                <a:solidFill>
                  <a:srgbClr val="FFFF99"/>
                </a:solidFill>
                <a:latin typeface="Impact" panose="020B0806030902050204" pitchFamily="34" charset="0"/>
              </a:rPr>
              <a:t>obedience</a:t>
            </a:r>
          </a:p>
          <a:p>
            <a:pPr algn="ctr">
              <a:buFont typeface="Wingdings 2" panose="05020102010507070707" pitchFamily="18" charset="2"/>
              <a:buNone/>
            </a:pPr>
            <a:r>
              <a:rPr lang="en-US" altLang="en-US" sz="2600" dirty="0">
                <a:solidFill>
                  <a:srgbClr val="FFFF99"/>
                </a:solidFill>
                <a:latin typeface="Impact" panose="020B0806030902050204" pitchFamily="34" charset="0"/>
              </a:rPr>
              <a:t>righteousness</a:t>
            </a:r>
          </a:p>
          <a:p>
            <a:pPr algn="ctr">
              <a:buFont typeface="Wingdings 2" panose="05020102010507070707" pitchFamily="18" charset="2"/>
              <a:buNone/>
            </a:pPr>
            <a:r>
              <a:rPr lang="en-US" altLang="en-US" sz="2600" dirty="0">
                <a:solidFill>
                  <a:srgbClr val="FFFF99"/>
                </a:solidFill>
                <a:latin typeface="Impact" panose="020B0806030902050204" pitchFamily="34" charset="0"/>
              </a:rPr>
              <a:t>life</a:t>
            </a:r>
          </a:p>
          <a:p>
            <a:pPr algn="ctr">
              <a:buFont typeface="Wingdings 2" panose="05020102010507070707" pitchFamily="18" charset="2"/>
              <a:buNone/>
            </a:pPr>
            <a:endParaRPr lang="en-US" altLang="en-US" sz="2800" dirty="0">
              <a:solidFill>
                <a:srgbClr val="FFFF99"/>
              </a:solidFill>
              <a:latin typeface="Impact" panose="020B0806030902050204" pitchFamily="34" charset="0"/>
            </a:endParaRPr>
          </a:p>
          <a:p>
            <a:pPr algn="ctr">
              <a:buFont typeface="Wingdings 2" panose="05020102010507070707" pitchFamily="18" charset="2"/>
              <a:buNone/>
            </a:pPr>
            <a:r>
              <a:rPr lang="en-US" altLang="en-US" sz="2200" i="1" dirty="0">
                <a:solidFill>
                  <a:srgbClr val="FFFF99"/>
                </a:solidFill>
                <a:latin typeface="Arial" panose="020B0604020202020204" pitchFamily="34" charset="0"/>
              </a:rPr>
              <a:t>an offering to God</a:t>
            </a:r>
          </a:p>
        </p:txBody>
      </p:sp>
      <p:sp>
        <p:nvSpPr>
          <p:cNvPr id="162827" name="Rectangle 11"/>
          <p:cNvSpPr>
            <a:spLocks noGrp="1"/>
          </p:cNvSpPr>
          <p:nvPr>
            <p:ph type="body" sz="half" idx="4294967295"/>
          </p:nvPr>
        </p:nvSpPr>
        <p:spPr>
          <a:xfrm>
            <a:off x="1703389" y="2349501"/>
            <a:ext cx="3252787" cy="2789237"/>
          </a:xfrm>
          <a:noFill/>
        </p:spPr>
        <p:txBody>
          <a:bodyPr>
            <a:normAutofit fontScale="85000" lnSpcReduction="20000"/>
          </a:bodyPr>
          <a:lstStyle/>
          <a:p>
            <a:pPr algn="ctr">
              <a:buFont typeface="Wingdings 2" panose="05020102010507070707" pitchFamily="18" charset="2"/>
              <a:buNone/>
            </a:pPr>
            <a:r>
              <a:rPr lang="en-US" altLang="en-US" sz="3300" dirty="0">
                <a:solidFill>
                  <a:srgbClr val="FFCC00"/>
                </a:solidFill>
                <a:latin typeface="Impact" panose="020B0806030902050204" pitchFamily="34" charset="0"/>
              </a:rPr>
              <a:t>UNDER LAW</a:t>
            </a:r>
          </a:p>
          <a:p>
            <a:pPr algn="ctr">
              <a:buFont typeface="Wingdings 2" panose="05020102010507070707" pitchFamily="18" charset="2"/>
              <a:buNone/>
            </a:pPr>
            <a:r>
              <a:rPr lang="en-US" altLang="en-US" sz="2800" dirty="0">
                <a:solidFill>
                  <a:srgbClr val="FFFF99"/>
                </a:solidFill>
                <a:latin typeface="Impact" panose="020B0806030902050204" pitchFamily="34" charset="0"/>
              </a:rPr>
              <a:t>sin</a:t>
            </a:r>
          </a:p>
          <a:p>
            <a:pPr algn="ctr">
              <a:buFont typeface="Wingdings 2" panose="05020102010507070707" pitchFamily="18" charset="2"/>
              <a:buNone/>
            </a:pPr>
            <a:r>
              <a:rPr lang="en-US" altLang="en-US" sz="2800" dirty="0">
                <a:solidFill>
                  <a:srgbClr val="FFFF99"/>
                </a:solidFill>
                <a:latin typeface="Impact" panose="020B0806030902050204" pitchFamily="34" charset="0"/>
              </a:rPr>
              <a:t>condemnation</a:t>
            </a:r>
          </a:p>
          <a:p>
            <a:pPr algn="ctr">
              <a:buFont typeface="Wingdings 2" panose="05020102010507070707" pitchFamily="18" charset="2"/>
              <a:buNone/>
            </a:pPr>
            <a:r>
              <a:rPr lang="en-US" altLang="en-US" sz="2800" dirty="0">
                <a:solidFill>
                  <a:srgbClr val="FFFF99"/>
                </a:solidFill>
                <a:latin typeface="Impact" panose="020B0806030902050204" pitchFamily="34" charset="0"/>
              </a:rPr>
              <a:t>death</a:t>
            </a:r>
          </a:p>
          <a:p>
            <a:pPr algn="ctr">
              <a:buFont typeface="Wingdings 2" panose="05020102010507070707" pitchFamily="18" charset="2"/>
              <a:buNone/>
            </a:pPr>
            <a:endParaRPr lang="en-US" altLang="en-US" sz="2800" dirty="0">
              <a:solidFill>
                <a:srgbClr val="FFFF99"/>
              </a:solidFill>
              <a:latin typeface="Impact" panose="020B0806030902050204" pitchFamily="34" charset="0"/>
            </a:endParaRPr>
          </a:p>
          <a:p>
            <a:pPr algn="ctr">
              <a:buFont typeface="Wingdings 2" panose="05020102010507070707" pitchFamily="18" charset="2"/>
              <a:buNone/>
            </a:pPr>
            <a:r>
              <a:rPr lang="en-US" altLang="en-US" sz="2400" i="1" dirty="0">
                <a:solidFill>
                  <a:srgbClr val="FFFF99"/>
                </a:solidFill>
                <a:latin typeface="Arial" panose="020B0604020202020204" pitchFamily="34" charset="0"/>
              </a:rPr>
              <a:t>slavery to sin</a:t>
            </a:r>
          </a:p>
        </p:txBody>
      </p:sp>
      <p:sp>
        <p:nvSpPr>
          <p:cNvPr id="162828" name="Text Box 12"/>
          <p:cNvSpPr txBox="1">
            <a:spLocks noChangeArrowheads="1"/>
          </p:cNvSpPr>
          <p:nvPr/>
        </p:nvSpPr>
        <p:spPr bwMode="auto">
          <a:xfrm>
            <a:off x="1096735" y="1187450"/>
            <a:ext cx="99985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a:spcBef>
                <a:spcPts val="400"/>
              </a:spcBef>
              <a:buClr>
                <a:schemeClr val="accent2"/>
              </a:buClr>
              <a:buSzPct val="90000"/>
              <a:buChar char="•"/>
              <a:defRPr sz="2600">
                <a:solidFill>
                  <a:schemeClr val="tx1"/>
                </a:solidFill>
                <a:latin typeface="Rockwell"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algn="ctr" eaLnBrk="1" hangingPunct="1">
              <a:spcBef>
                <a:spcPct val="50000"/>
              </a:spcBef>
              <a:buClrTx/>
              <a:buSzTx/>
              <a:buFontTx/>
              <a:buNone/>
            </a:pPr>
            <a:r>
              <a:rPr lang="en-US" altLang="en-US" sz="2800" b="1" dirty="0">
                <a:latin typeface="Agency FB" pitchFamily="2" charset="0"/>
              </a:rPr>
              <a:t>Believers are saved “from” something, but they also are saved “to” something</a:t>
            </a:r>
            <a:r>
              <a:rPr lang="en-US" altLang="en-US" sz="2800" dirty="0">
                <a:latin typeface="Agency FB" pitchFamily="2" charset="0"/>
              </a:rPr>
              <a:t>.</a:t>
            </a:r>
          </a:p>
        </p:txBody>
      </p:sp>
      <p:sp>
        <p:nvSpPr>
          <p:cNvPr id="162829" name="AutoShape 13"/>
          <p:cNvSpPr>
            <a:spLocks noChangeArrowheads="1"/>
          </p:cNvSpPr>
          <p:nvPr/>
        </p:nvSpPr>
        <p:spPr bwMode="auto">
          <a:xfrm>
            <a:off x="5087939" y="3213100"/>
            <a:ext cx="649287" cy="107950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a:spcBef>
                <a:spcPts val="400"/>
              </a:spcBef>
              <a:buClr>
                <a:schemeClr val="accent2"/>
              </a:buClr>
              <a:buSzPct val="90000"/>
              <a:buChar char="•"/>
              <a:defRPr sz="2600">
                <a:solidFill>
                  <a:schemeClr val="tx1"/>
                </a:solidFill>
                <a:latin typeface="Rockwell"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eaLnBrk="1" hangingPunct="1">
              <a:buClrTx/>
              <a:buSzTx/>
              <a:buFontTx/>
              <a:buNone/>
            </a:pPr>
            <a:endParaRPr lang="en-US" altLang="en-US" sz="1800">
              <a:latin typeface="Eras Demi ITC" pitchFamily="34" charset="0"/>
            </a:endParaRPr>
          </a:p>
        </p:txBody>
      </p:sp>
      <p:sp>
        <p:nvSpPr>
          <p:cNvPr id="162831" name="Text Box 15"/>
          <p:cNvSpPr txBox="1">
            <a:spLocks noChangeArrowheads="1"/>
          </p:cNvSpPr>
          <p:nvPr/>
        </p:nvSpPr>
        <p:spPr bwMode="auto">
          <a:xfrm>
            <a:off x="5016501" y="4205289"/>
            <a:ext cx="20875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a:spcBef>
                <a:spcPts val="400"/>
              </a:spcBef>
              <a:buClr>
                <a:schemeClr val="accent2"/>
              </a:buClr>
              <a:buSzPct val="90000"/>
              <a:buChar char="•"/>
              <a:defRPr sz="2600">
                <a:solidFill>
                  <a:schemeClr val="tx1"/>
                </a:solidFill>
                <a:latin typeface="Rockwell"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eaLnBrk="1" hangingPunct="1">
              <a:spcBef>
                <a:spcPct val="50000"/>
              </a:spcBef>
              <a:buClrTx/>
              <a:buSzTx/>
              <a:buFontTx/>
              <a:buNone/>
            </a:pPr>
            <a:r>
              <a:rPr lang="en-US" altLang="en-US" sz="2800" b="1" dirty="0">
                <a:latin typeface="Agency FB" pitchFamily="2" charset="0"/>
              </a:rPr>
              <a:t>From    To</a:t>
            </a:r>
          </a:p>
        </p:txBody>
      </p:sp>
      <p:sp>
        <p:nvSpPr>
          <p:cNvPr id="162832" name="Text Box 16"/>
          <p:cNvSpPr txBox="1">
            <a:spLocks noChangeArrowheads="1"/>
          </p:cNvSpPr>
          <p:nvPr/>
        </p:nvSpPr>
        <p:spPr bwMode="auto">
          <a:xfrm>
            <a:off x="171450" y="5795962"/>
            <a:ext cx="120205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2800" dirty="0">
                <a:solidFill>
                  <a:schemeClr val="tx2">
                    <a:lumMod val="75000"/>
                    <a:lumOff val="25000"/>
                  </a:schemeClr>
                </a:solidFill>
                <a:effectLst>
                  <a:outerShdw blurRad="38100" dist="38100" dir="2700000" algn="tl">
                    <a:srgbClr val="000000"/>
                  </a:outerShdw>
                </a:effectLst>
              </a:rPr>
              <a:t>Salvation is not only an escape but also a calling </a:t>
            </a:r>
            <a:r>
              <a:rPr lang="en-US" altLang="en-US" sz="2800" dirty="0">
                <a:solidFill>
                  <a:schemeClr val="tx2">
                    <a:lumMod val="75000"/>
                    <a:lumOff val="25000"/>
                  </a:schemeClr>
                </a:solidFill>
                <a:effectLst>
                  <a:outerShdw blurRad="38100" dist="38100" dir="2700000" algn="tl">
                    <a:srgbClr val="000000"/>
                  </a:outerShdw>
                </a:effectLst>
                <a:latin typeface="Corbel" panose="020B0503020204020204" pitchFamily="34" charset="0"/>
              </a:rPr>
              <a:t>(cf. Eph. 2:10; 2 </a:t>
            </a:r>
            <a:r>
              <a:rPr lang="en-US" altLang="en-US" sz="2800" dirty="0" err="1">
                <a:solidFill>
                  <a:schemeClr val="tx2">
                    <a:lumMod val="75000"/>
                    <a:lumOff val="25000"/>
                  </a:schemeClr>
                </a:solidFill>
                <a:effectLst>
                  <a:outerShdw blurRad="38100" dist="38100" dir="2700000" algn="tl">
                    <a:srgbClr val="000000"/>
                  </a:outerShdw>
                </a:effectLst>
                <a:latin typeface="Corbel" panose="020B0503020204020204" pitchFamily="34" charset="0"/>
              </a:rPr>
              <a:t>Ti</a:t>
            </a:r>
            <a:r>
              <a:rPr lang="en-US" altLang="en-US" sz="2800" dirty="0">
                <a:solidFill>
                  <a:schemeClr val="tx2">
                    <a:lumMod val="75000"/>
                    <a:lumOff val="25000"/>
                  </a:schemeClr>
                </a:solidFill>
                <a:effectLst>
                  <a:outerShdw blurRad="38100" dist="38100" dir="2700000" algn="tl">
                    <a:srgbClr val="000000"/>
                  </a:outerShdw>
                </a:effectLst>
                <a:latin typeface="Corbel" panose="020B0503020204020204" pitchFamily="34" charset="0"/>
              </a:rPr>
              <a:t>. 1:9).</a:t>
            </a:r>
          </a:p>
        </p:txBody>
      </p:sp>
      <p:sp>
        <p:nvSpPr>
          <p:cNvPr id="162833" name="AutoShape 17"/>
          <p:cNvSpPr>
            <a:spLocks noChangeArrowheads="1"/>
          </p:cNvSpPr>
          <p:nvPr/>
        </p:nvSpPr>
        <p:spPr bwMode="auto">
          <a:xfrm>
            <a:off x="6096001" y="3213100"/>
            <a:ext cx="1008063" cy="10795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0910422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2828">
                                            <p:txEl>
                                              <p:pRg st="0" end="0"/>
                                            </p:txEl>
                                          </p:spTgt>
                                        </p:tgtEl>
                                        <p:attrNameLst>
                                          <p:attrName>style.visibility</p:attrName>
                                        </p:attrNameLst>
                                      </p:cBhvr>
                                      <p:to>
                                        <p:strVal val="visible"/>
                                      </p:to>
                                    </p:set>
                                    <p:anim calcmode="lin" valueType="num">
                                      <p:cBhvr>
                                        <p:cTn id="7" dur="500" fill="hold"/>
                                        <p:tgtEl>
                                          <p:spTgt spid="1628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282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62822"/>
                                        </p:tgtEl>
                                        <p:attrNameLst>
                                          <p:attrName>style.visibility</p:attrName>
                                        </p:attrNameLst>
                                      </p:cBhvr>
                                      <p:to>
                                        <p:strVal val="visible"/>
                                      </p:to>
                                    </p:set>
                                    <p:animEffect transition="in" filter="dissolve">
                                      <p:cBhvr>
                                        <p:cTn id="13" dur="500"/>
                                        <p:tgtEl>
                                          <p:spTgt spid="162822"/>
                                        </p:tgtEl>
                                      </p:cBhvr>
                                    </p:animEffect>
                                  </p:childTnLst>
                                </p:cTn>
                              </p:par>
                              <p:par>
                                <p:cTn id="14" presetID="9" presetClass="entr" presetSubtype="0" fill="hold" nodeType="withEffect">
                                  <p:stCondLst>
                                    <p:cond delay="0"/>
                                  </p:stCondLst>
                                  <p:childTnLst>
                                    <p:set>
                                      <p:cBhvr>
                                        <p:cTn id="15" dur="1" fill="hold">
                                          <p:stCondLst>
                                            <p:cond delay="0"/>
                                          </p:stCondLst>
                                        </p:cTn>
                                        <p:tgtEl>
                                          <p:spTgt spid="162827">
                                            <p:txEl>
                                              <p:pRg st="0" end="0"/>
                                            </p:txEl>
                                          </p:spTgt>
                                        </p:tgtEl>
                                        <p:attrNameLst>
                                          <p:attrName>style.visibility</p:attrName>
                                        </p:attrNameLst>
                                      </p:cBhvr>
                                      <p:to>
                                        <p:strVal val="visible"/>
                                      </p:to>
                                    </p:set>
                                    <p:animEffect transition="in" filter="dissolve">
                                      <p:cBhvr>
                                        <p:cTn id="16" dur="500"/>
                                        <p:tgtEl>
                                          <p:spTgt spid="162827">
                                            <p:txEl>
                                              <p:pRg st="0" end="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62827">
                                            <p:txEl>
                                              <p:pRg st="1" end="1"/>
                                            </p:txEl>
                                          </p:spTgt>
                                        </p:tgtEl>
                                        <p:attrNameLst>
                                          <p:attrName>style.visibility</p:attrName>
                                        </p:attrNameLst>
                                      </p:cBhvr>
                                      <p:to>
                                        <p:strVal val="visible"/>
                                      </p:to>
                                    </p:set>
                                    <p:animEffect transition="in" filter="dissolve">
                                      <p:cBhvr>
                                        <p:cTn id="19" dur="500"/>
                                        <p:tgtEl>
                                          <p:spTgt spid="162827">
                                            <p:txEl>
                                              <p:pRg st="1" end="1"/>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62827">
                                            <p:txEl>
                                              <p:pRg st="2" end="2"/>
                                            </p:txEl>
                                          </p:spTgt>
                                        </p:tgtEl>
                                        <p:attrNameLst>
                                          <p:attrName>style.visibility</p:attrName>
                                        </p:attrNameLst>
                                      </p:cBhvr>
                                      <p:to>
                                        <p:strVal val="visible"/>
                                      </p:to>
                                    </p:set>
                                    <p:animEffect transition="in" filter="dissolve">
                                      <p:cBhvr>
                                        <p:cTn id="22" dur="500"/>
                                        <p:tgtEl>
                                          <p:spTgt spid="162827">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162827">
                                            <p:txEl>
                                              <p:pRg st="3" end="3"/>
                                            </p:txEl>
                                          </p:spTgt>
                                        </p:tgtEl>
                                        <p:attrNameLst>
                                          <p:attrName>style.visibility</p:attrName>
                                        </p:attrNameLst>
                                      </p:cBhvr>
                                      <p:to>
                                        <p:strVal val="visible"/>
                                      </p:to>
                                    </p:set>
                                    <p:animEffect transition="in" filter="dissolve">
                                      <p:cBhvr>
                                        <p:cTn id="25" dur="500"/>
                                        <p:tgtEl>
                                          <p:spTgt spid="162827">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162827">
                                            <p:txEl>
                                              <p:pRg st="5" end="5"/>
                                            </p:txEl>
                                          </p:spTgt>
                                        </p:tgtEl>
                                        <p:attrNameLst>
                                          <p:attrName>style.visibility</p:attrName>
                                        </p:attrNameLst>
                                      </p:cBhvr>
                                      <p:to>
                                        <p:strVal val="visible"/>
                                      </p:to>
                                    </p:set>
                                    <p:animEffect transition="in" filter="dissolve">
                                      <p:cBhvr>
                                        <p:cTn id="28" dur="500"/>
                                        <p:tgtEl>
                                          <p:spTgt spid="162827">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62829"/>
                                        </p:tgtEl>
                                        <p:attrNameLst>
                                          <p:attrName>style.visibility</p:attrName>
                                        </p:attrNameLst>
                                      </p:cBhvr>
                                      <p:to>
                                        <p:strVal val="visible"/>
                                      </p:to>
                                    </p:set>
                                    <p:animEffect transition="in" filter="dissolve">
                                      <p:cBhvr>
                                        <p:cTn id="31" dur="500"/>
                                        <p:tgtEl>
                                          <p:spTgt spid="16282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62833"/>
                                        </p:tgtEl>
                                        <p:attrNameLst>
                                          <p:attrName>style.visibility</p:attrName>
                                        </p:attrNameLst>
                                      </p:cBhvr>
                                      <p:to>
                                        <p:strVal val="visible"/>
                                      </p:to>
                                    </p:set>
                                    <p:animEffect transition="in" filter="dissolve">
                                      <p:cBhvr>
                                        <p:cTn id="36" dur="500"/>
                                        <p:tgtEl>
                                          <p:spTgt spid="162833"/>
                                        </p:tgtEl>
                                      </p:cBhvr>
                                    </p:animEffect>
                                  </p:childTnLst>
                                </p:cTn>
                              </p:par>
                              <p:par>
                                <p:cTn id="37" presetID="9" presetClass="entr" presetSubtype="0" fill="hold" nodeType="withEffect">
                                  <p:stCondLst>
                                    <p:cond delay="0"/>
                                  </p:stCondLst>
                                  <p:childTnLst>
                                    <p:set>
                                      <p:cBhvr>
                                        <p:cTn id="38" dur="1" fill="hold">
                                          <p:stCondLst>
                                            <p:cond delay="0"/>
                                          </p:stCondLst>
                                        </p:cTn>
                                        <p:tgtEl>
                                          <p:spTgt spid="162831">
                                            <p:txEl>
                                              <p:pRg st="0" end="0"/>
                                            </p:txEl>
                                          </p:spTgt>
                                        </p:tgtEl>
                                        <p:attrNameLst>
                                          <p:attrName>style.visibility</p:attrName>
                                        </p:attrNameLst>
                                      </p:cBhvr>
                                      <p:to>
                                        <p:strVal val="visible"/>
                                      </p:to>
                                    </p:set>
                                    <p:animEffect transition="in" filter="dissolve">
                                      <p:cBhvr>
                                        <p:cTn id="39" dur="500"/>
                                        <p:tgtEl>
                                          <p:spTgt spid="162831">
                                            <p:txEl>
                                              <p:pRg st="0" end="0"/>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162823"/>
                                        </p:tgtEl>
                                        <p:attrNameLst>
                                          <p:attrName>style.visibility</p:attrName>
                                        </p:attrNameLst>
                                      </p:cBhvr>
                                      <p:to>
                                        <p:strVal val="visible"/>
                                      </p:to>
                                    </p:set>
                                    <p:animEffect transition="in" filter="dissolve">
                                      <p:cBhvr>
                                        <p:cTn id="42" dur="500"/>
                                        <p:tgtEl>
                                          <p:spTgt spid="162823"/>
                                        </p:tgtEl>
                                      </p:cBhvr>
                                    </p:animEffect>
                                  </p:childTnLst>
                                </p:cTn>
                              </p:par>
                              <p:par>
                                <p:cTn id="43" presetID="9" presetClass="entr" presetSubtype="0" fill="hold" nodeType="withEffect">
                                  <p:stCondLst>
                                    <p:cond delay="0"/>
                                  </p:stCondLst>
                                  <p:childTnLst>
                                    <p:set>
                                      <p:cBhvr>
                                        <p:cTn id="44" dur="1" fill="hold">
                                          <p:stCondLst>
                                            <p:cond delay="0"/>
                                          </p:stCondLst>
                                        </p:cTn>
                                        <p:tgtEl>
                                          <p:spTgt spid="162825">
                                            <p:txEl>
                                              <p:pRg st="0" end="0"/>
                                            </p:txEl>
                                          </p:spTgt>
                                        </p:tgtEl>
                                        <p:attrNameLst>
                                          <p:attrName>style.visibility</p:attrName>
                                        </p:attrNameLst>
                                      </p:cBhvr>
                                      <p:to>
                                        <p:strVal val="visible"/>
                                      </p:to>
                                    </p:set>
                                    <p:animEffect transition="in" filter="dissolve">
                                      <p:cBhvr>
                                        <p:cTn id="45" dur="500"/>
                                        <p:tgtEl>
                                          <p:spTgt spid="162825">
                                            <p:txEl>
                                              <p:pRg st="0" end="0"/>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162825">
                                            <p:txEl>
                                              <p:pRg st="1" end="1"/>
                                            </p:txEl>
                                          </p:spTgt>
                                        </p:tgtEl>
                                        <p:attrNameLst>
                                          <p:attrName>style.visibility</p:attrName>
                                        </p:attrNameLst>
                                      </p:cBhvr>
                                      <p:to>
                                        <p:strVal val="visible"/>
                                      </p:to>
                                    </p:set>
                                    <p:animEffect transition="in" filter="dissolve">
                                      <p:cBhvr>
                                        <p:cTn id="48" dur="500"/>
                                        <p:tgtEl>
                                          <p:spTgt spid="162825">
                                            <p:txEl>
                                              <p:pRg st="1" end="1"/>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162825">
                                            <p:txEl>
                                              <p:pRg st="2" end="2"/>
                                            </p:txEl>
                                          </p:spTgt>
                                        </p:tgtEl>
                                        <p:attrNameLst>
                                          <p:attrName>style.visibility</p:attrName>
                                        </p:attrNameLst>
                                      </p:cBhvr>
                                      <p:to>
                                        <p:strVal val="visible"/>
                                      </p:to>
                                    </p:set>
                                    <p:animEffect transition="in" filter="dissolve">
                                      <p:cBhvr>
                                        <p:cTn id="51" dur="500"/>
                                        <p:tgtEl>
                                          <p:spTgt spid="162825">
                                            <p:txEl>
                                              <p:pRg st="2" end="2"/>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162825">
                                            <p:txEl>
                                              <p:pRg st="3" end="3"/>
                                            </p:txEl>
                                          </p:spTgt>
                                        </p:tgtEl>
                                        <p:attrNameLst>
                                          <p:attrName>style.visibility</p:attrName>
                                        </p:attrNameLst>
                                      </p:cBhvr>
                                      <p:to>
                                        <p:strVal val="visible"/>
                                      </p:to>
                                    </p:set>
                                    <p:animEffect transition="in" filter="dissolve">
                                      <p:cBhvr>
                                        <p:cTn id="54" dur="500"/>
                                        <p:tgtEl>
                                          <p:spTgt spid="162825">
                                            <p:txEl>
                                              <p:pRg st="3" end="3"/>
                                            </p:txEl>
                                          </p:spTgt>
                                        </p:tgtEl>
                                      </p:cBhvr>
                                    </p:animEffect>
                                  </p:childTnLst>
                                </p:cTn>
                              </p:par>
                              <p:par>
                                <p:cTn id="55" presetID="9" presetClass="entr" presetSubtype="0" fill="hold" nodeType="withEffect">
                                  <p:stCondLst>
                                    <p:cond delay="0"/>
                                  </p:stCondLst>
                                  <p:childTnLst>
                                    <p:set>
                                      <p:cBhvr>
                                        <p:cTn id="56" dur="1" fill="hold">
                                          <p:stCondLst>
                                            <p:cond delay="0"/>
                                          </p:stCondLst>
                                        </p:cTn>
                                        <p:tgtEl>
                                          <p:spTgt spid="162825">
                                            <p:txEl>
                                              <p:pRg st="5" end="5"/>
                                            </p:txEl>
                                          </p:spTgt>
                                        </p:tgtEl>
                                        <p:attrNameLst>
                                          <p:attrName>style.visibility</p:attrName>
                                        </p:attrNameLst>
                                      </p:cBhvr>
                                      <p:to>
                                        <p:strVal val="visible"/>
                                      </p:to>
                                    </p:set>
                                    <p:animEffect transition="in" filter="dissolve">
                                      <p:cBhvr>
                                        <p:cTn id="57" dur="500"/>
                                        <p:tgtEl>
                                          <p:spTgt spid="162825">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16" fill="hold" nodeType="clickEffect">
                                  <p:stCondLst>
                                    <p:cond delay="0"/>
                                  </p:stCondLst>
                                  <p:childTnLst>
                                    <p:set>
                                      <p:cBhvr>
                                        <p:cTn id="61" dur="1" fill="hold">
                                          <p:stCondLst>
                                            <p:cond delay="0"/>
                                          </p:stCondLst>
                                        </p:cTn>
                                        <p:tgtEl>
                                          <p:spTgt spid="162832">
                                            <p:txEl>
                                              <p:pRg st="0" end="0"/>
                                            </p:txEl>
                                          </p:spTgt>
                                        </p:tgtEl>
                                        <p:attrNameLst>
                                          <p:attrName>style.visibility</p:attrName>
                                        </p:attrNameLst>
                                      </p:cBhvr>
                                      <p:to>
                                        <p:strVal val="visible"/>
                                      </p:to>
                                    </p:set>
                                    <p:anim calcmode="lin" valueType="num">
                                      <p:cBhvr>
                                        <p:cTn id="62" dur="500" fill="hold"/>
                                        <p:tgtEl>
                                          <p:spTgt spid="162832">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16283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569066"/>
            <a:ext cx="6322142" cy="6067708"/>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Paul uses three verbal tenses to describe salvation:  past, present and future.</a:t>
            </a:r>
          </a:p>
          <a:p>
            <a:r>
              <a:rPr lang="en-US" sz="2400" i="1" dirty="0">
                <a:solidFill>
                  <a:schemeClr val="tx1"/>
                </a:solidFill>
              </a:rPr>
              <a:t>As a past event, salvation is something that has been completed in the cross of Jesus and appropriated into the lives of believers through faith (Ga. 3:13; 1 Co. 6:11; Ep. 2:5; Ro. 5:1, 10; 8:24).</a:t>
            </a:r>
          </a:p>
          <a:p>
            <a:r>
              <a:rPr lang="en-US" sz="2400" i="1" dirty="0">
                <a:solidFill>
                  <a:schemeClr val="tx1"/>
                </a:solidFill>
              </a:rPr>
              <a:t>At the same time, Paul can refer to salvation as a present process, so he can say that believers “are being saved” (1 Co. 1:18; 15:2; 2 Co. 2:15).</a:t>
            </a:r>
          </a:p>
          <a:p>
            <a:r>
              <a:rPr lang="en-US" sz="2400" i="1" dirty="0">
                <a:solidFill>
                  <a:schemeClr val="tx1"/>
                </a:solidFill>
              </a:rPr>
              <a:t>Finally, salvation is a future hope, an event in which believers “will be saved” at the end (Ro. 5:9; Phil. 1:28).</a:t>
            </a:r>
          </a:p>
        </p:txBody>
      </p:sp>
      <p:sp>
        <p:nvSpPr>
          <p:cNvPr id="4" name="Slide Number Placeholder 3"/>
          <p:cNvSpPr>
            <a:spLocks noGrp="1"/>
          </p:cNvSpPr>
          <p:nvPr>
            <p:ph type="sldNum" sz="quarter" idx="12"/>
          </p:nvPr>
        </p:nvSpPr>
        <p:spPr>
          <a:xfrm>
            <a:off x="11665974" y="5589640"/>
            <a:ext cx="526025" cy="383078"/>
          </a:xfrm>
        </p:spPr>
        <p:txBody>
          <a:bodyPr/>
          <a:lstStyle/>
          <a:p>
            <a:fld id="{2AC27A5A-7290-4DE1-BA94-4BE8A8E57DCF}" type="slidenum">
              <a:rPr lang="en-US" smtClean="0"/>
              <a:t>176</a:t>
            </a:fld>
            <a:endParaRPr lang="en-US" dirty="0"/>
          </a:p>
        </p:txBody>
      </p:sp>
    </p:spTree>
    <p:extLst>
      <p:ext uri="{BB962C8B-B14F-4D97-AF65-F5344CB8AC3E}">
        <p14:creationId xmlns:p14="http://schemas.microsoft.com/office/powerpoint/2010/main" val="28029305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118786" name="Rectangle 2"/>
          <p:cNvSpPr>
            <a:spLocks noGrp="1"/>
          </p:cNvSpPr>
          <p:nvPr>
            <p:ph type="title" idx="4294967295"/>
          </p:nvPr>
        </p:nvSpPr>
        <p:spPr>
          <a:xfrm>
            <a:off x="117986" y="115887"/>
            <a:ext cx="11931445" cy="1388447"/>
          </a:xfrm>
          <a:noFill/>
        </p:spPr>
        <p:txBody>
          <a:bodyPr>
            <a:normAutofit/>
          </a:bodyPr>
          <a:lstStyle/>
          <a:p>
            <a:pPr algn="ctr"/>
            <a:r>
              <a:rPr lang="en-US" altLang="en-US" sz="6600" dirty="0">
                <a:solidFill>
                  <a:schemeClr val="tx2">
                    <a:lumMod val="75000"/>
                    <a:lumOff val="25000"/>
                  </a:schemeClr>
                </a:solidFill>
                <a:latin typeface="Haettenschweiler" pitchFamily="34" charset="0"/>
              </a:rPr>
              <a:t>SALVATION IN THREE TENSES</a:t>
            </a:r>
            <a:br>
              <a:rPr lang="en-US" altLang="en-US" sz="6600" dirty="0">
                <a:solidFill>
                  <a:schemeClr val="tx2">
                    <a:lumMod val="75000"/>
                    <a:lumOff val="25000"/>
                  </a:schemeClr>
                </a:solidFill>
                <a:latin typeface="Haettenschweiler" pitchFamily="34" charset="0"/>
              </a:rPr>
            </a:br>
            <a:r>
              <a:rPr lang="en-US" altLang="en-US" sz="2800" dirty="0">
                <a:solidFill>
                  <a:schemeClr val="tx2">
                    <a:lumMod val="75000"/>
                    <a:lumOff val="25000"/>
                  </a:schemeClr>
                </a:solidFill>
                <a:latin typeface="Haettenschweiler" pitchFamily="34" charset="0"/>
              </a:rPr>
              <a:t>Romans 5:1, 9</a:t>
            </a:r>
            <a:endParaRPr lang="en-US" altLang="en-US" sz="6600" dirty="0">
              <a:solidFill>
                <a:schemeClr val="tx2">
                  <a:lumMod val="75000"/>
                  <a:lumOff val="25000"/>
                </a:schemeClr>
              </a:solidFill>
              <a:latin typeface="Haettenschweiler" pitchFamily="34" charset="0"/>
            </a:endParaRPr>
          </a:p>
        </p:txBody>
      </p:sp>
      <p:sp>
        <p:nvSpPr>
          <p:cNvPr id="306180" name="Rectangle 4"/>
          <p:cNvSpPr>
            <a:spLocks noGrp="1"/>
          </p:cNvSpPr>
          <p:nvPr>
            <p:ph type="body" sz="half" idx="4294967295"/>
          </p:nvPr>
        </p:nvSpPr>
        <p:spPr>
          <a:xfrm>
            <a:off x="419101" y="1628775"/>
            <a:ext cx="3409949" cy="4591051"/>
          </a:xfrm>
          <a:gradFill rotWithShape="1">
            <a:gsLst>
              <a:gs pos="0">
                <a:srgbClr val="3B0000"/>
              </a:gs>
              <a:gs pos="100000">
                <a:srgbClr val="800000"/>
              </a:gs>
            </a:gsLst>
            <a:lin ang="5400000" scaled="1"/>
          </a:gradFill>
          <a:ln w="12700">
            <a:solidFill>
              <a:schemeClr val="tx1"/>
            </a:solidFill>
            <a:miter lim="800000"/>
            <a:headEnd/>
            <a:tailEnd/>
          </a:ln>
        </p:spPr>
        <p:txBody>
          <a:bodyPr>
            <a:normAutofit/>
          </a:bodyPr>
          <a:lstStyle/>
          <a:p>
            <a:pPr>
              <a:lnSpc>
                <a:spcPct val="100000"/>
              </a:lnSpc>
              <a:buFont typeface="Wingdings 2" panose="05020102010507070707" pitchFamily="18" charset="2"/>
              <a:buNone/>
            </a:pPr>
            <a:r>
              <a:rPr lang="en-US" altLang="en-US" sz="3900" b="1" dirty="0">
                <a:solidFill>
                  <a:srgbClr val="FFFF00"/>
                </a:solidFill>
                <a:latin typeface="Agency FB" pitchFamily="2" charset="0"/>
              </a:rPr>
              <a:t>PAST</a:t>
            </a:r>
          </a:p>
          <a:p>
            <a:pPr>
              <a:buFont typeface="Wingdings 2" panose="05020102010507070707" pitchFamily="18" charset="2"/>
              <a:buNone/>
            </a:pPr>
            <a:r>
              <a:rPr lang="en-US" altLang="en-US" sz="2800" i="1" dirty="0">
                <a:solidFill>
                  <a:srgbClr val="FFFF99"/>
                </a:solidFill>
                <a:latin typeface="Arial" panose="020B0604020202020204" pitchFamily="34" charset="0"/>
              </a:rPr>
              <a:t>“…</a:t>
            </a:r>
            <a:r>
              <a:rPr lang="en-US" altLang="en-US" sz="2800" i="1" u="sng" dirty="0">
                <a:solidFill>
                  <a:srgbClr val="FFFF99"/>
                </a:solidFill>
                <a:latin typeface="Arial" panose="020B0604020202020204" pitchFamily="34" charset="0"/>
              </a:rPr>
              <a:t>having been justified</a:t>
            </a:r>
            <a:r>
              <a:rPr lang="en-US" altLang="en-US" sz="2800" i="1" dirty="0">
                <a:solidFill>
                  <a:srgbClr val="FFFF99"/>
                </a:solidFill>
                <a:latin typeface="Arial" panose="020B0604020202020204" pitchFamily="34" charset="0"/>
              </a:rPr>
              <a:t> through faith…” (5:1a)</a:t>
            </a:r>
          </a:p>
          <a:p>
            <a:pPr>
              <a:buFont typeface="Wingdings 2" panose="05020102010507070707" pitchFamily="18" charset="2"/>
              <a:buNone/>
            </a:pPr>
            <a:endParaRPr lang="en-US" altLang="en-US" sz="2800" i="1" dirty="0">
              <a:solidFill>
                <a:srgbClr val="FFFF99"/>
              </a:solidFill>
              <a:latin typeface="Arial" panose="020B0604020202020204" pitchFamily="34" charset="0"/>
            </a:endParaRPr>
          </a:p>
          <a:p>
            <a:pPr>
              <a:buFont typeface="Wingdings 2" panose="05020102010507070707" pitchFamily="18" charset="2"/>
              <a:buNone/>
            </a:pPr>
            <a:endParaRPr lang="en-US" altLang="en-US" sz="2800" i="1" dirty="0">
              <a:solidFill>
                <a:srgbClr val="FFFF99"/>
              </a:solidFill>
              <a:latin typeface="Arial" panose="020B0604020202020204" pitchFamily="34" charset="0"/>
            </a:endParaRPr>
          </a:p>
          <a:p>
            <a:pPr>
              <a:buFont typeface="Wingdings 2" panose="05020102010507070707" pitchFamily="18" charset="2"/>
              <a:buNone/>
            </a:pPr>
            <a:endParaRPr lang="en-US" altLang="en-US" sz="2400" i="1" dirty="0">
              <a:solidFill>
                <a:srgbClr val="FFFF99"/>
              </a:solidFill>
              <a:latin typeface="Arial" panose="020B0604020202020204" pitchFamily="34" charset="0"/>
            </a:endParaRPr>
          </a:p>
          <a:p>
            <a:pPr>
              <a:buFont typeface="Wingdings 2" panose="05020102010507070707" pitchFamily="18" charset="2"/>
              <a:buNone/>
            </a:pPr>
            <a:r>
              <a:rPr lang="en-US" altLang="en-US" sz="2400" i="1" dirty="0">
                <a:solidFill>
                  <a:srgbClr val="FFFF99"/>
                </a:solidFill>
                <a:latin typeface="Arial Narrow" panose="020B0606020202030204" pitchFamily="34" charset="0"/>
              </a:rPr>
              <a:t>(aorist passive participle)</a:t>
            </a:r>
          </a:p>
        </p:txBody>
      </p:sp>
      <p:sp>
        <p:nvSpPr>
          <p:cNvPr id="306181" name="Rectangle 5"/>
          <p:cNvSpPr>
            <a:spLocks noGrp="1"/>
          </p:cNvSpPr>
          <p:nvPr>
            <p:ph type="body" sz="half" idx="4294967295"/>
          </p:nvPr>
        </p:nvSpPr>
        <p:spPr>
          <a:xfrm>
            <a:off x="4305301" y="1638300"/>
            <a:ext cx="3467099" cy="4581526"/>
          </a:xfrm>
          <a:gradFill rotWithShape="1">
            <a:gsLst>
              <a:gs pos="0">
                <a:srgbClr val="500000"/>
              </a:gs>
              <a:gs pos="100000">
                <a:srgbClr val="AC0000"/>
              </a:gs>
            </a:gsLst>
            <a:lin ang="5400000" scaled="1"/>
          </a:gradFill>
          <a:ln w="12700">
            <a:solidFill>
              <a:schemeClr val="tx1"/>
            </a:solidFill>
            <a:miter lim="800000"/>
            <a:headEnd/>
            <a:tailEnd/>
          </a:ln>
        </p:spPr>
        <p:txBody>
          <a:bodyPr>
            <a:normAutofit lnSpcReduction="10000"/>
          </a:bodyPr>
          <a:lstStyle/>
          <a:p>
            <a:pPr>
              <a:lnSpc>
                <a:spcPct val="120000"/>
              </a:lnSpc>
              <a:buFont typeface="Wingdings 2" panose="05020102010507070707" pitchFamily="18" charset="2"/>
              <a:buNone/>
            </a:pPr>
            <a:r>
              <a:rPr lang="en-US" altLang="en-US" sz="3900" b="1" dirty="0">
                <a:solidFill>
                  <a:srgbClr val="FFFF00"/>
                </a:solidFill>
                <a:latin typeface="Agency FB" pitchFamily="2" charset="0"/>
              </a:rPr>
              <a:t>PRESENT</a:t>
            </a:r>
          </a:p>
          <a:p>
            <a:pPr>
              <a:buFont typeface="Wingdings 2" panose="05020102010507070707" pitchFamily="18" charset="2"/>
              <a:buNone/>
            </a:pPr>
            <a:r>
              <a:rPr lang="en-US" altLang="en-US" sz="2800" i="1" dirty="0">
                <a:solidFill>
                  <a:srgbClr val="FFFF99"/>
                </a:solidFill>
                <a:latin typeface="Arial" panose="020B0604020202020204" pitchFamily="34" charset="0"/>
              </a:rPr>
              <a:t>“…we </a:t>
            </a:r>
            <a:r>
              <a:rPr lang="en-US" altLang="en-US" sz="2800" i="1" u="sng" dirty="0">
                <a:solidFill>
                  <a:srgbClr val="FFFF99"/>
                </a:solidFill>
                <a:latin typeface="Arial" panose="020B0604020202020204" pitchFamily="34" charset="0"/>
              </a:rPr>
              <a:t>have peace</a:t>
            </a:r>
            <a:r>
              <a:rPr lang="en-US" altLang="en-US" sz="2800" i="1" dirty="0">
                <a:solidFill>
                  <a:srgbClr val="FFFF99"/>
                </a:solidFill>
                <a:latin typeface="Arial" panose="020B0604020202020204" pitchFamily="34" charset="0"/>
              </a:rPr>
              <a:t> with God through our Lord Jesus Christ…” (5:1b)</a:t>
            </a:r>
          </a:p>
          <a:p>
            <a:pPr>
              <a:buFont typeface="Wingdings 2" panose="05020102010507070707" pitchFamily="18" charset="2"/>
              <a:buNone/>
            </a:pPr>
            <a:endParaRPr lang="en-US" altLang="en-US" sz="3200" i="1" dirty="0">
              <a:solidFill>
                <a:srgbClr val="FFFF99"/>
              </a:solidFill>
              <a:latin typeface="Arial" panose="020B0604020202020204" pitchFamily="34" charset="0"/>
            </a:endParaRPr>
          </a:p>
          <a:p>
            <a:pPr>
              <a:buFont typeface="Wingdings 2" panose="05020102010507070707" pitchFamily="18" charset="2"/>
              <a:buNone/>
            </a:pPr>
            <a:endParaRPr lang="en-US" altLang="en-US" sz="4000" i="1" dirty="0">
              <a:solidFill>
                <a:srgbClr val="FFFF99"/>
              </a:solidFill>
              <a:latin typeface="Arial" panose="020B0604020202020204" pitchFamily="34" charset="0"/>
            </a:endParaRPr>
          </a:p>
          <a:p>
            <a:pPr>
              <a:buFont typeface="Wingdings 2" panose="05020102010507070707" pitchFamily="18" charset="2"/>
              <a:buNone/>
            </a:pPr>
            <a:r>
              <a:rPr lang="en-US" altLang="en-US" sz="2400" i="1" dirty="0">
                <a:solidFill>
                  <a:srgbClr val="FFFF99"/>
                </a:solidFill>
                <a:latin typeface="Arial Narrow" panose="020B0606020202030204" pitchFamily="34" charset="0"/>
              </a:rPr>
              <a:t>(present active indicative)</a:t>
            </a:r>
          </a:p>
        </p:txBody>
      </p:sp>
      <p:sp>
        <p:nvSpPr>
          <p:cNvPr id="306182" name="Rectangle 6"/>
          <p:cNvSpPr>
            <a:spLocks/>
          </p:cNvSpPr>
          <p:nvPr/>
        </p:nvSpPr>
        <p:spPr bwMode="auto">
          <a:xfrm>
            <a:off x="8229599" y="1638299"/>
            <a:ext cx="3467101" cy="4572001"/>
          </a:xfrm>
          <a:prstGeom prst="rect">
            <a:avLst/>
          </a:prstGeom>
          <a:gradFill rotWithShape="1">
            <a:gsLst>
              <a:gs pos="0">
                <a:srgbClr val="610000"/>
              </a:gs>
              <a:gs pos="100000">
                <a:srgbClr val="D20000"/>
              </a:gs>
            </a:gsLst>
            <a:lin ang="5400000" scaled="1"/>
          </a:gradFill>
          <a:ln w="12700">
            <a:solidFill>
              <a:schemeClr val="tx1"/>
            </a:solidFill>
            <a:miter lim="800000"/>
            <a:headEnd/>
            <a:tailEnd/>
          </a:ln>
        </p:spPr>
        <p:txBody>
          <a:bodyPr/>
          <a:lstStyle>
            <a:lvl1pPr marL="342900" indent="-342900" defTabSz="-13873163">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defTabSz="-13873163">
              <a:spcBef>
                <a:spcPts val="400"/>
              </a:spcBef>
              <a:buClr>
                <a:schemeClr val="accent2"/>
              </a:buClr>
              <a:buSzPct val="90000"/>
              <a:buChar char="•"/>
              <a:defRPr sz="2600">
                <a:solidFill>
                  <a:schemeClr val="tx1"/>
                </a:solidFill>
                <a:latin typeface="Rockwell" pitchFamily="18" charset="0"/>
              </a:defRPr>
            </a:lvl2pPr>
            <a:lvl3pPr marL="1143000" indent="-228600" defTabSz="-13873163">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defTabSz="-13873163">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defTabSz="-13873163">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defTabSz="-13873163"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defTabSz="-13873163"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defTabSz="-13873163"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defTabSz="-13873163"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a:buFont typeface="Wingdings 2" panose="05020102010507070707" pitchFamily="18" charset="2"/>
              <a:buNone/>
            </a:pPr>
            <a:r>
              <a:rPr lang="en-US" altLang="en-US" sz="3600" b="1" dirty="0">
                <a:solidFill>
                  <a:srgbClr val="FFFF00"/>
                </a:solidFill>
                <a:latin typeface="Agency FB" pitchFamily="2" charset="0"/>
              </a:rPr>
              <a:t>FUTURE</a:t>
            </a:r>
          </a:p>
          <a:p>
            <a:pPr>
              <a:buFont typeface="Wingdings 2" panose="05020102010507070707" pitchFamily="18" charset="2"/>
              <a:buNone/>
            </a:pPr>
            <a:r>
              <a:rPr lang="en-US" altLang="en-US" sz="2800" i="1" dirty="0">
                <a:solidFill>
                  <a:srgbClr val="FFFF99"/>
                </a:solidFill>
                <a:latin typeface="Arial" panose="020B0604020202020204" pitchFamily="34" charset="0"/>
              </a:rPr>
              <a:t>“…we </a:t>
            </a:r>
            <a:r>
              <a:rPr lang="en-US" altLang="en-US" sz="2800" i="1" u="sng" dirty="0">
                <a:solidFill>
                  <a:srgbClr val="FFFF99"/>
                </a:solidFill>
                <a:latin typeface="Arial" panose="020B0604020202020204" pitchFamily="34" charset="0"/>
              </a:rPr>
              <a:t>shall be saved</a:t>
            </a:r>
            <a:r>
              <a:rPr lang="en-US" altLang="en-US" sz="2800" i="1" dirty="0">
                <a:solidFill>
                  <a:srgbClr val="FFFF99"/>
                </a:solidFill>
                <a:latin typeface="Arial" panose="020B0604020202020204" pitchFamily="34" charset="0"/>
              </a:rPr>
              <a:t> from God’s wrath through him!” (5:9b)</a:t>
            </a:r>
          </a:p>
          <a:p>
            <a:pPr>
              <a:buFont typeface="Wingdings 2" panose="05020102010507070707" pitchFamily="18" charset="2"/>
              <a:buNone/>
            </a:pPr>
            <a:endParaRPr lang="en-US" altLang="en-US" sz="2800" dirty="0">
              <a:solidFill>
                <a:srgbClr val="FFFF99"/>
              </a:solidFill>
              <a:latin typeface="Arial" panose="020B0604020202020204" pitchFamily="34" charset="0"/>
            </a:endParaRPr>
          </a:p>
          <a:p>
            <a:pPr>
              <a:buFont typeface="Wingdings 2" panose="05020102010507070707" pitchFamily="18" charset="2"/>
              <a:buNone/>
            </a:pPr>
            <a:endParaRPr lang="en-US" altLang="en-US" sz="2800" dirty="0">
              <a:solidFill>
                <a:srgbClr val="FFFF99"/>
              </a:solidFill>
              <a:latin typeface="Arial" panose="020B0604020202020204" pitchFamily="34" charset="0"/>
            </a:endParaRPr>
          </a:p>
          <a:p>
            <a:pPr>
              <a:buFont typeface="Wingdings 2" panose="05020102010507070707" pitchFamily="18" charset="2"/>
              <a:buNone/>
            </a:pPr>
            <a:endParaRPr lang="en-US" altLang="en-US" sz="2800" dirty="0">
              <a:solidFill>
                <a:srgbClr val="FFFF99"/>
              </a:solidFill>
              <a:latin typeface="Arial" panose="020B0604020202020204" pitchFamily="34" charset="0"/>
            </a:endParaRPr>
          </a:p>
          <a:p>
            <a:pPr>
              <a:buFont typeface="Wingdings 2" panose="05020102010507070707" pitchFamily="18" charset="2"/>
              <a:buNone/>
            </a:pPr>
            <a:endParaRPr lang="en-US" altLang="en-US" sz="2800" dirty="0">
              <a:solidFill>
                <a:srgbClr val="FFFF99"/>
              </a:solidFill>
              <a:latin typeface="Arial" panose="020B0604020202020204" pitchFamily="34" charset="0"/>
            </a:endParaRPr>
          </a:p>
          <a:p>
            <a:pPr>
              <a:buFont typeface="Wingdings 2" panose="05020102010507070707" pitchFamily="18" charset="2"/>
              <a:buNone/>
            </a:pPr>
            <a:r>
              <a:rPr lang="en-US" altLang="en-US" sz="2400" i="1" dirty="0">
                <a:solidFill>
                  <a:srgbClr val="FFFF99"/>
                </a:solidFill>
                <a:latin typeface="Arial Narrow" panose="020B0606020202030204" pitchFamily="34" charset="0"/>
              </a:rPr>
              <a:t>(future passive indicative)</a:t>
            </a:r>
          </a:p>
        </p:txBody>
      </p:sp>
    </p:spTree>
    <p:extLst>
      <p:ext uri="{BB962C8B-B14F-4D97-AF65-F5344CB8AC3E}">
        <p14:creationId xmlns:p14="http://schemas.microsoft.com/office/powerpoint/2010/main" val="399363091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6180">
                                            <p:bg/>
                                          </p:spTgt>
                                        </p:tgtEl>
                                        <p:attrNameLst>
                                          <p:attrName>style.visibility</p:attrName>
                                        </p:attrNameLst>
                                      </p:cBhvr>
                                      <p:to>
                                        <p:strVal val="visible"/>
                                      </p:to>
                                    </p:set>
                                    <p:animEffect transition="in" filter="randombar(horizontal)">
                                      <p:cBhvr>
                                        <p:cTn id="7" dur="500"/>
                                        <p:tgtEl>
                                          <p:spTgt spid="306180">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06180">
                                            <p:txEl>
                                              <p:pRg st="0" end="0"/>
                                            </p:txEl>
                                          </p:spTgt>
                                        </p:tgtEl>
                                        <p:attrNameLst>
                                          <p:attrName>style.visibility</p:attrName>
                                        </p:attrNameLst>
                                      </p:cBhvr>
                                      <p:to>
                                        <p:strVal val="visible"/>
                                      </p:to>
                                    </p:set>
                                    <p:animEffect transition="in" filter="randombar(horizontal)">
                                      <p:cBhvr>
                                        <p:cTn id="10" dur="500"/>
                                        <p:tgtEl>
                                          <p:spTgt spid="306180">
                                            <p:txEl>
                                              <p:pRg st="0" end="0"/>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06180">
                                            <p:txEl>
                                              <p:pRg st="1" end="1"/>
                                            </p:txEl>
                                          </p:spTgt>
                                        </p:tgtEl>
                                        <p:attrNameLst>
                                          <p:attrName>style.visibility</p:attrName>
                                        </p:attrNameLst>
                                      </p:cBhvr>
                                      <p:to>
                                        <p:strVal val="visible"/>
                                      </p:to>
                                    </p:set>
                                    <p:animEffect transition="in" filter="randombar(horizontal)">
                                      <p:cBhvr>
                                        <p:cTn id="13" dur="500"/>
                                        <p:tgtEl>
                                          <p:spTgt spid="306180">
                                            <p:txEl>
                                              <p:pRg st="1" end="1"/>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06180">
                                            <p:txEl>
                                              <p:pRg st="5" end="5"/>
                                            </p:txEl>
                                          </p:spTgt>
                                        </p:tgtEl>
                                        <p:attrNameLst>
                                          <p:attrName>style.visibility</p:attrName>
                                        </p:attrNameLst>
                                      </p:cBhvr>
                                      <p:to>
                                        <p:strVal val="visible"/>
                                      </p:to>
                                    </p:set>
                                    <p:animEffect transition="in" filter="randombar(horizontal)">
                                      <p:cBhvr>
                                        <p:cTn id="16" dur="500"/>
                                        <p:tgtEl>
                                          <p:spTgt spid="306180">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6181">
                                            <p:bg/>
                                          </p:spTgt>
                                        </p:tgtEl>
                                        <p:attrNameLst>
                                          <p:attrName>style.visibility</p:attrName>
                                        </p:attrNameLst>
                                      </p:cBhvr>
                                      <p:to>
                                        <p:strVal val="visible"/>
                                      </p:to>
                                    </p:set>
                                    <p:animEffect transition="in" filter="randombar(horizontal)">
                                      <p:cBhvr>
                                        <p:cTn id="21" dur="500"/>
                                        <p:tgtEl>
                                          <p:spTgt spid="306181">
                                            <p:bg/>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06181">
                                            <p:txEl>
                                              <p:pRg st="0" end="0"/>
                                            </p:txEl>
                                          </p:spTgt>
                                        </p:tgtEl>
                                        <p:attrNameLst>
                                          <p:attrName>style.visibility</p:attrName>
                                        </p:attrNameLst>
                                      </p:cBhvr>
                                      <p:to>
                                        <p:strVal val="visible"/>
                                      </p:to>
                                    </p:set>
                                    <p:animEffect transition="in" filter="randombar(horizontal)">
                                      <p:cBhvr>
                                        <p:cTn id="24" dur="500"/>
                                        <p:tgtEl>
                                          <p:spTgt spid="306181">
                                            <p:txEl>
                                              <p:pRg st="0" end="0"/>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06181">
                                            <p:txEl>
                                              <p:pRg st="1" end="1"/>
                                            </p:txEl>
                                          </p:spTgt>
                                        </p:tgtEl>
                                        <p:attrNameLst>
                                          <p:attrName>style.visibility</p:attrName>
                                        </p:attrNameLst>
                                      </p:cBhvr>
                                      <p:to>
                                        <p:strVal val="visible"/>
                                      </p:to>
                                    </p:set>
                                    <p:animEffect transition="in" filter="randombar(horizontal)">
                                      <p:cBhvr>
                                        <p:cTn id="27" dur="500"/>
                                        <p:tgtEl>
                                          <p:spTgt spid="306181">
                                            <p:txEl>
                                              <p:pRg st="1" end="1"/>
                                            </p:txEl>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06181">
                                            <p:txEl>
                                              <p:pRg st="4" end="4"/>
                                            </p:txEl>
                                          </p:spTgt>
                                        </p:tgtEl>
                                        <p:attrNameLst>
                                          <p:attrName>style.visibility</p:attrName>
                                        </p:attrNameLst>
                                      </p:cBhvr>
                                      <p:to>
                                        <p:strVal val="visible"/>
                                      </p:to>
                                    </p:set>
                                    <p:animEffect transition="in" filter="randombar(horizontal)">
                                      <p:cBhvr>
                                        <p:cTn id="30" dur="500"/>
                                        <p:tgtEl>
                                          <p:spTgt spid="306181">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06182"/>
                                        </p:tgtEl>
                                        <p:attrNameLst>
                                          <p:attrName>style.visibility</p:attrName>
                                        </p:attrNameLst>
                                      </p:cBhvr>
                                      <p:to>
                                        <p:strVal val="visible"/>
                                      </p:to>
                                    </p:set>
                                    <p:animEffect transition="in" filter="randombar(horizontal)">
                                      <p:cBhvr>
                                        <p:cTn id="35" dur="500"/>
                                        <p:tgtEl>
                                          <p:spTgt spid="306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uiExpand="1" build="p" animBg="1"/>
      <p:bldP spid="306181" grpId="0" uiExpand="1" build="p" animBg="1"/>
      <p:bldP spid="306182"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Paul uses powerful metaphors or word pictures drawn from the Jewish and Gentile cultures to describe salvation.</a:t>
            </a:r>
          </a:p>
          <a:p>
            <a:r>
              <a:rPr lang="en-US" sz="2400" i="1" u="sng" dirty="0">
                <a:solidFill>
                  <a:schemeClr val="tx1"/>
                </a:solidFill>
              </a:rPr>
              <a:t>Reconciliation</a:t>
            </a:r>
            <a:r>
              <a:rPr lang="en-US" sz="2400" i="1" dirty="0">
                <a:solidFill>
                  <a:schemeClr val="tx1"/>
                </a:solidFill>
              </a:rPr>
              <a:t> sets the framework of salvation as the repair of a relational breach between humans and God (Ro. 5:1, 11; 2 Co. 5:18; Ep. 4:17-19; Col. 1:21).</a:t>
            </a:r>
          </a:p>
          <a:p>
            <a:r>
              <a:rPr lang="en-US" sz="2400" i="1" u="sng" dirty="0">
                <a:solidFill>
                  <a:schemeClr val="tx1"/>
                </a:solidFill>
              </a:rPr>
              <a:t>Redemption</a:t>
            </a:r>
            <a:r>
              <a:rPr lang="en-US" sz="2400" i="1" dirty="0">
                <a:solidFill>
                  <a:schemeClr val="tx1"/>
                </a:solidFill>
              </a:rPr>
              <a:t> is both a Jewish concept, in which someone is “bought back”, and a Gentile concept, in which slaves are given manumission (Ro. 3:24; 1 Co. 1:30; 6:20; 7:23; Ga. 3:13; 4:5; Ep. 1:7, 13-14; 4:30;  Tit. 2:14).</a:t>
            </a:r>
            <a:endParaRPr lang="en-US" sz="2400" b="1" i="1" dirty="0">
              <a:solidFill>
                <a:schemeClr val="tx1"/>
              </a:solidFill>
            </a:endParaRPr>
          </a:p>
        </p:txBody>
      </p:sp>
      <p:sp>
        <p:nvSpPr>
          <p:cNvPr id="4" name="Slide Number Placeholder 3"/>
          <p:cNvSpPr>
            <a:spLocks noGrp="1"/>
          </p:cNvSpPr>
          <p:nvPr>
            <p:ph type="sldNum" sz="quarter" idx="12"/>
          </p:nvPr>
        </p:nvSpPr>
        <p:spPr>
          <a:xfrm>
            <a:off x="11754465" y="5589640"/>
            <a:ext cx="437534" cy="383078"/>
          </a:xfrm>
        </p:spPr>
        <p:txBody>
          <a:bodyPr/>
          <a:lstStyle/>
          <a:p>
            <a:fld id="{2AC27A5A-7290-4DE1-BA94-4BE8A8E57DCF}" type="slidenum">
              <a:rPr lang="en-US" smtClean="0"/>
              <a:t>178</a:t>
            </a:fld>
            <a:endParaRPr lang="en-US" dirty="0"/>
          </a:p>
        </p:txBody>
      </p:sp>
    </p:spTree>
    <p:extLst>
      <p:ext uri="{BB962C8B-B14F-4D97-AF65-F5344CB8AC3E}">
        <p14:creationId xmlns:p14="http://schemas.microsoft.com/office/powerpoint/2010/main" val="14229575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187" y="162231"/>
            <a:ext cx="6445045" cy="6577781"/>
          </a:xfrm>
        </p:spPr>
        <p:txBody>
          <a:bodyPr>
            <a:normAutofit/>
          </a:bodyPr>
          <a:lstStyle/>
          <a:p>
            <a:r>
              <a:rPr lang="en-US" sz="2400" i="1" u="sng" dirty="0"/>
              <a:t>Justification</a:t>
            </a:r>
            <a:r>
              <a:rPr lang="en-US" sz="2400" i="1" dirty="0"/>
              <a:t> is a forensic term and evokes the picture of acquittal before a judge. It means that even though a guilty sinner, the believer is viewed as righteous because he/she has come into a righteous relationship with God (Ro. 3:24, 26; 4:5; 5:1; Ga. 2:16; 3:8, 24; Tit. 3:7). This acquittal is based upon the death of Jesus so that God’s wrath against sin has been satisfied in the death of his Son (Ro. 5:9; 8:30-34).</a:t>
            </a:r>
          </a:p>
          <a:p>
            <a:r>
              <a:rPr lang="en-US" sz="2400" i="1" u="sng" dirty="0"/>
              <a:t>Substitution</a:t>
            </a:r>
            <a:r>
              <a:rPr lang="en-US" sz="2400" i="1" dirty="0"/>
              <a:t> is a sacrificial concept in which the offenses of the worshipper are transferred to the innocent sacrificial animal—life for life. Paul sees both Yom Kippur and Passover rituals underlying the sacrifice of Christ (Ro 3:25; 1 Co. 5:7; 11:23-25; 2 Co. 5:21; Ep. 5:2).</a:t>
            </a:r>
            <a:endParaRPr lang="en-US" sz="2400" i="1" u="sng" dirty="0"/>
          </a:p>
        </p:txBody>
      </p:sp>
      <p:sp>
        <p:nvSpPr>
          <p:cNvPr id="4" name="Slide Number Placeholder 3"/>
          <p:cNvSpPr>
            <a:spLocks noGrp="1"/>
          </p:cNvSpPr>
          <p:nvPr>
            <p:ph type="sldNum" sz="quarter" idx="12"/>
          </p:nvPr>
        </p:nvSpPr>
        <p:spPr>
          <a:xfrm>
            <a:off x="11695471" y="5619135"/>
            <a:ext cx="496528" cy="353582"/>
          </a:xfrm>
        </p:spPr>
        <p:txBody>
          <a:bodyPr/>
          <a:lstStyle/>
          <a:p>
            <a:fld id="{2AC27A5A-7290-4DE1-BA94-4BE8A8E57DCF}" type="slidenum">
              <a:rPr lang="en-US" smtClean="0"/>
              <a:t>179</a:t>
            </a:fld>
            <a:endParaRPr lang="en-US" dirty="0"/>
          </a:p>
        </p:txBody>
      </p:sp>
    </p:spTree>
    <p:extLst>
      <p:ext uri="{BB962C8B-B14F-4D97-AF65-F5344CB8AC3E}">
        <p14:creationId xmlns:p14="http://schemas.microsoft.com/office/powerpoint/2010/main" val="276632409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367620" name="Picture 4" descr="bible-map-apostle-paul-first-missionary-journey[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9622" y="0"/>
            <a:ext cx="762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7621" name="Text Box 5"/>
          <p:cNvSpPr txBox="1">
            <a:spLocks noChangeArrowheads="1"/>
          </p:cNvSpPr>
          <p:nvPr/>
        </p:nvSpPr>
        <p:spPr bwMode="auto">
          <a:xfrm>
            <a:off x="9143999" y="208547"/>
            <a:ext cx="2646947"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solidFill>
                  <a:srgbClr val="FFFF99"/>
                </a:solidFill>
                <a:latin typeface="Impact" panose="020B0806030902050204" pitchFamily="34" charset="0"/>
              </a:rPr>
              <a:t>Four Important Churches</a:t>
            </a:r>
          </a:p>
          <a:p>
            <a:pPr>
              <a:spcBef>
                <a:spcPct val="50000"/>
              </a:spcBef>
            </a:pPr>
            <a:endParaRPr lang="en-US" altLang="en-US" sz="2800" dirty="0">
              <a:solidFill>
                <a:srgbClr val="FFFF99"/>
              </a:solidFill>
              <a:latin typeface="Impact" panose="020B0806030902050204" pitchFamily="34" charset="0"/>
            </a:endParaRPr>
          </a:p>
          <a:p>
            <a:pPr>
              <a:spcBef>
                <a:spcPct val="50000"/>
              </a:spcBef>
            </a:pPr>
            <a:r>
              <a:rPr lang="en-US" altLang="en-US" sz="2800" dirty="0">
                <a:solidFill>
                  <a:srgbClr val="FFFF99"/>
                </a:solidFill>
              </a:rPr>
              <a:t>Antioch (Pisidia)</a:t>
            </a:r>
          </a:p>
          <a:p>
            <a:pPr>
              <a:spcBef>
                <a:spcPct val="50000"/>
              </a:spcBef>
            </a:pPr>
            <a:r>
              <a:rPr lang="en-US" altLang="en-US" sz="2800" dirty="0" err="1">
                <a:solidFill>
                  <a:srgbClr val="FFFF99"/>
                </a:solidFill>
              </a:rPr>
              <a:t>Iconium</a:t>
            </a:r>
            <a:endParaRPr lang="en-US" altLang="en-US" sz="2800" dirty="0">
              <a:solidFill>
                <a:srgbClr val="FFFF99"/>
              </a:solidFill>
            </a:endParaRPr>
          </a:p>
          <a:p>
            <a:pPr>
              <a:spcBef>
                <a:spcPct val="50000"/>
              </a:spcBef>
            </a:pPr>
            <a:r>
              <a:rPr lang="en-US" altLang="en-US" sz="2800" dirty="0" err="1">
                <a:solidFill>
                  <a:srgbClr val="FFFF99"/>
                </a:solidFill>
              </a:rPr>
              <a:t>Lystra</a:t>
            </a:r>
            <a:endParaRPr lang="en-US" altLang="en-US" sz="2800" dirty="0">
              <a:solidFill>
                <a:srgbClr val="FFFF99"/>
              </a:solidFill>
            </a:endParaRPr>
          </a:p>
          <a:p>
            <a:pPr>
              <a:spcBef>
                <a:spcPct val="50000"/>
              </a:spcBef>
            </a:pPr>
            <a:r>
              <a:rPr lang="en-US" altLang="en-US" sz="2800" dirty="0" err="1">
                <a:solidFill>
                  <a:srgbClr val="FFFF99"/>
                </a:solidFill>
              </a:rPr>
              <a:t>Derbe</a:t>
            </a:r>
            <a:endParaRPr lang="en-US" altLang="en-US" sz="2800" dirty="0">
              <a:solidFill>
                <a:srgbClr val="FFFF99"/>
              </a:solidFill>
            </a:endParaRPr>
          </a:p>
          <a:p>
            <a:pPr>
              <a:spcBef>
                <a:spcPct val="50000"/>
              </a:spcBef>
            </a:pPr>
            <a:endParaRPr lang="en-US" altLang="en-US" sz="2800" dirty="0">
              <a:solidFill>
                <a:srgbClr val="FFFF99"/>
              </a:solidFill>
              <a:latin typeface="Impact" panose="020B0806030902050204" pitchFamily="34" charset="0"/>
            </a:endParaRPr>
          </a:p>
          <a:p>
            <a:pPr>
              <a:spcBef>
                <a:spcPct val="50000"/>
              </a:spcBef>
            </a:pPr>
            <a:r>
              <a:rPr lang="en-US" altLang="en-US" sz="2800" dirty="0">
                <a:solidFill>
                  <a:srgbClr val="FFFF99"/>
                </a:solidFill>
                <a:latin typeface="Impact" panose="020B0806030902050204" pitchFamily="34" charset="0"/>
              </a:rPr>
              <a:t>Probable recipients of the Galatian Letter</a:t>
            </a:r>
          </a:p>
        </p:txBody>
      </p:sp>
    </p:spTree>
    <p:extLst>
      <p:ext uri="{BB962C8B-B14F-4D97-AF65-F5344CB8AC3E}">
        <p14:creationId xmlns:p14="http://schemas.microsoft.com/office/powerpoint/2010/main" val="1550310199"/>
      </p:ext>
    </p:extLst>
  </p:cSld>
  <p:clrMapOvr>
    <a:masterClrMapping/>
  </p:clrMapOvr>
  <p:transition>
    <p:split orient="vert"/>
  </p:transition>
</p:sld>
</file>

<file path=ppt/slides/slide18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1749" name="Picture 5" descr="sw-to-bema-c-hlp"/>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3055" y="0"/>
            <a:ext cx="9964409" cy="685800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55" name="Text Box 11"/>
          <p:cNvSpPr txBox="1">
            <a:spLocks noChangeArrowheads="1"/>
          </p:cNvSpPr>
          <p:nvPr/>
        </p:nvSpPr>
        <p:spPr bwMode="auto">
          <a:xfrm>
            <a:off x="348915" y="560439"/>
            <a:ext cx="35446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t>The Corinthian Bema</a:t>
            </a:r>
          </a:p>
        </p:txBody>
      </p:sp>
      <p:sp>
        <p:nvSpPr>
          <p:cNvPr id="2" name="TextBox 1"/>
          <p:cNvSpPr txBox="1"/>
          <p:nvPr/>
        </p:nvSpPr>
        <p:spPr>
          <a:xfrm rot="10800000" flipH="1" flipV="1">
            <a:off x="10036459" y="815784"/>
            <a:ext cx="2111297" cy="5324535"/>
          </a:xfrm>
          <a:prstGeom prst="rect">
            <a:avLst/>
          </a:prstGeom>
          <a:noFill/>
        </p:spPr>
        <p:txBody>
          <a:bodyPr wrap="square" rtlCol="0">
            <a:spAutoFit/>
          </a:bodyPr>
          <a:lstStyle/>
          <a:p>
            <a:r>
              <a:rPr lang="en-US" sz="2000" b="1" dirty="0"/>
              <a:t>The idea of acquittal may have loomed large for Paul, since he was arraigned in Corinth before </a:t>
            </a:r>
            <a:r>
              <a:rPr lang="en-US" sz="2000" b="1" dirty="0" err="1"/>
              <a:t>Gallio</a:t>
            </a:r>
            <a:r>
              <a:rPr lang="en-US" sz="2000" b="1" dirty="0"/>
              <a:t>, the Proconsul in Corinth who took office in AD 51, on the charge of promoting an illegal religion. </a:t>
            </a:r>
            <a:r>
              <a:rPr lang="en-US" sz="2000" b="1" dirty="0" err="1"/>
              <a:t>Gallio</a:t>
            </a:r>
            <a:r>
              <a:rPr lang="en-US" sz="2000" b="1" dirty="0"/>
              <a:t> threw the case out of court (Ac. 18:14-16).  </a:t>
            </a:r>
          </a:p>
        </p:txBody>
      </p:sp>
    </p:spTree>
    <p:extLst>
      <p:ext uri="{BB962C8B-B14F-4D97-AF65-F5344CB8AC3E}">
        <p14:creationId xmlns:p14="http://schemas.microsoft.com/office/powerpoint/2010/main" val="2829231116"/>
      </p:ext>
    </p:extLst>
  </p:cSld>
  <p:clrMapOvr>
    <a:masterClrMapping/>
  </p:clrMapOvr>
  <p:transition>
    <p:split orient="vert"/>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599" y="569065"/>
            <a:ext cx="6499123" cy="6170947"/>
          </a:xfrm>
        </p:spPr>
        <p:txBody>
          <a:bodyPr>
            <a:normAutofit/>
          </a:bodyPr>
          <a:lstStyle/>
          <a:p>
            <a:r>
              <a:rPr lang="en-US" sz="2400" i="1" u="sng" dirty="0"/>
              <a:t>Adoption</a:t>
            </a:r>
            <a:r>
              <a:rPr lang="en-US" sz="2400" i="1" dirty="0"/>
              <a:t> was a Roman practice, a legal process by which a person was set free from the authority of his natural father and transferred over to the authority of his adopted father. Old debts were cancelled, and the adopted son now participated in a new family with inheritance rights (Ro. 8:15-17; Ga. 4:3-7; Ep. 1:5).</a:t>
            </a:r>
          </a:p>
          <a:p>
            <a:r>
              <a:rPr lang="en-US" sz="2400" i="1" u="sng" dirty="0"/>
              <a:t>Sanctification</a:t>
            </a:r>
            <a:r>
              <a:rPr lang="en-US" sz="2400" i="1" dirty="0"/>
              <a:t> is a Jewish concept in which the idea of “cleanness” meant that one was qualified to approach a holy God. Paul employs two verbal tenses, past tense (what is already done, cf. Ro. 15:16; 1 Co. 1:2; 6:11; Ep. 5:26) and present tense (what is being done, cf. Ro. 6:19, 22; 1 Th. 5:23; 2 </a:t>
            </a:r>
            <a:r>
              <a:rPr lang="en-US" sz="2400" i="1" dirty="0" err="1"/>
              <a:t>Ti</a:t>
            </a:r>
            <a:r>
              <a:rPr lang="en-US" sz="2400" i="1" dirty="0"/>
              <a:t>. 2:21).</a:t>
            </a:r>
            <a:endParaRPr lang="en-US" sz="2400" i="1" u="sng" dirty="0"/>
          </a:p>
        </p:txBody>
      </p:sp>
      <p:sp>
        <p:nvSpPr>
          <p:cNvPr id="4" name="Slide Number Placeholder 3"/>
          <p:cNvSpPr>
            <a:spLocks noGrp="1"/>
          </p:cNvSpPr>
          <p:nvPr>
            <p:ph type="sldNum" sz="quarter" idx="12"/>
          </p:nvPr>
        </p:nvSpPr>
        <p:spPr>
          <a:xfrm>
            <a:off x="11680723" y="5663381"/>
            <a:ext cx="511276" cy="309336"/>
          </a:xfrm>
        </p:spPr>
        <p:txBody>
          <a:bodyPr/>
          <a:lstStyle/>
          <a:p>
            <a:fld id="{2AC27A5A-7290-4DE1-BA94-4BE8A8E57DCF}" type="slidenum">
              <a:rPr lang="en-US" smtClean="0"/>
              <a:t>181</a:t>
            </a:fld>
            <a:endParaRPr lang="en-US" dirty="0"/>
          </a:p>
        </p:txBody>
      </p:sp>
    </p:spTree>
    <p:extLst>
      <p:ext uri="{BB962C8B-B14F-4D97-AF65-F5344CB8AC3E}">
        <p14:creationId xmlns:p14="http://schemas.microsoft.com/office/powerpoint/2010/main" val="129276894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19810" name="Rectangle 2"/>
          <p:cNvSpPr>
            <a:spLocks noGrp="1"/>
          </p:cNvSpPr>
          <p:nvPr>
            <p:ph type="title" idx="4294967295"/>
          </p:nvPr>
        </p:nvSpPr>
        <p:spPr>
          <a:xfrm>
            <a:off x="688260" y="388301"/>
            <a:ext cx="10764743" cy="792430"/>
          </a:xfrm>
        </p:spPr>
        <p:txBody>
          <a:bodyPr>
            <a:normAutofit/>
          </a:bodyPr>
          <a:lstStyle/>
          <a:p>
            <a:pPr algn="ctr">
              <a:defRPr/>
            </a:pPr>
            <a:r>
              <a:rPr lang="en-US" altLang="en-US" sz="4200" dirty="0">
                <a:solidFill>
                  <a:srgbClr val="FFFF99"/>
                </a:solidFill>
                <a:effectLst>
                  <a:outerShdw blurRad="38100" dist="38100" dir="2700000" algn="tl">
                    <a:srgbClr val="000000">
                      <a:alpha val="43137"/>
                    </a:srgbClr>
                  </a:outerShdw>
                </a:effectLst>
                <a:latin typeface="Impact" panose="020B0806030902050204" pitchFamily="34" charset="0"/>
              </a:rPr>
              <a:t>Paul’s Metaphors for Salvation</a:t>
            </a:r>
            <a:r>
              <a:rPr lang="en-US" altLang="en-US" sz="4200" dirty="0">
                <a:solidFill>
                  <a:srgbClr val="FFFF99"/>
                </a:solidFill>
                <a:effectLst>
                  <a:outerShdw blurRad="38100" dist="38100" dir="2700000" algn="tl">
                    <a:srgbClr val="000000">
                      <a:alpha val="43137"/>
                    </a:srgbClr>
                  </a:outerShdw>
                </a:effectLst>
              </a:rPr>
              <a:t> </a:t>
            </a:r>
            <a:endParaRPr lang="en-US" altLang="en-US" sz="2800" dirty="0">
              <a:solidFill>
                <a:srgbClr val="FFFF99"/>
              </a:solidFill>
              <a:latin typeface="Arial" panose="020B0604020202020204" pitchFamily="34" charset="0"/>
            </a:endParaRPr>
          </a:p>
        </p:txBody>
      </p:sp>
      <p:sp>
        <p:nvSpPr>
          <p:cNvPr id="119812" name="AutoShape 4"/>
          <p:cNvSpPr>
            <a:spLocks noChangeArrowheads="1"/>
          </p:cNvSpPr>
          <p:nvPr/>
        </p:nvSpPr>
        <p:spPr bwMode="auto">
          <a:xfrm>
            <a:off x="2551472" y="1317482"/>
            <a:ext cx="2758886" cy="46188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3" name="AutoShape 5"/>
          <p:cNvSpPr>
            <a:spLocks noChangeArrowheads="1"/>
          </p:cNvSpPr>
          <p:nvPr/>
        </p:nvSpPr>
        <p:spPr bwMode="auto">
          <a:xfrm rot="10800000">
            <a:off x="4695381" y="1305631"/>
            <a:ext cx="2822362" cy="463665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4" name="AutoShape 6"/>
          <p:cNvSpPr>
            <a:spLocks noChangeArrowheads="1"/>
          </p:cNvSpPr>
          <p:nvPr/>
        </p:nvSpPr>
        <p:spPr bwMode="auto">
          <a:xfrm>
            <a:off x="6906056" y="1308408"/>
            <a:ext cx="2763608" cy="464183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815" name="Text Box 7"/>
          <p:cNvSpPr txBox="1">
            <a:spLocks noChangeArrowheads="1"/>
          </p:cNvSpPr>
          <p:nvPr/>
        </p:nvSpPr>
        <p:spPr bwMode="auto">
          <a:xfrm>
            <a:off x="2940934" y="1883898"/>
            <a:ext cx="2016477"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2000" i="1" dirty="0">
                <a:solidFill>
                  <a:srgbClr val="FFC000"/>
                </a:solidFill>
                <a:latin typeface="Arial" panose="020B0604020202020204" pitchFamily="34" charset="0"/>
              </a:rPr>
              <a:t>drawn from the Roman criminal courts</a:t>
            </a:r>
          </a:p>
          <a:p>
            <a:pPr algn="ctr" eaLnBrk="1" hangingPunct="1">
              <a:spcBef>
                <a:spcPct val="50000"/>
              </a:spcBef>
              <a:defRPr/>
            </a:pPr>
            <a:r>
              <a:rPr lang="en-US" altLang="en-US" sz="2800" dirty="0">
                <a:solidFill>
                  <a:srgbClr val="FFFF99"/>
                </a:solidFill>
                <a:effectLst>
                  <a:outerShdw blurRad="38100" dist="38100" dir="2700000" algn="tl">
                    <a:srgbClr val="000000"/>
                  </a:outerShdw>
                </a:effectLst>
                <a:latin typeface="Arial" panose="020B0604020202020204" pitchFamily="34" charset="0"/>
              </a:rPr>
              <a:t>…to be acquitted, to be pardoned by a judge</a:t>
            </a:r>
          </a:p>
        </p:txBody>
      </p:sp>
      <p:sp>
        <p:nvSpPr>
          <p:cNvPr id="119817" name="Text Box 9"/>
          <p:cNvSpPr txBox="1">
            <a:spLocks noChangeArrowheads="1"/>
          </p:cNvSpPr>
          <p:nvPr/>
        </p:nvSpPr>
        <p:spPr bwMode="auto">
          <a:xfrm>
            <a:off x="7152008" y="1883898"/>
            <a:ext cx="2289029"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2000" i="1" dirty="0">
                <a:solidFill>
                  <a:srgbClr val="FFC000"/>
                </a:solidFill>
                <a:latin typeface="Arial" panose="020B0604020202020204" pitchFamily="34" charset="0"/>
              </a:rPr>
              <a:t>drawn from the sacrificial system of the temple</a:t>
            </a:r>
          </a:p>
          <a:p>
            <a:pPr algn="ctr" eaLnBrk="1" hangingPunct="1">
              <a:spcBef>
                <a:spcPct val="50000"/>
              </a:spcBef>
              <a:defRPr/>
            </a:pPr>
            <a:r>
              <a:rPr lang="en-US" altLang="en-US" sz="2800" dirty="0">
                <a:solidFill>
                  <a:srgbClr val="FFFF99"/>
                </a:solidFill>
                <a:effectLst>
                  <a:outerShdw blurRad="38100" dist="38100" dir="2700000" algn="tl">
                    <a:srgbClr val="000000"/>
                  </a:outerShdw>
                </a:effectLst>
                <a:latin typeface="Arial" panose="020B0604020202020204" pitchFamily="34" charset="0"/>
              </a:rPr>
              <a:t>…to turn aside God’s wrath against sin</a:t>
            </a:r>
          </a:p>
        </p:txBody>
      </p:sp>
      <p:sp>
        <p:nvSpPr>
          <p:cNvPr id="10" name="AutoShape 5"/>
          <p:cNvSpPr>
            <a:spLocks noChangeArrowheads="1"/>
          </p:cNvSpPr>
          <p:nvPr/>
        </p:nvSpPr>
        <p:spPr bwMode="auto">
          <a:xfrm rot="10800000">
            <a:off x="465115" y="1327514"/>
            <a:ext cx="2687514" cy="461978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4689335" y="5446410"/>
            <a:ext cx="2801274" cy="523220"/>
          </a:xfrm>
          <a:prstGeom prst="rect">
            <a:avLst/>
          </a:prstGeom>
          <a:noFill/>
        </p:spPr>
        <p:txBody>
          <a:bodyPr wrap="square" rtlCol="0">
            <a:spAutoFit/>
          </a:bodyPr>
          <a:lstStyle/>
          <a:p>
            <a:pPr algn="ctr"/>
            <a:r>
              <a:rPr lang="en-US" altLang="en-US" sz="2800" dirty="0">
                <a:solidFill>
                  <a:srgbClr val="FF3300"/>
                </a:solidFill>
                <a:effectLst>
                  <a:outerShdw blurRad="38100" dist="38100" dir="2700000" algn="tl">
                    <a:srgbClr val="000000"/>
                  </a:outerShdw>
                </a:effectLst>
                <a:latin typeface="Franklin Gothic Medium" panose="020B0603020102020204" pitchFamily="34" charset="0"/>
              </a:rPr>
              <a:t>REDEMPTION</a:t>
            </a:r>
          </a:p>
        </p:txBody>
      </p:sp>
      <p:sp>
        <p:nvSpPr>
          <p:cNvPr id="3" name="TextBox 2"/>
          <p:cNvSpPr txBox="1"/>
          <p:nvPr/>
        </p:nvSpPr>
        <p:spPr>
          <a:xfrm>
            <a:off x="2737913" y="1278284"/>
            <a:ext cx="2753655" cy="800219"/>
          </a:xfrm>
          <a:prstGeom prst="rect">
            <a:avLst/>
          </a:prstGeom>
          <a:noFill/>
        </p:spPr>
        <p:txBody>
          <a:bodyPr wrap="square" rtlCol="0">
            <a:spAutoFit/>
          </a:bodyPr>
          <a:lstStyle/>
          <a:p>
            <a:r>
              <a:rPr lang="en-US" altLang="en-US" sz="2800" dirty="0">
                <a:solidFill>
                  <a:srgbClr val="FF3300"/>
                </a:solidFill>
                <a:effectLst>
                  <a:outerShdw blurRad="38100" dist="38100" dir="2700000" algn="tl">
                    <a:srgbClr val="000000"/>
                  </a:outerShdw>
                </a:effectLst>
                <a:latin typeface="Franklin Gothic Medium" panose="020B0603020102020204" pitchFamily="34" charset="0"/>
              </a:rPr>
              <a:t>JUSTIFICATION</a:t>
            </a:r>
          </a:p>
          <a:p>
            <a:endParaRPr lang="en-US" dirty="0"/>
          </a:p>
        </p:txBody>
      </p:sp>
      <p:sp>
        <p:nvSpPr>
          <p:cNvPr id="13" name="Text Box 8"/>
          <p:cNvSpPr txBox="1">
            <a:spLocks noChangeArrowheads="1"/>
          </p:cNvSpPr>
          <p:nvPr/>
        </p:nvSpPr>
        <p:spPr bwMode="auto">
          <a:xfrm>
            <a:off x="711996" y="1371895"/>
            <a:ext cx="2204921"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endParaRPr lang="en-US" altLang="en-US" sz="2400" dirty="0">
              <a:solidFill>
                <a:srgbClr val="FFFF00"/>
              </a:solidFill>
              <a:latin typeface="Arial" panose="020B0604020202020204" pitchFamily="34" charset="0"/>
            </a:endParaRPr>
          </a:p>
          <a:p>
            <a:pPr algn="ctr" eaLnBrk="1" hangingPunct="1">
              <a:spcBef>
                <a:spcPct val="50000"/>
              </a:spcBef>
              <a:defRPr/>
            </a:pPr>
            <a:endParaRPr lang="en-US" altLang="en-US" sz="2400" dirty="0">
              <a:solidFill>
                <a:srgbClr val="FFFF00"/>
              </a:solidFill>
              <a:latin typeface="Arial" panose="020B0604020202020204" pitchFamily="34" charset="0"/>
            </a:endParaRPr>
          </a:p>
          <a:p>
            <a:pPr algn="ctr" eaLnBrk="1" hangingPunct="1">
              <a:spcBef>
                <a:spcPct val="50000"/>
              </a:spcBef>
              <a:defRPr/>
            </a:pPr>
            <a:r>
              <a:rPr lang="en-US" altLang="en-US" sz="2000" i="1" dirty="0">
                <a:solidFill>
                  <a:srgbClr val="FFC000"/>
                </a:solidFill>
                <a:latin typeface="Arial" panose="020B0604020202020204" pitchFamily="34" charset="0"/>
              </a:rPr>
              <a:t>drawn from </a:t>
            </a:r>
            <a:br>
              <a:rPr lang="en-US" altLang="en-US" sz="2000" i="1" dirty="0">
                <a:solidFill>
                  <a:srgbClr val="FFC000"/>
                </a:solidFill>
                <a:latin typeface="Arial" panose="020B0604020202020204" pitchFamily="34" charset="0"/>
              </a:rPr>
            </a:br>
            <a:r>
              <a:rPr lang="en-US" altLang="en-US" sz="2000" i="1" dirty="0">
                <a:solidFill>
                  <a:srgbClr val="FFC000"/>
                </a:solidFill>
                <a:latin typeface="Arial" panose="020B0604020202020204" pitchFamily="34" charset="0"/>
              </a:rPr>
              <a:t>Roman family laws</a:t>
            </a:r>
          </a:p>
          <a:p>
            <a:pPr algn="ctr" eaLnBrk="1" hangingPunct="1">
              <a:spcBef>
                <a:spcPct val="50000"/>
              </a:spcBef>
              <a:defRPr/>
            </a:pPr>
            <a:r>
              <a:rPr lang="en-US" altLang="en-US" sz="2800" dirty="0">
                <a:solidFill>
                  <a:srgbClr val="FFFF99"/>
                </a:solidFill>
                <a:effectLst>
                  <a:outerShdw blurRad="38100" dist="38100" dir="2700000" algn="tl">
                    <a:srgbClr val="000000"/>
                  </a:outerShdw>
                </a:effectLst>
                <a:latin typeface="Arial" panose="020B0604020202020204" pitchFamily="34" charset="0"/>
              </a:rPr>
              <a:t>…to transfer authority to a new family</a:t>
            </a:r>
          </a:p>
        </p:txBody>
      </p:sp>
      <p:sp>
        <p:nvSpPr>
          <p:cNvPr id="4" name="TextBox 3"/>
          <p:cNvSpPr txBox="1"/>
          <p:nvPr/>
        </p:nvSpPr>
        <p:spPr>
          <a:xfrm>
            <a:off x="294602" y="5436285"/>
            <a:ext cx="3006530" cy="523220"/>
          </a:xfrm>
          <a:prstGeom prst="rect">
            <a:avLst/>
          </a:prstGeom>
          <a:noFill/>
        </p:spPr>
        <p:txBody>
          <a:bodyPr wrap="square" rtlCol="0">
            <a:spAutoFit/>
          </a:bodyPr>
          <a:lstStyle/>
          <a:p>
            <a:pPr algn="ctr"/>
            <a:r>
              <a:rPr lang="en-US" altLang="en-US" sz="2800" dirty="0">
                <a:solidFill>
                  <a:srgbClr val="FF3300"/>
                </a:solidFill>
                <a:effectLst>
                  <a:outerShdw blurRad="38100" dist="38100" dir="2700000" algn="tl">
                    <a:srgbClr val="000000"/>
                  </a:outerShdw>
                </a:effectLst>
                <a:latin typeface="Franklin Gothic Medium" panose="020B0603020102020204" pitchFamily="34" charset="0"/>
              </a:rPr>
              <a:t>ADOPTION</a:t>
            </a:r>
          </a:p>
        </p:txBody>
      </p:sp>
      <p:sp>
        <p:nvSpPr>
          <p:cNvPr id="15" name="AutoShape 5"/>
          <p:cNvSpPr>
            <a:spLocks noChangeArrowheads="1"/>
          </p:cNvSpPr>
          <p:nvPr/>
        </p:nvSpPr>
        <p:spPr bwMode="auto">
          <a:xfrm rot="10800000">
            <a:off x="9062218" y="1307352"/>
            <a:ext cx="2801273" cy="462900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8"/>
          <p:cNvSpPr txBox="1">
            <a:spLocks noChangeArrowheads="1"/>
          </p:cNvSpPr>
          <p:nvPr/>
        </p:nvSpPr>
        <p:spPr bwMode="auto">
          <a:xfrm>
            <a:off x="5168118" y="1344145"/>
            <a:ext cx="1876885"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endParaRPr lang="en-US" altLang="en-US" sz="2400" dirty="0">
              <a:solidFill>
                <a:srgbClr val="FFFF00"/>
              </a:solidFill>
              <a:latin typeface="Arial" panose="020B0604020202020204" pitchFamily="34" charset="0"/>
            </a:endParaRPr>
          </a:p>
          <a:p>
            <a:pPr algn="ctr" eaLnBrk="1" hangingPunct="1">
              <a:spcBef>
                <a:spcPct val="50000"/>
              </a:spcBef>
              <a:defRPr/>
            </a:pPr>
            <a:endParaRPr lang="en-US" altLang="en-US" sz="2400" dirty="0">
              <a:solidFill>
                <a:srgbClr val="FFFF00"/>
              </a:solidFill>
              <a:latin typeface="Arial" panose="020B0604020202020204" pitchFamily="34" charset="0"/>
            </a:endParaRPr>
          </a:p>
          <a:p>
            <a:pPr algn="ctr" eaLnBrk="1" hangingPunct="1">
              <a:spcBef>
                <a:spcPct val="50000"/>
              </a:spcBef>
              <a:defRPr/>
            </a:pPr>
            <a:r>
              <a:rPr lang="en-US" altLang="en-US" sz="2000" i="1" dirty="0">
                <a:solidFill>
                  <a:srgbClr val="FFC000"/>
                </a:solidFill>
                <a:latin typeface="Arial" panose="020B0604020202020204" pitchFamily="34" charset="0"/>
              </a:rPr>
              <a:t>drawn from the </a:t>
            </a:r>
            <a:br>
              <a:rPr lang="en-US" altLang="en-US" sz="2000" i="1" dirty="0">
                <a:solidFill>
                  <a:srgbClr val="FFC000"/>
                </a:solidFill>
                <a:latin typeface="Arial" panose="020B0604020202020204" pitchFamily="34" charset="0"/>
              </a:rPr>
            </a:br>
            <a:r>
              <a:rPr lang="en-US" altLang="en-US" sz="2000" i="1" dirty="0">
                <a:solidFill>
                  <a:srgbClr val="FFC000"/>
                </a:solidFill>
                <a:latin typeface="Arial" panose="020B0604020202020204" pitchFamily="34" charset="0"/>
              </a:rPr>
              <a:t>Torah laws for buying back</a:t>
            </a:r>
          </a:p>
          <a:p>
            <a:pPr algn="ctr" eaLnBrk="1" hangingPunct="1">
              <a:spcBef>
                <a:spcPct val="50000"/>
              </a:spcBef>
              <a:defRPr/>
            </a:pPr>
            <a:r>
              <a:rPr lang="en-US" altLang="en-US" sz="2800" dirty="0">
                <a:solidFill>
                  <a:srgbClr val="FFFF99"/>
                </a:solidFill>
                <a:effectLst>
                  <a:outerShdw blurRad="38100" dist="38100" dir="2700000" algn="tl">
                    <a:srgbClr val="000000"/>
                  </a:outerShdw>
                </a:effectLst>
                <a:latin typeface="Arial" panose="020B0604020202020204" pitchFamily="34" charset="0"/>
              </a:rPr>
              <a:t>to effect a release or to buy back</a:t>
            </a:r>
          </a:p>
          <a:p>
            <a:pPr algn="ctr" eaLnBrk="1" hangingPunct="1">
              <a:spcBef>
                <a:spcPct val="50000"/>
              </a:spcBef>
              <a:defRPr/>
            </a:pPr>
            <a:endParaRPr lang="en-US" altLang="en-US" sz="2800" dirty="0">
              <a:solidFill>
                <a:srgbClr val="FFFF66"/>
              </a:solidFill>
              <a:effectLst>
                <a:outerShdw blurRad="38100" dist="38100" dir="2700000" algn="tl">
                  <a:srgbClr val="000000"/>
                </a:outerShdw>
              </a:effectLst>
              <a:latin typeface="Arial" panose="020B0604020202020204" pitchFamily="34" charset="0"/>
            </a:endParaRPr>
          </a:p>
        </p:txBody>
      </p:sp>
      <p:sp>
        <p:nvSpPr>
          <p:cNvPr id="17" name="Text Box 8"/>
          <p:cNvSpPr txBox="1">
            <a:spLocks noChangeArrowheads="1"/>
          </p:cNvSpPr>
          <p:nvPr/>
        </p:nvSpPr>
        <p:spPr bwMode="auto">
          <a:xfrm>
            <a:off x="9460462" y="1310755"/>
            <a:ext cx="199928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endParaRPr lang="en-US" altLang="en-US" sz="2400" dirty="0">
              <a:solidFill>
                <a:srgbClr val="FFFF00"/>
              </a:solidFill>
              <a:latin typeface="Arial" panose="020B0604020202020204" pitchFamily="34" charset="0"/>
            </a:endParaRPr>
          </a:p>
          <a:p>
            <a:pPr algn="ctr" eaLnBrk="1" hangingPunct="1">
              <a:spcBef>
                <a:spcPct val="50000"/>
              </a:spcBef>
              <a:defRPr/>
            </a:pPr>
            <a:endParaRPr lang="en-US" altLang="en-US" sz="2400" dirty="0">
              <a:solidFill>
                <a:srgbClr val="FFFF00"/>
              </a:solidFill>
              <a:latin typeface="Arial" panose="020B0604020202020204" pitchFamily="34" charset="0"/>
            </a:endParaRPr>
          </a:p>
          <a:p>
            <a:pPr algn="ctr" eaLnBrk="1" hangingPunct="1">
              <a:spcBef>
                <a:spcPct val="50000"/>
              </a:spcBef>
              <a:defRPr/>
            </a:pPr>
            <a:r>
              <a:rPr lang="en-US" altLang="en-US" sz="2000" i="1" dirty="0">
                <a:solidFill>
                  <a:srgbClr val="FFC000"/>
                </a:solidFill>
                <a:latin typeface="Arial" panose="020B0604020202020204" pitchFamily="34" charset="0"/>
              </a:rPr>
              <a:t>drawn from the </a:t>
            </a:r>
            <a:br>
              <a:rPr lang="en-US" altLang="en-US" sz="2000" i="1" dirty="0">
                <a:solidFill>
                  <a:srgbClr val="FFC000"/>
                </a:solidFill>
                <a:latin typeface="Arial" panose="020B0604020202020204" pitchFamily="34" charset="0"/>
              </a:rPr>
            </a:br>
            <a:r>
              <a:rPr lang="en-US" altLang="en-US" sz="2000" i="1" dirty="0">
                <a:solidFill>
                  <a:srgbClr val="FFC000"/>
                </a:solidFill>
                <a:latin typeface="Arial" panose="020B0604020202020204" pitchFamily="34" charset="0"/>
              </a:rPr>
              <a:t>Torah laws for purification</a:t>
            </a:r>
          </a:p>
          <a:p>
            <a:pPr algn="ctr" eaLnBrk="1" hangingPunct="1">
              <a:spcBef>
                <a:spcPct val="50000"/>
              </a:spcBef>
              <a:defRPr/>
            </a:pPr>
            <a:r>
              <a:rPr lang="en-US" altLang="en-US" sz="2800" dirty="0">
                <a:solidFill>
                  <a:srgbClr val="FFFF99"/>
                </a:solidFill>
                <a:effectLst>
                  <a:outerShdw blurRad="38100" dist="38100" dir="2700000" algn="tl">
                    <a:srgbClr val="000000"/>
                  </a:outerShdw>
                </a:effectLst>
                <a:latin typeface="Arial" panose="020B0604020202020204" pitchFamily="34" charset="0"/>
              </a:rPr>
              <a:t>…to make clean, fit to approach God</a:t>
            </a:r>
            <a:endParaRPr lang="en-US" altLang="en-US" sz="2800" dirty="0">
              <a:solidFill>
                <a:srgbClr val="FFFF66"/>
              </a:solidFill>
              <a:effectLst>
                <a:outerShdw blurRad="38100" dist="38100" dir="2700000" algn="tl">
                  <a:srgbClr val="000000"/>
                </a:outerShdw>
              </a:effectLst>
              <a:latin typeface="Arial" panose="020B0604020202020204" pitchFamily="34" charset="0"/>
            </a:endParaRPr>
          </a:p>
        </p:txBody>
      </p:sp>
      <p:sp>
        <p:nvSpPr>
          <p:cNvPr id="18" name="TextBox 17"/>
          <p:cNvSpPr txBox="1"/>
          <p:nvPr/>
        </p:nvSpPr>
        <p:spPr>
          <a:xfrm>
            <a:off x="8971588" y="5465781"/>
            <a:ext cx="3006530" cy="523220"/>
          </a:xfrm>
          <a:prstGeom prst="rect">
            <a:avLst/>
          </a:prstGeom>
          <a:noFill/>
        </p:spPr>
        <p:txBody>
          <a:bodyPr wrap="square" rtlCol="0">
            <a:spAutoFit/>
          </a:bodyPr>
          <a:lstStyle/>
          <a:p>
            <a:pPr algn="ctr"/>
            <a:r>
              <a:rPr lang="en-US" altLang="en-US" sz="2800" dirty="0">
                <a:solidFill>
                  <a:srgbClr val="FF3300"/>
                </a:solidFill>
                <a:effectLst>
                  <a:outerShdw blurRad="38100" dist="38100" dir="2700000" algn="tl">
                    <a:srgbClr val="000000"/>
                  </a:outerShdw>
                </a:effectLst>
                <a:latin typeface="Franklin Gothic Medium" panose="020B0603020102020204" pitchFamily="34" charset="0"/>
              </a:rPr>
              <a:t>SANCTIFICATION</a:t>
            </a:r>
          </a:p>
        </p:txBody>
      </p:sp>
      <p:sp>
        <p:nvSpPr>
          <p:cNvPr id="5" name="TextBox 4"/>
          <p:cNvSpPr txBox="1"/>
          <p:nvPr/>
        </p:nvSpPr>
        <p:spPr>
          <a:xfrm>
            <a:off x="465114" y="6029147"/>
            <a:ext cx="11398378" cy="527361"/>
          </a:xfrm>
          <a:prstGeom prst="rect">
            <a:avLst/>
          </a:prstGeom>
          <a:gradFill flip="none" rotWithShape="1">
            <a:gsLst>
              <a:gs pos="0">
                <a:srgbClr val="54323E">
                  <a:shade val="30000"/>
                  <a:satMod val="115000"/>
                </a:srgbClr>
              </a:gs>
              <a:gs pos="50000">
                <a:srgbClr val="54323E">
                  <a:shade val="67500"/>
                  <a:satMod val="115000"/>
                </a:srgbClr>
              </a:gs>
              <a:gs pos="100000">
                <a:srgbClr val="54323E">
                  <a:shade val="100000"/>
                  <a:satMod val="115000"/>
                </a:srgbClr>
              </a:gs>
            </a:gsLst>
            <a:lin ang="0" scaled="1"/>
            <a:tileRect/>
          </a:gradFill>
          <a:ln>
            <a:solidFill>
              <a:schemeClr val="tx1"/>
            </a:solidFill>
          </a:ln>
        </p:spPr>
        <p:txBody>
          <a:bodyPr wrap="square" rtlCol="0">
            <a:spAutoFit/>
          </a:bodyPr>
          <a:lstStyle/>
          <a:p>
            <a:r>
              <a:rPr lang="en-US" sz="2800" dirty="0">
                <a:solidFill>
                  <a:srgbClr val="FFFF99"/>
                </a:solidFill>
                <a:latin typeface="Franklin Gothic Medium" panose="020B0603020102020204" pitchFamily="34" charset="0"/>
              </a:rPr>
              <a:t>							</a:t>
            </a:r>
            <a:endParaRPr lang="en-US" sz="2800" dirty="0">
              <a:solidFill>
                <a:srgbClr val="FFFF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TextBox 19"/>
          <p:cNvSpPr txBox="1"/>
          <p:nvPr/>
        </p:nvSpPr>
        <p:spPr>
          <a:xfrm>
            <a:off x="608760" y="6031927"/>
            <a:ext cx="3006530" cy="523220"/>
          </a:xfrm>
          <a:prstGeom prst="rect">
            <a:avLst/>
          </a:prstGeom>
          <a:noFill/>
        </p:spPr>
        <p:txBody>
          <a:bodyPr wrap="square" rtlCol="0">
            <a:spAutoFit/>
          </a:bodyPr>
          <a:lstStyle/>
          <a:p>
            <a:pPr algn="ctr"/>
            <a:r>
              <a:rPr lang="en-US" altLang="en-US" sz="2800" dirty="0">
                <a:solidFill>
                  <a:srgbClr val="FF3300"/>
                </a:solidFill>
                <a:effectLst>
                  <a:outerShdw blurRad="38100" dist="38100" dir="2700000" algn="tl">
                    <a:srgbClr val="000000"/>
                  </a:outerShdw>
                </a:effectLst>
                <a:latin typeface="Franklin Gothic Medium" panose="020B0603020102020204" pitchFamily="34" charset="0"/>
              </a:rPr>
              <a:t>RECONCILIATION</a:t>
            </a:r>
          </a:p>
        </p:txBody>
      </p:sp>
      <p:sp>
        <p:nvSpPr>
          <p:cNvPr id="6" name="TextBox 5"/>
          <p:cNvSpPr txBox="1"/>
          <p:nvPr/>
        </p:nvSpPr>
        <p:spPr>
          <a:xfrm>
            <a:off x="3615290" y="6029147"/>
            <a:ext cx="8080181" cy="523220"/>
          </a:xfrm>
          <a:prstGeom prst="rect">
            <a:avLst/>
          </a:prstGeom>
          <a:noFill/>
        </p:spPr>
        <p:txBody>
          <a:bodyPr wrap="square" rtlCol="0">
            <a:spAutoFit/>
          </a:bodyPr>
          <a:lstStyle/>
          <a:p>
            <a:r>
              <a:rPr lang="en-US" altLang="en-US" sz="2800" dirty="0">
                <a:solidFill>
                  <a:srgbClr val="FFFF99"/>
                </a:solidFill>
                <a:effectLst>
                  <a:outerShdw blurRad="38100" dist="38100" dir="2700000" algn="tl">
                    <a:srgbClr val="000000"/>
                  </a:outerShdw>
                </a:effectLst>
                <a:latin typeface="Arial" panose="020B0604020202020204" pitchFamily="34" charset="0"/>
              </a:rPr>
              <a:t>…repairing the breach between humans and God</a:t>
            </a:r>
          </a:p>
        </p:txBody>
      </p:sp>
      <p:sp>
        <p:nvSpPr>
          <p:cNvPr id="7" name="TextBox 6"/>
          <p:cNvSpPr txBox="1"/>
          <p:nvPr/>
        </p:nvSpPr>
        <p:spPr>
          <a:xfrm>
            <a:off x="7103149" y="1262198"/>
            <a:ext cx="2624661" cy="523220"/>
          </a:xfrm>
          <a:prstGeom prst="rect">
            <a:avLst/>
          </a:prstGeom>
          <a:noFill/>
        </p:spPr>
        <p:txBody>
          <a:bodyPr wrap="square" rtlCol="0">
            <a:spAutoFit/>
          </a:bodyPr>
          <a:lstStyle/>
          <a:p>
            <a:r>
              <a:rPr lang="en-US" altLang="en-US" sz="2800" dirty="0">
                <a:solidFill>
                  <a:srgbClr val="FF3300"/>
                </a:solidFill>
                <a:effectLst>
                  <a:outerShdw blurRad="38100" dist="38100" dir="2700000" algn="tl">
                    <a:srgbClr val="000000"/>
                  </a:outerShdw>
                </a:effectLst>
                <a:latin typeface="Franklin Gothic Medium" panose="020B0603020102020204" pitchFamily="34" charset="0"/>
              </a:rPr>
              <a:t>SUBSTITUTION</a:t>
            </a:r>
          </a:p>
        </p:txBody>
      </p:sp>
    </p:spTree>
    <p:extLst>
      <p:ext uri="{BB962C8B-B14F-4D97-AF65-F5344CB8AC3E}">
        <p14:creationId xmlns:p14="http://schemas.microsoft.com/office/powerpoint/2010/main" val="83729621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9812"/>
                                        </p:tgtEl>
                                        <p:attrNameLst>
                                          <p:attrName>style.visibility</p:attrName>
                                        </p:attrNameLst>
                                      </p:cBhvr>
                                      <p:to>
                                        <p:strVal val="visible"/>
                                      </p:to>
                                    </p:set>
                                    <p:animEffect transition="in" filter="randombar(horizontal)">
                                      <p:cBhvr>
                                        <p:cTn id="29" dur="500"/>
                                        <p:tgtEl>
                                          <p:spTgt spid="11981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500"/>
                                        <p:tgtEl>
                                          <p:spTgt spid="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9815"/>
                                        </p:tgtEl>
                                        <p:attrNameLst>
                                          <p:attrName>style.visibility</p:attrName>
                                        </p:attrNameLst>
                                      </p:cBhvr>
                                      <p:to>
                                        <p:strVal val="visible"/>
                                      </p:to>
                                    </p:set>
                                    <p:animEffect transition="in" filter="randombar(horizontal)">
                                      <p:cBhvr>
                                        <p:cTn id="35" dur="500"/>
                                        <p:tgtEl>
                                          <p:spTgt spid="1198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19813"/>
                                        </p:tgtEl>
                                        <p:attrNameLst>
                                          <p:attrName>style.visibility</p:attrName>
                                        </p:attrNameLst>
                                      </p:cBhvr>
                                      <p:to>
                                        <p:strVal val="visible"/>
                                      </p:to>
                                    </p:set>
                                    <p:animEffect transition="in" filter="randombar(horizontal)">
                                      <p:cBhvr>
                                        <p:cTn id="40" dur="500"/>
                                        <p:tgtEl>
                                          <p:spTgt spid="1198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randombar(horizontal)">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19814"/>
                                        </p:tgtEl>
                                        <p:attrNameLst>
                                          <p:attrName>style.visibility</p:attrName>
                                        </p:attrNameLst>
                                      </p:cBhvr>
                                      <p:to>
                                        <p:strVal val="visible"/>
                                      </p:to>
                                    </p:set>
                                    <p:animEffect transition="in" filter="randombar(horizontal)">
                                      <p:cBhvr>
                                        <p:cTn id="51" dur="500"/>
                                        <p:tgtEl>
                                          <p:spTgt spid="119814"/>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randombar(horizontal)">
                                      <p:cBhvr>
                                        <p:cTn id="54" dur="500"/>
                                        <p:tgtEl>
                                          <p:spTgt spid="7"/>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19817"/>
                                        </p:tgtEl>
                                        <p:attrNameLst>
                                          <p:attrName>style.visibility</p:attrName>
                                        </p:attrNameLst>
                                      </p:cBhvr>
                                      <p:to>
                                        <p:strVal val="visible"/>
                                      </p:to>
                                    </p:set>
                                    <p:animEffect transition="in" filter="randombar(horizontal)">
                                      <p:cBhvr>
                                        <p:cTn id="57" dur="500"/>
                                        <p:tgtEl>
                                          <p:spTgt spid="1198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randombar(horizontal)">
                                      <p:cBhvr>
                                        <p:cTn id="62" dur="500"/>
                                        <p:tgtEl>
                                          <p:spTgt spid="15"/>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randombar(horizontal)">
                                      <p:cBhvr>
                                        <p:cTn id="65" dur="500"/>
                                        <p:tgtEl>
                                          <p:spTgt spid="17"/>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randombar(horizontal)">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P spid="119813" grpId="0" animBg="1"/>
      <p:bldP spid="119814" grpId="0" animBg="1"/>
      <p:bldP spid="119815" grpId="0"/>
      <p:bldP spid="119817" grpId="0"/>
      <p:bldP spid="10" grpId="0" animBg="1"/>
      <p:bldP spid="2" grpId="0"/>
      <p:bldP spid="3" grpId="0"/>
      <p:bldP spid="13" grpId="0"/>
      <p:bldP spid="4" grpId="0"/>
      <p:bldP spid="15" grpId="0" animBg="1"/>
      <p:bldP spid="16" grpId="0"/>
      <p:bldP spid="17" grpId="0"/>
      <p:bldP spid="18" grpId="0"/>
      <p:bldP spid="5" grpId="0" animBg="1"/>
      <p:bldP spid="20" grpId="0"/>
      <p:bldP spid="6" grpId="0"/>
      <p:bldP spid="7" grpId="0"/>
    </p:bldLst>
  </p:timing>
</p:sld>
</file>

<file path=ppt/slides/slide18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559677"/>
            <a:ext cx="7041912" cy="5945031"/>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Everyone agrees that Paul is a major force for shaping Christianity. A few have argued that he distorted the simple message of Jesus. How would you respond to such an idea?</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How does Paul take concepts from the ancient faith of Israel and bring them to bear upon the message of Christ?</a:t>
            </a:r>
          </a:p>
        </p:txBody>
      </p:sp>
    </p:spTree>
    <p:extLst>
      <p:ext uri="{BB962C8B-B14F-4D97-AF65-F5344CB8AC3E}">
        <p14:creationId xmlns:p14="http://schemas.microsoft.com/office/powerpoint/2010/main" val="36070449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anim calcmode="lin" valueType="num">
                                      <p:cBhvr>
                                        <p:cTn id="13" dur="500" fill="hold"/>
                                        <p:tgtEl>
                                          <p:spTgt spid="26624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2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Fundamental Structures</a:t>
            </a:r>
          </a:p>
        </p:txBody>
      </p:sp>
    </p:spTree>
    <p:extLst>
      <p:ext uri="{BB962C8B-B14F-4D97-AF65-F5344CB8AC3E}">
        <p14:creationId xmlns:p14="http://schemas.microsoft.com/office/powerpoint/2010/main" val="3277099649"/>
      </p:ext>
    </p:extLst>
  </p:cSld>
  <p:clrMapOvr>
    <a:masterClrMapping/>
  </p:clrMapOvr>
  <p:transition>
    <p:split orient="vert"/>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Worldview</a:t>
            </a:r>
          </a:p>
        </p:txBody>
      </p:sp>
      <p:sp>
        <p:nvSpPr>
          <p:cNvPr id="3" name="Content Placeholder 2"/>
          <p:cNvSpPr>
            <a:spLocks noGrp="1"/>
          </p:cNvSpPr>
          <p:nvPr>
            <p:ph idx="1"/>
          </p:nvPr>
        </p:nvSpPr>
        <p:spPr>
          <a:xfrm>
            <a:off x="5181599" y="569065"/>
            <a:ext cx="6366387" cy="6097205"/>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Paul’s view of the world was essentially the Jewish view of the world based on the Hebrew Scriptures.</a:t>
            </a:r>
          </a:p>
          <a:p>
            <a:r>
              <a:rPr lang="en-US" sz="2400" i="1" dirty="0">
                <a:solidFill>
                  <a:schemeClr val="tx1"/>
                </a:solidFill>
              </a:rPr>
              <a:t>Though he was at home in the Greco-Roman world, he was not a Platonist, like his Jewish contemporary Philo.</a:t>
            </a:r>
          </a:p>
          <a:p>
            <a:r>
              <a:rPr lang="en-US" sz="2400" i="1" dirty="0">
                <a:solidFill>
                  <a:schemeClr val="tx1"/>
                </a:solidFill>
              </a:rPr>
              <a:t>Neither did he derive his cosmology from the Hellenistic mystery religions.</a:t>
            </a:r>
          </a:p>
          <a:p>
            <a:r>
              <a:rPr lang="en-US" sz="2400" i="1" dirty="0">
                <a:solidFill>
                  <a:schemeClr val="tx1"/>
                </a:solidFill>
              </a:rPr>
              <a:t>As a Pharisee (cf. Ac. 23:6; 26:5), he embraced aspects of theology not shared unilaterally by all schools of Jewish thought, such as the existence of angels and the resurrection of the dead, (Ac. 23:6).</a:t>
            </a:r>
          </a:p>
        </p:txBody>
      </p:sp>
      <p:sp>
        <p:nvSpPr>
          <p:cNvPr id="4" name="Slide Number Placeholder 3"/>
          <p:cNvSpPr>
            <a:spLocks noGrp="1"/>
          </p:cNvSpPr>
          <p:nvPr>
            <p:ph type="sldNum" sz="quarter" idx="12"/>
          </p:nvPr>
        </p:nvSpPr>
        <p:spPr>
          <a:xfrm>
            <a:off x="11707586" y="5512170"/>
            <a:ext cx="484413" cy="460547"/>
          </a:xfrm>
        </p:spPr>
        <p:txBody>
          <a:bodyPr/>
          <a:lstStyle/>
          <a:p>
            <a:fld id="{2AC27A5A-7290-4DE1-BA94-4BE8A8E57DCF}" type="slidenum">
              <a:rPr lang="en-US" smtClean="0"/>
              <a:t>185</a:t>
            </a:fld>
            <a:endParaRPr lang="en-US" dirty="0"/>
          </a:p>
        </p:txBody>
      </p:sp>
    </p:spTree>
    <p:extLst>
      <p:ext uri="{BB962C8B-B14F-4D97-AF65-F5344CB8AC3E}">
        <p14:creationId xmlns:p14="http://schemas.microsoft.com/office/powerpoint/2010/main" val="1858928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678"/>
            <a:ext cx="4595906" cy="4952491"/>
          </a:xfrm>
        </p:spPr>
        <p:txBody>
          <a:bodyPr/>
          <a:lstStyle/>
          <a:p>
            <a:r>
              <a:rPr lang="en-US" b="1" dirty="0">
                <a:solidFill>
                  <a:srgbClr val="FFC000"/>
                </a:solidFill>
                <a:effectLst>
                  <a:outerShdw blurRad="38100" dist="38100" dir="2700000" algn="tl">
                    <a:srgbClr val="000000">
                      <a:alpha val="43137"/>
                    </a:srgbClr>
                  </a:outerShdw>
                </a:effectLst>
              </a:rPr>
              <a:t>Anthropology</a:t>
            </a:r>
          </a:p>
        </p:txBody>
      </p:sp>
      <p:sp>
        <p:nvSpPr>
          <p:cNvPr id="3" name="Content Placeholder 2"/>
          <p:cNvSpPr>
            <a:spLocks noGrp="1"/>
          </p:cNvSpPr>
          <p:nvPr>
            <p:ph idx="1"/>
          </p:nvPr>
        </p:nvSpPr>
        <p:spPr>
          <a:xfrm>
            <a:off x="5043949" y="559679"/>
            <a:ext cx="6754762" cy="6298322"/>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Anthropology in the Greco-Roman world was characterized by a dualism of spirit (good) and matter (evil).</a:t>
            </a:r>
          </a:p>
          <a:p>
            <a:r>
              <a:rPr lang="en-US" sz="2400" i="1" dirty="0">
                <a:solidFill>
                  <a:schemeClr val="tx1"/>
                </a:solidFill>
              </a:rPr>
              <a:t>Paul, however, takes his anthropology from the Hebrew Scriptures, even though he uses some of the same terms as would be found in Greek metaphysics (e.g., “soul”, “body”, etc.).</a:t>
            </a:r>
          </a:p>
          <a:p>
            <a:r>
              <a:rPr lang="en-US" sz="2400" i="1" dirty="0">
                <a:solidFill>
                  <a:schemeClr val="tx1"/>
                </a:solidFill>
              </a:rPr>
              <a:t>Theologians have wrestled with Paul’s anthropology, and usually their conclusions fall into one of three models:</a:t>
            </a:r>
            <a:endParaRPr lang="en-US" sz="1800" i="1" dirty="0">
              <a:solidFill>
                <a:schemeClr val="tx1"/>
              </a:solidFill>
            </a:endParaRPr>
          </a:p>
          <a:p>
            <a:pPr marL="0" indent="0">
              <a:buNone/>
            </a:pPr>
            <a:r>
              <a:rPr lang="en-US" i="1" dirty="0">
                <a:solidFill>
                  <a:schemeClr val="tx1"/>
                </a:solidFill>
              </a:rPr>
              <a:t>	</a:t>
            </a:r>
            <a:r>
              <a:rPr lang="en-US" b="1" dirty="0">
                <a:solidFill>
                  <a:srgbClr val="FF0000"/>
                </a:solidFill>
              </a:rPr>
              <a:t>TRICHOTOMY</a:t>
            </a:r>
            <a:r>
              <a:rPr lang="en-US" b="1" dirty="0">
                <a:solidFill>
                  <a:schemeClr val="tx1"/>
                </a:solidFill>
              </a:rPr>
              <a:t> (body, soul and spirit, cf. 1 Th. 5:23)</a:t>
            </a:r>
          </a:p>
          <a:p>
            <a:pPr marL="0" indent="0">
              <a:buNone/>
            </a:pPr>
            <a:r>
              <a:rPr lang="en-US" b="1" i="1" dirty="0">
                <a:solidFill>
                  <a:schemeClr val="tx1"/>
                </a:solidFill>
              </a:rPr>
              <a:t>	</a:t>
            </a:r>
            <a:r>
              <a:rPr lang="en-US" b="1" dirty="0">
                <a:solidFill>
                  <a:srgbClr val="FF0000"/>
                </a:solidFill>
              </a:rPr>
              <a:t>DICHOTOMY</a:t>
            </a:r>
            <a:r>
              <a:rPr lang="en-US" b="1" dirty="0">
                <a:solidFill>
                  <a:schemeClr val="tx1"/>
                </a:solidFill>
              </a:rPr>
              <a:t> (body and soul, cf. Ro. 8:10; 1 Co. 5:5)</a:t>
            </a:r>
          </a:p>
          <a:p>
            <a:pPr marL="0" indent="0">
              <a:buNone/>
            </a:pPr>
            <a:r>
              <a:rPr lang="en-US" b="1" i="1" dirty="0">
                <a:solidFill>
                  <a:schemeClr val="tx1"/>
                </a:solidFill>
              </a:rPr>
              <a:t>	</a:t>
            </a:r>
            <a:r>
              <a:rPr lang="en-US" b="1" dirty="0">
                <a:solidFill>
                  <a:srgbClr val="FF0000"/>
                </a:solidFill>
              </a:rPr>
              <a:t>UNITY</a:t>
            </a:r>
            <a:r>
              <a:rPr lang="en-US" b="1" dirty="0">
                <a:solidFill>
                  <a:schemeClr val="tx1"/>
                </a:solidFill>
              </a:rPr>
              <a:t> (heart, mind, body, flesh, spirit, bowels</a:t>
            </a:r>
          </a:p>
          <a:p>
            <a:pPr marL="0" indent="0">
              <a:buNone/>
            </a:pPr>
            <a:r>
              <a:rPr lang="en-US" b="1" dirty="0">
                <a:solidFill>
                  <a:schemeClr val="tx1"/>
                </a:solidFill>
              </a:rPr>
              <a:t>	and soul, each a synecdoche for the whole)</a:t>
            </a:r>
            <a:endParaRPr lang="en-US" i="1" dirty="0">
              <a:solidFill>
                <a:schemeClr val="tx1"/>
              </a:solidFill>
            </a:endParaRPr>
          </a:p>
        </p:txBody>
      </p:sp>
      <p:sp>
        <p:nvSpPr>
          <p:cNvPr id="4" name="Slide Number Placeholder 3"/>
          <p:cNvSpPr>
            <a:spLocks noGrp="1"/>
          </p:cNvSpPr>
          <p:nvPr>
            <p:ph type="sldNum" sz="quarter" idx="12"/>
          </p:nvPr>
        </p:nvSpPr>
        <p:spPr>
          <a:xfrm>
            <a:off x="11680723" y="5512170"/>
            <a:ext cx="511276" cy="460547"/>
          </a:xfrm>
        </p:spPr>
        <p:txBody>
          <a:bodyPr/>
          <a:lstStyle/>
          <a:p>
            <a:fld id="{2AC27A5A-7290-4DE1-BA94-4BE8A8E57DCF}" type="slidenum">
              <a:rPr lang="en-US" smtClean="0"/>
              <a:t>186</a:t>
            </a:fld>
            <a:endParaRPr lang="en-US" dirty="0"/>
          </a:p>
        </p:txBody>
      </p:sp>
    </p:spTree>
    <p:extLst>
      <p:ext uri="{BB962C8B-B14F-4D97-AF65-F5344CB8AC3E}">
        <p14:creationId xmlns:p14="http://schemas.microsoft.com/office/powerpoint/2010/main" val="13541698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35" y="573740"/>
            <a:ext cx="4452471" cy="4938429"/>
          </a:xfrm>
        </p:spPr>
        <p:txBody>
          <a:bodyPr/>
          <a:lstStyle/>
          <a:p>
            <a:r>
              <a:rPr lang="en-US" b="1" dirty="0">
                <a:solidFill>
                  <a:srgbClr val="FFC000"/>
                </a:solidFill>
                <a:effectLst>
                  <a:outerShdw blurRad="38100" dist="38100" dir="2700000" algn="tl">
                    <a:srgbClr val="000000">
                      <a:alpha val="43137"/>
                    </a:srgbClr>
                  </a:outerShdw>
                </a:effectLst>
              </a:rPr>
              <a:t>Creation &amp; Re-creation</a:t>
            </a:r>
          </a:p>
        </p:txBody>
      </p:sp>
      <p:sp>
        <p:nvSpPr>
          <p:cNvPr id="3" name="Content Placeholder 2"/>
          <p:cNvSpPr>
            <a:spLocks noGrp="1"/>
          </p:cNvSpPr>
          <p:nvPr>
            <p:ph idx="1"/>
          </p:nvPr>
        </p:nvSpPr>
        <p:spPr>
          <a:xfrm>
            <a:off x="5132439" y="265471"/>
            <a:ext cx="6577779" cy="6341805"/>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Paul describes the event of salvation as involving two creations, the old &amp; the new, the old Adam &amp; the second Adam and the present age &amp; the coming age.</a:t>
            </a:r>
          </a:p>
          <a:p>
            <a:r>
              <a:rPr lang="en-US" sz="2400" i="1" dirty="0">
                <a:solidFill>
                  <a:schemeClr val="tx1"/>
                </a:solidFill>
              </a:rPr>
              <a:t>The original creation was good (1 </a:t>
            </a:r>
            <a:r>
              <a:rPr lang="en-US" sz="2400" i="1" dirty="0" err="1">
                <a:solidFill>
                  <a:schemeClr val="tx1"/>
                </a:solidFill>
              </a:rPr>
              <a:t>Ti</a:t>
            </a:r>
            <a:r>
              <a:rPr lang="en-US" sz="2400" i="1" dirty="0">
                <a:solidFill>
                  <a:schemeClr val="tx1"/>
                </a:solidFill>
              </a:rPr>
              <a:t>. 4:4), but it was marred, and the process of decay and death began (Ro. 8:20). A new creation has begun in Christ (2 Co. 5:17; Ga. 6:15).</a:t>
            </a:r>
          </a:p>
          <a:p>
            <a:r>
              <a:rPr lang="en-US" sz="2400" i="1" dirty="0">
                <a:solidFill>
                  <a:schemeClr val="tx1"/>
                </a:solidFill>
              </a:rPr>
              <a:t>Adam, as the head of the old creation, brought universal death into the human race (Ro. 5:12, 14). What Paul calls “the old man” stands in solidarity with the ancient Adam (Ro. 6:6; Ep. 4:22; Col. 3:9). However, death has been abolished in Christ (1 Co. 15:22; Ro. 5:18), and a “new man” has been created (Ep. 4:22-24; Col. 3:10; Ga. 2:20).</a:t>
            </a:r>
          </a:p>
        </p:txBody>
      </p:sp>
      <p:sp>
        <p:nvSpPr>
          <p:cNvPr id="4" name="Slide Number Placeholder 3"/>
          <p:cNvSpPr>
            <a:spLocks noGrp="1"/>
          </p:cNvSpPr>
          <p:nvPr>
            <p:ph type="sldNum" sz="quarter" idx="12"/>
          </p:nvPr>
        </p:nvSpPr>
        <p:spPr>
          <a:xfrm>
            <a:off x="11710219" y="5512170"/>
            <a:ext cx="481780" cy="460547"/>
          </a:xfrm>
        </p:spPr>
        <p:txBody>
          <a:bodyPr/>
          <a:lstStyle/>
          <a:p>
            <a:fld id="{2AC27A5A-7290-4DE1-BA94-4BE8A8E57DCF}" type="slidenum">
              <a:rPr lang="en-US" smtClean="0"/>
              <a:t>187</a:t>
            </a:fld>
            <a:endParaRPr lang="en-US" dirty="0"/>
          </a:p>
        </p:txBody>
      </p:sp>
    </p:spTree>
    <p:extLst>
      <p:ext uri="{BB962C8B-B14F-4D97-AF65-F5344CB8AC3E}">
        <p14:creationId xmlns:p14="http://schemas.microsoft.com/office/powerpoint/2010/main" val="423306961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a:t>The original creation and original Adam belong to the present age, an age whose values are in opposition to God’s will (1 Co. 2:6, 8; 3:18; 2 Co. 4:4;; Ep. 2:1-2). However, there is both a present age and an age to come (Ep. 1:21). Christ has delivered us from the present age (Ga. 1:4), while the old age is “passing away” (1 Co 7:31).</a:t>
            </a:r>
          </a:p>
        </p:txBody>
      </p:sp>
      <p:sp>
        <p:nvSpPr>
          <p:cNvPr id="4" name="Slide Number Placeholder 3"/>
          <p:cNvSpPr>
            <a:spLocks noGrp="1"/>
          </p:cNvSpPr>
          <p:nvPr>
            <p:ph type="sldNum" sz="quarter" idx="12"/>
          </p:nvPr>
        </p:nvSpPr>
        <p:spPr>
          <a:xfrm>
            <a:off x="11710219" y="5604388"/>
            <a:ext cx="481780" cy="368330"/>
          </a:xfrm>
        </p:spPr>
        <p:txBody>
          <a:bodyPr/>
          <a:lstStyle/>
          <a:p>
            <a:fld id="{2AC27A5A-7290-4DE1-BA94-4BE8A8E57DCF}" type="slidenum">
              <a:rPr lang="en-US" smtClean="0"/>
              <a:t>188</a:t>
            </a:fld>
            <a:endParaRPr lang="en-US" dirty="0"/>
          </a:p>
        </p:txBody>
      </p:sp>
    </p:spTree>
    <p:extLst>
      <p:ext uri="{BB962C8B-B14F-4D97-AF65-F5344CB8AC3E}">
        <p14:creationId xmlns:p14="http://schemas.microsoft.com/office/powerpoint/2010/main" val="1131444870"/>
      </p:ext>
    </p:extLst>
  </p:cSld>
  <p:clrMapOvr>
    <a:masterClrMapping/>
  </p:clrMapOvr>
  <p:transition>
    <p:split orient="vert"/>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The People of God</a:t>
            </a:r>
          </a:p>
        </p:txBody>
      </p:sp>
      <p:sp>
        <p:nvSpPr>
          <p:cNvPr id="3" name="Content Placeholder 2"/>
          <p:cNvSpPr>
            <a:spLocks noGrp="1"/>
          </p:cNvSpPr>
          <p:nvPr>
            <p:ph idx="1"/>
          </p:nvPr>
        </p:nvSpPr>
        <p:spPr>
          <a:xfrm>
            <a:off x="5206181" y="309717"/>
            <a:ext cx="6489289" cy="6445044"/>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Paul asserts that the true “Israel”, the people of God, cannot be defined by ethnic pedigree.</a:t>
            </a:r>
          </a:p>
          <a:p>
            <a:r>
              <a:rPr lang="en-US" sz="2400" i="1" dirty="0">
                <a:solidFill>
                  <a:schemeClr val="tx1"/>
                </a:solidFill>
              </a:rPr>
              <a:t>He never denies that ancient Israel was chosen by God as the recipients of adoption, glory, covenant, law, priesthood, promises and the lineage of the Messiah (Ro. 3:1-2; 9:4-5).</a:t>
            </a:r>
          </a:p>
          <a:p>
            <a:r>
              <a:rPr lang="en-US" sz="2400" i="1" dirty="0">
                <a:solidFill>
                  <a:schemeClr val="tx1"/>
                </a:solidFill>
              </a:rPr>
              <a:t>However, he goes on to assert that the true “Israel” must be defined by faith (Ro. 2:28-29; 9:6-9; 10:8-13; 11:26; Ga. 3:6-9, 14, 26-29; 6:16).</a:t>
            </a:r>
          </a:p>
          <a:p>
            <a:r>
              <a:rPr lang="en-US" sz="2400" i="1" dirty="0">
                <a:solidFill>
                  <a:schemeClr val="tx1"/>
                </a:solidFill>
              </a:rPr>
              <a:t>The corporate imagery he uses of the church—the body of Christ, the temple of God, the bride of Christ, the city community and the household community—are metaphors describing the whole people of faith, including both Jew and Gentile.</a:t>
            </a:r>
          </a:p>
        </p:txBody>
      </p:sp>
      <p:sp>
        <p:nvSpPr>
          <p:cNvPr id="4" name="Slide Number Placeholder 3"/>
          <p:cNvSpPr>
            <a:spLocks noGrp="1"/>
          </p:cNvSpPr>
          <p:nvPr>
            <p:ph type="sldNum" sz="quarter" idx="12"/>
          </p:nvPr>
        </p:nvSpPr>
        <p:spPr>
          <a:xfrm>
            <a:off x="11695471" y="5512170"/>
            <a:ext cx="496528" cy="460547"/>
          </a:xfrm>
        </p:spPr>
        <p:txBody>
          <a:bodyPr/>
          <a:lstStyle/>
          <a:p>
            <a:fld id="{2AC27A5A-7290-4DE1-BA94-4BE8A8E57DCF}" type="slidenum">
              <a:rPr lang="en-US" smtClean="0"/>
              <a:t>189</a:t>
            </a:fld>
            <a:endParaRPr lang="en-US" dirty="0"/>
          </a:p>
        </p:txBody>
      </p:sp>
    </p:spTree>
    <p:extLst>
      <p:ext uri="{BB962C8B-B14F-4D97-AF65-F5344CB8AC3E}">
        <p14:creationId xmlns:p14="http://schemas.microsoft.com/office/powerpoint/2010/main" val="134898802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980" y="436417"/>
            <a:ext cx="4221833" cy="4951061"/>
          </a:xfrm>
        </p:spPr>
        <p:txBody>
          <a:bodyPr/>
          <a:lstStyle/>
          <a:p>
            <a:r>
              <a:rPr lang="en-US" b="1" dirty="0">
                <a:solidFill>
                  <a:srgbClr val="FFC000"/>
                </a:solidFill>
                <a:effectLst>
                  <a:outerShdw blurRad="38100" dist="38100" dir="2700000" algn="tl">
                    <a:srgbClr val="000000">
                      <a:alpha val="43137"/>
                    </a:srgbClr>
                  </a:outerShdw>
                </a:effectLst>
              </a:rPr>
              <a:t>The Jerusalem Council</a:t>
            </a:r>
          </a:p>
        </p:txBody>
      </p:sp>
    </p:spTree>
    <p:extLst>
      <p:ext uri="{BB962C8B-B14F-4D97-AF65-F5344CB8AC3E}">
        <p14:creationId xmlns:p14="http://schemas.microsoft.com/office/powerpoint/2010/main" val="2777052263"/>
      </p:ext>
    </p:extLst>
  </p:cSld>
  <p:clrMapOvr>
    <a:masterClrMapping/>
  </p:clrMapOvr>
  <p:transition>
    <p:split orient="vert"/>
  </p:transition>
</p:sld>
</file>

<file path=ppt/slides/slide190.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562040404"/>
              </p:ext>
            </p:extLst>
          </p:nvPr>
        </p:nvGraphicFramePr>
        <p:xfrm>
          <a:off x="5361316" y="-560438"/>
          <a:ext cx="7354528" cy="7728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517471" y="4852219"/>
            <a:ext cx="2256503" cy="461665"/>
          </a:xfrm>
          <a:prstGeom prst="rect">
            <a:avLst/>
          </a:prstGeom>
          <a:noFill/>
        </p:spPr>
        <p:txBody>
          <a:bodyPr wrap="square" rtlCol="0">
            <a:spAutoFit/>
          </a:bodyPr>
          <a:lstStyle/>
          <a:p>
            <a:r>
              <a:rPr lang="en-US" sz="2400" dirty="0">
                <a:solidFill>
                  <a:schemeClr val="bg1"/>
                </a:solidFill>
              </a:rPr>
              <a:t>HOUSEHOLD</a:t>
            </a:r>
          </a:p>
        </p:txBody>
      </p:sp>
      <p:sp>
        <p:nvSpPr>
          <p:cNvPr id="9" name="TextBox 8"/>
          <p:cNvSpPr txBox="1"/>
          <p:nvPr/>
        </p:nvSpPr>
        <p:spPr>
          <a:xfrm>
            <a:off x="250722" y="518261"/>
            <a:ext cx="6209071" cy="5570756"/>
          </a:xfrm>
          <a:prstGeom prst="rect">
            <a:avLst/>
          </a:prstGeom>
          <a:noFill/>
        </p:spPr>
        <p:txBody>
          <a:bodyPr wrap="square" rtlCol="0">
            <a:spAutoFit/>
          </a:bodyPr>
          <a:lstStyle/>
          <a:p>
            <a:pPr algn="r"/>
            <a:r>
              <a:rPr lang="en-US" sz="3200" b="1" dirty="0">
                <a:solidFill>
                  <a:srgbClr val="FFC000"/>
                </a:solidFill>
                <a:effectLst>
                  <a:outerShdw blurRad="38100" dist="38100" dir="2700000" algn="tl">
                    <a:srgbClr val="000000">
                      <a:alpha val="43137"/>
                    </a:srgbClr>
                  </a:outerShdw>
                </a:effectLst>
                <a:latin typeface="Arial Black" panose="020B0A04020102020204" pitchFamily="34" charset="0"/>
              </a:rPr>
              <a:t>CORPORATE METAPHORS FOR THE CHURCH</a:t>
            </a:r>
          </a:p>
          <a:p>
            <a:pPr algn="r"/>
            <a:endParaRPr lang="en-US" sz="800" b="1" dirty="0">
              <a:latin typeface="Arial Black" panose="020B0A04020102020204" pitchFamily="34" charset="0"/>
            </a:endParaRPr>
          </a:p>
          <a:p>
            <a:pPr algn="r"/>
            <a:r>
              <a:rPr lang="en-US" sz="2800" b="1" dirty="0">
                <a:solidFill>
                  <a:srgbClr val="2F3C47"/>
                </a:solidFill>
                <a:effectLst>
                  <a:outerShdw blurRad="38100" dist="38100" dir="2700000" algn="tl">
                    <a:srgbClr val="000000">
                      <a:alpha val="43137"/>
                    </a:srgbClr>
                  </a:outerShdw>
                </a:effectLst>
              </a:rPr>
              <a:t>THE BODY OF CHRIST</a:t>
            </a:r>
          </a:p>
          <a:p>
            <a:pPr algn="r"/>
            <a:r>
              <a:rPr lang="en-US" sz="2400" i="1" dirty="0"/>
              <a:t>(Ro. 12:4-5; 1 Co. 12:12-27; Ep. 2:14-16, 5:29-30; Col. 1:24, 2:19</a:t>
            </a:r>
          </a:p>
          <a:p>
            <a:pPr algn="r"/>
            <a:r>
              <a:rPr lang="en-US" sz="2800" b="1" dirty="0">
                <a:solidFill>
                  <a:srgbClr val="4E4E76"/>
                </a:solidFill>
                <a:effectLst>
                  <a:outerShdw blurRad="38100" dist="38100" dir="2700000" algn="tl">
                    <a:srgbClr val="000000">
                      <a:alpha val="43137"/>
                    </a:srgbClr>
                  </a:outerShdw>
                </a:effectLst>
              </a:rPr>
              <a:t>THE TEMPLE OF GOD</a:t>
            </a:r>
          </a:p>
          <a:p>
            <a:pPr algn="r"/>
            <a:r>
              <a:rPr lang="en-US" sz="2400" i="1" dirty="0"/>
              <a:t>1 Co. 3:10-11, 16-17; 2 Co. 6:16; Ep. 2:20-22</a:t>
            </a:r>
          </a:p>
          <a:p>
            <a:pPr algn="r"/>
            <a:r>
              <a:rPr lang="en-US" sz="2800" b="1" dirty="0">
                <a:solidFill>
                  <a:srgbClr val="2B8156"/>
                </a:solidFill>
                <a:effectLst>
                  <a:outerShdw blurRad="38100" dist="38100" dir="2700000" algn="tl">
                    <a:srgbClr val="000000">
                      <a:alpha val="43137"/>
                    </a:srgbClr>
                  </a:outerShdw>
                </a:effectLst>
              </a:rPr>
              <a:t>THE BRIDE OF CHRIST</a:t>
            </a:r>
          </a:p>
          <a:p>
            <a:pPr algn="r"/>
            <a:r>
              <a:rPr lang="en-US" sz="2400" i="1" dirty="0"/>
              <a:t>Ep. 5:23-24, 32; 2 Co. 11:2</a:t>
            </a:r>
          </a:p>
          <a:p>
            <a:pPr algn="r"/>
            <a:r>
              <a:rPr lang="en-US" sz="2800" b="1" dirty="0">
                <a:solidFill>
                  <a:srgbClr val="666633"/>
                </a:solidFill>
                <a:effectLst>
                  <a:outerShdw blurRad="38100" dist="38100" dir="2700000" algn="tl">
                    <a:srgbClr val="000000">
                      <a:alpha val="43137"/>
                    </a:srgbClr>
                  </a:outerShdw>
                </a:effectLst>
              </a:rPr>
              <a:t>THE CITY OF GOD</a:t>
            </a:r>
          </a:p>
          <a:p>
            <a:pPr algn="r"/>
            <a:r>
              <a:rPr lang="en-US" sz="2400" i="1" dirty="0"/>
              <a:t>Phil. 3:20</a:t>
            </a:r>
          </a:p>
          <a:p>
            <a:pPr algn="r"/>
            <a:r>
              <a:rPr lang="en-US" sz="2800" b="1" dirty="0">
                <a:solidFill>
                  <a:srgbClr val="814B50"/>
                </a:solidFill>
                <a:effectLst>
                  <a:outerShdw blurRad="38100" dist="38100" dir="2700000" algn="tl">
                    <a:srgbClr val="000000">
                      <a:alpha val="43137"/>
                    </a:srgbClr>
                  </a:outerShdw>
                </a:effectLst>
              </a:rPr>
              <a:t>THE HOUSEHOLD OF GOD</a:t>
            </a:r>
          </a:p>
          <a:p>
            <a:pPr algn="r"/>
            <a:r>
              <a:rPr lang="en-US" sz="2400" i="1" dirty="0"/>
              <a:t>Ep. 2:19</a:t>
            </a:r>
          </a:p>
        </p:txBody>
      </p:sp>
    </p:spTree>
    <p:extLst>
      <p:ext uri="{BB962C8B-B14F-4D97-AF65-F5344CB8AC3E}">
        <p14:creationId xmlns:p14="http://schemas.microsoft.com/office/powerpoint/2010/main" val="3882519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additive="base">
                                        <p:cTn id="1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additive="base">
                                        <p:cTn id="2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 calcmode="lin" valueType="num">
                                      <p:cBhvr additive="base">
                                        <p:cTn id="3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9" end="9"/>
                                            </p:txEl>
                                          </p:spTgt>
                                        </p:tgtEl>
                                        <p:attrNameLst>
                                          <p:attrName>style.visibility</p:attrName>
                                        </p:attrNameLst>
                                      </p:cBhvr>
                                      <p:to>
                                        <p:strVal val="visible"/>
                                      </p:to>
                                    </p:set>
                                    <p:anim calcmode="lin" valueType="num">
                                      <p:cBhvr additive="base">
                                        <p:cTn id="4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anim calcmode="lin" valueType="num">
                                      <p:cBhvr additive="base">
                                        <p:cTn id="4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anim calcmode="lin" valueType="num">
                                      <p:cBhvr additive="base">
                                        <p:cTn id="51"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Spheres of Power</a:t>
            </a:r>
          </a:p>
        </p:txBody>
      </p:sp>
    </p:spTree>
    <p:extLst>
      <p:ext uri="{BB962C8B-B14F-4D97-AF65-F5344CB8AC3E}">
        <p14:creationId xmlns:p14="http://schemas.microsoft.com/office/powerpoint/2010/main" val="4163437315"/>
      </p:ext>
    </p:extLst>
  </p:cSld>
  <p:clrMapOvr>
    <a:masterClrMapping/>
  </p:clrMapOvr>
  <p:transition>
    <p:split orient="vert"/>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Flesh &amp; Spirit</a:t>
            </a:r>
          </a:p>
        </p:txBody>
      </p:sp>
      <p:sp>
        <p:nvSpPr>
          <p:cNvPr id="4" name="Content Placeholder 3"/>
          <p:cNvSpPr>
            <a:spLocks noGrp="1"/>
          </p:cNvSpPr>
          <p:nvPr>
            <p:ph idx="1"/>
          </p:nvPr>
        </p:nvSpPr>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Paul often describes the Christian life in terms of striking tensions or polarities, each side of which exerts a pull upon the believer. </a:t>
            </a:r>
          </a:p>
          <a:p>
            <a:r>
              <a:rPr lang="en-US" sz="2400" i="1" dirty="0">
                <a:solidFill>
                  <a:schemeClr val="tx1"/>
                </a:solidFill>
              </a:rPr>
              <a:t>These polarities are very much related to the “already/not yet” tension inherent within the old and new creation.</a:t>
            </a:r>
          </a:p>
          <a:p>
            <a:r>
              <a:rPr lang="en-US" sz="2400" i="1" dirty="0">
                <a:solidFill>
                  <a:schemeClr val="tx1"/>
                </a:solidFill>
              </a:rPr>
              <a:t>The believer lives in two worlds, as it were, and each has powerful forces that attract.</a:t>
            </a:r>
          </a:p>
          <a:p>
            <a:r>
              <a:rPr lang="en-US" sz="2400" i="1" dirty="0">
                <a:solidFill>
                  <a:schemeClr val="tx1"/>
                </a:solidFill>
              </a:rPr>
              <a:t>The most apparent tension is between the realm of the flesh and the realm of the Spirit.</a:t>
            </a:r>
          </a:p>
        </p:txBody>
      </p:sp>
      <p:sp>
        <p:nvSpPr>
          <p:cNvPr id="3" name="Slide Number Placeholder 2"/>
          <p:cNvSpPr>
            <a:spLocks noGrp="1"/>
          </p:cNvSpPr>
          <p:nvPr>
            <p:ph type="sldNum" sz="quarter" idx="12"/>
          </p:nvPr>
        </p:nvSpPr>
        <p:spPr>
          <a:xfrm>
            <a:off x="11665974" y="5512170"/>
            <a:ext cx="526025" cy="460547"/>
          </a:xfrm>
        </p:spPr>
        <p:txBody>
          <a:bodyPr/>
          <a:lstStyle/>
          <a:p>
            <a:fld id="{2AC27A5A-7290-4DE1-BA94-4BE8A8E57DCF}" type="slidenum">
              <a:rPr lang="en-US" smtClean="0"/>
              <a:t>192</a:t>
            </a:fld>
            <a:endParaRPr lang="en-US" dirty="0"/>
          </a:p>
        </p:txBody>
      </p:sp>
    </p:spTree>
    <p:extLst>
      <p:ext uri="{BB962C8B-B14F-4D97-AF65-F5344CB8AC3E}">
        <p14:creationId xmlns:p14="http://schemas.microsoft.com/office/powerpoint/2010/main" val="339938278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86372" name="Rectangle 4"/>
          <p:cNvSpPr>
            <a:spLocks noGrp="1"/>
          </p:cNvSpPr>
          <p:nvPr>
            <p:ph type="title" idx="4294967295"/>
          </p:nvPr>
        </p:nvSpPr>
        <p:spPr>
          <a:xfrm>
            <a:off x="1847850" y="260350"/>
            <a:ext cx="8218488" cy="1944688"/>
          </a:xfrm>
        </p:spPr>
        <p:txBody>
          <a:bodyPr/>
          <a:lstStyle/>
          <a:p>
            <a:pPr algn="ctr">
              <a:defRPr/>
            </a:pPr>
            <a:r>
              <a:rPr lang="en-US" altLang="en-US" sz="5400" dirty="0">
                <a:solidFill>
                  <a:srgbClr val="FFCC00"/>
                </a:solidFill>
                <a:effectLst>
                  <a:outerShdw blurRad="38100" dist="38100" dir="2700000" algn="tl">
                    <a:srgbClr val="000000"/>
                  </a:outerShdw>
                </a:effectLst>
                <a:latin typeface="Mistral" panose="03090702030407020403" pitchFamily="66" charset="0"/>
              </a:rPr>
              <a:t>Spheres of Power</a:t>
            </a:r>
            <a:br>
              <a:rPr lang="en-US" altLang="en-US" sz="5400" dirty="0">
                <a:solidFill>
                  <a:srgbClr val="FFCC00"/>
                </a:solidFill>
                <a:effectLst>
                  <a:outerShdw blurRad="38100" dist="38100" dir="2700000" algn="tl">
                    <a:srgbClr val="000000"/>
                  </a:outerShdw>
                </a:effectLst>
                <a:latin typeface="Mistral" panose="03090702030407020403" pitchFamily="66" charset="0"/>
              </a:rPr>
            </a:br>
            <a:br>
              <a:rPr lang="en-US" altLang="en-US" sz="4200" dirty="0">
                <a:solidFill>
                  <a:srgbClr val="FFCC00"/>
                </a:solidFill>
                <a:effectLst>
                  <a:outerShdw blurRad="38100" dist="38100" dir="2700000" algn="tl">
                    <a:srgbClr val="000000"/>
                  </a:outerShdw>
                </a:effectLst>
                <a:latin typeface="Mistral" panose="03090702030407020403" pitchFamily="66" charset="0"/>
              </a:rPr>
            </a:br>
            <a:r>
              <a:rPr lang="en-US" altLang="en-US" sz="2800" dirty="0">
                <a:solidFill>
                  <a:srgbClr val="FFCC00"/>
                </a:solidFill>
                <a:effectLst>
                  <a:outerShdw blurRad="38100" dist="38100" dir="2700000" algn="tl">
                    <a:srgbClr val="000000"/>
                  </a:outerShdw>
                </a:effectLst>
                <a:latin typeface="Arial" panose="020B0604020202020204" pitchFamily="34" charset="0"/>
              </a:rPr>
              <a:t>(Ro. 8:5-8)</a:t>
            </a:r>
            <a:endParaRPr lang="en-US" altLang="en-US" sz="4200" dirty="0">
              <a:solidFill>
                <a:srgbClr val="FFCC00"/>
              </a:solidFill>
              <a:effectLst>
                <a:outerShdw blurRad="38100" dist="38100" dir="2700000" algn="tl">
                  <a:srgbClr val="000000"/>
                </a:outerShdw>
              </a:effectLst>
            </a:endParaRPr>
          </a:p>
        </p:txBody>
      </p:sp>
      <p:sp>
        <p:nvSpPr>
          <p:cNvPr id="186375" name="Oval 7"/>
          <p:cNvSpPr>
            <a:spLocks noChangeArrowheads="1"/>
          </p:cNvSpPr>
          <p:nvPr/>
        </p:nvSpPr>
        <p:spPr bwMode="auto">
          <a:xfrm>
            <a:off x="1437925" y="1412875"/>
            <a:ext cx="4321175" cy="5111750"/>
          </a:xfrm>
          <a:prstGeom prst="ellipse">
            <a:avLst/>
          </a:prstGeom>
          <a:solidFill>
            <a:srgbClr val="00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a:spcBef>
                <a:spcPts val="400"/>
              </a:spcBef>
              <a:buClr>
                <a:schemeClr val="accent2"/>
              </a:buClr>
              <a:buSzPct val="90000"/>
              <a:buChar char="•"/>
              <a:defRPr sz="2600">
                <a:solidFill>
                  <a:schemeClr val="tx1"/>
                </a:solidFill>
                <a:latin typeface="Rockwell"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eaLnBrk="1" hangingPunct="1">
              <a:buClrTx/>
              <a:buSzTx/>
              <a:buFontTx/>
              <a:buNone/>
            </a:pPr>
            <a:endParaRPr lang="en-US" altLang="en-US" sz="1800">
              <a:latin typeface="Eras Demi ITC" pitchFamily="34" charset="0"/>
            </a:endParaRPr>
          </a:p>
        </p:txBody>
      </p:sp>
      <p:sp>
        <p:nvSpPr>
          <p:cNvPr id="186376" name="Oval 8"/>
          <p:cNvSpPr>
            <a:spLocks noChangeArrowheads="1"/>
          </p:cNvSpPr>
          <p:nvPr/>
        </p:nvSpPr>
        <p:spPr bwMode="auto">
          <a:xfrm>
            <a:off x="6167439" y="1412875"/>
            <a:ext cx="4321175" cy="5111750"/>
          </a:xfrm>
          <a:prstGeom prst="ellipse">
            <a:avLst/>
          </a:prstGeom>
          <a:solidFill>
            <a:srgbClr val="8E0000"/>
          </a:solidFill>
          <a:ln w="9525">
            <a:solidFill>
              <a:schemeClr val="tx1"/>
            </a:solidFill>
            <a:round/>
            <a:headEnd/>
            <a:tailEnd/>
          </a:ln>
        </p:spPr>
        <p:txBody>
          <a:bodyPr wrap="none" anchor="ctr"/>
          <a:lstStyle>
            <a:lvl1pPr>
              <a:buClr>
                <a:schemeClr val="accent1"/>
              </a:buClr>
              <a:buSzPct val="70000"/>
              <a:buFont typeface="Wingdings 2" panose="05020102010507070707" pitchFamily="18" charset="2"/>
              <a:buChar char=""/>
              <a:defRPr sz="3200">
                <a:solidFill>
                  <a:schemeClr val="tx1"/>
                </a:solidFill>
                <a:latin typeface="Rockwell" pitchFamily="18" charset="0"/>
              </a:defRPr>
            </a:lvl1pPr>
            <a:lvl2pPr marL="742950" indent="-285750">
              <a:spcBef>
                <a:spcPts val="400"/>
              </a:spcBef>
              <a:buClr>
                <a:schemeClr val="accent2"/>
              </a:buClr>
              <a:buSzPct val="90000"/>
              <a:buChar char="•"/>
              <a:defRPr sz="2600">
                <a:solidFill>
                  <a:schemeClr val="tx1"/>
                </a:solidFill>
                <a:latin typeface="Rockwell" pitchFamily="18" charset="0"/>
              </a:defRPr>
            </a:lvl2pPr>
            <a:lvl3pPr marL="1143000" indent="-228600">
              <a:spcBef>
                <a:spcPts val="400"/>
              </a:spcBef>
              <a:buClr>
                <a:srgbClr val="A8CDD7"/>
              </a:buClr>
              <a:buSzPct val="100000"/>
              <a:buFont typeface="Wingdings 2" panose="05020102010507070707" pitchFamily="18" charset="2"/>
              <a:buChar char=""/>
              <a:defRPr sz="2300">
                <a:solidFill>
                  <a:schemeClr val="tx1"/>
                </a:solidFill>
                <a:latin typeface="Rockwell" pitchFamily="18" charset="0"/>
              </a:defRPr>
            </a:lvl3pPr>
            <a:lvl4pPr marL="1600200" indent="-228600">
              <a:spcBef>
                <a:spcPts val="400"/>
              </a:spcBef>
              <a:buClr>
                <a:srgbClr val="A8CDD7"/>
              </a:buClr>
              <a:buSzPct val="100000"/>
              <a:buFont typeface="Wingdings 2" panose="05020102010507070707" pitchFamily="18" charset="2"/>
              <a:buChar char=""/>
              <a:defRPr sz="2000">
                <a:solidFill>
                  <a:schemeClr val="tx1"/>
                </a:solidFill>
                <a:latin typeface="Rockwell" pitchFamily="18" charset="0"/>
              </a:defRPr>
            </a:lvl4pPr>
            <a:lvl5pPr marL="2057400" indent="-228600">
              <a:spcBef>
                <a:spcPts val="400"/>
              </a:spcBef>
              <a:buClr>
                <a:srgbClr val="A8CDD7"/>
              </a:buClr>
              <a:buSzPct val="100000"/>
              <a:buFont typeface="Wingdings 2" panose="05020102010507070707" pitchFamily="18" charset="2"/>
              <a:buChar char=""/>
              <a:defRPr sz="1900">
                <a:solidFill>
                  <a:schemeClr val="tx1"/>
                </a:solidFill>
                <a:latin typeface="Rockwell" pitchFamily="18" charset="0"/>
              </a:defRPr>
            </a:lvl5pPr>
            <a:lvl6pPr marL="25146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6pPr>
            <a:lvl7pPr marL="29718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7pPr>
            <a:lvl8pPr marL="34290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8pPr>
            <a:lvl9pPr marL="3886200" indent="-228600" eaLnBrk="0" fontAlgn="base" hangingPunct="0">
              <a:spcBef>
                <a:spcPts val="400"/>
              </a:spcBef>
              <a:spcAft>
                <a:spcPct val="0"/>
              </a:spcAft>
              <a:buClr>
                <a:srgbClr val="A8CDD7"/>
              </a:buClr>
              <a:buSzPct val="100000"/>
              <a:buFont typeface="Wingdings 2" panose="05020102010507070707" pitchFamily="18" charset="2"/>
              <a:buChar char=""/>
              <a:defRPr sz="1900">
                <a:solidFill>
                  <a:schemeClr val="tx1"/>
                </a:solidFill>
                <a:latin typeface="Rockwell" pitchFamily="18" charset="0"/>
              </a:defRPr>
            </a:lvl9pPr>
          </a:lstStyle>
          <a:p>
            <a:pPr eaLnBrk="1" hangingPunct="1">
              <a:buClrTx/>
              <a:buSzTx/>
              <a:buFontTx/>
              <a:buNone/>
            </a:pPr>
            <a:endParaRPr lang="en-US" altLang="en-US" sz="1800">
              <a:latin typeface="Eras Demi ITC" pitchFamily="34" charset="0"/>
            </a:endParaRPr>
          </a:p>
        </p:txBody>
      </p:sp>
      <p:sp>
        <p:nvSpPr>
          <p:cNvPr id="186378" name="Rectangle 10"/>
          <p:cNvSpPr>
            <a:spLocks noGrp="1"/>
          </p:cNvSpPr>
          <p:nvPr>
            <p:ph type="body" sz="half" idx="4294967295"/>
          </p:nvPr>
        </p:nvSpPr>
        <p:spPr>
          <a:xfrm>
            <a:off x="6680407" y="1781577"/>
            <a:ext cx="3341688" cy="5111750"/>
          </a:xfrm>
          <a:extLst/>
        </p:spPr>
        <p:txBody>
          <a:bodyPr>
            <a:normAutofit/>
          </a:bodyPr>
          <a:lstStyle/>
          <a:p>
            <a:pPr algn="ctr">
              <a:buFont typeface="Wingdings 2" panose="05020102010507070707" pitchFamily="18" charset="2"/>
              <a:buNone/>
              <a:defRPr/>
            </a:pPr>
            <a:r>
              <a:rPr lang="en-US" altLang="en-US" sz="3500" dirty="0">
                <a:solidFill>
                  <a:srgbClr val="FFFF66"/>
                </a:solidFill>
                <a:effectLst>
                  <a:outerShdw blurRad="38100" dist="38100" dir="2700000" algn="tl">
                    <a:srgbClr val="000000"/>
                  </a:outerShdw>
                </a:effectLst>
                <a:latin typeface="Playbill" pitchFamily="82" charset="0"/>
              </a:rPr>
              <a:t>The Spirit</a:t>
            </a:r>
            <a:endParaRPr lang="en-US" altLang="en-US" sz="800" i="1" dirty="0">
              <a:solidFill>
                <a:srgbClr val="FFFF66"/>
              </a:solidFill>
              <a:latin typeface="Arial Narrow" panose="020B0606020202030204" pitchFamily="34" charset="0"/>
            </a:endParaRP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The sphere of the Spirit’s power</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Mind controlled by what the Spirit desires</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Mind of the Spirit is life and peace</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Seeks to love God with heart, soul and strength</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Enabled to obey God’s</a:t>
            </a:r>
          </a:p>
          <a:p>
            <a:pPr algn="ctr">
              <a:spcBef>
                <a:spcPts val="0"/>
              </a:spcBef>
              <a:buFont typeface="Wingdings 2" panose="05020102010507070707" pitchFamily="18" charset="2"/>
              <a:buNone/>
              <a:defRPr/>
            </a:pPr>
            <a:r>
              <a:rPr lang="en-US" altLang="en-US" b="1" i="1" dirty="0">
                <a:solidFill>
                  <a:srgbClr val="FFFF99"/>
                </a:solidFill>
                <a:latin typeface="Arial Narrow" panose="020B0606020202030204" pitchFamily="34" charset="0"/>
              </a:rPr>
              <a:t>Torah</a:t>
            </a:r>
          </a:p>
        </p:txBody>
      </p:sp>
      <p:sp>
        <p:nvSpPr>
          <p:cNvPr id="186380" name="Rectangle 12"/>
          <p:cNvSpPr>
            <a:spLocks noGrp="1"/>
          </p:cNvSpPr>
          <p:nvPr>
            <p:ph type="body" sz="half" idx="4294967295"/>
          </p:nvPr>
        </p:nvSpPr>
        <p:spPr>
          <a:xfrm>
            <a:off x="1976290" y="1811076"/>
            <a:ext cx="3229896" cy="5111750"/>
          </a:xfrm>
          <a:extLst>
            <a:ext uri="{909E8E84-426E-40DD-AFC4-6F175D3DCCD1}">
              <a14:hiddenFill xmlns:a14="http://schemas.microsoft.com/office/drawing/2010/main">
                <a:solidFill>
                  <a:srgbClr val="003300"/>
                </a:solidFill>
              </a14:hiddenFill>
            </a:ext>
            <a:ext uri="{91240B29-F687-4F45-9708-019B960494DF}">
              <a14:hiddenLine xmlns:a14="http://schemas.microsoft.com/office/drawing/2010/main" w="12700" cmpd="sng">
                <a:solidFill>
                  <a:srgbClr val="000000"/>
                </a:solidFill>
                <a:miter lim="800000"/>
                <a:headEnd/>
                <a:tailEnd/>
              </a14:hiddenLine>
            </a:ext>
          </a:extLst>
        </p:spPr>
        <p:txBody>
          <a:bodyPr>
            <a:normAutofit/>
          </a:bodyPr>
          <a:lstStyle/>
          <a:p>
            <a:pPr algn="ctr">
              <a:buFont typeface="Wingdings 2" panose="05020102010507070707" pitchFamily="18" charset="2"/>
              <a:buNone/>
              <a:defRPr/>
            </a:pPr>
            <a:r>
              <a:rPr lang="en-US" altLang="en-US" sz="3500" dirty="0">
                <a:solidFill>
                  <a:srgbClr val="FFFF99"/>
                </a:solidFill>
                <a:effectLst>
                  <a:outerShdw blurRad="38100" dist="38100" dir="2700000" algn="tl">
                    <a:srgbClr val="000000"/>
                  </a:outerShdw>
                </a:effectLst>
                <a:latin typeface="Playbill" pitchFamily="82" charset="0"/>
              </a:rPr>
              <a:t>The Flesh</a:t>
            </a:r>
            <a:endParaRPr lang="en-US" altLang="en-US" sz="800" dirty="0">
              <a:solidFill>
                <a:srgbClr val="FFFF99"/>
              </a:solidFill>
              <a:effectLst>
                <a:outerShdw blurRad="38100" dist="38100" dir="2700000" algn="tl">
                  <a:srgbClr val="000000"/>
                </a:outerShdw>
              </a:effectLst>
              <a:latin typeface="Playbill" pitchFamily="82" charset="0"/>
            </a:endParaRP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The sphere of human weakness</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Mind controlled by what the flesh desires</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Mind of the flesh is death</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Hostile to God, refusing to submit to his Torah</a:t>
            </a:r>
          </a:p>
          <a:p>
            <a:pPr algn="ctr">
              <a:buFont typeface="Wingdings 2" panose="05020102010507070707" pitchFamily="18" charset="2"/>
              <a:buNone/>
              <a:defRPr/>
            </a:pPr>
            <a:r>
              <a:rPr lang="en-US" altLang="en-US" b="1" i="1" dirty="0">
                <a:solidFill>
                  <a:srgbClr val="FFFF99"/>
                </a:solidFill>
                <a:latin typeface="Arial Narrow" panose="020B0606020202030204" pitchFamily="34" charset="0"/>
              </a:rPr>
              <a:t>Subject to the parasite of sin</a:t>
            </a:r>
          </a:p>
        </p:txBody>
      </p:sp>
    </p:spTree>
    <p:extLst>
      <p:ext uri="{BB962C8B-B14F-4D97-AF65-F5344CB8AC3E}">
        <p14:creationId xmlns:p14="http://schemas.microsoft.com/office/powerpoint/2010/main" val="30919493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86375"/>
                                        </p:tgtEl>
                                        <p:attrNameLst>
                                          <p:attrName>style.visibility</p:attrName>
                                        </p:attrNameLst>
                                      </p:cBhvr>
                                      <p:to>
                                        <p:strVal val="visible"/>
                                      </p:to>
                                    </p:set>
                                    <p:animEffect transition="in" filter="dissolve">
                                      <p:cBhvr>
                                        <p:cTn id="7" dur="500"/>
                                        <p:tgtEl>
                                          <p:spTgt spid="186375"/>
                                        </p:tgtEl>
                                      </p:cBhvr>
                                    </p:animEffect>
                                  </p:childTnLst>
                                </p:cTn>
                              </p:par>
                              <p:par>
                                <p:cTn id="8" presetID="9" presetClass="entr" presetSubtype="0" fill="hold" nodeType="withEffect">
                                  <p:stCondLst>
                                    <p:cond delay="0"/>
                                  </p:stCondLst>
                                  <p:childTnLst>
                                    <p:set>
                                      <p:cBhvr>
                                        <p:cTn id="9" dur="1" fill="hold">
                                          <p:stCondLst>
                                            <p:cond delay="0"/>
                                          </p:stCondLst>
                                        </p:cTn>
                                        <p:tgtEl>
                                          <p:spTgt spid="186380">
                                            <p:txEl>
                                              <p:pRg st="0" end="0"/>
                                            </p:txEl>
                                          </p:spTgt>
                                        </p:tgtEl>
                                        <p:attrNameLst>
                                          <p:attrName>style.visibility</p:attrName>
                                        </p:attrNameLst>
                                      </p:cBhvr>
                                      <p:to>
                                        <p:strVal val="visible"/>
                                      </p:to>
                                    </p:set>
                                    <p:animEffect transition="in" filter="dissolve">
                                      <p:cBhvr>
                                        <p:cTn id="10" dur="500"/>
                                        <p:tgtEl>
                                          <p:spTgt spid="186380">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86376"/>
                                        </p:tgtEl>
                                        <p:attrNameLst>
                                          <p:attrName>style.visibility</p:attrName>
                                        </p:attrNameLst>
                                      </p:cBhvr>
                                      <p:to>
                                        <p:strVal val="visible"/>
                                      </p:to>
                                    </p:set>
                                    <p:animEffect transition="in" filter="dissolve">
                                      <p:cBhvr>
                                        <p:cTn id="13" dur="500"/>
                                        <p:tgtEl>
                                          <p:spTgt spid="186376"/>
                                        </p:tgtEl>
                                      </p:cBhvr>
                                    </p:animEffect>
                                  </p:childTnLst>
                                </p:cTn>
                              </p:par>
                              <p:par>
                                <p:cTn id="14" presetID="9" presetClass="entr" presetSubtype="0" fill="hold" nodeType="withEffect">
                                  <p:stCondLst>
                                    <p:cond delay="0"/>
                                  </p:stCondLst>
                                  <p:childTnLst>
                                    <p:set>
                                      <p:cBhvr>
                                        <p:cTn id="15" dur="1" fill="hold">
                                          <p:stCondLst>
                                            <p:cond delay="0"/>
                                          </p:stCondLst>
                                        </p:cTn>
                                        <p:tgtEl>
                                          <p:spTgt spid="186378">
                                            <p:txEl>
                                              <p:pRg st="0" end="0"/>
                                            </p:txEl>
                                          </p:spTgt>
                                        </p:tgtEl>
                                        <p:attrNameLst>
                                          <p:attrName>style.visibility</p:attrName>
                                        </p:attrNameLst>
                                      </p:cBhvr>
                                      <p:to>
                                        <p:strVal val="visible"/>
                                      </p:to>
                                    </p:set>
                                    <p:animEffect transition="in" filter="dissolve">
                                      <p:cBhvr>
                                        <p:cTn id="16" dur="500"/>
                                        <p:tgtEl>
                                          <p:spTgt spid="18637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86380">
                                            <p:txEl>
                                              <p:pRg st="1" end="1"/>
                                            </p:txEl>
                                          </p:spTgt>
                                        </p:tgtEl>
                                        <p:attrNameLst>
                                          <p:attrName>style.visibility</p:attrName>
                                        </p:attrNameLst>
                                      </p:cBhvr>
                                      <p:to>
                                        <p:strVal val="visible"/>
                                      </p:to>
                                    </p:set>
                                    <p:anim calcmode="lin" valueType="num">
                                      <p:cBhvr additive="base">
                                        <p:cTn id="21" dur="500" fill="hold"/>
                                        <p:tgtEl>
                                          <p:spTgt spid="186380">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6380">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6378">
                                            <p:txEl>
                                              <p:pRg st="1" end="1"/>
                                            </p:txEl>
                                          </p:spTgt>
                                        </p:tgtEl>
                                        <p:attrNameLst>
                                          <p:attrName>style.visibility</p:attrName>
                                        </p:attrNameLst>
                                      </p:cBhvr>
                                      <p:to>
                                        <p:strVal val="visible"/>
                                      </p:to>
                                    </p:set>
                                    <p:anim calcmode="lin" valueType="num">
                                      <p:cBhvr additive="base">
                                        <p:cTn id="25" dur="500" fill="hold"/>
                                        <p:tgtEl>
                                          <p:spTgt spid="18637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63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6380">
                                            <p:txEl>
                                              <p:pRg st="2" end="2"/>
                                            </p:txEl>
                                          </p:spTgt>
                                        </p:tgtEl>
                                        <p:attrNameLst>
                                          <p:attrName>style.visibility</p:attrName>
                                        </p:attrNameLst>
                                      </p:cBhvr>
                                      <p:to>
                                        <p:strVal val="visible"/>
                                      </p:to>
                                    </p:set>
                                    <p:anim calcmode="lin" valueType="num">
                                      <p:cBhvr additive="base">
                                        <p:cTn id="31" dur="500" fill="hold"/>
                                        <p:tgtEl>
                                          <p:spTgt spid="18638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6380">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6378">
                                            <p:txEl>
                                              <p:pRg st="2" end="2"/>
                                            </p:txEl>
                                          </p:spTgt>
                                        </p:tgtEl>
                                        <p:attrNameLst>
                                          <p:attrName>style.visibility</p:attrName>
                                        </p:attrNameLst>
                                      </p:cBhvr>
                                      <p:to>
                                        <p:strVal val="visible"/>
                                      </p:to>
                                    </p:set>
                                    <p:anim calcmode="lin" valueType="num">
                                      <p:cBhvr additive="base">
                                        <p:cTn id="35" dur="500" fill="hold"/>
                                        <p:tgtEl>
                                          <p:spTgt spid="186378">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63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86380">
                                            <p:txEl>
                                              <p:pRg st="3" end="3"/>
                                            </p:txEl>
                                          </p:spTgt>
                                        </p:tgtEl>
                                        <p:attrNameLst>
                                          <p:attrName>style.visibility</p:attrName>
                                        </p:attrNameLst>
                                      </p:cBhvr>
                                      <p:to>
                                        <p:strVal val="visible"/>
                                      </p:to>
                                    </p:set>
                                    <p:anim calcmode="lin" valueType="num">
                                      <p:cBhvr additive="base">
                                        <p:cTn id="41" dur="500" fill="hold"/>
                                        <p:tgtEl>
                                          <p:spTgt spid="186380">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6380">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86378">
                                            <p:txEl>
                                              <p:pRg st="3" end="3"/>
                                            </p:txEl>
                                          </p:spTgt>
                                        </p:tgtEl>
                                        <p:attrNameLst>
                                          <p:attrName>style.visibility</p:attrName>
                                        </p:attrNameLst>
                                      </p:cBhvr>
                                      <p:to>
                                        <p:strVal val="visible"/>
                                      </p:to>
                                    </p:set>
                                    <p:anim calcmode="lin" valueType="num">
                                      <p:cBhvr additive="base">
                                        <p:cTn id="45" dur="500" fill="hold"/>
                                        <p:tgtEl>
                                          <p:spTgt spid="186378">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63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86380">
                                            <p:txEl>
                                              <p:pRg st="4" end="4"/>
                                            </p:txEl>
                                          </p:spTgt>
                                        </p:tgtEl>
                                        <p:attrNameLst>
                                          <p:attrName>style.visibility</p:attrName>
                                        </p:attrNameLst>
                                      </p:cBhvr>
                                      <p:to>
                                        <p:strVal val="visible"/>
                                      </p:to>
                                    </p:set>
                                    <p:anim calcmode="lin" valueType="num">
                                      <p:cBhvr additive="base">
                                        <p:cTn id="51" dur="500" fill="hold"/>
                                        <p:tgtEl>
                                          <p:spTgt spid="18638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6380">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6378">
                                            <p:txEl>
                                              <p:pRg st="4" end="4"/>
                                            </p:txEl>
                                          </p:spTgt>
                                        </p:tgtEl>
                                        <p:attrNameLst>
                                          <p:attrName>style.visibility</p:attrName>
                                        </p:attrNameLst>
                                      </p:cBhvr>
                                      <p:to>
                                        <p:strVal val="visible"/>
                                      </p:to>
                                    </p:set>
                                    <p:anim calcmode="lin" valueType="num">
                                      <p:cBhvr additive="base">
                                        <p:cTn id="55" dur="500" fill="hold"/>
                                        <p:tgtEl>
                                          <p:spTgt spid="186378">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63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86380">
                                            <p:txEl>
                                              <p:pRg st="5" end="5"/>
                                            </p:txEl>
                                          </p:spTgt>
                                        </p:tgtEl>
                                        <p:attrNameLst>
                                          <p:attrName>style.visibility</p:attrName>
                                        </p:attrNameLst>
                                      </p:cBhvr>
                                      <p:to>
                                        <p:strVal val="visible"/>
                                      </p:to>
                                    </p:set>
                                    <p:anim calcmode="lin" valueType="num">
                                      <p:cBhvr additive="base">
                                        <p:cTn id="61" dur="500" fill="hold"/>
                                        <p:tgtEl>
                                          <p:spTgt spid="186380">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6380">
                                            <p:txEl>
                                              <p:pRg st="5" end="5"/>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86378">
                                            <p:txEl>
                                              <p:pRg st="5" end="5"/>
                                            </p:txEl>
                                          </p:spTgt>
                                        </p:tgtEl>
                                        <p:attrNameLst>
                                          <p:attrName>style.visibility</p:attrName>
                                        </p:attrNameLst>
                                      </p:cBhvr>
                                      <p:to>
                                        <p:strVal val="visible"/>
                                      </p:to>
                                    </p:set>
                                    <p:anim calcmode="lin" valueType="num">
                                      <p:cBhvr additive="base">
                                        <p:cTn id="65" dur="500" fill="hold"/>
                                        <p:tgtEl>
                                          <p:spTgt spid="186378">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86378">
                                            <p:txEl>
                                              <p:pRg st="5" end="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86378">
                                            <p:txEl>
                                              <p:pRg st="6" end="6"/>
                                            </p:txEl>
                                          </p:spTgt>
                                        </p:tgtEl>
                                        <p:attrNameLst>
                                          <p:attrName>style.visibility</p:attrName>
                                        </p:attrNameLst>
                                      </p:cBhvr>
                                      <p:to>
                                        <p:strVal val="visible"/>
                                      </p:to>
                                    </p:set>
                                    <p:anim calcmode="lin" valueType="num">
                                      <p:cBhvr additive="base">
                                        <p:cTn id="69" dur="500" fill="hold"/>
                                        <p:tgtEl>
                                          <p:spTgt spid="186378">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8637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599" y="569065"/>
            <a:ext cx="6499123" cy="6170947"/>
          </a:xfrm>
        </p:spPr>
        <p:txBody>
          <a:bodyPr>
            <a:normAutofit/>
          </a:bodyPr>
          <a:lstStyle/>
          <a:p>
            <a:r>
              <a:rPr lang="en-US" sz="2400" i="1" dirty="0"/>
              <a:t>Before coming to Christ, our sinful passions were aroused, leading to death (Ro. 7:5). The behaviors of the flesh are degenerative (Ga. 5:19-21).</a:t>
            </a:r>
          </a:p>
          <a:p>
            <a:r>
              <a:rPr lang="en-US" sz="2400" i="1" dirty="0"/>
              <a:t>The opposite field of force is the Holy Spirit, which is a working dynamic in the lives of believers, leading them toward maturity and godliness (1 Co. 2:14-15; Ga. 5:22-23; 6:1).</a:t>
            </a:r>
          </a:p>
          <a:p>
            <a:r>
              <a:rPr lang="en-US" sz="2400" i="1" dirty="0"/>
              <a:t>After coming to Christ, believers no longer live “according to the flesh” (Ro. 8:4), even though they live “in the flesh” (Ga. 2:20).</a:t>
            </a:r>
          </a:p>
          <a:p>
            <a:r>
              <a:rPr lang="en-US" sz="2400" i="1" dirty="0"/>
              <a:t>To live “after the flesh” is to live in weakness (Ro. 7:5, 18-20; 8:5-8), but to “walk in the Spirit” is to live in freedom (Ro. 8:5b, 9, 12-14; Ga. 5:16, 25).</a:t>
            </a:r>
          </a:p>
        </p:txBody>
      </p:sp>
      <p:sp>
        <p:nvSpPr>
          <p:cNvPr id="4" name="Slide Number Placeholder 3"/>
          <p:cNvSpPr>
            <a:spLocks noGrp="1"/>
          </p:cNvSpPr>
          <p:nvPr>
            <p:ph type="sldNum" sz="quarter" idx="12"/>
          </p:nvPr>
        </p:nvSpPr>
        <p:spPr>
          <a:xfrm>
            <a:off x="11680723" y="5633884"/>
            <a:ext cx="511276" cy="338833"/>
          </a:xfrm>
        </p:spPr>
        <p:txBody>
          <a:bodyPr/>
          <a:lstStyle/>
          <a:p>
            <a:fld id="{2AC27A5A-7290-4DE1-BA94-4BE8A8E57DCF}" type="slidenum">
              <a:rPr lang="en-US" smtClean="0"/>
              <a:t>194</a:t>
            </a:fld>
            <a:endParaRPr lang="en-US" dirty="0"/>
          </a:p>
        </p:txBody>
      </p:sp>
    </p:spTree>
    <p:extLst>
      <p:ext uri="{BB962C8B-B14F-4D97-AF65-F5344CB8AC3E}">
        <p14:creationId xmlns:p14="http://schemas.microsoft.com/office/powerpoint/2010/main" val="45366862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5458"/>
            <a:ext cx="4930587" cy="4866711"/>
          </a:xfrm>
        </p:spPr>
        <p:txBody>
          <a:bodyPr/>
          <a:lstStyle/>
          <a:p>
            <a:r>
              <a:rPr lang="en-US" b="1" dirty="0">
                <a:solidFill>
                  <a:srgbClr val="FFC000"/>
                </a:solidFill>
                <a:effectLst>
                  <a:outerShdw blurRad="38100" dist="38100" dir="2700000" algn="tl">
                    <a:srgbClr val="000000">
                      <a:alpha val="43137"/>
                    </a:srgbClr>
                  </a:outerShdw>
                </a:effectLst>
              </a:rPr>
              <a:t>Sin &amp; Righteousness</a:t>
            </a:r>
          </a:p>
        </p:txBody>
      </p:sp>
      <p:sp>
        <p:nvSpPr>
          <p:cNvPr id="3" name="Content Placeholder 2"/>
          <p:cNvSpPr>
            <a:spLocks noGrp="1"/>
          </p:cNvSpPr>
          <p:nvPr>
            <p:ph idx="1"/>
          </p:nvPr>
        </p:nvSpPr>
        <p:spPr>
          <a:xfrm>
            <a:off x="5176685" y="309717"/>
            <a:ext cx="6533534" cy="6268064"/>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The second polarity consists of the power spheres of sin and righteousness.</a:t>
            </a:r>
          </a:p>
          <a:p>
            <a:r>
              <a:rPr lang="en-US" sz="2400" i="1" dirty="0">
                <a:solidFill>
                  <a:schemeClr val="tx1"/>
                </a:solidFill>
              </a:rPr>
              <a:t>Sin is more than a broken rule; it is a broken relationship, the antithesis of faith (Ro. 14:23).</a:t>
            </a:r>
          </a:p>
          <a:p>
            <a:r>
              <a:rPr lang="en-US" sz="2400" i="1" dirty="0">
                <a:solidFill>
                  <a:schemeClr val="tx1"/>
                </a:solidFill>
              </a:rPr>
              <a:t>It is transgression against others, but more importantly, it is transgression against Christ himself (Ro. 3:23; 1 Co. 8:12).</a:t>
            </a:r>
          </a:p>
          <a:p>
            <a:r>
              <a:rPr lang="en-US" sz="2400" i="1" dirty="0">
                <a:solidFill>
                  <a:schemeClr val="tx1"/>
                </a:solidFill>
              </a:rPr>
              <a:t>Humans were not created sinful, but sin gained ascendancy over all humans by the rebellion of the first human (Ro. 5:12).</a:t>
            </a:r>
          </a:p>
          <a:p>
            <a:r>
              <a:rPr lang="en-US" sz="2400" i="1" dirty="0">
                <a:solidFill>
                  <a:schemeClr val="tx1"/>
                </a:solidFill>
              </a:rPr>
              <a:t>Sin is the active agent that dominates weak humans, and they are powerless in themselves to withstand it (Ro. 5:6; 7:8, 11).</a:t>
            </a:r>
          </a:p>
        </p:txBody>
      </p:sp>
      <p:sp>
        <p:nvSpPr>
          <p:cNvPr id="4" name="Slide Number Placeholder 3"/>
          <p:cNvSpPr>
            <a:spLocks noGrp="1"/>
          </p:cNvSpPr>
          <p:nvPr>
            <p:ph type="sldNum" sz="quarter" idx="12"/>
          </p:nvPr>
        </p:nvSpPr>
        <p:spPr>
          <a:xfrm>
            <a:off x="11710219" y="5512170"/>
            <a:ext cx="481780" cy="460547"/>
          </a:xfrm>
        </p:spPr>
        <p:txBody>
          <a:bodyPr/>
          <a:lstStyle/>
          <a:p>
            <a:fld id="{2AC27A5A-7290-4DE1-BA94-4BE8A8E57DCF}" type="slidenum">
              <a:rPr lang="en-US" smtClean="0"/>
              <a:t>195</a:t>
            </a:fld>
            <a:endParaRPr lang="en-US" dirty="0"/>
          </a:p>
        </p:txBody>
      </p:sp>
    </p:spTree>
    <p:extLst>
      <p:ext uri="{BB962C8B-B14F-4D97-AF65-F5344CB8AC3E}">
        <p14:creationId xmlns:p14="http://schemas.microsoft.com/office/powerpoint/2010/main" val="213403857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0489" y="103241"/>
            <a:ext cx="7093976" cy="6622027"/>
          </a:xfrm>
        </p:spPr>
        <p:txBody>
          <a:bodyPr>
            <a:normAutofit/>
          </a:bodyPr>
          <a:lstStyle/>
          <a:p>
            <a:r>
              <a:rPr lang="en-US" sz="2400" i="1" dirty="0"/>
              <a:t>Sin brings humans under God’s wrath (Ro. 1:18), first as a judgment within history (Ro. 1:24, 26, 28), and finally, as a judgment at the end of history (Ro. 9:22; Phil. 3:19; 2 Th. 1:5-10).</a:t>
            </a:r>
          </a:p>
          <a:p>
            <a:r>
              <a:rPr lang="en-US" sz="2400" i="1" dirty="0"/>
              <a:t>In the death of Jesus, divine judgment against sin was carried out as a substitutionary judgment for human sin (Ro. 5:8; 2 Co. 5:21; Ga. 2:20; 3:13; Col. 3:3).</a:t>
            </a:r>
          </a:p>
          <a:p>
            <a:r>
              <a:rPr lang="en-US" sz="2400" i="1" dirty="0"/>
              <a:t>God’s righteous saving action in Christ, which is an expression of his divine justice, reaches the helpless and puts them in right relationship with himself (Ro. 1:16-17; 3:25-26; 4:5).</a:t>
            </a:r>
          </a:p>
          <a:p>
            <a:r>
              <a:rPr lang="en-US" sz="2400" i="1" dirty="0"/>
              <a:t>In the end, righteousness is both </a:t>
            </a:r>
            <a:r>
              <a:rPr lang="en-US" sz="2400" i="1" u="sng" dirty="0"/>
              <a:t>process</a:t>
            </a:r>
            <a:r>
              <a:rPr lang="en-US" sz="2400" i="1" dirty="0"/>
              <a:t> (God’s saving action) and </a:t>
            </a:r>
            <a:r>
              <a:rPr lang="en-US" sz="2400" i="1" u="sng" dirty="0"/>
              <a:t>result</a:t>
            </a:r>
            <a:r>
              <a:rPr lang="en-US" sz="2400" i="1" dirty="0"/>
              <a:t> (the gift of righteousness God gives the sinner), giving them right standing with God (Phil. 3:9; Ro. 5:1-2).</a:t>
            </a:r>
          </a:p>
        </p:txBody>
      </p:sp>
      <p:sp>
        <p:nvSpPr>
          <p:cNvPr id="4" name="Slide Number Placeholder 3"/>
          <p:cNvSpPr>
            <a:spLocks noGrp="1"/>
          </p:cNvSpPr>
          <p:nvPr>
            <p:ph type="sldNum" sz="quarter" idx="12"/>
          </p:nvPr>
        </p:nvSpPr>
        <p:spPr>
          <a:xfrm>
            <a:off x="11754465" y="5574890"/>
            <a:ext cx="437534" cy="397827"/>
          </a:xfrm>
        </p:spPr>
        <p:txBody>
          <a:bodyPr/>
          <a:lstStyle/>
          <a:p>
            <a:fld id="{2AC27A5A-7290-4DE1-BA94-4BE8A8E57DCF}" type="slidenum">
              <a:rPr lang="en-US" smtClean="0"/>
              <a:t>196</a:t>
            </a:fld>
            <a:endParaRPr lang="en-US" dirty="0"/>
          </a:p>
        </p:txBody>
      </p:sp>
    </p:spTree>
    <p:extLst>
      <p:ext uri="{BB962C8B-B14F-4D97-AF65-F5344CB8AC3E}">
        <p14:creationId xmlns:p14="http://schemas.microsoft.com/office/powerpoint/2010/main" val="13661407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58722" name="AutoShape 2"/>
          <p:cNvSpPr>
            <a:spLocks noGrp="1" noChangeArrowheads="1"/>
          </p:cNvSpPr>
          <p:nvPr>
            <p:ph type="title"/>
          </p:nvPr>
        </p:nvSpPr>
        <p:spPr>
          <a:xfrm>
            <a:off x="1224116" y="228599"/>
            <a:ext cx="9977284" cy="1306287"/>
          </a:xfrm>
          <a:solidFill>
            <a:srgbClr val="FFCC00"/>
          </a:solidFill>
          <a:ln w="12700">
            <a:solidFill>
              <a:schemeClr val="tx1"/>
            </a:solidFill>
            <a:round/>
            <a:headEnd/>
            <a:tailEnd/>
          </a:ln>
        </p:spPr>
        <p:txBody>
          <a:bodyPr>
            <a:normAutofit/>
          </a:bodyPr>
          <a:lstStyle/>
          <a:p>
            <a:pPr algn="ctr" eaLnBrk="1" hangingPunct="1"/>
            <a:r>
              <a:rPr lang="en-US" altLang="en-US" sz="4400" dirty="0">
                <a:latin typeface="Impact" panose="020B0806030902050204" pitchFamily="34" charset="0"/>
              </a:rPr>
              <a:t>Two Verbal Moods in Paul`s Letters Describe both Process and Result</a:t>
            </a:r>
          </a:p>
        </p:txBody>
      </p:sp>
      <p:sp>
        <p:nvSpPr>
          <p:cNvPr id="244740" name="Rectangle 4"/>
          <p:cNvSpPr>
            <a:spLocks noGrp="1" noChangeArrowheads="1"/>
          </p:cNvSpPr>
          <p:nvPr>
            <p:ph type="body" sz="half" idx="1"/>
          </p:nvPr>
        </p:nvSpPr>
        <p:spPr>
          <a:xfrm>
            <a:off x="552450" y="1905000"/>
            <a:ext cx="5543550" cy="3581400"/>
          </a:xfrm>
          <a:gradFill rotWithShape="1">
            <a:gsLst>
              <a:gs pos="0">
                <a:srgbClr val="FFCCFF">
                  <a:gamma/>
                  <a:shade val="86275"/>
                  <a:invGamma/>
                </a:srgbClr>
              </a:gs>
              <a:gs pos="50000">
                <a:srgbClr val="FFCCFF"/>
              </a:gs>
              <a:gs pos="100000">
                <a:srgbClr val="FFCCFF">
                  <a:gamma/>
                  <a:shade val="86275"/>
                  <a:invGamma/>
                </a:srgbClr>
              </a:gs>
            </a:gsLst>
            <a:lin ang="5400000" scaled="1"/>
          </a:gradFill>
          <a:ln w="12700">
            <a:solidFill>
              <a:schemeClr val="tx1"/>
            </a:solidFill>
            <a:miter lim="800000"/>
            <a:headEnd/>
            <a:tailEnd/>
          </a:ln>
        </p:spPr>
        <p:txBody>
          <a:bodyPr>
            <a:normAutofit lnSpcReduction="10000"/>
          </a:bodyPr>
          <a:lstStyle/>
          <a:p>
            <a:pPr eaLnBrk="1" hangingPunct="1">
              <a:buFont typeface="Wingdings" panose="05000000000000000000" pitchFamily="2" charset="2"/>
              <a:buNone/>
              <a:defRPr/>
            </a:pPr>
            <a:r>
              <a:rPr lang="en-US" altLang="en-US" sz="3600" dirty="0">
                <a:latin typeface="Impact" panose="020B0806030902050204" pitchFamily="34" charset="0"/>
              </a:rPr>
              <a:t>INDICATIVE MOOD</a:t>
            </a:r>
          </a:p>
          <a:p>
            <a:pPr eaLnBrk="1" hangingPunct="1">
              <a:buFont typeface="Wingdings" panose="05000000000000000000" pitchFamily="2" charset="2"/>
              <a:buNone/>
              <a:defRPr/>
            </a:pPr>
            <a:r>
              <a:rPr lang="en-US" altLang="en-US" b="1" dirty="0">
                <a:latin typeface="Agency FB" pitchFamily="2" charset="0"/>
              </a:rPr>
              <a:t>(the fact of what </a:t>
            </a:r>
            <a:r>
              <a:rPr lang="en-US" altLang="en-US" b="1" u="sng" dirty="0">
                <a:latin typeface="Agency FB" pitchFamily="2" charset="0"/>
              </a:rPr>
              <a:t>now is</a:t>
            </a:r>
            <a:r>
              <a:rPr lang="en-US" altLang="en-US" b="1" dirty="0">
                <a:latin typeface="Agency FB" pitchFamily="2" charset="0"/>
              </a:rPr>
              <a:t>)</a:t>
            </a:r>
          </a:p>
          <a:p>
            <a:pPr eaLnBrk="1" hangingPunct="1">
              <a:buFont typeface="Wingdings" panose="05000000000000000000" pitchFamily="2" charset="2"/>
              <a:buNone/>
              <a:defRPr/>
            </a:pPr>
            <a:r>
              <a:rPr lang="en-US" altLang="en-US" sz="2600" i="1" dirty="0">
                <a:solidFill>
                  <a:srgbClr val="FF0000"/>
                </a:solidFill>
                <a:effectLst>
                  <a:outerShdw blurRad="38100" dist="38100" dir="2700000" algn="tl">
                    <a:srgbClr val="000000"/>
                  </a:outerShdw>
                </a:effectLst>
                <a:latin typeface="Brush Script MT" pitchFamily="66" charset="0"/>
              </a:rPr>
              <a:t>	“I have been crucified with Christ” (Ga. 2:20)!</a:t>
            </a:r>
          </a:p>
          <a:p>
            <a:pPr eaLnBrk="1" hangingPunct="1">
              <a:buFont typeface="Wingdings" panose="05000000000000000000" pitchFamily="2" charset="2"/>
              <a:buNone/>
              <a:defRPr/>
            </a:pPr>
            <a:r>
              <a:rPr lang="en-US" altLang="en-US" sz="2600" i="1" dirty="0">
                <a:solidFill>
                  <a:srgbClr val="FF0000"/>
                </a:solidFill>
                <a:effectLst>
                  <a:outerShdw blurRad="38100" dist="38100" dir="2700000" algn="tl">
                    <a:srgbClr val="000000"/>
                  </a:outerShdw>
                </a:effectLst>
                <a:latin typeface="Brush Script MT" pitchFamily="66" charset="0"/>
              </a:rPr>
              <a:t>	We died to sin, were baptized into Christ’s death, and the old self was crucified (Ro. 6:2-4, 6).</a:t>
            </a:r>
          </a:p>
        </p:txBody>
      </p:sp>
      <p:sp>
        <p:nvSpPr>
          <p:cNvPr id="244741" name="Rectangle 5"/>
          <p:cNvSpPr>
            <a:spLocks noGrp="1" noChangeArrowheads="1"/>
          </p:cNvSpPr>
          <p:nvPr>
            <p:ph type="body" sz="half" idx="2"/>
          </p:nvPr>
        </p:nvSpPr>
        <p:spPr>
          <a:xfrm>
            <a:off x="6248400" y="1905000"/>
            <a:ext cx="5410200" cy="3581400"/>
          </a:xfrm>
          <a:gradFill rotWithShape="1">
            <a:gsLst>
              <a:gs pos="0">
                <a:srgbClr val="FF99FF">
                  <a:gamma/>
                  <a:shade val="86275"/>
                  <a:invGamma/>
                  <a:alpha val="64000"/>
                </a:srgbClr>
              </a:gs>
              <a:gs pos="50000">
                <a:srgbClr val="FF99FF">
                  <a:alpha val="64000"/>
                </a:srgbClr>
              </a:gs>
              <a:gs pos="100000">
                <a:srgbClr val="FF99FF">
                  <a:gamma/>
                  <a:shade val="86275"/>
                  <a:invGamma/>
                  <a:alpha val="64000"/>
                </a:srgbClr>
              </a:gs>
            </a:gsLst>
            <a:lin ang="5400000" scaled="1"/>
          </a:gra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3600" dirty="0">
                <a:latin typeface="Impact" panose="020B0806030902050204" pitchFamily="34" charset="0"/>
              </a:rPr>
              <a:t>IMPERATIVE MOOD</a:t>
            </a:r>
          </a:p>
          <a:p>
            <a:pPr eaLnBrk="1" hangingPunct="1">
              <a:buFont typeface="Wingdings" panose="05000000000000000000" pitchFamily="2" charset="2"/>
              <a:buNone/>
              <a:defRPr/>
            </a:pPr>
            <a:r>
              <a:rPr lang="en-US" altLang="en-US" b="1" dirty="0">
                <a:latin typeface="Agency FB" pitchFamily="2" charset="0"/>
              </a:rPr>
              <a:t>(the demand for what </a:t>
            </a:r>
            <a:r>
              <a:rPr lang="en-US" altLang="en-US" b="1" u="sng" dirty="0">
                <a:latin typeface="Agency FB" pitchFamily="2" charset="0"/>
              </a:rPr>
              <a:t>should be</a:t>
            </a:r>
            <a:r>
              <a:rPr lang="en-US" altLang="en-US" b="1" dirty="0">
                <a:latin typeface="Agency FB" pitchFamily="2" charset="0"/>
              </a:rPr>
              <a:t>)</a:t>
            </a:r>
          </a:p>
          <a:p>
            <a:pPr eaLnBrk="1" hangingPunct="1">
              <a:buFont typeface="Wingdings" panose="05000000000000000000" pitchFamily="2" charset="2"/>
              <a:buNone/>
              <a:defRPr/>
            </a:pPr>
            <a:r>
              <a:rPr lang="en-US" altLang="en-US" sz="2400" i="1" dirty="0">
                <a:solidFill>
                  <a:srgbClr val="FF0000"/>
                </a:solidFill>
                <a:effectLst>
                  <a:outerShdw blurRad="38100" dist="38100" dir="2700000" algn="tl">
                    <a:srgbClr val="000000"/>
                  </a:outerShdw>
                </a:effectLst>
                <a:latin typeface="Brush Script MT" pitchFamily="66" charset="0"/>
              </a:rPr>
              <a:t>	“Walk in the Spirit” (Ga. 5:16)!</a:t>
            </a:r>
          </a:p>
          <a:p>
            <a:pPr eaLnBrk="1" hangingPunct="1">
              <a:buFont typeface="Wingdings" panose="05000000000000000000" pitchFamily="2" charset="2"/>
              <a:buNone/>
              <a:defRPr/>
            </a:pPr>
            <a:r>
              <a:rPr lang="en-US" altLang="en-US" sz="2400" i="1" dirty="0">
                <a:solidFill>
                  <a:srgbClr val="FF0000"/>
                </a:solidFill>
                <a:effectLst>
                  <a:outerShdw blurRad="38100" dist="38100" dir="2700000" algn="tl">
                    <a:srgbClr val="000000"/>
                  </a:outerShdw>
                </a:effectLst>
                <a:latin typeface="Brush Script MT" pitchFamily="66" charset="0"/>
              </a:rPr>
              <a:t>	We are to count ourselves dead to sin and refuse to let sin reign; we must not offer the parts of our bodies to sin (Ro. 6:11-13)</a:t>
            </a:r>
          </a:p>
        </p:txBody>
      </p:sp>
      <p:sp>
        <p:nvSpPr>
          <p:cNvPr id="244742" name="Text Box 6"/>
          <p:cNvSpPr txBox="1">
            <a:spLocks noChangeArrowheads="1"/>
          </p:cNvSpPr>
          <p:nvPr/>
        </p:nvSpPr>
        <p:spPr bwMode="auto">
          <a:xfrm>
            <a:off x="1228725" y="5524501"/>
            <a:ext cx="419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400" b="1" dirty="0">
                <a:latin typeface="Agency FB" pitchFamily="2" charset="0"/>
              </a:rPr>
              <a:t>This is what Christ has done! It is accomplished—finished—in Him alone!</a:t>
            </a:r>
          </a:p>
        </p:txBody>
      </p:sp>
      <p:sp>
        <p:nvSpPr>
          <p:cNvPr id="244743" name="Text Box 7"/>
          <p:cNvSpPr txBox="1">
            <a:spLocks noChangeArrowheads="1"/>
          </p:cNvSpPr>
          <p:nvPr/>
        </p:nvSpPr>
        <p:spPr bwMode="auto">
          <a:xfrm>
            <a:off x="6834034" y="5524501"/>
            <a:ext cx="4191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n-US" sz="2400" b="1" dirty="0">
                <a:latin typeface="Agency FB" pitchFamily="2" charset="0"/>
              </a:rPr>
              <a:t>This is what we are called to do by the power of the Spirit</a:t>
            </a:r>
            <a:r>
              <a:rPr lang="en-US" altLang="en-US" sz="2400" dirty="0">
                <a:latin typeface="Agency FB" pitchFamily="2" charset="0"/>
              </a:rPr>
              <a:t>.</a:t>
            </a:r>
          </a:p>
        </p:txBody>
      </p:sp>
    </p:spTree>
    <p:extLst>
      <p:ext uri="{BB962C8B-B14F-4D97-AF65-F5344CB8AC3E}">
        <p14:creationId xmlns:p14="http://schemas.microsoft.com/office/powerpoint/2010/main" val="5424858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4740">
                                            <p:bg/>
                                          </p:spTgt>
                                        </p:tgtEl>
                                        <p:attrNameLst>
                                          <p:attrName>style.visibility</p:attrName>
                                        </p:attrNameLst>
                                      </p:cBhvr>
                                      <p:to>
                                        <p:strVal val="visible"/>
                                      </p:to>
                                    </p:set>
                                    <p:animEffect transition="in" filter="dissolve">
                                      <p:cBhvr>
                                        <p:cTn id="7" dur="500"/>
                                        <p:tgtEl>
                                          <p:spTgt spid="244740">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4740">
                                            <p:txEl>
                                              <p:pRg st="0" end="0"/>
                                            </p:txEl>
                                          </p:spTgt>
                                        </p:tgtEl>
                                        <p:attrNameLst>
                                          <p:attrName>style.visibility</p:attrName>
                                        </p:attrNameLst>
                                      </p:cBhvr>
                                      <p:to>
                                        <p:strVal val="visible"/>
                                      </p:to>
                                    </p:set>
                                    <p:animEffect transition="in" filter="dissolve">
                                      <p:cBhvr>
                                        <p:cTn id="10" dur="500"/>
                                        <p:tgtEl>
                                          <p:spTgt spid="244740">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4740">
                                            <p:txEl>
                                              <p:pRg st="1" end="1"/>
                                            </p:txEl>
                                          </p:spTgt>
                                        </p:tgtEl>
                                        <p:attrNameLst>
                                          <p:attrName>style.visibility</p:attrName>
                                        </p:attrNameLst>
                                      </p:cBhvr>
                                      <p:to>
                                        <p:strVal val="visible"/>
                                      </p:to>
                                    </p:set>
                                    <p:animEffect transition="in" filter="dissolve">
                                      <p:cBhvr>
                                        <p:cTn id="13" dur="500"/>
                                        <p:tgtEl>
                                          <p:spTgt spid="244740">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4740">
                                            <p:txEl>
                                              <p:pRg st="2" end="2"/>
                                            </p:txEl>
                                          </p:spTgt>
                                        </p:tgtEl>
                                        <p:attrNameLst>
                                          <p:attrName>style.visibility</p:attrName>
                                        </p:attrNameLst>
                                      </p:cBhvr>
                                      <p:to>
                                        <p:strVal val="visible"/>
                                      </p:to>
                                    </p:set>
                                    <p:animEffect transition="in" filter="dissolve">
                                      <p:cBhvr>
                                        <p:cTn id="16" dur="500"/>
                                        <p:tgtEl>
                                          <p:spTgt spid="24474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44740">
                                            <p:txEl>
                                              <p:pRg st="3" end="3"/>
                                            </p:txEl>
                                          </p:spTgt>
                                        </p:tgtEl>
                                        <p:attrNameLst>
                                          <p:attrName>style.visibility</p:attrName>
                                        </p:attrNameLst>
                                      </p:cBhvr>
                                      <p:to>
                                        <p:strVal val="visible"/>
                                      </p:to>
                                    </p:set>
                                    <p:animEffect transition="in" filter="dissolve">
                                      <p:cBhvr>
                                        <p:cTn id="21" dur="500"/>
                                        <p:tgtEl>
                                          <p:spTgt spid="244740">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244742">
                                            <p:txEl>
                                              <p:pRg st="0" end="0"/>
                                            </p:txEl>
                                          </p:spTgt>
                                        </p:tgtEl>
                                        <p:attrNameLst>
                                          <p:attrName>style.visibility</p:attrName>
                                        </p:attrNameLst>
                                      </p:cBhvr>
                                      <p:to>
                                        <p:strVal val="visible"/>
                                      </p:to>
                                    </p:set>
                                    <p:anim calcmode="lin" valueType="num">
                                      <p:cBhvr>
                                        <p:cTn id="26" dur="500" fill="hold"/>
                                        <p:tgtEl>
                                          <p:spTgt spid="244742">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4474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44741">
                                            <p:bg/>
                                          </p:spTgt>
                                        </p:tgtEl>
                                        <p:attrNameLst>
                                          <p:attrName>style.visibility</p:attrName>
                                        </p:attrNameLst>
                                      </p:cBhvr>
                                      <p:to>
                                        <p:strVal val="visible"/>
                                      </p:to>
                                    </p:set>
                                    <p:animEffect transition="in" filter="dissolve">
                                      <p:cBhvr>
                                        <p:cTn id="32" dur="500"/>
                                        <p:tgtEl>
                                          <p:spTgt spid="244741">
                                            <p:bg/>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44741">
                                            <p:txEl>
                                              <p:pRg st="0" end="0"/>
                                            </p:txEl>
                                          </p:spTgt>
                                        </p:tgtEl>
                                        <p:attrNameLst>
                                          <p:attrName>style.visibility</p:attrName>
                                        </p:attrNameLst>
                                      </p:cBhvr>
                                      <p:to>
                                        <p:strVal val="visible"/>
                                      </p:to>
                                    </p:set>
                                    <p:animEffect transition="in" filter="dissolve">
                                      <p:cBhvr>
                                        <p:cTn id="35" dur="500"/>
                                        <p:tgtEl>
                                          <p:spTgt spid="244741">
                                            <p:txEl>
                                              <p:pRg st="0" end="0"/>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44741">
                                            <p:txEl>
                                              <p:pRg st="1" end="1"/>
                                            </p:txEl>
                                          </p:spTgt>
                                        </p:tgtEl>
                                        <p:attrNameLst>
                                          <p:attrName>style.visibility</p:attrName>
                                        </p:attrNameLst>
                                      </p:cBhvr>
                                      <p:to>
                                        <p:strVal val="visible"/>
                                      </p:to>
                                    </p:set>
                                    <p:animEffect transition="in" filter="dissolve">
                                      <p:cBhvr>
                                        <p:cTn id="38" dur="500"/>
                                        <p:tgtEl>
                                          <p:spTgt spid="244741">
                                            <p:txEl>
                                              <p:pRg st="1" end="1"/>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44741">
                                            <p:txEl>
                                              <p:pRg st="2" end="2"/>
                                            </p:txEl>
                                          </p:spTgt>
                                        </p:tgtEl>
                                        <p:attrNameLst>
                                          <p:attrName>style.visibility</p:attrName>
                                        </p:attrNameLst>
                                      </p:cBhvr>
                                      <p:to>
                                        <p:strVal val="visible"/>
                                      </p:to>
                                    </p:set>
                                    <p:animEffect transition="in" filter="dissolve">
                                      <p:cBhvr>
                                        <p:cTn id="41" dur="500"/>
                                        <p:tgtEl>
                                          <p:spTgt spid="24474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44741">
                                            <p:txEl>
                                              <p:pRg st="3" end="3"/>
                                            </p:txEl>
                                          </p:spTgt>
                                        </p:tgtEl>
                                        <p:attrNameLst>
                                          <p:attrName>style.visibility</p:attrName>
                                        </p:attrNameLst>
                                      </p:cBhvr>
                                      <p:to>
                                        <p:strVal val="visible"/>
                                      </p:to>
                                    </p:set>
                                    <p:animEffect transition="in" filter="dissolve">
                                      <p:cBhvr>
                                        <p:cTn id="46" dur="500"/>
                                        <p:tgtEl>
                                          <p:spTgt spid="244741">
                                            <p:txEl>
                                              <p:pRg st="3" end="3"/>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244743">
                                            <p:txEl>
                                              <p:pRg st="0" end="0"/>
                                            </p:txEl>
                                          </p:spTgt>
                                        </p:tgtEl>
                                        <p:attrNameLst>
                                          <p:attrName>style.visibility</p:attrName>
                                        </p:attrNameLst>
                                      </p:cBhvr>
                                      <p:to>
                                        <p:strVal val="visible"/>
                                      </p:to>
                                    </p:set>
                                    <p:anim calcmode="lin" valueType="num">
                                      <p:cBhvr>
                                        <p:cTn id="51" dur="500" fill="hold"/>
                                        <p:tgtEl>
                                          <p:spTgt spid="244743">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24474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uiExpand="1" build="p" animBg="1"/>
      <p:bldP spid="244741" grpId="0" uiExpand="1" build="p"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4" y="591670"/>
            <a:ext cx="4398682" cy="4920499"/>
          </a:xfrm>
        </p:spPr>
        <p:txBody>
          <a:bodyPr/>
          <a:lstStyle/>
          <a:p>
            <a:r>
              <a:rPr lang="en-US" b="1" dirty="0">
                <a:solidFill>
                  <a:srgbClr val="FFC000"/>
                </a:solidFill>
                <a:effectLst>
                  <a:outerShdw blurRad="38100" dist="38100" dir="2700000" algn="tl">
                    <a:srgbClr val="000000">
                      <a:alpha val="43137"/>
                    </a:srgbClr>
                  </a:outerShdw>
                </a:effectLst>
              </a:rPr>
              <a:t>Law &amp; Grace/Faith</a:t>
            </a:r>
          </a:p>
        </p:txBody>
      </p:sp>
      <p:sp>
        <p:nvSpPr>
          <p:cNvPr id="3" name="Content Placeholder 2"/>
          <p:cNvSpPr>
            <a:spLocks noGrp="1"/>
          </p:cNvSpPr>
          <p:nvPr>
            <p:ph idx="1"/>
          </p:nvPr>
        </p:nvSpPr>
        <p:spPr>
          <a:xfrm>
            <a:off x="4925961" y="250723"/>
            <a:ext cx="6740013" cy="6459793"/>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Paul uses the word “law” with more than a single nuance. On the positive side, law is the revelation of God’s will (Ro. 7:12-14, 16; 1 </a:t>
            </a:r>
            <a:r>
              <a:rPr lang="en-US" sz="2800" b="1" dirty="0" err="1">
                <a:solidFill>
                  <a:srgbClr val="FF0000"/>
                </a:solidFill>
                <a:effectLst>
                  <a:outerShdw blurRad="38100" dist="38100" dir="2700000" algn="tl">
                    <a:srgbClr val="000000">
                      <a:alpha val="43137"/>
                    </a:srgbClr>
                  </a:outerShdw>
                </a:effectLst>
              </a:rPr>
              <a:t>Ti</a:t>
            </a:r>
            <a:r>
              <a:rPr lang="en-US" sz="2800" b="1" dirty="0">
                <a:solidFill>
                  <a:srgbClr val="FF0000"/>
                </a:solidFill>
                <a:effectLst>
                  <a:outerShdw blurRad="38100" dist="38100" dir="2700000" algn="tl">
                    <a:srgbClr val="000000">
                      <a:alpha val="43137"/>
                    </a:srgbClr>
                  </a:outerShdw>
                </a:effectLst>
              </a:rPr>
              <a:t>. 1:8). On the downside, law is inadequate to enable righteousness (Ro. 8:3).</a:t>
            </a:r>
          </a:p>
          <a:p>
            <a:r>
              <a:rPr lang="en-US" sz="2400" i="1" dirty="0">
                <a:solidFill>
                  <a:schemeClr val="tx1"/>
                </a:solidFill>
              </a:rPr>
              <a:t>Paul defines the two power-spheres of law and grace with the preposition “under” (</a:t>
            </a:r>
            <a:r>
              <a:rPr lang="en-US" sz="2400" dirty="0">
                <a:solidFill>
                  <a:schemeClr val="tx1"/>
                </a:solidFill>
                <a:latin typeface="Greekth" panose="02020803070505020304" pitchFamily="18" charset="0"/>
              </a:rPr>
              <a:t>u[</a:t>
            </a:r>
            <a:r>
              <a:rPr lang="en-US" sz="2400" dirty="0" err="1">
                <a:solidFill>
                  <a:schemeClr val="tx1"/>
                </a:solidFill>
                <a:latin typeface="Greekth" panose="02020803070505020304" pitchFamily="18" charset="0"/>
              </a:rPr>
              <a:t>po</a:t>
            </a:r>
            <a:r>
              <a:rPr lang="en-US" sz="2400" i="1" dirty="0">
                <a:solidFill>
                  <a:schemeClr val="tx1"/>
                </a:solidFill>
              </a:rPr>
              <a:t>): a person is either “under” law or “under” grace (Ro. 3:19; 6:14-15; 1 Co. 9:20; Ga. 5:18).</a:t>
            </a:r>
            <a:endParaRPr lang="en-US" sz="2400" dirty="0">
              <a:solidFill>
                <a:schemeClr val="tx1"/>
              </a:solidFill>
              <a:latin typeface="Greekth" panose="02020803070505020304" pitchFamily="18" charset="0"/>
            </a:endParaRPr>
          </a:p>
          <a:p>
            <a:r>
              <a:rPr lang="en-US" sz="2400" i="1" dirty="0">
                <a:solidFill>
                  <a:schemeClr val="tx1"/>
                </a:solidFill>
              </a:rPr>
              <a:t> The problem with living “under law” is that it cannot provide empowerment for obedience (Ro. 3:20; Ga. 2:21). It is not that the law is bad, but that the empowerment to fully meet the demands of the law lies elsewhere (Ro. 8:3-4, 7; Ga. 3:21)</a:t>
            </a:r>
          </a:p>
        </p:txBody>
      </p:sp>
      <p:sp>
        <p:nvSpPr>
          <p:cNvPr id="4" name="Slide Number Placeholder 3"/>
          <p:cNvSpPr>
            <a:spLocks noGrp="1"/>
          </p:cNvSpPr>
          <p:nvPr>
            <p:ph type="sldNum" sz="quarter" idx="12"/>
          </p:nvPr>
        </p:nvSpPr>
        <p:spPr>
          <a:xfrm>
            <a:off x="11665974" y="5512170"/>
            <a:ext cx="526025" cy="460547"/>
          </a:xfrm>
        </p:spPr>
        <p:txBody>
          <a:bodyPr/>
          <a:lstStyle/>
          <a:p>
            <a:fld id="{2AC27A5A-7290-4DE1-BA94-4BE8A8E57DCF}" type="slidenum">
              <a:rPr lang="en-US" smtClean="0"/>
              <a:t>198</a:t>
            </a:fld>
            <a:endParaRPr lang="en-US" dirty="0"/>
          </a:p>
        </p:txBody>
      </p:sp>
    </p:spTree>
    <p:extLst>
      <p:ext uri="{BB962C8B-B14F-4D97-AF65-F5344CB8AC3E}">
        <p14:creationId xmlns:p14="http://schemas.microsoft.com/office/powerpoint/2010/main" val="24338646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i="1" dirty="0"/>
              <a:t>To rely on the law or in one’s ability to keep the law as the means for right standing with God is futile, and it leads only to a curse, the penalty for law-breaking (Ga. 3:3, 13).</a:t>
            </a:r>
          </a:p>
          <a:p>
            <a:r>
              <a:rPr lang="en-US" sz="2400" i="1" dirty="0"/>
              <a:t>Christ, on the other hand, has redeemed believers from being under law (Ga. 4:5), so that now they are under grace where empowerment for obedience comes from the Holy Spirit (Ro. 8:2, 5-11; Ga. 5:16-18).</a:t>
            </a:r>
          </a:p>
        </p:txBody>
      </p:sp>
      <p:sp>
        <p:nvSpPr>
          <p:cNvPr id="4" name="Slide Number Placeholder 3"/>
          <p:cNvSpPr>
            <a:spLocks noGrp="1"/>
          </p:cNvSpPr>
          <p:nvPr>
            <p:ph type="sldNum" sz="quarter" idx="12"/>
          </p:nvPr>
        </p:nvSpPr>
        <p:spPr>
          <a:xfrm>
            <a:off x="11429998" y="5619135"/>
            <a:ext cx="762001" cy="353582"/>
          </a:xfrm>
        </p:spPr>
        <p:txBody>
          <a:bodyPr/>
          <a:lstStyle/>
          <a:p>
            <a:fld id="{2AC27A5A-7290-4DE1-BA94-4BE8A8E57DCF}" type="slidenum">
              <a:rPr lang="en-US" smtClean="0"/>
              <a:t>199</a:t>
            </a:fld>
            <a:endParaRPr lang="en-US" dirty="0"/>
          </a:p>
        </p:txBody>
      </p:sp>
    </p:spTree>
    <p:extLst>
      <p:ext uri="{BB962C8B-B14F-4D97-AF65-F5344CB8AC3E}">
        <p14:creationId xmlns:p14="http://schemas.microsoft.com/office/powerpoint/2010/main" val="315056489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3013" y="1306285"/>
            <a:ext cx="9492343" cy="5038641"/>
          </a:xfrm>
        </p:spPr>
        <p:txBody>
          <a:bodyPr>
            <a:normAutofit/>
          </a:bodyPr>
          <a:lstStyle/>
          <a:p>
            <a:r>
              <a:rPr lang="en-US" sz="9600" b="1" dirty="0">
                <a:solidFill>
                  <a:srgbClr val="FFC000"/>
                </a:solidFill>
                <a:effectLst>
                  <a:outerShdw blurRad="38100" dist="38100" dir="2700000" algn="tl">
                    <a:srgbClr val="000000">
                      <a:alpha val="43137"/>
                    </a:srgbClr>
                  </a:outerShdw>
                </a:effectLst>
              </a:rPr>
              <a:t>Paul, the Man</a:t>
            </a:r>
          </a:p>
        </p:txBody>
      </p:sp>
    </p:spTree>
    <p:extLst>
      <p:ext uri="{BB962C8B-B14F-4D97-AF65-F5344CB8AC3E}">
        <p14:creationId xmlns:p14="http://schemas.microsoft.com/office/powerpoint/2010/main" val="3895408635"/>
      </p:ext>
    </p:extLst>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0" y="559678"/>
            <a:ext cx="3833906" cy="4952492"/>
          </a:xfrm>
        </p:spPr>
        <p:txBody>
          <a:bodyPr/>
          <a:lstStyle/>
          <a:p>
            <a:r>
              <a:rPr lang="en-US" altLang="en-US" b="1" dirty="0">
                <a:solidFill>
                  <a:srgbClr val="FFC000"/>
                </a:solidFill>
                <a:effectLst>
                  <a:outerShdw blurRad="38100" dist="38100" dir="2700000" algn="tl">
                    <a:srgbClr val="000000">
                      <a:alpha val="43137"/>
                    </a:srgbClr>
                  </a:outerShdw>
                </a:effectLst>
              </a:rPr>
              <a:t>T</a:t>
            </a:r>
            <a:r>
              <a:rPr lang="en-US" b="1" dirty="0">
                <a:solidFill>
                  <a:srgbClr val="FFC000"/>
                </a:solidFill>
                <a:effectLst>
                  <a:outerShdw blurRad="38100" dist="38100" dir="2700000" algn="tl">
                    <a:srgbClr val="000000">
                      <a:alpha val="43137"/>
                    </a:srgbClr>
                  </a:outerShdw>
                </a:effectLst>
              </a:rPr>
              <a:t>he Gentile Question</a:t>
            </a:r>
            <a:endParaRPr lang="en-US" dirty="0">
              <a:solidFill>
                <a:srgbClr val="FFC000"/>
              </a:solidFill>
              <a:effectLst>
                <a:outerShdw blurRad="38100" dist="38100" dir="2700000" algn="tl">
                  <a:srgbClr val="000000">
                    <a:alpha val="43137"/>
                  </a:srgbClr>
                </a:outerShdw>
              </a:effectLst>
              <a:latin typeface="Impact" panose="020B0806030902050204" pitchFamily="34" charset="0"/>
            </a:endParaRPr>
          </a:p>
        </p:txBody>
      </p:sp>
      <p:sp>
        <p:nvSpPr>
          <p:cNvPr id="3" name="Content Placeholder 2"/>
          <p:cNvSpPr>
            <a:spLocks noGrp="1"/>
          </p:cNvSpPr>
          <p:nvPr>
            <p:ph idx="1"/>
          </p:nvPr>
        </p:nvSpPr>
        <p:spPr>
          <a:xfrm>
            <a:off x="4696691" y="559678"/>
            <a:ext cx="7087320" cy="6298322"/>
          </a:xfrm>
        </p:spPr>
        <p:txBody>
          <a:bodyPr>
            <a:normAutofit fontScale="92500" lnSpcReduction="20000"/>
          </a:bodyPr>
          <a:lstStyle/>
          <a:p>
            <a:pPr marL="0" indent="0">
              <a:buNone/>
            </a:pPr>
            <a:r>
              <a:rPr lang="en-US" altLang="en-US" sz="3000" b="1" dirty="0">
                <a:solidFill>
                  <a:srgbClr val="FF0000"/>
                </a:solidFill>
                <a:effectLst>
                  <a:outerShdw blurRad="38100" dist="38100" dir="2700000" algn="tl">
                    <a:srgbClr val="000000">
                      <a:alpha val="43137"/>
                    </a:srgbClr>
                  </a:outerShdw>
                </a:effectLst>
                <a:latin typeface="Calibri" panose="020F0502020204030204" pitchFamily="34" charset="0"/>
              </a:rPr>
              <a:t>The acceptance of the Christian message by pagans in Asia Minor raised a critical question: </a:t>
            </a:r>
            <a:r>
              <a:rPr lang="en-US" altLang="en-US" sz="3000" b="1" i="1" dirty="0">
                <a:solidFill>
                  <a:srgbClr val="FF0000"/>
                </a:solidFill>
                <a:effectLst>
                  <a:outerShdw blurRad="38100" dist="38100" dir="2700000" algn="tl">
                    <a:srgbClr val="000000">
                      <a:alpha val="43137"/>
                    </a:srgbClr>
                  </a:outerShdw>
                </a:effectLst>
                <a:latin typeface="Calibri" panose="020F0502020204030204" pitchFamily="34" charset="0"/>
              </a:rPr>
              <a:t>Did Gentiles need to become Jews in order to become Christians?</a:t>
            </a:r>
          </a:p>
          <a:p>
            <a:r>
              <a:rPr lang="en-US" altLang="en-US" sz="2600" i="1" dirty="0">
                <a:solidFill>
                  <a:schemeClr val="tx1"/>
                </a:solidFill>
              </a:rPr>
              <a:t>Circumcision was the religious symbol of accepting the Jewish faith, since the uncircumcised were not numbered among God’s people.</a:t>
            </a:r>
          </a:p>
          <a:p>
            <a:r>
              <a:rPr lang="en-US" altLang="en-US" sz="2600" i="1" dirty="0">
                <a:solidFill>
                  <a:schemeClr val="tx1"/>
                </a:solidFill>
              </a:rPr>
              <a:t>A strong party in Jerusalem advocated that circumcision and Torah observance were necessary, and they carried this message to Antioch, Syria.</a:t>
            </a:r>
          </a:p>
          <a:p>
            <a:r>
              <a:rPr lang="en-US" altLang="en-US" sz="2600" i="1" dirty="0">
                <a:solidFill>
                  <a:schemeClr val="tx1"/>
                </a:solidFill>
              </a:rPr>
              <a:t>Paul and his party countered that this badge of Jewish identity was unnecessary, and he and Barnabas were sent to Jerusalem for a decision.</a:t>
            </a:r>
          </a:p>
          <a:p>
            <a:r>
              <a:rPr lang="en-US" altLang="en-US" sz="2600" i="1" dirty="0">
                <a:solidFill>
                  <a:schemeClr val="tx1"/>
                </a:solidFill>
              </a:rPr>
              <a:t>In Jerusalem, they encountered strong opposition from Christian Pharisees (Ac. 15).</a:t>
            </a:r>
          </a:p>
          <a:p>
            <a:endParaRPr lang="en-US" altLang="en-US" i="1"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20</a:t>
            </a:fld>
            <a:endParaRPr lang="en-US"/>
          </a:p>
        </p:txBody>
      </p:sp>
    </p:spTree>
    <p:extLst>
      <p:ext uri="{BB962C8B-B14F-4D97-AF65-F5344CB8AC3E}">
        <p14:creationId xmlns:p14="http://schemas.microsoft.com/office/powerpoint/2010/main" val="370323420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559677"/>
            <a:ext cx="7041912" cy="5945031"/>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A long-standing discussion among Christians has been about the relationship between faith (what you believe) and works (what you do). What does Paul’s theology have to say about these categories?</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For Paul, the cross of Jesus is central. Why do you think he makes this the center?</a:t>
            </a:r>
          </a:p>
        </p:txBody>
      </p:sp>
    </p:spTree>
    <p:extLst>
      <p:ext uri="{BB962C8B-B14F-4D97-AF65-F5344CB8AC3E}">
        <p14:creationId xmlns:p14="http://schemas.microsoft.com/office/powerpoint/2010/main" val="204919755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anim calcmode="lin" valueType="num">
                                      <p:cBhvr>
                                        <p:cTn id="13" dur="500" fill="hold"/>
                                        <p:tgtEl>
                                          <p:spTgt spid="26624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2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Eschatology</a:t>
            </a:r>
          </a:p>
        </p:txBody>
      </p:sp>
    </p:spTree>
    <p:extLst>
      <p:ext uri="{BB962C8B-B14F-4D97-AF65-F5344CB8AC3E}">
        <p14:creationId xmlns:p14="http://schemas.microsoft.com/office/powerpoint/2010/main" val="1043639592"/>
      </p:ext>
    </p:extLst>
  </p:cSld>
  <p:clrMapOvr>
    <a:masterClrMapping/>
  </p:clrMapOvr>
  <p:transition>
    <p:split orient="vert"/>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05688-5008-4595-9711-59880EE33DDF}"/>
              </a:ext>
            </a:extLst>
          </p:cNvPr>
          <p:cNvSpPr>
            <a:spLocks noGrp="1"/>
          </p:cNvSpPr>
          <p:nvPr>
            <p:ph type="title"/>
          </p:nvPr>
        </p:nvSpPr>
        <p:spPr>
          <a:xfrm>
            <a:off x="207034" y="569066"/>
            <a:ext cx="4485735" cy="4943104"/>
          </a:xfrm>
        </p:spPr>
        <p:txBody>
          <a:bodyPr/>
          <a:lstStyle/>
          <a:p>
            <a:r>
              <a:rPr lang="en-US" b="1" dirty="0">
                <a:solidFill>
                  <a:srgbClr val="FFC000"/>
                </a:solidFill>
                <a:effectLst>
                  <a:outerShdw blurRad="38100" dist="38100" dir="2700000" algn="tl">
                    <a:srgbClr val="000000">
                      <a:alpha val="43137"/>
                    </a:srgbClr>
                  </a:outerShdw>
                </a:effectLst>
              </a:rPr>
              <a:t>Resurrection</a:t>
            </a:r>
          </a:p>
        </p:txBody>
      </p:sp>
      <p:sp>
        <p:nvSpPr>
          <p:cNvPr id="5" name="Content Placeholder 4">
            <a:extLst>
              <a:ext uri="{FF2B5EF4-FFF2-40B4-BE49-F238E27FC236}">
                <a16:creationId xmlns:a16="http://schemas.microsoft.com/office/drawing/2014/main" id="{1248A2AA-8B2E-4492-8C49-ABBE420814FC}"/>
              </a:ext>
            </a:extLst>
          </p:cNvPr>
          <p:cNvSpPr>
            <a:spLocks noGrp="1"/>
          </p:cNvSpPr>
          <p:nvPr>
            <p:ph idx="1"/>
          </p:nvPr>
        </p:nvSpPr>
        <p:spPr>
          <a:xfrm>
            <a:off x="5181599" y="569066"/>
            <a:ext cx="6360543" cy="6004262"/>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Paul’s eschatology begins with his affirmation of the resurrection of the dead:</a:t>
            </a:r>
          </a:p>
          <a:p>
            <a:r>
              <a:rPr lang="en-US" sz="2400" i="1" dirty="0">
                <a:solidFill>
                  <a:schemeClr val="tx1"/>
                </a:solidFill>
              </a:rPr>
              <a:t>As a Pharisee, resurrection was a central theological tenet for Paul even before becoming a Christian.</a:t>
            </a:r>
          </a:p>
          <a:p>
            <a:r>
              <a:rPr lang="en-US" sz="2400" i="1" dirty="0">
                <a:solidFill>
                  <a:schemeClr val="tx1"/>
                </a:solidFill>
              </a:rPr>
              <a:t>As a Christian Pharisee (Ac. 26:5), he continued to uphold this central eschatological expectation of “the hope of Israel” (Ac. 23:6-9; 24:14-15, 21; 26:6-8; 28:20).</a:t>
            </a:r>
          </a:p>
          <a:p>
            <a:r>
              <a:rPr lang="en-US" sz="2400" i="1" dirty="0">
                <a:solidFill>
                  <a:schemeClr val="tx1"/>
                </a:solidFill>
              </a:rPr>
              <a:t>The resurrection of Jesus, then</a:t>
            </a:r>
            <a:r>
              <a:rPr lang="en-US" sz="2400" i="1">
                <a:solidFill>
                  <a:schemeClr val="tx1"/>
                </a:solidFill>
              </a:rPr>
              <a:t>, fits </a:t>
            </a:r>
            <a:r>
              <a:rPr lang="en-US" sz="2400" i="1" dirty="0">
                <a:solidFill>
                  <a:schemeClr val="tx1"/>
                </a:solidFill>
              </a:rPr>
              <a:t>perfectly </a:t>
            </a:r>
            <a:r>
              <a:rPr lang="en-US" sz="2400" i="1">
                <a:solidFill>
                  <a:schemeClr val="tx1"/>
                </a:solidFill>
              </a:rPr>
              <a:t>into Paul’s </a:t>
            </a:r>
            <a:r>
              <a:rPr lang="en-US" sz="2400" i="1" dirty="0">
                <a:solidFill>
                  <a:schemeClr val="tx1"/>
                </a:solidFill>
              </a:rPr>
              <a:t>larger theology of resurrection and, while not negating it, certainly reshaped it (Ac. 25:19; 26:22-23).</a:t>
            </a:r>
            <a:endParaRPr lang="en-US" sz="2400" i="1" dirty="0">
              <a:solidFill>
                <a:schemeClr val="tx1">
                  <a:lumMod val="95000"/>
                  <a:lumOff val="5000"/>
                </a:schemeClr>
              </a:solidFill>
            </a:endParaRPr>
          </a:p>
        </p:txBody>
      </p:sp>
      <p:sp>
        <p:nvSpPr>
          <p:cNvPr id="3" name="Slide Number Placeholder 2">
            <a:extLst>
              <a:ext uri="{FF2B5EF4-FFF2-40B4-BE49-F238E27FC236}">
                <a16:creationId xmlns:a16="http://schemas.microsoft.com/office/drawing/2014/main" id="{3B23094D-0671-4CDF-A1B8-C6584582EC5C}"/>
              </a:ext>
            </a:extLst>
          </p:cNvPr>
          <p:cNvSpPr>
            <a:spLocks noGrp="1"/>
          </p:cNvSpPr>
          <p:nvPr>
            <p:ph type="sldNum" sz="quarter" idx="12"/>
          </p:nvPr>
        </p:nvSpPr>
        <p:spPr>
          <a:xfrm>
            <a:off x="11697419" y="5512170"/>
            <a:ext cx="494580" cy="460547"/>
          </a:xfrm>
        </p:spPr>
        <p:txBody>
          <a:bodyPr/>
          <a:lstStyle/>
          <a:p>
            <a:fld id="{2AC27A5A-7290-4DE1-BA94-4BE8A8E57DCF}" type="slidenum">
              <a:rPr lang="en-US" smtClean="0"/>
              <a:t>202</a:t>
            </a:fld>
            <a:endParaRPr lang="en-US" dirty="0"/>
          </a:p>
        </p:txBody>
      </p:sp>
    </p:spTree>
    <p:extLst>
      <p:ext uri="{BB962C8B-B14F-4D97-AF65-F5344CB8AC3E}">
        <p14:creationId xmlns:p14="http://schemas.microsoft.com/office/powerpoint/2010/main" val="5253049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 calcmode="lin" valueType="num">
                                      <p:cBhvr additive="base">
                                        <p:cTn id="2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35B7B-5B50-4082-8C93-5AA31939B295}"/>
              </a:ext>
            </a:extLst>
          </p:cNvPr>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The Living Christ</a:t>
            </a:r>
          </a:p>
        </p:txBody>
      </p:sp>
      <p:sp>
        <p:nvSpPr>
          <p:cNvPr id="3" name="Content Placeholder 2">
            <a:extLst>
              <a:ext uri="{FF2B5EF4-FFF2-40B4-BE49-F238E27FC236}">
                <a16:creationId xmlns:a16="http://schemas.microsoft.com/office/drawing/2014/main" id="{E4369562-CAD1-4B66-B4D8-73FAB1604881}"/>
              </a:ext>
            </a:extLst>
          </p:cNvPr>
          <p:cNvSpPr>
            <a:spLocks noGrp="1"/>
          </p:cNvSpPr>
          <p:nvPr>
            <p:ph idx="1"/>
          </p:nvPr>
        </p:nvSpPr>
        <p:spPr>
          <a:xfrm>
            <a:off x="5181600" y="569065"/>
            <a:ext cx="6550326" cy="5728217"/>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When Paul was confronted by the risen Christ on the Damascus Road, this encounter reoriented his eschatological perspective (Ac. 9:3-5; 22:6-8; 26:13-15).</a:t>
            </a:r>
          </a:p>
          <a:p>
            <a:r>
              <a:rPr lang="en-US" sz="2400" i="1" dirty="0">
                <a:solidFill>
                  <a:schemeClr val="tx1">
                    <a:lumMod val="95000"/>
                    <a:lumOff val="5000"/>
                  </a:schemeClr>
                </a:solidFill>
              </a:rPr>
              <a:t>It meant that in some sense the last things had already begun, Christ being the “first-fruits” of the resurrection (1 Co 15:20-23).</a:t>
            </a:r>
            <a:r>
              <a:rPr lang="en-US" i="1" dirty="0">
                <a:solidFill>
                  <a:schemeClr val="tx1">
                    <a:lumMod val="95000"/>
                    <a:lumOff val="5000"/>
                  </a:schemeClr>
                </a:solidFill>
              </a:rPr>
              <a:t> </a:t>
            </a:r>
          </a:p>
          <a:p>
            <a:r>
              <a:rPr lang="en-US" sz="2400" i="1" dirty="0">
                <a:solidFill>
                  <a:schemeClr val="tx1">
                    <a:lumMod val="95000"/>
                    <a:lumOff val="5000"/>
                  </a:schemeClr>
                </a:solidFill>
              </a:rPr>
              <a:t>It also meant that Christians now live in the transition between two ages, the “present age” and the “age to come” (Ep. 1:21; 2:7; Col. 1:26).</a:t>
            </a:r>
          </a:p>
          <a:p>
            <a:r>
              <a:rPr lang="en-US" sz="2400" i="1" dirty="0">
                <a:solidFill>
                  <a:schemeClr val="tx1">
                    <a:lumMod val="95000"/>
                    <a:lumOff val="5000"/>
                  </a:schemeClr>
                </a:solidFill>
              </a:rPr>
              <a:t>Christ is the “last Adam” (1 Co. 15:45; cf. Ro. 5:14), and the apostles are the “last witnesses” (1 Co. 4:9).</a:t>
            </a:r>
            <a:endParaRPr lang="en-US" sz="2800" dirty="0">
              <a:solidFill>
                <a:srgbClr val="FF0000"/>
              </a:solidFill>
            </a:endParaRPr>
          </a:p>
        </p:txBody>
      </p:sp>
      <p:sp>
        <p:nvSpPr>
          <p:cNvPr id="4" name="Slide Number Placeholder 3">
            <a:extLst>
              <a:ext uri="{FF2B5EF4-FFF2-40B4-BE49-F238E27FC236}">
                <a16:creationId xmlns:a16="http://schemas.microsoft.com/office/drawing/2014/main" id="{9356B759-32C9-45CB-9E04-37898258C35B}"/>
              </a:ext>
            </a:extLst>
          </p:cNvPr>
          <p:cNvSpPr>
            <a:spLocks noGrp="1"/>
          </p:cNvSpPr>
          <p:nvPr>
            <p:ph type="sldNum" sz="quarter" idx="12"/>
          </p:nvPr>
        </p:nvSpPr>
        <p:spPr>
          <a:xfrm>
            <a:off x="11731926" y="5512170"/>
            <a:ext cx="460074" cy="491815"/>
          </a:xfrm>
        </p:spPr>
        <p:txBody>
          <a:bodyPr/>
          <a:lstStyle/>
          <a:p>
            <a:fld id="{2AC27A5A-7290-4DE1-BA94-4BE8A8E57DCF}" type="slidenum">
              <a:rPr lang="en-US" smtClean="0"/>
              <a:t>203</a:t>
            </a:fld>
            <a:endParaRPr lang="en-US" dirty="0"/>
          </a:p>
        </p:txBody>
      </p:sp>
    </p:spTree>
    <p:extLst>
      <p:ext uri="{BB962C8B-B14F-4D97-AF65-F5344CB8AC3E}">
        <p14:creationId xmlns:p14="http://schemas.microsoft.com/office/powerpoint/2010/main" val="139918434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E8AA4F-BFB2-4C41-AC93-67F7A76A73B0}"/>
              </a:ext>
            </a:extLst>
          </p:cNvPr>
          <p:cNvSpPr>
            <a:spLocks noGrp="1"/>
          </p:cNvSpPr>
          <p:nvPr>
            <p:ph type="title"/>
          </p:nvPr>
        </p:nvSpPr>
        <p:spPr>
          <a:xfrm>
            <a:off x="569343" y="559678"/>
            <a:ext cx="4026563" cy="4909469"/>
          </a:xfrm>
        </p:spPr>
        <p:txBody>
          <a:bodyPr/>
          <a:lstStyle/>
          <a:p>
            <a:r>
              <a:rPr lang="en-US" b="1" dirty="0">
                <a:solidFill>
                  <a:srgbClr val="FFC000"/>
                </a:solidFill>
                <a:effectLst>
                  <a:outerShdw blurRad="38100" dist="38100" dir="2700000" algn="tl">
                    <a:srgbClr val="000000">
                      <a:alpha val="43137"/>
                    </a:srgbClr>
                  </a:outerShdw>
                </a:effectLst>
              </a:rPr>
              <a:t>The Blessed Hope</a:t>
            </a:r>
          </a:p>
        </p:txBody>
      </p:sp>
      <p:sp>
        <p:nvSpPr>
          <p:cNvPr id="6" name="Content Placeholder 5">
            <a:extLst>
              <a:ext uri="{FF2B5EF4-FFF2-40B4-BE49-F238E27FC236}">
                <a16:creationId xmlns:a16="http://schemas.microsoft.com/office/drawing/2014/main" id="{4ED433DE-855E-4C8A-9646-1FC5EB731396}"/>
              </a:ext>
            </a:extLst>
          </p:cNvPr>
          <p:cNvSpPr>
            <a:spLocks noGrp="1"/>
          </p:cNvSpPr>
          <p:nvPr>
            <p:ph idx="1"/>
          </p:nvPr>
        </p:nvSpPr>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Central to the Christian life, then, is hope, the firm conviction that God will fulfill his promises:</a:t>
            </a:r>
          </a:p>
          <a:p>
            <a:r>
              <a:rPr lang="en-US" sz="2400" i="1" dirty="0">
                <a:solidFill>
                  <a:schemeClr val="tx1"/>
                </a:solidFill>
              </a:rPr>
              <a:t>The believer rejoices in hope (Ro. 5:2-5) as he/she patiently awaits this final redemption of the body in resurrection (Ro. 8:23-25) and the promise of heaven and eternal life (Col. 1:5, 27; Tit. 1:2; 3:7).</a:t>
            </a:r>
          </a:p>
          <a:p>
            <a:r>
              <a:rPr lang="en-US" sz="2400" i="1" dirty="0">
                <a:solidFill>
                  <a:schemeClr val="tx1"/>
                </a:solidFill>
              </a:rPr>
              <a:t>In the meantime, the Christian “waits” for the Son from heaven (1 Th. 1:9-10; Ga. 5:5).</a:t>
            </a:r>
          </a:p>
          <a:p>
            <a:r>
              <a:rPr lang="en-US" sz="2400" i="1" dirty="0">
                <a:solidFill>
                  <a:schemeClr val="tx1"/>
                </a:solidFill>
              </a:rPr>
              <a:t>The consummation of this hope will be the return of Christ at the end of the present age (Tit. 2:13).</a:t>
            </a:r>
          </a:p>
        </p:txBody>
      </p:sp>
      <p:sp>
        <p:nvSpPr>
          <p:cNvPr id="4" name="Slide Number Placeholder 3">
            <a:extLst>
              <a:ext uri="{FF2B5EF4-FFF2-40B4-BE49-F238E27FC236}">
                <a16:creationId xmlns:a16="http://schemas.microsoft.com/office/drawing/2014/main" id="{1B30C0AA-8682-4356-8C74-67EFA3F933FF}"/>
              </a:ext>
            </a:extLst>
          </p:cNvPr>
          <p:cNvSpPr>
            <a:spLocks noGrp="1"/>
          </p:cNvSpPr>
          <p:nvPr>
            <p:ph type="sldNum" sz="quarter" idx="12"/>
          </p:nvPr>
        </p:nvSpPr>
        <p:spPr>
          <a:xfrm>
            <a:off x="11731925" y="5607170"/>
            <a:ext cx="460074" cy="365547"/>
          </a:xfrm>
        </p:spPr>
        <p:txBody>
          <a:bodyPr/>
          <a:lstStyle/>
          <a:p>
            <a:fld id="{2AC27A5A-7290-4DE1-BA94-4BE8A8E57DCF}" type="slidenum">
              <a:rPr lang="en-US" smtClean="0"/>
              <a:t>204</a:t>
            </a:fld>
            <a:endParaRPr lang="en-US" dirty="0"/>
          </a:p>
        </p:txBody>
      </p:sp>
    </p:spTree>
    <p:extLst>
      <p:ext uri="{BB962C8B-B14F-4D97-AF65-F5344CB8AC3E}">
        <p14:creationId xmlns:p14="http://schemas.microsoft.com/office/powerpoint/2010/main" val="312009583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66F4-AF73-47A9-ADD8-321B23D431AC}"/>
              </a:ext>
            </a:extLst>
          </p:cNvPr>
          <p:cNvSpPr>
            <a:spLocks noGrp="1"/>
          </p:cNvSpPr>
          <p:nvPr>
            <p:ph type="title"/>
          </p:nvPr>
        </p:nvSpPr>
        <p:spPr/>
        <p:txBody>
          <a:bodyPr>
            <a:normAutofit fontScale="90000"/>
          </a:bodyPr>
          <a:lstStyle/>
          <a:p>
            <a:pPr algn="ctr"/>
            <a:r>
              <a:rPr lang="en-US" b="1" i="0" dirty="0">
                <a:solidFill>
                  <a:srgbClr val="FF3300"/>
                </a:solidFill>
                <a:effectLst>
                  <a:outerShdw blurRad="38100" dist="38100" dir="2700000" algn="tl">
                    <a:srgbClr val="000000">
                      <a:alpha val="43137"/>
                    </a:srgbClr>
                  </a:outerShdw>
                </a:effectLst>
                <a:latin typeface="Arial Black" panose="020B0A04020102020204" pitchFamily="34" charset="0"/>
              </a:rPr>
              <a:t>The Already-Not Yet Tension</a:t>
            </a:r>
            <a:br>
              <a:rPr lang="en-US" b="1" i="0" dirty="0">
                <a:solidFill>
                  <a:srgbClr val="FFC000"/>
                </a:solidFill>
                <a:effectLst>
                  <a:outerShdw blurRad="38100" dist="38100" dir="2700000" algn="tl">
                    <a:srgbClr val="000000">
                      <a:alpha val="43137"/>
                    </a:srgbClr>
                  </a:outerShdw>
                </a:effectLst>
                <a:latin typeface="Arial Black" panose="020B0A04020102020204" pitchFamily="34" charset="0"/>
              </a:rPr>
            </a:br>
            <a:r>
              <a:rPr lang="en-US" sz="3100" b="1" dirty="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t>The Christian lives within an inaugurated eschatology, which is to say, he/she participates in both the present and the future.</a:t>
            </a:r>
            <a:br>
              <a:rPr lang="en-US" sz="3100" b="1" i="0" dirty="0">
                <a:solidFill>
                  <a:schemeClr val="accent3">
                    <a:lumMod val="50000"/>
                  </a:schemeClr>
                </a:solidFill>
                <a:effectLst>
                  <a:outerShdw blurRad="38100" dist="38100" dir="2700000" algn="tl">
                    <a:srgbClr val="000000">
                      <a:alpha val="43137"/>
                    </a:srgbClr>
                  </a:outerShdw>
                </a:effectLst>
                <a:latin typeface="Arial Narrow" panose="020B0606020202030204" pitchFamily="34" charset="0"/>
              </a:rPr>
            </a:br>
            <a:endParaRPr lang="en-US" sz="3100" i="0" dirty="0">
              <a:solidFill>
                <a:schemeClr val="accent3">
                  <a:lumMod val="50000"/>
                </a:schemeClr>
              </a:solidFill>
              <a:latin typeface="Arial Narrow" panose="020B0606020202030204" pitchFamily="34" charset="0"/>
            </a:endParaRPr>
          </a:p>
        </p:txBody>
      </p:sp>
      <p:sp>
        <p:nvSpPr>
          <p:cNvPr id="3" name="Text Placeholder 2">
            <a:extLst>
              <a:ext uri="{FF2B5EF4-FFF2-40B4-BE49-F238E27FC236}">
                <a16:creationId xmlns:a16="http://schemas.microsoft.com/office/drawing/2014/main" id="{589A7538-D776-4863-A239-F65D9A52F021}"/>
              </a:ext>
            </a:extLst>
          </p:cNvPr>
          <p:cNvSpPr>
            <a:spLocks noGrp="1"/>
          </p:cNvSpPr>
          <p:nvPr>
            <p:ph type="body" sz="half" idx="1"/>
          </p:nvPr>
        </p:nvSpPr>
        <p:spPr>
          <a:xfrm>
            <a:off x="253041" y="1896769"/>
            <a:ext cx="5741359" cy="4683418"/>
          </a:xfrm>
          <a:solidFill>
            <a:schemeClr val="accent3">
              <a:lumMod val="75000"/>
            </a:schemeClr>
          </a:solidFill>
          <a:ln>
            <a:solidFill>
              <a:schemeClr val="tx1"/>
            </a:solidFill>
          </a:ln>
        </p:spPr>
        <p:txBody>
          <a:bodyPr>
            <a:normAutofit/>
          </a:bodyPr>
          <a:lstStyle/>
          <a:p>
            <a:pPr marL="0" indent="0">
              <a:buNone/>
            </a:pPr>
            <a:r>
              <a:rPr lang="en-US" sz="3600" b="1" dirty="0">
                <a:solidFill>
                  <a:srgbClr val="FFC000"/>
                </a:solidFill>
                <a:effectLst>
                  <a:outerShdw blurRad="38100" dist="38100" dir="2700000" algn="tl">
                    <a:srgbClr val="000000">
                      <a:alpha val="43137"/>
                    </a:srgbClr>
                  </a:outerShdw>
                </a:effectLst>
              </a:rPr>
              <a:t>ALREADY</a:t>
            </a:r>
          </a:p>
          <a:p>
            <a:r>
              <a:rPr lang="en-US" sz="2400" i="1" dirty="0">
                <a:solidFill>
                  <a:schemeClr val="bg1"/>
                </a:solidFill>
                <a:effectLst>
                  <a:outerShdw blurRad="38100" dist="38100" dir="2700000" algn="tl">
                    <a:srgbClr val="000000">
                      <a:alpha val="43137"/>
                    </a:srgbClr>
                  </a:outerShdw>
                </a:effectLst>
              </a:rPr>
              <a:t>…we are seated in the heavenly places in Christ Jesus (Ep. 1:3; 2:6)</a:t>
            </a:r>
          </a:p>
          <a:p>
            <a:r>
              <a:rPr lang="en-US" sz="2400" i="1" dirty="0">
                <a:solidFill>
                  <a:schemeClr val="bg1"/>
                </a:solidFill>
                <a:effectLst>
                  <a:outerShdw blurRad="38100" dist="38100" dir="2700000" algn="tl">
                    <a:srgbClr val="000000">
                      <a:alpha val="43137"/>
                    </a:srgbClr>
                  </a:outerShdw>
                </a:effectLst>
              </a:rPr>
              <a:t>…our citizenship is in heaven (Phil. 3:20a)</a:t>
            </a:r>
          </a:p>
          <a:p>
            <a:r>
              <a:rPr lang="en-US" sz="2400" i="1" dirty="0">
                <a:solidFill>
                  <a:schemeClr val="bg1"/>
                </a:solidFill>
                <a:effectLst>
                  <a:outerShdw blurRad="38100" dist="38100" dir="2700000" algn="tl">
                    <a:srgbClr val="000000">
                      <a:alpha val="43137"/>
                    </a:srgbClr>
                  </a:outerShdw>
                </a:effectLst>
              </a:rPr>
              <a:t>…we have been transferred over into the kingdom of God’s Son (Col. 1:13)</a:t>
            </a:r>
          </a:p>
          <a:p>
            <a:r>
              <a:rPr lang="en-US" sz="2400" i="1" dirty="0">
                <a:solidFill>
                  <a:schemeClr val="bg1"/>
                </a:solidFill>
                <a:effectLst>
                  <a:outerShdw blurRad="38100" dist="38100" dir="2700000" algn="tl">
                    <a:srgbClr val="000000">
                      <a:alpha val="43137"/>
                    </a:srgbClr>
                  </a:outerShdw>
                </a:effectLst>
              </a:rPr>
              <a:t>…we have been saved and justified by faith (Ro. 5:1; Ep. 2:5)</a:t>
            </a:r>
            <a:endParaRPr lang="en-US" sz="2400" i="1" dirty="0">
              <a:solidFill>
                <a:schemeClr val="bg1"/>
              </a:solidFill>
            </a:endParaRPr>
          </a:p>
        </p:txBody>
      </p:sp>
      <p:sp>
        <p:nvSpPr>
          <p:cNvPr id="4" name="Content Placeholder 3">
            <a:extLst>
              <a:ext uri="{FF2B5EF4-FFF2-40B4-BE49-F238E27FC236}">
                <a16:creationId xmlns:a16="http://schemas.microsoft.com/office/drawing/2014/main" id="{584404D0-B8FF-4CBF-ADF7-11E097B670A3}"/>
              </a:ext>
            </a:extLst>
          </p:cNvPr>
          <p:cNvSpPr>
            <a:spLocks noGrp="1"/>
          </p:cNvSpPr>
          <p:nvPr>
            <p:ph sz="half" idx="2"/>
          </p:nvPr>
        </p:nvSpPr>
        <p:spPr>
          <a:xfrm>
            <a:off x="6197599" y="1896769"/>
            <a:ext cx="5741359" cy="4683418"/>
          </a:xfrm>
          <a:solidFill>
            <a:schemeClr val="bg2">
              <a:lumMod val="25000"/>
            </a:schemeClr>
          </a:solidFill>
          <a:ln>
            <a:solidFill>
              <a:schemeClr val="tx1"/>
            </a:solidFill>
          </a:ln>
        </p:spPr>
        <p:txBody>
          <a:bodyPr>
            <a:normAutofit lnSpcReduction="10000"/>
          </a:bodyPr>
          <a:lstStyle/>
          <a:p>
            <a:pPr marL="0" indent="0">
              <a:buNone/>
            </a:pPr>
            <a:r>
              <a:rPr lang="en-US" sz="3600" b="1" dirty="0">
                <a:solidFill>
                  <a:srgbClr val="FFC000"/>
                </a:solidFill>
                <a:effectLst>
                  <a:outerShdw blurRad="38100" dist="38100" dir="2700000" algn="tl">
                    <a:srgbClr val="000000">
                      <a:alpha val="43137"/>
                    </a:srgbClr>
                  </a:outerShdw>
                </a:effectLst>
              </a:rPr>
              <a:t>NOT  YET</a:t>
            </a:r>
          </a:p>
          <a:p>
            <a:r>
              <a:rPr lang="en-US" sz="2400" i="1" dirty="0">
                <a:solidFill>
                  <a:schemeClr val="bg1"/>
                </a:solidFill>
                <a:effectLst>
                  <a:outerShdw blurRad="38100" dist="38100" dir="2700000" algn="tl">
                    <a:srgbClr val="000000">
                      <a:alpha val="43137"/>
                    </a:srgbClr>
                  </a:outerShdw>
                </a:effectLst>
              </a:rPr>
              <a:t>…we presently live in an earthly home while awaiting a heavenly home (2 Co. 5:1)</a:t>
            </a:r>
          </a:p>
          <a:p>
            <a:r>
              <a:rPr lang="en-US" sz="2400" i="1" dirty="0">
                <a:solidFill>
                  <a:schemeClr val="bg1"/>
                </a:solidFill>
                <a:effectLst>
                  <a:outerShdw blurRad="38100" dist="38100" dir="2700000" algn="tl">
                    <a:srgbClr val="000000">
                      <a:alpha val="43137"/>
                    </a:srgbClr>
                  </a:outerShdw>
                </a:effectLst>
              </a:rPr>
              <a:t>…we await the transformation of our bodies (Phil. 3:20b-21)</a:t>
            </a:r>
          </a:p>
          <a:p>
            <a:r>
              <a:rPr lang="en-US" sz="2400" i="1" dirty="0">
                <a:solidFill>
                  <a:schemeClr val="bg1"/>
                </a:solidFill>
                <a:effectLst>
                  <a:outerShdw blurRad="38100" dist="38100" dir="2700000" algn="tl">
                    <a:srgbClr val="000000">
                      <a:alpha val="43137"/>
                    </a:srgbClr>
                  </a:outerShdw>
                </a:effectLst>
              </a:rPr>
              <a:t>…we await being brought safely into Christ’s heavenly kingdom (2 </a:t>
            </a:r>
            <a:r>
              <a:rPr lang="en-US" sz="2400" i="1" dirty="0" err="1">
                <a:solidFill>
                  <a:schemeClr val="bg1"/>
                </a:solidFill>
                <a:effectLst>
                  <a:outerShdw blurRad="38100" dist="38100" dir="2700000" algn="tl">
                    <a:srgbClr val="000000">
                      <a:alpha val="43137"/>
                    </a:srgbClr>
                  </a:outerShdw>
                </a:effectLst>
              </a:rPr>
              <a:t>Ti</a:t>
            </a:r>
            <a:r>
              <a:rPr lang="en-US" sz="2400" i="1" dirty="0">
                <a:solidFill>
                  <a:schemeClr val="bg1"/>
                </a:solidFill>
                <a:effectLst>
                  <a:outerShdw blurRad="38100" dist="38100" dir="2700000" algn="tl">
                    <a:srgbClr val="000000">
                      <a:alpha val="43137"/>
                    </a:srgbClr>
                  </a:outerShdw>
                </a:effectLst>
              </a:rPr>
              <a:t>. 4:18)</a:t>
            </a:r>
          </a:p>
          <a:p>
            <a:r>
              <a:rPr lang="en-US" sz="2400" i="1" dirty="0">
                <a:solidFill>
                  <a:schemeClr val="bg1"/>
                </a:solidFill>
                <a:effectLst>
                  <a:outerShdw blurRad="38100" dist="38100" dir="2700000" algn="tl">
                    <a:srgbClr val="000000">
                      <a:alpha val="43137"/>
                    </a:srgbClr>
                  </a:outerShdw>
                </a:effectLst>
              </a:rPr>
              <a:t>…we shall be saved in the day of the Lord Jesus (Ro. 5:9b; 10:9; 1 Co. 1:8; 5:5; Ep. 4:30)</a:t>
            </a:r>
            <a:endParaRPr lang="en-US" sz="2400" i="1" dirty="0">
              <a:solidFill>
                <a:schemeClr val="bg1"/>
              </a:solidFill>
            </a:endParaRPr>
          </a:p>
        </p:txBody>
      </p:sp>
    </p:spTree>
    <p:extLst>
      <p:ext uri="{BB962C8B-B14F-4D97-AF65-F5344CB8AC3E}">
        <p14:creationId xmlns:p14="http://schemas.microsoft.com/office/powerpoint/2010/main" val="210445062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grpId="0" nodeType="withEffect">
                                  <p:stCondLst>
                                    <p:cond delay="250"/>
                                  </p:stCondLst>
                                  <p:childTnLst>
                                    <p:set>
                                      <p:cBhvr>
                                        <p:cTn id="12" dur="1" fill="hold">
                                          <p:stCondLst>
                                            <p:cond delay="0"/>
                                          </p:stCondLst>
                                        </p:cTn>
                                        <p:tgtEl>
                                          <p:spTgt spid="4">
                                            <p:bg/>
                                          </p:spTgt>
                                        </p:tgtEl>
                                        <p:attrNameLst>
                                          <p:attrName>style.visibility</p:attrName>
                                        </p:attrNameLst>
                                      </p:cBhvr>
                                      <p:to>
                                        <p:strVal val="visible"/>
                                      </p:to>
                                    </p:set>
                                    <p:animEffect transition="in" filter="randombar(horizontal)">
                                      <p:cBhvr>
                                        <p:cTn id="13" dur="500"/>
                                        <p:tgtEl>
                                          <p:spTgt spid="4">
                                            <p:bg/>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additive="base">
                                        <p:cTn id="4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 calcmode="lin" valueType="num">
                                      <p:cBhvr additive="base">
                                        <p:cTn id="5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DE9A-6B39-42E5-9F66-B547E970D705}"/>
              </a:ext>
            </a:extLst>
          </p:cNvPr>
          <p:cNvSpPr>
            <a:spLocks noGrp="1"/>
          </p:cNvSpPr>
          <p:nvPr>
            <p:ph type="title"/>
          </p:nvPr>
        </p:nvSpPr>
        <p:spPr>
          <a:xfrm>
            <a:off x="120770" y="569066"/>
            <a:ext cx="4475136" cy="4943104"/>
          </a:xfrm>
        </p:spPr>
        <p:txBody>
          <a:bodyPr/>
          <a:lstStyle/>
          <a:p>
            <a:r>
              <a:rPr lang="en-US" b="1" dirty="0">
                <a:solidFill>
                  <a:srgbClr val="FFC000"/>
                </a:solidFill>
                <a:effectLst>
                  <a:outerShdw blurRad="38100" dist="38100" dir="2700000" algn="tl">
                    <a:srgbClr val="000000">
                      <a:alpha val="43137"/>
                    </a:srgbClr>
                  </a:outerShdw>
                </a:effectLst>
              </a:rPr>
              <a:t>Resurrection &amp; Judgment</a:t>
            </a:r>
          </a:p>
        </p:txBody>
      </p:sp>
      <p:sp>
        <p:nvSpPr>
          <p:cNvPr id="3" name="Content Placeholder 2">
            <a:extLst>
              <a:ext uri="{FF2B5EF4-FFF2-40B4-BE49-F238E27FC236}">
                <a16:creationId xmlns:a16="http://schemas.microsoft.com/office/drawing/2014/main" id="{660A9597-EF7F-4BE5-AE0E-DF82706C9939}"/>
              </a:ext>
            </a:extLst>
          </p:cNvPr>
          <p:cNvSpPr>
            <a:spLocks noGrp="1"/>
          </p:cNvSpPr>
          <p:nvPr>
            <p:ph idx="1"/>
          </p:nvPr>
        </p:nvSpPr>
        <p:spPr>
          <a:xfrm>
            <a:off x="5175849" y="362309"/>
            <a:ext cx="6676845" cy="6349041"/>
          </a:xfrm>
        </p:spPr>
        <p:txBody>
          <a:bodyPr>
            <a:normAutofit fontScale="92500"/>
          </a:bodyPr>
          <a:lstStyle/>
          <a:p>
            <a:pPr marL="0" indent="0">
              <a:buNone/>
            </a:pPr>
            <a:r>
              <a:rPr lang="en-US" sz="3000" b="1" dirty="0">
                <a:solidFill>
                  <a:srgbClr val="FF0000"/>
                </a:solidFill>
                <a:effectLst>
                  <a:outerShdw blurRad="38100" dist="38100" dir="2700000" algn="tl">
                    <a:srgbClr val="000000">
                      <a:alpha val="43137"/>
                    </a:srgbClr>
                  </a:outerShdw>
                </a:effectLst>
              </a:rPr>
              <a:t>The two most prominent aspects of the future are the resurrection of the dead and the final judgment of all humans at “the day of the Lord” (1 Th. 5:2). </a:t>
            </a:r>
          </a:p>
          <a:p>
            <a:pPr marL="0" indent="0">
              <a:buNone/>
            </a:pPr>
            <a:r>
              <a:rPr lang="en-US" sz="2600" b="1" i="1" dirty="0">
                <a:solidFill>
                  <a:schemeClr val="tx1"/>
                </a:solidFill>
                <a:effectLst>
                  <a:outerShdw blurRad="38100" dist="38100" dir="2700000" algn="tl">
                    <a:srgbClr val="000000">
                      <a:alpha val="43137"/>
                    </a:srgbClr>
                  </a:outerShdw>
                </a:effectLst>
              </a:rPr>
              <a:t>RESURRECTION</a:t>
            </a:r>
          </a:p>
          <a:p>
            <a:r>
              <a:rPr lang="en-US" sz="2600" i="1" dirty="0">
                <a:solidFill>
                  <a:schemeClr val="tx1"/>
                </a:solidFill>
              </a:rPr>
              <a:t>The resurrection of Christ presumes the ultimate resurrection of all the dead (Ro. 8:11; 1 Co. 15:12-23, 51-55; 2 Co. 4:14; 5:1-5; 1 Th. 4:13-17).</a:t>
            </a:r>
          </a:p>
          <a:p>
            <a:pPr marL="0" indent="0">
              <a:buNone/>
            </a:pPr>
            <a:r>
              <a:rPr lang="en-US" sz="2600" b="1" i="1" dirty="0">
                <a:solidFill>
                  <a:schemeClr val="tx1"/>
                </a:solidFill>
                <a:effectLst>
                  <a:outerShdw blurRad="38100" dist="38100" dir="2700000" algn="tl">
                    <a:srgbClr val="000000">
                      <a:alpha val="43137"/>
                    </a:srgbClr>
                  </a:outerShdw>
                </a:effectLst>
              </a:rPr>
              <a:t>JUDGMENT</a:t>
            </a:r>
          </a:p>
          <a:p>
            <a:r>
              <a:rPr lang="en-US" sz="2600" i="1" dirty="0">
                <a:solidFill>
                  <a:schemeClr val="tx1"/>
                </a:solidFill>
              </a:rPr>
              <a:t>God will judge all humans (Ro. 2:16; 14:10-12; 1: Co. 1:8; 2 Co. 5:10; Phil. 1:6, 10).</a:t>
            </a:r>
          </a:p>
          <a:p>
            <a:r>
              <a:rPr lang="en-US" sz="2600" i="1" dirty="0">
                <a:solidFill>
                  <a:schemeClr val="tx1"/>
                </a:solidFill>
              </a:rPr>
              <a:t>His wrath will be revealed against those rejecting the gospel (Ro. 2:5; 2 Th. 1:7-10).</a:t>
            </a:r>
          </a:p>
        </p:txBody>
      </p:sp>
      <p:sp>
        <p:nvSpPr>
          <p:cNvPr id="4" name="Slide Number Placeholder 3">
            <a:extLst>
              <a:ext uri="{FF2B5EF4-FFF2-40B4-BE49-F238E27FC236}">
                <a16:creationId xmlns:a16="http://schemas.microsoft.com/office/drawing/2014/main" id="{461AC97E-B56D-45B4-BFC0-CFAF69FE0C44}"/>
              </a:ext>
            </a:extLst>
          </p:cNvPr>
          <p:cNvSpPr>
            <a:spLocks noGrp="1"/>
          </p:cNvSpPr>
          <p:nvPr>
            <p:ph type="sldNum" sz="quarter" idx="12"/>
          </p:nvPr>
        </p:nvSpPr>
        <p:spPr>
          <a:xfrm>
            <a:off x="11662912" y="5512170"/>
            <a:ext cx="529087" cy="460547"/>
          </a:xfrm>
        </p:spPr>
        <p:txBody>
          <a:bodyPr/>
          <a:lstStyle/>
          <a:p>
            <a:fld id="{2AC27A5A-7290-4DE1-BA94-4BE8A8E57DCF}" type="slidenum">
              <a:rPr lang="en-US" smtClean="0"/>
              <a:t>206</a:t>
            </a:fld>
            <a:endParaRPr lang="en-US" dirty="0"/>
          </a:p>
        </p:txBody>
      </p:sp>
    </p:spTree>
    <p:extLst>
      <p:ext uri="{BB962C8B-B14F-4D97-AF65-F5344CB8AC3E}">
        <p14:creationId xmlns:p14="http://schemas.microsoft.com/office/powerpoint/2010/main" val="219696124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7453-784D-442A-8AF2-E8BB0EA5533C}"/>
              </a:ext>
            </a:extLst>
          </p:cNvPr>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The Day of the Lord</a:t>
            </a:r>
          </a:p>
        </p:txBody>
      </p:sp>
      <p:sp>
        <p:nvSpPr>
          <p:cNvPr id="3" name="Content Placeholder 2">
            <a:extLst>
              <a:ext uri="{FF2B5EF4-FFF2-40B4-BE49-F238E27FC236}">
                <a16:creationId xmlns:a16="http://schemas.microsoft.com/office/drawing/2014/main" id="{D3AF0409-4DB0-4480-93FA-B7CFC0CBA0D1}"/>
              </a:ext>
            </a:extLst>
          </p:cNvPr>
          <p:cNvSpPr>
            <a:spLocks noGrp="1"/>
          </p:cNvSpPr>
          <p:nvPr>
            <p:ph idx="1"/>
          </p:nvPr>
        </p:nvSpPr>
        <p:spPr>
          <a:xfrm>
            <a:off x="5181599" y="569066"/>
            <a:ext cx="6481313" cy="5917998"/>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Paul uses the Old Testament language of the advent of God (1 Th. 5:2; 2 Th. 2:2).</a:t>
            </a:r>
          </a:p>
          <a:p>
            <a:pPr>
              <a:defRPr/>
            </a:pPr>
            <a:r>
              <a:rPr lang="en-US" altLang="en-US" sz="2400" i="1" dirty="0"/>
              <a:t>For the prophets, the ”Day of Yahweh” was doomsday, the day of God’s judgment (cf. Am. 5:18-20; Isa. 2:12-21; 13:9-11; Joel 1:15ff.; 2:1ff.; Zep. 1:14-18; Obad. 15; Mal. 4:5).</a:t>
            </a:r>
          </a:p>
          <a:p>
            <a:pPr>
              <a:defRPr/>
            </a:pPr>
            <a:r>
              <a:rPr lang="en-US" altLang="en-US" sz="2400" i="1" dirty="0"/>
              <a:t>It included judgment on a blasphemous world and salvation for God’s people</a:t>
            </a:r>
            <a:r>
              <a:rPr lang="en-US" altLang="en-US" sz="2800" i="1" dirty="0"/>
              <a:t>.</a:t>
            </a:r>
            <a:endParaRPr lang="en-US" altLang="en-US" sz="2400" i="1" dirty="0"/>
          </a:p>
          <a:p>
            <a:pPr>
              <a:defRPr/>
            </a:pPr>
            <a:r>
              <a:rPr lang="en-US" altLang="en-US" sz="2400" i="1" dirty="0"/>
              <a:t>However, because “the L</a:t>
            </a:r>
            <a:r>
              <a:rPr lang="en-US" altLang="en-US" i="1" dirty="0"/>
              <a:t>ORD</a:t>
            </a:r>
            <a:r>
              <a:rPr lang="en-US" altLang="en-US" sz="2400" i="1" dirty="0"/>
              <a:t>” in the Old Testament is “Christ, the Lord” in the New Testament, Paul also can speak of this as the “Day of Christ” (1 Co. 1:8; 2 Co. 1:14; Phil. 1:6, 10).</a:t>
            </a:r>
            <a:endParaRPr lang="en-US" altLang="en-US" sz="2800" i="1" dirty="0"/>
          </a:p>
        </p:txBody>
      </p:sp>
      <p:sp>
        <p:nvSpPr>
          <p:cNvPr id="4" name="Slide Number Placeholder 3">
            <a:extLst>
              <a:ext uri="{FF2B5EF4-FFF2-40B4-BE49-F238E27FC236}">
                <a16:creationId xmlns:a16="http://schemas.microsoft.com/office/drawing/2014/main" id="{E94DF67B-4A36-469A-94E0-4D7F6D1D1BFF}"/>
              </a:ext>
            </a:extLst>
          </p:cNvPr>
          <p:cNvSpPr>
            <a:spLocks noGrp="1"/>
          </p:cNvSpPr>
          <p:nvPr>
            <p:ph type="sldNum" sz="quarter" idx="12"/>
          </p:nvPr>
        </p:nvSpPr>
        <p:spPr>
          <a:xfrm>
            <a:off x="11662912" y="5512170"/>
            <a:ext cx="529087" cy="460547"/>
          </a:xfrm>
        </p:spPr>
        <p:txBody>
          <a:bodyPr/>
          <a:lstStyle/>
          <a:p>
            <a:fld id="{2AC27A5A-7290-4DE1-BA94-4BE8A8E57DCF}" type="slidenum">
              <a:rPr lang="en-US" smtClean="0"/>
              <a:t>207</a:t>
            </a:fld>
            <a:endParaRPr lang="en-US" dirty="0"/>
          </a:p>
        </p:txBody>
      </p:sp>
    </p:spTree>
    <p:extLst>
      <p:ext uri="{BB962C8B-B14F-4D97-AF65-F5344CB8AC3E}">
        <p14:creationId xmlns:p14="http://schemas.microsoft.com/office/powerpoint/2010/main" val="72241371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bg>
      <p:bgPr>
        <a:solidFill>
          <a:srgbClr val="4E4E76"/>
        </a:solidFill>
        <a:effectLst/>
      </p:bgPr>
    </p:bg>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E14012C8-07AE-4E3E-A0F8-CF51196727E1}"/>
              </a:ext>
            </a:extLst>
          </p:cNvPr>
          <p:cNvSpPr>
            <a:spLocks noGrp="1"/>
          </p:cNvSpPr>
          <p:nvPr>
            <p:ph type="title" idx="4294967295"/>
          </p:nvPr>
        </p:nvSpPr>
        <p:spPr>
          <a:xfrm>
            <a:off x="1941513" y="464859"/>
            <a:ext cx="8386762" cy="1081087"/>
          </a:xfrm>
        </p:spPr>
        <p:txBody>
          <a:bodyPr/>
          <a:lstStyle/>
          <a:p>
            <a:pPr algn="ctr" eaLnBrk="1" hangingPunct="1"/>
            <a:r>
              <a:rPr lang="en-US" altLang="en-US" sz="4000" dirty="0">
                <a:solidFill>
                  <a:srgbClr val="FFFF99"/>
                </a:solidFill>
                <a:latin typeface="Impact" panose="020B0806030902050204" pitchFamily="34" charset="0"/>
              </a:rPr>
              <a:t>The Vocabulary of Christ’s Return</a:t>
            </a:r>
          </a:p>
        </p:txBody>
      </p:sp>
      <p:sp>
        <p:nvSpPr>
          <p:cNvPr id="343044" name="Text Box 4">
            <a:extLst>
              <a:ext uri="{FF2B5EF4-FFF2-40B4-BE49-F238E27FC236}">
                <a16:creationId xmlns:a16="http://schemas.microsoft.com/office/drawing/2014/main" id="{DE54F367-B663-452D-856B-A543772093D3}"/>
              </a:ext>
            </a:extLst>
          </p:cNvPr>
          <p:cNvSpPr txBox="1">
            <a:spLocks noGrp="1" noChangeArrowheads="1"/>
          </p:cNvSpPr>
          <p:nvPr>
            <p:ph type="body" idx="4294967295"/>
          </p:nvPr>
        </p:nvSpPr>
        <p:spPr>
          <a:xfrm>
            <a:off x="494270" y="1483743"/>
            <a:ext cx="11134138" cy="5116434"/>
          </a:xfrm>
          <a:gradFill rotWithShape="1">
            <a:gsLst>
              <a:gs pos="0">
                <a:srgbClr val="9E2600">
                  <a:gamma/>
                  <a:shade val="46275"/>
                  <a:invGamma/>
                </a:srgbClr>
              </a:gs>
              <a:gs pos="50000">
                <a:srgbClr val="9E2600"/>
              </a:gs>
              <a:gs pos="100000">
                <a:srgbClr val="9E2600">
                  <a:gamma/>
                  <a:shade val="46275"/>
                  <a:invGamma/>
                </a:srgbClr>
              </a:gs>
            </a:gsLst>
            <a:lin ang="2700000" scaled="1"/>
          </a:gradFill>
          <a:ln w="12700">
            <a:solidFill>
              <a:schemeClr val="tx1"/>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buFont typeface="Arial" panose="020B0604020202020204" pitchFamily="34" charset="0"/>
              <a:buNone/>
              <a:defRPr/>
            </a:pPr>
            <a:r>
              <a:rPr lang="en-US" altLang="en-US" sz="3200" b="1" dirty="0">
                <a:solidFill>
                  <a:srgbClr val="FFFF00"/>
                </a:solidFill>
              </a:rPr>
              <a:t>Paul uses three Greek terms more or less interchangeably to describe the second coming of Christ:</a:t>
            </a:r>
            <a:r>
              <a:rPr lang="en-US" altLang="en-US" sz="3200" b="1" dirty="0"/>
              <a:t> </a:t>
            </a:r>
          </a:p>
          <a:p>
            <a:pPr eaLnBrk="1" hangingPunct="1">
              <a:buClr>
                <a:srgbClr val="FFFF99"/>
              </a:buClr>
              <a:defRPr/>
            </a:pPr>
            <a:r>
              <a:rPr lang="en-US" altLang="en-US" sz="3200" dirty="0">
                <a:effectLst>
                  <a:outerShdw blurRad="38100" dist="38100" dir="2700000" algn="tl">
                    <a:srgbClr val="000000"/>
                  </a:outerShdw>
                </a:effectLst>
              </a:rPr>
              <a:t> </a:t>
            </a:r>
            <a:r>
              <a:rPr lang="en-US" altLang="en-US" sz="3200" dirty="0" err="1">
                <a:solidFill>
                  <a:srgbClr val="FFFF99"/>
                </a:solidFill>
                <a:effectLst>
                  <a:outerShdw blurRad="38100" dist="38100" dir="2700000" algn="tl">
                    <a:srgbClr val="000000"/>
                  </a:outerShdw>
                </a:effectLst>
                <a:latin typeface="Greekth" panose="02020803070505020304" pitchFamily="18" charset="0"/>
              </a:rPr>
              <a:t>parousi</a:t>
            </a:r>
            <a:r>
              <a:rPr lang="en-US" altLang="en-US" sz="3200" dirty="0">
                <a:solidFill>
                  <a:srgbClr val="FFFF99"/>
                </a:solidFill>
                <a:effectLst>
                  <a:outerShdw blurRad="38100" dist="38100" dir="2700000" algn="tl">
                    <a:srgbClr val="000000"/>
                  </a:outerShdw>
                </a:effectLst>
                <a:latin typeface="Greekth" panose="02020803070505020304" pitchFamily="18" charset="0"/>
              </a:rPr>
              <a:t>&lt;a</a:t>
            </a:r>
            <a:r>
              <a:rPr lang="en-US" altLang="en-US" sz="3200" dirty="0"/>
              <a:t> </a:t>
            </a:r>
            <a:r>
              <a:rPr lang="en-US" altLang="en-US" sz="2800" b="1" i="1" dirty="0">
                <a:solidFill>
                  <a:schemeClr val="bg1"/>
                </a:solidFill>
              </a:rPr>
              <a:t>(</a:t>
            </a:r>
            <a:r>
              <a:rPr lang="en-US" altLang="en-US" sz="2800" b="1" i="1" dirty="0" err="1">
                <a:solidFill>
                  <a:schemeClr val="bg1"/>
                </a:solidFill>
              </a:rPr>
              <a:t>parousia</a:t>
            </a:r>
            <a:r>
              <a:rPr lang="en-US" altLang="en-US" sz="2800" b="1" i="1" dirty="0">
                <a:solidFill>
                  <a:schemeClr val="bg1"/>
                </a:solidFill>
              </a:rPr>
              <a:t> = presence, coming, 1 Th. 2:19; 3:13; 4:15; 5:23; 2 Th. 2:1, 8)</a:t>
            </a:r>
          </a:p>
          <a:p>
            <a:pPr eaLnBrk="1" hangingPunct="1">
              <a:defRPr/>
            </a:pPr>
            <a:r>
              <a:rPr lang="en-US" altLang="en-US" sz="2800" dirty="0">
                <a:solidFill>
                  <a:srgbClr val="FFFF99"/>
                </a:solidFill>
                <a:latin typeface="Greekth" panose="02020803070505020304" pitchFamily="18" charset="0"/>
              </a:rPr>
              <a:t> </a:t>
            </a:r>
            <a:r>
              <a:rPr lang="en-US" altLang="en-US" sz="3200" dirty="0">
                <a:solidFill>
                  <a:srgbClr val="FFFF99"/>
                </a:solidFill>
                <a:effectLst>
                  <a:outerShdw blurRad="38100" dist="38100" dir="2700000" algn="tl">
                    <a:srgbClr val="000000"/>
                  </a:outerShdw>
                </a:effectLst>
                <a:latin typeface="Greekth" panose="02020803070505020304" pitchFamily="18" charset="0"/>
              </a:rPr>
              <a:t>a]</a:t>
            </a:r>
            <a:r>
              <a:rPr lang="en-US" altLang="en-US" sz="3200" dirty="0" err="1">
                <a:solidFill>
                  <a:srgbClr val="FFFF99"/>
                </a:solidFill>
                <a:effectLst>
                  <a:outerShdw blurRad="38100" dist="38100" dir="2700000" algn="tl">
                    <a:srgbClr val="000000"/>
                  </a:outerShdw>
                </a:effectLst>
                <a:latin typeface="Greekth" panose="02020803070505020304" pitchFamily="18" charset="0"/>
              </a:rPr>
              <a:t>poka</a:t>
            </a:r>
            <a:r>
              <a:rPr lang="en-US" altLang="en-US" sz="3200" dirty="0">
                <a:solidFill>
                  <a:srgbClr val="FFFF99"/>
                </a:solidFill>
                <a:effectLst>
                  <a:outerShdw blurRad="38100" dist="38100" dir="2700000" algn="tl">
                    <a:srgbClr val="000000"/>
                  </a:outerShdw>
                </a:effectLst>
                <a:latin typeface="Greekth" panose="02020803070505020304" pitchFamily="18" charset="0"/>
              </a:rPr>
              <a:t>&lt;</a:t>
            </a:r>
            <a:r>
              <a:rPr lang="en-US" altLang="en-US" sz="3200" dirty="0" err="1">
                <a:solidFill>
                  <a:srgbClr val="FFFF99"/>
                </a:solidFill>
                <a:effectLst>
                  <a:outerShdw blurRad="38100" dist="38100" dir="2700000" algn="tl">
                    <a:srgbClr val="000000"/>
                  </a:outerShdw>
                </a:effectLst>
                <a:latin typeface="Greekth" panose="02020803070505020304" pitchFamily="18" charset="0"/>
              </a:rPr>
              <a:t>luyij</a:t>
            </a:r>
            <a:r>
              <a:rPr lang="en-US" altLang="en-US" sz="3200" dirty="0"/>
              <a:t> </a:t>
            </a:r>
            <a:r>
              <a:rPr lang="en-US" altLang="en-US" sz="2800" b="1" i="1" dirty="0">
                <a:solidFill>
                  <a:schemeClr val="bg1"/>
                </a:solidFill>
              </a:rPr>
              <a:t>(apocalypse = revelation, disclosure, 1 Co. 1:7; 2 Th. 1:7)</a:t>
            </a:r>
          </a:p>
          <a:p>
            <a:pPr eaLnBrk="1" hangingPunct="1">
              <a:defRPr/>
            </a:pPr>
            <a:r>
              <a:rPr lang="en-US" altLang="en-US" sz="3200" dirty="0">
                <a:solidFill>
                  <a:srgbClr val="FFFF99"/>
                </a:solidFill>
                <a:effectLst>
                  <a:outerShdw blurRad="38100" dist="38100" dir="2700000" algn="tl">
                    <a:srgbClr val="000000"/>
                  </a:outerShdw>
                </a:effectLst>
                <a:latin typeface="Greekth" panose="02020803070505020304" pitchFamily="18" charset="0"/>
              </a:rPr>
              <a:t> e]</a:t>
            </a:r>
            <a:r>
              <a:rPr lang="en-US" altLang="en-US" sz="3200" dirty="0" err="1">
                <a:solidFill>
                  <a:srgbClr val="FFFF99"/>
                </a:solidFill>
                <a:effectLst>
                  <a:outerShdw blurRad="38100" dist="38100" dir="2700000" algn="tl">
                    <a:srgbClr val="000000"/>
                  </a:outerShdw>
                </a:effectLst>
                <a:latin typeface="Greekth" panose="02020803070505020304" pitchFamily="18" charset="0"/>
              </a:rPr>
              <a:t>pifa</a:t>
            </a:r>
            <a:r>
              <a:rPr lang="en-US" altLang="en-US" sz="3200" dirty="0">
                <a:solidFill>
                  <a:srgbClr val="FFFF99"/>
                </a:solidFill>
                <a:effectLst>
                  <a:outerShdw blurRad="38100" dist="38100" dir="2700000" algn="tl">
                    <a:srgbClr val="000000"/>
                  </a:outerShdw>
                </a:effectLst>
                <a:latin typeface="Greekth" panose="02020803070505020304" pitchFamily="18" charset="0"/>
              </a:rPr>
              <a:t>&lt;</a:t>
            </a:r>
            <a:r>
              <a:rPr lang="en-US" altLang="en-US" sz="3200" dirty="0" err="1">
                <a:solidFill>
                  <a:srgbClr val="FFFF99"/>
                </a:solidFill>
                <a:effectLst>
                  <a:outerShdw blurRad="38100" dist="38100" dir="2700000" algn="tl">
                    <a:srgbClr val="000000"/>
                  </a:outerShdw>
                </a:effectLst>
                <a:latin typeface="Greekth" panose="02020803070505020304" pitchFamily="18" charset="0"/>
              </a:rPr>
              <a:t>neia</a:t>
            </a:r>
            <a:r>
              <a:rPr lang="en-US" altLang="en-US" sz="3200" dirty="0"/>
              <a:t> </a:t>
            </a:r>
            <a:r>
              <a:rPr lang="en-US" altLang="en-US" sz="2800" b="1" i="1" dirty="0">
                <a:solidFill>
                  <a:schemeClr val="bg1"/>
                </a:solidFill>
              </a:rPr>
              <a:t>(epiphany = appearing, brightness, visible manifestation, 2 Th. 2:8; 1 </a:t>
            </a:r>
            <a:r>
              <a:rPr lang="en-US" altLang="en-US" sz="2800" b="1" i="1" dirty="0" err="1">
                <a:solidFill>
                  <a:schemeClr val="bg1"/>
                </a:solidFill>
              </a:rPr>
              <a:t>Ti</a:t>
            </a:r>
            <a:r>
              <a:rPr lang="en-US" altLang="en-US" sz="2800" b="1" i="1" dirty="0">
                <a:solidFill>
                  <a:schemeClr val="bg1"/>
                </a:solidFill>
              </a:rPr>
              <a:t>. 6:14; 2 </a:t>
            </a:r>
            <a:r>
              <a:rPr lang="en-US" altLang="en-US" sz="2800" b="1" i="1" dirty="0" err="1">
                <a:solidFill>
                  <a:schemeClr val="bg1"/>
                </a:solidFill>
              </a:rPr>
              <a:t>Ti</a:t>
            </a:r>
            <a:r>
              <a:rPr lang="en-US" altLang="en-US" sz="2800" b="1" i="1" dirty="0">
                <a:solidFill>
                  <a:schemeClr val="bg1"/>
                </a:solidFill>
              </a:rPr>
              <a:t>. 4:8; Tit. 2:13)</a:t>
            </a:r>
          </a:p>
        </p:txBody>
      </p:sp>
    </p:spTree>
    <p:extLst>
      <p:ext uri="{BB962C8B-B14F-4D97-AF65-F5344CB8AC3E}">
        <p14:creationId xmlns:p14="http://schemas.microsoft.com/office/powerpoint/2010/main" val="361059110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3044">
                                            <p:bg/>
                                          </p:spTgt>
                                        </p:tgtEl>
                                        <p:attrNameLst>
                                          <p:attrName>style.visibility</p:attrName>
                                        </p:attrNameLst>
                                      </p:cBhvr>
                                      <p:to>
                                        <p:strVal val="visible"/>
                                      </p:to>
                                    </p:set>
                                    <p:animEffect transition="in" filter="dissolve">
                                      <p:cBhvr>
                                        <p:cTn id="7" dur="500"/>
                                        <p:tgtEl>
                                          <p:spTgt spid="343044">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3044">
                                            <p:txEl>
                                              <p:pRg st="0" end="0"/>
                                            </p:txEl>
                                          </p:spTgt>
                                        </p:tgtEl>
                                        <p:attrNameLst>
                                          <p:attrName>style.visibility</p:attrName>
                                        </p:attrNameLst>
                                      </p:cBhvr>
                                      <p:to>
                                        <p:strVal val="visible"/>
                                      </p:to>
                                    </p:set>
                                    <p:animEffect transition="in" filter="dissolve">
                                      <p:cBhvr>
                                        <p:cTn id="10" dur="500"/>
                                        <p:tgtEl>
                                          <p:spTgt spid="34304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43044">
                                            <p:txEl>
                                              <p:pRg st="1" end="1"/>
                                            </p:txEl>
                                          </p:spTgt>
                                        </p:tgtEl>
                                        <p:attrNameLst>
                                          <p:attrName>style.visibility</p:attrName>
                                        </p:attrNameLst>
                                      </p:cBhvr>
                                      <p:to>
                                        <p:strVal val="visible"/>
                                      </p:to>
                                    </p:set>
                                    <p:anim calcmode="lin" valueType="num">
                                      <p:cBhvr additive="base">
                                        <p:cTn id="15" dur="500" fill="hold"/>
                                        <p:tgtEl>
                                          <p:spTgt spid="34304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30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43044">
                                            <p:txEl>
                                              <p:pRg st="2" end="2"/>
                                            </p:txEl>
                                          </p:spTgt>
                                        </p:tgtEl>
                                        <p:attrNameLst>
                                          <p:attrName>style.visibility</p:attrName>
                                        </p:attrNameLst>
                                      </p:cBhvr>
                                      <p:to>
                                        <p:strVal val="visible"/>
                                      </p:to>
                                    </p:set>
                                    <p:anim calcmode="lin" valueType="num">
                                      <p:cBhvr additive="base">
                                        <p:cTn id="21" dur="500" fill="hold"/>
                                        <p:tgtEl>
                                          <p:spTgt spid="34304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30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43044">
                                            <p:txEl>
                                              <p:pRg st="3" end="3"/>
                                            </p:txEl>
                                          </p:spTgt>
                                        </p:tgtEl>
                                        <p:attrNameLst>
                                          <p:attrName>style.visibility</p:attrName>
                                        </p:attrNameLst>
                                      </p:cBhvr>
                                      <p:to>
                                        <p:strVal val="visible"/>
                                      </p:to>
                                    </p:set>
                                    <p:anim calcmode="lin" valueType="num">
                                      <p:cBhvr additive="base">
                                        <p:cTn id="27" dur="500" fill="hold"/>
                                        <p:tgtEl>
                                          <p:spTgt spid="34304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30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uiExpand="1" build="allAtOnce"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A8B37-9C29-4365-BC76-5814B6E37AF7}"/>
              </a:ext>
            </a:extLst>
          </p:cNvPr>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The Precursors</a:t>
            </a:r>
          </a:p>
        </p:txBody>
      </p:sp>
      <p:sp>
        <p:nvSpPr>
          <p:cNvPr id="3" name="Content Placeholder 2">
            <a:extLst>
              <a:ext uri="{FF2B5EF4-FFF2-40B4-BE49-F238E27FC236}">
                <a16:creationId xmlns:a16="http://schemas.microsoft.com/office/drawing/2014/main" id="{644DC7C0-8F4A-4C79-8F2F-EF2A2BFA60BE}"/>
              </a:ext>
            </a:extLst>
          </p:cNvPr>
          <p:cNvSpPr>
            <a:spLocks noGrp="1"/>
          </p:cNvSpPr>
          <p:nvPr>
            <p:ph idx="1"/>
          </p:nvPr>
        </p:nvSpPr>
        <p:spPr>
          <a:xfrm>
            <a:off x="5181599" y="569065"/>
            <a:ext cx="6481313" cy="6056021"/>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While Paul agrees with the rest of NT writers that the time of Christ’s return is unknown ( 1 Th. 5:2), he also describes several things that will precede it:</a:t>
            </a:r>
          </a:p>
          <a:p>
            <a:r>
              <a:rPr lang="en-US" sz="2400" i="1" dirty="0">
                <a:solidFill>
                  <a:schemeClr val="tx1"/>
                </a:solidFill>
              </a:rPr>
              <a:t>The Jews will be received back into divine favor, which he calls “life from the dead” (Ro. 11:11-32).</a:t>
            </a:r>
          </a:p>
          <a:p>
            <a:r>
              <a:rPr lang="en-US" sz="2400" i="1" dirty="0">
                <a:solidFill>
                  <a:schemeClr val="tx1"/>
                </a:solidFill>
              </a:rPr>
              <a:t>A great apostasy will occur (1 </a:t>
            </a:r>
            <a:r>
              <a:rPr lang="en-US" sz="2400" i="1" dirty="0" err="1">
                <a:solidFill>
                  <a:schemeClr val="tx1"/>
                </a:solidFill>
              </a:rPr>
              <a:t>Ti</a:t>
            </a:r>
            <a:r>
              <a:rPr lang="en-US" sz="2400" i="1" dirty="0">
                <a:solidFill>
                  <a:schemeClr val="tx1"/>
                </a:solidFill>
              </a:rPr>
              <a:t>. 4:1; 2 </a:t>
            </a:r>
            <a:r>
              <a:rPr lang="en-US" sz="2400" i="1" dirty="0" err="1">
                <a:solidFill>
                  <a:schemeClr val="tx1"/>
                </a:solidFill>
              </a:rPr>
              <a:t>Ti</a:t>
            </a:r>
            <a:r>
              <a:rPr lang="en-US" sz="2400" i="1" dirty="0">
                <a:solidFill>
                  <a:schemeClr val="tx1"/>
                </a:solidFill>
              </a:rPr>
              <a:t>. 3:1ff.)</a:t>
            </a:r>
          </a:p>
          <a:p>
            <a:r>
              <a:rPr lang="en-US" sz="2400" i="1" dirty="0">
                <a:solidFill>
                  <a:schemeClr val="tx1"/>
                </a:solidFill>
              </a:rPr>
              <a:t>The “man of lawlessness” will be revealed, claiming to be divine (2 Th. 2:3). He will be destroyed at the return of Christ (2 Th. 2:8).</a:t>
            </a:r>
          </a:p>
          <a:p>
            <a:r>
              <a:rPr lang="en-US" sz="2400" i="1">
                <a:solidFill>
                  <a:schemeClr val="tx1"/>
                </a:solidFill>
              </a:rPr>
              <a:t>Finally, all </a:t>
            </a:r>
            <a:r>
              <a:rPr lang="en-US" sz="2400" i="1" dirty="0">
                <a:solidFill>
                  <a:schemeClr val="tx1"/>
                </a:solidFill>
              </a:rPr>
              <a:t>worldly authorities and powers will be put down (1 Co. 15:24-25).</a:t>
            </a:r>
          </a:p>
        </p:txBody>
      </p:sp>
      <p:sp>
        <p:nvSpPr>
          <p:cNvPr id="4" name="Slide Number Placeholder 3">
            <a:extLst>
              <a:ext uri="{FF2B5EF4-FFF2-40B4-BE49-F238E27FC236}">
                <a16:creationId xmlns:a16="http://schemas.microsoft.com/office/drawing/2014/main" id="{FB39775D-F6CF-40DD-9DF9-72FE7674182B}"/>
              </a:ext>
            </a:extLst>
          </p:cNvPr>
          <p:cNvSpPr>
            <a:spLocks noGrp="1"/>
          </p:cNvSpPr>
          <p:nvPr>
            <p:ph type="sldNum" sz="quarter" idx="12"/>
          </p:nvPr>
        </p:nvSpPr>
        <p:spPr>
          <a:xfrm>
            <a:off x="11662912" y="5512170"/>
            <a:ext cx="529087" cy="460547"/>
          </a:xfrm>
        </p:spPr>
        <p:txBody>
          <a:bodyPr/>
          <a:lstStyle/>
          <a:p>
            <a:fld id="{2AC27A5A-7290-4DE1-BA94-4BE8A8E57DCF}" type="slidenum">
              <a:rPr lang="en-US" smtClean="0"/>
              <a:t>209</a:t>
            </a:fld>
            <a:endParaRPr lang="en-US" dirty="0"/>
          </a:p>
        </p:txBody>
      </p:sp>
    </p:spTree>
    <p:extLst>
      <p:ext uri="{BB962C8B-B14F-4D97-AF65-F5344CB8AC3E}">
        <p14:creationId xmlns:p14="http://schemas.microsoft.com/office/powerpoint/2010/main" val="70557601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69066"/>
            <a:ext cx="4291106" cy="4943104"/>
          </a:xfrm>
        </p:spPr>
        <p:txBody>
          <a:bodyPr>
            <a:normAutofit/>
          </a:bodyPr>
          <a:lstStyle/>
          <a:p>
            <a:r>
              <a:rPr lang="en-US" sz="4800" b="1" dirty="0">
                <a:solidFill>
                  <a:srgbClr val="FFC000"/>
                </a:solidFill>
                <a:effectLst>
                  <a:outerShdw blurRad="38100" dist="38100" dir="2700000" algn="tl">
                    <a:srgbClr val="000000">
                      <a:alpha val="43137"/>
                    </a:srgbClr>
                  </a:outerShdw>
                </a:effectLst>
              </a:rPr>
              <a:t>Presentation of Cases</a:t>
            </a:r>
          </a:p>
        </p:txBody>
      </p:sp>
      <p:sp>
        <p:nvSpPr>
          <p:cNvPr id="3" name="Content Placeholder 2"/>
          <p:cNvSpPr>
            <a:spLocks noGrp="1"/>
          </p:cNvSpPr>
          <p:nvPr>
            <p:ph idx="1"/>
          </p:nvPr>
        </p:nvSpPr>
        <p:spPr>
          <a:xfrm>
            <a:off x="5181599" y="569066"/>
            <a:ext cx="6602411" cy="6288934"/>
          </a:xfrm>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In Jerusalem, the apostles and elders listened to both sides. In the end, two voices served to swing the decision to the side of Paul and Barnabas.</a:t>
            </a:r>
          </a:p>
          <a:p>
            <a:r>
              <a:rPr lang="en-US" sz="2400" i="1" u="sng" dirty="0"/>
              <a:t>Peter</a:t>
            </a:r>
            <a:r>
              <a:rPr lang="en-US" sz="2400" i="1" dirty="0"/>
              <a:t> recounted the events at the home of Cornelius in Caesarea, emphasizing that God showed his acceptance of Gentiles by giving them the Holy Spirit. Cornelius had not submitted to circumcision. His inclusion in God’s people was on the basis of grace and faith, not religious ritual.</a:t>
            </a:r>
          </a:p>
          <a:p>
            <a:r>
              <a:rPr lang="en-US" sz="2400" i="1" u="sng" dirty="0"/>
              <a:t>Barnabas and Paul </a:t>
            </a:r>
            <a:r>
              <a:rPr lang="en-US" sz="2400" i="1" dirty="0"/>
              <a:t> then recounted their Gentile mission and its attendant miracles, clear signs of God’s approval.</a:t>
            </a:r>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21</a:t>
            </a:fld>
            <a:endParaRPr lang="en-US"/>
          </a:p>
        </p:txBody>
      </p:sp>
    </p:spTree>
    <p:extLst>
      <p:ext uri="{BB962C8B-B14F-4D97-AF65-F5344CB8AC3E}">
        <p14:creationId xmlns:p14="http://schemas.microsoft.com/office/powerpoint/2010/main" val="49193603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984B9-898F-4168-94B7-CB5A29936E88}"/>
              </a:ext>
            </a:extLst>
          </p:cNvPr>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The End</a:t>
            </a:r>
          </a:p>
        </p:txBody>
      </p:sp>
      <p:sp>
        <p:nvSpPr>
          <p:cNvPr id="3" name="Content Placeholder 2">
            <a:extLst>
              <a:ext uri="{FF2B5EF4-FFF2-40B4-BE49-F238E27FC236}">
                <a16:creationId xmlns:a16="http://schemas.microsoft.com/office/drawing/2014/main" id="{3A158B0C-8466-4650-9DD2-905A02BD9107}"/>
              </a:ext>
            </a:extLst>
          </p:cNvPr>
          <p:cNvSpPr>
            <a:spLocks noGrp="1"/>
          </p:cNvSpPr>
          <p:nvPr>
            <p:ph idx="1"/>
          </p:nvPr>
        </p:nvSpPr>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rPr>
              <a:t>What Paul calls “the end” refers to the consummation and fulfillment of everything (1 Co. 15:24).</a:t>
            </a:r>
          </a:p>
          <a:p>
            <a:r>
              <a:rPr lang="en-US" sz="2400" i="1" dirty="0">
                <a:solidFill>
                  <a:schemeClr val="tx1"/>
                </a:solidFill>
              </a:rPr>
              <a:t>Christ will deliver up the kingdom to the Father after subduing all enemies, including death itself (1 Co. 15:24-28).</a:t>
            </a:r>
          </a:p>
          <a:p>
            <a:r>
              <a:rPr lang="en-US" sz="2400" i="1" dirty="0">
                <a:solidFill>
                  <a:schemeClr val="tx1"/>
                </a:solidFill>
              </a:rPr>
              <a:t>Every conscious entity in heaven, earth and the underworld will acknowledge that Jesus Christ is Lord to the Father’s glory (Phil. 2:10). </a:t>
            </a:r>
          </a:p>
          <a:p>
            <a:r>
              <a:rPr lang="en-US" sz="2400" i="1" dirty="0">
                <a:solidFill>
                  <a:schemeClr val="tx1"/>
                </a:solidFill>
              </a:rPr>
              <a:t>Believers will be “ever with the Lord” (1 Th. 4:17).</a:t>
            </a:r>
          </a:p>
        </p:txBody>
      </p:sp>
      <p:sp>
        <p:nvSpPr>
          <p:cNvPr id="4" name="Slide Number Placeholder 3">
            <a:extLst>
              <a:ext uri="{FF2B5EF4-FFF2-40B4-BE49-F238E27FC236}">
                <a16:creationId xmlns:a16="http://schemas.microsoft.com/office/drawing/2014/main" id="{9E06F3B2-9D07-4295-BA44-DCD8F4A375BB}"/>
              </a:ext>
            </a:extLst>
          </p:cNvPr>
          <p:cNvSpPr>
            <a:spLocks noGrp="1"/>
          </p:cNvSpPr>
          <p:nvPr>
            <p:ph type="sldNum" sz="quarter" idx="12"/>
          </p:nvPr>
        </p:nvSpPr>
        <p:spPr>
          <a:xfrm>
            <a:off x="11697419" y="5658928"/>
            <a:ext cx="494580" cy="313789"/>
          </a:xfrm>
        </p:spPr>
        <p:txBody>
          <a:bodyPr/>
          <a:lstStyle/>
          <a:p>
            <a:fld id="{2AC27A5A-7290-4DE1-BA94-4BE8A8E57DCF}" type="slidenum">
              <a:rPr lang="en-US" smtClean="0"/>
              <a:t>210</a:t>
            </a:fld>
            <a:endParaRPr lang="en-US" dirty="0"/>
          </a:p>
        </p:txBody>
      </p:sp>
    </p:spTree>
    <p:extLst>
      <p:ext uri="{BB962C8B-B14F-4D97-AF65-F5344CB8AC3E}">
        <p14:creationId xmlns:p14="http://schemas.microsoft.com/office/powerpoint/2010/main" val="10940577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559677"/>
            <a:ext cx="7041912" cy="5945031"/>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Paul’s description of the return of Israel to faith has been widely discussed. Do you think this refers to what happens within the scope of Christian history or something at the end of history?</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Paul’s eschatology is claimed both </a:t>
            </a:r>
            <a:r>
              <a:rPr lang="en-US" altLang="en-US" sz="3200">
                <a:solidFill>
                  <a:srgbClr val="FFFF99"/>
                </a:solidFill>
                <a:effectLst>
                  <a:outerShdw blurRad="38100" dist="38100" dir="2700000" algn="tl">
                    <a:srgbClr val="000000"/>
                  </a:outerShdw>
                </a:effectLst>
              </a:rPr>
              <a:t>by premillennialists </a:t>
            </a:r>
            <a:r>
              <a:rPr lang="en-US" altLang="en-US" sz="3200" dirty="0">
                <a:solidFill>
                  <a:srgbClr val="FFFF99"/>
                </a:solidFill>
                <a:effectLst>
                  <a:outerShdw blurRad="38100" dist="38100" dir="2700000" algn="tl">
                    <a:srgbClr val="000000"/>
                  </a:outerShdw>
                </a:effectLst>
              </a:rPr>
              <a:t>and </a:t>
            </a:r>
            <a:r>
              <a:rPr lang="en-US" altLang="en-US" sz="3200" dirty="0" err="1">
                <a:solidFill>
                  <a:srgbClr val="FFFF99"/>
                </a:solidFill>
                <a:effectLst>
                  <a:outerShdw blurRad="38100" dist="38100" dir="2700000" algn="tl">
                    <a:srgbClr val="000000"/>
                  </a:outerShdw>
                </a:effectLst>
              </a:rPr>
              <a:t>amillennialists</a:t>
            </a:r>
            <a:r>
              <a:rPr lang="en-US" altLang="en-US" sz="3200" dirty="0">
                <a:solidFill>
                  <a:srgbClr val="FFFF99"/>
                </a:solidFill>
                <a:effectLst>
                  <a:outerShdw blurRad="38100" dist="38100" dir="2700000" algn="tl">
                    <a:srgbClr val="000000"/>
                  </a:outerShdw>
                </a:effectLst>
              </a:rPr>
              <a:t>. What are possible points of favor for each view?</a:t>
            </a:r>
          </a:p>
        </p:txBody>
      </p:sp>
    </p:spTree>
    <p:extLst>
      <p:ext uri="{BB962C8B-B14F-4D97-AF65-F5344CB8AC3E}">
        <p14:creationId xmlns:p14="http://schemas.microsoft.com/office/powerpoint/2010/main" val="398342153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anim calcmode="lin" valueType="num">
                                      <p:cBhvr>
                                        <p:cTn id="13" dur="500" fill="hold"/>
                                        <p:tgtEl>
                                          <p:spTgt spid="26624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2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The Summary of James</a:t>
            </a:r>
          </a:p>
        </p:txBody>
      </p:sp>
      <p:sp>
        <p:nvSpPr>
          <p:cNvPr id="3" name="Content Placeholder 2"/>
          <p:cNvSpPr>
            <a:spLocks noGrp="1"/>
          </p:cNvSpPr>
          <p:nvPr>
            <p:ph idx="1"/>
          </p:nvPr>
        </p:nvSpPr>
        <p:spPr>
          <a:xfrm>
            <a:off x="5174673" y="569066"/>
            <a:ext cx="6609337" cy="5403652"/>
          </a:xfrm>
        </p:spPr>
        <p:txBody>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James, the Lord’s brother, then summed up the case, citing the prophet Amos (Am. 9:11-12), whom he quoted from the LXX.</a:t>
            </a:r>
          </a:p>
          <a:p>
            <a:pPr>
              <a:lnSpc>
                <a:spcPct val="100000"/>
              </a:lnSpc>
            </a:pPr>
            <a:r>
              <a:rPr lang="en-US" sz="2400" i="1" dirty="0"/>
              <a:t>The inclusion of Gentiles in the circle of God’s people had been part of God’s ancient purpose all along.</a:t>
            </a:r>
          </a:p>
          <a:p>
            <a:pPr>
              <a:lnSpc>
                <a:spcPct val="100000"/>
              </a:lnSpc>
            </a:pPr>
            <a:r>
              <a:rPr lang="en-US" sz="2400" i="1" dirty="0"/>
              <a:t>The restoration of David’s dynasty (and all its attendant promises) had been fulfilled in Jesus. </a:t>
            </a:r>
          </a:p>
          <a:p>
            <a:pPr>
              <a:lnSpc>
                <a:spcPct val="100000"/>
              </a:lnSpc>
            </a:pPr>
            <a:r>
              <a:rPr lang="en-US" sz="2400" i="1" dirty="0"/>
              <a:t>The whole human race was now privileged to seek salvation in him without requiring the full range of Jewish legalism.</a:t>
            </a:r>
          </a:p>
          <a:p>
            <a:pPr>
              <a:lnSpc>
                <a:spcPct val="100000"/>
              </a:lnSpc>
            </a:pPr>
            <a:r>
              <a:rPr lang="en-US" sz="2400" i="1" dirty="0"/>
              <a:t>Hence, the Gentile mission of Paul was confirmed.</a:t>
            </a:r>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22</a:t>
            </a:fld>
            <a:endParaRPr lang="en-US"/>
          </a:p>
        </p:txBody>
      </p:sp>
    </p:spTree>
    <p:extLst>
      <p:ext uri="{BB962C8B-B14F-4D97-AF65-F5344CB8AC3E}">
        <p14:creationId xmlns:p14="http://schemas.microsoft.com/office/powerpoint/2010/main" val="768835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3" y="476550"/>
            <a:ext cx="3833906" cy="4952492"/>
          </a:xfrm>
        </p:spPr>
        <p:txBody>
          <a:bodyPr/>
          <a:lstStyle/>
          <a:p>
            <a:r>
              <a:rPr lang="en-US" b="1" dirty="0">
                <a:solidFill>
                  <a:srgbClr val="FFC000"/>
                </a:solidFill>
                <a:effectLst>
                  <a:outerShdw blurRad="38100" dist="38100" dir="2700000" algn="tl">
                    <a:srgbClr val="000000">
                      <a:alpha val="43137"/>
                    </a:srgbClr>
                  </a:outerShdw>
                </a:effectLst>
              </a:rPr>
              <a:t>The Encyclical Letter</a:t>
            </a:r>
          </a:p>
        </p:txBody>
      </p:sp>
      <p:sp>
        <p:nvSpPr>
          <p:cNvPr id="3" name="Content Placeholder 2"/>
          <p:cNvSpPr>
            <a:spLocks noGrp="1"/>
          </p:cNvSpPr>
          <p:nvPr>
            <p:ph idx="1"/>
          </p:nvPr>
        </p:nvSpPr>
        <p:spPr>
          <a:xfrm>
            <a:off x="4842165" y="228600"/>
            <a:ext cx="6941846" cy="6629400"/>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James then advised a letter to the new Gentile congregations, urging them to show respect to four particularly sensitive Jewish issues, since they would be living side-by-side with Jews.</a:t>
            </a:r>
          </a:p>
          <a:p>
            <a:r>
              <a:rPr lang="en-US" sz="2400" i="1" u="sng" dirty="0"/>
              <a:t>Food dedicated to pagan deities:</a:t>
            </a:r>
            <a:r>
              <a:rPr lang="en-US" sz="2400" i="1" dirty="0"/>
              <a:t> it was common practice in Greco-Roman cities to eat food that had been dedicated at pagan temples.</a:t>
            </a:r>
          </a:p>
          <a:p>
            <a:r>
              <a:rPr lang="en-US" sz="2400" i="1" u="sng" dirty="0"/>
              <a:t>Incestuous marriages:</a:t>
            </a:r>
            <a:r>
              <a:rPr lang="en-US" sz="2400" i="1" dirty="0"/>
              <a:t> probably, the prohibition against </a:t>
            </a:r>
            <a:r>
              <a:rPr lang="en-US" sz="2400" dirty="0" err="1">
                <a:latin typeface="Greekth" panose="02020803070505020304" pitchFamily="18" charset="0"/>
              </a:rPr>
              <a:t>pornei</a:t>
            </a:r>
            <a:r>
              <a:rPr lang="en-US" sz="2400" dirty="0">
                <a:latin typeface="Greekth" panose="02020803070505020304" pitchFamily="18" charset="0"/>
              </a:rPr>
              <a:t>&lt;a</a:t>
            </a:r>
            <a:r>
              <a:rPr lang="en-US" sz="2400" i="1" dirty="0"/>
              <a:t> (= </a:t>
            </a:r>
            <a:r>
              <a:rPr lang="en-US" sz="2400" i="1" dirty="0" err="1"/>
              <a:t>unchastity</a:t>
            </a:r>
            <a:r>
              <a:rPr lang="en-US" sz="2400" i="1" dirty="0"/>
              <a:t>, fornication) is especially directed toward the Gentile practice of marrying close relatives or else mixed marriages between Christians and pagans.</a:t>
            </a:r>
          </a:p>
          <a:p>
            <a:r>
              <a:rPr lang="en-US" sz="2400" i="1" u="sng" dirty="0"/>
              <a:t>The meat of strangled animals</a:t>
            </a:r>
            <a:r>
              <a:rPr lang="en-US" sz="2400" i="1" dirty="0"/>
              <a:t> (cf. Lv. 17:13-14)</a:t>
            </a:r>
          </a:p>
          <a:p>
            <a:r>
              <a:rPr lang="en-US" sz="2400" i="1" u="sng" dirty="0"/>
              <a:t>Eating blood</a:t>
            </a:r>
            <a:r>
              <a:rPr lang="en-US" sz="2400" i="1" dirty="0"/>
              <a:t> (cf. Lv. 17:10-12).</a:t>
            </a:r>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23</a:t>
            </a:fld>
            <a:endParaRPr lang="en-US"/>
          </a:p>
        </p:txBody>
      </p:sp>
    </p:spTree>
    <p:extLst>
      <p:ext uri="{BB962C8B-B14F-4D97-AF65-F5344CB8AC3E}">
        <p14:creationId xmlns:p14="http://schemas.microsoft.com/office/powerpoint/2010/main" val="314524467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69064"/>
            <a:ext cx="4138706" cy="4943105"/>
          </a:xfrm>
          <a:noFill/>
        </p:spPr>
        <p:txBody>
          <a:bodyPr/>
          <a:lstStyle/>
          <a:p>
            <a:r>
              <a:rPr lang="en-US" b="1" dirty="0">
                <a:solidFill>
                  <a:srgbClr val="FFC000"/>
                </a:solidFill>
                <a:effectLst>
                  <a:outerShdw blurRad="38100" dist="38100" dir="2700000" algn="tl">
                    <a:srgbClr val="000000">
                      <a:alpha val="43137"/>
                    </a:srgbClr>
                  </a:outerShdw>
                </a:effectLst>
                <a:latin typeface="Impact" panose="020B0806030902050204" pitchFamily="34" charset="0"/>
              </a:rPr>
              <a:t>Sending Letters in Imperial Rome</a:t>
            </a:r>
          </a:p>
        </p:txBody>
      </p:sp>
      <p:sp>
        <p:nvSpPr>
          <p:cNvPr id="3" name="Content Placeholder 2"/>
          <p:cNvSpPr>
            <a:spLocks noGrp="1"/>
          </p:cNvSpPr>
          <p:nvPr>
            <p:ph idx="1"/>
          </p:nvPr>
        </p:nvSpPr>
        <p:spPr>
          <a:xfrm>
            <a:off x="5133109" y="569065"/>
            <a:ext cx="6296889" cy="6122679"/>
          </a:xfrm>
        </p:spPr>
        <p:txBody>
          <a:bodyPr>
            <a:normAutofit/>
          </a:bodyPr>
          <a:lstStyle/>
          <a:p>
            <a:pPr marL="0" indent="0">
              <a:buNone/>
            </a:pPr>
            <a:r>
              <a:rPr lang="en-US" sz="2800" b="1" dirty="0">
                <a:solidFill>
                  <a:srgbClr val="FFFF00"/>
                </a:solidFill>
                <a:effectLst>
                  <a:outerShdw blurRad="38100" dist="38100" dir="2700000" algn="tl">
                    <a:srgbClr val="000000">
                      <a:alpha val="43137"/>
                    </a:srgbClr>
                  </a:outerShdw>
                </a:effectLst>
              </a:rPr>
              <a:t>While there was an imperial postal service (</a:t>
            </a:r>
            <a:r>
              <a:rPr lang="en-US" sz="2800" b="1" i="1" dirty="0">
                <a:solidFill>
                  <a:srgbClr val="FFFF00"/>
                </a:solidFill>
                <a:effectLst>
                  <a:outerShdw blurRad="38100" dist="38100" dir="2700000" algn="tl">
                    <a:srgbClr val="000000">
                      <a:alpha val="43137"/>
                    </a:srgbClr>
                  </a:outerShdw>
                </a:effectLst>
              </a:rPr>
              <a:t>cursus </a:t>
            </a:r>
            <a:r>
              <a:rPr lang="en-US" sz="2800" b="1" i="1" dirty="0" err="1">
                <a:solidFill>
                  <a:srgbClr val="FFFF00"/>
                </a:solidFill>
                <a:effectLst>
                  <a:outerShdw blurRad="38100" dist="38100" dir="2700000" algn="tl">
                    <a:srgbClr val="000000">
                      <a:alpha val="43137"/>
                    </a:srgbClr>
                  </a:outerShdw>
                </a:effectLst>
              </a:rPr>
              <a:t>publicus</a:t>
            </a:r>
            <a:r>
              <a:rPr lang="en-US" sz="2800" b="1" dirty="0">
                <a:solidFill>
                  <a:srgbClr val="FFFF00"/>
                </a:solidFill>
                <a:effectLst>
                  <a:outerShdw blurRad="38100" dist="38100" dir="2700000" algn="tl">
                    <a:srgbClr val="000000">
                      <a:alpha val="43137"/>
                    </a:srgbClr>
                  </a:outerShdw>
                </a:effectLst>
              </a:rPr>
              <a:t>), it was not available for private mail.</a:t>
            </a:r>
          </a:p>
          <a:p>
            <a:r>
              <a:rPr lang="en-US" sz="2400" i="1" dirty="0">
                <a:solidFill>
                  <a:schemeClr val="bg1"/>
                </a:solidFill>
                <a:effectLst>
                  <a:outerShdw blurRad="38100" dist="38100" dir="2700000" algn="tl">
                    <a:srgbClr val="000000">
                      <a:alpha val="43137"/>
                    </a:srgbClr>
                  </a:outerShdw>
                </a:effectLst>
              </a:rPr>
              <a:t>Hence, private correspondence necessarily had to be sent by private courier.</a:t>
            </a:r>
          </a:p>
          <a:p>
            <a:r>
              <a:rPr lang="en-US" sz="2400" i="1" dirty="0">
                <a:solidFill>
                  <a:schemeClr val="bg1"/>
                </a:solidFill>
                <a:effectLst>
                  <a:outerShdw blurRad="38100" dist="38100" dir="2700000" algn="tl">
                    <a:srgbClr val="000000">
                      <a:alpha val="43137"/>
                    </a:srgbClr>
                  </a:outerShdw>
                </a:effectLst>
              </a:rPr>
              <a:t>The letter from the Jerusalem church was duly composed and commissioned to be carried by Barnabas and Paul, along with two other representatives of the Jerusalem church, Judas and Silvanus (Silas), who would validate the letter by personal testimony.</a:t>
            </a:r>
          </a:p>
          <a:p>
            <a:r>
              <a:rPr lang="en-US" sz="2400" i="1" dirty="0">
                <a:solidFill>
                  <a:schemeClr val="bg1"/>
                </a:solidFill>
                <a:effectLst>
                  <a:outerShdw blurRad="38100" dist="38100" dir="2700000" algn="tl">
                    <a:srgbClr val="000000">
                      <a:alpha val="43137"/>
                    </a:srgbClr>
                  </a:outerShdw>
                </a:effectLst>
              </a:rPr>
              <a:t>The four of them then were sent to Antioch, where they delivered the letter to the church.</a:t>
            </a:r>
          </a:p>
        </p:txBody>
      </p:sp>
    </p:spTree>
    <p:extLst>
      <p:ext uri="{BB962C8B-B14F-4D97-AF65-F5344CB8AC3E}">
        <p14:creationId xmlns:p14="http://schemas.microsoft.com/office/powerpoint/2010/main" val="267610084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559677"/>
            <a:ext cx="7041912" cy="5945031"/>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Consider Paul’s behavior in Acts 15 with respect to the Jerusalem church:</a:t>
            </a:r>
          </a:p>
          <a:p>
            <a:pPr>
              <a:defRPr/>
            </a:pPr>
            <a:r>
              <a:rPr lang="en-US" altLang="en-US" sz="2800" i="1" dirty="0">
                <a:solidFill>
                  <a:srgbClr val="FFFF99"/>
                </a:solidFill>
                <a:effectLst>
                  <a:outerShdw blurRad="38100" dist="38100" dir="2700000" algn="tl">
                    <a:srgbClr val="000000"/>
                  </a:outerShdw>
                </a:effectLst>
              </a:rPr>
              <a:t>How does he show deference to the leadership there?</a:t>
            </a:r>
          </a:p>
          <a:p>
            <a:pPr>
              <a:defRPr/>
            </a:pPr>
            <a:r>
              <a:rPr lang="en-US" altLang="en-US" sz="2800" i="1" dirty="0">
                <a:solidFill>
                  <a:srgbClr val="FFFF99"/>
                </a:solidFill>
                <a:effectLst>
                  <a:outerShdw blurRad="38100" dist="38100" dir="2700000" algn="tl">
                    <a:srgbClr val="000000"/>
                  </a:outerShdw>
                </a:effectLst>
              </a:rPr>
              <a:t>How does he present his “case” to the Jerusalem leadership?</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What insights are to be gained about how Christians ought to sort out their theological differences?</a:t>
            </a:r>
          </a:p>
        </p:txBody>
      </p:sp>
    </p:spTree>
    <p:extLst>
      <p:ext uri="{BB962C8B-B14F-4D97-AF65-F5344CB8AC3E}">
        <p14:creationId xmlns:p14="http://schemas.microsoft.com/office/powerpoint/2010/main" val="145412320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additive="base">
                                        <p:cTn id="7" dur="500" fill="hold"/>
                                        <p:tgtEl>
                                          <p:spTgt spid="266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43">
                                            <p:txEl>
                                              <p:pRg st="1" end="1"/>
                                            </p:txEl>
                                          </p:spTgt>
                                        </p:tgtEl>
                                        <p:attrNameLst>
                                          <p:attrName>style.visibility</p:attrName>
                                        </p:attrNameLst>
                                      </p:cBhvr>
                                      <p:to>
                                        <p:strVal val="visible"/>
                                      </p:to>
                                    </p:set>
                                    <p:anim calcmode="lin" valueType="num">
                                      <p:cBhvr additive="base">
                                        <p:cTn id="13" dur="500" fill="hold"/>
                                        <p:tgtEl>
                                          <p:spTgt spid="266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43">
                                            <p:txEl>
                                              <p:pRg st="2" end="2"/>
                                            </p:txEl>
                                          </p:spTgt>
                                        </p:tgtEl>
                                        <p:attrNameLst>
                                          <p:attrName>style.visibility</p:attrName>
                                        </p:attrNameLst>
                                      </p:cBhvr>
                                      <p:to>
                                        <p:strVal val="visible"/>
                                      </p:to>
                                    </p:set>
                                    <p:anim calcmode="lin" valueType="num">
                                      <p:cBhvr additive="base">
                                        <p:cTn id="19" dur="500" fill="hold"/>
                                        <p:tgtEl>
                                          <p:spTgt spid="266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43">
                                            <p:txEl>
                                              <p:pRg st="4" end="4"/>
                                            </p:txEl>
                                          </p:spTgt>
                                        </p:tgtEl>
                                        <p:attrNameLst>
                                          <p:attrName>style.visibility</p:attrName>
                                        </p:attrNameLst>
                                      </p:cBhvr>
                                      <p:to>
                                        <p:strVal val="visible"/>
                                      </p:to>
                                    </p:set>
                                    <p:anim calcmode="lin" valueType="num">
                                      <p:cBhvr additive="base">
                                        <p:cTn id="25" dur="500" fill="hold"/>
                                        <p:tgtEl>
                                          <p:spTgt spid="26624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The Second Missions Tour</a:t>
            </a:r>
          </a:p>
        </p:txBody>
      </p:sp>
    </p:spTree>
    <p:extLst>
      <p:ext uri="{BB962C8B-B14F-4D97-AF65-F5344CB8AC3E}">
        <p14:creationId xmlns:p14="http://schemas.microsoft.com/office/powerpoint/2010/main" val="2453228904"/>
      </p:ext>
    </p:ext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69066"/>
            <a:ext cx="4821383" cy="4963886"/>
          </a:xfrm>
        </p:spPr>
        <p:txBody>
          <a:bodyPr/>
          <a:lstStyle/>
          <a:p>
            <a:r>
              <a:rPr lang="en-US" b="1" dirty="0">
                <a:solidFill>
                  <a:srgbClr val="FFC000"/>
                </a:solidFill>
                <a:effectLst>
                  <a:outerShdw blurRad="38100" dist="38100" dir="2700000" algn="tl">
                    <a:srgbClr val="000000">
                      <a:alpha val="43137"/>
                    </a:srgbClr>
                  </a:outerShdw>
                </a:effectLst>
              </a:rPr>
              <a:t>A Christian Disagreement (15:36-41)</a:t>
            </a:r>
          </a:p>
        </p:txBody>
      </p:sp>
      <p:sp>
        <p:nvSpPr>
          <p:cNvPr id="3" name="Content Placeholder 2"/>
          <p:cNvSpPr>
            <a:spLocks noGrp="1"/>
          </p:cNvSpPr>
          <p:nvPr>
            <p:ph idx="1"/>
          </p:nvPr>
        </p:nvSpPr>
        <p:spPr>
          <a:xfrm>
            <a:off x="4821383" y="569066"/>
            <a:ext cx="6962628" cy="6143460"/>
          </a:xfrm>
        </p:spPr>
        <p:txBody>
          <a:bodyPr>
            <a:normAutofit/>
          </a:bodyPr>
          <a:lstStyle/>
          <a:p>
            <a:pPr marL="0" indent="0">
              <a:buNone/>
            </a:pP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The 2</a:t>
            </a:r>
            <a:r>
              <a:rPr lang="en-US" altLang="en-US" sz="2800" b="1" baseline="30000" dirty="0">
                <a:solidFill>
                  <a:srgbClr val="FF0000"/>
                </a:solidFill>
                <a:effectLst>
                  <a:outerShdw blurRad="38100" dist="38100" dir="2700000" algn="tl">
                    <a:srgbClr val="000000">
                      <a:alpha val="43137"/>
                    </a:srgbClr>
                  </a:outerShdw>
                </a:effectLst>
                <a:latin typeface="Calibri" panose="020F0502020204030204" pitchFamily="34" charset="0"/>
              </a:rPr>
              <a:t>nd</a:t>
            </a: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 mission tour also began at Antioch, but this time the leaders were Paul and Silas.</a:t>
            </a:r>
          </a:p>
          <a:p>
            <a:r>
              <a:rPr lang="en-US" altLang="en-US" sz="2400" i="1" dirty="0"/>
              <a:t>Paul and Barnabas disagreed about the usefulness of John Mark, so Barnabas took Mark and went to Cyprus.</a:t>
            </a:r>
          </a:p>
          <a:p>
            <a:r>
              <a:rPr lang="en-US" altLang="en-US" sz="2400" i="1" dirty="0"/>
              <a:t>Paul chose Silas and traveled throughout the congregations in Syria and Cilicia, traveling overland this time while passing through the Cilician Gates and over the Taurus mountains in order to visit the churches initially established in Galatia. </a:t>
            </a:r>
          </a:p>
          <a:p>
            <a:r>
              <a:rPr lang="en-US" altLang="en-US" sz="2400" i="1" dirty="0"/>
              <a:t>Silas was an admirable choice: he was a Roman citizen (cf. 16:37) and one of the guarantors of the Jerusalem Council’s letter (15:22).</a:t>
            </a:r>
          </a:p>
          <a:p>
            <a:endParaRPr lang="en-US" altLang="en-US" i="1"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27</a:t>
            </a:fld>
            <a:endParaRPr lang="en-US"/>
          </a:p>
        </p:txBody>
      </p:sp>
    </p:spTree>
    <p:extLst>
      <p:ext uri="{BB962C8B-B14F-4D97-AF65-F5344CB8AC3E}">
        <p14:creationId xmlns:p14="http://schemas.microsoft.com/office/powerpoint/2010/main" val="400293751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9180093" y="208546"/>
            <a:ext cx="2386263" cy="6344653"/>
          </a:xfrm>
        </p:spPr>
        <p:txBody>
          <a:bodyPr/>
          <a:lstStyle/>
          <a:p>
            <a:r>
              <a:rPr lang="en-US" altLang="en-US" sz="2800" dirty="0">
                <a:solidFill>
                  <a:srgbClr val="FFFF99"/>
                </a:solidFill>
                <a:latin typeface="Impact" panose="020B0806030902050204" pitchFamily="34" charset="0"/>
              </a:rPr>
              <a:t>Five Important  New Churches</a:t>
            </a:r>
            <a:br>
              <a:rPr lang="en-US" altLang="en-US" sz="2400" dirty="0">
                <a:solidFill>
                  <a:srgbClr val="FFFF99"/>
                </a:solidFill>
                <a:latin typeface="Impact" panose="020B0806030902050204" pitchFamily="34" charset="0"/>
              </a:rPr>
            </a:br>
            <a:br>
              <a:rPr lang="en-US" altLang="en-US" sz="2400" dirty="0">
                <a:solidFill>
                  <a:srgbClr val="FFFF99"/>
                </a:solidFill>
                <a:latin typeface="Impact" panose="020B0806030902050204" pitchFamily="34" charset="0"/>
              </a:rPr>
            </a:br>
            <a:r>
              <a:rPr lang="en-US" altLang="en-US" sz="2400" dirty="0">
                <a:solidFill>
                  <a:srgbClr val="FFFF99"/>
                </a:solidFill>
                <a:latin typeface="Arial Narrow" panose="020B0606020202030204" pitchFamily="34" charset="0"/>
              </a:rPr>
              <a:t>Philippi</a:t>
            </a:r>
            <a:br>
              <a:rPr lang="en-US" altLang="en-US" sz="2400" dirty="0">
                <a:solidFill>
                  <a:srgbClr val="FFFF99"/>
                </a:solidFill>
                <a:latin typeface="Arial Narrow" panose="020B0606020202030204" pitchFamily="34" charset="0"/>
              </a:rPr>
            </a:br>
            <a:r>
              <a:rPr lang="en-US" altLang="en-US" sz="2400" dirty="0">
                <a:solidFill>
                  <a:srgbClr val="FFFF99"/>
                </a:solidFill>
                <a:latin typeface="Arial Narrow" panose="020B0606020202030204" pitchFamily="34" charset="0"/>
              </a:rPr>
              <a:t>Thessalonica</a:t>
            </a:r>
            <a:br>
              <a:rPr lang="en-US" altLang="en-US" sz="2400" dirty="0">
                <a:solidFill>
                  <a:srgbClr val="FFFF99"/>
                </a:solidFill>
                <a:latin typeface="Arial Narrow" panose="020B0606020202030204" pitchFamily="34" charset="0"/>
              </a:rPr>
            </a:br>
            <a:r>
              <a:rPr lang="en-US" altLang="en-US" sz="2400" dirty="0" err="1">
                <a:solidFill>
                  <a:srgbClr val="FFFF99"/>
                </a:solidFill>
                <a:latin typeface="Arial Narrow" panose="020B0606020202030204" pitchFamily="34" charset="0"/>
              </a:rPr>
              <a:t>Beroea</a:t>
            </a:r>
            <a:br>
              <a:rPr lang="en-US" altLang="en-US" sz="2400" dirty="0">
                <a:solidFill>
                  <a:srgbClr val="FFFF99"/>
                </a:solidFill>
                <a:latin typeface="Arial Narrow" panose="020B0606020202030204" pitchFamily="34" charset="0"/>
              </a:rPr>
            </a:br>
            <a:r>
              <a:rPr lang="en-US" altLang="en-US" sz="2400" dirty="0">
                <a:solidFill>
                  <a:srgbClr val="FFFF99"/>
                </a:solidFill>
                <a:latin typeface="Arial Narrow" panose="020B0606020202030204" pitchFamily="34" charset="0"/>
              </a:rPr>
              <a:t>Athens</a:t>
            </a:r>
            <a:br>
              <a:rPr lang="en-US" altLang="en-US" sz="2400" dirty="0">
                <a:solidFill>
                  <a:srgbClr val="FFFF99"/>
                </a:solidFill>
                <a:latin typeface="Arial Narrow" panose="020B0606020202030204" pitchFamily="34" charset="0"/>
              </a:rPr>
            </a:br>
            <a:r>
              <a:rPr lang="en-US" altLang="en-US" sz="2400" dirty="0">
                <a:solidFill>
                  <a:srgbClr val="FFFF99"/>
                </a:solidFill>
                <a:latin typeface="Arial Narrow" panose="020B0606020202030204" pitchFamily="34" charset="0"/>
              </a:rPr>
              <a:t>Corinth</a:t>
            </a:r>
            <a:br>
              <a:rPr lang="en-US" altLang="en-US" sz="2400" dirty="0">
                <a:solidFill>
                  <a:srgbClr val="FFFF99"/>
                </a:solidFill>
                <a:latin typeface="Arial Narrow" panose="020B0606020202030204" pitchFamily="34" charset="0"/>
              </a:rPr>
            </a:br>
            <a:br>
              <a:rPr lang="en-US" altLang="en-US" sz="2400" dirty="0">
                <a:solidFill>
                  <a:srgbClr val="FFFF99"/>
                </a:solidFill>
                <a:latin typeface="Arial Narrow" panose="020B0606020202030204" pitchFamily="34" charset="0"/>
              </a:rPr>
            </a:br>
            <a:r>
              <a:rPr lang="en-US" altLang="en-US" sz="2800" dirty="0">
                <a:solidFill>
                  <a:srgbClr val="FFFF99"/>
                </a:solidFill>
                <a:latin typeface="Impact" panose="020B0806030902050204" pitchFamily="34" charset="0"/>
              </a:rPr>
              <a:t>Paul would write letters to three of them</a:t>
            </a:r>
            <a:br>
              <a:rPr lang="en-US" altLang="en-US" sz="2400" dirty="0">
                <a:solidFill>
                  <a:srgbClr val="FFFF99"/>
                </a:solidFill>
                <a:latin typeface="Impact" panose="020B0806030902050204" pitchFamily="34" charset="0"/>
              </a:rPr>
            </a:br>
            <a:endParaRPr lang="en-US" altLang="en-US" sz="2400" dirty="0">
              <a:solidFill>
                <a:srgbClr val="FFFF99"/>
              </a:solidFill>
              <a:latin typeface="Impact" panose="020B0806030902050204" pitchFamily="34" charset="0"/>
            </a:endParaRPr>
          </a:p>
        </p:txBody>
      </p:sp>
      <p:pic>
        <p:nvPicPr>
          <p:cNvPr id="378884" name="Picture 4" descr="bible-map-apostle-paul-second-missionary-journey[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7538" y="0"/>
            <a:ext cx="762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236652"/>
      </p:ext>
    </p:extLst>
  </p:cSld>
  <p:clrMapOvr>
    <a:masterClrMapping/>
  </p:clrMapOvr>
  <p:transition>
    <p:split orient="vert"/>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272716" y="16043"/>
            <a:ext cx="9833810" cy="1335505"/>
          </a:xfrm>
        </p:spPr>
        <p:txBody>
          <a:bodyPr/>
          <a:lstStyle/>
          <a:p>
            <a:r>
              <a:rPr lang="en-US" altLang="en-US" sz="5400" b="1" dirty="0">
                <a:solidFill>
                  <a:srgbClr val="FFC000"/>
                </a:solidFill>
                <a:effectLst>
                  <a:outerShdw blurRad="38100" dist="38100" dir="2700000" algn="tl">
                    <a:srgbClr val="000000"/>
                  </a:outerShdw>
                </a:effectLst>
                <a:latin typeface="Freestyle Script" panose="030804020302050B0404" pitchFamily="66" charset="0"/>
              </a:rPr>
              <a:t>1</a:t>
            </a:r>
            <a:r>
              <a:rPr lang="en-US" altLang="en-US" sz="5400" b="1" baseline="30000" dirty="0">
                <a:solidFill>
                  <a:srgbClr val="FFC000"/>
                </a:solidFill>
                <a:effectLst>
                  <a:outerShdw blurRad="38100" dist="38100" dir="2700000" algn="tl">
                    <a:srgbClr val="000000"/>
                  </a:outerShdw>
                </a:effectLst>
                <a:latin typeface="Freestyle Script" panose="030804020302050B0404" pitchFamily="66" charset="0"/>
              </a:rPr>
              <a:t>st</a:t>
            </a:r>
            <a:r>
              <a:rPr lang="en-US" altLang="en-US" sz="5400" b="1" dirty="0">
                <a:solidFill>
                  <a:srgbClr val="FFC000"/>
                </a:solidFill>
                <a:effectLst>
                  <a:outerShdw blurRad="38100" dist="38100" dir="2700000" algn="tl">
                    <a:srgbClr val="000000"/>
                  </a:outerShdw>
                </a:effectLst>
                <a:latin typeface="Freestyle Script" panose="030804020302050B0404" pitchFamily="66" charset="0"/>
              </a:rPr>
              <a:t> Century Travel by Land and by Sea</a:t>
            </a:r>
            <a:br>
              <a:rPr lang="en-US" altLang="en-US" sz="6600" b="1" dirty="0">
                <a:solidFill>
                  <a:srgbClr val="FFC000"/>
                </a:solidFill>
                <a:effectLst>
                  <a:outerShdw blurRad="38100" dist="38100" dir="2700000" algn="tl">
                    <a:srgbClr val="000000"/>
                  </a:outerShdw>
                </a:effectLst>
                <a:latin typeface="Freestyle Script" panose="030804020302050B0404" pitchFamily="66" charset="0"/>
              </a:rPr>
            </a:br>
            <a:r>
              <a:rPr lang="en-US" altLang="en-US" sz="2400" b="1" dirty="0">
                <a:solidFill>
                  <a:srgbClr val="FFC000"/>
                </a:solidFill>
                <a:effectLst>
                  <a:outerShdw blurRad="38100" dist="38100" dir="2700000" algn="tl">
                    <a:srgbClr val="000000"/>
                  </a:outerShdw>
                </a:effectLst>
                <a:latin typeface="Eras Demi ITC" pitchFamily="34" charset="0"/>
              </a:rPr>
              <a:t>The Route of Paul’s 2</a:t>
            </a:r>
            <a:r>
              <a:rPr lang="en-US" altLang="en-US" sz="2400" b="1" baseline="30000" dirty="0">
                <a:solidFill>
                  <a:srgbClr val="FFC000"/>
                </a:solidFill>
                <a:effectLst>
                  <a:outerShdw blurRad="38100" dist="38100" dir="2700000" algn="tl">
                    <a:srgbClr val="000000"/>
                  </a:outerShdw>
                </a:effectLst>
                <a:latin typeface="Eras Demi ITC" pitchFamily="34" charset="0"/>
              </a:rPr>
              <a:t>nd</a:t>
            </a:r>
            <a:r>
              <a:rPr lang="en-US" altLang="en-US" sz="2400" b="1" dirty="0">
                <a:solidFill>
                  <a:srgbClr val="FFC000"/>
                </a:solidFill>
                <a:effectLst>
                  <a:outerShdw blurRad="38100" dist="38100" dir="2700000" algn="tl">
                    <a:srgbClr val="000000"/>
                  </a:outerShdw>
                </a:effectLst>
                <a:latin typeface="Eras Demi ITC" pitchFamily="34" charset="0"/>
              </a:rPr>
              <a:t> Missions Tour (2 Co. 11:23-27)</a:t>
            </a:r>
            <a:endParaRPr lang="en-US" altLang="en-US" sz="2400" b="1" dirty="0">
              <a:solidFill>
                <a:srgbClr val="FFC000"/>
              </a:solidFill>
              <a:effectLst>
                <a:outerShdw blurRad="38100" dist="38100" dir="2700000" algn="tl">
                  <a:srgbClr val="000000"/>
                </a:outerShdw>
              </a:effectLst>
              <a:latin typeface="Freestyle Script" panose="030804020302050B0404" pitchFamily="66" charset="0"/>
            </a:endParaRPr>
          </a:p>
        </p:txBody>
      </p:sp>
      <p:sp>
        <p:nvSpPr>
          <p:cNvPr id="392195" name="Rectangle 3"/>
          <p:cNvSpPr>
            <a:spLocks noGrp="1" noChangeArrowheads="1"/>
          </p:cNvSpPr>
          <p:nvPr>
            <p:ph type="body" idx="1"/>
          </p:nvPr>
        </p:nvSpPr>
        <p:spPr>
          <a:xfrm>
            <a:off x="1283370" y="1415716"/>
            <a:ext cx="10700084" cy="5289882"/>
          </a:xfrm>
        </p:spPr>
        <p:txBody>
          <a:bodyPr>
            <a:normAutofit fontScale="92500" lnSpcReduction="10000"/>
          </a:bodyPr>
          <a:lstStyle/>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Jerusalem to Antioch (Ac. 15:30)			= 375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Antioch to Cilicia (Ac. 15:41)			= 140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Cilicia to Phrygia &amp; Galatia (Ac. 16:6)		= 495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Phrygia &amp; Galatia to Troas (Ac. 16:8)		= 500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Troas to </a:t>
            </a:r>
            <a:r>
              <a:rPr lang="en-US" altLang="en-US" sz="2400" b="1" kern="1000" dirty="0" err="1">
                <a:solidFill>
                  <a:srgbClr val="FFFF99"/>
                </a:solidFill>
                <a:latin typeface="Arial Narrow" panose="020B0606020202030204" pitchFamily="34" charset="0"/>
              </a:rPr>
              <a:t>Neapolis</a:t>
            </a:r>
            <a:r>
              <a:rPr lang="en-US" altLang="en-US" sz="2400" b="1" kern="1000" dirty="0">
                <a:solidFill>
                  <a:srgbClr val="FFFF99"/>
                </a:solidFill>
                <a:latin typeface="Arial Narrow" panose="020B0606020202030204" pitchFamily="34" charset="0"/>
              </a:rPr>
              <a:t> (Ac. 16:11)			= 140 miles	By sea</a:t>
            </a:r>
          </a:p>
          <a:p>
            <a:pPr>
              <a:spcBef>
                <a:spcPts val="800"/>
              </a:spcBef>
              <a:buFont typeface="Wingdings" panose="05000000000000000000" pitchFamily="2" charset="2"/>
              <a:buNone/>
            </a:pPr>
            <a:r>
              <a:rPr lang="en-US" altLang="en-US" sz="2400" b="1" kern="1000" dirty="0" err="1">
                <a:solidFill>
                  <a:srgbClr val="FFFF99"/>
                </a:solidFill>
                <a:latin typeface="Arial Narrow" panose="020B0606020202030204" pitchFamily="34" charset="0"/>
              </a:rPr>
              <a:t>Neapolis</a:t>
            </a:r>
            <a:r>
              <a:rPr lang="en-US" altLang="en-US" sz="2400" b="1" kern="1000" dirty="0">
                <a:solidFill>
                  <a:srgbClr val="FFFF99"/>
                </a:solidFill>
                <a:latin typeface="Arial Narrow" panose="020B0606020202030204" pitchFamily="34" charset="0"/>
              </a:rPr>
              <a:t> to Philippi (Ac. 16:12)			= 15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Philippi to Thessalonica (Ac. 17:1)		= 85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Thessalonica to Berea (Ac. 17:10)			= 45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Berea to Athens (Ac. 17:15)			= 310 miles	By sea</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Athens to Corinth (Ac. 18:1)			= 50 miles	By land</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Corinth to Ephesus (Ac. 18:18-19)		= 250 miles 	By sea</a:t>
            </a:r>
          </a:p>
          <a:p>
            <a:pPr>
              <a:spcBef>
                <a:spcPts val="800"/>
              </a:spcBef>
              <a:buFont typeface="Wingdings" panose="05000000000000000000" pitchFamily="2" charset="2"/>
              <a:buNone/>
            </a:pPr>
            <a:r>
              <a:rPr lang="en-US" altLang="en-US" sz="2400" b="1" kern="1000" dirty="0">
                <a:solidFill>
                  <a:srgbClr val="FFFF99"/>
                </a:solidFill>
                <a:latin typeface="Arial Narrow" panose="020B0606020202030204" pitchFamily="34" charset="0"/>
              </a:rPr>
              <a:t>Ephesus to Caesarea and Antioch (Ac. 18:22)	= 620 miles 	By sea and land</a:t>
            </a:r>
          </a:p>
        </p:txBody>
      </p:sp>
    </p:spTree>
    <p:extLst>
      <p:ext uri="{BB962C8B-B14F-4D97-AF65-F5344CB8AC3E}">
        <p14:creationId xmlns:p14="http://schemas.microsoft.com/office/powerpoint/2010/main" val="196714621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additive="base">
                                        <p:cTn id="7" dur="500" fill="hold"/>
                                        <p:tgtEl>
                                          <p:spTgt spid="392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219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92195">
                                            <p:txEl>
                                              <p:pRg st="1" end="1"/>
                                            </p:txEl>
                                          </p:spTgt>
                                        </p:tgtEl>
                                        <p:attrNameLst>
                                          <p:attrName>style.visibility</p:attrName>
                                        </p:attrNameLst>
                                      </p:cBhvr>
                                      <p:to>
                                        <p:strVal val="visible"/>
                                      </p:to>
                                    </p:set>
                                    <p:anim calcmode="lin" valueType="num">
                                      <p:cBhvr additive="base">
                                        <p:cTn id="12" dur="500" fill="hold"/>
                                        <p:tgtEl>
                                          <p:spTgt spid="39219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9219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with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92195">
                                            <p:txEl>
                                              <p:pRg st="2" end="2"/>
                                            </p:txEl>
                                          </p:spTgt>
                                        </p:tgtEl>
                                        <p:attrNameLst>
                                          <p:attrName>style.visibility</p:attrName>
                                        </p:attrNameLst>
                                      </p:cBhvr>
                                      <p:to>
                                        <p:strVal val="visible"/>
                                      </p:to>
                                    </p:set>
                                    <p:anim calcmode="lin" valueType="num">
                                      <p:cBhvr additive="base">
                                        <p:cTn id="17" dur="500" fill="hold"/>
                                        <p:tgtEl>
                                          <p:spTgt spid="392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9219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with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392195">
                                            <p:txEl>
                                              <p:pRg st="3" end="3"/>
                                            </p:txEl>
                                          </p:spTgt>
                                        </p:tgtEl>
                                        <p:attrNameLst>
                                          <p:attrName>style.visibility</p:attrName>
                                        </p:attrNameLst>
                                      </p:cBhvr>
                                      <p:to>
                                        <p:strVal val="visible"/>
                                      </p:to>
                                    </p:set>
                                    <p:anim calcmode="lin" valueType="num">
                                      <p:cBhvr additive="base">
                                        <p:cTn id="22" dur="500" fill="hold"/>
                                        <p:tgtEl>
                                          <p:spTgt spid="39219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9219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392195">
                                            <p:txEl>
                                              <p:pRg st="4" end="4"/>
                                            </p:txEl>
                                          </p:spTgt>
                                        </p:tgtEl>
                                        <p:attrNameLst>
                                          <p:attrName>style.visibility</p:attrName>
                                        </p:attrNameLst>
                                      </p:cBhvr>
                                      <p:to>
                                        <p:strVal val="visible"/>
                                      </p:to>
                                    </p:set>
                                    <p:anim calcmode="lin" valueType="num">
                                      <p:cBhvr additive="base">
                                        <p:cTn id="27" dur="500" fill="hold"/>
                                        <p:tgtEl>
                                          <p:spTgt spid="392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92195">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with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392195">
                                            <p:txEl>
                                              <p:pRg st="5" end="5"/>
                                            </p:txEl>
                                          </p:spTgt>
                                        </p:tgtEl>
                                        <p:attrNameLst>
                                          <p:attrName>style.visibility</p:attrName>
                                        </p:attrNameLst>
                                      </p:cBhvr>
                                      <p:to>
                                        <p:strVal val="visible"/>
                                      </p:to>
                                    </p:set>
                                    <p:anim calcmode="lin" valueType="num">
                                      <p:cBhvr additive="base">
                                        <p:cTn id="32" dur="500" fill="hold"/>
                                        <p:tgtEl>
                                          <p:spTgt spid="39219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92195">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withGroup">
                            <p:stCondLst>
                              <p:cond delay="3000"/>
                            </p:stCondLst>
                            <p:childTnLst>
                              <p:par>
                                <p:cTn id="35" presetID="2" presetClass="entr" presetSubtype="4" fill="hold" nodeType="afterEffect">
                                  <p:stCondLst>
                                    <p:cond delay="0"/>
                                  </p:stCondLst>
                                  <p:childTnLst>
                                    <p:set>
                                      <p:cBhvr>
                                        <p:cTn id="36" dur="1" fill="hold">
                                          <p:stCondLst>
                                            <p:cond delay="0"/>
                                          </p:stCondLst>
                                        </p:cTn>
                                        <p:tgtEl>
                                          <p:spTgt spid="392195">
                                            <p:txEl>
                                              <p:pRg st="6" end="6"/>
                                            </p:txEl>
                                          </p:spTgt>
                                        </p:tgtEl>
                                        <p:attrNameLst>
                                          <p:attrName>style.visibility</p:attrName>
                                        </p:attrNameLst>
                                      </p:cBhvr>
                                      <p:to>
                                        <p:strVal val="visible"/>
                                      </p:to>
                                    </p:set>
                                    <p:anim calcmode="lin" valueType="num">
                                      <p:cBhvr additive="base">
                                        <p:cTn id="37" dur="500" fill="hold"/>
                                        <p:tgtEl>
                                          <p:spTgt spid="3921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2195">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withGroup">
                            <p:stCondLst>
                              <p:cond delay="3500"/>
                            </p:stCondLst>
                            <p:childTnLst>
                              <p:par>
                                <p:cTn id="40" presetID="2" presetClass="entr" presetSubtype="4" fill="hold" nodeType="afterEffect">
                                  <p:stCondLst>
                                    <p:cond delay="0"/>
                                  </p:stCondLst>
                                  <p:childTnLst>
                                    <p:set>
                                      <p:cBhvr>
                                        <p:cTn id="41" dur="1" fill="hold">
                                          <p:stCondLst>
                                            <p:cond delay="0"/>
                                          </p:stCondLst>
                                        </p:cTn>
                                        <p:tgtEl>
                                          <p:spTgt spid="392195">
                                            <p:txEl>
                                              <p:pRg st="7" end="7"/>
                                            </p:txEl>
                                          </p:spTgt>
                                        </p:tgtEl>
                                        <p:attrNameLst>
                                          <p:attrName>style.visibility</p:attrName>
                                        </p:attrNameLst>
                                      </p:cBhvr>
                                      <p:to>
                                        <p:strVal val="visible"/>
                                      </p:to>
                                    </p:set>
                                    <p:anim calcmode="lin" valueType="num">
                                      <p:cBhvr additive="base">
                                        <p:cTn id="42" dur="500" fill="hold"/>
                                        <p:tgtEl>
                                          <p:spTgt spid="392195">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92195">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withGroup">
                            <p:stCondLst>
                              <p:cond delay="4000"/>
                            </p:stCondLst>
                            <p:childTnLst>
                              <p:par>
                                <p:cTn id="45" presetID="2" presetClass="entr" presetSubtype="4" fill="hold" nodeType="afterEffect">
                                  <p:stCondLst>
                                    <p:cond delay="0"/>
                                  </p:stCondLst>
                                  <p:childTnLst>
                                    <p:set>
                                      <p:cBhvr>
                                        <p:cTn id="46" dur="1" fill="hold">
                                          <p:stCondLst>
                                            <p:cond delay="0"/>
                                          </p:stCondLst>
                                        </p:cTn>
                                        <p:tgtEl>
                                          <p:spTgt spid="392195">
                                            <p:txEl>
                                              <p:pRg st="8" end="8"/>
                                            </p:txEl>
                                          </p:spTgt>
                                        </p:tgtEl>
                                        <p:attrNameLst>
                                          <p:attrName>style.visibility</p:attrName>
                                        </p:attrNameLst>
                                      </p:cBhvr>
                                      <p:to>
                                        <p:strVal val="visible"/>
                                      </p:to>
                                    </p:set>
                                    <p:anim calcmode="lin" valueType="num">
                                      <p:cBhvr additive="base">
                                        <p:cTn id="47" dur="500" fill="hold"/>
                                        <p:tgtEl>
                                          <p:spTgt spid="39219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92195">
                                            <p:txEl>
                                              <p:pRg st="8" end="8"/>
                                            </p:txEl>
                                          </p:spTgt>
                                        </p:tgtEl>
                                        <p:attrNameLst>
                                          <p:attrName>ppt_y</p:attrName>
                                        </p:attrNameLst>
                                      </p:cBhvr>
                                      <p:tavLst>
                                        <p:tav tm="0">
                                          <p:val>
                                            <p:strVal val="1+#ppt_h/2"/>
                                          </p:val>
                                        </p:tav>
                                        <p:tav tm="100000">
                                          <p:val>
                                            <p:strVal val="#ppt_y"/>
                                          </p:val>
                                        </p:tav>
                                      </p:tavLst>
                                    </p:anim>
                                  </p:childTnLst>
                                </p:cTn>
                              </p:par>
                            </p:childTnLst>
                          </p:cTn>
                        </p:par>
                        <p:par>
                          <p:cTn id="49" fill="hold" nodeType="withGroup">
                            <p:stCondLst>
                              <p:cond delay="4500"/>
                            </p:stCondLst>
                            <p:childTnLst>
                              <p:par>
                                <p:cTn id="50" presetID="2" presetClass="entr" presetSubtype="4" fill="hold" nodeType="afterEffect">
                                  <p:stCondLst>
                                    <p:cond delay="0"/>
                                  </p:stCondLst>
                                  <p:childTnLst>
                                    <p:set>
                                      <p:cBhvr>
                                        <p:cTn id="51" dur="1" fill="hold">
                                          <p:stCondLst>
                                            <p:cond delay="0"/>
                                          </p:stCondLst>
                                        </p:cTn>
                                        <p:tgtEl>
                                          <p:spTgt spid="392195">
                                            <p:txEl>
                                              <p:pRg st="9" end="9"/>
                                            </p:txEl>
                                          </p:spTgt>
                                        </p:tgtEl>
                                        <p:attrNameLst>
                                          <p:attrName>style.visibility</p:attrName>
                                        </p:attrNameLst>
                                      </p:cBhvr>
                                      <p:to>
                                        <p:strVal val="visible"/>
                                      </p:to>
                                    </p:set>
                                    <p:anim calcmode="lin" valueType="num">
                                      <p:cBhvr additive="base">
                                        <p:cTn id="52" dur="500" fill="hold"/>
                                        <p:tgtEl>
                                          <p:spTgt spid="392195">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92195">
                                            <p:txEl>
                                              <p:pRg st="9" end="9"/>
                                            </p:txEl>
                                          </p:spTgt>
                                        </p:tgtEl>
                                        <p:attrNameLst>
                                          <p:attrName>ppt_y</p:attrName>
                                        </p:attrNameLst>
                                      </p:cBhvr>
                                      <p:tavLst>
                                        <p:tav tm="0">
                                          <p:val>
                                            <p:strVal val="1+#ppt_h/2"/>
                                          </p:val>
                                        </p:tav>
                                        <p:tav tm="100000">
                                          <p:val>
                                            <p:strVal val="#ppt_y"/>
                                          </p:val>
                                        </p:tav>
                                      </p:tavLst>
                                    </p:anim>
                                  </p:childTnLst>
                                </p:cTn>
                              </p:par>
                            </p:childTnLst>
                          </p:cTn>
                        </p:par>
                        <p:par>
                          <p:cTn id="54" fill="hold" nodeType="withGroup">
                            <p:stCondLst>
                              <p:cond delay="5000"/>
                            </p:stCondLst>
                            <p:childTnLst>
                              <p:par>
                                <p:cTn id="55" presetID="2" presetClass="entr" presetSubtype="4" fill="hold" nodeType="afterEffect">
                                  <p:stCondLst>
                                    <p:cond delay="0"/>
                                  </p:stCondLst>
                                  <p:childTnLst>
                                    <p:set>
                                      <p:cBhvr>
                                        <p:cTn id="56" dur="1" fill="hold">
                                          <p:stCondLst>
                                            <p:cond delay="0"/>
                                          </p:stCondLst>
                                        </p:cTn>
                                        <p:tgtEl>
                                          <p:spTgt spid="392195">
                                            <p:txEl>
                                              <p:pRg st="10" end="10"/>
                                            </p:txEl>
                                          </p:spTgt>
                                        </p:tgtEl>
                                        <p:attrNameLst>
                                          <p:attrName>style.visibility</p:attrName>
                                        </p:attrNameLst>
                                      </p:cBhvr>
                                      <p:to>
                                        <p:strVal val="visible"/>
                                      </p:to>
                                    </p:set>
                                    <p:anim calcmode="lin" valueType="num">
                                      <p:cBhvr additive="base">
                                        <p:cTn id="57" dur="500" fill="hold"/>
                                        <p:tgtEl>
                                          <p:spTgt spid="392195">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92195">
                                            <p:txEl>
                                              <p:pRg st="10" end="10"/>
                                            </p:txEl>
                                          </p:spTgt>
                                        </p:tgtEl>
                                        <p:attrNameLst>
                                          <p:attrName>ppt_y</p:attrName>
                                        </p:attrNameLst>
                                      </p:cBhvr>
                                      <p:tavLst>
                                        <p:tav tm="0">
                                          <p:val>
                                            <p:strVal val="1+#ppt_h/2"/>
                                          </p:val>
                                        </p:tav>
                                        <p:tav tm="100000">
                                          <p:val>
                                            <p:strVal val="#ppt_y"/>
                                          </p:val>
                                        </p:tav>
                                      </p:tavLst>
                                    </p:anim>
                                  </p:childTnLst>
                                </p:cTn>
                              </p:par>
                            </p:childTnLst>
                          </p:cTn>
                        </p:par>
                        <p:par>
                          <p:cTn id="59" fill="hold" nodeType="withGroup">
                            <p:stCondLst>
                              <p:cond delay="5500"/>
                            </p:stCondLst>
                            <p:childTnLst>
                              <p:par>
                                <p:cTn id="60" presetID="2" presetClass="entr" presetSubtype="4" fill="hold" nodeType="afterEffect">
                                  <p:stCondLst>
                                    <p:cond delay="0"/>
                                  </p:stCondLst>
                                  <p:childTnLst>
                                    <p:set>
                                      <p:cBhvr>
                                        <p:cTn id="61" dur="1" fill="hold">
                                          <p:stCondLst>
                                            <p:cond delay="0"/>
                                          </p:stCondLst>
                                        </p:cTn>
                                        <p:tgtEl>
                                          <p:spTgt spid="392195">
                                            <p:txEl>
                                              <p:pRg st="11" end="11"/>
                                            </p:txEl>
                                          </p:spTgt>
                                        </p:tgtEl>
                                        <p:attrNameLst>
                                          <p:attrName>style.visibility</p:attrName>
                                        </p:attrNameLst>
                                      </p:cBhvr>
                                      <p:to>
                                        <p:strVal val="visible"/>
                                      </p:to>
                                    </p:set>
                                    <p:anim calcmode="lin" valueType="num">
                                      <p:cBhvr additive="base">
                                        <p:cTn id="62" dur="500" fill="hold"/>
                                        <p:tgtEl>
                                          <p:spTgt spid="392195">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921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St. Paul</a:t>
            </a:r>
          </a:p>
        </p:txBody>
      </p:sp>
      <p:sp>
        <p:nvSpPr>
          <p:cNvPr id="9" name="Content Placeholder 8"/>
          <p:cNvSpPr>
            <a:spLocks noGrp="1"/>
          </p:cNvSpPr>
          <p:nvPr>
            <p:ph idx="1"/>
          </p:nvPr>
        </p:nvSpPr>
        <p:spPr/>
        <p:txBody>
          <a:bodyPr>
            <a:normAutofit fontScale="92500"/>
          </a:bodyPr>
          <a:lstStyle/>
          <a:p>
            <a:pPr marL="0" indent="0">
              <a:buNone/>
            </a:pPr>
            <a:r>
              <a:rPr lang="en-US" sz="3000" b="1" dirty="0">
                <a:solidFill>
                  <a:srgbClr val="FF0000"/>
                </a:solidFill>
                <a:effectLst>
                  <a:outerShdw blurRad="38100" dist="38100" dir="2700000" algn="tl">
                    <a:srgbClr val="000000">
                      <a:alpha val="43137"/>
                    </a:srgbClr>
                  </a:outerShdw>
                </a:effectLst>
                <a:latin typeface="Calibri" panose="020F0502020204030204" pitchFamily="34" charset="0"/>
              </a:rPr>
              <a:t>Saul of Tarsus, Cilicia, was a young rabbi who participated in the martyrdom of Stephen and headed the severe persecution of the Jerusalem church.</a:t>
            </a:r>
          </a:p>
          <a:p>
            <a:r>
              <a:rPr lang="en-US" sz="2600" i="1" dirty="0"/>
              <a:t>A Diaspora Jew (Ac. 21:39), he had relatives in Jerusalem (Ac. 23:16) and had moved there at an early age to study under </a:t>
            </a:r>
            <a:r>
              <a:rPr lang="en-US" sz="2600" i="1" dirty="0" err="1"/>
              <a:t>Rabban</a:t>
            </a:r>
            <a:r>
              <a:rPr lang="en-US" sz="2600" i="1" dirty="0"/>
              <a:t> Gamaliel (Ac. 22:3; cf. Ga. 1:14).</a:t>
            </a:r>
          </a:p>
          <a:p>
            <a:r>
              <a:rPr lang="en-US" sz="2600" i="1" dirty="0"/>
              <a:t>As the arch inquisitor for the Sanhedrin, he extradited Christians from far-flung synagogues, bringing them to heresy trials (22:4-5; 26:9-11).</a:t>
            </a:r>
            <a:endParaRPr lang="en-US" sz="2600" b="1" dirty="0">
              <a:solidFill>
                <a:srgbClr val="FF0000"/>
              </a:solidFill>
              <a:effectLst>
                <a:outerShdw blurRad="38100" dist="38100" dir="2700000" algn="tl">
                  <a:srgbClr val="000000">
                    <a:alpha val="43137"/>
                  </a:srgbClr>
                </a:outerShdw>
              </a:effectLst>
            </a:endParaRPr>
          </a:p>
          <a:p>
            <a:pPr marL="0" indent="0">
              <a:buNone/>
            </a:pPr>
            <a:endParaRPr lang="en-US" dirty="0"/>
          </a:p>
        </p:txBody>
      </p:sp>
      <p:sp>
        <p:nvSpPr>
          <p:cNvPr id="10" name="Slide Number Placeholder 9"/>
          <p:cNvSpPr>
            <a:spLocks noGrp="1"/>
          </p:cNvSpPr>
          <p:nvPr>
            <p:ph type="sldNum" sz="quarter" idx="12"/>
          </p:nvPr>
        </p:nvSpPr>
        <p:spPr/>
        <p:txBody>
          <a:bodyPr/>
          <a:lstStyle/>
          <a:p>
            <a:fld id="{2AC27A5A-7290-4DE1-BA94-4BE8A8E57DCF}" type="slidenum">
              <a:rPr lang="en-US" smtClean="0"/>
              <a:t>3</a:t>
            </a:fld>
            <a:endParaRPr lang="en-US" dirty="0"/>
          </a:p>
        </p:txBody>
      </p:sp>
    </p:spTree>
    <p:extLst>
      <p:ext uri="{BB962C8B-B14F-4D97-AF65-F5344CB8AC3E}">
        <p14:creationId xmlns:p14="http://schemas.microsoft.com/office/powerpoint/2010/main" val="140956692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pic>
        <p:nvPicPr>
          <p:cNvPr id="40963" name="Picture 3" descr="acropolis-cc-lafalot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0" y="0"/>
            <a:ext cx="9144000" cy="6850062"/>
          </a:xfrm>
          <a:prstGeom prst="rect">
            <a:avLst/>
          </a:prstGeom>
          <a:noFill/>
          <a:extLst>
            <a:ext uri="{909E8E84-426E-40DD-AFC4-6F175D3DCCD1}">
              <a14:hiddenFill xmlns:a14="http://schemas.microsoft.com/office/drawing/2010/main">
                <a:solidFill>
                  <a:srgbClr val="FFFFFF"/>
                </a:solidFill>
              </a14:hiddenFill>
            </a:ext>
          </a:extLst>
        </p:spPr>
      </p:pic>
      <p:sp>
        <p:nvSpPr>
          <p:cNvPr id="40964" name="Text Box 4"/>
          <p:cNvSpPr txBox="1">
            <a:spLocks noChangeArrowheads="1"/>
          </p:cNvSpPr>
          <p:nvPr/>
        </p:nvSpPr>
        <p:spPr bwMode="auto">
          <a:xfrm>
            <a:off x="180473" y="1455822"/>
            <a:ext cx="2610853"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en-US" altLang="en-US" sz="2400" b="1" dirty="0" err="1">
                <a:solidFill>
                  <a:srgbClr val="FFFF99"/>
                </a:solidFill>
              </a:rPr>
              <a:t>Lechaeum</a:t>
            </a:r>
            <a:r>
              <a:rPr lang="en-US" altLang="en-US" sz="2400" b="1" dirty="0">
                <a:solidFill>
                  <a:srgbClr val="FFFF99"/>
                </a:solidFill>
              </a:rPr>
              <a:t> Road of Corinth with the </a:t>
            </a:r>
            <a:r>
              <a:rPr lang="en-US" altLang="en-US" sz="2400" b="1" dirty="0" err="1">
                <a:solidFill>
                  <a:srgbClr val="FFFF99"/>
                </a:solidFill>
              </a:rPr>
              <a:t>Acrocorinth</a:t>
            </a:r>
            <a:r>
              <a:rPr lang="en-US" altLang="en-US" sz="2400" b="1" dirty="0">
                <a:solidFill>
                  <a:srgbClr val="FFFF99"/>
                </a:solidFill>
              </a:rPr>
              <a:t> in the background, the view that would have greeted Paul when he entered the city of Corinth.</a:t>
            </a:r>
          </a:p>
          <a:p>
            <a:pPr algn="r">
              <a:spcBef>
                <a:spcPct val="50000"/>
              </a:spcBef>
            </a:pPr>
            <a:endParaRPr lang="en-US" altLang="en-US" sz="2400" b="1" dirty="0"/>
          </a:p>
        </p:txBody>
      </p:sp>
    </p:spTree>
    <p:extLst>
      <p:ext uri="{BB962C8B-B14F-4D97-AF65-F5344CB8AC3E}">
        <p14:creationId xmlns:p14="http://schemas.microsoft.com/office/powerpoint/2010/main" val="930357667"/>
      </p:ext>
    </p:extLst>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77516" y="276726"/>
            <a:ext cx="10988842" cy="1856873"/>
          </a:xfrm>
          <a:noFill/>
          <a:ln/>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3175" cmpd="sng">
                <a:solidFill>
                  <a:schemeClr val="tx1"/>
                </a:solidFill>
                <a:miter lim="800000"/>
                <a:headEnd/>
                <a:tailEnd/>
              </a14:hiddenLine>
            </a:ext>
          </a:extLst>
        </p:spPr>
        <p:txBody>
          <a:bodyPr/>
          <a:lstStyle/>
          <a:p>
            <a:pPr algn="ctr"/>
            <a:r>
              <a:rPr lang="en-US" altLang="en-US" sz="5400" dirty="0">
                <a:solidFill>
                  <a:srgbClr val="FFC000"/>
                </a:solidFill>
                <a:effectLst>
                  <a:outerShdw blurRad="38100" dist="38100" dir="2700000" algn="tl">
                    <a:srgbClr val="000000"/>
                  </a:outerShdw>
                </a:effectLst>
                <a:latin typeface="Impact" panose="020B0806030902050204" pitchFamily="34" charset="0"/>
              </a:rPr>
              <a:t>PAUL’S THIRTEEN LETTERS</a:t>
            </a:r>
            <a:br>
              <a:rPr lang="en-US" altLang="en-US" sz="5400" dirty="0">
                <a:solidFill>
                  <a:srgbClr val="FFC000"/>
                </a:solidFill>
                <a:effectLst>
                  <a:outerShdw blurRad="38100" dist="38100" dir="2700000" algn="tl">
                    <a:srgbClr val="000000"/>
                  </a:outerShdw>
                </a:effectLst>
                <a:latin typeface="Impact" panose="020B0806030902050204" pitchFamily="34" charset="0"/>
              </a:rPr>
            </a:br>
            <a:r>
              <a:rPr lang="en-US" altLang="en-US" sz="2400" b="1" dirty="0">
                <a:solidFill>
                  <a:srgbClr val="FFFF99"/>
                </a:solidFill>
                <a:effectLst>
                  <a:outerShdw blurRad="38100" dist="38100" dir="2700000" algn="tl">
                    <a:srgbClr val="000000"/>
                  </a:outerShdw>
                </a:effectLst>
                <a:latin typeface="+mn-lt"/>
              </a:rPr>
              <a:t>While Luke does not describe the writing of Paul’s letters, a reasonable chronology can be ascertained from internal references in the letters themselves.</a:t>
            </a:r>
            <a:endParaRPr lang="en-US" altLang="en-US" sz="5400" b="1" dirty="0">
              <a:solidFill>
                <a:srgbClr val="FFFF99"/>
              </a:solidFill>
              <a:effectLst>
                <a:outerShdw blurRad="38100" dist="38100" dir="2700000" algn="tl">
                  <a:srgbClr val="000000"/>
                </a:outerShdw>
              </a:effectLst>
              <a:latin typeface="Impact" panose="020B0806030902050204" pitchFamily="34" charset="0"/>
            </a:endParaRPr>
          </a:p>
        </p:txBody>
      </p:sp>
      <p:sp>
        <p:nvSpPr>
          <p:cNvPr id="67587" name="Rectangle 3"/>
          <p:cNvSpPr>
            <a:spLocks noGrp="1" noChangeArrowheads="1"/>
          </p:cNvSpPr>
          <p:nvPr>
            <p:ph type="body" sz="half" idx="1"/>
          </p:nvPr>
        </p:nvSpPr>
        <p:spPr>
          <a:xfrm>
            <a:off x="1861477" y="2133600"/>
            <a:ext cx="3927475" cy="4191000"/>
          </a:xfrm>
        </p:spPr>
        <p:txBody>
          <a:bodyPr>
            <a:normAutofit fontScale="92500" lnSpcReduction="20000"/>
          </a:bodyPr>
          <a:lstStyle/>
          <a:p>
            <a:pPr>
              <a:buFont typeface="Wingdings" panose="05000000000000000000" pitchFamily="2" charset="2"/>
              <a:buNone/>
            </a:pPr>
            <a:r>
              <a:rPr lang="en-US" altLang="en-US" b="1" dirty="0">
                <a:solidFill>
                  <a:srgbClr val="FFC000"/>
                </a:solidFill>
                <a:effectLst>
                  <a:outerShdw blurRad="38100" dist="38100" dir="2700000" algn="tl">
                    <a:srgbClr val="000000"/>
                  </a:outerShdw>
                </a:effectLst>
              </a:rPr>
              <a:t>2</a:t>
            </a:r>
            <a:r>
              <a:rPr lang="en-US" altLang="en-US" b="1" baseline="30000" dirty="0">
                <a:solidFill>
                  <a:srgbClr val="FFC000"/>
                </a:solidFill>
                <a:effectLst>
                  <a:outerShdw blurRad="38100" dist="38100" dir="2700000" algn="tl">
                    <a:srgbClr val="000000"/>
                  </a:outerShdw>
                </a:effectLst>
              </a:rPr>
              <a:t>ND</a:t>
            </a:r>
            <a:r>
              <a:rPr lang="en-US" altLang="en-US" b="1" dirty="0">
                <a:solidFill>
                  <a:srgbClr val="FFC000"/>
                </a:solidFill>
                <a:effectLst>
                  <a:outerShdw blurRad="38100" dist="38100" dir="2700000" algn="tl">
                    <a:srgbClr val="000000"/>
                  </a:outerShdw>
                </a:effectLst>
              </a:rPr>
              <a:t> TOUR LETTERS</a:t>
            </a:r>
          </a:p>
          <a:p>
            <a:pPr>
              <a:buFont typeface="Wingdings" panose="05000000000000000000" pitchFamily="2" charset="2"/>
              <a:buNone/>
            </a:pPr>
            <a:r>
              <a:rPr lang="en-US" altLang="en-US" sz="2600" i="1" dirty="0">
                <a:solidFill>
                  <a:schemeClr val="bg1"/>
                </a:solidFill>
                <a:latin typeface="Arial Narrow" panose="020B0606020202030204" pitchFamily="34" charset="0"/>
              </a:rPr>
              <a:t>	Galatians (date is debated</a:t>
            </a:r>
          </a:p>
          <a:p>
            <a:pPr>
              <a:buFont typeface="Wingdings" panose="05000000000000000000" pitchFamily="2" charset="2"/>
              <a:buNone/>
            </a:pPr>
            <a:r>
              <a:rPr lang="en-US" altLang="en-US" sz="2600" i="1" dirty="0">
                <a:solidFill>
                  <a:schemeClr val="bg1"/>
                </a:solidFill>
                <a:latin typeface="Arial Narrow" panose="020B0606020202030204" pitchFamily="34" charset="0"/>
              </a:rPr>
              <a:t>		between 2</a:t>
            </a:r>
            <a:r>
              <a:rPr lang="en-US" altLang="en-US" sz="2600" i="1" baseline="30000" dirty="0">
                <a:solidFill>
                  <a:schemeClr val="bg1"/>
                </a:solidFill>
                <a:latin typeface="Arial Narrow" panose="020B0606020202030204" pitchFamily="34" charset="0"/>
              </a:rPr>
              <a:t>nd</a:t>
            </a:r>
            <a:r>
              <a:rPr lang="en-US" altLang="en-US" sz="2600" i="1" dirty="0">
                <a:solidFill>
                  <a:schemeClr val="bg1"/>
                </a:solidFill>
                <a:latin typeface="Arial Narrow" panose="020B0606020202030204" pitchFamily="34" charset="0"/>
              </a:rPr>
              <a:t> and 3</a:t>
            </a:r>
            <a:r>
              <a:rPr lang="en-US" altLang="en-US" sz="2600" i="1" baseline="30000" dirty="0">
                <a:solidFill>
                  <a:schemeClr val="bg1"/>
                </a:solidFill>
                <a:latin typeface="Arial Narrow" panose="020B0606020202030204" pitchFamily="34" charset="0"/>
              </a:rPr>
              <a:t>rd</a:t>
            </a:r>
            <a:r>
              <a:rPr lang="en-US" altLang="en-US" sz="2600" i="1" dirty="0">
                <a:solidFill>
                  <a:schemeClr val="bg1"/>
                </a:solidFill>
                <a:latin typeface="Arial Narrow" panose="020B0606020202030204" pitchFamily="34" charset="0"/>
              </a:rPr>
              <a:t> tour)</a:t>
            </a:r>
          </a:p>
          <a:p>
            <a:pPr>
              <a:buFont typeface="Wingdings" panose="05000000000000000000" pitchFamily="2" charset="2"/>
              <a:buNone/>
            </a:pPr>
            <a:r>
              <a:rPr lang="en-US" altLang="en-US" sz="2600" i="1" dirty="0">
                <a:solidFill>
                  <a:schemeClr val="bg1"/>
                </a:solidFill>
                <a:latin typeface="Arial Narrow" panose="020B0606020202030204" pitchFamily="34" charset="0"/>
              </a:rPr>
              <a:t>	1 Thessalonians</a:t>
            </a:r>
          </a:p>
          <a:p>
            <a:pPr>
              <a:buFont typeface="Wingdings" panose="05000000000000000000" pitchFamily="2" charset="2"/>
              <a:buNone/>
            </a:pPr>
            <a:r>
              <a:rPr lang="en-US" altLang="en-US" sz="2600" i="1" dirty="0">
                <a:solidFill>
                  <a:schemeClr val="bg1"/>
                </a:solidFill>
                <a:latin typeface="Arial Narrow" panose="020B0606020202030204" pitchFamily="34" charset="0"/>
              </a:rPr>
              <a:t>	2 Thessalonians</a:t>
            </a:r>
          </a:p>
          <a:p>
            <a:pPr>
              <a:buFont typeface="Wingdings" panose="05000000000000000000" pitchFamily="2" charset="2"/>
              <a:buNone/>
            </a:pPr>
            <a:endParaRPr lang="en-US" altLang="en-US" sz="800" i="1" dirty="0">
              <a:latin typeface="Arial Narrow" panose="020B0606020202030204" pitchFamily="34" charset="0"/>
            </a:endParaRPr>
          </a:p>
          <a:p>
            <a:pPr>
              <a:buFont typeface="Wingdings" panose="05000000000000000000" pitchFamily="2" charset="2"/>
              <a:buNone/>
            </a:pPr>
            <a:r>
              <a:rPr lang="en-US" altLang="en-US" b="1" dirty="0">
                <a:solidFill>
                  <a:srgbClr val="FFC000"/>
                </a:solidFill>
                <a:effectLst>
                  <a:outerShdw blurRad="38100" dist="38100" dir="2700000" algn="tl">
                    <a:srgbClr val="000000"/>
                  </a:outerShdw>
                </a:effectLst>
              </a:rPr>
              <a:t>3</a:t>
            </a:r>
            <a:r>
              <a:rPr lang="en-US" altLang="en-US" b="1" baseline="30000" dirty="0">
                <a:solidFill>
                  <a:srgbClr val="FFC000"/>
                </a:solidFill>
                <a:effectLst>
                  <a:outerShdw blurRad="38100" dist="38100" dir="2700000" algn="tl">
                    <a:srgbClr val="000000"/>
                  </a:outerShdw>
                </a:effectLst>
              </a:rPr>
              <a:t>RD</a:t>
            </a:r>
            <a:r>
              <a:rPr lang="en-US" altLang="en-US" b="1" dirty="0">
                <a:solidFill>
                  <a:srgbClr val="FFC000"/>
                </a:solidFill>
                <a:effectLst>
                  <a:outerShdw blurRad="38100" dist="38100" dir="2700000" algn="tl">
                    <a:srgbClr val="000000"/>
                  </a:outerShdw>
                </a:effectLst>
              </a:rPr>
              <a:t> TOUR LETTERS</a:t>
            </a:r>
          </a:p>
          <a:p>
            <a:pPr>
              <a:buFont typeface="Wingdings" panose="05000000000000000000" pitchFamily="2" charset="2"/>
              <a:buNone/>
            </a:pPr>
            <a:r>
              <a:rPr lang="en-US" altLang="en-US" sz="2600" i="1" dirty="0">
                <a:solidFill>
                  <a:schemeClr val="bg1"/>
                </a:solidFill>
                <a:latin typeface="Arial Narrow" panose="020B0606020202030204" pitchFamily="34" charset="0"/>
              </a:rPr>
              <a:t>	1 Corinthians</a:t>
            </a:r>
          </a:p>
          <a:p>
            <a:pPr>
              <a:buFont typeface="Wingdings" panose="05000000000000000000" pitchFamily="2" charset="2"/>
              <a:buNone/>
            </a:pPr>
            <a:r>
              <a:rPr lang="en-US" altLang="en-US" sz="2600" i="1" dirty="0">
                <a:solidFill>
                  <a:schemeClr val="bg1"/>
                </a:solidFill>
                <a:latin typeface="Arial Narrow" panose="020B0606020202030204" pitchFamily="34" charset="0"/>
              </a:rPr>
              <a:t>	2 Corinthians</a:t>
            </a:r>
          </a:p>
          <a:p>
            <a:pPr>
              <a:buFont typeface="Wingdings" panose="05000000000000000000" pitchFamily="2" charset="2"/>
              <a:buNone/>
            </a:pPr>
            <a:r>
              <a:rPr lang="en-US" altLang="en-US" sz="2600" i="1" dirty="0">
                <a:solidFill>
                  <a:schemeClr val="bg1"/>
                </a:solidFill>
                <a:latin typeface="Arial Narrow" panose="020B0606020202030204" pitchFamily="34" charset="0"/>
              </a:rPr>
              <a:t>	Romans</a:t>
            </a:r>
          </a:p>
        </p:txBody>
      </p:sp>
      <p:sp>
        <p:nvSpPr>
          <p:cNvPr id="67588" name="Rectangle 4"/>
          <p:cNvSpPr>
            <a:spLocks noGrp="1" noChangeArrowheads="1"/>
          </p:cNvSpPr>
          <p:nvPr>
            <p:ph type="body" sz="half" idx="2"/>
          </p:nvPr>
        </p:nvSpPr>
        <p:spPr>
          <a:xfrm>
            <a:off x="6906989" y="2085108"/>
            <a:ext cx="4267200" cy="4572000"/>
          </a:xfrm>
        </p:spPr>
        <p:txBody>
          <a:bodyPr>
            <a:normAutofit lnSpcReduction="10000"/>
          </a:bodyPr>
          <a:lstStyle/>
          <a:p>
            <a:pPr>
              <a:buFont typeface="Wingdings" panose="05000000000000000000" pitchFamily="2" charset="2"/>
              <a:buNone/>
            </a:pPr>
            <a:r>
              <a:rPr lang="en-US" altLang="en-US" b="1" dirty="0">
                <a:solidFill>
                  <a:srgbClr val="FFC000"/>
                </a:solidFill>
                <a:effectLst>
                  <a:outerShdw blurRad="38100" dist="38100" dir="2700000" algn="tl">
                    <a:srgbClr val="000000"/>
                  </a:outerShdw>
                </a:effectLst>
              </a:rPr>
              <a:t>PRISON LETTERS</a:t>
            </a:r>
          </a:p>
          <a:p>
            <a:pPr>
              <a:buFont typeface="Wingdings" panose="05000000000000000000" pitchFamily="2" charset="2"/>
              <a:buNone/>
            </a:pPr>
            <a:r>
              <a:rPr lang="en-US" altLang="en-US" sz="2400" i="1" dirty="0">
                <a:solidFill>
                  <a:schemeClr val="bg1"/>
                </a:solidFill>
                <a:latin typeface="Arial Narrow" panose="020B0606020202030204" pitchFamily="34" charset="0"/>
              </a:rPr>
              <a:t>	Colossians</a:t>
            </a:r>
          </a:p>
          <a:p>
            <a:pPr>
              <a:buFont typeface="Wingdings" panose="05000000000000000000" pitchFamily="2" charset="2"/>
              <a:buNone/>
            </a:pPr>
            <a:r>
              <a:rPr lang="en-US" altLang="en-US" sz="2400" i="1" dirty="0">
                <a:solidFill>
                  <a:schemeClr val="bg1"/>
                </a:solidFill>
                <a:latin typeface="Arial Narrow" panose="020B0606020202030204" pitchFamily="34" charset="0"/>
              </a:rPr>
              <a:t>	Philemon</a:t>
            </a:r>
          </a:p>
          <a:p>
            <a:pPr>
              <a:buFont typeface="Wingdings" panose="05000000000000000000" pitchFamily="2" charset="2"/>
              <a:buNone/>
            </a:pPr>
            <a:r>
              <a:rPr lang="en-US" altLang="en-US" sz="2400" i="1" dirty="0">
                <a:solidFill>
                  <a:schemeClr val="bg1"/>
                </a:solidFill>
                <a:latin typeface="Arial Narrow" panose="020B0606020202030204" pitchFamily="34" charset="0"/>
              </a:rPr>
              <a:t>	Ephesians</a:t>
            </a:r>
          </a:p>
          <a:p>
            <a:pPr>
              <a:buFont typeface="Wingdings" panose="05000000000000000000" pitchFamily="2" charset="2"/>
              <a:buNone/>
            </a:pPr>
            <a:r>
              <a:rPr lang="en-US" altLang="en-US" sz="2400" i="1" dirty="0">
                <a:solidFill>
                  <a:schemeClr val="bg1"/>
                </a:solidFill>
                <a:latin typeface="Arial Narrow" panose="020B0606020202030204" pitchFamily="34" charset="0"/>
              </a:rPr>
              <a:t>	Philippians</a:t>
            </a:r>
          </a:p>
          <a:p>
            <a:pPr>
              <a:buFont typeface="Wingdings" panose="05000000000000000000" pitchFamily="2" charset="2"/>
              <a:buNone/>
            </a:pPr>
            <a:endParaRPr lang="en-US" altLang="en-US" sz="800" i="1" dirty="0">
              <a:latin typeface="Arial Narrow" panose="020B0606020202030204" pitchFamily="34" charset="0"/>
            </a:endParaRPr>
          </a:p>
          <a:p>
            <a:pPr>
              <a:buFont typeface="Wingdings" panose="05000000000000000000" pitchFamily="2" charset="2"/>
              <a:buNone/>
            </a:pPr>
            <a:r>
              <a:rPr lang="en-US" altLang="en-US" b="1" dirty="0">
                <a:solidFill>
                  <a:srgbClr val="FFC000"/>
                </a:solidFill>
                <a:effectLst>
                  <a:outerShdw blurRad="38100" dist="38100" dir="2700000" algn="tl">
                    <a:srgbClr val="000000"/>
                  </a:outerShdw>
                </a:effectLst>
              </a:rPr>
              <a:t>PASTORAL LETTERS</a:t>
            </a:r>
          </a:p>
          <a:p>
            <a:pPr>
              <a:buFont typeface="Wingdings" panose="05000000000000000000" pitchFamily="2" charset="2"/>
              <a:buNone/>
            </a:pPr>
            <a:r>
              <a:rPr lang="en-US" altLang="en-US" sz="2400" i="1" dirty="0">
                <a:latin typeface="Arial Narrow" panose="020B0606020202030204" pitchFamily="34" charset="0"/>
              </a:rPr>
              <a:t>	</a:t>
            </a:r>
            <a:r>
              <a:rPr lang="en-US" altLang="en-US" sz="2400" i="1" dirty="0">
                <a:solidFill>
                  <a:schemeClr val="bg1"/>
                </a:solidFill>
                <a:latin typeface="Arial Narrow" panose="020B0606020202030204" pitchFamily="34" charset="0"/>
              </a:rPr>
              <a:t>1 Timothy</a:t>
            </a:r>
          </a:p>
          <a:p>
            <a:pPr>
              <a:buFont typeface="Wingdings" panose="05000000000000000000" pitchFamily="2" charset="2"/>
              <a:buNone/>
            </a:pPr>
            <a:r>
              <a:rPr lang="en-US" altLang="en-US" sz="2400" i="1" dirty="0">
                <a:solidFill>
                  <a:schemeClr val="bg1"/>
                </a:solidFill>
                <a:latin typeface="Arial Narrow" panose="020B0606020202030204" pitchFamily="34" charset="0"/>
              </a:rPr>
              <a:t>	Titus</a:t>
            </a:r>
          </a:p>
          <a:p>
            <a:pPr>
              <a:buNone/>
            </a:pPr>
            <a:r>
              <a:rPr lang="en-US" altLang="en-US" sz="2400" i="1" dirty="0">
                <a:solidFill>
                  <a:schemeClr val="bg1"/>
                </a:solidFill>
                <a:latin typeface="Arial Narrow" panose="020B0606020202030204" pitchFamily="34" charset="0"/>
              </a:rPr>
              <a:t>	2 Timothy</a:t>
            </a:r>
          </a:p>
          <a:p>
            <a:pPr>
              <a:buFont typeface="Wingdings" panose="05000000000000000000" pitchFamily="2" charset="2"/>
              <a:buNone/>
            </a:pPr>
            <a:endParaRPr lang="en-US" altLang="en-US" sz="24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57172700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dissolve">
                                      <p:cBhvr>
                                        <p:cTn id="7" dur="500"/>
                                        <p:tgtEl>
                                          <p:spTgt spid="675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67587">
                                            <p:txEl>
                                              <p:pRg st="0" end="0"/>
                                            </p:txEl>
                                          </p:spTgt>
                                        </p:tgtEl>
                                        <p:attrNameLst>
                                          <p:attrName>style.visibility</p:attrName>
                                        </p:attrNameLst>
                                      </p:cBhvr>
                                      <p:to>
                                        <p:strVal val="visible"/>
                                      </p:to>
                                    </p:set>
                                    <p:anim calcmode="lin" valueType="num">
                                      <p:cBhvr>
                                        <p:cTn id="12" dur="500" fill="hold"/>
                                        <p:tgtEl>
                                          <p:spTgt spid="6758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7587">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67587">
                                            <p:txEl>
                                              <p:pRg st="1" end="1"/>
                                            </p:txEl>
                                          </p:spTgt>
                                        </p:tgtEl>
                                        <p:attrNameLst>
                                          <p:attrName>style.visibility</p:attrName>
                                        </p:attrNameLst>
                                      </p:cBhvr>
                                      <p:to>
                                        <p:strVal val="visible"/>
                                      </p:to>
                                    </p:set>
                                    <p:anim calcmode="lin" valueType="num">
                                      <p:cBhvr>
                                        <p:cTn id="16" dur="500" fill="hold"/>
                                        <p:tgtEl>
                                          <p:spTgt spid="6758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67587">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67587">
                                            <p:txEl>
                                              <p:pRg st="2" end="2"/>
                                            </p:txEl>
                                          </p:spTgt>
                                        </p:tgtEl>
                                        <p:attrNameLst>
                                          <p:attrName>style.visibility</p:attrName>
                                        </p:attrNameLst>
                                      </p:cBhvr>
                                      <p:to>
                                        <p:strVal val="visible"/>
                                      </p:to>
                                    </p:set>
                                    <p:anim calcmode="lin" valueType="num">
                                      <p:cBhvr>
                                        <p:cTn id="20" dur="500" fill="hold"/>
                                        <p:tgtEl>
                                          <p:spTgt spid="67587">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67587">
                                            <p:txEl>
                                              <p:pRg st="2" end="2"/>
                                            </p:txEl>
                                          </p:spTgt>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0"/>
                                  </p:stCondLst>
                                  <p:childTnLst>
                                    <p:set>
                                      <p:cBhvr>
                                        <p:cTn id="23" dur="1" fill="hold">
                                          <p:stCondLst>
                                            <p:cond delay="0"/>
                                          </p:stCondLst>
                                        </p:cTn>
                                        <p:tgtEl>
                                          <p:spTgt spid="67587">
                                            <p:txEl>
                                              <p:pRg st="3" end="3"/>
                                            </p:txEl>
                                          </p:spTgt>
                                        </p:tgtEl>
                                        <p:attrNameLst>
                                          <p:attrName>style.visibility</p:attrName>
                                        </p:attrNameLst>
                                      </p:cBhvr>
                                      <p:to>
                                        <p:strVal val="visible"/>
                                      </p:to>
                                    </p:set>
                                    <p:anim calcmode="lin" valueType="num">
                                      <p:cBhvr>
                                        <p:cTn id="24" dur="500" fill="hold"/>
                                        <p:tgtEl>
                                          <p:spTgt spid="67587">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67587">
                                            <p:txEl>
                                              <p:pRg st="3" end="3"/>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67587">
                                            <p:txEl>
                                              <p:pRg st="4" end="4"/>
                                            </p:txEl>
                                          </p:spTgt>
                                        </p:tgtEl>
                                        <p:attrNameLst>
                                          <p:attrName>style.visibility</p:attrName>
                                        </p:attrNameLst>
                                      </p:cBhvr>
                                      <p:to>
                                        <p:strVal val="visible"/>
                                      </p:to>
                                    </p:set>
                                    <p:anim calcmode="lin" valueType="num">
                                      <p:cBhvr>
                                        <p:cTn id="28" dur="500" fill="hold"/>
                                        <p:tgtEl>
                                          <p:spTgt spid="6758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675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67587">
                                            <p:txEl>
                                              <p:pRg st="6" end="6"/>
                                            </p:txEl>
                                          </p:spTgt>
                                        </p:tgtEl>
                                        <p:attrNameLst>
                                          <p:attrName>style.visibility</p:attrName>
                                        </p:attrNameLst>
                                      </p:cBhvr>
                                      <p:to>
                                        <p:strVal val="visible"/>
                                      </p:to>
                                    </p:set>
                                    <p:anim calcmode="lin" valueType="num">
                                      <p:cBhvr>
                                        <p:cTn id="34" dur="500" fill="hold"/>
                                        <p:tgtEl>
                                          <p:spTgt spid="67587">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67587">
                                            <p:txEl>
                                              <p:pRg st="6" end="6"/>
                                            </p:txEl>
                                          </p:spTgt>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67587">
                                            <p:txEl>
                                              <p:pRg st="7" end="7"/>
                                            </p:txEl>
                                          </p:spTgt>
                                        </p:tgtEl>
                                        <p:attrNameLst>
                                          <p:attrName>style.visibility</p:attrName>
                                        </p:attrNameLst>
                                      </p:cBhvr>
                                      <p:to>
                                        <p:strVal val="visible"/>
                                      </p:to>
                                    </p:set>
                                    <p:anim calcmode="lin" valueType="num">
                                      <p:cBhvr>
                                        <p:cTn id="38" dur="500" fill="hold"/>
                                        <p:tgtEl>
                                          <p:spTgt spid="67587">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67587">
                                            <p:txEl>
                                              <p:pRg st="7" end="7"/>
                                            </p:txEl>
                                          </p:spTgt>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67587">
                                            <p:txEl>
                                              <p:pRg st="8" end="8"/>
                                            </p:txEl>
                                          </p:spTgt>
                                        </p:tgtEl>
                                        <p:attrNameLst>
                                          <p:attrName>style.visibility</p:attrName>
                                        </p:attrNameLst>
                                      </p:cBhvr>
                                      <p:to>
                                        <p:strVal val="visible"/>
                                      </p:to>
                                    </p:set>
                                    <p:anim calcmode="lin" valueType="num">
                                      <p:cBhvr>
                                        <p:cTn id="42" dur="500" fill="hold"/>
                                        <p:tgtEl>
                                          <p:spTgt spid="67587">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67587">
                                            <p:txEl>
                                              <p:pRg st="8" end="8"/>
                                            </p:txEl>
                                          </p:spTgt>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0"/>
                                  </p:stCondLst>
                                  <p:childTnLst>
                                    <p:set>
                                      <p:cBhvr>
                                        <p:cTn id="45" dur="1" fill="hold">
                                          <p:stCondLst>
                                            <p:cond delay="0"/>
                                          </p:stCondLst>
                                        </p:cTn>
                                        <p:tgtEl>
                                          <p:spTgt spid="67587">
                                            <p:txEl>
                                              <p:pRg st="9" end="9"/>
                                            </p:txEl>
                                          </p:spTgt>
                                        </p:tgtEl>
                                        <p:attrNameLst>
                                          <p:attrName>style.visibility</p:attrName>
                                        </p:attrNameLst>
                                      </p:cBhvr>
                                      <p:to>
                                        <p:strVal val="visible"/>
                                      </p:to>
                                    </p:set>
                                    <p:anim calcmode="lin" valueType="num">
                                      <p:cBhvr>
                                        <p:cTn id="46" dur="500" fill="hold"/>
                                        <p:tgtEl>
                                          <p:spTgt spid="67587">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67587">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nodeType="clickEffect">
                                  <p:stCondLst>
                                    <p:cond delay="0"/>
                                  </p:stCondLst>
                                  <p:childTnLst>
                                    <p:set>
                                      <p:cBhvr>
                                        <p:cTn id="51" dur="1" fill="hold">
                                          <p:stCondLst>
                                            <p:cond delay="0"/>
                                          </p:stCondLst>
                                        </p:cTn>
                                        <p:tgtEl>
                                          <p:spTgt spid="67588">
                                            <p:txEl>
                                              <p:pRg st="0" end="0"/>
                                            </p:txEl>
                                          </p:spTgt>
                                        </p:tgtEl>
                                        <p:attrNameLst>
                                          <p:attrName>style.visibility</p:attrName>
                                        </p:attrNameLst>
                                      </p:cBhvr>
                                      <p:to>
                                        <p:strVal val="visible"/>
                                      </p:to>
                                    </p:set>
                                    <p:anim calcmode="lin" valueType="num">
                                      <p:cBhvr>
                                        <p:cTn id="52" dur="500" fill="hold"/>
                                        <p:tgtEl>
                                          <p:spTgt spid="67588">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67588">
                                            <p:txEl>
                                              <p:pRg st="0" end="0"/>
                                            </p:txEl>
                                          </p:spTgt>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67588">
                                            <p:txEl>
                                              <p:pRg st="1" end="1"/>
                                            </p:txEl>
                                          </p:spTgt>
                                        </p:tgtEl>
                                        <p:attrNameLst>
                                          <p:attrName>style.visibility</p:attrName>
                                        </p:attrNameLst>
                                      </p:cBhvr>
                                      <p:to>
                                        <p:strVal val="visible"/>
                                      </p:to>
                                    </p:set>
                                    <p:anim calcmode="lin" valueType="num">
                                      <p:cBhvr>
                                        <p:cTn id="56" dur="500" fill="hold"/>
                                        <p:tgtEl>
                                          <p:spTgt spid="67588">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67588">
                                            <p:txEl>
                                              <p:pRg st="1" end="1"/>
                                            </p:txEl>
                                          </p:spTgt>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67588">
                                            <p:txEl>
                                              <p:pRg st="2" end="2"/>
                                            </p:txEl>
                                          </p:spTgt>
                                        </p:tgtEl>
                                        <p:attrNameLst>
                                          <p:attrName>style.visibility</p:attrName>
                                        </p:attrNameLst>
                                      </p:cBhvr>
                                      <p:to>
                                        <p:strVal val="visible"/>
                                      </p:to>
                                    </p:set>
                                    <p:anim calcmode="lin" valueType="num">
                                      <p:cBhvr>
                                        <p:cTn id="60" dur="500" fill="hold"/>
                                        <p:tgtEl>
                                          <p:spTgt spid="67588">
                                            <p:txEl>
                                              <p:pRg st="2" end="2"/>
                                            </p:txEl>
                                          </p:spTgt>
                                        </p:tgtEl>
                                        <p:attrNameLst>
                                          <p:attrName>ppt_w</p:attrName>
                                        </p:attrNameLst>
                                      </p:cBhvr>
                                      <p:tavLst>
                                        <p:tav tm="0">
                                          <p:val>
                                            <p:fltVal val="0"/>
                                          </p:val>
                                        </p:tav>
                                        <p:tav tm="100000">
                                          <p:val>
                                            <p:strVal val="#ppt_w"/>
                                          </p:val>
                                        </p:tav>
                                      </p:tavLst>
                                    </p:anim>
                                    <p:anim calcmode="lin" valueType="num">
                                      <p:cBhvr>
                                        <p:cTn id="61" dur="500" fill="hold"/>
                                        <p:tgtEl>
                                          <p:spTgt spid="67588">
                                            <p:txEl>
                                              <p:pRg st="2" end="2"/>
                                            </p:txEl>
                                          </p:spTgt>
                                        </p:tgtEl>
                                        <p:attrNameLst>
                                          <p:attrName>ppt_h</p:attrName>
                                        </p:attrNameLst>
                                      </p:cBhvr>
                                      <p:tavLst>
                                        <p:tav tm="0">
                                          <p:val>
                                            <p:fltVal val="0"/>
                                          </p:val>
                                        </p:tav>
                                        <p:tav tm="100000">
                                          <p:val>
                                            <p:strVal val="#ppt_h"/>
                                          </p:val>
                                        </p:tav>
                                      </p:tavLst>
                                    </p:anim>
                                  </p:childTnLst>
                                </p:cTn>
                              </p:par>
                              <p:par>
                                <p:cTn id="62" presetID="23" presetClass="entr" presetSubtype="16" fill="hold" nodeType="withEffect">
                                  <p:stCondLst>
                                    <p:cond delay="0"/>
                                  </p:stCondLst>
                                  <p:childTnLst>
                                    <p:set>
                                      <p:cBhvr>
                                        <p:cTn id="63" dur="1" fill="hold">
                                          <p:stCondLst>
                                            <p:cond delay="0"/>
                                          </p:stCondLst>
                                        </p:cTn>
                                        <p:tgtEl>
                                          <p:spTgt spid="67588">
                                            <p:txEl>
                                              <p:pRg st="3" end="3"/>
                                            </p:txEl>
                                          </p:spTgt>
                                        </p:tgtEl>
                                        <p:attrNameLst>
                                          <p:attrName>style.visibility</p:attrName>
                                        </p:attrNameLst>
                                      </p:cBhvr>
                                      <p:to>
                                        <p:strVal val="visible"/>
                                      </p:to>
                                    </p:set>
                                    <p:anim calcmode="lin" valueType="num">
                                      <p:cBhvr>
                                        <p:cTn id="64" dur="500" fill="hold"/>
                                        <p:tgtEl>
                                          <p:spTgt spid="67588">
                                            <p:txEl>
                                              <p:pRg st="3" end="3"/>
                                            </p:txEl>
                                          </p:spTgt>
                                        </p:tgtEl>
                                        <p:attrNameLst>
                                          <p:attrName>ppt_w</p:attrName>
                                        </p:attrNameLst>
                                      </p:cBhvr>
                                      <p:tavLst>
                                        <p:tav tm="0">
                                          <p:val>
                                            <p:fltVal val="0"/>
                                          </p:val>
                                        </p:tav>
                                        <p:tav tm="100000">
                                          <p:val>
                                            <p:strVal val="#ppt_w"/>
                                          </p:val>
                                        </p:tav>
                                      </p:tavLst>
                                    </p:anim>
                                    <p:anim calcmode="lin" valueType="num">
                                      <p:cBhvr>
                                        <p:cTn id="65" dur="500" fill="hold"/>
                                        <p:tgtEl>
                                          <p:spTgt spid="67588">
                                            <p:txEl>
                                              <p:pRg st="3" end="3"/>
                                            </p:txEl>
                                          </p:spTgt>
                                        </p:tgtEl>
                                        <p:attrNameLst>
                                          <p:attrName>ppt_h</p:attrName>
                                        </p:attrNameLst>
                                      </p:cBhvr>
                                      <p:tavLst>
                                        <p:tav tm="0">
                                          <p:val>
                                            <p:flt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67588">
                                            <p:txEl>
                                              <p:pRg st="4" end="4"/>
                                            </p:txEl>
                                          </p:spTgt>
                                        </p:tgtEl>
                                        <p:attrNameLst>
                                          <p:attrName>style.visibility</p:attrName>
                                        </p:attrNameLst>
                                      </p:cBhvr>
                                      <p:to>
                                        <p:strVal val="visible"/>
                                      </p:to>
                                    </p:set>
                                    <p:anim calcmode="lin" valueType="num">
                                      <p:cBhvr>
                                        <p:cTn id="68" dur="500" fill="hold"/>
                                        <p:tgtEl>
                                          <p:spTgt spid="67588">
                                            <p:txEl>
                                              <p:pRg st="4" end="4"/>
                                            </p:txEl>
                                          </p:spTgt>
                                        </p:tgtEl>
                                        <p:attrNameLst>
                                          <p:attrName>ppt_w</p:attrName>
                                        </p:attrNameLst>
                                      </p:cBhvr>
                                      <p:tavLst>
                                        <p:tav tm="0">
                                          <p:val>
                                            <p:fltVal val="0"/>
                                          </p:val>
                                        </p:tav>
                                        <p:tav tm="100000">
                                          <p:val>
                                            <p:strVal val="#ppt_w"/>
                                          </p:val>
                                        </p:tav>
                                      </p:tavLst>
                                    </p:anim>
                                    <p:anim calcmode="lin" valueType="num">
                                      <p:cBhvr>
                                        <p:cTn id="69" dur="500" fill="hold"/>
                                        <p:tgtEl>
                                          <p:spTgt spid="6758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16" fill="hold" nodeType="clickEffect">
                                  <p:stCondLst>
                                    <p:cond delay="0"/>
                                  </p:stCondLst>
                                  <p:childTnLst>
                                    <p:set>
                                      <p:cBhvr>
                                        <p:cTn id="73" dur="1" fill="hold">
                                          <p:stCondLst>
                                            <p:cond delay="0"/>
                                          </p:stCondLst>
                                        </p:cTn>
                                        <p:tgtEl>
                                          <p:spTgt spid="67588">
                                            <p:txEl>
                                              <p:pRg st="6" end="6"/>
                                            </p:txEl>
                                          </p:spTgt>
                                        </p:tgtEl>
                                        <p:attrNameLst>
                                          <p:attrName>style.visibility</p:attrName>
                                        </p:attrNameLst>
                                      </p:cBhvr>
                                      <p:to>
                                        <p:strVal val="visible"/>
                                      </p:to>
                                    </p:set>
                                    <p:anim calcmode="lin" valueType="num">
                                      <p:cBhvr>
                                        <p:cTn id="74" dur="500" fill="hold"/>
                                        <p:tgtEl>
                                          <p:spTgt spid="67588">
                                            <p:txEl>
                                              <p:pRg st="6" end="6"/>
                                            </p:txEl>
                                          </p:spTgt>
                                        </p:tgtEl>
                                        <p:attrNameLst>
                                          <p:attrName>ppt_w</p:attrName>
                                        </p:attrNameLst>
                                      </p:cBhvr>
                                      <p:tavLst>
                                        <p:tav tm="0">
                                          <p:val>
                                            <p:fltVal val="0"/>
                                          </p:val>
                                        </p:tav>
                                        <p:tav tm="100000">
                                          <p:val>
                                            <p:strVal val="#ppt_w"/>
                                          </p:val>
                                        </p:tav>
                                      </p:tavLst>
                                    </p:anim>
                                    <p:anim calcmode="lin" valueType="num">
                                      <p:cBhvr>
                                        <p:cTn id="75" dur="500" fill="hold"/>
                                        <p:tgtEl>
                                          <p:spTgt spid="67588">
                                            <p:txEl>
                                              <p:pRg st="6" end="6"/>
                                            </p:txEl>
                                          </p:spTgt>
                                        </p:tgtEl>
                                        <p:attrNameLst>
                                          <p:attrName>ppt_h</p:attrName>
                                        </p:attrNameLst>
                                      </p:cBhvr>
                                      <p:tavLst>
                                        <p:tav tm="0">
                                          <p:val>
                                            <p:fltVal val="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67588">
                                            <p:txEl>
                                              <p:pRg st="7" end="7"/>
                                            </p:txEl>
                                          </p:spTgt>
                                        </p:tgtEl>
                                        <p:attrNameLst>
                                          <p:attrName>style.visibility</p:attrName>
                                        </p:attrNameLst>
                                      </p:cBhvr>
                                      <p:to>
                                        <p:strVal val="visible"/>
                                      </p:to>
                                    </p:set>
                                    <p:anim calcmode="lin" valueType="num">
                                      <p:cBhvr>
                                        <p:cTn id="78" dur="500" fill="hold"/>
                                        <p:tgtEl>
                                          <p:spTgt spid="67588">
                                            <p:txEl>
                                              <p:pRg st="7" end="7"/>
                                            </p:txEl>
                                          </p:spTgt>
                                        </p:tgtEl>
                                        <p:attrNameLst>
                                          <p:attrName>ppt_w</p:attrName>
                                        </p:attrNameLst>
                                      </p:cBhvr>
                                      <p:tavLst>
                                        <p:tav tm="0">
                                          <p:val>
                                            <p:fltVal val="0"/>
                                          </p:val>
                                        </p:tav>
                                        <p:tav tm="100000">
                                          <p:val>
                                            <p:strVal val="#ppt_w"/>
                                          </p:val>
                                        </p:tav>
                                      </p:tavLst>
                                    </p:anim>
                                    <p:anim calcmode="lin" valueType="num">
                                      <p:cBhvr>
                                        <p:cTn id="79" dur="500" fill="hold"/>
                                        <p:tgtEl>
                                          <p:spTgt spid="67588">
                                            <p:txEl>
                                              <p:pRg st="7" end="7"/>
                                            </p:txEl>
                                          </p:spTgt>
                                        </p:tgtEl>
                                        <p:attrNameLst>
                                          <p:attrName>ppt_h</p:attrName>
                                        </p:attrNameLst>
                                      </p:cBhvr>
                                      <p:tavLst>
                                        <p:tav tm="0">
                                          <p:val>
                                            <p:fltVal val="0"/>
                                          </p:val>
                                        </p:tav>
                                        <p:tav tm="100000">
                                          <p:val>
                                            <p:strVal val="#ppt_h"/>
                                          </p:val>
                                        </p:tav>
                                      </p:tavLst>
                                    </p:anim>
                                  </p:childTnLst>
                                </p:cTn>
                              </p:par>
                              <p:par>
                                <p:cTn id="80" presetID="23" presetClass="entr" presetSubtype="16" fill="hold" nodeType="withEffect">
                                  <p:stCondLst>
                                    <p:cond delay="0"/>
                                  </p:stCondLst>
                                  <p:childTnLst>
                                    <p:set>
                                      <p:cBhvr>
                                        <p:cTn id="81" dur="1" fill="hold">
                                          <p:stCondLst>
                                            <p:cond delay="0"/>
                                          </p:stCondLst>
                                        </p:cTn>
                                        <p:tgtEl>
                                          <p:spTgt spid="67588">
                                            <p:txEl>
                                              <p:pRg st="8" end="8"/>
                                            </p:txEl>
                                          </p:spTgt>
                                        </p:tgtEl>
                                        <p:attrNameLst>
                                          <p:attrName>style.visibility</p:attrName>
                                        </p:attrNameLst>
                                      </p:cBhvr>
                                      <p:to>
                                        <p:strVal val="visible"/>
                                      </p:to>
                                    </p:set>
                                    <p:anim calcmode="lin" valueType="num">
                                      <p:cBhvr>
                                        <p:cTn id="82" dur="500" fill="hold"/>
                                        <p:tgtEl>
                                          <p:spTgt spid="67588">
                                            <p:txEl>
                                              <p:pRg st="8" end="8"/>
                                            </p:txEl>
                                          </p:spTgt>
                                        </p:tgtEl>
                                        <p:attrNameLst>
                                          <p:attrName>ppt_w</p:attrName>
                                        </p:attrNameLst>
                                      </p:cBhvr>
                                      <p:tavLst>
                                        <p:tav tm="0">
                                          <p:val>
                                            <p:fltVal val="0"/>
                                          </p:val>
                                        </p:tav>
                                        <p:tav tm="100000">
                                          <p:val>
                                            <p:strVal val="#ppt_w"/>
                                          </p:val>
                                        </p:tav>
                                      </p:tavLst>
                                    </p:anim>
                                    <p:anim calcmode="lin" valueType="num">
                                      <p:cBhvr>
                                        <p:cTn id="83" dur="500" fill="hold"/>
                                        <p:tgtEl>
                                          <p:spTgt spid="67588">
                                            <p:txEl>
                                              <p:pRg st="8" end="8"/>
                                            </p:txEl>
                                          </p:spTgt>
                                        </p:tgtEl>
                                        <p:attrNameLst>
                                          <p:attrName>ppt_h</p:attrName>
                                        </p:attrNameLst>
                                      </p:cBhvr>
                                      <p:tavLst>
                                        <p:tav tm="0">
                                          <p:val>
                                            <p:fltVal val="0"/>
                                          </p:val>
                                        </p:tav>
                                        <p:tav tm="100000">
                                          <p:val>
                                            <p:strVal val="#ppt_h"/>
                                          </p:val>
                                        </p:tav>
                                      </p:tavLst>
                                    </p:anim>
                                  </p:childTnLst>
                                </p:cTn>
                              </p:par>
                              <p:par>
                                <p:cTn id="84" presetID="23" presetClass="entr" presetSubtype="16" fill="hold" nodeType="withEffect">
                                  <p:stCondLst>
                                    <p:cond delay="0"/>
                                  </p:stCondLst>
                                  <p:childTnLst>
                                    <p:set>
                                      <p:cBhvr>
                                        <p:cTn id="85" dur="1" fill="hold">
                                          <p:stCondLst>
                                            <p:cond delay="0"/>
                                          </p:stCondLst>
                                        </p:cTn>
                                        <p:tgtEl>
                                          <p:spTgt spid="67588">
                                            <p:txEl>
                                              <p:pRg st="9" end="9"/>
                                            </p:txEl>
                                          </p:spTgt>
                                        </p:tgtEl>
                                        <p:attrNameLst>
                                          <p:attrName>style.visibility</p:attrName>
                                        </p:attrNameLst>
                                      </p:cBhvr>
                                      <p:to>
                                        <p:strVal val="visible"/>
                                      </p:to>
                                    </p:set>
                                    <p:anim calcmode="lin" valueType="num">
                                      <p:cBhvr>
                                        <p:cTn id="86" dur="500" fill="hold"/>
                                        <p:tgtEl>
                                          <p:spTgt spid="67588">
                                            <p:txEl>
                                              <p:pRg st="9" end="9"/>
                                            </p:txEl>
                                          </p:spTgt>
                                        </p:tgtEl>
                                        <p:attrNameLst>
                                          <p:attrName>ppt_w</p:attrName>
                                        </p:attrNameLst>
                                      </p:cBhvr>
                                      <p:tavLst>
                                        <p:tav tm="0">
                                          <p:val>
                                            <p:fltVal val="0"/>
                                          </p:val>
                                        </p:tav>
                                        <p:tav tm="100000">
                                          <p:val>
                                            <p:strVal val="#ppt_w"/>
                                          </p:val>
                                        </p:tav>
                                      </p:tavLst>
                                    </p:anim>
                                    <p:anim calcmode="lin" valueType="num">
                                      <p:cBhvr>
                                        <p:cTn id="87" dur="500" fill="hold"/>
                                        <p:tgtEl>
                                          <p:spTgt spid="67588">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The Third Missions Tour</a:t>
            </a:r>
          </a:p>
        </p:txBody>
      </p:sp>
      <p:sp>
        <p:nvSpPr>
          <p:cNvPr id="3" name="Slide Number Placeholder 2"/>
          <p:cNvSpPr>
            <a:spLocks noGrp="1"/>
          </p:cNvSpPr>
          <p:nvPr>
            <p:ph type="sldNum" sz="quarter" idx="12"/>
          </p:nvPr>
        </p:nvSpPr>
        <p:spPr/>
        <p:txBody>
          <a:bodyPr/>
          <a:lstStyle/>
          <a:p>
            <a:fld id="{2AC27A5A-7290-4DE1-BA94-4BE8A8E57DCF}" type="slidenum">
              <a:rPr lang="en-US" smtClean="0"/>
              <a:t>32</a:t>
            </a:fld>
            <a:endParaRPr lang="en-US" dirty="0"/>
          </a:p>
        </p:txBody>
      </p:sp>
    </p:spTree>
    <p:extLst>
      <p:ext uri="{BB962C8B-B14F-4D97-AF65-F5344CB8AC3E}">
        <p14:creationId xmlns:p14="http://schemas.microsoft.com/office/powerpoint/2010/main" val="1183718940"/>
      </p:ext>
    </p:extLst>
  </p:cSld>
  <p:clrMapOvr>
    <a:masterClrMapping/>
  </p:clrMapOvr>
  <p:transition>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C000"/>
                </a:solidFill>
                <a:effectLst>
                  <a:outerShdw blurRad="38100" dist="38100" dir="2700000" algn="tl">
                    <a:srgbClr val="000000">
                      <a:alpha val="43137"/>
                    </a:srgbClr>
                  </a:outerShdw>
                </a:effectLst>
              </a:rPr>
              <a:t>Back to Galatia, Greece, Asia Minor and Jerusalem</a:t>
            </a:r>
          </a:p>
        </p:txBody>
      </p:sp>
      <p:sp>
        <p:nvSpPr>
          <p:cNvPr id="3" name="Content Placeholder 2"/>
          <p:cNvSpPr>
            <a:spLocks noGrp="1"/>
          </p:cNvSpPr>
          <p:nvPr>
            <p:ph idx="1"/>
          </p:nvPr>
        </p:nvSpPr>
        <p:spPr/>
        <p:txBody>
          <a:bodyPr>
            <a:normAutofit/>
          </a:bodyPr>
          <a:lstStyle/>
          <a:p>
            <a:pPr marL="0" indent="0">
              <a:buNone/>
            </a:pP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After a brief stay in Antioch, Syria, Paul once more set out to visit the congregations he had started.</a:t>
            </a:r>
          </a:p>
          <a:p>
            <a:r>
              <a:rPr lang="en-US" sz="2400" i="1" dirty="0"/>
              <a:t>Traveling overland, he visited the churches in Phrygia and Galatia.</a:t>
            </a:r>
          </a:p>
          <a:p>
            <a:r>
              <a:rPr lang="en-US" sz="2400" i="1" dirty="0"/>
              <a:t>He spent two years in Ephesus.</a:t>
            </a:r>
          </a:p>
          <a:p>
            <a:r>
              <a:rPr lang="en-US" sz="2400" i="1" dirty="0"/>
              <a:t>He revisited his churches in Greece.</a:t>
            </a:r>
          </a:p>
          <a:p>
            <a:r>
              <a:rPr lang="en-US" sz="2400" i="1" dirty="0"/>
              <a:t>He traveled back to Asia Minor and then went back to Jerusalem.</a:t>
            </a:r>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33</a:t>
            </a:fld>
            <a:endParaRPr lang="en-US" dirty="0"/>
          </a:p>
        </p:txBody>
      </p:sp>
    </p:spTree>
    <p:extLst>
      <p:ext uri="{BB962C8B-B14F-4D97-AF65-F5344CB8AC3E}">
        <p14:creationId xmlns:p14="http://schemas.microsoft.com/office/powerpoint/2010/main" val="219643051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53A035F-05B4-44C5-98AB-4125B5A98A03}" type="slidenum">
              <a:rPr lang="en-US" smtClean="0"/>
              <a:pPr>
                <a:defRPr/>
              </a:pPr>
              <a:t>34</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15916" y="0"/>
            <a:ext cx="9144000" cy="6858000"/>
          </a:xfrm>
          <a:prstGeom prst="rect">
            <a:avLst/>
          </a:prstGeom>
        </p:spPr>
      </p:pic>
      <p:sp>
        <p:nvSpPr>
          <p:cNvPr id="4" name="TextBox 3"/>
          <p:cNvSpPr txBox="1"/>
          <p:nvPr/>
        </p:nvSpPr>
        <p:spPr>
          <a:xfrm>
            <a:off x="224590" y="80213"/>
            <a:ext cx="2614864" cy="6647974"/>
          </a:xfrm>
          <a:prstGeom prst="rect">
            <a:avLst/>
          </a:prstGeom>
          <a:noFill/>
        </p:spPr>
        <p:txBody>
          <a:bodyPr wrap="square" rtlCol="0">
            <a:spAutoFit/>
          </a:bodyPr>
          <a:lstStyle/>
          <a:p>
            <a:pPr>
              <a:buFont typeface="Wingdings" panose="05000000000000000000" pitchFamily="2" charset="2"/>
              <a:buNone/>
            </a:pPr>
            <a:r>
              <a:rPr lang="en-US" altLang="en-US" sz="2400" dirty="0">
                <a:solidFill>
                  <a:srgbClr val="FFFF99"/>
                </a:solidFill>
              </a:rPr>
              <a:t>The amphitheater in Ephesus, where Paul was nearly lynched, lies at the end of the Arcadian Way.</a:t>
            </a:r>
          </a:p>
          <a:p>
            <a:pPr>
              <a:buFont typeface="Wingdings" panose="05000000000000000000" pitchFamily="2" charset="2"/>
              <a:buNone/>
            </a:pPr>
            <a:endParaRPr lang="en-US" altLang="en-US" sz="2400" dirty="0">
              <a:solidFill>
                <a:srgbClr val="FFFF99"/>
              </a:solidFill>
            </a:endParaRPr>
          </a:p>
          <a:p>
            <a:pPr>
              <a:buFont typeface="Wingdings" panose="05000000000000000000" pitchFamily="2" charset="2"/>
              <a:buNone/>
            </a:pPr>
            <a:r>
              <a:rPr lang="en-US" altLang="en-US" sz="2400" dirty="0">
                <a:solidFill>
                  <a:srgbClr val="FFFF99"/>
                </a:solidFill>
              </a:rPr>
              <a:t>While at Ephesus, Paul made a firm decision to revisit Jerusalem after which he hoped to reach further west by going to Rome (Ac. 19:21; cf. Ro. 1:11-13; 15:23-24, 31-32).</a:t>
            </a:r>
          </a:p>
          <a:p>
            <a:endParaRPr lang="en-US" dirty="0"/>
          </a:p>
        </p:txBody>
      </p:sp>
    </p:spTree>
    <p:extLst>
      <p:ext uri="{BB962C8B-B14F-4D97-AF65-F5344CB8AC3E}">
        <p14:creationId xmlns:p14="http://schemas.microsoft.com/office/powerpoint/2010/main" val="97803022"/>
      </p:ext>
    </p:extLst>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pic>
        <p:nvPicPr>
          <p:cNvPr id="385028" name="Picture 4" descr="bible-map-apostle-paul-third-missionary-journey[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0866" y="6350"/>
            <a:ext cx="7620000" cy="6845300"/>
          </a:xfrm>
          <a:prstGeom prst="rect">
            <a:avLst/>
          </a:prstGeom>
          <a:noFill/>
          <a:extLst>
            <a:ext uri="{909E8E84-426E-40DD-AFC4-6F175D3DCCD1}">
              <a14:hiddenFill xmlns:a14="http://schemas.microsoft.com/office/drawing/2010/main">
                <a:solidFill>
                  <a:srgbClr val="FFFFFF"/>
                </a:solidFill>
              </a14:hiddenFill>
            </a:ext>
          </a:extLst>
        </p:spPr>
      </p:pic>
      <p:sp>
        <p:nvSpPr>
          <p:cNvPr id="385029" name="Text Box 5"/>
          <p:cNvSpPr txBox="1">
            <a:spLocks noChangeArrowheads="1"/>
          </p:cNvSpPr>
          <p:nvPr/>
        </p:nvSpPr>
        <p:spPr bwMode="auto">
          <a:xfrm>
            <a:off x="8919410" y="1604210"/>
            <a:ext cx="2919663"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solidFill>
                  <a:srgbClr val="FFFF99"/>
                </a:solidFill>
                <a:latin typeface="Impact" panose="020B0806030902050204" pitchFamily="34" charset="0"/>
              </a:rPr>
              <a:t>On his 3</a:t>
            </a:r>
            <a:r>
              <a:rPr lang="en-US" altLang="en-US" sz="2800" baseline="30000" dirty="0">
                <a:solidFill>
                  <a:srgbClr val="FFFF99"/>
                </a:solidFill>
                <a:latin typeface="Impact" panose="020B0806030902050204" pitchFamily="34" charset="0"/>
              </a:rPr>
              <a:t>rd</a:t>
            </a:r>
            <a:r>
              <a:rPr lang="en-US" altLang="en-US" sz="2800" dirty="0">
                <a:solidFill>
                  <a:srgbClr val="FFFF99"/>
                </a:solidFill>
                <a:latin typeface="Impact" panose="020B0806030902050204" pitchFamily="34" charset="0"/>
              </a:rPr>
              <a:t> journey, Paul wrote three large letters:</a:t>
            </a:r>
          </a:p>
          <a:p>
            <a:pPr>
              <a:spcBef>
                <a:spcPct val="50000"/>
              </a:spcBef>
            </a:pPr>
            <a:endParaRPr lang="en-US" altLang="en-US" sz="2800" dirty="0">
              <a:solidFill>
                <a:srgbClr val="FFFF99"/>
              </a:solidFill>
              <a:latin typeface="Impact" panose="020B0806030902050204" pitchFamily="34" charset="0"/>
            </a:endParaRPr>
          </a:p>
          <a:p>
            <a:pPr>
              <a:spcBef>
                <a:spcPct val="50000"/>
              </a:spcBef>
            </a:pPr>
            <a:r>
              <a:rPr lang="en-US" altLang="en-US" sz="2400" b="1" dirty="0">
                <a:solidFill>
                  <a:srgbClr val="FFFF99"/>
                </a:solidFill>
                <a:latin typeface="Arial Narrow" panose="020B0606020202030204" pitchFamily="34" charset="0"/>
              </a:rPr>
              <a:t>He wrote two letters to the Corinthians and one to the Romans</a:t>
            </a:r>
            <a:r>
              <a:rPr lang="en-US" altLang="en-US" sz="2000" b="1" dirty="0">
                <a:latin typeface="Arial Narrow" panose="020B0606020202030204" pitchFamily="34" charset="0"/>
              </a:rPr>
              <a:t>.</a:t>
            </a:r>
          </a:p>
        </p:txBody>
      </p:sp>
    </p:spTree>
    <p:extLst>
      <p:ext uri="{BB962C8B-B14F-4D97-AF65-F5344CB8AC3E}">
        <p14:creationId xmlns:p14="http://schemas.microsoft.com/office/powerpoint/2010/main" val="3115428013"/>
      </p:ext>
    </p:extLst>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In Jerusalem</a:t>
            </a:r>
          </a:p>
        </p:txBody>
      </p:sp>
      <p:sp>
        <p:nvSpPr>
          <p:cNvPr id="3" name="Content Placeholder 2"/>
          <p:cNvSpPr>
            <a:spLocks noGrp="1"/>
          </p:cNvSpPr>
          <p:nvPr>
            <p:ph idx="1"/>
          </p:nvPr>
        </p:nvSpPr>
        <p:spPr>
          <a:xfrm>
            <a:off x="5181599" y="569065"/>
            <a:ext cx="6602411" cy="6143461"/>
          </a:xfrm>
        </p:spPr>
        <p:txBody>
          <a:bodyPr>
            <a:normAutofit fontScale="92500"/>
          </a:bodyPr>
          <a:lstStyle/>
          <a:p>
            <a:pPr marL="0" indent="0">
              <a:buNone/>
            </a:pPr>
            <a:r>
              <a:rPr lang="en-US" sz="3000" b="1" dirty="0">
                <a:solidFill>
                  <a:srgbClr val="FF0000"/>
                </a:solidFill>
                <a:effectLst>
                  <a:outerShdw blurRad="38100" dist="38100" dir="2700000" algn="tl">
                    <a:srgbClr val="000000">
                      <a:alpha val="43137"/>
                    </a:srgbClr>
                  </a:outerShdw>
                </a:effectLst>
                <a:latin typeface="Calibri" panose="020F0502020204030204" pitchFamily="34" charset="0"/>
              </a:rPr>
              <a:t>Upon his arrival in Jerusalem, Paul immediately faced a delicate situation.</a:t>
            </a:r>
          </a:p>
          <a:p>
            <a:r>
              <a:rPr lang="en-US" sz="2400" i="1" dirty="0"/>
              <a:t>After reporting on his missions work, he was apprised that his reputation had preceded him, a distorted picture that he was urging Diaspora Jews to abandon the Torah. This may not have been true, but perception counted nonetheless (Ac. 21:18-25).</a:t>
            </a:r>
          </a:p>
          <a:p>
            <a:r>
              <a:rPr lang="en-US" sz="2400" i="1" dirty="0"/>
              <a:t>Since all the Jewish Christians in Jerusalem were Torah-observant, it was decided that Paul should accompany some brothers to the temple, who, like Paul, were completing a Nazirite vow (Ac. 21:26; cf. 18:18).</a:t>
            </a:r>
          </a:p>
          <a:p>
            <a:r>
              <a:rPr lang="en-US" sz="2400" i="1" dirty="0"/>
              <a:t>This temple ritual, involving the presentation of four offerings (Nu. 6:13-21), hopefully would defuse the nasty rumors.</a:t>
            </a:r>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36</a:t>
            </a:fld>
            <a:endParaRPr lang="en-US"/>
          </a:p>
        </p:txBody>
      </p:sp>
    </p:spTree>
    <p:extLst>
      <p:ext uri="{BB962C8B-B14F-4D97-AF65-F5344CB8AC3E}">
        <p14:creationId xmlns:p14="http://schemas.microsoft.com/office/powerpoint/2010/main" val="290151547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The Temple Riot</a:t>
            </a:r>
          </a:p>
        </p:txBody>
      </p:sp>
      <p:sp>
        <p:nvSpPr>
          <p:cNvPr id="3" name="Content Placeholder 2"/>
          <p:cNvSpPr>
            <a:spLocks noGrp="1"/>
          </p:cNvSpPr>
          <p:nvPr>
            <p:ph idx="1"/>
          </p:nvPr>
        </p:nvSpPr>
        <p:spPr>
          <a:xfrm>
            <a:off x="5181599" y="569066"/>
            <a:ext cx="6602411" cy="6288934"/>
          </a:xfrm>
        </p:spPr>
        <p:txBody>
          <a:bodyPr>
            <a:normAutofit/>
          </a:bodyPr>
          <a:lstStyle/>
          <a:p>
            <a:pPr marL="0" indent="0">
              <a:buNone/>
            </a:pPr>
            <a:r>
              <a:rPr lang="en-US" sz="3000" b="1" dirty="0">
                <a:solidFill>
                  <a:srgbClr val="FF0000"/>
                </a:solidFill>
                <a:effectLst>
                  <a:outerShdw blurRad="38100" dist="38100" dir="2700000" algn="tl">
                    <a:srgbClr val="000000">
                      <a:alpha val="43137"/>
                    </a:srgbClr>
                  </a:outerShdw>
                </a:effectLst>
                <a:latin typeface="Calibri" panose="020F0502020204030204" pitchFamily="34" charset="0"/>
              </a:rPr>
              <a:t>Entry into the temple precincts required purification, since Paul had been traveling among Gentiles.</a:t>
            </a:r>
          </a:p>
          <a:p>
            <a:r>
              <a:rPr lang="en-US" sz="2400" i="1" dirty="0"/>
              <a:t>Such defilement would have prevented Paul from passing beyond the Court of the Nations.</a:t>
            </a:r>
          </a:p>
          <a:p>
            <a:r>
              <a:rPr lang="en-US" sz="2400" i="1" dirty="0"/>
              <a:t>Some Asian Jews saw Paul there and seized him, charging that he not only opposed the Torah but had brought a Greek beyond the barrier.</a:t>
            </a:r>
          </a:p>
          <a:p>
            <a:r>
              <a:rPr lang="en-US" sz="2400" i="1" dirty="0"/>
              <a:t>Paul was dragged from the temple, and had it not been for an alert Roman officer who saw the commotion from the Antonia Fortress, Paul likely would have been summarily lynched.</a:t>
            </a:r>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37</a:t>
            </a:fld>
            <a:endParaRPr lang="en-US"/>
          </a:p>
        </p:txBody>
      </p:sp>
    </p:spTree>
    <p:extLst>
      <p:ext uri="{BB962C8B-B14F-4D97-AF65-F5344CB8AC3E}">
        <p14:creationId xmlns:p14="http://schemas.microsoft.com/office/powerpoint/2010/main" val="409636153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396294" name="Rectangle 6"/>
          <p:cNvSpPr>
            <a:spLocks noGrp="1" noChangeArrowheads="1"/>
          </p:cNvSpPr>
          <p:nvPr>
            <p:ph type="body" sz="half" idx="2"/>
          </p:nvPr>
        </p:nvSpPr>
        <p:spPr>
          <a:xfrm>
            <a:off x="6284495" y="818147"/>
            <a:ext cx="5329989" cy="4957011"/>
          </a:xfrm>
        </p:spPr>
        <p:txBody>
          <a:bodyPr/>
          <a:lstStyle/>
          <a:p>
            <a:pPr>
              <a:lnSpc>
                <a:spcPct val="90000"/>
              </a:lnSpc>
              <a:buFont typeface="Wingdings" panose="05000000000000000000" pitchFamily="2" charset="2"/>
              <a:buNone/>
            </a:pPr>
            <a:r>
              <a:rPr lang="en-US" altLang="en-US" dirty="0">
                <a:solidFill>
                  <a:srgbClr val="FFFF99"/>
                </a:solidFill>
              </a:rPr>
              <a:t>This excavated fragment is one of several of the “keep out” inscriptions surrounding the 2</a:t>
            </a:r>
            <a:r>
              <a:rPr lang="en-US" altLang="en-US" baseline="30000" dirty="0">
                <a:solidFill>
                  <a:srgbClr val="FFFF99"/>
                </a:solidFill>
              </a:rPr>
              <a:t>nd</a:t>
            </a:r>
            <a:r>
              <a:rPr lang="en-US" altLang="en-US" dirty="0">
                <a:solidFill>
                  <a:srgbClr val="FFFF99"/>
                </a:solidFill>
              </a:rPr>
              <a:t>  temple in the 1</a:t>
            </a:r>
            <a:r>
              <a:rPr lang="en-US" altLang="en-US" baseline="30000" dirty="0">
                <a:solidFill>
                  <a:srgbClr val="FFFF99"/>
                </a:solidFill>
              </a:rPr>
              <a:t>st</a:t>
            </a:r>
            <a:r>
              <a:rPr lang="en-US" altLang="en-US" dirty="0">
                <a:solidFill>
                  <a:srgbClr val="FFFF99"/>
                </a:solidFill>
              </a:rPr>
              <a:t> century. The penalty for violation was “death”, and the Greek word “death” can be clearly made out in the final line:</a:t>
            </a:r>
          </a:p>
          <a:p>
            <a:pPr>
              <a:lnSpc>
                <a:spcPct val="90000"/>
              </a:lnSpc>
              <a:buFont typeface="Wingdings" panose="05000000000000000000" pitchFamily="2" charset="2"/>
              <a:buNone/>
            </a:pPr>
            <a:r>
              <a:rPr lang="en-US" altLang="en-US" dirty="0">
                <a:solidFill>
                  <a:srgbClr val="FFFF99"/>
                </a:solidFill>
              </a:rPr>
              <a:t>	[</a:t>
            </a:r>
            <a:r>
              <a:rPr lang="en-US" altLang="en-US" dirty="0">
                <a:solidFill>
                  <a:srgbClr val="FFFF99"/>
                </a:solidFill>
                <a:latin typeface="Greekth" panose="02020803070505020304" pitchFamily="18" charset="0"/>
              </a:rPr>
              <a:t>Q</a:t>
            </a:r>
            <a:r>
              <a:rPr lang="en-US" altLang="en-US" dirty="0">
                <a:solidFill>
                  <a:srgbClr val="FFFF99"/>
                </a:solidFill>
              </a:rPr>
              <a:t>]</a:t>
            </a:r>
            <a:r>
              <a:rPr lang="en-US" altLang="en-US" dirty="0">
                <a:solidFill>
                  <a:srgbClr val="FFFF99"/>
                </a:solidFill>
                <a:latin typeface="Greekth" panose="02020803070505020304" pitchFamily="18" charset="0"/>
              </a:rPr>
              <a:t>ANATO</a:t>
            </a:r>
            <a:r>
              <a:rPr lang="en-US" altLang="en-US" dirty="0">
                <a:solidFill>
                  <a:srgbClr val="FFFF99"/>
                </a:solidFill>
              </a:rPr>
              <a:t>[</a:t>
            </a:r>
            <a:r>
              <a:rPr lang="en-US" altLang="en-US" dirty="0">
                <a:solidFill>
                  <a:srgbClr val="FFFF99"/>
                </a:solidFill>
                <a:latin typeface="Greekth" panose="02020803070505020304" pitchFamily="18" charset="0"/>
              </a:rPr>
              <a:t>S</a:t>
            </a:r>
            <a:r>
              <a:rPr lang="en-US" altLang="en-US" dirty="0">
                <a:solidFill>
                  <a:srgbClr val="FFFF99"/>
                </a:solidFill>
              </a:rPr>
              <a:t>]</a:t>
            </a:r>
          </a:p>
          <a:p>
            <a:pPr>
              <a:lnSpc>
                <a:spcPct val="90000"/>
              </a:lnSpc>
              <a:buFont typeface="Wingdings" panose="05000000000000000000" pitchFamily="2" charset="2"/>
              <a:buNone/>
            </a:pPr>
            <a:r>
              <a:rPr lang="en-US" altLang="en-US" dirty="0">
                <a:solidFill>
                  <a:srgbClr val="FFFF99"/>
                </a:solidFill>
              </a:rPr>
              <a:t>The notices were written in Greek and Latin. This one is in Greek.</a:t>
            </a:r>
          </a:p>
        </p:txBody>
      </p:sp>
      <p:pic>
        <p:nvPicPr>
          <p:cNvPr id="396295" name="Picture 7" descr="NTA22"/>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524000" y="0"/>
            <a:ext cx="4502150" cy="68580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07023"/>
      </p:ext>
    </p:extLst>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Paul’s Arrest</a:t>
            </a:r>
          </a:p>
        </p:txBody>
      </p:sp>
      <p:sp>
        <p:nvSpPr>
          <p:cNvPr id="3" name="Content Placeholder 2"/>
          <p:cNvSpPr>
            <a:spLocks noGrp="1"/>
          </p:cNvSpPr>
          <p:nvPr>
            <p:ph idx="1"/>
          </p:nvPr>
        </p:nvSpPr>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The commanding Roman Tribune immediately entered the temple’s Court of the Nations with soldiers, arresting Paul and shackling him with chains.</a:t>
            </a:r>
            <a:endParaRPr lang="en-US" sz="2800" i="1" dirty="0"/>
          </a:p>
          <a:p>
            <a:r>
              <a:rPr lang="en-US" sz="2400" i="1" dirty="0"/>
              <a:t>As he was being carried inside, Paul spoke to the Tribune in Greek, surprising him, for by this time the officer had assumed Paul to be an Egyptian rebel,  a known messianic pretender who had caused trouble previously.</a:t>
            </a:r>
          </a:p>
          <a:p>
            <a:r>
              <a:rPr lang="en-US" sz="2400" i="1" dirty="0"/>
              <a:t>Paul requested that he be allowed to speak to the crowd, and since he claimed to be a Roman Citizen, the Tribune gave his consent.</a:t>
            </a:r>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39</a:t>
            </a:fld>
            <a:endParaRPr lang="en-US" dirty="0"/>
          </a:p>
        </p:txBody>
      </p:sp>
    </p:spTree>
    <p:extLst>
      <p:ext uri="{BB962C8B-B14F-4D97-AF65-F5344CB8AC3E}">
        <p14:creationId xmlns:p14="http://schemas.microsoft.com/office/powerpoint/2010/main" val="158309320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120" y="540627"/>
            <a:ext cx="4016786" cy="4971543"/>
          </a:xfrm>
        </p:spPr>
        <p:txBody>
          <a:bodyPr/>
          <a:lstStyle/>
          <a:p>
            <a:r>
              <a:rPr lang="en-US" b="1" dirty="0">
                <a:solidFill>
                  <a:srgbClr val="FFC000"/>
                </a:solidFill>
                <a:effectLst>
                  <a:outerShdw blurRad="38100" dist="38100" dir="2700000" algn="tl">
                    <a:srgbClr val="000000">
                      <a:alpha val="43137"/>
                    </a:srgbClr>
                  </a:outerShdw>
                </a:effectLst>
              </a:rPr>
              <a:t>Paul, the man</a:t>
            </a:r>
          </a:p>
        </p:txBody>
      </p:sp>
      <p:sp>
        <p:nvSpPr>
          <p:cNvPr id="3" name="Content Placeholder 2"/>
          <p:cNvSpPr>
            <a:spLocks noGrp="1"/>
          </p:cNvSpPr>
          <p:nvPr>
            <p:ph sz="half" idx="1"/>
          </p:nvPr>
        </p:nvSpPr>
        <p:spPr>
          <a:xfrm>
            <a:off x="5273040" y="540627"/>
            <a:ext cx="3352800" cy="5982093"/>
          </a:xfrm>
        </p:spPr>
        <p:txBody>
          <a:bodyPr>
            <a:normAutofit lnSpcReduction="10000"/>
          </a:bodyPr>
          <a:lstStyle/>
          <a:p>
            <a:pPr>
              <a:spcBef>
                <a:spcPts val="0"/>
              </a:spcBef>
              <a:buFont typeface="Wingdings" panose="05000000000000000000" pitchFamily="2" charset="2"/>
              <a:buNone/>
            </a:pPr>
            <a:r>
              <a:rPr lang="en-US" altLang="en-US" sz="2800" b="1" dirty="0" err="1">
                <a:solidFill>
                  <a:srgbClr val="C00000"/>
                </a:solidFill>
                <a:latin typeface="Eras Demi ITC" pitchFamily="34" charset="0"/>
              </a:rPr>
              <a:t>Saoul</a:t>
            </a:r>
            <a:endParaRPr lang="en-US" altLang="en-US" sz="2800" b="1" dirty="0">
              <a:solidFill>
                <a:srgbClr val="C00000"/>
              </a:solidFill>
              <a:latin typeface="Eras Demi ITC" pitchFamily="34" charset="0"/>
            </a:endParaRPr>
          </a:p>
          <a:p>
            <a:pPr>
              <a:spcBef>
                <a:spcPts val="0"/>
              </a:spcBef>
              <a:buFont typeface="Wingdings" panose="05000000000000000000" pitchFamily="2" charset="2"/>
              <a:buNone/>
            </a:pPr>
            <a:r>
              <a:rPr lang="en-US" altLang="en-US" dirty="0">
                <a:solidFill>
                  <a:srgbClr val="FF0000"/>
                </a:solidFill>
                <a:latin typeface="Arial Narrow" panose="020B0606020202030204" pitchFamily="34" charset="0"/>
              </a:rPr>
              <a:t>	</a:t>
            </a:r>
            <a:r>
              <a:rPr lang="en-US" altLang="en-US" sz="2400" i="1" dirty="0">
                <a:solidFill>
                  <a:srgbClr val="FF0000"/>
                </a:solidFill>
                <a:latin typeface="Arial Narrow" panose="020B0606020202030204" pitchFamily="34" charset="0"/>
              </a:rPr>
              <a:t>Jewish name</a:t>
            </a:r>
            <a:endParaRPr lang="en-US" altLang="en-US" sz="2400" dirty="0">
              <a:solidFill>
                <a:srgbClr val="FF0000"/>
              </a:solidFill>
              <a:latin typeface="Arial Narrow" panose="020B0606020202030204" pitchFamily="34" charset="0"/>
            </a:endParaRPr>
          </a:p>
          <a:p>
            <a:pPr>
              <a:spcBef>
                <a:spcPts val="0"/>
              </a:spcBef>
              <a:buFont typeface="Wingdings" panose="05000000000000000000" pitchFamily="2" charset="2"/>
              <a:buNone/>
            </a:pPr>
            <a:r>
              <a:rPr lang="en-US" altLang="en-US" sz="2800" b="1" dirty="0" err="1">
                <a:solidFill>
                  <a:srgbClr val="C00000"/>
                </a:solidFill>
                <a:latin typeface="Eras Demi ITC" pitchFamily="34" charset="0"/>
              </a:rPr>
              <a:t>Paullus</a:t>
            </a:r>
            <a:endParaRPr lang="en-US" altLang="en-US" sz="2800" b="1" dirty="0">
              <a:solidFill>
                <a:srgbClr val="C00000"/>
              </a:solidFill>
              <a:latin typeface="Eras Demi ITC" pitchFamily="34" charset="0"/>
            </a:endParaRPr>
          </a:p>
          <a:p>
            <a:pPr>
              <a:spcBef>
                <a:spcPts val="0"/>
              </a:spcBef>
              <a:buFont typeface="Wingdings" panose="05000000000000000000" pitchFamily="2" charset="2"/>
              <a:buNone/>
            </a:pPr>
            <a:r>
              <a:rPr lang="en-US" altLang="en-US" i="1" dirty="0">
                <a:solidFill>
                  <a:srgbClr val="FF0000"/>
                </a:solidFill>
                <a:latin typeface="Arial Narrow" panose="020B0606020202030204" pitchFamily="34" charset="0"/>
              </a:rPr>
              <a:t>	</a:t>
            </a:r>
            <a:r>
              <a:rPr lang="en-US" altLang="en-US" sz="2400" i="1" dirty="0">
                <a:solidFill>
                  <a:srgbClr val="FF0000"/>
                </a:solidFill>
                <a:latin typeface="Arial Narrow" panose="020B0606020202030204" pitchFamily="34" charset="0"/>
              </a:rPr>
              <a:t>Roman name (cognomen)</a:t>
            </a:r>
          </a:p>
          <a:p>
            <a:pPr>
              <a:lnSpc>
                <a:spcPct val="110000"/>
              </a:lnSpc>
              <a:spcBef>
                <a:spcPts val="0"/>
              </a:spcBef>
              <a:buFont typeface="Wingdings" panose="05000000000000000000" pitchFamily="2" charset="2"/>
              <a:buNone/>
            </a:pPr>
            <a:r>
              <a:rPr lang="en-US" altLang="en-US" sz="2800" b="1" dirty="0">
                <a:solidFill>
                  <a:srgbClr val="C00000"/>
                </a:solidFill>
                <a:latin typeface="Eras Demi ITC" pitchFamily="34" charset="0"/>
              </a:rPr>
              <a:t>Roman Citizen from Tarsus </a:t>
            </a:r>
          </a:p>
          <a:p>
            <a:pPr>
              <a:spcBef>
                <a:spcPts val="0"/>
              </a:spcBef>
              <a:buFont typeface="Wingdings" panose="05000000000000000000" pitchFamily="2" charset="2"/>
              <a:buNone/>
            </a:pPr>
            <a:r>
              <a:rPr lang="en-US" altLang="en-US" i="1" dirty="0">
                <a:solidFill>
                  <a:srgbClr val="FF0000"/>
                </a:solidFill>
                <a:latin typeface="Arial Narrow" panose="020B0606020202030204" pitchFamily="34" charset="0"/>
              </a:rPr>
              <a:t>	</a:t>
            </a:r>
            <a:r>
              <a:rPr lang="en-US" altLang="en-US" sz="2400" i="1" dirty="0">
                <a:solidFill>
                  <a:srgbClr val="FF0000"/>
                </a:solidFill>
                <a:latin typeface="Arial Narrow" panose="020B0606020202030204" pitchFamily="34" charset="0"/>
              </a:rPr>
              <a:t>Acts 16:37; 21:39; 22:26-28</a:t>
            </a:r>
          </a:p>
          <a:p>
            <a:pPr>
              <a:spcBef>
                <a:spcPts val="0"/>
              </a:spcBef>
              <a:buFont typeface="Wingdings" panose="05000000000000000000" pitchFamily="2" charset="2"/>
              <a:buNone/>
            </a:pPr>
            <a:r>
              <a:rPr lang="en-US" altLang="en-US" sz="2800" b="1" dirty="0" err="1">
                <a:solidFill>
                  <a:srgbClr val="C00000"/>
                </a:solidFill>
                <a:latin typeface="Eras Demi ITC" pitchFamily="34" charset="0"/>
              </a:rPr>
              <a:t>Hebraistic</a:t>
            </a:r>
            <a:r>
              <a:rPr lang="en-US" altLang="en-US" sz="2800" b="1" dirty="0">
                <a:solidFill>
                  <a:srgbClr val="C00000"/>
                </a:solidFill>
                <a:latin typeface="Eras Demi ITC" pitchFamily="34" charset="0"/>
              </a:rPr>
              <a:t> Jew</a:t>
            </a:r>
          </a:p>
          <a:p>
            <a:pPr>
              <a:spcBef>
                <a:spcPts val="0"/>
              </a:spcBef>
              <a:buFont typeface="Wingdings" panose="05000000000000000000" pitchFamily="2" charset="2"/>
              <a:buNone/>
            </a:pPr>
            <a:r>
              <a:rPr lang="en-US" altLang="en-US" i="1" dirty="0">
                <a:solidFill>
                  <a:srgbClr val="FF0000"/>
                </a:solidFill>
                <a:latin typeface="Arial Narrow" panose="020B0606020202030204" pitchFamily="34" charset="0"/>
              </a:rPr>
              <a:t>	</a:t>
            </a:r>
            <a:r>
              <a:rPr lang="en-US" altLang="en-US" sz="2400" i="1" dirty="0">
                <a:solidFill>
                  <a:srgbClr val="FF0000"/>
                </a:solidFill>
                <a:latin typeface="Arial Narrow" panose="020B0606020202030204" pitchFamily="34" charset="0"/>
              </a:rPr>
              <a:t>Acts 22:2; Phil. 3:6 (Hebrew speaking)</a:t>
            </a:r>
          </a:p>
          <a:p>
            <a:pPr>
              <a:spcBef>
                <a:spcPts val="0"/>
              </a:spcBef>
              <a:buFont typeface="Wingdings" panose="05000000000000000000" pitchFamily="2" charset="2"/>
              <a:buNone/>
            </a:pPr>
            <a:r>
              <a:rPr lang="en-US" altLang="en-US" sz="2800" b="1" dirty="0">
                <a:solidFill>
                  <a:srgbClr val="C00000"/>
                </a:solidFill>
                <a:latin typeface="Eras Demi ITC" pitchFamily="34" charset="0"/>
              </a:rPr>
              <a:t>Tribe of Benjamin</a:t>
            </a:r>
          </a:p>
          <a:p>
            <a:pPr>
              <a:spcBef>
                <a:spcPts val="0"/>
              </a:spcBef>
              <a:buFont typeface="Wingdings" panose="05000000000000000000" pitchFamily="2" charset="2"/>
              <a:buNone/>
            </a:pPr>
            <a:r>
              <a:rPr lang="en-US" altLang="en-US" sz="2400" i="1" dirty="0">
                <a:solidFill>
                  <a:srgbClr val="FF0000"/>
                </a:solidFill>
                <a:latin typeface="Arial Narrow" panose="020B0606020202030204" pitchFamily="34" charset="0"/>
              </a:rPr>
              <a:t>	Rom. 11:1; Phil. 3:5</a:t>
            </a:r>
            <a:endParaRPr lang="en-US" altLang="en-US" sz="2400" dirty="0">
              <a:solidFill>
                <a:srgbClr val="FF0000"/>
              </a:solidFill>
              <a:latin typeface="Eras Demi ITC" pitchFamily="34" charset="0"/>
            </a:endParaRPr>
          </a:p>
          <a:p>
            <a:pPr>
              <a:spcBef>
                <a:spcPts val="0"/>
              </a:spcBef>
              <a:buFont typeface="Wingdings" panose="05000000000000000000" pitchFamily="2" charset="2"/>
              <a:buNone/>
            </a:pPr>
            <a:endParaRPr lang="en-US" altLang="en-US" sz="2400" i="1" dirty="0">
              <a:solidFill>
                <a:srgbClr val="FF0000"/>
              </a:solidFill>
              <a:latin typeface="Arial Narrow" panose="020B0606020202030204" pitchFamily="34" charset="0"/>
            </a:endParaRPr>
          </a:p>
          <a:p>
            <a:pPr>
              <a:buFont typeface="Wingdings" panose="05000000000000000000" pitchFamily="2" charset="2"/>
              <a:buNone/>
            </a:pPr>
            <a:endParaRPr lang="en-US" altLang="en-US" i="1" dirty="0">
              <a:solidFill>
                <a:srgbClr val="FF0000"/>
              </a:solidFill>
              <a:latin typeface="Arial Narrow" panose="020B0606020202030204" pitchFamily="34" charset="0"/>
            </a:endParaRPr>
          </a:p>
          <a:p>
            <a:pPr marL="0" indent="0">
              <a:buNone/>
            </a:pPr>
            <a:endParaRPr lang="en-US" dirty="0"/>
          </a:p>
        </p:txBody>
      </p:sp>
      <p:sp>
        <p:nvSpPr>
          <p:cNvPr id="5" name="Content Placeholder 4"/>
          <p:cNvSpPr>
            <a:spLocks noGrp="1"/>
          </p:cNvSpPr>
          <p:nvPr>
            <p:ph sz="half" idx="2"/>
          </p:nvPr>
        </p:nvSpPr>
        <p:spPr>
          <a:xfrm>
            <a:off x="8747760" y="540627"/>
            <a:ext cx="3078480" cy="5654068"/>
          </a:xfrm>
        </p:spPr>
        <p:txBody>
          <a:bodyPr>
            <a:normAutofit lnSpcReduction="10000"/>
          </a:bodyPr>
          <a:lstStyle/>
          <a:p>
            <a:pPr>
              <a:spcBef>
                <a:spcPts val="0"/>
              </a:spcBef>
              <a:buFont typeface="Wingdings" panose="05000000000000000000" pitchFamily="2" charset="2"/>
              <a:buNone/>
            </a:pPr>
            <a:r>
              <a:rPr lang="en-US" altLang="en-US" sz="2800" b="1" dirty="0">
                <a:solidFill>
                  <a:srgbClr val="C00000"/>
                </a:solidFill>
                <a:latin typeface="Eras Demi ITC" pitchFamily="34" charset="0"/>
              </a:rPr>
              <a:t>Pharisee</a:t>
            </a:r>
          </a:p>
          <a:p>
            <a:pPr>
              <a:spcBef>
                <a:spcPts val="0"/>
              </a:spcBef>
              <a:buFont typeface="Wingdings" panose="05000000000000000000" pitchFamily="2" charset="2"/>
              <a:buNone/>
            </a:pPr>
            <a:r>
              <a:rPr lang="en-US" altLang="en-US" sz="2400" i="1" dirty="0">
                <a:solidFill>
                  <a:srgbClr val="FF0000"/>
                </a:solidFill>
                <a:latin typeface="Arial Narrow" panose="020B0606020202030204" pitchFamily="34" charset="0"/>
              </a:rPr>
              <a:t>	Acts 23:6; 26:5</a:t>
            </a:r>
          </a:p>
          <a:p>
            <a:pPr>
              <a:lnSpc>
                <a:spcPct val="110000"/>
              </a:lnSpc>
              <a:spcBef>
                <a:spcPts val="0"/>
              </a:spcBef>
              <a:buFont typeface="Wingdings" panose="05000000000000000000" pitchFamily="2" charset="2"/>
              <a:buNone/>
            </a:pPr>
            <a:r>
              <a:rPr lang="en-US" altLang="en-US" sz="2800" b="1" dirty="0">
                <a:solidFill>
                  <a:srgbClr val="C00000"/>
                </a:solidFill>
                <a:latin typeface="Eras Demi ITC" pitchFamily="34" charset="0"/>
              </a:rPr>
              <a:t>Disciple of Rabbi Gamaliel</a:t>
            </a:r>
          </a:p>
          <a:p>
            <a:pPr>
              <a:spcBef>
                <a:spcPts val="0"/>
              </a:spcBef>
              <a:buFont typeface="Wingdings" panose="05000000000000000000" pitchFamily="2" charset="2"/>
              <a:buNone/>
            </a:pPr>
            <a:r>
              <a:rPr lang="en-US" altLang="en-US" sz="2400" i="1" dirty="0">
                <a:solidFill>
                  <a:srgbClr val="FF0000"/>
                </a:solidFill>
                <a:latin typeface="Arial Narrow" panose="020B0606020202030204" pitchFamily="34" charset="0"/>
              </a:rPr>
              <a:t>	Acts 22:3</a:t>
            </a:r>
          </a:p>
          <a:p>
            <a:pPr>
              <a:spcBef>
                <a:spcPts val="0"/>
              </a:spcBef>
              <a:buFont typeface="Wingdings" panose="05000000000000000000" pitchFamily="2" charset="2"/>
              <a:buNone/>
            </a:pPr>
            <a:r>
              <a:rPr lang="en-US" altLang="en-US" sz="2800" b="1" dirty="0">
                <a:solidFill>
                  <a:srgbClr val="C00000"/>
                </a:solidFill>
                <a:latin typeface="Eras Demi ITC" pitchFamily="34" charset="0"/>
              </a:rPr>
              <a:t>Tentmaker Trade</a:t>
            </a:r>
          </a:p>
          <a:p>
            <a:pPr>
              <a:spcBef>
                <a:spcPts val="0"/>
              </a:spcBef>
              <a:buFont typeface="Wingdings" panose="05000000000000000000" pitchFamily="2" charset="2"/>
              <a:buNone/>
            </a:pPr>
            <a:r>
              <a:rPr lang="en-US" altLang="en-US" sz="2400" i="1" dirty="0">
                <a:solidFill>
                  <a:srgbClr val="FF0000"/>
                </a:solidFill>
                <a:latin typeface="Arial Narrow" panose="020B0606020202030204" pitchFamily="34" charset="0"/>
              </a:rPr>
              <a:t>	Acts 18:3</a:t>
            </a:r>
          </a:p>
          <a:p>
            <a:pPr>
              <a:spcBef>
                <a:spcPts val="0"/>
              </a:spcBef>
              <a:buFont typeface="Wingdings" panose="05000000000000000000" pitchFamily="2" charset="2"/>
              <a:buNone/>
            </a:pPr>
            <a:r>
              <a:rPr lang="en-US" altLang="en-US" sz="2800" b="1" dirty="0">
                <a:solidFill>
                  <a:srgbClr val="C00000"/>
                </a:solidFill>
                <a:latin typeface="Eras Demi ITC" pitchFamily="34" charset="0"/>
              </a:rPr>
              <a:t>Unmarried</a:t>
            </a:r>
          </a:p>
          <a:p>
            <a:pPr>
              <a:spcBef>
                <a:spcPts val="0"/>
              </a:spcBef>
              <a:buFont typeface="Wingdings" panose="05000000000000000000" pitchFamily="2" charset="2"/>
              <a:buNone/>
            </a:pPr>
            <a:r>
              <a:rPr lang="en-US" altLang="en-US" sz="2400" i="1" dirty="0">
                <a:solidFill>
                  <a:srgbClr val="FF0000"/>
                </a:solidFill>
                <a:latin typeface="Arial Narrow" panose="020B0606020202030204" pitchFamily="34" charset="0"/>
              </a:rPr>
              <a:t>	1 Cor. 7:7a; 9:5</a:t>
            </a:r>
          </a:p>
        </p:txBody>
      </p:sp>
      <p:sp>
        <p:nvSpPr>
          <p:cNvPr id="6" name="Slide Number Placeholder 5"/>
          <p:cNvSpPr>
            <a:spLocks noGrp="1"/>
          </p:cNvSpPr>
          <p:nvPr>
            <p:ph type="sldNum" sz="quarter" idx="12"/>
          </p:nvPr>
        </p:nvSpPr>
        <p:spPr/>
        <p:txBody>
          <a:bodyPr/>
          <a:lstStyle/>
          <a:p>
            <a:fld id="{2AC27A5A-7290-4DE1-BA94-4BE8A8E57DCF}" type="slidenum">
              <a:rPr lang="en-US" smtClean="0"/>
              <a:t>4</a:t>
            </a:fld>
            <a:endParaRPr lang="en-US" dirty="0"/>
          </a:p>
        </p:txBody>
      </p:sp>
    </p:spTree>
    <p:extLst>
      <p:ext uri="{BB962C8B-B14F-4D97-AF65-F5344CB8AC3E}">
        <p14:creationId xmlns:p14="http://schemas.microsoft.com/office/powerpoint/2010/main" val="174863671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 calcmode="lin" valueType="num">
                                      <p:cBhvr additive="base">
                                        <p:cTn id="5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 calcmode="lin" valueType="num">
                                      <p:cBhvr additive="base">
                                        <p:cTn id="6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2" end="2"/>
                                            </p:txEl>
                                          </p:spTgt>
                                        </p:tgtEl>
                                        <p:attrNameLst>
                                          <p:attrName>style.visibility</p:attrName>
                                        </p:attrNameLst>
                                      </p:cBhvr>
                                      <p:to>
                                        <p:strVal val="visible"/>
                                      </p:to>
                                    </p:set>
                                    <p:anim calcmode="lin" valueType="num">
                                      <p:cBhvr additive="base">
                                        <p:cTn id="6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3" end="3"/>
                                            </p:txEl>
                                          </p:spTgt>
                                        </p:tgtEl>
                                        <p:attrNameLst>
                                          <p:attrName>style.visibility</p:attrName>
                                        </p:attrNameLst>
                                      </p:cBhvr>
                                      <p:to>
                                        <p:strVal val="visible"/>
                                      </p:to>
                                    </p:set>
                                    <p:anim calcmode="lin" valueType="num">
                                      <p:cBhvr additive="base">
                                        <p:cTn id="7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 calcmode="lin" valueType="num">
                                      <p:cBhvr additive="base">
                                        <p:cTn id="7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5" end="5"/>
                                            </p:txEl>
                                          </p:spTgt>
                                        </p:tgtEl>
                                        <p:attrNameLst>
                                          <p:attrName>style.visibility</p:attrName>
                                        </p:attrNameLst>
                                      </p:cBhvr>
                                      <p:to>
                                        <p:strVal val="visible"/>
                                      </p:to>
                                    </p:set>
                                    <p:anim calcmode="lin" valueType="num">
                                      <p:cBhvr additive="base">
                                        <p:cTn id="8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
                                            <p:txEl>
                                              <p:pRg st="6" end="6"/>
                                            </p:txEl>
                                          </p:spTgt>
                                        </p:tgtEl>
                                        <p:attrNameLst>
                                          <p:attrName>style.visibility</p:attrName>
                                        </p:attrNameLst>
                                      </p:cBhvr>
                                      <p:to>
                                        <p:strVal val="visible"/>
                                      </p:to>
                                    </p:set>
                                    <p:anim calcmode="lin" valueType="num">
                                      <p:cBhvr additive="base">
                                        <p:cTn id="8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5">
                                            <p:txEl>
                                              <p:pRg st="7" end="7"/>
                                            </p:txEl>
                                          </p:spTgt>
                                        </p:tgtEl>
                                        <p:attrNameLst>
                                          <p:attrName>style.visibility</p:attrName>
                                        </p:attrNameLst>
                                      </p:cBhvr>
                                      <p:to>
                                        <p:strVal val="visible"/>
                                      </p:to>
                                    </p:set>
                                    <p:anim calcmode="lin" valueType="num">
                                      <p:cBhvr additive="base">
                                        <p:cTn id="9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761999" y="353291"/>
            <a:ext cx="10834255" cy="5160541"/>
          </a:xfrm>
        </p:spPr>
        <p:txBody>
          <a:bodyPr/>
          <a:lstStyle/>
          <a:p>
            <a:pPr algn="ctr"/>
            <a:r>
              <a:rPr lang="en-US" altLang="en-US" dirty="0"/>
              <a:t>  </a:t>
            </a:r>
            <a:r>
              <a:rPr lang="en-US" altLang="en-US" dirty="0">
                <a:solidFill>
                  <a:srgbClr val="FFC000"/>
                </a:solidFill>
                <a:latin typeface="Impact" panose="020B0806030902050204" pitchFamily="34" charset="0"/>
              </a:rPr>
              <a:t>Paul’s Five Defenses</a:t>
            </a:r>
            <a:br>
              <a:rPr lang="en-US" altLang="en-US" dirty="0">
                <a:solidFill>
                  <a:srgbClr val="FFC000"/>
                </a:solidFill>
                <a:latin typeface="Impact" panose="020B0806030902050204" pitchFamily="34" charset="0"/>
              </a:rPr>
            </a:br>
            <a:r>
              <a:rPr lang="en-US" altLang="en-US" sz="2800" b="1" dirty="0">
                <a:solidFill>
                  <a:srgbClr val="FFFF99"/>
                </a:solidFill>
                <a:effectLst>
                  <a:outerShdw blurRad="38100" dist="38100" dir="2700000" algn="tl">
                    <a:srgbClr val="000000"/>
                  </a:outerShdw>
                </a:effectLst>
              </a:rPr>
              <a:t>After his arrest, </a:t>
            </a:r>
            <a:r>
              <a:rPr lang="en-US" altLang="en-US" sz="2800" b="1" i="1" dirty="0">
                <a:solidFill>
                  <a:srgbClr val="FFFF99"/>
                </a:solidFill>
                <a:effectLst>
                  <a:outerShdw blurRad="38100" dist="38100" dir="2700000" algn="tl">
                    <a:srgbClr val="000000"/>
                  </a:outerShdw>
                </a:effectLst>
              </a:rPr>
              <a:t>Paul offered five defenses of himself and his ministry.</a:t>
            </a:r>
            <a:endParaRPr lang="en-US" altLang="en-US" dirty="0">
              <a:solidFill>
                <a:srgbClr val="FFFF99"/>
              </a:solidFill>
              <a:latin typeface="Impact" panose="020B0806030902050204" pitchFamily="34" charset="0"/>
            </a:endParaRPr>
          </a:p>
        </p:txBody>
      </p:sp>
      <p:sp>
        <p:nvSpPr>
          <p:cNvPr id="398339" name="Rectangle 3"/>
          <p:cNvSpPr>
            <a:spLocks noGrp="1" noChangeArrowheads="1"/>
          </p:cNvSpPr>
          <p:nvPr>
            <p:ph type="body" idx="1"/>
          </p:nvPr>
        </p:nvSpPr>
        <p:spPr>
          <a:xfrm>
            <a:off x="166022" y="1621319"/>
            <a:ext cx="2208211" cy="837449"/>
          </a:xfrm>
        </p:spPr>
        <p:txBody>
          <a:bodyPr/>
          <a:lstStyle/>
          <a:p>
            <a:pPr algn="ctr"/>
            <a:r>
              <a:rPr lang="en-US" altLang="en-US" sz="3600" b="0" dirty="0">
                <a:solidFill>
                  <a:srgbClr val="FFFF00"/>
                </a:solidFill>
                <a:latin typeface="Mistral" panose="03090702030407020403" pitchFamily="66" charset="0"/>
              </a:rPr>
              <a:t>To the Jews</a:t>
            </a:r>
          </a:p>
        </p:txBody>
      </p:sp>
      <p:sp>
        <p:nvSpPr>
          <p:cNvPr id="2" name="Content Placeholder 1"/>
          <p:cNvSpPr>
            <a:spLocks noGrp="1"/>
          </p:cNvSpPr>
          <p:nvPr>
            <p:ph sz="half" idx="2"/>
          </p:nvPr>
        </p:nvSpPr>
        <p:spPr>
          <a:xfrm>
            <a:off x="137954" y="2473350"/>
            <a:ext cx="2214639" cy="3040482"/>
          </a:xfrm>
          <a:solidFill>
            <a:srgbClr val="5D7391"/>
          </a:solidFill>
          <a:ln>
            <a:solidFill>
              <a:schemeClr val="bg1"/>
            </a:solidFill>
          </a:ln>
        </p:spPr>
        <p:txBody>
          <a:bodyPr>
            <a:noAutofit/>
          </a:bodyPr>
          <a:lstStyle/>
          <a:p>
            <a:pPr marL="0" indent="0">
              <a:buNone/>
            </a:pPr>
            <a:r>
              <a:rPr lang="en-US" sz="2400" b="1" dirty="0">
                <a:solidFill>
                  <a:schemeClr val="bg1"/>
                </a:solidFill>
                <a:effectLst>
                  <a:outerShdw blurRad="38100" dist="38100" dir="2700000" algn="tl">
                    <a:srgbClr val="000000">
                      <a:alpha val="43137"/>
                    </a:srgbClr>
                  </a:outerShdw>
                </a:effectLst>
                <a:latin typeface="Arial Narrow" panose="020B0606020202030204" pitchFamily="34" charset="0"/>
              </a:rPr>
              <a:t>This speech was made from the steps of the Antonia Fortress to the Jews in the Court of the Nations (Ac. 22).</a:t>
            </a:r>
          </a:p>
        </p:txBody>
      </p:sp>
      <p:sp>
        <p:nvSpPr>
          <p:cNvPr id="3" name="Text Placeholder 2"/>
          <p:cNvSpPr>
            <a:spLocks noGrp="1"/>
          </p:cNvSpPr>
          <p:nvPr>
            <p:ph type="body" sz="quarter" idx="3"/>
          </p:nvPr>
        </p:nvSpPr>
        <p:spPr>
          <a:xfrm>
            <a:off x="2310065" y="1642100"/>
            <a:ext cx="2679031" cy="837450"/>
          </a:xfrm>
        </p:spPr>
        <p:txBody>
          <a:bodyPr/>
          <a:lstStyle/>
          <a:p>
            <a:pPr algn="ctr"/>
            <a:r>
              <a:rPr lang="en-US" sz="3600" b="0" dirty="0">
                <a:solidFill>
                  <a:srgbClr val="FFFF00"/>
                </a:solidFill>
                <a:latin typeface="Mistral" panose="03090702030407020403" pitchFamily="66" charset="0"/>
              </a:rPr>
              <a:t>To the Sanhedrin</a:t>
            </a:r>
          </a:p>
        </p:txBody>
      </p:sp>
      <p:sp>
        <p:nvSpPr>
          <p:cNvPr id="4" name="Content Placeholder 3"/>
          <p:cNvSpPr>
            <a:spLocks noGrp="1"/>
          </p:cNvSpPr>
          <p:nvPr>
            <p:ph sz="quarter" idx="4"/>
          </p:nvPr>
        </p:nvSpPr>
        <p:spPr>
          <a:xfrm>
            <a:off x="2556296" y="2465328"/>
            <a:ext cx="2226675" cy="3048504"/>
          </a:xfrm>
          <a:solidFill>
            <a:srgbClr val="46576E"/>
          </a:solidFill>
          <a:ln>
            <a:solidFill>
              <a:schemeClr val="bg1"/>
            </a:solidFill>
          </a:ln>
        </p:spPr>
        <p:txBody>
          <a:bodyPr>
            <a:noAutofit/>
          </a:bodyPr>
          <a:lstStyle/>
          <a:p>
            <a:pPr marL="0" indent="0">
              <a:buNone/>
            </a:pPr>
            <a:r>
              <a:rPr lang="en-US" sz="2400" b="1" dirty="0">
                <a:solidFill>
                  <a:schemeClr val="bg1"/>
                </a:solidFill>
                <a:effectLst>
                  <a:outerShdw blurRad="38100" dist="38100" dir="2700000" algn="tl">
                    <a:srgbClr val="000000">
                      <a:alpha val="43137"/>
                    </a:srgbClr>
                  </a:outerShdw>
                </a:effectLst>
                <a:latin typeface="Arial Narrow" panose="020B0606020202030204" pitchFamily="34" charset="0"/>
              </a:rPr>
              <a:t>This speech was given to the assembled Sanhedrin by order of the Roman Tribune (Ac. 23).</a:t>
            </a:r>
          </a:p>
        </p:txBody>
      </p:sp>
      <p:sp>
        <p:nvSpPr>
          <p:cNvPr id="7" name="Content Placeholder 3"/>
          <p:cNvSpPr txBox="1">
            <a:spLocks/>
          </p:cNvSpPr>
          <p:nvPr/>
        </p:nvSpPr>
        <p:spPr bwMode="auto">
          <a:xfrm>
            <a:off x="5005138" y="2473350"/>
            <a:ext cx="2208211" cy="3040482"/>
          </a:xfrm>
          <a:prstGeom prst="rect">
            <a:avLst/>
          </a:prstGeom>
          <a:solidFill>
            <a:srgbClr val="3B485B"/>
          </a:solidFill>
          <a:ln>
            <a:solidFill>
              <a:schemeClr val="bg1"/>
            </a:solidFill>
          </a:ln>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effectLst>
                  <a:outerShdw blurRad="38100" dist="38100" dir="2700000" algn="tl">
                    <a:srgbClr val="000000">
                      <a:alpha val="43137"/>
                    </a:srgbClr>
                  </a:outerShdw>
                </a:effectLst>
                <a:latin typeface="Arial Narrow" panose="020B0606020202030204" pitchFamily="34" charset="0"/>
              </a:rPr>
              <a:t>This speech was given to the Roman Procurator, Antonius Felix (Ac. 24).</a:t>
            </a:r>
          </a:p>
        </p:txBody>
      </p:sp>
      <p:sp>
        <p:nvSpPr>
          <p:cNvPr id="8" name="Content Placeholder 3"/>
          <p:cNvSpPr txBox="1">
            <a:spLocks/>
          </p:cNvSpPr>
          <p:nvPr/>
        </p:nvSpPr>
        <p:spPr bwMode="auto">
          <a:xfrm>
            <a:off x="7417052" y="2473350"/>
            <a:ext cx="2197393" cy="3040482"/>
          </a:xfrm>
          <a:prstGeom prst="rect">
            <a:avLst/>
          </a:prstGeom>
          <a:solidFill>
            <a:srgbClr val="323D4C"/>
          </a:solidFill>
          <a:ln>
            <a:solidFill>
              <a:schemeClr val="bg1"/>
            </a:solidFill>
          </a:ln>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effectLst>
                  <a:outerShdw blurRad="38100" dist="38100" dir="2700000" algn="tl">
                    <a:srgbClr val="000000">
                      <a:alpha val="43137"/>
                    </a:srgbClr>
                  </a:outerShdw>
                </a:effectLst>
                <a:latin typeface="Arial Narrow" panose="020B0606020202030204" pitchFamily="34" charset="0"/>
              </a:rPr>
              <a:t>This speech was given to Festus, the incoming governor who would replace Felix (Ac. 25).</a:t>
            </a:r>
          </a:p>
        </p:txBody>
      </p:sp>
      <p:sp>
        <p:nvSpPr>
          <p:cNvPr id="9" name="Content Placeholder 3"/>
          <p:cNvSpPr txBox="1">
            <a:spLocks/>
          </p:cNvSpPr>
          <p:nvPr/>
        </p:nvSpPr>
        <p:spPr bwMode="auto">
          <a:xfrm>
            <a:off x="9816937" y="2451793"/>
            <a:ext cx="2202991" cy="3062039"/>
          </a:xfrm>
          <a:prstGeom prst="rect">
            <a:avLst/>
          </a:prstGeom>
          <a:solidFill>
            <a:srgbClr val="29323F"/>
          </a:solidFill>
          <a:ln>
            <a:solidFill>
              <a:schemeClr val="bg1"/>
            </a:solidFill>
          </a:ln>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bg1"/>
                </a:solidFill>
                <a:effectLst>
                  <a:outerShdw blurRad="38100" dist="38100" dir="2700000" algn="tl">
                    <a:srgbClr val="000000">
                      <a:alpha val="43137"/>
                    </a:srgbClr>
                  </a:outerShdw>
                </a:effectLst>
                <a:latin typeface="Arial Narrow" panose="020B0606020202030204" pitchFamily="34" charset="0"/>
              </a:rPr>
              <a:t>This speech was given to Herod Agrippa II, the provincial king from Caesarea Philippi (Ac. 26).</a:t>
            </a:r>
          </a:p>
        </p:txBody>
      </p:sp>
      <p:sp>
        <p:nvSpPr>
          <p:cNvPr id="10" name="Rectangle 3"/>
          <p:cNvSpPr txBox="1">
            <a:spLocks noChangeArrowheads="1"/>
          </p:cNvSpPr>
          <p:nvPr/>
        </p:nvSpPr>
        <p:spPr bwMode="auto">
          <a:xfrm>
            <a:off x="5005138" y="1608558"/>
            <a:ext cx="2208211" cy="83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ltLang="en-US" sz="3600" b="0" dirty="0">
                <a:solidFill>
                  <a:srgbClr val="FFFF00"/>
                </a:solidFill>
                <a:latin typeface="Mistral" panose="03090702030407020403" pitchFamily="66" charset="0"/>
              </a:rPr>
              <a:t>To Felix</a:t>
            </a:r>
          </a:p>
        </p:txBody>
      </p:sp>
      <p:sp>
        <p:nvSpPr>
          <p:cNvPr id="11" name="Rectangle 3"/>
          <p:cNvSpPr txBox="1">
            <a:spLocks noChangeArrowheads="1"/>
          </p:cNvSpPr>
          <p:nvPr/>
        </p:nvSpPr>
        <p:spPr bwMode="auto">
          <a:xfrm>
            <a:off x="7406234" y="1608558"/>
            <a:ext cx="2208211" cy="83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ltLang="en-US" sz="3600" b="0" dirty="0">
                <a:solidFill>
                  <a:srgbClr val="FFFF00"/>
                </a:solidFill>
                <a:latin typeface="Mistral" panose="03090702030407020403" pitchFamily="66" charset="0"/>
              </a:rPr>
              <a:t>To Festus</a:t>
            </a:r>
          </a:p>
        </p:txBody>
      </p:sp>
      <p:sp>
        <p:nvSpPr>
          <p:cNvPr id="12" name="Rectangle 3"/>
          <p:cNvSpPr txBox="1">
            <a:spLocks noChangeArrowheads="1"/>
          </p:cNvSpPr>
          <p:nvPr/>
        </p:nvSpPr>
        <p:spPr bwMode="auto">
          <a:xfrm>
            <a:off x="9811717" y="1625852"/>
            <a:ext cx="2208211" cy="837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altLang="en-US" sz="3600" b="0" dirty="0">
                <a:solidFill>
                  <a:srgbClr val="FFFF00"/>
                </a:solidFill>
                <a:latin typeface="Mistral" panose="03090702030407020403" pitchFamily="66" charset="0"/>
              </a:rPr>
              <a:t>To Agrippa</a:t>
            </a:r>
          </a:p>
        </p:txBody>
      </p:sp>
      <p:sp>
        <p:nvSpPr>
          <p:cNvPr id="5" name="TextBox 4"/>
          <p:cNvSpPr txBox="1"/>
          <p:nvPr/>
        </p:nvSpPr>
        <p:spPr>
          <a:xfrm>
            <a:off x="169863" y="5602709"/>
            <a:ext cx="11806989" cy="954107"/>
          </a:xfrm>
          <a:prstGeom prst="rect">
            <a:avLst/>
          </a:prstGeom>
          <a:noFill/>
        </p:spPr>
        <p:txBody>
          <a:bodyPr wrap="square" rtlCol="0">
            <a:spAutoFit/>
          </a:bodyPr>
          <a:lstStyle/>
          <a:p>
            <a:pPr algn="ctr"/>
            <a:r>
              <a:rPr lang="en-US" altLang="en-US" sz="2800" b="1" dirty="0">
                <a:solidFill>
                  <a:schemeClr val="accent4">
                    <a:lumMod val="60000"/>
                    <a:lumOff val="40000"/>
                  </a:schemeClr>
                </a:solidFill>
                <a:effectLst>
                  <a:outerShdw blurRad="38100" dist="38100" dir="2700000" algn="tl">
                    <a:srgbClr val="000000">
                      <a:alpha val="43137"/>
                    </a:srgbClr>
                  </a:outerShdw>
                </a:effectLst>
                <a:latin typeface="Eras Demi ITC"/>
              </a:rPr>
              <a:t>In the accounts of these five defenses, Luke provides an extended apologetic for the Christian movement, both to Romans and to Jews.</a:t>
            </a:r>
            <a:endParaRPr lang="en-US" altLang="en-US" sz="2800" b="1" i="1" dirty="0">
              <a:solidFill>
                <a:schemeClr val="accent4">
                  <a:lumMod val="60000"/>
                  <a:lumOff val="40000"/>
                </a:schemeClr>
              </a:solidFill>
              <a:effectLst>
                <a:outerShdw blurRad="38100" dist="38100" dir="2700000" algn="tl">
                  <a:srgbClr val="000000">
                    <a:alpha val="43137"/>
                  </a:srgbClr>
                </a:outerShdw>
              </a:effectLst>
              <a:latin typeface="Eras Demi ITC"/>
            </a:endParaRPr>
          </a:p>
        </p:txBody>
      </p:sp>
    </p:spTree>
    <p:extLst>
      <p:ext uri="{BB962C8B-B14F-4D97-AF65-F5344CB8AC3E}">
        <p14:creationId xmlns:p14="http://schemas.microsoft.com/office/powerpoint/2010/main" val="310827168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Effect transition="in" filter="randombar(horizontal)">
                                      <p:cBhvr>
                                        <p:cTn id="7" dur="500"/>
                                        <p:tgtEl>
                                          <p:spTgt spid="398339">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bg/>
                                          </p:spTgt>
                                        </p:tgtEl>
                                        <p:attrNameLst>
                                          <p:attrName>style.visibility</p:attrName>
                                        </p:attrNameLst>
                                      </p:cBhvr>
                                      <p:to>
                                        <p:strVal val="visible"/>
                                      </p:to>
                                    </p:set>
                                    <p:animEffect transition="in" filter="randombar(horizontal)">
                                      <p:cBhvr>
                                        <p:cTn id="10" dur="500"/>
                                        <p:tgtEl>
                                          <p:spTgt spid="2">
                                            <p:bg/>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randombar(horizontal)">
                                      <p:cBhvr>
                                        <p:cTn id="21" dur="500"/>
                                        <p:tgtEl>
                                          <p:spTgt spid="4">
                                            <p:bg/>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7" dur="500"/>
                                        <p:tgtEl>
                                          <p:spTgt spid="11">
                                            <p:txEl>
                                              <p:pRg st="0" end="0"/>
                                            </p:txEl>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p:cTn id="5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build="p"/>
      <p:bldP spid="4" grpId="0" uiExpand="1" build="p" animBg="1"/>
      <p:bldP spid="7" grpId="0" animBg="1"/>
      <p:bldP spid="8" grpId="0" animBg="1"/>
      <p:bldP spid="9" grpId="0" animBg="1"/>
      <p:bldP spid="10"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229" y="569066"/>
            <a:ext cx="4236677" cy="4943104"/>
          </a:xfrm>
        </p:spPr>
        <p:txBody>
          <a:bodyPr/>
          <a:lstStyle/>
          <a:p>
            <a:r>
              <a:rPr lang="en-US" b="1" dirty="0">
                <a:solidFill>
                  <a:srgbClr val="FFC000"/>
                </a:solidFill>
                <a:effectLst>
                  <a:outerShdw blurRad="38100" dist="38100" dir="2700000" algn="tl">
                    <a:srgbClr val="000000">
                      <a:alpha val="43137"/>
                    </a:srgbClr>
                  </a:outerShdw>
                </a:effectLst>
              </a:rPr>
              <a:t>Transferred to Caesarea</a:t>
            </a:r>
          </a:p>
        </p:txBody>
      </p:sp>
      <p:sp>
        <p:nvSpPr>
          <p:cNvPr id="3" name="Content Placeholder 2"/>
          <p:cNvSpPr>
            <a:spLocks noGrp="1"/>
          </p:cNvSpPr>
          <p:nvPr>
            <p:ph idx="1"/>
          </p:nvPr>
        </p:nvSpPr>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Due to a plot against Paul’s life, the Tribune transferred Paul to the Roman provincial government seat in the north.</a:t>
            </a:r>
          </a:p>
          <a:p>
            <a:r>
              <a:rPr lang="en-US" sz="2400" i="1" dirty="0"/>
              <a:t>Under heavily armed guard, Paul was taken by cavalry at night to be arraigned before Felix, the Governor.</a:t>
            </a:r>
          </a:p>
          <a:p>
            <a:r>
              <a:rPr lang="en-US" sz="2400" i="1" dirty="0"/>
              <a:t>The Tribune wrote an accompanying letter to explain the circumstances, and Paul was duly delivered and kept under guard to await his accusers.</a:t>
            </a:r>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41</a:t>
            </a:fld>
            <a:endParaRPr lang="en-US"/>
          </a:p>
        </p:txBody>
      </p:sp>
    </p:spTree>
    <p:extLst>
      <p:ext uri="{BB962C8B-B14F-4D97-AF65-F5344CB8AC3E}">
        <p14:creationId xmlns:p14="http://schemas.microsoft.com/office/powerpoint/2010/main" val="277485150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20950" y="304799"/>
            <a:ext cx="6373826" cy="1458273"/>
          </a:xfrm>
        </p:spPr>
        <p:txBody>
          <a:bodyPr>
            <a:normAutofit/>
          </a:bodyPr>
          <a:lstStyle/>
          <a:p>
            <a:r>
              <a:rPr lang="en-US" dirty="0">
                <a:solidFill>
                  <a:srgbClr val="FFC000"/>
                </a:solidFill>
              </a:rPr>
              <a:t>Caesarea </a:t>
            </a:r>
            <a:r>
              <a:rPr lang="en-US" dirty="0" err="1">
                <a:solidFill>
                  <a:srgbClr val="FFC000"/>
                </a:solidFill>
              </a:rPr>
              <a:t>Maritima</a:t>
            </a:r>
            <a:endParaRPr lang="en-US" dirty="0">
              <a:solidFill>
                <a:srgbClr val="FFC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994543" y="0"/>
            <a:ext cx="4823630" cy="6858000"/>
          </a:xfrm>
        </p:spPr>
      </p:pic>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42</a:t>
            </a:fld>
            <a:endParaRPr lang="en-US"/>
          </a:p>
        </p:txBody>
      </p:sp>
      <p:sp>
        <p:nvSpPr>
          <p:cNvPr id="6" name="TextBox 5"/>
          <p:cNvSpPr txBox="1"/>
          <p:nvPr/>
        </p:nvSpPr>
        <p:spPr>
          <a:xfrm>
            <a:off x="6705600" y="1203163"/>
            <a:ext cx="4876800" cy="5940088"/>
          </a:xfrm>
          <a:prstGeom prst="rect">
            <a:avLst/>
          </a:prstGeom>
          <a:noFill/>
        </p:spPr>
        <p:txBody>
          <a:bodyPr wrap="square" rtlCol="0">
            <a:spAutoFit/>
          </a:bodyPr>
          <a:lstStyle/>
          <a:p>
            <a:r>
              <a:rPr lang="en-US" sz="2800" dirty="0">
                <a:solidFill>
                  <a:srgbClr val="FFFF99"/>
                </a:solidFill>
              </a:rPr>
              <a:t>The city was built by Herod the Great and became the military and civilian capital of the Judean Province. It included:</a:t>
            </a:r>
          </a:p>
          <a:p>
            <a:pPr marL="457200" indent="-457200">
              <a:buFont typeface="Arial" panose="020B0604020202020204" pitchFamily="34" charset="0"/>
              <a:buChar char="•"/>
            </a:pPr>
            <a:r>
              <a:rPr lang="en-US" sz="2400" i="1" dirty="0">
                <a:solidFill>
                  <a:schemeClr val="bg1"/>
                </a:solidFill>
              </a:rPr>
              <a:t>A palace (where Paul was held temporarily)</a:t>
            </a:r>
          </a:p>
          <a:p>
            <a:pPr marL="457200" indent="-457200">
              <a:buFont typeface="Arial" panose="020B0604020202020204" pitchFamily="34" charset="0"/>
              <a:buChar char="•"/>
            </a:pPr>
            <a:r>
              <a:rPr lang="en-US" sz="2400" i="1" dirty="0" err="1">
                <a:solidFill>
                  <a:schemeClr val="bg1"/>
                </a:solidFill>
              </a:rPr>
              <a:t>Sebastos</a:t>
            </a:r>
            <a:r>
              <a:rPr lang="en-US" sz="2400" i="1" dirty="0">
                <a:solidFill>
                  <a:schemeClr val="bg1"/>
                </a:solidFill>
              </a:rPr>
              <a:t> Harbor, the largest artificial harbor in the ancient world with cement breakwaters poured on the bottom of the seabed.</a:t>
            </a:r>
          </a:p>
          <a:p>
            <a:pPr marL="457200" indent="-457200">
              <a:buFont typeface="Arial" panose="020B0604020202020204" pitchFamily="34" charset="0"/>
              <a:buChar char="•"/>
            </a:pPr>
            <a:r>
              <a:rPr lang="en-US" sz="2400" i="1" dirty="0">
                <a:solidFill>
                  <a:schemeClr val="bg1"/>
                </a:solidFill>
              </a:rPr>
              <a:t>An amphitheater</a:t>
            </a:r>
          </a:p>
          <a:p>
            <a:pPr marL="457200" indent="-457200">
              <a:buFont typeface="Arial" panose="020B0604020202020204" pitchFamily="34" charset="0"/>
              <a:buChar char="•"/>
            </a:pPr>
            <a:r>
              <a:rPr lang="en-US" sz="2400" i="1" dirty="0">
                <a:solidFill>
                  <a:schemeClr val="bg1"/>
                </a:solidFill>
              </a:rPr>
              <a:t>A cardo</a:t>
            </a:r>
          </a:p>
          <a:p>
            <a:pPr marL="457200" indent="-457200">
              <a:buFont typeface="Arial" panose="020B0604020202020204" pitchFamily="34" charset="0"/>
              <a:buChar char="•"/>
            </a:pPr>
            <a:r>
              <a:rPr lang="en-US" sz="2400" i="1" dirty="0">
                <a:solidFill>
                  <a:schemeClr val="bg1"/>
                </a:solidFill>
              </a:rPr>
              <a:t>An aqueduct</a:t>
            </a:r>
          </a:p>
          <a:p>
            <a:pPr marL="457200" indent="-457200">
              <a:buFont typeface="Arial" panose="020B0604020202020204" pitchFamily="34" charset="0"/>
              <a:buChar char="•"/>
            </a:pPr>
            <a:endParaRPr lang="en-US" sz="2800" i="1" dirty="0"/>
          </a:p>
        </p:txBody>
      </p:sp>
    </p:spTree>
    <p:extLst>
      <p:ext uri="{BB962C8B-B14F-4D97-AF65-F5344CB8AC3E}">
        <p14:creationId xmlns:p14="http://schemas.microsoft.com/office/powerpoint/2010/main" val="360686717"/>
      </p:ext>
    </p:extLst>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81891" y="498764"/>
            <a:ext cx="4014015" cy="5013406"/>
          </a:xfrm>
        </p:spPr>
        <p:txBody>
          <a:bodyPr/>
          <a:lstStyle/>
          <a:p>
            <a:r>
              <a:rPr lang="en-US" b="1" dirty="0">
                <a:solidFill>
                  <a:srgbClr val="FFC000"/>
                </a:solidFill>
                <a:effectLst>
                  <a:outerShdw blurRad="38100" dist="38100" dir="2700000" algn="tl">
                    <a:srgbClr val="000000">
                      <a:alpha val="43137"/>
                    </a:srgbClr>
                  </a:outerShdw>
                </a:effectLst>
              </a:rPr>
              <a:t>The Trip to Rome</a:t>
            </a:r>
          </a:p>
        </p:txBody>
      </p:sp>
      <p:sp>
        <p:nvSpPr>
          <p:cNvPr id="4" name="Slide Number Placeholder 3"/>
          <p:cNvSpPr>
            <a:spLocks noGrp="1"/>
          </p:cNvSpPr>
          <p:nvPr>
            <p:ph type="sldNum" sz="quarter" idx="12"/>
          </p:nvPr>
        </p:nvSpPr>
        <p:spPr/>
        <p:txBody>
          <a:bodyPr/>
          <a:lstStyle/>
          <a:p>
            <a:fld id="{2AC27A5A-7290-4DE1-BA94-4BE8A8E57DCF}" type="slidenum">
              <a:rPr lang="en-US" smtClean="0"/>
              <a:t>43</a:t>
            </a:fld>
            <a:endParaRPr lang="en-US" dirty="0"/>
          </a:p>
        </p:txBody>
      </p:sp>
    </p:spTree>
    <p:extLst>
      <p:ext uri="{BB962C8B-B14F-4D97-AF65-F5344CB8AC3E}">
        <p14:creationId xmlns:p14="http://schemas.microsoft.com/office/powerpoint/2010/main" val="1813813704"/>
      </p:ext>
    </p:extLst>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69066"/>
            <a:ext cx="4827587" cy="4943104"/>
          </a:xfrm>
        </p:spPr>
        <p:txBody>
          <a:bodyPr/>
          <a:lstStyle/>
          <a:p>
            <a:r>
              <a:rPr lang="en-US" b="1" dirty="0">
                <a:solidFill>
                  <a:srgbClr val="FFC000"/>
                </a:solidFill>
                <a:effectLst>
                  <a:outerShdw blurRad="38100" dist="38100" dir="2700000" algn="tl">
                    <a:srgbClr val="000000">
                      <a:alpha val="43137"/>
                    </a:srgbClr>
                  </a:outerShdw>
                </a:effectLst>
              </a:rPr>
              <a:t>A Long Incarceration</a:t>
            </a:r>
          </a:p>
        </p:txBody>
      </p:sp>
      <p:sp>
        <p:nvSpPr>
          <p:cNvPr id="3" name="Content Placeholder 2"/>
          <p:cNvSpPr>
            <a:spLocks noGrp="1"/>
          </p:cNvSpPr>
          <p:nvPr>
            <p:ph idx="1"/>
          </p:nvPr>
        </p:nvSpPr>
        <p:spPr/>
        <p:txBody>
          <a:bodyPr>
            <a:normAutofit/>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In Caesarea, Paul remained incarcerated for two years.</a:t>
            </a:r>
          </a:p>
          <a:p>
            <a:r>
              <a:rPr lang="en-US" sz="2400" i="1" dirty="0"/>
              <a:t>After his incarceration in Caesarea and upon Paul’s appeal to Caesar, which was his right as a Roman citizen, Festus extradited Paul to Rome.</a:t>
            </a:r>
          </a:p>
          <a:p>
            <a:r>
              <a:rPr lang="en-US" sz="2400" i="1" dirty="0"/>
              <a:t>After an arduous trip (including shipwreck), Paul reached Rome, where he was incarcerated an additional two years under house arrest while awaiting his hearing before Caesar Nero.</a:t>
            </a:r>
          </a:p>
          <a:p>
            <a:r>
              <a:rPr lang="en-US" sz="2400" i="1" dirty="0"/>
              <a:t>Luke concludes his history of the early church with Paul awaiting his imperial hearing.</a:t>
            </a:r>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44</a:t>
            </a:fld>
            <a:endParaRPr lang="en-US"/>
          </a:p>
        </p:txBody>
      </p:sp>
    </p:spTree>
    <p:extLst>
      <p:ext uri="{BB962C8B-B14F-4D97-AF65-F5344CB8AC3E}">
        <p14:creationId xmlns:p14="http://schemas.microsoft.com/office/powerpoint/2010/main" val="324434661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pic>
        <p:nvPicPr>
          <p:cNvPr id="406530" name="Picture 2" descr="bible-map-apostle-paul-fourth-and-final-missionary-journey[1]"/>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881"/>
          <a:stretch/>
        </p:blipFill>
        <p:spPr bwMode="auto">
          <a:xfrm>
            <a:off x="1336842" y="2"/>
            <a:ext cx="9651998" cy="68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65102"/>
      </p:ext>
    </p:extLst>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420869" name="Rectangle 5"/>
          <p:cNvSpPr>
            <a:spLocks noGrp="1" noChangeArrowheads="1"/>
          </p:cNvSpPr>
          <p:nvPr>
            <p:ph type="body" sz="half" idx="1"/>
          </p:nvPr>
        </p:nvSpPr>
        <p:spPr>
          <a:xfrm>
            <a:off x="6043862" y="280737"/>
            <a:ext cx="5715001" cy="6296526"/>
          </a:xfrm>
        </p:spPr>
        <p:txBody>
          <a:bodyPr>
            <a:normAutofit fontScale="92500" lnSpcReduction="10000"/>
          </a:bodyPr>
          <a:lstStyle/>
          <a:p>
            <a:pPr>
              <a:buFont typeface="Wingdings" panose="05000000000000000000" pitchFamily="2" charset="2"/>
              <a:buNone/>
            </a:pPr>
            <a:r>
              <a:rPr lang="en-US" altLang="en-US" sz="3200" dirty="0">
                <a:solidFill>
                  <a:srgbClr val="FFFF99"/>
                </a:solidFill>
              </a:rPr>
              <a:t>Caesar Nero ruled Rome (AD 54-68), and according to 5</a:t>
            </a:r>
            <a:r>
              <a:rPr lang="en-US" altLang="en-US" sz="3200" baseline="30000" dirty="0">
                <a:solidFill>
                  <a:srgbClr val="FFFF99"/>
                </a:solidFill>
              </a:rPr>
              <a:t>th</a:t>
            </a:r>
            <a:r>
              <a:rPr lang="en-US" altLang="en-US" sz="3200" dirty="0">
                <a:solidFill>
                  <a:srgbClr val="FFFF99"/>
                </a:solidFill>
              </a:rPr>
              <a:t> century church tradition, he released Paul after his first imprisonment, after which Paul went to Spain.</a:t>
            </a:r>
          </a:p>
          <a:p>
            <a:pPr>
              <a:buFont typeface="Wingdings" panose="05000000000000000000" pitchFamily="2" charset="2"/>
              <a:buNone/>
            </a:pPr>
            <a:r>
              <a:rPr lang="en-US" altLang="en-US" sz="3200" dirty="0">
                <a:solidFill>
                  <a:srgbClr val="FFFF99"/>
                </a:solidFill>
              </a:rPr>
              <a:t>Later, Paul is said to have been arrested a second time, and this time Nero had him executed by beheading. </a:t>
            </a:r>
          </a:p>
          <a:p>
            <a:pPr>
              <a:buFont typeface="Wingdings" panose="05000000000000000000" pitchFamily="2" charset="2"/>
              <a:buNone/>
            </a:pPr>
            <a:r>
              <a:rPr lang="en-US" altLang="en-US" sz="3200" dirty="0">
                <a:solidFill>
                  <a:srgbClr val="FFFF99"/>
                </a:solidFill>
              </a:rPr>
              <a:t>However, there are competing traditions that make the closing years of Paul’s life uncertain.</a:t>
            </a:r>
          </a:p>
        </p:txBody>
      </p:sp>
      <p:pic>
        <p:nvPicPr>
          <p:cNvPr id="420871" name="Picture 7" descr="NTA157"/>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1646238" y="0"/>
            <a:ext cx="4144962" cy="6858000"/>
          </a:xfr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804568"/>
      </p:ext>
    </p:extLst>
  </p:cSld>
  <p:clrMapOvr>
    <a:masterClrMapping/>
  </p:clrMapOvr>
  <p:transition>
    <p:split orient="vert"/>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29897" y="561113"/>
            <a:ext cx="2105525" cy="5527964"/>
          </a:xfrm>
        </p:spPr>
        <p:txBody>
          <a:bodyPr>
            <a:normAutofit/>
          </a:bodyPr>
          <a:lstStyle/>
          <a:p>
            <a:pPr algn="r"/>
            <a:r>
              <a:rPr lang="en-US" altLang="en-US" sz="2800" i="1" dirty="0">
                <a:solidFill>
                  <a:srgbClr val="FFFF99"/>
                </a:solidFill>
              </a:rPr>
              <a:t>Erected above the traditional site of Paul’s tomb, Church of St. Paul Outside the Walls, Rome.</a:t>
            </a:r>
          </a:p>
        </p:txBody>
      </p:sp>
      <p:pic>
        <p:nvPicPr>
          <p:cNvPr id="424963" name="Picture 3" descr="nt010 (Changed)"/>
          <p:cNvPicPr>
            <a:picLocks noChangeAspect="1" noChangeArrowheads="1"/>
          </p:cNvPicPr>
          <p:nvPr/>
        </p:nvPicPr>
        <p:blipFill>
          <a:blip r:embed="rId3" cstate="screen">
            <a:extLst>
              <a:ext uri="{28A0092B-C50C-407E-A947-70E740481C1C}">
                <a14:useLocalDpi xmlns:a14="http://schemas.microsoft.com/office/drawing/2010/main"/>
              </a:ext>
            </a:extLst>
          </a:blip>
          <a:srcRect t="-116"/>
          <a:stretch>
            <a:fillRect/>
          </a:stretch>
        </p:blipFill>
        <p:spPr bwMode="auto">
          <a:xfrm>
            <a:off x="2197768" y="4812"/>
            <a:ext cx="9994232" cy="685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77360"/>
      </p:ext>
    </p:extLst>
  </p:cSld>
  <p:clrMapOvr>
    <a:masterClrMapping/>
  </p:clrMapOvr>
  <p:transition>
    <p:split orient="vert"/>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559677"/>
            <a:ext cx="7041912" cy="5945031"/>
          </a:xfrm>
        </p:spPr>
        <p:txBody>
          <a:bodyPr>
            <a:noAutofit/>
          </a:bodyPr>
          <a:lstStyle/>
          <a:p>
            <a:pPr marL="0" indent="0">
              <a:buNone/>
              <a:defRPr/>
            </a:pPr>
            <a:r>
              <a:rPr lang="en-US" altLang="en-US" sz="3200" dirty="0">
                <a:solidFill>
                  <a:srgbClr val="FFFF99"/>
                </a:solidFill>
                <a:effectLst>
                  <a:outerShdw blurRad="38100" dist="38100" dir="2700000" algn="tl">
                    <a:srgbClr val="000000"/>
                  </a:outerShdw>
                </a:effectLst>
              </a:rPr>
              <a:t>Consider what we know of Paul from Luke’s history and what we know of him from his letters:</a:t>
            </a:r>
          </a:p>
          <a:p>
            <a:pPr>
              <a:defRPr/>
            </a:pPr>
            <a:r>
              <a:rPr lang="en-US" altLang="en-US" sz="2800" i="1" dirty="0">
                <a:solidFill>
                  <a:srgbClr val="FFFF99"/>
                </a:solidFill>
                <a:effectLst>
                  <a:outerShdw blurRad="38100" dist="38100" dir="2700000" algn="tl">
                    <a:srgbClr val="000000"/>
                  </a:outerShdw>
                </a:effectLst>
              </a:rPr>
              <a:t>How might our understanding of Paul be different if we had only one or the other of these sources?</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Why do you think there is so little information in the NT about the end of Paul’s career?</a:t>
            </a:r>
          </a:p>
        </p:txBody>
      </p:sp>
    </p:spTree>
    <p:extLst>
      <p:ext uri="{BB962C8B-B14F-4D97-AF65-F5344CB8AC3E}">
        <p14:creationId xmlns:p14="http://schemas.microsoft.com/office/powerpoint/2010/main" val="13459438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43">
                                            <p:txEl>
                                              <p:pRg st="1" end="1"/>
                                            </p:txEl>
                                          </p:spTgt>
                                        </p:tgtEl>
                                        <p:attrNameLst>
                                          <p:attrName>style.visibility</p:attrName>
                                        </p:attrNameLst>
                                      </p:cBhvr>
                                      <p:to>
                                        <p:strVal val="visible"/>
                                      </p:to>
                                    </p:set>
                                    <p:anim calcmode="lin" valueType="num">
                                      <p:cBhvr>
                                        <p:cTn id="13" dur="500" fill="hold"/>
                                        <p:tgtEl>
                                          <p:spTgt spid="2662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62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66243">
                                            <p:txEl>
                                              <p:pRg st="3" end="3"/>
                                            </p:txEl>
                                          </p:spTgt>
                                        </p:tgtEl>
                                        <p:attrNameLst>
                                          <p:attrName>style.visibility</p:attrName>
                                        </p:attrNameLst>
                                      </p:cBhvr>
                                      <p:to>
                                        <p:strVal val="visible"/>
                                      </p:to>
                                    </p:set>
                                    <p:anim calcmode="lin" valueType="num">
                                      <p:cBhvr>
                                        <p:cTn id="19" dur="500" fill="hold"/>
                                        <p:tgtEl>
                                          <p:spTgt spid="26624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6624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useBgFill="1">
        <p:nvSpPr>
          <p:cNvPr id="2" name="Title 1"/>
          <p:cNvSpPr>
            <a:spLocks noGrp="1"/>
          </p:cNvSpPr>
          <p:nvPr>
            <p:ph type="title"/>
          </p:nvPr>
        </p:nvSpPr>
        <p:spPr>
          <a:xfrm>
            <a:off x="415635" y="561109"/>
            <a:ext cx="11139056" cy="4951060"/>
          </a:xfrm>
        </p:spPr>
        <p:txBody>
          <a:bodyPr>
            <a:normAutofit/>
          </a:bodyPr>
          <a:lstStyle/>
          <a:p>
            <a:pPr algn="l"/>
            <a:r>
              <a:rPr lang="en-US" sz="9600" b="1" dirty="0">
                <a:solidFill>
                  <a:srgbClr val="FFC000"/>
                </a:solidFill>
                <a:effectLst>
                  <a:outerShdw blurRad="38100" dist="38100" dir="2700000" algn="tl">
                    <a:srgbClr val="000000">
                      <a:alpha val="43137"/>
                    </a:srgbClr>
                  </a:outerShdw>
                </a:effectLst>
              </a:rPr>
              <a:t>Paul and His Letters</a:t>
            </a:r>
          </a:p>
        </p:txBody>
      </p:sp>
      <p:sp>
        <p:nvSpPr>
          <p:cNvPr id="3" name="Slide Number Placeholder 2"/>
          <p:cNvSpPr>
            <a:spLocks noGrp="1"/>
          </p:cNvSpPr>
          <p:nvPr>
            <p:ph type="sldNum" sz="quarter" idx="12"/>
          </p:nvPr>
        </p:nvSpPr>
        <p:spPr/>
        <p:txBody>
          <a:bodyPr/>
          <a:lstStyle/>
          <a:p>
            <a:fld id="{2AC27A5A-7290-4DE1-BA94-4BE8A8E57DCF}" type="slidenum">
              <a:rPr lang="en-US" smtClean="0"/>
              <a:t>49</a:t>
            </a:fld>
            <a:endParaRPr lang="en-US" dirty="0"/>
          </a:p>
        </p:txBody>
      </p:sp>
    </p:spTree>
    <p:extLst>
      <p:ext uri="{BB962C8B-B14F-4D97-AF65-F5344CB8AC3E}">
        <p14:creationId xmlns:p14="http://schemas.microsoft.com/office/powerpoint/2010/main" val="1875996955"/>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569066"/>
            <a:ext cx="4108226" cy="4943104"/>
          </a:xfrm>
        </p:spPr>
        <p:txBody>
          <a:bodyPr/>
          <a:lstStyle/>
          <a:p>
            <a:r>
              <a:rPr lang="en-US" b="1" dirty="0">
                <a:solidFill>
                  <a:srgbClr val="FFC000"/>
                </a:solidFill>
                <a:effectLst>
                  <a:outerShdw blurRad="38100" dist="38100" dir="2700000" algn="tl">
                    <a:srgbClr val="000000">
                      <a:alpha val="43137"/>
                    </a:srgbClr>
                  </a:outerShdw>
                </a:effectLst>
              </a:rPr>
              <a:t>Saul is Baptized a Christian</a:t>
            </a:r>
          </a:p>
        </p:txBody>
      </p:sp>
      <p:sp>
        <p:nvSpPr>
          <p:cNvPr id="3" name="Content Placeholder 2"/>
          <p:cNvSpPr>
            <a:spLocks noGrp="1"/>
          </p:cNvSpPr>
          <p:nvPr>
            <p:ph idx="1"/>
          </p:nvPr>
        </p:nvSpPr>
        <p:spPr>
          <a:xfrm>
            <a:off x="5166360" y="569066"/>
            <a:ext cx="6263638" cy="6060334"/>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He could not have been more shocked than when the answer to his question, “Who are you, Lord,” was a heavenly voice saying, “I am Jesus!” (Ac. 9, 22)</a:t>
            </a:r>
          </a:p>
          <a:p>
            <a:r>
              <a:rPr lang="en-US" sz="2600" i="1" dirty="0"/>
              <a:t>Later, Saul would recount, that he had been chosen as a witness of Jesus to the Gentiles so they might be forgiven and included in God’s holy people (cf. Ac. 26:15-18).</a:t>
            </a:r>
          </a:p>
          <a:p>
            <a:r>
              <a:rPr lang="en-US" sz="2600" i="1" dirty="0"/>
              <a:t>Led into Damascus blind, he was eventually healed and baptized by a reluctant Ananias. </a:t>
            </a:r>
          </a:p>
          <a:p>
            <a:r>
              <a:rPr lang="en-US" sz="2600" i="1" dirty="0"/>
              <a:t>To Ananias, God revealed that Saul would be an instrument of profound suffering as well as outreach to the Gentiles.</a:t>
            </a:r>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5</a:t>
            </a:fld>
            <a:endParaRPr lang="en-US"/>
          </a:p>
        </p:txBody>
      </p:sp>
    </p:spTree>
    <p:extLst>
      <p:ext uri="{BB962C8B-B14F-4D97-AF65-F5344CB8AC3E}">
        <p14:creationId xmlns:p14="http://schemas.microsoft.com/office/powerpoint/2010/main" val="98990400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335280" y="569066"/>
            <a:ext cx="4260626" cy="4943104"/>
          </a:xfrm>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cap="rnd">
                <a:solidFill>
                  <a:srgbClr val="000000"/>
                </a:solidFill>
                <a:miter lim="800000"/>
                <a:headEnd/>
                <a:tailEnd/>
              </a14:hiddenLine>
            </a:ext>
          </a:extLst>
        </p:spPr>
        <p:txBody>
          <a:bodyPr vert="horz" wrap="square" lIns="91440" tIns="45720" rIns="91440" bIns="45720" numCol="1" rtlCol="0" anchor="t" compatLnSpc="1">
            <a:prstTxWarp prst="textNoShape">
              <a:avLst/>
            </a:prstTxWarp>
            <a:normAutofit/>
          </a:bodyPr>
          <a:lstStyle/>
          <a:p>
            <a:pPr>
              <a:defRPr/>
            </a:pPr>
            <a:r>
              <a:rPr lang="en-US" altLang="en-US" b="1" dirty="0">
                <a:solidFill>
                  <a:srgbClr val="FFC000"/>
                </a:solidFill>
                <a:effectLst>
                  <a:outerShdw blurRad="38100" dist="38100" dir="2700000" algn="tl">
                    <a:srgbClr val="000000">
                      <a:alpha val="43137"/>
                    </a:srgbClr>
                  </a:outerShdw>
                </a:effectLst>
              </a:rPr>
              <a:t>S</a:t>
            </a:r>
            <a:r>
              <a:rPr lang="en-US" b="1" dirty="0">
                <a:solidFill>
                  <a:srgbClr val="FFC000"/>
                </a:solidFill>
                <a:effectLst>
                  <a:outerShdw blurRad="38100" dist="38100" dir="2700000" algn="tl">
                    <a:srgbClr val="000000">
                      <a:alpha val="43137"/>
                    </a:srgbClr>
                  </a:outerShdw>
                </a:effectLst>
              </a:rPr>
              <a:t>ending Letters</a:t>
            </a:r>
            <a:endParaRPr altLang="en-US" b="1" dirty="0">
              <a:ln>
                <a:noFill/>
              </a:ln>
              <a:solidFill>
                <a:srgbClr val="FFC000"/>
              </a:solidFill>
              <a:effectLst>
                <a:outerShdw blurRad="38100" dist="38100" dir="2700000" algn="tl">
                  <a:srgbClr val="000000">
                    <a:alpha val="43137"/>
                  </a:srgbClr>
                </a:outerShdw>
              </a:effectLst>
              <a:latin typeface="Century" panose="02040604050505020304" pitchFamily="18" charset="0"/>
            </a:endParaRPr>
          </a:p>
        </p:txBody>
      </p:sp>
      <p:sp>
        <p:nvSpPr>
          <p:cNvPr id="269315" name="Rectangle 3"/>
          <p:cNvSpPr>
            <a:spLocks noGrp="1"/>
          </p:cNvSpPr>
          <p:nvPr>
            <p:ph idx="1"/>
          </p:nvPr>
        </p:nvSpPr>
        <p:spPr>
          <a:xfrm>
            <a:off x="4922520" y="274320"/>
            <a:ext cx="6781800" cy="6583680"/>
          </a:xfrm>
        </p:spPr>
        <p:txBody>
          <a:bodyPr>
            <a:normAutofit/>
          </a:bodyPr>
          <a:lstStyle/>
          <a:p>
            <a:pPr eaLnBrk="1" hangingPunct="1">
              <a:lnSpc>
                <a:spcPct val="90000"/>
              </a:lnSpc>
              <a:buFont typeface="Wingdings 2" panose="05020102010507070707" pitchFamily="18" charset="2"/>
              <a:buNone/>
            </a:pP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Colleagues like </a:t>
            </a:r>
            <a:r>
              <a:rPr lang="en-US" altLang="en-US" sz="2800" b="1" dirty="0" err="1">
                <a:solidFill>
                  <a:srgbClr val="FF0000"/>
                </a:solidFill>
                <a:effectLst>
                  <a:outerShdw blurRad="38100" dist="38100" dir="2700000" algn="tl">
                    <a:srgbClr val="000000">
                      <a:alpha val="43137"/>
                    </a:srgbClr>
                  </a:outerShdw>
                </a:effectLst>
                <a:latin typeface="Calibri" panose="020F0502020204030204" pitchFamily="34" charset="0"/>
              </a:rPr>
              <a:t>Tychicus</a:t>
            </a:r>
            <a:r>
              <a:rPr lang="en-US" altLang="en-US" sz="2800" b="1" dirty="0">
                <a:solidFill>
                  <a:srgbClr val="FF0000"/>
                </a:solidFill>
                <a:effectLst>
                  <a:outerShdw blurRad="38100" dist="38100" dir="2700000" algn="tl">
                    <a:srgbClr val="000000">
                      <a:alpha val="43137"/>
                    </a:srgbClr>
                  </a:outerShdw>
                </a:effectLst>
                <a:latin typeface="Calibri" panose="020F0502020204030204" pitchFamily="34" charset="0"/>
              </a:rPr>
              <a:t>, Phoebe and Titus, among others, were commissioned by Paul to carry his letters. This accounts for his recommendations (e.g., Col. 4:7-8; Eph. 6:21; Rom. 16:1-2). </a:t>
            </a:r>
          </a:p>
          <a:p>
            <a:pPr>
              <a:lnSpc>
                <a:spcPct val="90000"/>
              </a:lnSpc>
            </a:pPr>
            <a:r>
              <a:rPr lang="en-US" altLang="en-US" sz="2400" i="1" dirty="0">
                <a:solidFill>
                  <a:schemeClr val="tx1"/>
                </a:solidFill>
                <a:latin typeface="Calibri" panose="020F0502020204030204" pitchFamily="34" charset="0"/>
              </a:rPr>
              <a:t>Letters typically had internal references to the courier as a confirmation of his/her trustworthiness.</a:t>
            </a:r>
          </a:p>
          <a:p>
            <a:pPr eaLnBrk="1" hangingPunct="1">
              <a:lnSpc>
                <a:spcPct val="90000"/>
              </a:lnSpc>
            </a:pPr>
            <a:r>
              <a:rPr lang="en-US" altLang="en-US" sz="2400" i="1" dirty="0">
                <a:solidFill>
                  <a:schemeClr val="tx1"/>
                </a:solidFill>
                <a:latin typeface="Calibri" panose="020F0502020204030204" pitchFamily="34" charset="0"/>
              </a:rPr>
              <a:t>As the writer’s personal representative, the courier would read the letter publicly, explaining any difficult parts and generally sharing news of the sender.</a:t>
            </a:r>
          </a:p>
        </p:txBody>
      </p:sp>
      <p:sp>
        <p:nvSpPr>
          <p:cNvPr id="2" name="Slide Number Placeholder 1"/>
          <p:cNvSpPr>
            <a:spLocks noGrp="1"/>
          </p:cNvSpPr>
          <p:nvPr>
            <p:ph type="sldNum" sz="quarter" idx="12"/>
          </p:nvPr>
        </p:nvSpPr>
        <p:spPr/>
        <p:txBody>
          <a:bodyPr/>
          <a:lstStyle/>
          <a:p>
            <a:fld id="{2AC27A5A-7290-4DE1-BA94-4BE8A8E57DCF}" type="slidenum">
              <a:rPr lang="en-US" smtClean="0"/>
              <a:t>50</a:t>
            </a:fld>
            <a:endParaRPr lang="en-US" dirty="0"/>
          </a:p>
        </p:txBody>
      </p:sp>
    </p:spTree>
    <p:extLst>
      <p:ext uri="{BB962C8B-B14F-4D97-AF65-F5344CB8AC3E}">
        <p14:creationId xmlns:p14="http://schemas.microsoft.com/office/powerpoint/2010/main" val="79739766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 calcmode="lin" valueType="num">
                                      <p:cBhvr>
                                        <p:cTn id="7" dur="500" fill="hold"/>
                                        <p:tgtEl>
                                          <p:spTgt spid="269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9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9315">
                                            <p:txEl>
                                              <p:pRg st="1" end="1"/>
                                            </p:txEl>
                                          </p:spTgt>
                                        </p:tgtEl>
                                        <p:attrNameLst>
                                          <p:attrName>style.visibility</p:attrName>
                                        </p:attrNameLst>
                                      </p:cBhvr>
                                      <p:to>
                                        <p:strVal val="visible"/>
                                      </p:to>
                                    </p:set>
                                    <p:anim calcmode="lin" valueType="num">
                                      <p:cBhvr>
                                        <p:cTn id="13" dur="500" fill="hold"/>
                                        <p:tgtEl>
                                          <p:spTgt spid="26931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6931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9315">
                                            <p:txEl>
                                              <p:pRg st="2" end="2"/>
                                            </p:txEl>
                                          </p:spTgt>
                                        </p:tgtEl>
                                        <p:attrNameLst>
                                          <p:attrName>style.visibility</p:attrName>
                                        </p:attrNameLst>
                                      </p:cBhvr>
                                      <p:to>
                                        <p:strVal val="visible"/>
                                      </p:to>
                                    </p:set>
                                    <p:anim calcmode="lin" valueType="num">
                                      <p:cBhvr additive="base">
                                        <p:cTn id="19" dur="500" fill="hold"/>
                                        <p:tgtEl>
                                          <p:spTgt spid="269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3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762000" y="268730"/>
            <a:ext cx="10668000" cy="770358"/>
          </a:xfrm>
        </p:spPr>
        <p:txBody>
          <a:bodyPr>
            <a:noAutofit/>
          </a:bodyPr>
          <a:lstStyle/>
          <a:p>
            <a:pPr algn="ctr" eaLnBrk="1" hangingPunct="1">
              <a:defRPr/>
            </a:pPr>
            <a:r>
              <a:rPr lang="en-US" altLang="en-US" sz="6000" dirty="0">
                <a:solidFill>
                  <a:srgbClr val="FFC000"/>
                </a:solidFill>
              </a:rPr>
              <a:t>Production of Paul’s Letters</a:t>
            </a:r>
          </a:p>
        </p:txBody>
      </p:sp>
      <p:sp>
        <p:nvSpPr>
          <p:cNvPr id="20484" name="Rectangle 4"/>
          <p:cNvSpPr>
            <a:spLocks noGrp="1" noRot="1" noChangeArrowheads="1"/>
          </p:cNvSpPr>
          <p:nvPr>
            <p:ph type="body" sz="half" idx="1"/>
          </p:nvPr>
        </p:nvSpPr>
        <p:spPr>
          <a:xfrm>
            <a:off x="581891" y="1330036"/>
            <a:ext cx="5278582" cy="4883728"/>
          </a:xfrm>
          <a:solidFill>
            <a:schemeClr val="tx2">
              <a:lumMod val="25000"/>
            </a:schemeClr>
          </a:solidFill>
          <a:ln w="12700">
            <a:solidFill>
              <a:schemeClr val="tx1"/>
            </a:solidFill>
            <a:miter lim="800000"/>
            <a:headEnd/>
            <a:tailEnd/>
          </a:ln>
        </p:spPr>
        <p:txBody>
          <a:bodyPr>
            <a:normAutofit lnSpcReduction="10000"/>
          </a:bodyPr>
          <a:lstStyle/>
          <a:p>
            <a:pPr eaLnBrk="1" hangingPunct="1">
              <a:buFont typeface="Wingdings" panose="05000000000000000000" pitchFamily="2" charset="2"/>
              <a:buNone/>
              <a:defRPr/>
            </a:pPr>
            <a:r>
              <a:rPr lang="en-US" altLang="en-US" sz="3600" b="1" dirty="0">
                <a:solidFill>
                  <a:srgbClr val="FFFF66"/>
                </a:solidFill>
                <a:latin typeface="Matura MT Script Capitals" pitchFamily="66" charset="0"/>
              </a:rPr>
              <a:t>Composition &amp; Inscription</a:t>
            </a:r>
          </a:p>
          <a:p>
            <a:pPr marL="0" indent="0" eaLnBrk="1" hangingPunct="1">
              <a:buNone/>
              <a:defRPr/>
            </a:pPr>
            <a:r>
              <a:rPr lang="en-US" altLang="en-US" sz="2800" b="1" dirty="0">
                <a:solidFill>
                  <a:srgbClr val="FFFF99"/>
                </a:solidFill>
                <a:latin typeface="Lucida Sans Unicode" panose="020B0602030504020204" pitchFamily="34" charset="0"/>
              </a:rPr>
              <a:t>Amanuenses:</a:t>
            </a:r>
          </a:p>
          <a:p>
            <a:pPr lvl="1" eaLnBrk="1" hangingPunct="1">
              <a:buClr>
                <a:srgbClr val="FFFF99"/>
              </a:buClr>
              <a:buFont typeface="Wingdings" panose="05000000000000000000" pitchFamily="2" charset="2"/>
              <a:buChar char="Ø"/>
              <a:defRPr/>
            </a:pPr>
            <a:r>
              <a:rPr lang="en-US" altLang="en-US" sz="2400" b="1" i="1" dirty="0" err="1">
                <a:solidFill>
                  <a:srgbClr val="FFFF00"/>
                </a:solidFill>
                <a:latin typeface="Lucida Sans Unicode" panose="020B0602030504020204" pitchFamily="34" charset="0"/>
              </a:rPr>
              <a:t>Tertius</a:t>
            </a:r>
            <a:r>
              <a:rPr lang="en-US" altLang="en-US" sz="2400" b="1" i="1" dirty="0">
                <a:solidFill>
                  <a:srgbClr val="FFFF00"/>
                </a:solidFill>
                <a:latin typeface="Lucida Sans Unicode" panose="020B0602030504020204" pitchFamily="34" charset="0"/>
              </a:rPr>
              <a:t> </a:t>
            </a:r>
            <a:r>
              <a:rPr lang="en-US" altLang="en-US" sz="2400" dirty="0">
                <a:solidFill>
                  <a:srgbClr val="FFFF00"/>
                </a:solidFill>
                <a:latin typeface="Arial Narrow" panose="020B0606020202030204" pitchFamily="34" charset="0"/>
              </a:rPr>
              <a:t>(Rom. 16:22)</a:t>
            </a:r>
          </a:p>
          <a:p>
            <a:pPr lvl="1" eaLnBrk="1" hangingPunct="1">
              <a:buClr>
                <a:srgbClr val="FFFF99"/>
              </a:buClr>
              <a:buFont typeface="Wingdings" panose="05000000000000000000" pitchFamily="2" charset="2"/>
              <a:buChar char="Ø"/>
              <a:defRPr/>
            </a:pPr>
            <a:r>
              <a:rPr lang="en-US" altLang="en-US" sz="2400" b="1" i="1" dirty="0" err="1">
                <a:solidFill>
                  <a:srgbClr val="FFFF00"/>
                </a:solidFill>
                <a:latin typeface="Lucida Sans Unicode" panose="020B0602030504020204" pitchFamily="34" charset="0"/>
              </a:rPr>
              <a:t>Sosthenes</a:t>
            </a:r>
            <a:r>
              <a:rPr lang="en-US" altLang="en-US" sz="2400" b="1" i="1" dirty="0">
                <a:solidFill>
                  <a:srgbClr val="FFFF00"/>
                </a:solidFill>
                <a:latin typeface="Lucida Sans Unicode" panose="020B0602030504020204" pitchFamily="34" charset="0"/>
              </a:rPr>
              <a:t> </a:t>
            </a:r>
            <a:r>
              <a:rPr lang="en-US" altLang="en-US" sz="2400" dirty="0">
                <a:solidFill>
                  <a:srgbClr val="FFFF00"/>
                </a:solidFill>
                <a:latin typeface="Arial Narrow" panose="020B0606020202030204" pitchFamily="34" charset="0"/>
              </a:rPr>
              <a:t>(1 Cor. 1:1)</a:t>
            </a:r>
          </a:p>
          <a:p>
            <a:pPr lvl="1" eaLnBrk="1" hangingPunct="1">
              <a:buClr>
                <a:srgbClr val="FFFF99"/>
              </a:buClr>
              <a:buFont typeface="Wingdings" panose="05000000000000000000" pitchFamily="2" charset="2"/>
              <a:buChar char="Ø"/>
              <a:defRPr/>
            </a:pPr>
            <a:r>
              <a:rPr lang="en-US" altLang="en-US" sz="2400" b="1" i="1" dirty="0">
                <a:solidFill>
                  <a:srgbClr val="FFFF00"/>
                </a:solidFill>
                <a:latin typeface="Lucida Sans Unicode" panose="020B0602030504020204" pitchFamily="34" charset="0"/>
              </a:rPr>
              <a:t>Timothy </a:t>
            </a:r>
            <a:r>
              <a:rPr lang="en-US" altLang="en-US" sz="2400" dirty="0">
                <a:solidFill>
                  <a:srgbClr val="FFFF00"/>
                </a:solidFill>
                <a:latin typeface="Arial Narrow" panose="020B0606020202030204" pitchFamily="34" charset="0"/>
              </a:rPr>
              <a:t>(2 Cor. 1:1; Phil. 1:1; Col. 1:1; 1 Thess. 1:1; 2 Thess. 1:1; </a:t>
            </a:r>
            <a:r>
              <a:rPr lang="en-US" altLang="en-US" sz="2400" dirty="0" err="1">
                <a:solidFill>
                  <a:srgbClr val="FFFF00"/>
                </a:solidFill>
                <a:latin typeface="Arial Narrow" panose="020B0606020202030204" pitchFamily="34" charset="0"/>
              </a:rPr>
              <a:t>Phlm</a:t>
            </a:r>
            <a:r>
              <a:rPr lang="en-US" altLang="en-US" sz="2400" dirty="0">
                <a:solidFill>
                  <a:srgbClr val="FFFF00"/>
                </a:solidFill>
                <a:latin typeface="Arial Narrow" panose="020B0606020202030204" pitchFamily="34" charset="0"/>
              </a:rPr>
              <a:t>. 1)</a:t>
            </a:r>
          </a:p>
          <a:p>
            <a:pPr marL="0" indent="0" eaLnBrk="1" hangingPunct="1">
              <a:buNone/>
              <a:defRPr/>
            </a:pPr>
            <a:r>
              <a:rPr lang="en-US" altLang="en-US" sz="2800" b="1" dirty="0">
                <a:solidFill>
                  <a:srgbClr val="FFFF99"/>
                </a:solidFill>
                <a:latin typeface="Lucida Sans Unicode" panose="020B0602030504020204" pitchFamily="34" charset="0"/>
              </a:rPr>
              <a:t>Personal Signature</a:t>
            </a:r>
            <a:r>
              <a:rPr lang="en-US" altLang="en-US" sz="2800" b="1" dirty="0">
                <a:latin typeface="Lucida Sans Unicode" panose="020B0602030504020204" pitchFamily="34" charset="0"/>
              </a:rPr>
              <a:t> </a:t>
            </a:r>
            <a:r>
              <a:rPr lang="en-US" altLang="en-US" sz="2400" dirty="0">
                <a:solidFill>
                  <a:srgbClr val="FFFF00"/>
                </a:solidFill>
                <a:latin typeface="Arial Narrow" panose="020B0606020202030204" pitchFamily="34" charset="0"/>
              </a:rPr>
              <a:t>(1 Cor. 16:21; Gal. 6:11; 2 Thess. 3:17)</a:t>
            </a:r>
            <a:endParaRPr lang="en-US" altLang="en-US" sz="2400" b="1" dirty="0">
              <a:solidFill>
                <a:srgbClr val="FFFF00"/>
              </a:solidFill>
              <a:latin typeface="Lucida Sans Unicode" panose="020B0602030504020204" pitchFamily="34" charset="0"/>
            </a:endParaRPr>
          </a:p>
        </p:txBody>
      </p:sp>
      <p:sp>
        <p:nvSpPr>
          <p:cNvPr id="20485" name="Rectangle 5"/>
          <p:cNvSpPr>
            <a:spLocks noGrp="1" noRot="1" noChangeArrowheads="1"/>
          </p:cNvSpPr>
          <p:nvPr>
            <p:ph type="body" sz="half" idx="2"/>
          </p:nvPr>
        </p:nvSpPr>
        <p:spPr>
          <a:xfrm>
            <a:off x="6317673" y="1330036"/>
            <a:ext cx="5292436" cy="4883728"/>
          </a:xfrm>
          <a:solidFill>
            <a:srgbClr val="305232"/>
          </a:solidFill>
          <a:ln w="12700">
            <a:solidFill>
              <a:schemeClr val="tx1"/>
            </a:solidFill>
            <a:miter lim="800000"/>
            <a:headEnd/>
            <a:tailEnd/>
          </a:ln>
        </p:spPr>
        <p:txBody>
          <a:bodyPr/>
          <a:lstStyle/>
          <a:p>
            <a:pPr eaLnBrk="1" hangingPunct="1">
              <a:buFont typeface="Wingdings" panose="05000000000000000000" pitchFamily="2" charset="2"/>
              <a:buNone/>
              <a:defRPr/>
            </a:pPr>
            <a:r>
              <a:rPr lang="en-US" altLang="en-US" sz="3600" b="1" dirty="0">
                <a:solidFill>
                  <a:srgbClr val="FFFF66"/>
                </a:solidFill>
                <a:latin typeface="Matura MT Script Capitals" pitchFamily="66" charset="0"/>
              </a:rPr>
              <a:t>Delivery &amp; Public Reading</a:t>
            </a:r>
          </a:p>
          <a:p>
            <a:pPr marL="0" indent="0" eaLnBrk="1" hangingPunct="1">
              <a:buNone/>
              <a:defRPr/>
            </a:pPr>
            <a:r>
              <a:rPr lang="en-US" altLang="en-US" sz="2800" b="1" dirty="0">
                <a:solidFill>
                  <a:srgbClr val="FFFF99"/>
                </a:solidFill>
                <a:latin typeface="Lucida Sans Unicode" panose="020B0602030504020204" pitchFamily="34" charset="0"/>
              </a:rPr>
              <a:t>Personal Couriers:</a:t>
            </a:r>
            <a:r>
              <a:rPr lang="en-US" altLang="en-US" sz="2800" dirty="0">
                <a:latin typeface="Lucida Sans Unicode" panose="020B0602030504020204" pitchFamily="34" charset="0"/>
              </a:rPr>
              <a:t> </a:t>
            </a:r>
          </a:p>
          <a:p>
            <a:pPr lvl="1" eaLnBrk="1" hangingPunct="1">
              <a:buClr>
                <a:srgbClr val="FFFF99"/>
              </a:buClr>
              <a:buFont typeface="Wingdings" panose="05000000000000000000" pitchFamily="2" charset="2"/>
              <a:buChar char="Ø"/>
              <a:defRPr/>
            </a:pPr>
            <a:r>
              <a:rPr lang="en-US" altLang="en-US" sz="2400" b="1" i="1" dirty="0">
                <a:solidFill>
                  <a:srgbClr val="FFFF00"/>
                </a:solidFill>
                <a:latin typeface="Lucida Sans Unicode" panose="020B0602030504020204" pitchFamily="34" charset="0"/>
              </a:rPr>
              <a:t>Phoebe </a:t>
            </a:r>
            <a:r>
              <a:rPr lang="en-US" altLang="en-US" sz="2400" dirty="0">
                <a:solidFill>
                  <a:srgbClr val="FFFF00"/>
                </a:solidFill>
                <a:latin typeface="Arial Narrow" panose="020B0606020202030204" pitchFamily="34" charset="0"/>
              </a:rPr>
              <a:t>(Rom. 16:1-2)</a:t>
            </a:r>
          </a:p>
          <a:p>
            <a:pPr lvl="1" eaLnBrk="1" hangingPunct="1">
              <a:buClr>
                <a:srgbClr val="FFFF99"/>
              </a:buClr>
              <a:buFont typeface="Wingdings" panose="05000000000000000000" pitchFamily="2" charset="2"/>
              <a:buChar char="Ø"/>
              <a:defRPr/>
            </a:pPr>
            <a:r>
              <a:rPr lang="en-US" altLang="en-US" sz="2400" b="1" i="1" dirty="0">
                <a:solidFill>
                  <a:srgbClr val="FFFF00"/>
                </a:solidFill>
                <a:latin typeface="Lucida Sans Unicode" panose="020B0602030504020204" pitchFamily="34" charset="0"/>
              </a:rPr>
              <a:t>Titus </a:t>
            </a:r>
            <a:r>
              <a:rPr lang="en-US" altLang="en-US" sz="2400" dirty="0">
                <a:solidFill>
                  <a:srgbClr val="FFFF00"/>
                </a:solidFill>
                <a:latin typeface="Arial Narrow" panose="020B0606020202030204" pitchFamily="34" charset="0"/>
              </a:rPr>
              <a:t>(2 Cor. 8:17-18; 12:18)</a:t>
            </a:r>
          </a:p>
          <a:p>
            <a:pPr lvl="1" eaLnBrk="1" hangingPunct="1">
              <a:buClr>
                <a:srgbClr val="FFFF99"/>
              </a:buClr>
              <a:buFont typeface="Wingdings" panose="05000000000000000000" pitchFamily="2" charset="2"/>
              <a:buChar char="Ø"/>
              <a:defRPr/>
            </a:pPr>
            <a:r>
              <a:rPr lang="en-US" altLang="en-US" sz="2400" b="1" i="1" dirty="0">
                <a:solidFill>
                  <a:srgbClr val="FFFF00"/>
                </a:solidFill>
                <a:latin typeface="Lucida Sans Unicode" panose="020B0602030504020204" pitchFamily="34" charset="0"/>
              </a:rPr>
              <a:t>Tychicus </a:t>
            </a:r>
            <a:r>
              <a:rPr lang="en-US" altLang="en-US" sz="2400" dirty="0">
                <a:solidFill>
                  <a:srgbClr val="FFFF00"/>
                </a:solidFill>
                <a:latin typeface="Arial Narrow" panose="020B0606020202030204" pitchFamily="34" charset="0"/>
              </a:rPr>
              <a:t>(Eph. 6:21-22; Col. 4:7-8)</a:t>
            </a:r>
          </a:p>
          <a:p>
            <a:pPr marL="0" indent="0" eaLnBrk="1" hangingPunct="1">
              <a:buNone/>
              <a:defRPr/>
            </a:pPr>
            <a:r>
              <a:rPr lang="en-US" altLang="en-US" sz="2800" b="1" dirty="0">
                <a:solidFill>
                  <a:srgbClr val="FFFF99"/>
                </a:solidFill>
                <a:latin typeface="Lucida Sans Unicode" panose="020B0602030504020204" pitchFamily="34" charset="0"/>
              </a:rPr>
              <a:t>Public Reading</a:t>
            </a:r>
            <a:r>
              <a:rPr lang="en-US" altLang="en-US" sz="2800" dirty="0">
                <a:latin typeface="Arial Narrow" panose="020B0606020202030204" pitchFamily="34" charset="0"/>
              </a:rPr>
              <a:t> </a:t>
            </a:r>
            <a:r>
              <a:rPr lang="en-US" altLang="en-US" sz="2400" dirty="0">
                <a:solidFill>
                  <a:srgbClr val="FFFF00"/>
                </a:solidFill>
                <a:latin typeface="Arial Narrow" panose="020B0606020202030204" pitchFamily="34" charset="0"/>
              </a:rPr>
              <a:t>(Eph. 6:21-22; Col. 4:16; 1 Thess. 5:27)</a:t>
            </a:r>
            <a:endParaRPr lang="en-US" altLang="en-US" sz="2400" b="1" dirty="0">
              <a:solidFill>
                <a:srgbClr val="FFFF00"/>
              </a:solidFill>
              <a:latin typeface="Lucida Sans Unicode" panose="020B0602030504020204" pitchFamily="34" charset="0"/>
            </a:endParaRPr>
          </a:p>
        </p:txBody>
      </p:sp>
    </p:spTree>
    <p:extLst>
      <p:ext uri="{BB962C8B-B14F-4D97-AF65-F5344CB8AC3E}">
        <p14:creationId xmlns:p14="http://schemas.microsoft.com/office/powerpoint/2010/main" val="384750733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484">
                                            <p:bg/>
                                          </p:spTgt>
                                        </p:tgtEl>
                                        <p:attrNameLst>
                                          <p:attrName>style.visibility</p:attrName>
                                        </p:attrNameLst>
                                      </p:cBhvr>
                                      <p:to>
                                        <p:strVal val="visible"/>
                                      </p:to>
                                    </p:set>
                                    <p:animEffect transition="in" filter="randombar(horizontal)">
                                      <p:cBhvr>
                                        <p:cTn id="7" dur="500"/>
                                        <p:tgtEl>
                                          <p:spTgt spid="2048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484">
                                            <p:txEl>
                                              <p:pRg st="0" end="0"/>
                                            </p:txEl>
                                          </p:spTgt>
                                        </p:tgtEl>
                                        <p:attrNameLst>
                                          <p:attrName>style.visibility</p:attrName>
                                        </p:attrNameLst>
                                      </p:cBhvr>
                                      <p:to>
                                        <p:strVal val="visible"/>
                                      </p:to>
                                    </p:set>
                                    <p:animEffect transition="in" filter="randombar(horizontal)">
                                      <p:cBhvr>
                                        <p:cTn id="10" dur="500"/>
                                        <p:tgtEl>
                                          <p:spTgt spid="2048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0484">
                                            <p:txEl>
                                              <p:pRg st="1" end="1"/>
                                            </p:txEl>
                                          </p:spTgt>
                                        </p:tgtEl>
                                        <p:attrNameLst>
                                          <p:attrName>style.visibility</p:attrName>
                                        </p:attrNameLst>
                                      </p:cBhvr>
                                      <p:to>
                                        <p:strVal val="visible"/>
                                      </p:to>
                                    </p:set>
                                    <p:anim calcmode="lin" valueType="num">
                                      <p:cBhvr additive="base">
                                        <p:cTn id="15"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484">
                                            <p:txEl>
                                              <p:pRg st="2" end="2"/>
                                            </p:txEl>
                                          </p:spTgt>
                                        </p:tgtEl>
                                        <p:attrNameLst>
                                          <p:attrName>style.visibility</p:attrName>
                                        </p:attrNameLst>
                                      </p:cBhvr>
                                      <p:to>
                                        <p:strVal val="visible"/>
                                      </p:to>
                                    </p:set>
                                    <p:anim calcmode="lin" valueType="num">
                                      <p:cBhvr additive="base">
                                        <p:cTn id="19" dur="5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484">
                                            <p:txEl>
                                              <p:pRg st="3" end="3"/>
                                            </p:txEl>
                                          </p:spTgt>
                                        </p:tgtEl>
                                        <p:attrNameLst>
                                          <p:attrName>style.visibility</p:attrName>
                                        </p:attrNameLst>
                                      </p:cBhvr>
                                      <p:to>
                                        <p:strVal val="visible"/>
                                      </p:to>
                                    </p:set>
                                    <p:anim calcmode="lin" valueType="num">
                                      <p:cBhvr additive="base">
                                        <p:cTn id="23" dur="5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484">
                                            <p:txEl>
                                              <p:pRg st="4" end="4"/>
                                            </p:txEl>
                                          </p:spTgt>
                                        </p:tgtEl>
                                        <p:attrNameLst>
                                          <p:attrName>style.visibility</p:attrName>
                                        </p:attrNameLst>
                                      </p:cBhvr>
                                      <p:to>
                                        <p:strVal val="visible"/>
                                      </p:to>
                                    </p:set>
                                    <p:anim calcmode="lin" valueType="num">
                                      <p:cBhvr additive="base">
                                        <p:cTn id="27" dur="5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484">
                                            <p:txEl>
                                              <p:pRg st="5" end="5"/>
                                            </p:txEl>
                                          </p:spTgt>
                                        </p:tgtEl>
                                        <p:attrNameLst>
                                          <p:attrName>style.visibility</p:attrName>
                                        </p:attrNameLst>
                                      </p:cBhvr>
                                      <p:to>
                                        <p:strVal val="visible"/>
                                      </p:to>
                                    </p:set>
                                    <p:anim calcmode="lin" valueType="num">
                                      <p:cBhvr additive="base">
                                        <p:cTn id="33"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20485">
                                            <p:bg/>
                                          </p:spTgt>
                                        </p:tgtEl>
                                        <p:attrNameLst>
                                          <p:attrName>style.visibility</p:attrName>
                                        </p:attrNameLst>
                                      </p:cBhvr>
                                      <p:to>
                                        <p:strVal val="visible"/>
                                      </p:to>
                                    </p:set>
                                    <p:animEffect transition="in" filter="randombar(horizontal)">
                                      <p:cBhvr>
                                        <p:cTn id="39" dur="500"/>
                                        <p:tgtEl>
                                          <p:spTgt spid="20485">
                                            <p:bg/>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20485">
                                            <p:txEl>
                                              <p:pRg st="0" end="0"/>
                                            </p:txEl>
                                          </p:spTgt>
                                        </p:tgtEl>
                                        <p:attrNameLst>
                                          <p:attrName>style.visibility</p:attrName>
                                        </p:attrNameLst>
                                      </p:cBhvr>
                                      <p:to>
                                        <p:strVal val="visible"/>
                                      </p:to>
                                    </p:set>
                                    <p:animEffect transition="in" filter="randombar(horizontal)">
                                      <p:cBhvr>
                                        <p:cTn id="42" dur="500"/>
                                        <p:tgtEl>
                                          <p:spTgt spid="20485">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485">
                                            <p:txEl>
                                              <p:pRg st="1" end="1"/>
                                            </p:txEl>
                                          </p:spTgt>
                                        </p:tgtEl>
                                        <p:attrNameLst>
                                          <p:attrName>style.visibility</p:attrName>
                                        </p:attrNameLst>
                                      </p:cBhvr>
                                      <p:to>
                                        <p:strVal val="visible"/>
                                      </p:to>
                                    </p:set>
                                    <p:anim calcmode="lin" valueType="num">
                                      <p:cBhvr additive="base">
                                        <p:cTn id="47" dur="500" fill="hold"/>
                                        <p:tgtEl>
                                          <p:spTgt spid="20485">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485">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485">
                                            <p:txEl>
                                              <p:pRg st="2" end="2"/>
                                            </p:txEl>
                                          </p:spTgt>
                                        </p:tgtEl>
                                        <p:attrNameLst>
                                          <p:attrName>style.visibility</p:attrName>
                                        </p:attrNameLst>
                                      </p:cBhvr>
                                      <p:to>
                                        <p:strVal val="visible"/>
                                      </p:to>
                                    </p:set>
                                    <p:anim calcmode="lin" valueType="num">
                                      <p:cBhvr additive="base">
                                        <p:cTn id="51" dur="500" fill="hold"/>
                                        <p:tgtEl>
                                          <p:spTgt spid="20485">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485">
                                            <p:txEl>
                                              <p:pRg st="2" end="2"/>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485">
                                            <p:txEl>
                                              <p:pRg st="3" end="3"/>
                                            </p:txEl>
                                          </p:spTgt>
                                        </p:tgtEl>
                                        <p:attrNameLst>
                                          <p:attrName>style.visibility</p:attrName>
                                        </p:attrNameLst>
                                      </p:cBhvr>
                                      <p:to>
                                        <p:strVal val="visible"/>
                                      </p:to>
                                    </p:set>
                                    <p:anim calcmode="lin" valueType="num">
                                      <p:cBhvr additive="base">
                                        <p:cTn id="55" dur="500" fill="hold"/>
                                        <p:tgtEl>
                                          <p:spTgt spid="20485">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485">
                                            <p:txEl>
                                              <p:pRg st="3" end="3"/>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485">
                                            <p:txEl>
                                              <p:pRg st="4" end="4"/>
                                            </p:txEl>
                                          </p:spTgt>
                                        </p:tgtEl>
                                        <p:attrNameLst>
                                          <p:attrName>style.visibility</p:attrName>
                                        </p:attrNameLst>
                                      </p:cBhvr>
                                      <p:to>
                                        <p:strVal val="visible"/>
                                      </p:to>
                                    </p:set>
                                    <p:anim calcmode="lin" valueType="num">
                                      <p:cBhvr additive="base">
                                        <p:cTn id="59" dur="500" fill="hold"/>
                                        <p:tgtEl>
                                          <p:spTgt spid="20485">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048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0485">
                                            <p:txEl>
                                              <p:pRg st="5" end="5"/>
                                            </p:txEl>
                                          </p:spTgt>
                                        </p:tgtEl>
                                        <p:attrNameLst>
                                          <p:attrName>style.visibility</p:attrName>
                                        </p:attrNameLst>
                                      </p:cBhvr>
                                      <p:to>
                                        <p:strVal val="visible"/>
                                      </p:to>
                                    </p:set>
                                    <p:anim calcmode="lin" valueType="num">
                                      <p:cBhvr additive="base">
                                        <p:cTn id="65" dur="500" fill="hold"/>
                                        <p:tgtEl>
                                          <p:spTgt spid="20485">
                                            <p:txEl>
                                              <p:pRg st="5" end="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048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uiExpand="1" build="p" animBg="1"/>
      <p:bldP spid="20485" grpId="0" uiExpand="1" build="p"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2532" name="Rectangle 4"/>
          <p:cNvSpPr>
            <a:spLocks noGrp="1" noRot="1" noChangeArrowheads="1"/>
          </p:cNvSpPr>
          <p:nvPr>
            <p:ph type="title"/>
          </p:nvPr>
        </p:nvSpPr>
        <p:spPr>
          <a:xfrm>
            <a:off x="762000" y="110788"/>
            <a:ext cx="10584873" cy="936613"/>
          </a:xfrm>
        </p:spPr>
        <p:txBody>
          <a:bodyPr>
            <a:normAutofit fontScale="90000"/>
          </a:bodyPr>
          <a:lstStyle/>
          <a:p>
            <a:pPr algn="ctr">
              <a:defRPr/>
            </a:pPr>
            <a:r>
              <a:rPr lang="en-US" altLang="en-US" sz="3100" dirty="0">
                <a:solidFill>
                  <a:srgbClr val="FFC000"/>
                </a:solidFill>
              </a:rPr>
              <a:t>What Paul’s Letters May Have Looked Like</a:t>
            </a:r>
            <a:br>
              <a:rPr lang="en-US" altLang="en-US" sz="3200" dirty="0"/>
            </a:br>
            <a:r>
              <a:rPr lang="en-US" altLang="en-US" sz="2400" i="0" dirty="0">
                <a:solidFill>
                  <a:schemeClr val="bg1"/>
                </a:solidFill>
                <a:latin typeface="Old English Text MT" panose="03040902040508030806" pitchFamily="66" charset="0"/>
              </a:rPr>
              <a:t>p</a:t>
            </a:r>
            <a:r>
              <a:rPr lang="en-US" altLang="en-US" sz="2400" i="0" dirty="0">
                <a:solidFill>
                  <a:schemeClr val="bg1"/>
                </a:solidFill>
                <a:latin typeface="Arial Narrow" panose="020B0606020202030204" pitchFamily="34" charset="0"/>
              </a:rPr>
              <a:t>46</a:t>
            </a:r>
            <a:r>
              <a:rPr lang="en-US" altLang="en-US" sz="2400" dirty="0">
                <a:solidFill>
                  <a:schemeClr val="bg1"/>
                </a:solidFill>
                <a:latin typeface="Arial Narrow" panose="020B0606020202030204" pitchFamily="34" charset="0"/>
              </a:rPr>
              <a:t> (Chester Beatty Papyri Collection, Dublin):  </a:t>
            </a:r>
            <a:r>
              <a:rPr lang="en-US" sz="2200" b="1" dirty="0">
                <a:solidFill>
                  <a:schemeClr val="bg1"/>
                </a:solidFill>
                <a:latin typeface="Arial Narrow" panose="020B0606020202030204" pitchFamily="34" charset="0"/>
              </a:rPr>
              <a:t>Romans 11: 13-22 and Colossians 1: 5-12</a:t>
            </a:r>
            <a:r>
              <a:rPr lang="en-US" altLang="en-US" sz="2200" dirty="0">
                <a:solidFill>
                  <a:schemeClr val="bg1"/>
                </a:solidFill>
                <a:latin typeface="Arial Narrow" panose="020B0606020202030204" pitchFamily="34" charset="0"/>
              </a:rPr>
              <a:t>, </a:t>
            </a:r>
            <a:r>
              <a:rPr lang="en-US" altLang="en-US" sz="2400" dirty="0">
                <a:solidFill>
                  <a:schemeClr val="bg1"/>
                </a:solidFill>
                <a:latin typeface="Arial Narrow" panose="020B0606020202030204" pitchFamily="34" charset="0"/>
              </a:rPr>
              <a:t>c.AD 200</a:t>
            </a:r>
            <a:endParaRPr lang="en-US" altLang="en-US" sz="3200" dirty="0">
              <a:solidFill>
                <a:schemeClr val="bg1"/>
              </a:solidFill>
            </a:endParaRPr>
          </a:p>
        </p:txBody>
      </p:sp>
      <p:pic>
        <p:nvPicPr>
          <p:cNvPr id="5" name="Picture 4"/>
          <p:cNvPicPr>
            <a:picLocks noChangeAspect="1"/>
          </p:cNvPicPr>
          <p:nvPr/>
        </p:nvPicPr>
        <p:blipFill>
          <a:blip r:embed="rId2"/>
          <a:stretch>
            <a:fillRect/>
          </a:stretch>
        </p:blipFill>
        <p:spPr>
          <a:xfrm>
            <a:off x="1569719" y="1018793"/>
            <a:ext cx="8869681" cy="5839207"/>
          </a:xfrm>
          <a:prstGeom prst="rect">
            <a:avLst/>
          </a:prstGeom>
        </p:spPr>
      </p:pic>
    </p:spTree>
    <p:extLst>
      <p:ext uri="{BB962C8B-B14F-4D97-AF65-F5344CB8AC3E}">
        <p14:creationId xmlns:p14="http://schemas.microsoft.com/office/powerpoint/2010/main" val="3088172021"/>
      </p:ext>
    </p:extLst>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623455" y="381000"/>
            <a:ext cx="4475018" cy="1066800"/>
          </a:xfrm>
        </p:spPr>
        <p:txBody>
          <a:bodyPr>
            <a:normAutofit fontScale="90000"/>
          </a:bodyPr>
          <a:lstStyle/>
          <a:p>
            <a:pPr algn="l" eaLnBrk="1" hangingPunct="1">
              <a:defRPr/>
            </a:pPr>
            <a:r>
              <a:rPr lang="en-US" altLang="en-US" sz="3600" b="1" dirty="0">
                <a:solidFill>
                  <a:srgbClr val="FFC000"/>
                </a:solidFill>
              </a:rPr>
              <a:t>Paul’s Epistolary</a:t>
            </a:r>
            <a:br>
              <a:rPr lang="en-US" altLang="en-US" sz="3600" b="1" dirty="0">
                <a:solidFill>
                  <a:srgbClr val="FFC000"/>
                </a:solidFill>
              </a:rPr>
            </a:br>
            <a:r>
              <a:rPr lang="en-US" altLang="en-US" sz="3600" b="1" dirty="0">
                <a:solidFill>
                  <a:srgbClr val="FFC000"/>
                </a:solidFill>
              </a:rPr>
              <a:t>Style</a:t>
            </a:r>
          </a:p>
        </p:txBody>
      </p:sp>
      <p:sp>
        <p:nvSpPr>
          <p:cNvPr id="63492" name="Rectangle 4"/>
          <p:cNvSpPr>
            <a:spLocks noGrp="1" noRot="1" noChangeArrowheads="1"/>
          </p:cNvSpPr>
          <p:nvPr>
            <p:ph type="body" sz="half" idx="1"/>
          </p:nvPr>
        </p:nvSpPr>
        <p:spPr>
          <a:xfrm>
            <a:off x="623455" y="1447800"/>
            <a:ext cx="5132821" cy="5181600"/>
          </a:xfrm>
        </p:spPr>
        <p:txBody>
          <a:bodyPr/>
          <a:lstStyle/>
          <a:p>
            <a:pPr eaLnBrk="1" hangingPunct="1">
              <a:lnSpc>
                <a:spcPct val="90000"/>
              </a:lnSpc>
              <a:buFont typeface="Wingdings" panose="05000000000000000000" pitchFamily="2" charset="2"/>
              <a:buNone/>
              <a:defRPr/>
            </a:pPr>
            <a:r>
              <a:rPr lang="en-US" altLang="en-US" sz="2800" dirty="0">
                <a:solidFill>
                  <a:srgbClr val="FFFF99"/>
                </a:solidFill>
                <a:latin typeface="Eras Demi ITC" pitchFamily="34" charset="0"/>
              </a:rPr>
              <a:t>Letter-writing in the Greco-Roman world followed stylistic conventions.</a:t>
            </a:r>
          </a:p>
          <a:p>
            <a:pPr eaLnBrk="1" hangingPunct="1">
              <a:lnSpc>
                <a:spcPct val="90000"/>
              </a:lnSpc>
              <a:defRPr/>
            </a:pPr>
            <a:r>
              <a:rPr lang="en-US" altLang="en-US" sz="2400" i="1" dirty="0">
                <a:solidFill>
                  <a:srgbClr val="FFFF00"/>
                </a:solidFill>
                <a:latin typeface="Arial Narrow" panose="020B0606020202030204" pitchFamily="34" charset="0"/>
              </a:rPr>
              <a:t>Handbooks on letter theory were available as guides to differentiate between business letters, official letters, public letters and discursive letters.</a:t>
            </a:r>
          </a:p>
          <a:p>
            <a:pPr eaLnBrk="1" hangingPunct="1">
              <a:lnSpc>
                <a:spcPct val="90000"/>
              </a:lnSpc>
              <a:defRPr/>
            </a:pPr>
            <a:r>
              <a:rPr lang="en-US" altLang="en-US" sz="2400" i="1" dirty="0">
                <a:solidFill>
                  <a:srgbClr val="FFFF00"/>
                </a:solidFill>
                <a:latin typeface="Arial Narrow" panose="020B0606020202030204" pitchFamily="34" charset="0"/>
              </a:rPr>
              <a:t>Paul’s letters follow to a large degree the conventions of the times, but he also freely adapted those conventions to suit his own purposes.</a:t>
            </a:r>
          </a:p>
        </p:txBody>
      </p:sp>
      <p:sp>
        <p:nvSpPr>
          <p:cNvPr id="63493" name="Rectangle 5"/>
          <p:cNvSpPr>
            <a:spLocks noGrp="1" noRot="1" noChangeArrowheads="1"/>
          </p:cNvSpPr>
          <p:nvPr>
            <p:ph type="body" sz="half" idx="2"/>
          </p:nvPr>
        </p:nvSpPr>
        <p:spPr>
          <a:xfrm>
            <a:off x="6781801" y="304800"/>
            <a:ext cx="4273550" cy="6248400"/>
          </a:xfrm>
          <a:solidFill>
            <a:srgbClr val="600000"/>
          </a:solidFill>
          <a:ln w="38100">
            <a:solidFill>
              <a:schemeClr val="tx1"/>
            </a:solidFill>
            <a:miter lim="800000"/>
            <a:headEnd/>
            <a:tailEnd/>
          </a:ln>
        </p:spPr>
        <p:txBody>
          <a:bodyPr>
            <a:normAutofit fontScale="92500"/>
          </a:bodyPr>
          <a:lstStyle/>
          <a:p>
            <a:pPr eaLnBrk="1" hangingPunct="1">
              <a:lnSpc>
                <a:spcPct val="90000"/>
              </a:lnSpc>
              <a:buFont typeface="Wingdings" panose="05000000000000000000" pitchFamily="2" charset="2"/>
              <a:buNone/>
              <a:defRPr/>
            </a:pPr>
            <a:r>
              <a:rPr lang="en-US" altLang="en-US" sz="2800" dirty="0">
                <a:solidFill>
                  <a:srgbClr val="FFFF00"/>
                </a:solidFill>
                <a:latin typeface="Eras Demi ITC" pitchFamily="34" charset="0"/>
              </a:rPr>
              <a:t>THE PAULINE PATTERN</a:t>
            </a:r>
          </a:p>
          <a:p>
            <a:pPr eaLnBrk="1" hangingPunct="1">
              <a:lnSpc>
                <a:spcPct val="90000"/>
              </a:lnSpc>
              <a:buFont typeface="Wingdings" panose="05000000000000000000" pitchFamily="2" charset="2"/>
              <a:buNone/>
              <a:defRPr/>
            </a:pPr>
            <a:r>
              <a:rPr lang="en-US" altLang="en-US" sz="2400" dirty="0">
                <a:solidFill>
                  <a:srgbClr val="FFFF00"/>
                </a:solidFill>
                <a:latin typeface="Arial Narrow" panose="020B0606020202030204" pitchFamily="34" charset="0"/>
              </a:rPr>
              <a:t>Opening</a:t>
            </a:r>
          </a:p>
          <a:p>
            <a:pPr eaLnBrk="1" hangingPunct="1">
              <a:lnSpc>
                <a:spcPct val="90000"/>
              </a:lnSpc>
              <a:buFont typeface="Wingdings" panose="05000000000000000000" pitchFamily="2" charset="2"/>
              <a:buNone/>
              <a:defRPr/>
            </a:pPr>
            <a:r>
              <a:rPr lang="en-US" altLang="en-US" sz="2400" i="1" dirty="0">
                <a:latin typeface="Papyrus" panose="03070502060502030205" pitchFamily="66" charset="0"/>
              </a:rPr>
              <a:t>	</a:t>
            </a:r>
            <a:r>
              <a:rPr lang="en-US" altLang="en-US" sz="2400" b="1" i="1" dirty="0">
                <a:solidFill>
                  <a:schemeClr val="bg1"/>
                </a:solidFill>
                <a:latin typeface="Comic Sans MS" panose="030F0702030302020204" pitchFamily="66" charset="0"/>
              </a:rPr>
              <a:t>Paul, an apostle…to the saints…</a:t>
            </a:r>
          </a:p>
          <a:p>
            <a:pPr eaLnBrk="1" hangingPunct="1">
              <a:lnSpc>
                <a:spcPct val="90000"/>
              </a:lnSpc>
              <a:buFont typeface="Wingdings" panose="05000000000000000000" pitchFamily="2" charset="2"/>
              <a:buNone/>
              <a:defRPr/>
            </a:pPr>
            <a:r>
              <a:rPr lang="en-US" altLang="en-US" sz="2400" dirty="0">
                <a:solidFill>
                  <a:srgbClr val="FFFF00"/>
                </a:solidFill>
                <a:latin typeface="Arial Narrow" panose="020B0606020202030204" pitchFamily="34" charset="0"/>
              </a:rPr>
              <a:t>Thanksgiving</a:t>
            </a:r>
          </a:p>
          <a:p>
            <a:pPr eaLnBrk="1" hangingPunct="1">
              <a:lnSpc>
                <a:spcPct val="90000"/>
              </a:lnSpc>
              <a:buFont typeface="Wingdings" panose="05000000000000000000" pitchFamily="2" charset="2"/>
              <a:buNone/>
              <a:defRPr/>
            </a:pPr>
            <a:r>
              <a:rPr lang="en-US" altLang="en-US" sz="2400" i="1" dirty="0">
                <a:solidFill>
                  <a:schemeClr val="bg1"/>
                </a:solidFill>
                <a:latin typeface="Papyrus" panose="03070502060502030205" pitchFamily="66" charset="0"/>
              </a:rPr>
              <a:t>	</a:t>
            </a:r>
            <a:r>
              <a:rPr lang="en-US" altLang="en-US" sz="2400" b="1" i="1" dirty="0">
                <a:solidFill>
                  <a:schemeClr val="bg1"/>
                </a:solidFill>
                <a:latin typeface="Comic Sans MS" panose="030F0702030302020204" pitchFamily="66" charset="0"/>
              </a:rPr>
              <a:t>Greeting…grace and peace</a:t>
            </a:r>
          </a:p>
          <a:p>
            <a:pPr eaLnBrk="1" hangingPunct="1">
              <a:lnSpc>
                <a:spcPct val="90000"/>
              </a:lnSpc>
              <a:buFont typeface="Wingdings" panose="05000000000000000000" pitchFamily="2" charset="2"/>
              <a:buNone/>
              <a:defRPr/>
            </a:pPr>
            <a:r>
              <a:rPr lang="en-US" altLang="en-US" sz="2400" i="1" dirty="0">
                <a:solidFill>
                  <a:schemeClr val="bg1"/>
                </a:solidFill>
                <a:latin typeface="Papyrus" panose="03070502060502030205" pitchFamily="66" charset="0"/>
              </a:rPr>
              <a:t>	</a:t>
            </a:r>
            <a:r>
              <a:rPr lang="en-US" altLang="en-US" sz="2400" dirty="0">
                <a:solidFill>
                  <a:schemeClr val="bg1"/>
                </a:solidFill>
                <a:latin typeface="Greekth" panose="02020803070505020304" pitchFamily="18" charset="0"/>
              </a:rPr>
              <a:t>(</a:t>
            </a:r>
            <a:r>
              <a:rPr lang="en-US" altLang="en-US" sz="2400" dirty="0" err="1">
                <a:solidFill>
                  <a:schemeClr val="bg1"/>
                </a:solidFill>
                <a:latin typeface="Greekth" panose="02020803070505020304" pitchFamily="18" charset="0"/>
              </a:rPr>
              <a:t>xai</a:t>
            </a:r>
            <a:r>
              <a:rPr lang="en-US" altLang="en-US" sz="2400" dirty="0">
                <a:solidFill>
                  <a:schemeClr val="bg1"/>
                </a:solidFill>
                <a:latin typeface="Greekth" panose="02020803070505020304" pitchFamily="18" charset="0"/>
              </a:rPr>
              <a:t>&lt;rein</a:t>
            </a:r>
            <a:r>
              <a:rPr lang="en-US" altLang="en-US" sz="2400" dirty="0">
                <a:solidFill>
                  <a:schemeClr val="bg1"/>
                </a:solidFill>
                <a:latin typeface="Arial Narrow" panose="020B0606020202030204" pitchFamily="34" charset="0"/>
              </a:rPr>
              <a:t> changed to</a:t>
            </a:r>
            <a:r>
              <a:rPr lang="en-US" altLang="en-US" sz="2400" dirty="0">
                <a:solidFill>
                  <a:schemeClr val="bg1"/>
                </a:solidFill>
                <a:latin typeface="Greekth" panose="02020803070505020304" pitchFamily="18" charset="0"/>
              </a:rPr>
              <a:t> </a:t>
            </a:r>
            <a:r>
              <a:rPr lang="en-US" altLang="en-US" sz="2400" dirty="0" err="1">
                <a:solidFill>
                  <a:schemeClr val="bg1"/>
                </a:solidFill>
                <a:latin typeface="Greekth" panose="02020803070505020304" pitchFamily="18" charset="0"/>
              </a:rPr>
              <a:t>xa</a:t>
            </a:r>
            <a:r>
              <a:rPr lang="en-US" altLang="en-US" sz="2400" dirty="0">
                <a:solidFill>
                  <a:schemeClr val="bg1"/>
                </a:solidFill>
                <a:latin typeface="Greekth" panose="02020803070505020304" pitchFamily="18" charset="0"/>
              </a:rPr>
              <a:t>&lt;</a:t>
            </a:r>
            <a:r>
              <a:rPr lang="en-US" altLang="en-US" sz="2400" dirty="0" err="1">
                <a:solidFill>
                  <a:schemeClr val="bg1"/>
                </a:solidFill>
                <a:latin typeface="Greekth" panose="02020803070505020304" pitchFamily="18" charset="0"/>
              </a:rPr>
              <a:t>rij</a:t>
            </a:r>
            <a:r>
              <a:rPr lang="en-US" altLang="en-US" sz="2400" dirty="0">
                <a:solidFill>
                  <a:schemeClr val="bg1"/>
                </a:solidFill>
                <a:latin typeface="Greekth" panose="02020803070505020304" pitchFamily="18" charset="0"/>
              </a:rPr>
              <a:t>)</a:t>
            </a:r>
            <a:endParaRPr lang="en-US" altLang="en-US" sz="2400" i="1" dirty="0">
              <a:solidFill>
                <a:schemeClr val="bg1"/>
              </a:solidFill>
              <a:latin typeface="Papyrus" panose="03070502060502030205" pitchFamily="66" charset="0"/>
            </a:endParaRPr>
          </a:p>
          <a:p>
            <a:pPr eaLnBrk="1" hangingPunct="1">
              <a:lnSpc>
                <a:spcPct val="90000"/>
              </a:lnSpc>
              <a:buFont typeface="Wingdings" panose="05000000000000000000" pitchFamily="2" charset="2"/>
              <a:buNone/>
              <a:defRPr/>
            </a:pPr>
            <a:r>
              <a:rPr lang="en-US" altLang="en-US" sz="2400" dirty="0">
                <a:solidFill>
                  <a:srgbClr val="FFFF00"/>
                </a:solidFill>
                <a:latin typeface="Arial Narrow" panose="020B0606020202030204" pitchFamily="34" charset="0"/>
              </a:rPr>
              <a:t>Body</a:t>
            </a:r>
          </a:p>
          <a:p>
            <a:pPr eaLnBrk="1" hangingPunct="1">
              <a:lnSpc>
                <a:spcPct val="90000"/>
              </a:lnSpc>
              <a:buFont typeface="Wingdings" panose="05000000000000000000" pitchFamily="2" charset="2"/>
              <a:buNone/>
              <a:defRPr/>
            </a:pPr>
            <a:r>
              <a:rPr lang="en-US" altLang="en-US" sz="2400" i="1" dirty="0">
                <a:latin typeface="Papyrus" panose="03070502060502030205" pitchFamily="66" charset="0"/>
              </a:rPr>
              <a:t>	</a:t>
            </a:r>
            <a:r>
              <a:rPr lang="en-US" altLang="en-US" sz="2400" b="1" i="1" dirty="0">
                <a:solidFill>
                  <a:schemeClr val="bg1"/>
                </a:solidFill>
                <a:latin typeface="Comic Sans MS" panose="030F0702030302020204" pitchFamily="66" charset="0"/>
              </a:rPr>
              <a:t>Central concern and communication</a:t>
            </a:r>
          </a:p>
          <a:p>
            <a:pPr eaLnBrk="1" hangingPunct="1">
              <a:lnSpc>
                <a:spcPct val="90000"/>
              </a:lnSpc>
              <a:buFont typeface="Wingdings" panose="05000000000000000000" pitchFamily="2" charset="2"/>
              <a:buNone/>
              <a:defRPr/>
            </a:pPr>
            <a:r>
              <a:rPr lang="en-US" altLang="en-US" sz="2400" dirty="0" err="1">
                <a:solidFill>
                  <a:srgbClr val="FFFF00"/>
                </a:solidFill>
                <a:latin typeface="Arial Narrow" panose="020B0606020202030204" pitchFamily="34" charset="0"/>
              </a:rPr>
              <a:t>Paraenesis</a:t>
            </a:r>
            <a:endParaRPr lang="en-US" altLang="en-US" sz="2400" dirty="0">
              <a:solidFill>
                <a:srgbClr val="FFFF00"/>
              </a:solidFill>
              <a:latin typeface="Arial Narrow" panose="020B0606020202030204" pitchFamily="34" charset="0"/>
            </a:endParaRPr>
          </a:p>
          <a:p>
            <a:pPr eaLnBrk="1" hangingPunct="1">
              <a:lnSpc>
                <a:spcPct val="90000"/>
              </a:lnSpc>
              <a:buFont typeface="Wingdings" panose="05000000000000000000" pitchFamily="2" charset="2"/>
              <a:buNone/>
              <a:defRPr/>
            </a:pPr>
            <a:r>
              <a:rPr lang="en-US" altLang="en-US" sz="2400" i="1" dirty="0">
                <a:solidFill>
                  <a:schemeClr val="bg1"/>
                </a:solidFill>
                <a:latin typeface="Papyrus" panose="03070502060502030205" pitchFamily="66" charset="0"/>
              </a:rPr>
              <a:t>	</a:t>
            </a:r>
            <a:r>
              <a:rPr lang="en-US" altLang="en-US" sz="2400" b="1" i="1" dirty="0">
                <a:solidFill>
                  <a:schemeClr val="bg1"/>
                </a:solidFill>
                <a:latin typeface="Comic Sans MS" panose="030F0702030302020204" pitchFamily="66" charset="0"/>
              </a:rPr>
              <a:t>Indicative and imperative moods (you are…so behave in this way)</a:t>
            </a:r>
          </a:p>
          <a:p>
            <a:pPr eaLnBrk="1" hangingPunct="1">
              <a:lnSpc>
                <a:spcPct val="90000"/>
              </a:lnSpc>
              <a:buFont typeface="Wingdings" panose="05000000000000000000" pitchFamily="2" charset="2"/>
              <a:buNone/>
              <a:defRPr/>
            </a:pPr>
            <a:r>
              <a:rPr lang="en-US" altLang="en-US" sz="2400" dirty="0">
                <a:solidFill>
                  <a:srgbClr val="FFFF00"/>
                </a:solidFill>
                <a:latin typeface="Arial Narrow" panose="020B0606020202030204" pitchFamily="34" charset="0"/>
              </a:rPr>
              <a:t>Closing</a:t>
            </a:r>
          </a:p>
          <a:p>
            <a:pPr eaLnBrk="1" hangingPunct="1">
              <a:lnSpc>
                <a:spcPct val="90000"/>
              </a:lnSpc>
              <a:buFont typeface="Wingdings" panose="05000000000000000000" pitchFamily="2" charset="2"/>
              <a:buNone/>
              <a:defRPr/>
            </a:pPr>
            <a:r>
              <a:rPr lang="en-US" altLang="en-US" sz="2400" i="1" dirty="0">
                <a:latin typeface="Papyrus" panose="03070502060502030205" pitchFamily="66" charset="0"/>
              </a:rPr>
              <a:t>	</a:t>
            </a:r>
            <a:r>
              <a:rPr lang="en-US" altLang="en-US" sz="2400" b="1" i="1" dirty="0">
                <a:solidFill>
                  <a:schemeClr val="bg1"/>
                </a:solidFill>
                <a:latin typeface="Comic Sans MS" panose="030F0702030302020204" pitchFamily="66" charset="0"/>
              </a:rPr>
              <a:t>Benediction</a:t>
            </a:r>
          </a:p>
        </p:txBody>
      </p:sp>
    </p:spTree>
    <p:extLst>
      <p:ext uri="{BB962C8B-B14F-4D97-AF65-F5344CB8AC3E}">
        <p14:creationId xmlns:p14="http://schemas.microsoft.com/office/powerpoint/2010/main" val="29111474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 calcmode="lin" valueType="num">
                                      <p:cBhvr>
                                        <p:cTn id="7" dur="500" fill="hold"/>
                                        <p:tgtEl>
                                          <p:spTgt spid="6349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349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3492">
                                            <p:txEl>
                                              <p:pRg st="1" end="1"/>
                                            </p:txEl>
                                          </p:spTgt>
                                        </p:tgtEl>
                                        <p:attrNameLst>
                                          <p:attrName>style.visibility</p:attrName>
                                        </p:attrNameLst>
                                      </p:cBhvr>
                                      <p:to>
                                        <p:strVal val="visible"/>
                                      </p:to>
                                    </p:set>
                                    <p:anim calcmode="lin" valueType="num">
                                      <p:cBhvr additive="base">
                                        <p:cTn id="14" dur="500" fill="hold"/>
                                        <p:tgtEl>
                                          <p:spTgt spid="63492">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34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3492">
                                            <p:txEl>
                                              <p:pRg st="2" end="2"/>
                                            </p:txEl>
                                          </p:spTgt>
                                        </p:tgtEl>
                                        <p:attrNameLst>
                                          <p:attrName>style.visibility</p:attrName>
                                        </p:attrNameLst>
                                      </p:cBhvr>
                                      <p:to>
                                        <p:strVal val="visible"/>
                                      </p:to>
                                    </p:set>
                                    <p:anim calcmode="lin" valueType="num">
                                      <p:cBhvr additive="base">
                                        <p:cTn id="20" dur="500" fill="hold"/>
                                        <p:tgtEl>
                                          <p:spTgt spid="63492">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34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3493">
                                            <p:bg/>
                                          </p:spTgt>
                                        </p:tgtEl>
                                        <p:attrNameLst>
                                          <p:attrName>style.visibility</p:attrName>
                                        </p:attrNameLst>
                                      </p:cBhvr>
                                      <p:to>
                                        <p:strVal val="visible"/>
                                      </p:to>
                                    </p:set>
                                    <p:animEffect transition="in" filter="randombar(horizontal)">
                                      <p:cBhvr>
                                        <p:cTn id="26" dur="500"/>
                                        <p:tgtEl>
                                          <p:spTgt spid="63493">
                                            <p:bg/>
                                          </p:spTgt>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63493">
                                            <p:txEl>
                                              <p:pRg st="0" end="0"/>
                                            </p:txEl>
                                          </p:spTgt>
                                        </p:tgtEl>
                                        <p:attrNameLst>
                                          <p:attrName>style.visibility</p:attrName>
                                        </p:attrNameLst>
                                      </p:cBhvr>
                                      <p:to>
                                        <p:strVal val="visible"/>
                                      </p:to>
                                    </p:set>
                                    <p:animEffect transition="in" filter="randombar(horizontal)">
                                      <p:cBhvr>
                                        <p:cTn id="29" dur="500"/>
                                        <p:tgtEl>
                                          <p:spTgt spid="63493">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3493">
                                            <p:txEl>
                                              <p:pRg st="1" end="1"/>
                                            </p:txEl>
                                          </p:spTgt>
                                        </p:tgtEl>
                                        <p:attrNameLst>
                                          <p:attrName>style.visibility</p:attrName>
                                        </p:attrNameLst>
                                      </p:cBhvr>
                                      <p:to>
                                        <p:strVal val="visible"/>
                                      </p:to>
                                    </p:set>
                                    <p:animEffect transition="in" filter="randombar(horizontal)">
                                      <p:cBhvr>
                                        <p:cTn id="34" dur="500"/>
                                        <p:tgtEl>
                                          <p:spTgt spid="63493">
                                            <p:txEl>
                                              <p:pRg st="1" end="1"/>
                                            </p:txEl>
                                          </p:spTgt>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63493">
                                            <p:txEl>
                                              <p:pRg st="2" end="2"/>
                                            </p:txEl>
                                          </p:spTgt>
                                        </p:tgtEl>
                                        <p:attrNameLst>
                                          <p:attrName>style.visibility</p:attrName>
                                        </p:attrNameLst>
                                      </p:cBhvr>
                                      <p:to>
                                        <p:strVal val="visible"/>
                                      </p:to>
                                    </p:set>
                                    <p:animEffect transition="in" filter="randombar(horizontal)">
                                      <p:cBhvr>
                                        <p:cTn id="37" dur="500"/>
                                        <p:tgtEl>
                                          <p:spTgt spid="63493">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63493">
                                            <p:txEl>
                                              <p:pRg st="3" end="3"/>
                                            </p:txEl>
                                          </p:spTgt>
                                        </p:tgtEl>
                                        <p:attrNameLst>
                                          <p:attrName>style.visibility</p:attrName>
                                        </p:attrNameLst>
                                      </p:cBhvr>
                                      <p:to>
                                        <p:strVal val="visible"/>
                                      </p:to>
                                    </p:set>
                                    <p:animEffect transition="in" filter="randombar(horizontal)">
                                      <p:cBhvr>
                                        <p:cTn id="42" dur="500"/>
                                        <p:tgtEl>
                                          <p:spTgt spid="63493">
                                            <p:txEl>
                                              <p:pRg st="3" end="3"/>
                                            </p:txEl>
                                          </p:spTgt>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3493">
                                            <p:txEl>
                                              <p:pRg st="4" end="4"/>
                                            </p:txEl>
                                          </p:spTgt>
                                        </p:tgtEl>
                                        <p:attrNameLst>
                                          <p:attrName>style.visibility</p:attrName>
                                        </p:attrNameLst>
                                      </p:cBhvr>
                                      <p:to>
                                        <p:strVal val="visible"/>
                                      </p:to>
                                    </p:set>
                                    <p:animEffect transition="in" filter="randombar(horizontal)">
                                      <p:cBhvr>
                                        <p:cTn id="45" dur="500"/>
                                        <p:tgtEl>
                                          <p:spTgt spid="63493">
                                            <p:txEl>
                                              <p:pRg st="4" end="4"/>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63493">
                                            <p:txEl>
                                              <p:pRg st="5" end="5"/>
                                            </p:txEl>
                                          </p:spTgt>
                                        </p:tgtEl>
                                        <p:attrNameLst>
                                          <p:attrName>style.visibility</p:attrName>
                                        </p:attrNameLst>
                                      </p:cBhvr>
                                      <p:to>
                                        <p:strVal val="visible"/>
                                      </p:to>
                                    </p:set>
                                    <p:animEffect transition="in" filter="randombar(horizontal)">
                                      <p:cBhvr>
                                        <p:cTn id="48" dur="500"/>
                                        <p:tgtEl>
                                          <p:spTgt spid="63493">
                                            <p:txEl>
                                              <p:pRg st="5" end="5"/>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63493">
                                            <p:txEl>
                                              <p:pRg st="6" end="6"/>
                                            </p:txEl>
                                          </p:spTgt>
                                        </p:tgtEl>
                                        <p:attrNameLst>
                                          <p:attrName>style.visibility</p:attrName>
                                        </p:attrNameLst>
                                      </p:cBhvr>
                                      <p:to>
                                        <p:strVal val="visible"/>
                                      </p:to>
                                    </p:set>
                                    <p:animEffect transition="in" filter="randombar(horizontal)">
                                      <p:cBhvr>
                                        <p:cTn id="53" dur="500"/>
                                        <p:tgtEl>
                                          <p:spTgt spid="63493">
                                            <p:txEl>
                                              <p:pRg st="6" end="6"/>
                                            </p:txEl>
                                          </p:spTgt>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63493">
                                            <p:txEl>
                                              <p:pRg st="7" end="7"/>
                                            </p:txEl>
                                          </p:spTgt>
                                        </p:tgtEl>
                                        <p:attrNameLst>
                                          <p:attrName>style.visibility</p:attrName>
                                        </p:attrNameLst>
                                      </p:cBhvr>
                                      <p:to>
                                        <p:strVal val="visible"/>
                                      </p:to>
                                    </p:set>
                                    <p:animEffect transition="in" filter="randombar(horizontal)">
                                      <p:cBhvr>
                                        <p:cTn id="56" dur="500"/>
                                        <p:tgtEl>
                                          <p:spTgt spid="63493">
                                            <p:txEl>
                                              <p:pRg st="7" end="7"/>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63493">
                                            <p:txEl>
                                              <p:pRg st="8" end="8"/>
                                            </p:txEl>
                                          </p:spTgt>
                                        </p:tgtEl>
                                        <p:attrNameLst>
                                          <p:attrName>style.visibility</p:attrName>
                                        </p:attrNameLst>
                                      </p:cBhvr>
                                      <p:to>
                                        <p:strVal val="visible"/>
                                      </p:to>
                                    </p:set>
                                    <p:animEffect transition="in" filter="randombar(horizontal)">
                                      <p:cBhvr>
                                        <p:cTn id="61" dur="500"/>
                                        <p:tgtEl>
                                          <p:spTgt spid="63493">
                                            <p:txEl>
                                              <p:pRg st="8" end="8"/>
                                            </p:txEl>
                                          </p:spTgt>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63493">
                                            <p:txEl>
                                              <p:pRg st="9" end="9"/>
                                            </p:txEl>
                                          </p:spTgt>
                                        </p:tgtEl>
                                        <p:attrNameLst>
                                          <p:attrName>style.visibility</p:attrName>
                                        </p:attrNameLst>
                                      </p:cBhvr>
                                      <p:to>
                                        <p:strVal val="visible"/>
                                      </p:to>
                                    </p:set>
                                    <p:animEffect transition="in" filter="randombar(horizontal)">
                                      <p:cBhvr>
                                        <p:cTn id="64" dur="500"/>
                                        <p:tgtEl>
                                          <p:spTgt spid="63493">
                                            <p:txEl>
                                              <p:pRg st="9" end="9"/>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63493">
                                            <p:txEl>
                                              <p:pRg st="10" end="10"/>
                                            </p:txEl>
                                          </p:spTgt>
                                        </p:tgtEl>
                                        <p:attrNameLst>
                                          <p:attrName>style.visibility</p:attrName>
                                        </p:attrNameLst>
                                      </p:cBhvr>
                                      <p:to>
                                        <p:strVal val="visible"/>
                                      </p:to>
                                    </p:set>
                                    <p:animEffect transition="in" filter="randombar(horizontal)">
                                      <p:cBhvr>
                                        <p:cTn id="69" dur="500"/>
                                        <p:tgtEl>
                                          <p:spTgt spid="63493">
                                            <p:txEl>
                                              <p:pRg st="10" end="10"/>
                                            </p:txEl>
                                          </p:spTgt>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63493">
                                            <p:txEl>
                                              <p:pRg st="11" end="11"/>
                                            </p:txEl>
                                          </p:spTgt>
                                        </p:tgtEl>
                                        <p:attrNameLst>
                                          <p:attrName>style.visibility</p:attrName>
                                        </p:attrNameLst>
                                      </p:cBhvr>
                                      <p:to>
                                        <p:strVal val="visible"/>
                                      </p:to>
                                    </p:set>
                                    <p:animEffect transition="in" filter="randombar(horizontal)">
                                      <p:cBhvr>
                                        <p:cTn id="72" dur="500"/>
                                        <p:tgtEl>
                                          <p:spTgt spid="6349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uiExpand="1"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Reading Another’s Mail</a:t>
            </a:r>
          </a:p>
        </p:txBody>
      </p:sp>
      <p:sp>
        <p:nvSpPr>
          <p:cNvPr id="60419" name="Rectangle 3"/>
          <p:cNvSpPr>
            <a:spLocks noGrp="1" noRot="1" noChangeArrowheads="1"/>
          </p:cNvSpPr>
          <p:nvPr>
            <p:ph idx="1"/>
          </p:nvPr>
        </p:nvSpPr>
        <p:spPr>
          <a:xfrm>
            <a:off x="5212080" y="569066"/>
            <a:ext cx="6217918" cy="6288934"/>
          </a:xfrm>
        </p:spPr>
        <p:txBody>
          <a:bodyPr>
            <a:normAutofit fontScale="92500" lnSpcReduction="20000"/>
          </a:bodyPr>
          <a:lstStyle/>
          <a:p>
            <a:pPr eaLnBrk="1" hangingPunct="1">
              <a:buFont typeface="Wingdings" panose="05000000000000000000" pitchFamily="2" charset="2"/>
              <a:buNone/>
              <a:defRPr/>
            </a:pPr>
            <a:r>
              <a:rPr lang="en-US" altLang="en-US" sz="3000" b="1" dirty="0">
                <a:solidFill>
                  <a:srgbClr val="FF0000"/>
                </a:solidFill>
                <a:effectLst>
                  <a:outerShdw blurRad="38100" dist="38100" dir="2700000" algn="tl">
                    <a:srgbClr val="000000">
                      <a:alpha val="43137"/>
                    </a:srgbClr>
                  </a:outerShdw>
                </a:effectLst>
              </a:rPr>
              <a:t>Reading someone else’s mail from the distance of two millennia creates special challenges.</a:t>
            </a:r>
          </a:p>
          <a:p>
            <a:pPr eaLnBrk="1" hangingPunct="1">
              <a:defRPr/>
            </a:pPr>
            <a:r>
              <a:rPr lang="en-US" altLang="en-US" sz="2600" i="1" dirty="0">
                <a:latin typeface="Calibri" panose="020F0502020204030204" pitchFamily="34" charset="0"/>
              </a:rPr>
              <a:t>The writer could assume certain shared information not available to a later reader.</a:t>
            </a:r>
          </a:p>
          <a:p>
            <a:pPr eaLnBrk="1" hangingPunct="1">
              <a:defRPr/>
            </a:pPr>
            <a:r>
              <a:rPr lang="en-US" altLang="en-US" sz="2600" i="1" dirty="0">
                <a:latin typeface="Calibri" panose="020F0502020204030204" pitchFamily="34" charset="0"/>
              </a:rPr>
              <a:t>Hence, topics could be addressed without a full explanation.</a:t>
            </a:r>
          </a:p>
          <a:p>
            <a:r>
              <a:rPr lang="en-US" altLang="en-US" sz="2600" i="1" dirty="0">
                <a:solidFill>
                  <a:schemeClr val="tx1"/>
                </a:solidFill>
                <a:latin typeface="Calibri" panose="020F0502020204030204" pitchFamily="34" charset="0"/>
              </a:rPr>
              <a:t>Especially when Paul addresses heresies or enemies of the Christian faith, the modern reader must, so to speak, “read between the lines” to discover the nature of the problem based on the polemics Paul uses.</a:t>
            </a:r>
          </a:p>
          <a:p>
            <a:r>
              <a:rPr lang="en-US" altLang="en-US" sz="2600" i="1" dirty="0">
                <a:solidFill>
                  <a:schemeClr val="tx1"/>
                </a:solidFill>
                <a:latin typeface="Calibri" panose="020F0502020204030204" pitchFamily="34" charset="0"/>
              </a:rPr>
              <a:t>In some letters, Paul uses critical vocabulary that helps the reader profile the heresy he addresses.</a:t>
            </a:r>
          </a:p>
          <a:p>
            <a:pPr eaLnBrk="1" hangingPunct="1">
              <a:defRPr/>
            </a:pPr>
            <a:endParaRPr lang="en-US" altLang="en-US" sz="2400" i="1" dirty="0"/>
          </a:p>
        </p:txBody>
      </p:sp>
      <p:sp>
        <p:nvSpPr>
          <p:cNvPr id="2" name="Slide Number Placeholder 1"/>
          <p:cNvSpPr>
            <a:spLocks noGrp="1"/>
          </p:cNvSpPr>
          <p:nvPr>
            <p:ph type="sldNum" sz="quarter" idx="12"/>
          </p:nvPr>
        </p:nvSpPr>
        <p:spPr/>
        <p:txBody>
          <a:bodyPr/>
          <a:lstStyle/>
          <a:p>
            <a:fld id="{2AC27A5A-7290-4DE1-BA94-4BE8A8E57DCF}" type="slidenum">
              <a:rPr lang="en-US" smtClean="0"/>
              <a:t>54</a:t>
            </a:fld>
            <a:endParaRPr lang="en-US" dirty="0"/>
          </a:p>
        </p:txBody>
      </p:sp>
    </p:spTree>
    <p:extLst>
      <p:ext uri="{BB962C8B-B14F-4D97-AF65-F5344CB8AC3E}">
        <p14:creationId xmlns:p14="http://schemas.microsoft.com/office/powerpoint/2010/main" val="161645913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04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04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0419">
                                            <p:txEl>
                                              <p:pRg st="1" end="1"/>
                                            </p:txEl>
                                          </p:spTgt>
                                        </p:tgtEl>
                                        <p:attrNameLst>
                                          <p:attrName>style.visibility</p:attrName>
                                        </p:attrNameLst>
                                      </p:cBhvr>
                                      <p:to>
                                        <p:strVal val="visible"/>
                                      </p:to>
                                    </p:set>
                                    <p:anim calcmode="lin" valueType="num">
                                      <p:cBhvr additive="base">
                                        <p:cTn id="14"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0419">
                                            <p:txEl>
                                              <p:pRg st="2" end="2"/>
                                            </p:txEl>
                                          </p:spTgt>
                                        </p:tgtEl>
                                        <p:attrNameLst>
                                          <p:attrName>style.visibility</p:attrName>
                                        </p:attrNameLst>
                                      </p:cBhvr>
                                      <p:to>
                                        <p:strVal val="visible"/>
                                      </p:to>
                                    </p:set>
                                    <p:anim calcmode="lin" valueType="num">
                                      <p:cBhvr additive="base">
                                        <p:cTn id="20"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0419">
                                            <p:txEl>
                                              <p:pRg st="3" end="3"/>
                                            </p:txEl>
                                          </p:spTgt>
                                        </p:tgtEl>
                                        <p:attrNameLst>
                                          <p:attrName>style.visibility</p:attrName>
                                        </p:attrNameLst>
                                      </p:cBhvr>
                                      <p:to>
                                        <p:strVal val="visible"/>
                                      </p:to>
                                    </p:set>
                                    <p:anim calcmode="lin" valueType="num">
                                      <p:cBhvr additive="base">
                                        <p:cTn id="26"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0419">
                                            <p:txEl>
                                              <p:pRg st="4" end="4"/>
                                            </p:txEl>
                                          </p:spTgt>
                                        </p:tgtEl>
                                        <p:attrNameLst>
                                          <p:attrName>style.visibility</p:attrName>
                                        </p:attrNameLst>
                                      </p:cBhvr>
                                      <p:to>
                                        <p:strVal val="visible"/>
                                      </p:to>
                                    </p:set>
                                    <p:anim calcmode="lin" valueType="num">
                                      <p:cBhvr additive="base">
                                        <p:cTn id="32"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US" altLang="en-US" sz="4800" b="1" dirty="0">
                <a:solidFill>
                  <a:srgbClr val="FFC000"/>
                </a:solidFill>
                <a:effectLst>
                  <a:outerShdw blurRad="38100" dist="38100" dir="2700000" algn="tl">
                    <a:srgbClr val="000000">
                      <a:alpha val="43137"/>
                    </a:srgbClr>
                  </a:outerShdw>
                </a:effectLst>
              </a:rPr>
              <a:t>How to Discern an Author’s Goals</a:t>
            </a:r>
            <a:endParaRPr lang="en-US" altLang="en-US" sz="4800" dirty="0">
              <a:solidFill>
                <a:srgbClr val="FFFF66"/>
              </a:solidFill>
              <a:latin typeface="Rockwell Extra Bold" panose="02020603050405020304" pitchFamily="18" charset="0"/>
            </a:endParaRPr>
          </a:p>
        </p:txBody>
      </p:sp>
      <p:sp>
        <p:nvSpPr>
          <p:cNvPr id="64515" name="Rectangle 3"/>
          <p:cNvSpPr>
            <a:spLocks noGrp="1" noChangeArrowheads="1"/>
          </p:cNvSpPr>
          <p:nvPr>
            <p:ph idx="1"/>
          </p:nvPr>
        </p:nvSpPr>
        <p:spPr>
          <a:ln w="76200" cap="flat">
            <a:noFill/>
            <a:prstDash val="sysDot"/>
            <a:miter lim="800000"/>
            <a:headEnd/>
            <a:tailEnd/>
          </a:ln>
        </p:spPr>
        <p:txBody>
          <a:bodyPr>
            <a:normAutofit/>
          </a:bodyPr>
          <a:lstStyle/>
          <a:p>
            <a:pPr>
              <a:buFont typeface="Wingdings" panose="05000000000000000000" pitchFamily="2" charset="2"/>
              <a:buNone/>
            </a:pPr>
            <a:r>
              <a:rPr lang="en-US" altLang="en-US" sz="3600" i="1" dirty="0"/>
              <a:t>What does he include?</a:t>
            </a:r>
          </a:p>
          <a:p>
            <a:pPr>
              <a:buNone/>
            </a:pPr>
            <a:r>
              <a:rPr lang="en-US" altLang="en-US" sz="3600" i="1" dirty="0"/>
              <a:t>What does he leave out?</a:t>
            </a:r>
          </a:p>
          <a:p>
            <a:pPr>
              <a:buFont typeface="Wingdings" panose="05000000000000000000" pitchFamily="2" charset="2"/>
              <a:buNone/>
            </a:pPr>
            <a:r>
              <a:rPr lang="en-US" altLang="en-US" sz="3600" i="1" dirty="0"/>
              <a:t>What does he emphasize?</a:t>
            </a:r>
          </a:p>
          <a:p>
            <a:pPr>
              <a:buFont typeface="Wingdings" panose="05000000000000000000" pitchFamily="2" charset="2"/>
              <a:buNone/>
            </a:pPr>
            <a:r>
              <a:rPr lang="en-US" altLang="en-US" sz="3600" i="1" dirty="0"/>
              <a:t>What events does he link?</a:t>
            </a:r>
          </a:p>
          <a:p>
            <a:pPr>
              <a:buFont typeface="Wingdings" panose="05000000000000000000" pitchFamily="2" charset="2"/>
              <a:buNone/>
            </a:pPr>
            <a:r>
              <a:rPr lang="en-US" altLang="en-US" sz="3600" i="1" dirty="0"/>
              <a:t>What does he clearly state?</a:t>
            </a:r>
          </a:p>
          <a:p>
            <a:pPr>
              <a:buFont typeface="Wingdings" panose="05000000000000000000" pitchFamily="2" charset="2"/>
              <a:buNone/>
            </a:pPr>
            <a:r>
              <a:rPr lang="en-US" altLang="en-US" sz="3600" i="1" dirty="0"/>
              <a:t>What does he imply?</a:t>
            </a:r>
          </a:p>
        </p:txBody>
      </p:sp>
      <p:sp>
        <p:nvSpPr>
          <p:cNvPr id="2" name="Slide Number Placeholder 1"/>
          <p:cNvSpPr>
            <a:spLocks noGrp="1"/>
          </p:cNvSpPr>
          <p:nvPr>
            <p:ph type="sldNum" sz="quarter" idx="12"/>
          </p:nvPr>
        </p:nvSpPr>
        <p:spPr/>
        <p:txBody>
          <a:bodyPr/>
          <a:lstStyle/>
          <a:p>
            <a:fld id="{2AC27A5A-7290-4DE1-BA94-4BE8A8E57DCF}" type="slidenum">
              <a:rPr lang="en-US" smtClean="0"/>
              <a:t>55</a:t>
            </a:fld>
            <a:endParaRPr lang="en-US" dirty="0"/>
          </a:p>
        </p:txBody>
      </p:sp>
    </p:spTree>
    <p:extLst>
      <p:ext uri="{BB962C8B-B14F-4D97-AF65-F5344CB8AC3E}">
        <p14:creationId xmlns:p14="http://schemas.microsoft.com/office/powerpoint/2010/main" val="363322364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4515">
                                            <p:txEl>
                                              <p:pRg st="4" end="4"/>
                                            </p:txEl>
                                          </p:spTgt>
                                        </p:tgtEl>
                                        <p:attrNameLst>
                                          <p:attrName>style.visibility</p:attrName>
                                        </p:attrNameLst>
                                      </p:cBhvr>
                                      <p:to>
                                        <p:strVal val="visible"/>
                                      </p:to>
                                    </p:set>
                                    <p:anim calcmode="lin" valueType="num">
                                      <p:cBhvr additive="base">
                                        <p:cTn id="31"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5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4515">
                                            <p:txEl>
                                              <p:pRg st="5" end="5"/>
                                            </p:txEl>
                                          </p:spTgt>
                                        </p:tgtEl>
                                        <p:attrNameLst>
                                          <p:attrName>style.visibility</p:attrName>
                                        </p:attrNameLst>
                                      </p:cBhvr>
                                      <p:to>
                                        <p:strVal val="visible"/>
                                      </p:to>
                                    </p:set>
                                    <p:anim calcmode="lin" valueType="num">
                                      <p:cBhvr additive="base">
                                        <p:cTn id="37" dur="5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5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457200" y="569066"/>
            <a:ext cx="4138706" cy="4943104"/>
          </a:xfrm>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Spiritual Authority</a:t>
            </a:r>
          </a:p>
        </p:txBody>
      </p:sp>
      <p:sp>
        <p:nvSpPr>
          <p:cNvPr id="62467" name="Rectangle 3"/>
          <p:cNvSpPr>
            <a:spLocks noGrp="1" noRot="1" noChangeArrowheads="1"/>
          </p:cNvSpPr>
          <p:nvPr>
            <p:ph idx="1"/>
          </p:nvPr>
        </p:nvSpPr>
        <p:spPr/>
        <p:txBody>
          <a:bodyPr/>
          <a:lstStyle/>
          <a:p>
            <a:pPr eaLnBrk="1" hangingPunct="1">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rPr>
              <a:t>One of the challenges for new Christian communities was the question of spiritual authority.</a:t>
            </a:r>
          </a:p>
          <a:p>
            <a:pPr eaLnBrk="1" hangingPunct="1">
              <a:defRPr/>
            </a:pPr>
            <a:r>
              <a:rPr lang="en-US" altLang="en-US" sz="2400" i="1" dirty="0"/>
              <a:t>The earliest Christians had no New Testament, no creeds, no established church structure and no written guidelines.</a:t>
            </a:r>
          </a:p>
          <a:p>
            <a:pPr eaLnBrk="1" hangingPunct="1">
              <a:defRPr/>
            </a:pPr>
            <a:r>
              <a:rPr lang="en-US" altLang="en-US" sz="2400" i="1" dirty="0"/>
              <a:t>Citizens in Asia Minor and Greece may never have heard of Jesus Christ until Paul came.</a:t>
            </a:r>
          </a:p>
          <a:p>
            <a:pPr eaLnBrk="1" hangingPunct="1">
              <a:defRPr/>
            </a:pPr>
            <a:r>
              <a:rPr lang="en-US" altLang="en-US" sz="2400" i="1" dirty="0"/>
              <a:t>So, where did spiritual authority lie?</a:t>
            </a:r>
          </a:p>
        </p:txBody>
      </p:sp>
      <p:sp>
        <p:nvSpPr>
          <p:cNvPr id="2" name="Slide Number Placeholder 1"/>
          <p:cNvSpPr>
            <a:spLocks noGrp="1"/>
          </p:cNvSpPr>
          <p:nvPr>
            <p:ph type="sldNum" sz="quarter" idx="12"/>
          </p:nvPr>
        </p:nvSpPr>
        <p:spPr/>
        <p:txBody>
          <a:bodyPr/>
          <a:lstStyle/>
          <a:p>
            <a:fld id="{2AC27A5A-7290-4DE1-BA94-4BE8A8E57DCF}" type="slidenum">
              <a:rPr lang="en-US" smtClean="0"/>
              <a:t>56</a:t>
            </a:fld>
            <a:endParaRPr lang="en-US" dirty="0"/>
          </a:p>
        </p:txBody>
      </p:sp>
    </p:spTree>
    <p:extLst>
      <p:ext uri="{BB962C8B-B14F-4D97-AF65-F5344CB8AC3E}">
        <p14:creationId xmlns:p14="http://schemas.microsoft.com/office/powerpoint/2010/main" val="352957243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24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2467">
                                            <p:txEl>
                                              <p:pRg st="1" end="1"/>
                                            </p:txEl>
                                          </p:spTgt>
                                        </p:tgtEl>
                                        <p:attrNameLst>
                                          <p:attrName>style.visibility</p:attrName>
                                        </p:attrNameLst>
                                      </p:cBhvr>
                                      <p:to>
                                        <p:strVal val="visible"/>
                                      </p:to>
                                    </p:set>
                                    <p:anim calcmode="lin" valueType="num">
                                      <p:cBhvr additive="base">
                                        <p:cTn id="14"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2467">
                                            <p:txEl>
                                              <p:pRg st="2" end="2"/>
                                            </p:txEl>
                                          </p:spTgt>
                                        </p:tgtEl>
                                        <p:attrNameLst>
                                          <p:attrName>style.visibility</p:attrName>
                                        </p:attrNameLst>
                                      </p:cBhvr>
                                      <p:to>
                                        <p:strVal val="visible"/>
                                      </p:to>
                                    </p:set>
                                    <p:anim calcmode="lin" valueType="num">
                                      <p:cBhvr additive="base">
                                        <p:cTn id="20"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62467">
                                            <p:txEl>
                                              <p:pRg st="3" end="3"/>
                                            </p:txEl>
                                          </p:spTgt>
                                        </p:tgtEl>
                                        <p:attrNameLst>
                                          <p:attrName>style.visibility</p:attrName>
                                        </p:attrNameLst>
                                      </p:cBhvr>
                                      <p:to>
                                        <p:strVal val="visible"/>
                                      </p:to>
                                    </p:set>
                                    <p:anim calcmode="lin" valueType="num">
                                      <p:cBhvr additive="base">
                                        <p:cTn id="26"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The Authority of Paul’s Letters</a:t>
            </a:r>
          </a:p>
        </p:txBody>
      </p:sp>
      <p:sp>
        <p:nvSpPr>
          <p:cNvPr id="63491" name="Rectangle 3"/>
          <p:cNvSpPr>
            <a:spLocks noGrp="1" noRot="1" noChangeArrowheads="1"/>
          </p:cNvSpPr>
          <p:nvPr>
            <p:ph idx="1"/>
          </p:nvPr>
        </p:nvSpPr>
        <p:spPr/>
        <p:txBody>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rPr>
              <a:t>Paul clearly considered his letters to be authoritative in the churches.</a:t>
            </a:r>
          </a:p>
          <a:p>
            <a:pPr eaLnBrk="1" hangingPunct="1">
              <a:lnSpc>
                <a:spcPct val="90000"/>
              </a:lnSpc>
              <a:defRPr/>
            </a:pPr>
            <a:r>
              <a:rPr lang="en-US" altLang="en-US" sz="2400" i="1" dirty="0"/>
              <a:t>He instructed churches not only to read them but to share them with other congregations (Col. 4:16).</a:t>
            </a:r>
          </a:p>
          <a:p>
            <a:pPr eaLnBrk="1" hangingPunct="1">
              <a:lnSpc>
                <a:spcPct val="90000"/>
              </a:lnSpc>
              <a:defRPr/>
            </a:pPr>
            <a:r>
              <a:rPr lang="en-US" altLang="en-US" sz="2400" i="1" dirty="0"/>
              <a:t>They were a way of extending his presence when he could not be there personally (1 Cor. 5:3-4; 2 Cor. 10:10-11).</a:t>
            </a:r>
          </a:p>
          <a:p>
            <a:pPr eaLnBrk="1" hangingPunct="1">
              <a:lnSpc>
                <a:spcPct val="90000"/>
              </a:lnSpc>
              <a:defRPr/>
            </a:pPr>
            <a:r>
              <a:rPr lang="en-US" altLang="en-US" sz="2400" i="1" dirty="0"/>
              <a:t>His personal signature at the end authenticated the contents of the letters (1 Cor. 16:21; Gal. 6:11; Col. 4:18; 2 Thess. 3:17).</a:t>
            </a:r>
          </a:p>
          <a:p>
            <a:pPr eaLnBrk="1" hangingPunct="1">
              <a:lnSpc>
                <a:spcPct val="90000"/>
              </a:lnSpc>
              <a:defRPr/>
            </a:pPr>
            <a:r>
              <a:rPr lang="en-US" altLang="en-US" sz="2400" i="1" dirty="0"/>
              <a:t>While he distinguishes between what he writes and what Christ said (1 Cor. 7:10, 12), he also claims the authority of Christ and the Spirit (1 Cor. 2:16; 7:40; Gal. 1:1, 8, 11-12).</a:t>
            </a:r>
          </a:p>
        </p:txBody>
      </p:sp>
      <p:sp>
        <p:nvSpPr>
          <p:cNvPr id="2" name="Slide Number Placeholder 1"/>
          <p:cNvSpPr>
            <a:spLocks noGrp="1"/>
          </p:cNvSpPr>
          <p:nvPr>
            <p:ph type="sldNum" sz="quarter" idx="12"/>
          </p:nvPr>
        </p:nvSpPr>
        <p:spPr/>
        <p:txBody>
          <a:bodyPr/>
          <a:lstStyle/>
          <a:p>
            <a:fld id="{2AC27A5A-7290-4DE1-BA94-4BE8A8E57DCF}" type="slidenum">
              <a:rPr lang="en-US" smtClean="0"/>
              <a:t>57</a:t>
            </a:fld>
            <a:endParaRPr lang="en-US" dirty="0"/>
          </a:p>
        </p:txBody>
      </p:sp>
    </p:spTree>
    <p:extLst>
      <p:ext uri="{BB962C8B-B14F-4D97-AF65-F5344CB8AC3E}">
        <p14:creationId xmlns:p14="http://schemas.microsoft.com/office/powerpoint/2010/main" val="268263240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34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3491">
                                            <p:txEl>
                                              <p:pRg st="1" end="1"/>
                                            </p:txEl>
                                          </p:spTgt>
                                        </p:tgtEl>
                                        <p:attrNameLst>
                                          <p:attrName>style.visibility</p:attrName>
                                        </p:attrNameLst>
                                      </p:cBhvr>
                                      <p:to>
                                        <p:strVal val="visible"/>
                                      </p:to>
                                    </p:set>
                                    <p:anim calcmode="lin" valueType="num">
                                      <p:cBhvr additive="base">
                                        <p:cTn id="14"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3491">
                                            <p:txEl>
                                              <p:pRg st="2" end="2"/>
                                            </p:txEl>
                                          </p:spTgt>
                                        </p:tgtEl>
                                        <p:attrNameLst>
                                          <p:attrName>style.visibility</p:attrName>
                                        </p:attrNameLst>
                                      </p:cBhvr>
                                      <p:to>
                                        <p:strVal val="visible"/>
                                      </p:to>
                                    </p:set>
                                    <p:anim calcmode="lin" valueType="num">
                                      <p:cBhvr additive="base">
                                        <p:cTn id="20"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63491">
                                            <p:txEl>
                                              <p:pRg st="3" end="3"/>
                                            </p:txEl>
                                          </p:spTgt>
                                        </p:tgtEl>
                                        <p:attrNameLst>
                                          <p:attrName>style.visibility</p:attrName>
                                        </p:attrNameLst>
                                      </p:cBhvr>
                                      <p:to>
                                        <p:strVal val="visible"/>
                                      </p:to>
                                    </p:set>
                                    <p:anim calcmode="lin" valueType="num">
                                      <p:cBhvr additive="base">
                                        <p:cTn id="26" dur="5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63491">
                                            <p:txEl>
                                              <p:pRg st="4" end="4"/>
                                            </p:txEl>
                                          </p:spTgt>
                                        </p:tgtEl>
                                        <p:attrNameLst>
                                          <p:attrName>style.visibility</p:attrName>
                                        </p:attrNameLst>
                                      </p:cBhvr>
                                      <p:to>
                                        <p:strVal val="visible"/>
                                      </p:to>
                                    </p:set>
                                    <p:anim calcmode="lin" valueType="num">
                                      <p:cBhvr additive="base">
                                        <p:cTn id="32" dur="5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The Christian Traditions</a:t>
            </a:r>
          </a:p>
        </p:txBody>
      </p:sp>
      <p:sp>
        <p:nvSpPr>
          <p:cNvPr id="64515" name="Rectangle 3"/>
          <p:cNvSpPr>
            <a:spLocks noGrp="1" noRot="1" noChangeArrowheads="1"/>
          </p:cNvSpPr>
          <p:nvPr>
            <p:ph idx="1"/>
          </p:nvPr>
        </p:nvSpPr>
        <p:spPr>
          <a:xfrm>
            <a:off x="5181600" y="559678"/>
            <a:ext cx="6324600" cy="5664544"/>
          </a:xfrm>
        </p:spPr>
        <p:txBody>
          <a:bodyPr/>
          <a:lstStyle/>
          <a:p>
            <a:pPr eaLnBrk="1" hangingPunct="1">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rPr>
              <a:t>Paul refers to Christian tradition handed down to him and in turn delivered to his converts (1 Cor. 11:23; 15:1-4).</a:t>
            </a:r>
          </a:p>
          <a:p>
            <a:pPr eaLnBrk="1" hangingPunct="1">
              <a:defRPr/>
            </a:pPr>
            <a:r>
              <a:rPr lang="en-US" altLang="en-US" sz="2400" i="1" dirty="0"/>
              <a:t>These “traditions” were to be faithfully kept (1 Cor. 11:2; 2 Thess. 2:15; 3:6).</a:t>
            </a:r>
          </a:p>
          <a:p>
            <a:pPr eaLnBrk="1" hangingPunct="1">
              <a:defRPr/>
            </a:pPr>
            <a:r>
              <a:rPr lang="en-US" altLang="en-US" sz="2400" i="1" dirty="0"/>
              <a:t>They were the “deposit of faith” faithfully passed down to successors (2 Tim. 1:13-14; Tit. 1:9).</a:t>
            </a:r>
          </a:p>
        </p:txBody>
      </p:sp>
      <p:sp>
        <p:nvSpPr>
          <p:cNvPr id="2" name="Slide Number Placeholder 1"/>
          <p:cNvSpPr>
            <a:spLocks noGrp="1"/>
          </p:cNvSpPr>
          <p:nvPr>
            <p:ph type="sldNum" sz="quarter" idx="12"/>
          </p:nvPr>
        </p:nvSpPr>
        <p:spPr/>
        <p:txBody>
          <a:bodyPr/>
          <a:lstStyle/>
          <a:p>
            <a:fld id="{2AC27A5A-7290-4DE1-BA94-4BE8A8E57DCF}" type="slidenum">
              <a:rPr lang="en-US" smtClean="0"/>
              <a:t>58</a:t>
            </a:fld>
            <a:endParaRPr lang="en-US" dirty="0"/>
          </a:p>
        </p:txBody>
      </p:sp>
    </p:spTree>
    <p:extLst>
      <p:ext uri="{BB962C8B-B14F-4D97-AF65-F5344CB8AC3E}">
        <p14:creationId xmlns:p14="http://schemas.microsoft.com/office/powerpoint/2010/main" val="62973028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p:cTn id="7" dur="500" fill="hold"/>
                                        <p:tgtEl>
                                          <p:spTgt spid="64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5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45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4515">
                                            <p:txEl>
                                              <p:pRg st="1" end="1"/>
                                            </p:txEl>
                                          </p:spTgt>
                                        </p:tgtEl>
                                        <p:attrNameLst>
                                          <p:attrName>style.visibility</p:attrName>
                                        </p:attrNameLst>
                                      </p:cBhvr>
                                      <p:to>
                                        <p:strVal val="visible"/>
                                      </p:to>
                                    </p:set>
                                    <p:anim calcmode="lin" valueType="num">
                                      <p:cBhvr additive="base">
                                        <p:cTn id="14"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4515">
                                            <p:txEl>
                                              <p:pRg st="2" end="2"/>
                                            </p:txEl>
                                          </p:spTgt>
                                        </p:tgtEl>
                                        <p:attrNameLst>
                                          <p:attrName>style.visibility</p:attrName>
                                        </p:attrNameLst>
                                      </p:cBhvr>
                                      <p:to>
                                        <p:strVal val="visible"/>
                                      </p:to>
                                    </p:set>
                                    <p:anim calcmode="lin" valueType="num">
                                      <p:cBhvr additive="base">
                                        <p:cTn id="20"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Dominical Sayings</a:t>
            </a:r>
          </a:p>
        </p:txBody>
      </p:sp>
      <p:sp>
        <p:nvSpPr>
          <p:cNvPr id="65539" name="Rectangle 3"/>
          <p:cNvSpPr>
            <a:spLocks noGrp="1" noRot="1" noChangeArrowheads="1"/>
          </p:cNvSpPr>
          <p:nvPr>
            <p:ph idx="1"/>
          </p:nvPr>
        </p:nvSpPr>
        <p:spPr/>
        <p:txBody>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rPr>
              <a:t>Obviously, a clear level of authority resided in the sayings of Christ, which in the earliest period were preserved orally.</a:t>
            </a:r>
          </a:p>
          <a:p>
            <a:pPr eaLnBrk="1" hangingPunct="1">
              <a:lnSpc>
                <a:spcPct val="90000"/>
              </a:lnSpc>
              <a:defRPr/>
            </a:pPr>
            <a:r>
              <a:rPr lang="en-US" altLang="en-US" sz="2400" i="1" dirty="0"/>
              <a:t>As yet, the canonical gospels had not been composed (though smaller accounts of Jesus’ life may have been circulating, cf. Lk. 1:1-2).</a:t>
            </a:r>
          </a:p>
          <a:p>
            <a:pPr eaLnBrk="1" hangingPunct="1">
              <a:lnSpc>
                <a:spcPct val="90000"/>
              </a:lnSpc>
              <a:defRPr/>
            </a:pPr>
            <a:r>
              <a:rPr lang="en-US" altLang="en-US" sz="2400" i="1" dirty="0"/>
              <a:t>Paul draws from the sayings of Jesus as an impeccable authority (1 Cor. 7:10-11; 9:14; 11:23-25; 14:37; cf. Ac. 20:35; Rom. 14:14; 1 Thess. 4:15-17).</a:t>
            </a:r>
          </a:p>
        </p:txBody>
      </p:sp>
      <p:sp>
        <p:nvSpPr>
          <p:cNvPr id="2" name="Slide Number Placeholder 1"/>
          <p:cNvSpPr>
            <a:spLocks noGrp="1"/>
          </p:cNvSpPr>
          <p:nvPr>
            <p:ph type="sldNum" sz="quarter" idx="12"/>
          </p:nvPr>
        </p:nvSpPr>
        <p:spPr/>
        <p:txBody>
          <a:bodyPr/>
          <a:lstStyle/>
          <a:p>
            <a:fld id="{2AC27A5A-7290-4DE1-BA94-4BE8A8E57DCF}" type="slidenum">
              <a:rPr lang="en-US" smtClean="0"/>
              <a:t>59</a:t>
            </a:fld>
            <a:endParaRPr lang="en-US" dirty="0"/>
          </a:p>
        </p:txBody>
      </p:sp>
    </p:spTree>
    <p:extLst>
      <p:ext uri="{BB962C8B-B14F-4D97-AF65-F5344CB8AC3E}">
        <p14:creationId xmlns:p14="http://schemas.microsoft.com/office/powerpoint/2010/main" val="262587879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5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55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55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 calcmode="lin" valueType="num">
                                      <p:cBhvr additive="base">
                                        <p:cTn id="14"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5539">
                                            <p:txEl>
                                              <p:pRg st="2" end="2"/>
                                            </p:txEl>
                                          </p:spTgt>
                                        </p:tgtEl>
                                        <p:attrNameLst>
                                          <p:attrName>style.visibility</p:attrName>
                                        </p:attrNameLst>
                                      </p:cBhvr>
                                      <p:to>
                                        <p:strVal val="visible"/>
                                      </p:to>
                                    </p:set>
                                    <p:anim calcmode="lin" valueType="num">
                                      <p:cBhvr additive="base">
                                        <p:cTn id="20"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The Inquisitor Turned Evangelist</a:t>
            </a:r>
          </a:p>
        </p:txBody>
      </p:sp>
      <p:sp>
        <p:nvSpPr>
          <p:cNvPr id="3" name="Content Placeholder 2"/>
          <p:cNvSpPr>
            <a:spLocks noGrp="1"/>
          </p:cNvSpPr>
          <p:nvPr>
            <p:ph idx="1"/>
          </p:nvPr>
        </p:nvSpPr>
        <p:spPr/>
        <p:txBody>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The newly converted Saul visited the synagogues in Damascus, not to serve extradition papers on Christians, but to preach Jesus as the Christ.</a:t>
            </a:r>
          </a:p>
          <a:p>
            <a:r>
              <a:rPr lang="en-US" sz="2400" i="1" dirty="0"/>
              <a:t>Ripples of shock, surprise and suspicion filtered through the whole Jewish community.</a:t>
            </a:r>
          </a:p>
          <a:p>
            <a:r>
              <a:rPr lang="en-US" sz="2400" i="1" dirty="0"/>
              <a:t>Eventually, some of the Jews decided he must be silenced by death, but the Christians secretly slipped Paul over the city wall in a basket, an event Paul would later refer to as a irony to the Roman accolade for soldiers who first made it over the wall. </a:t>
            </a:r>
          </a:p>
        </p:txBody>
      </p:sp>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6</a:t>
            </a:fld>
            <a:endParaRPr lang="en-US"/>
          </a:p>
        </p:txBody>
      </p:sp>
    </p:spTree>
    <p:extLst>
      <p:ext uri="{BB962C8B-B14F-4D97-AF65-F5344CB8AC3E}">
        <p14:creationId xmlns:p14="http://schemas.microsoft.com/office/powerpoint/2010/main" val="30421019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The Septuagint</a:t>
            </a:r>
          </a:p>
        </p:txBody>
      </p:sp>
      <p:sp>
        <p:nvSpPr>
          <p:cNvPr id="66563" name="Rectangle 3"/>
          <p:cNvSpPr>
            <a:spLocks noGrp="1" noRot="1" noChangeArrowheads="1"/>
          </p:cNvSpPr>
          <p:nvPr>
            <p:ph idx="1"/>
          </p:nvPr>
        </p:nvSpPr>
        <p:spPr/>
        <p:txBody>
          <a:bodyPr>
            <a:normAutofit lnSpcReduction="10000"/>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rPr>
              <a:t>The presence of the Hebrew Scriptures “in every city” (Ac. 15:21) assumes the availability of the LXX translation in Greek.</a:t>
            </a:r>
          </a:p>
          <a:p>
            <a:pPr eaLnBrk="1" hangingPunct="1">
              <a:lnSpc>
                <a:spcPct val="90000"/>
              </a:lnSpc>
              <a:defRPr/>
            </a:pPr>
            <a:r>
              <a:rPr lang="en-US" altLang="en-US" sz="2400" i="1" dirty="0"/>
              <a:t>Paul frequently alludes to the Hebrew Scriptures, assuming that his readers will accept their full authority on the basis of the introductory clause, “It is written…” (1 Cor. 1:19, 31; 2:9; 3:19; 4:6; 9:9-10; 10:7, 11; 14:21; 15:45).</a:t>
            </a:r>
          </a:p>
          <a:p>
            <a:pPr eaLnBrk="1" hangingPunct="1">
              <a:lnSpc>
                <a:spcPct val="90000"/>
              </a:lnSpc>
              <a:defRPr/>
            </a:pPr>
            <a:r>
              <a:rPr lang="en-US" altLang="en-US" sz="2400" i="1" dirty="0"/>
              <a:t>To be sure, he does not merely use the OT to interpret Christ, but also, Christ to interpret the OT.</a:t>
            </a:r>
          </a:p>
          <a:p>
            <a:pPr eaLnBrk="1" hangingPunct="1">
              <a:lnSpc>
                <a:spcPct val="90000"/>
              </a:lnSpc>
              <a:defRPr/>
            </a:pPr>
            <a:r>
              <a:rPr lang="en-US" altLang="en-US" sz="2400" i="1" dirty="0"/>
              <a:t>Though Paul is familiar with the Hebrew text, in all but a few cases his citations agree with the Septuagint renderings.</a:t>
            </a:r>
          </a:p>
        </p:txBody>
      </p:sp>
      <p:sp>
        <p:nvSpPr>
          <p:cNvPr id="2" name="Slide Number Placeholder 1"/>
          <p:cNvSpPr>
            <a:spLocks noGrp="1"/>
          </p:cNvSpPr>
          <p:nvPr>
            <p:ph type="sldNum" sz="quarter" idx="12"/>
          </p:nvPr>
        </p:nvSpPr>
        <p:spPr/>
        <p:txBody>
          <a:bodyPr/>
          <a:lstStyle/>
          <a:p>
            <a:fld id="{2AC27A5A-7290-4DE1-BA94-4BE8A8E57DCF}" type="slidenum">
              <a:rPr lang="en-US" smtClean="0"/>
              <a:t>60</a:t>
            </a:fld>
            <a:endParaRPr lang="en-US" dirty="0"/>
          </a:p>
        </p:txBody>
      </p:sp>
    </p:spTree>
    <p:extLst>
      <p:ext uri="{BB962C8B-B14F-4D97-AF65-F5344CB8AC3E}">
        <p14:creationId xmlns:p14="http://schemas.microsoft.com/office/powerpoint/2010/main" val="126126784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5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65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65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6563">
                                            <p:txEl>
                                              <p:pRg st="1" end="1"/>
                                            </p:txEl>
                                          </p:spTgt>
                                        </p:tgtEl>
                                        <p:attrNameLst>
                                          <p:attrName>style.visibility</p:attrName>
                                        </p:attrNameLst>
                                      </p:cBhvr>
                                      <p:to>
                                        <p:strVal val="visible"/>
                                      </p:to>
                                    </p:set>
                                    <p:anim calcmode="lin" valueType="num">
                                      <p:cBhvr additive="base">
                                        <p:cTn id="14"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6563">
                                            <p:txEl>
                                              <p:pRg st="2" end="2"/>
                                            </p:txEl>
                                          </p:spTgt>
                                        </p:tgtEl>
                                        <p:attrNameLst>
                                          <p:attrName>style.visibility</p:attrName>
                                        </p:attrNameLst>
                                      </p:cBhvr>
                                      <p:to>
                                        <p:strVal val="visible"/>
                                      </p:to>
                                    </p:set>
                                    <p:anim calcmode="lin" valueType="num">
                                      <p:cBhvr additive="base">
                                        <p:cTn id="20"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66563">
                                            <p:txEl>
                                              <p:pRg st="3" end="3"/>
                                            </p:txEl>
                                          </p:spTgt>
                                        </p:tgtEl>
                                        <p:attrNameLst>
                                          <p:attrName>style.visibility</p:attrName>
                                        </p:attrNameLst>
                                      </p:cBhvr>
                                      <p:to>
                                        <p:strVal val="visible"/>
                                      </p:to>
                                    </p:set>
                                    <p:anim calcmode="lin" valueType="num">
                                      <p:cBhvr additive="base">
                                        <p:cTn id="26"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559677"/>
            <a:ext cx="7041912" cy="5945031"/>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How would Christianity be different without the letters of Paul?</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Why do you think Paul used a secretary?</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What implications might there be that Phoebe, a woman and the courier of the Roman Letter, would have been the first to read and explain it to the Roman church?</a:t>
            </a:r>
            <a:endParaRPr lang="en-US" altLang="en-US" sz="3200" i="1" dirty="0"/>
          </a:p>
        </p:txBody>
      </p:sp>
    </p:spTree>
    <p:extLst>
      <p:ext uri="{BB962C8B-B14F-4D97-AF65-F5344CB8AC3E}">
        <p14:creationId xmlns:p14="http://schemas.microsoft.com/office/powerpoint/2010/main" val="60328786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anim calcmode="lin" valueType="num">
                                      <p:cBhvr>
                                        <p:cTn id="13" dur="500" fill="hold"/>
                                        <p:tgtEl>
                                          <p:spTgt spid="26624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2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66243">
                                            <p:txEl>
                                              <p:pRg st="4" end="4"/>
                                            </p:txEl>
                                          </p:spTgt>
                                        </p:tgtEl>
                                        <p:attrNameLst>
                                          <p:attrName>style.visibility</p:attrName>
                                        </p:attrNameLst>
                                      </p:cBhvr>
                                      <p:to>
                                        <p:strVal val="visible"/>
                                      </p:to>
                                    </p:set>
                                    <p:anim calcmode="lin" valueType="num">
                                      <p:cBhvr>
                                        <p:cTn id="19" dur="500" fill="hold"/>
                                        <p:tgtEl>
                                          <p:spTgt spid="26624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6624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74073" y="561108"/>
            <a:ext cx="4221833" cy="4951061"/>
          </a:xfrm>
        </p:spPr>
        <p:txBody>
          <a:bodyPr/>
          <a:lstStyle/>
          <a:p>
            <a:r>
              <a:rPr lang="en-US" b="1" dirty="0">
                <a:solidFill>
                  <a:srgbClr val="FFC000"/>
                </a:solidFill>
                <a:effectLst>
                  <a:outerShdw blurRad="38100" dist="38100" dir="2700000" algn="tl">
                    <a:srgbClr val="000000">
                      <a:alpha val="43137"/>
                    </a:srgbClr>
                  </a:outerShdw>
                </a:effectLst>
              </a:rPr>
              <a:t>2</a:t>
            </a:r>
            <a:r>
              <a:rPr lang="en-US" b="1" baseline="30000" dirty="0">
                <a:solidFill>
                  <a:srgbClr val="FFC000"/>
                </a:solidFill>
                <a:effectLst>
                  <a:outerShdw blurRad="38100" dist="38100" dir="2700000" algn="tl">
                    <a:srgbClr val="000000">
                      <a:alpha val="43137"/>
                    </a:srgbClr>
                  </a:outerShdw>
                </a:effectLst>
              </a:rPr>
              <a:t>nd</a:t>
            </a:r>
            <a:r>
              <a:rPr lang="en-US" b="1" dirty="0">
                <a:solidFill>
                  <a:srgbClr val="FFC000"/>
                </a:solidFill>
                <a:effectLst>
                  <a:outerShdw blurRad="38100" dist="38100" dir="2700000" algn="tl">
                    <a:srgbClr val="000000">
                      <a:alpha val="43137"/>
                    </a:srgbClr>
                  </a:outerShdw>
                </a:effectLst>
              </a:rPr>
              <a:t> Tour Letters</a:t>
            </a:r>
            <a:br>
              <a:rPr lang="en-US" b="1" dirty="0">
                <a:solidFill>
                  <a:srgbClr val="FFC000"/>
                </a:solidFill>
                <a:effectLst>
                  <a:outerShdw blurRad="38100" dist="38100" dir="2700000" algn="tl">
                    <a:srgbClr val="000000">
                      <a:alpha val="43137"/>
                    </a:srgbClr>
                  </a:outerShdw>
                </a:effectLst>
              </a:rPr>
            </a:br>
            <a:br>
              <a:rPr lang="en-US"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Galatians</a:t>
            </a:r>
            <a:br>
              <a:rPr lang="en-US" sz="3200"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1 Thessalonians</a:t>
            </a:r>
            <a:br>
              <a:rPr lang="en-US" sz="3200"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2 Thessalonians</a:t>
            </a:r>
            <a:endParaRPr lang="en-US" b="1" dirty="0">
              <a:solidFill>
                <a:srgbClr val="FFC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2AC27A5A-7290-4DE1-BA94-4BE8A8E57DCF}" type="slidenum">
              <a:rPr lang="en-US" smtClean="0"/>
              <a:t>62</a:t>
            </a:fld>
            <a:endParaRPr lang="en-US" dirty="0"/>
          </a:p>
        </p:txBody>
      </p:sp>
    </p:spTree>
    <p:extLst>
      <p:ext uri="{BB962C8B-B14F-4D97-AF65-F5344CB8AC3E}">
        <p14:creationId xmlns:p14="http://schemas.microsoft.com/office/powerpoint/2010/main" val="1839377601"/>
      </p:ext>
    </p:extLst>
  </p:cSld>
  <p:clrMapOvr>
    <a:masterClrMapping/>
  </p:clrMapOvr>
  <p:transition>
    <p:split orient="vert"/>
  </p:transition>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Galatians</a:t>
            </a:r>
          </a:p>
        </p:txBody>
      </p:sp>
      <p:sp>
        <p:nvSpPr>
          <p:cNvPr id="3" name="Slide Number Placeholder 2"/>
          <p:cNvSpPr>
            <a:spLocks noGrp="1"/>
          </p:cNvSpPr>
          <p:nvPr>
            <p:ph type="sldNum" sz="quarter" idx="12"/>
          </p:nvPr>
        </p:nvSpPr>
        <p:spPr/>
        <p:txBody>
          <a:bodyPr/>
          <a:lstStyle/>
          <a:p>
            <a:fld id="{2AC27A5A-7290-4DE1-BA94-4BE8A8E57DCF}" type="slidenum">
              <a:rPr lang="en-US" smtClean="0"/>
              <a:t>63</a:t>
            </a:fld>
            <a:endParaRPr lang="en-US" dirty="0"/>
          </a:p>
        </p:txBody>
      </p:sp>
    </p:spTree>
    <p:extLst>
      <p:ext uri="{BB962C8B-B14F-4D97-AF65-F5344CB8AC3E}">
        <p14:creationId xmlns:p14="http://schemas.microsoft.com/office/powerpoint/2010/main" val="2329025136"/>
      </p:ext>
    </p:extLst>
  </p:cSld>
  <p:clrMapOvr>
    <a:masterClrMapping/>
  </p:clrMapOvr>
  <p:transition>
    <p:split orient="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The Dating Debate</a:t>
            </a:r>
          </a:p>
        </p:txBody>
      </p:sp>
      <p:sp>
        <p:nvSpPr>
          <p:cNvPr id="3" name="Content Placeholder 2"/>
          <p:cNvSpPr>
            <a:spLocks noGrp="1"/>
          </p:cNvSpPr>
          <p:nvPr>
            <p:ph idx="1"/>
          </p:nvPr>
        </p:nvSpPr>
        <p:spPr>
          <a:xfrm>
            <a:off x="5181599" y="569066"/>
            <a:ext cx="6351639" cy="5979218"/>
          </a:xfrm>
        </p:spPr>
        <p:txBody>
          <a:bodyPr>
            <a:normAutofit lnSpcReduction="10000"/>
          </a:bodyPr>
          <a:lstStyle/>
          <a:p>
            <a:pPr marL="0" indent="0">
              <a:buNone/>
            </a:pPr>
            <a:r>
              <a:rPr lang="en-US" sz="2800" b="1" dirty="0">
                <a:solidFill>
                  <a:srgbClr val="FF0000"/>
                </a:solidFill>
                <a:effectLst>
                  <a:outerShdw blurRad="38100" dist="38100" dir="2700000" algn="tl">
                    <a:srgbClr val="000000">
                      <a:alpha val="43137"/>
                    </a:srgbClr>
                  </a:outerShdw>
                </a:effectLst>
              </a:rPr>
              <a:t>The Galatian Letter is the most difficult of Paul’s letters to place chronologically.</a:t>
            </a:r>
          </a:p>
          <a:p>
            <a:r>
              <a:rPr lang="en-US" sz="2400" i="1" dirty="0">
                <a:solidFill>
                  <a:schemeClr val="tx1"/>
                </a:solidFill>
                <a:latin typeface="Calibri" panose="020F0502020204030204" pitchFamily="34" charset="0"/>
              </a:rPr>
              <a:t>The issue concerns the fact that the term “Galatia” can be used as an ethic term (pre-dating the Roman administration) or as a provincial term (as reorganized by Caesar Augustus).</a:t>
            </a:r>
          </a:p>
          <a:p>
            <a:r>
              <a:rPr lang="en-US" sz="2400" i="1" dirty="0">
                <a:solidFill>
                  <a:schemeClr val="tx1"/>
                </a:solidFill>
                <a:latin typeface="Calibri" panose="020F0502020204030204" pitchFamily="34" charset="0"/>
              </a:rPr>
              <a:t>Depending upon which “Galatia” Paul has in mind (cf. Ga. 1:2), Paul established these churches on either his 1</a:t>
            </a:r>
            <a:r>
              <a:rPr lang="en-US" sz="2400" i="1" baseline="30000" dirty="0">
                <a:solidFill>
                  <a:schemeClr val="tx1"/>
                </a:solidFill>
                <a:latin typeface="Calibri" panose="020F0502020204030204" pitchFamily="34" charset="0"/>
              </a:rPr>
              <a:t>st</a:t>
            </a:r>
            <a:r>
              <a:rPr lang="en-US" sz="2400" i="1" dirty="0">
                <a:solidFill>
                  <a:schemeClr val="tx1"/>
                </a:solidFill>
                <a:latin typeface="Calibri" panose="020F0502020204030204" pitchFamily="34" charset="0"/>
              </a:rPr>
              <a:t> missions tour or his 2</a:t>
            </a:r>
            <a:r>
              <a:rPr lang="en-US" sz="2400" i="1" baseline="30000" dirty="0">
                <a:solidFill>
                  <a:schemeClr val="tx1"/>
                </a:solidFill>
                <a:latin typeface="Calibri" panose="020F0502020204030204" pitchFamily="34" charset="0"/>
              </a:rPr>
              <a:t>nd</a:t>
            </a:r>
            <a:r>
              <a:rPr lang="en-US" sz="2400" i="1" dirty="0">
                <a:solidFill>
                  <a:schemeClr val="tx1"/>
                </a:solidFill>
                <a:latin typeface="Calibri" panose="020F0502020204030204" pitchFamily="34" charset="0"/>
              </a:rPr>
              <a:t> missions tour, and the letter must be dated accordingly.</a:t>
            </a:r>
          </a:p>
          <a:p>
            <a:r>
              <a:rPr lang="en-US" sz="2400" i="1" dirty="0">
                <a:solidFill>
                  <a:schemeClr val="tx1"/>
                </a:solidFill>
                <a:latin typeface="Calibri" panose="020F0502020204030204" pitchFamily="34" charset="0"/>
              </a:rPr>
              <a:t>Nothing in the letter clearly indicates where Paul was when he wrote this letter.</a:t>
            </a:r>
          </a:p>
          <a:p>
            <a:endParaRPr lang="en-US" sz="2400" i="1"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AC27A5A-7290-4DE1-BA94-4BE8A8E57DCF}" type="slidenum">
              <a:rPr lang="en-US" smtClean="0"/>
              <a:t>64</a:t>
            </a:fld>
            <a:endParaRPr lang="en-US" dirty="0"/>
          </a:p>
        </p:txBody>
      </p:sp>
    </p:spTree>
    <p:extLst>
      <p:ext uri="{BB962C8B-B14F-4D97-AF65-F5344CB8AC3E}">
        <p14:creationId xmlns:p14="http://schemas.microsoft.com/office/powerpoint/2010/main" val="127695303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a:xfrm>
            <a:off x="1676400" y="304800"/>
            <a:ext cx="3352800" cy="1219200"/>
          </a:xfrm>
        </p:spPr>
        <p:txBody>
          <a:bodyPr/>
          <a:lstStyle/>
          <a:p>
            <a:pPr algn="r" eaLnBrk="1" hangingPunct="1"/>
            <a:r>
              <a:rPr lang="en-US" altLang="en-US" sz="3200" dirty="0">
                <a:solidFill>
                  <a:srgbClr val="FFC000"/>
                </a:solidFill>
              </a:rPr>
              <a:t>Ethnic Galatia</a:t>
            </a:r>
            <a:br>
              <a:rPr lang="en-US" altLang="en-US" sz="3200" dirty="0">
                <a:solidFill>
                  <a:srgbClr val="FFC000"/>
                </a:solidFill>
              </a:rPr>
            </a:br>
            <a:r>
              <a:rPr lang="en-US" altLang="en-US" sz="2400" dirty="0">
                <a:solidFill>
                  <a:srgbClr val="FFC000"/>
                </a:solidFill>
              </a:rPr>
              <a:t>ca. 278-25 BC</a:t>
            </a:r>
            <a:endParaRPr lang="en-US" altLang="en-US" sz="3200" dirty="0">
              <a:solidFill>
                <a:srgbClr val="FFC000"/>
              </a:solidFill>
            </a:endParaRPr>
          </a:p>
        </p:txBody>
      </p:sp>
      <p:sp>
        <p:nvSpPr>
          <p:cNvPr id="56323" name="Rectangle 3"/>
          <p:cNvSpPr>
            <a:spLocks noGrp="1" noChangeArrowheads="1"/>
          </p:cNvSpPr>
          <p:nvPr>
            <p:ph type="body" idx="1"/>
          </p:nvPr>
        </p:nvSpPr>
        <p:spPr>
          <a:xfrm>
            <a:off x="1676400" y="1524000"/>
            <a:ext cx="3927762" cy="4953000"/>
          </a:xfrm>
        </p:spPr>
        <p:txBody>
          <a:bodyPr/>
          <a:lstStyle/>
          <a:p>
            <a:pPr eaLnBrk="1" hangingPunct="1">
              <a:lnSpc>
                <a:spcPct val="90000"/>
              </a:lnSpc>
            </a:pPr>
            <a:r>
              <a:rPr lang="en-US" altLang="en-US" sz="2400" i="1" dirty="0">
                <a:solidFill>
                  <a:srgbClr val="FFFF00"/>
                </a:solidFill>
              </a:rPr>
              <a:t>Settled by Celtic immigrants</a:t>
            </a:r>
          </a:p>
          <a:p>
            <a:pPr eaLnBrk="1" hangingPunct="1">
              <a:lnSpc>
                <a:spcPct val="90000"/>
              </a:lnSpc>
            </a:pPr>
            <a:r>
              <a:rPr lang="en-US" altLang="en-US" sz="2400" i="1" dirty="0">
                <a:solidFill>
                  <a:srgbClr val="FFFF00"/>
                </a:solidFill>
              </a:rPr>
              <a:t>The </a:t>
            </a:r>
            <a:r>
              <a:rPr lang="en-US" altLang="en-US" sz="2400" i="1" u="sng" dirty="0">
                <a:solidFill>
                  <a:srgbClr val="FFFF00"/>
                </a:solidFill>
              </a:rPr>
              <a:t>North Galatian Theory</a:t>
            </a:r>
            <a:r>
              <a:rPr lang="en-US" altLang="en-US" sz="2400" i="1" dirty="0">
                <a:solidFill>
                  <a:srgbClr val="FFFF00"/>
                </a:solidFill>
              </a:rPr>
              <a:t> is that Paul visited this area on his 2</a:t>
            </a:r>
            <a:r>
              <a:rPr lang="en-US" altLang="en-US" sz="2400" i="1" baseline="30000" dirty="0">
                <a:solidFill>
                  <a:srgbClr val="FFFF00"/>
                </a:solidFill>
              </a:rPr>
              <a:t>nd</a:t>
            </a:r>
            <a:r>
              <a:rPr lang="en-US" altLang="en-US" sz="2400" i="1" dirty="0">
                <a:solidFill>
                  <a:srgbClr val="FFFF00"/>
                </a:solidFill>
              </a:rPr>
              <a:t> and 3</a:t>
            </a:r>
            <a:r>
              <a:rPr lang="en-US" altLang="en-US" sz="2400" i="1" baseline="30000" dirty="0">
                <a:solidFill>
                  <a:srgbClr val="FFFF00"/>
                </a:solidFill>
              </a:rPr>
              <a:t>rd</a:t>
            </a:r>
            <a:r>
              <a:rPr lang="en-US" altLang="en-US" sz="2400" i="1" dirty="0">
                <a:solidFill>
                  <a:srgbClr val="FFFF00"/>
                </a:solidFill>
              </a:rPr>
              <a:t> Missions Tour (Ac. 16:6; 18:23).</a:t>
            </a:r>
          </a:p>
          <a:p>
            <a:pPr eaLnBrk="1" hangingPunct="1">
              <a:lnSpc>
                <a:spcPct val="90000"/>
              </a:lnSpc>
            </a:pPr>
            <a:r>
              <a:rPr lang="en-US" altLang="en-US" sz="2400" i="1" dirty="0">
                <a:solidFill>
                  <a:srgbClr val="FFFF00"/>
                </a:solidFill>
              </a:rPr>
              <a:t>His Galatian Letter was not sent prior to the 3</a:t>
            </a:r>
            <a:r>
              <a:rPr lang="en-US" altLang="en-US" sz="2400" i="1" baseline="30000" dirty="0">
                <a:solidFill>
                  <a:srgbClr val="FFFF00"/>
                </a:solidFill>
              </a:rPr>
              <a:t>rd</a:t>
            </a:r>
            <a:r>
              <a:rPr lang="en-US" altLang="en-US" sz="2400" i="1" dirty="0">
                <a:solidFill>
                  <a:srgbClr val="FFFF00"/>
                </a:solidFill>
              </a:rPr>
              <a:t> tour (cf. Ga.4:13-14).</a:t>
            </a:r>
          </a:p>
          <a:p>
            <a:pPr eaLnBrk="1" hangingPunct="1">
              <a:lnSpc>
                <a:spcPct val="90000"/>
              </a:lnSpc>
            </a:pPr>
            <a:r>
              <a:rPr lang="en-US" altLang="en-US" sz="2400" i="1" dirty="0">
                <a:solidFill>
                  <a:srgbClr val="FFFF00"/>
                </a:solidFill>
              </a:rPr>
              <a:t>If this theory is correct, the Galatian Letter may be as late as AD 55.</a:t>
            </a:r>
          </a:p>
        </p:txBody>
      </p:sp>
      <p:pic>
        <p:nvPicPr>
          <p:cNvPr id="56324" name="Picture 4" descr="medmap1[1]"/>
          <p:cNvPicPr>
            <a:picLocks noChangeAspect="1" noChangeArrowheads="1"/>
          </p:cNvPicPr>
          <p:nvPr/>
        </p:nvPicPr>
        <p:blipFill rotWithShape="1">
          <a:blip r:embed="rId2" cstate="screen">
            <a:lum bright="-24000"/>
            <a:extLst>
              <a:ext uri="{28A0092B-C50C-407E-A947-70E740481C1C}">
                <a14:useLocalDpi xmlns:a14="http://schemas.microsoft.com/office/drawing/2010/main"/>
              </a:ext>
            </a:extLst>
          </a:blip>
          <a:srcRect/>
          <a:stretch/>
        </p:blipFill>
        <p:spPr bwMode="auto">
          <a:xfrm>
            <a:off x="5707321" y="0"/>
            <a:ext cx="470437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33405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dissolve">
                                      <p:cBhvr>
                                        <p:cTn id="7" dur="500"/>
                                        <p:tgtEl>
                                          <p:spTgt spid="56322"/>
                                        </p:tgtEl>
                                      </p:cBhvr>
                                    </p:animEffect>
                                  </p:childTnLst>
                                </p:cTn>
                              </p:par>
                              <p:par>
                                <p:cTn id="8" presetID="9" presetClass="entr" presetSubtype="0" fill="hold" nodeType="withEffect">
                                  <p:stCondLst>
                                    <p:cond delay="0"/>
                                  </p:stCondLst>
                                  <p:childTnLst>
                                    <p:set>
                                      <p:cBhvr>
                                        <p:cTn id="9" dur="1" fill="hold">
                                          <p:stCondLst>
                                            <p:cond delay="0"/>
                                          </p:stCondLst>
                                        </p:cTn>
                                        <p:tgtEl>
                                          <p:spTgt spid="56324"/>
                                        </p:tgtEl>
                                        <p:attrNameLst>
                                          <p:attrName>style.visibility</p:attrName>
                                        </p:attrNameLst>
                                      </p:cBhvr>
                                      <p:to>
                                        <p:strVal val="visible"/>
                                      </p:to>
                                    </p:set>
                                    <p:animEffect transition="in" filter="dissolve">
                                      <p:cBhvr>
                                        <p:cTn id="10" dur="500"/>
                                        <p:tgtEl>
                                          <p:spTgt spid="563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6323">
                                            <p:txEl>
                                              <p:pRg st="0" end="0"/>
                                            </p:txEl>
                                          </p:spTgt>
                                        </p:tgtEl>
                                        <p:attrNameLst>
                                          <p:attrName>style.visibility</p:attrName>
                                        </p:attrNameLst>
                                      </p:cBhvr>
                                      <p:to>
                                        <p:strVal val="visible"/>
                                      </p:to>
                                    </p:set>
                                    <p:anim calcmode="lin" valueType="num">
                                      <p:cBhvr additive="base">
                                        <p:cTn id="15"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6323">
                                            <p:txEl>
                                              <p:pRg st="1" end="1"/>
                                            </p:txEl>
                                          </p:spTgt>
                                        </p:tgtEl>
                                        <p:attrNameLst>
                                          <p:attrName>style.visibility</p:attrName>
                                        </p:attrNameLst>
                                      </p:cBhvr>
                                      <p:to>
                                        <p:strVal val="visible"/>
                                      </p:to>
                                    </p:set>
                                    <p:anim calcmode="lin" valueType="num">
                                      <p:cBhvr additive="base">
                                        <p:cTn id="21"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6323">
                                            <p:txEl>
                                              <p:pRg st="2" end="2"/>
                                            </p:txEl>
                                          </p:spTgt>
                                        </p:tgtEl>
                                        <p:attrNameLst>
                                          <p:attrName>style.visibility</p:attrName>
                                        </p:attrNameLst>
                                      </p:cBhvr>
                                      <p:to>
                                        <p:strVal val="visible"/>
                                      </p:to>
                                    </p:set>
                                    <p:anim calcmode="lin" valueType="num">
                                      <p:cBhvr additive="base">
                                        <p:cTn id="27"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6323">
                                            <p:txEl>
                                              <p:pRg st="3" end="3"/>
                                            </p:txEl>
                                          </p:spTgt>
                                        </p:tgtEl>
                                        <p:attrNameLst>
                                          <p:attrName>style.visibility</p:attrName>
                                        </p:attrNameLst>
                                      </p:cBhvr>
                                      <p:to>
                                        <p:strVal val="visible"/>
                                      </p:to>
                                    </p:set>
                                    <p:anim calcmode="lin" valueType="num">
                                      <p:cBhvr additive="base">
                                        <p:cTn id="33"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a:xfrm>
            <a:off x="1399306" y="346362"/>
            <a:ext cx="3962400" cy="990600"/>
          </a:xfrm>
        </p:spPr>
        <p:txBody>
          <a:bodyPr/>
          <a:lstStyle/>
          <a:p>
            <a:pPr algn="r" eaLnBrk="1" hangingPunct="1"/>
            <a:r>
              <a:rPr lang="en-US" altLang="en-US" sz="3200" dirty="0">
                <a:solidFill>
                  <a:srgbClr val="FFC000"/>
                </a:solidFill>
              </a:rPr>
              <a:t>Provincial Galatia</a:t>
            </a:r>
            <a:br>
              <a:rPr lang="en-US" altLang="en-US" sz="3200" dirty="0">
                <a:solidFill>
                  <a:srgbClr val="FFC000"/>
                </a:solidFill>
              </a:rPr>
            </a:br>
            <a:r>
              <a:rPr lang="en-US" altLang="en-US" sz="2400" dirty="0">
                <a:solidFill>
                  <a:srgbClr val="FFC000"/>
                </a:solidFill>
              </a:rPr>
              <a:t>ca. 25 BC – 137 AD</a:t>
            </a:r>
            <a:endParaRPr lang="en-US" altLang="en-US" sz="3200" dirty="0">
              <a:solidFill>
                <a:srgbClr val="FFC000"/>
              </a:solidFill>
            </a:endParaRPr>
          </a:p>
        </p:txBody>
      </p:sp>
      <p:sp>
        <p:nvSpPr>
          <p:cNvPr id="58371" name="Rectangle 3"/>
          <p:cNvSpPr>
            <a:spLocks noGrp="1" noChangeArrowheads="1"/>
          </p:cNvSpPr>
          <p:nvPr>
            <p:ph type="body" idx="1"/>
          </p:nvPr>
        </p:nvSpPr>
        <p:spPr>
          <a:xfrm>
            <a:off x="1399307" y="1336963"/>
            <a:ext cx="4294910" cy="5521038"/>
          </a:xfrm>
        </p:spPr>
        <p:txBody>
          <a:bodyPr>
            <a:noAutofit/>
          </a:bodyPr>
          <a:lstStyle/>
          <a:p>
            <a:pPr eaLnBrk="1" hangingPunct="1"/>
            <a:r>
              <a:rPr lang="en-US" altLang="en-US" sz="2400" i="1" dirty="0">
                <a:solidFill>
                  <a:srgbClr val="FFFF00"/>
                </a:solidFill>
              </a:rPr>
              <a:t>Caesar Augustus reorganized this area, extending Galatia as a province well into the south of Asia Minor.</a:t>
            </a:r>
          </a:p>
          <a:p>
            <a:pPr eaLnBrk="1" hangingPunct="1"/>
            <a:r>
              <a:rPr lang="en-US" altLang="en-US" sz="2400" i="1" dirty="0">
                <a:solidFill>
                  <a:srgbClr val="FFFF00"/>
                </a:solidFill>
              </a:rPr>
              <a:t>The </a:t>
            </a:r>
            <a:r>
              <a:rPr lang="en-US" altLang="en-US" sz="2400" i="1" u="sng" dirty="0">
                <a:solidFill>
                  <a:srgbClr val="FFFF00"/>
                </a:solidFill>
              </a:rPr>
              <a:t>South Galatian Theory</a:t>
            </a:r>
            <a:r>
              <a:rPr lang="en-US" altLang="en-US" sz="2400" i="1" dirty="0">
                <a:solidFill>
                  <a:srgbClr val="FFFF00"/>
                </a:solidFill>
              </a:rPr>
              <a:t> is that the churches were in the south—the ones Paul established on his 1</a:t>
            </a:r>
            <a:r>
              <a:rPr lang="en-US" altLang="en-US" sz="2400" i="1" baseline="30000" dirty="0">
                <a:solidFill>
                  <a:srgbClr val="FFFF00"/>
                </a:solidFill>
              </a:rPr>
              <a:t>st</a:t>
            </a:r>
            <a:r>
              <a:rPr lang="en-US" altLang="en-US" sz="2400" i="1" dirty="0">
                <a:solidFill>
                  <a:srgbClr val="FFFF00"/>
                </a:solidFill>
              </a:rPr>
              <a:t> Missions Tour (cf. Ac. 13:13—14:20).</a:t>
            </a:r>
          </a:p>
          <a:p>
            <a:pPr eaLnBrk="1" hangingPunct="1"/>
            <a:r>
              <a:rPr lang="en-US" altLang="en-US" sz="2400" i="1" dirty="0">
                <a:solidFill>
                  <a:srgbClr val="FFFF00"/>
                </a:solidFill>
              </a:rPr>
              <a:t>If this theory is correct, the Galatian Letter may be as early as AD 48.</a:t>
            </a:r>
          </a:p>
        </p:txBody>
      </p:sp>
      <p:pic>
        <p:nvPicPr>
          <p:cNvPr id="58372" name="Picture 4" descr="medmap2[1]"/>
          <p:cNvPicPr>
            <a:picLocks noChangeAspect="1" noChangeArrowheads="1"/>
          </p:cNvPicPr>
          <p:nvPr/>
        </p:nvPicPr>
        <p:blipFill rotWithShape="1">
          <a:blip r:embed="rId2" cstate="screen">
            <a:lum bright="-24000"/>
            <a:extLst>
              <a:ext uri="{28A0092B-C50C-407E-A947-70E740481C1C}">
                <a14:useLocalDpi xmlns:a14="http://schemas.microsoft.com/office/drawing/2010/main"/>
              </a:ext>
            </a:extLst>
          </a:blip>
          <a:srcRect/>
          <a:stretch/>
        </p:blipFill>
        <p:spPr bwMode="auto">
          <a:xfrm>
            <a:off x="5707321" y="0"/>
            <a:ext cx="482906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635882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par>
                                <p:cTn id="8" presetID="9" presetClass="entr" presetSubtype="0" fill="hold" nodeType="withEffect">
                                  <p:stCondLst>
                                    <p:cond delay="0"/>
                                  </p:stCondLst>
                                  <p:childTnLst>
                                    <p:set>
                                      <p:cBhvr>
                                        <p:cTn id="9" dur="1" fill="hold">
                                          <p:stCondLst>
                                            <p:cond delay="0"/>
                                          </p:stCondLst>
                                        </p:cTn>
                                        <p:tgtEl>
                                          <p:spTgt spid="58372"/>
                                        </p:tgtEl>
                                        <p:attrNameLst>
                                          <p:attrName>style.visibility</p:attrName>
                                        </p:attrNameLst>
                                      </p:cBhvr>
                                      <p:to>
                                        <p:strVal val="visible"/>
                                      </p:to>
                                    </p:set>
                                    <p:animEffect transition="in" filter="dissolve">
                                      <p:cBhvr>
                                        <p:cTn id="10" dur="500"/>
                                        <p:tgtEl>
                                          <p:spTgt spid="5837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8371">
                                            <p:txEl>
                                              <p:pRg st="0" end="0"/>
                                            </p:txEl>
                                          </p:spTgt>
                                        </p:tgtEl>
                                        <p:attrNameLst>
                                          <p:attrName>style.visibility</p:attrName>
                                        </p:attrNameLst>
                                      </p:cBhvr>
                                      <p:to>
                                        <p:strVal val="visible"/>
                                      </p:to>
                                    </p:set>
                                    <p:anim calcmode="lin" valueType="num">
                                      <p:cBhvr additive="base">
                                        <p:cTn id="15"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58371">
                                            <p:txEl>
                                              <p:pRg st="1" end="1"/>
                                            </p:txEl>
                                          </p:spTgt>
                                        </p:tgtEl>
                                        <p:attrNameLst>
                                          <p:attrName>style.visibility</p:attrName>
                                        </p:attrNameLst>
                                      </p:cBhvr>
                                      <p:to>
                                        <p:strVal val="visible"/>
                                      </p:to>
                                    </p:set>
                                    <p:anim calcmode="lin" valueType="num">
                                      <p:cBhvr additive="base">
                                        <p:cTn id="21"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8371">
                                            <p:txEl>
                                              <p:pRg st="2" end="2"/>
                                            </p:txEl>
                                          </p:spTgt>
                                        </p:tgtEl>
                                        <p:attrNameLst>
                                          <p:attrName>style.visibility</p:attrName>
                                        </p:attrNameLst>
                                      </p:cBhvr>
                                      <p:to>
                                        <p:strVal val="visible"/>
                                      </p:to>
                                    </p:set>
                                    <p:anim calcmode="lin" valueType="num">
                                      <p:cBhvr additive="base">
                                        <p:cTn id="27"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498764" y="465156"/>
            <a:ext cx="4097142" cy="4943104"/>
          </a:xfrm>
        </p:spPr>
        <p:txBody>
          <a:bodyPr>
            <a:normAutofit/>
          </a:bodyPr>
          <a:lstStyle/>
          <a:p>
            <a:r>
              <a:rPr lang="en-US" sz="5400" b="1" dirty="0">
                <a:solidFill>
                  <a:srgbClr val="FFC000"/>
                </a:solidFill>
                <a:effectLst>
                  <a:outerShdw blurRad="38100" dist="38100" dir="2700000" algn="tl">
                    <a:srgbClr val="000000">
                      <a:alpha val="43137"/>
                    </a:srgbClr>
                  </a:outerShdw>
                </a:effectLst>
              </a:rPr>
              <a:t>The </a:t>
            </a:r>
            <a:r>
              <a:rPr lang="en-US" sz="5400" b="1" dirty="0" err="1">
                <a:solidFill>
                  <a:srgbClr val="FFC000"/>
                </a:solidFill>
                <a:effectLst>
                  <a:outerShdw blurRad="38100" dist="38100" dir="2700000" algn="tl">
                    <a:srgbClr val="000000">
                      <a:alpha val="43137"/>
                    </a:srgbClr>
                  </a:outerShdw>
                </a:effectLst>
              </a:rPr>
              <a:t>Judaizers</a:t>
            </a:r>
            <a:endParaRPr lang="en-US" altLang="en-US" sz="5400" dirty="0">
              <a:latin typeface="Impact" panose="020B0806030902050204" pitchFamily="34" charset="0"/>
            </a:endParaRPr>
          </a:p>
        </p:txBody>
      </p:sp>
      <p:sp>
        <p:nvSpPr>
          <p:cNvPr id="87043" name="Rectangle 3"/>
          <p:cNvSpPr>
            <a:spLocks noGrp="1" noChangeArrowheads="1"/>
          </p:cNvSpPr>
          <p:nvPr>
            <p:ph idx="1"/>
          </p:nvPr>
        </p:nvSpPr>
        <p:spPr/>
        <p:txBody>
          <a:bodyPr/>
          <a:lstStyle/>
          <a:p>
            <a:pPr eaLnBrk="1" hangingPunct="1">
              <a:lnSpc>
                <a:spcPct val="80000"/>
              </a:lnSpc>
              <a:buFont typeface="Wingdings" panose="05000000000000000000" pitchFamily="2" charset="2"/>
              <a:buNone/>
            </a:pPr>
            <a:r>
              <a:rPr lang="en-US" altLang="en-US" sz="2800" b="1" dirty="0">
                <a:solidFill>
                  <a:srgbClr val="FF0000"/>
                </a:solidFill>
                <a:effectLst>
                  <a:outerShdw blurRad="38100" dist="38100" dir="2700000" algn="tl">
                    <a:srgbClr val="000000">
                      <a:alpha val="43137"/>
                    </a:srgbClr>
                  </a:outerShdw>
                </a:effectLst>
              </a:rPr>
              <a:t>The Galatian issue arose when some aggressive teachers urged that it was necessary for Gentiles to live in full conformity to Moses’ law (Gal. 4:17; 5:7-10; 6:12).</a:t>
            </a:r>
          </a:p>
          <a:p>
            <a:pPr eaLnBrk="1" hangingPunct="1">
              <a:lnSpc>
                <a:spcPct val="80000"/>
              </a:lnSpc>
            </a:pPr>
            <a:r>
              <a:rPr lang="en-US" altLang="en-US" sz="2400" i="1" dirty="0">
                <a:latin typeface="Calibri" panose="020F0502020204030204" pitchFamily="34" charset="0"/>
              </a:rPr>
              <a:t>Presumably, they were of the same group who came to Antioch, Syria urging that “unless you are circumcised according to the custom taught by Moses, you cannot be saved” (Ac. 15:1, 5).</a:t>
            </a:r>
          </a:p>
          <a:p>
            <a:pPr eaLnBrk="1" hangingPunct="1">
              <a:lnSpc>
                <a:spcPct val="80000"/>
              </a:lnSpc>
            </a:pPr>
            <a:r>
              <a:rPr lang="en-US" altLang="en-US" sz="2400" i="1" dirty="0">
                <a:latin typeface="Calibri" panose="020F0502020204030204" pitchFamily="34" charset="0"/>
              </a:rPr>
              <a:t>Of course, circumcision was only the beginning, for it implied the full yoke of the Torah, and for Paul, this was a denial of the gospel of grace (Gal. 5:3-4).</a:t>
            </a:r>
          </a:p>
        </p:txBody>
      </p:sp>
      <p:sp>
        <p:nvSpPr>
          <p:cNvPr id="2" name="Slide Number Placeholder 1"/>
          <p:cNvSpPr>
            <a:spLocks noGrp="1"/>
          </p:cNvSpPr>
          <p:nvPr>
            <p:ph type="sldNum" sz="quarter" idx="12"/>
          </p:nvPr>
        </p:nvSpPr>
        <p:spPr/>
        <p:txBody>
          <a:bodyPr/>
          <a:lstStyle/>
          <a:p>
            <a:fld id="{2AC27A5A-7290-4DE1-BA94-4BE8A8E57DCF}" type="slidenum">
              <a:rPr lang="en-US" smtClean="0"/>
              <a:t>67</a:t>
            </a:fld>
            <a:endParaRPr lang="en-US" dirty="0"/>
          </a:p>
        </p:txBody>
      </p:sp>
    </p:spTree>
    <p:extLst>
      <p:ext uri="{BB962C8B-B14F-4D97-AF65-F5344CB8AC3E}">
        <p14:creationId xmlns:p14="http://schemas.microsoft.com/office/powerpoint/2010/main" val="166182586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p:cTn id="7" dur="500" fill="hold"/>
                                        <p:tgtEl>
                                          <p:spTgt spid="870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70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0" y="555812"/>
            <a:ext cx="4595906" cy="4956358"/>
          </a:xfrm>
        </p:spPr>
        <p:txBody>
          <a:bodyPr>
            <a:normAutofit/>
          </a:bodyPr>
          <a:lstStyle/>
          <a:p>
            <a:r>
              <a:rPr lang="en-US" altLang="en-US" sz="4800" b="1" dirty="0">
                <a:solidFill>
                  <a:srgbClr val="FFC000"/>
                </a:solidFill>
                <a:effectLst>
                  <a:outerShdw blurRad="38100" dist="38100" dir="2700000" algn="tl">
                    <a:srgbClr val="000000">
                      <a:alpha val="43137"/>
                    </a:srgbClr>
                  </a:outerShdw>
                </a:effectLst>
              </a:rPr>
              <a:t>Justification, the Central Issue</a:t>
            </a:r>
            <a:endParaRPr lang="en-US" altLang="en-US" sz="4800" dirty="0">
              <a:latin typeface="Impact" panose="020B0806030902050204" pitchFamily="34" charset="0"/>
            </a:endParaRPr>
          </a:p>
        </p:txBody>
      </p:sp>
      <p:sp>
        <p:nvSpPr>
          <p:cNvPr id="74755" name="Rectangle 3"/>
          <p:cNvSpPr>
            <a:spLocks noGrp="1" noChangeArrowheads="1"/>
          </p:cNvSpPr>
          <p:nvPr>
            <p:ph idx="1"/>
          </p:nvPr>
        </p:nvSpPr>
        <p:spPr>
          <a:xfrm>
            <a:off x="5181599" y="264266"/>
            <a:ext cx="6248399" cy="985414"/>
          </a:xfrm>
        </p:spPr>
        <p:txBody>
          <a:bodyPr>
            <a:normAutofit lnSpcReduction="10000"/>
          </a:bodyPr>
          <a:lstStyle/>
          <a:p>
            <a:pPr eaLnBrk="1" hangingPunct="1">
              <a:buFont typeface="Wingdings" panose="05000000000000000000" pitchFamily="2" charset="2"/>
              <a:buNone/>
            </a:pPr>
            <a:r>
              <a:rPr lang="en-US" altLang="en-US" sz="2800" b="1" dirty="0">
                <a:solidFill>
                  <a:srgbClr val="FF0000"/>
                </a:solidFill>
                <a:effectLst>
                  <a:outerShdw blurRad="38100" dist="38100" dir="2700000" algn="tl">
                    <a:srgbClr val="000000">
                      <a:alpha val="43137"/>
                    </a:srgbClr>
                  </a:outerShdw>
                </a:effectLst>
              </a:rPr>
              <a:t>There is a clear polarity in the Galatian Letter over how one is justified.</a:t>
            </a:r>
          </a:p>
        </p:txBody>
      </p:sp>
      <p:sp>
        <p:nvSpPr>
          <p:cNvPr id="74758" name="Text Box 6"/>
          <p:cNvSpPr txBox="1">
            <a:spLocks noChangeArrowheads="1"/>
          </p:cNvSpPr>
          <p:nvPr/>
        </p:nvSpPr>
        <p:spPr bwMode="auto">
          <a:xfrm>
            <a:off x="5181599" y="1364673"/>
            <a:ext cx="6691745" cy="526297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2400" i="1" dirty="0">
                <a:solidFill>
                  <a:srgbClr val="990000"/>
                </a:solidFill>
                <a:latin typeface="Comic Sans MS" panose="030F0702030302020204" pitchFamily="66" charset="0"/>
              </a:rPr>
              <a:t>“	…yet we know that a person is </a:t>
            </a:r>
            <a:r>
              <a:rPr lang="en-US" altLang="en-US" sz="2400" i="1" u="sng" dirty="0">
                <a:solidFill>
                  <a:srgbClr val="990000"/>
                </a:solidFill>
                <a:latin typeface="Comic Sans MS" panose="030F0702030302020204" pitchFamily="66" charset="0"/>
              </a:rPr>
              <a:t>justified not by the works of the law but through faith</a:t>
            </a:r>
            <a:r>
              <a:rPr lang="en-US" altLang="en-US" sz="2400" i="1" dirty="0">
                <a:solidFill>
                  <a:srgbClr val="990000"/>
                </a:solidFill>
                <a:latin typeface="Comic Sans MS" panose="030F0702030302020204" pitchFamily="66" charset="0"/>
              </a:rPr>
              <a:t> in Jesus Christ. And we have come to believe in Christ Jesus, so that we might be </a:t>
            </a:r>
            <a:r>
              <a:rPr lang="en-US" altLang="en-US" sz="2400" i="1" u="sng" dirty="0">
                <a:solidFill>
                  <a:srgbClr val="990000"/>
                </a:solidFill>
                <a:latin typeface="Comic Sans MS" panose="030F0702030302020204" pitchFamily="66" charset="0"/>
              </a:rPr>
              <a:t>justified by faith in Christ, and not by doing the works of the law</a:t>
            </a:r>
            <a:r>
              <a:rPr lang="en-US" altLang="en-US" sz="2400" i="1" dirty="0">
                <a:solidFill>
                  <a:srgbClr val="990000"/>
                </a:solidFill>
                <a:latin typeface="Comic Sans MS" panose="030F0702030302020204" pitchFamily="66" charset="0"/>
              </a:rPr>
              <a:t>, because no one will be justified by the works of the law.” (2:16)</a:t>
            </a:r>
            <a:endParaRPr lang="en-US" altLang="en-US" sz="2400" dirty="0">
              <a:solidFill>
                <a:srgbClr val="990000"/>
              </a:solidFill>
              <a:latin typeface="Comic Sans MS" panose="030F0702030302020204" pitchFamily="66" charset="0"/>
            </a:endParaRPr>
          </a:p>
          <a:p>
            <a:pPr>
              <a:spcBef>
                <a:spcPct val="50000"/>
              </a:spcBef>
              <a:buClrTx/>
              <a:buSzTx/>
              <a:buNone/>
            </a:pPr>
            <a:r>
              <a:rPr lang="en-US" altLang="en-US" sz="2400" i="1" dirty="0">
                <a:solidFill>
                  <a:srgbClr val="990000"/>
                </a:solidFill>
                <a:latin typeface="Comic Sans MS" panose="030F0702030302020204" pitchFamily="66" charset="0"/>
              </a:rPr>
              <a:t>“I do not set aside the grace of God, for if righteousness could be gained through the law, Christ died for nothing.” (2:21)</a:t>
            </a:r>
          </a:p>
          <a:p>
            <a:pPr>
              <a:spcBef>
                <a:spcPct val="50000"/>
              </a:spcBef>
              <a:buClrTx/>
              <a:buSzTx/>
              <a:buNone/>
            </a:pPr>
            <a:r>
              <a:rPr lang="en-US" altLang="en-US" sz="2400" i="1" dirty="0">
                <a:solidFill>
                  <a:srgbClr val="990000"/>
                </a:solidFill>
                <a:latin typeface="Comic Sans MS" panose="030F0702030302020204" pitchFamily="66" charset="0"/>
              </a:rPr>
              <a:t>“Clearly no one is justified before God by the law, because, ‘The righteous will live by faith.’” (3:11)</a:t>
            </a:r>
          </a:p>
        </p:txBody>
      </p:sp>
      <p:sp>
        <p:nvSpPr>
          <p:cNvPr id="2" name="Slide Number Placeholder 1"/>
          <p:cNvSpPr>
            <a:spLocks noGrp="1"/>
          </p:cNvSpPr>
          <p:nvPr>
            <p:ph type="sldNum" sz="quarter" idx="12"/>
          </p:nvPr>
        </p:nvSpPr>
        <p:spPr/>
        <p:txBody>
          <a:bodyPr/>
          <a:lstStyle/>
          <a:p>
            <a:fld id="{2AC27A5A-7290-4DE1-BA94-4BE8A8E57DCF}" type="slidenum">
              <a:rPr lang="en-US" smtClean="0"/>
              <a:t>68</a:t>
            </a:fld>
            <a:endParaRPr lang="en-US" dirty="0"/>
          </a:p>
        </p:txBody>
      </p:sp>
    </p:spTree>
    <p:extLst>
      <p:ext uri="{BB962C8B-B14F-4D97-AF65-F5344CB8AC3E}">
        <p14:creationId xmlns:p14="http://schemas.microsoft.com/office/powerpoint/2010/main" val="259763903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p:cTn id="7" dur="500" fill="hold"/>
                                        <p:tgtEl>
                                          <p:spTgt spid="747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47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4758"/>
                                        </p:tgtEl>
                                        <p:attrNameLst>
                                          <p:attrName>style.visibility</p:attrName>
                                        </p:attrNameLst>
                                      </p:cBhvr>
                                      <p:to>
                                        <p:strVal val="visible"/>
                                      </p:to>
                                    </p:set>
                                    <p:animEffect transition="in" filter="dissolve">
                                      <p:cBhvr>
                                        <p:cTn id="13"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45460"/>
            <a:ext cx="3408217" cy="4876098"/>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a:xfrm>
            <a:off x="3571508" y="262336"/>
            <a:ext cx="8562109" cy="6130637"/>
          </a:xfrm>
        </p:spPr>
        <p:txBody>
          <a:bodyPr>
            <a:noAutofit/>
          </a:bodyPr>
          <a:lstStyle/>
          <a:p>
            <a:pPr marL="0" indent="0">
              <a:lnSpc>
                <a:spcPct val="100000"/>
              </a:lnSpc>
              <a:buNone/>
            </a:pPr>
            <a:r>
              <a:rPr lang="en-US" sz="2800" b="1" dirty="0">
                <a:solidFill>
                  <a:srgbClr val="FF0000"/>
                </a:solidFill>
                <a:effectLst>
                  <a:outerShdw blurRad="38100" dist="38100" dir="2700000" algn="tl">
                    <a:srgbClr val="000000">
                      <a:alpha val="43137"/>
                    </a:srgbClr>
                  </a:outerShdw>
                </a:effectLst>
              </a:rPr>
              <a:t>The opening expresses shock that the Galatians had turned back to a distorted form of the gospel (1:1-10).</a:t>
            </a:r>
          </a:p>
          <a:p>
            <a:pPr marL="0" indent="0">
              <a:lnSpc>
                <a:spcPct val="100000"/>
              </a:lnSpc>
              <a:buNone/>
            </a:pPr>
            <a:r>
              <a:rPr lang="en-US" sz="2800" b="1" dirty="0">
                <a:solidFill>
                  <a:srgbClr val="FF0000"/>
                </a:solidFill>
                <a:effectLst>
                  <a:outerShdw blurRad="38100" dist="38100" dir="2700000" algn="tl">
                    <a:srgbClr val="000000">
                      <a:alpha val="43137"/>
                    </a:srgbClr>
                  </a:outerShdw>
                </a:effectLst>
              </a:rPr>
              <a:t>Paul then defends his apostleship and message (1:11—2:14):</a:t>
            </a:r>
          </a:p>
          <a:p>
            <a:r>
              <a:rPr lang="en-US" sz="2400" i="1" dirty="0"/>
              <a:t>Apparently there had been attempts to discredit him.</a:t>
            </a:r>
          </a:p>
          <a:p>
            <a:pPr>
              <a:lnSpc>
                <a:spcPct val="100000"/>
              </a:lnSpc>
            </a:pPr>
            <a:r>
              <a:rPr lang="en-US" sz="2400" i="1" dirty="0"/>
              <a:t>His gospel came directly from Christ himself, and he had had limited contact with the Jerusalem church; however, the Jerusalem apostles had confirmed his calling.</a:t>
            </a:r>
          </a:p>
          <a:p>
            <a:pPr marL="0" indent="0">
              <a:lnSpc>
                <a:spcPct val="100000"/>
              </a:lnSpc>
              <a:buNone/>
            </a:pPr>
            <a:r>
              <a:rPr lang="en-US" sz="2800" b="1" dirty="0">
                <a:solidFill>
                  <a:srgbClr val="FF0000"/>
                </a:solidFill>
                <a:effectLst>
                  <a:outerShdw blurRad="38100" dist="38100" dir="2700000" algn="tl">
                    <a:srgbClr val="000000">
                      <a:alpha val="43137"/>
                    </a:srgbClr>
                  </a:outerShdw>
                </a:effectLst>
              </a:rPr>
              <a:t>Salvation is by faith in Christ Jesus, not by works of the Torah (2:15-21)</a:t>
            </a:r>
            <a:r>
              <a:rPr lang="en-US" sz="2800" dirty="0">
                <a:solidFill>
                  <a:srgbClr val="FF0000"/>
                </a:solidFill>
                <a:effectLst>
                  <a:outerShdw blurRad="38100" dist="38100" dir="2700000" algn="tl">
                    <a:srgbClr val="000000">
                      <a:alpha val="43137"/>
                    </a:srgbClr>
                  </a:outerShdw>
                </a:effectLst>
              </a:rPr>
              <a:t>.</a:t>
            </a:r>
          </a:p>
          <a:p>
            <a:pPr>
              <a:lnSpc>
                <a:spcPct val="100000"/>
              </a:lnSpc>
            </a:pPr>
            <a:r>
              <a:rPr lang="en-US" sz="2400" i="1" dirty="0"/>
              <a:t>Paul addresses the anticipated question of whether the message of grace means the tolerance of sin. Certainly not!</a:t>
            </a:r>
          </a:p>
          <a:p>
            <a:r>
              <a:rPr lang="en-US" sz="2400" i="1" dirty="0"/>
              <a:t>At the same time, believers in Christ must not set aside God’s grace.</a:t>
            </a:r>
          </a:p>
        </p:txBody>
      </p:sp>
    </p:spTree>
    <p:extLst>
      <p:ext uri="{BB962C8B-B14F-4D97-AF65-F5344CB8AC3E}">
        <p14:creationId xmlns:p14="http://schemas.microsoft.com/office/powerpoint/2010/main" val="123523578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additive="base">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50180" name="Rectangle 4"/>
          <p:cNvSpPr>
            <a:spLocks noGrp="1" noRot="1" noChangeArrowheads="1"/>
          </p:cNvSpPr>
          <p:nvPr>
            <p:ph type="title"/>
          </p:nvPr>
        </p:nvSpPr>
        <p:spPr>
          <a:xfrm>
            <a:off x="6641431" y="244642"/>
            <a:ext cx="5101389" cy="6368716"/>
          </a:xfrm>
          <a:solidFill>
            <a:srgbClr val="660033"/>
          </a:solidFill>
        </p:spPr>
        <p:txBody>
          <a:bodyPr/>
          <a:lstStyle/>
          <a:p>
            <a:r>
              <a:rPr lang="en-US" altLang="en-US" sz="4000" dirty="0">
                <a:solidFill>
                  <a:srgbClr val="FFC000"/>
                </a:solidFill>
                <a:latin typeface="Impact" panose="020B0806030902050204" pitchFamily="34" charset="0"/>
              </a:rPr>
              <a:t>Wall Crown</a:t>
            </a:r>
            <a:br>
              <a:rPr lang="en-US" altLang="en-US" sz="3600" dirty="0">
                <a:solidFill>
                  <a:srgbClr val="FFFF99"/>
                </a:solidFill>
              </a:rPr>
            </a:br>
            <a:r>
              <a:rPr lang="en-US" altLang="en-US" sz="3200" dirty="0">
                <a:solidFill>
                  <a:srgbClr val="FFFF99"/>
                </a:solidFill>
                <a:latin typeface="Arial Narrow" panose="020B0606020202030204" pitchFamily="34" charset="0"/>
              </a:rPr>
              <a:t>The</a:t>
            </a:r>
            <a:r>
              <a:rPr lang="en-US" altLang="en-US" sz="3200" i="1" dirty="0">
                <a:solidFill>
                  <a:srgbClr val="FFFF99"/>
                </a:solidFill>
                <a:latin typeface="Arial Narrow" panose="020B0606020202030204" pitchFamily="34" charset="0"/>
              </a:rPr>
              <a:t> corona </a:t>
            </a:r>
            <a:r>
              <a:rPr lang="en-US" altLang="en-US" sz="3200" i="1" dirty="0" err="1">
                <a:solidFill>
                  <a:srgbClr val="FFFF99"/>
                </a:solidFill>
                <a:latin typeface="Arial Narrow" panose="020B0606020202030204" pitchFamily="34" charset="0"/>
              </a:rPr>
              <a:t>muralis</a:t>
            </a:r>
            <a:r>
              <a:rPr lang="en-US" altLang="en-US" sz="3200" i="1" dirty="0">
                <a:solidFill>
                  <a:srgbClr val="FFFF99"/>
                </a:solidFill>
                <a:latin typeface="Arial Narrow" panose="020B0606020202030204" pitchFamily="34" charset="0"/>
              </a:rPr>
              <a:t> </a:t>
            </a:r>
            <a:r>
              <a:rPr lang="en-US" altLang="en-US" sz="3200" dirty="0">
                <a:solidFill>
                  <a:srgbClr val="FFFF99"/>
                </a:solidFill>
                <a:latin typeface="Arial Narrow" panose="020B0606020202030204" pitchFamily="34" charset="0"/>
              </a:rPr>
              <a:t>was a standard adornment of Fortuna, goddess of cities.</a:t>
            </a:r>
            <a:br>
              <a:rPr lang="en-US" altLang="en-US" sz="2400" dirty="0">
                <a:solidFill>
                  <a:srgbClr val="FFFF99"/>
                </a:solidFill>
                <a:latin typeface="Arial Narrow" panose="020B0606020202030204" pitchFamily="34" charset="0"/>
              </a:rPr>
            </a:br>
            <a:br>
              <a:rPr lang="en-US" altLang="en-US" sz="2000" i="1" dirty="0">
                <a:solidFill>
                  <a:srgbClr val="FFFF99"/>
                </a:solidFill>
                <a:latin typeface="Arial Narrow" panose="020B0606020202030204" pitchFamily="34" charset="0"/>
              </a:rPr>
            </a:br>
            <a:r>
              <a:rPr lang="en-US" altLang="en-US" sz="2800" i="1" dirty="0">
                <a:solidFill>
                  <a:srgbClr val="FFFF99"/>
                </a:solidFill>
                <a:latin typeface="Arial Narrow" panose="020B0606020202030204" pitchFamily="34" charset="0"/>
              </a:rPr>
              <a:t>Such a crown was bestowed by the emperor on the first soldier who was able to make it safely over the wall into an enemy city.</a:t>
            </a:r>
            <a:br>
              <a:rPr lang="en-US" altLang="en-US" sz="2800" i="1" dirty="0">
                <a:solidFill>
                  <a:srgbClr val="FFFF99"/>
                </a:solidFill>
                <a:latin typeface="Arial Narrow" panose="020B0606020202030204" pitchFamily="34" charset="0"/>
              </a:rPr>
            </a:br>
            <a:br>
              <a:rPr lang="en-US" altLang="en-US" sz="2800" i="1" dirty="0">
                <a:solidFill>
                  <a:srgbClr val="FFFF99"/>
                </a:solidFill>
                <a:latin typeface="Arial Narrow" panose="020B0606020202030204" pitchFamily="34" charset="0"/>
              </a:rPr>
            </a:br>
            <a:r>
              <a:rPr lang="en-US" altLang="en-US" sz="2800" i="1" dirty="0">
                <a:solidFill>
                  <a:srgbClr val="FFFF99"/>
                </a:solidFill>
                <a:latin typeface="Arial Narrow" panose="020B0606020202030204" pitchFamily="34" charset="0"/>
              </a:rPr>
              <a:t>Paul possibly alludes to this in an irony, when he claimed that he, also, once went “over the wall”—in a basket to escape the clutches of </a:t>
            </a:r>
            <a:r>
              <a:rPr lang="en-US" altLang="en-US" sz="2800" i="1" dirty="0" err="1">
                <a:solidFill>
                  <a:srgbClr val="FFFF99"/>
                </a:solidFill>
                <a:latin typeface="Arial Narrow" panose="020B0606020202030204" pitchFamily="34" charset="0"/>
              </a:rPr>
              <a:t>Aretas</a:t>
            </a:r>
            <a:r>
              <a:rPr lang="en-US" altLang="en-US" sz="2800" i="1" dirty="0">
                <a:solidFill>
                  <a:srgbClr val="FFFF99"/>
                </a:solidFill>
                <a:latin typeface="Arial Narrow" panose="020B0606020202030204" pitchFamily="34" charset="0"/>
              </a:rPr>
              <a:t> of Damascus (2 Co. 11:32-33).</a:t>
            </a:r>
          </a:p>
        </p:txBody>
      </p:sp>
      <p:pic>
        <p:nvPicPr>
          <p:cNvPr id="50182" name="Picture 6" descr="bar088c01"/>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l="-307"/>
          <a:stretch>
            <a:fillRect/>
          </a:stretch>
        </p:blipFill>
        <p:spPr>
          <a:xfrm>
            <a:off x="887831" y="0"/>
            <a:ext cx="5400675"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2080015"/>
      </p:ext>
    </p:extLst>
  </p:cSld>
  <p:clrMapOvr>
    <a:masterClrMapping/>
  </p:clrMapOvr>
  <p:transition>
    <p:split orient="vert"/>
  </p:transition>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2127" y="436418"/>
            <a:ext cx="8458199" cy="6109857"/>
          </a:xfrm>
        </p:spPr>
        <p:txBody>
          <a:bodyPr>
            <a:noAutofit/>
          </a:bodyPr>
          <a:lstStyle/>
          <a:p>
            <a:pPr marL="0" indent="0">
              <a:lnSpc>
                <a:spcPct val="100000"/>
              </a:lnSpc>
              <a:buNone/>
            </a:pPr>
            <a:r>
              <a:rPr lang="en-US" sz="2800" b="1" dirty="0">
                <a:solidFill>
                  <a:srgbClr val="FF0000"/>
                </a:solidFill>
                <a:effectLst>
                  <a:outerShdw blurRad="38100" dist="38100" dir="2700000" algn="tl">
                    <a:srgbClr val="000000">
                      <a:alpha val="43137"/>
                    </a:srgbClr>
                  </a:outerShdw>
                </a:effectLst>
              </a:rPr>
              <a:t>Salvation is by believing the message of the cross, not by doing the works of the Torah (3:1-18)</a:t>
            </a:r>
            <a:r>
              <a:rPr lang="en-US" sz="2800" dirty="0">
                <a:solidFill>
                  <a:srgbClr val="FF0000"/>
                </a:solidFill>
                <a:effectLst>
                  <a:outerShdw blurRad="38100" dist="38100" dir="2700000" algn="tl">
                    <a:srgbClr val="000000">
                      <a:alpha val="43137"/>
                    </a:srgbClr>
                  </a:outerShdw>
                </a:effectLst>
              </a:rPr>
              <a:t>.</a:t>
            </a:r>
          </a:p>
          <a:p>
            <a:pPr>
              <a:lnSpc>
                <a:spcPct val="100000"/>
              </a:lnSpc>
            </a:pPr>
            <a:r>
              <a:rPr lang="en-US" sz="2400" i="1" dirty="0">
                <a:solidFill>
                  <a:schemeClr val="tx1"/>
                </a:solidFill>
              </a:rPr>
              <a:t>The Galatians themselves had experienced salvation by faith, not works.</a:t>
            </a:r>
          </a:p>
          <a:p>
            <a:pPr>
              <a:lnSpc>
                <a:spcPct val="100000"/>
              </a:lnSpc>
            </a:pPr>
            <a:r>
              <a:rPr lang="en-US" sz="2400" i="1" dirty="0">
                <a:solidFill>
                  <a:schemeClr val="tx1"/>
                </a:solidFill>
              </a:rPr>
              <a:t>Abraham, the original model, was justified by faith, not works.</a:t>
            </a:r>
          </a:p>
          <a:p>
            <a:pPr>
              <a:lnSpc>
                <a:spcPct val="100000"/>
              </a:lnSpc>
            </a:pPr>
            <a:r>
              <a:rPr lang="en-US" sz="2400" i="1" dirty="0">
                <a:solidFill>
                  <a:schemeClr val="tx1"/>
                </a:solidFill>
              </a:rPr>
              <a:t>Those who rely on works for salvation come under the curse of the Torah.</a:t>
            </a:r>
          </a:p>
          <a:p>
            <a:pPr>
              <a:lnSpc>
                <a:spcPct val="100000"/>
              </a:lnSpc>
            </a:pPr>
            <a:r>
              <a:rPr lang="en-US" sz="2400" i="1" dirty="0">
                <a:solidFill>
                  <a:schemeClr val="tx1"/>
                </a:solidFill>
              </a:rPr>
              <a:t>The language of God’s covenant with Abraham concerned the “seed” of Abraham—and that seed was Christ!</a:t>
            </a:r>
            <a:endParaRPr lang="en-US" sz="2400" dirty="0">
              <a:solidFill>
                <a:schemeClr val="tx1"/>
              </a:solidFill>
            </a:endParaRPr>
          </a:p>
          <a:p>
            <a:pPr marL="0" indent="0">
              <a:buNone/>
            </a:pPr>
            <a:r>
              <a:rPr lang="en-US" sz="2800" b="1" dirty="0">
                <a:solidFill>
                  <a:srgbClr val="FF0000"/>
                </a:solidFill>
                <a:effectLst>
                  <a:outerShdw blurRad="38100" dist="38100" dir="2700000" algn="tl">
                    <a:srgbClr val="000000">
                      <a:alpha val="43137"/>
                    </a:srgbClr>
                  </a:outerShdw>
                </a:effectLst>
              </a:rPr>
              <a:t>Why then was the Torah given (3:19-25)?</a:t>
            </a:r>
          </a:p>
          <a:p>
            <a:r>
              <a:rPr lang="en-US" sz="2400" i="1" dirty="0"/>
              <a:t>So that sin would be clearly defined as sin.</a:t>
            </a:r>
          </a:p>
          <a:p>
            <a:r>
              <a:rPr lang="en-US" sz="2400" i="1" dirty="0">
                <a:solidFill>
                  <a:schemeClr val="tx1"/>
                </a:solidFill>
              </a:rPr>
              <a:t>The very purpose of the Torah was to lead us to Christ.</a:t>
            </a:r>
          </a:p>
        </p:txBody>
      </p:sp>
    </p:spTree>
    <p:extLst>
      <p:ext uri="{BB962C8B-B14F-4D97-AF65-F5344CB8AC3E}">
        <p14:creationId xmlns:p14="http://schemas.microsoft.com/office/powerpoint/2010/main" val="410111594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1345" y="145473"/>
            <a:ext cx="8496660" cy="6567056"/>
          </a:xfrm>
        </p:spPr>
        <p:txBody>
          <a:bodyPr>
            <a:noAutofit/>
          </a:bodyPr>
          <a:lstStyle/>
          <a:p>
            <a:pPr marL="0" indent="0">
              <a:lnSpc>
                <a:spcPct val="100000"/>
              </a:lnSpc>
              <a:buNone/>
            </a:pPr>
            <a:r>
              <a:rPr lang="en-US" sz="2800" b="1" dirty="0">
                <a:solidFill>
                  <a:srgbClr val="FF0000"/>
                </a:solidFill>
                <a:effectLst>
                  <a:outerShdw blurRad="38100" dist="38100" dir="2700000" algn="tl">
                    <a:srgbClr val="000000">
                      <a:alpha val="43137"/>
                    </a:srgbClr>
                  </a:outerShdw>
                </a:effectLst>
              </a:rPr>
              <a:t>Abraham’s true children are to be defined by faith (3:26—4:31).</a:t>
            </a:r>
          </a:p>
          <a:p>
            <a:pPr>
              <a:lnSpc>
                <a:spcPct val="100000"/>
              </a:lnSpc>
            </a:pPr>
            <a:r>
              <a:rPr lang="en-US" sz="2400" i="1" dirty="0">
                <a:solidFill>
                  <a:schemeClr val="tx1"/>
                </a:solidFill>
              </a:rPr>
              <a:t>Christ gives the full rights of sonship, not to slaves under law but to free persons who belong to Christ.</a:t>
            </a:r>
          </a:p>
          <a:p>
            <a:pPr>
              <a:lnSpc>
                <a:spcPct val="100000"/>
              </a:lnSpc>
            </a:pPr>
            <a:r>
              <a:rPr lang="en-US" sz="2400" i="1" dirty="0"/>
              <a:t>To go back to the Torah as the means for salvation was no better than returning to paganism.</a:t>
            </a:r>
          </a:p>
          <a:p>
            <a:pPr>
              <a:lnSpc>
                <a:spcPct val="100000"/>
              </a:lnSpc>
            </a:pPr>
            <a:r>
              <a:rPr lang="en-US" sz="2400" i="1" dirty="0"/>
              <a:t>Hagar &amp; Sarah and Ishmael &amp; Isaac are the paradigms for slavery and freedom—but believers are children of freedom!  </a:t>
            </a:r>
          </a:p>
          <a:p>
            <a:pPr marL="0" indent="0">
              <a:buNone/>
            </a:pPr>
            <a:r>
              <a:rPr lang="en-US" sz="2800" b="1" dirty="0" err="1">
                <a:solidFill>
                  <a:srgbClr val="FF0000"/>
                </a:solidFill>
                <a:effectLst>
                  <a:outerShdw blurRad="38100" dist="38100" dir="2700000" algn="tl">
                    <a:srgbClr val="000000">
                      <a:alpha val="43137"/>
                    </a:srgbClr>
                  </a:outerShdw>
                </a:effectLst>
              </a:rPr>
              <a:t>Paraenesis</a:t>
            </a:r>
            <a:r>
              <a:rPr lang="en-US" sz="2800" b="1" dirty="0">
                <a:solidFill>
                  <a:srgbClr val="FF0000"/>
                </a:solidFill>
                <a:effectLst>
                  <a:outerShdw blurRad="38100" dist="38100" dir="2700000" algn="tl">
                    <a:srgbClr val="000000">
                      <a:alpha val="43137"/>
                    </a:srgbClr>
                  </a:outerShdw>
                </a:effectLst>
              </a:rPr>
              <a:t> and Closing (5:1—6:18):</a:t>
            </a:r>
            <a:endParaRPr lang="en-US" sz="2800" dirty="0">
              <a:solidFill>
                <a:srgbClr val="FF0000"/>
              </a:solidFill>
              <a:effectLst>
                <a:outerShdw blurRad="38100" dist="38100" dir="2700000" algn="tl">
                  <a:srgbClr val="000000">
                    <a:alpha val="43137"/>
                  </a:srgbClr>
                </a:outerShdw>
              </a:effectLst>
            </a:endParaRPr>
          </a:p>
          <a:p>
            <a:r>
              <a:rPr lang="en-US" sz="2400" i="1" dirty="0"/>
              <a:t>Therefore, maintain your freedom in Christ!</a:t>
            </a:r>
          </a:p>
          <a:p>
            <a:r>
              <a:rPr lang="en-US" sz="2400" i="1" dirty="0"/>
              <a:t>Live by the Spirit, producing its fruit!</a:t>
            </a:r>
          </a:p>
          <a:p>
            <a:r>
              <a:rPr lang="en-US" sz="2400" i="1" dirty="0"/>
              <a:t>Carry each other’s burdens!</a:t>
            </a:r>
          </a:p>
          <a:p>
            <a:pPr>
              <a:lnSpc>
                <a:spcPct val="100000"/>
              </a:lnSpc>
            </a:pPr>
            <a:r>
              <a:rPr lang="en-US" sz="2400" i="1" dirty="0"/>
              <a:t>Realize that those who demand circumcision are only doing so to avoid the stigma of the cross of Christ.</a:t>
            </a:r>
          </a:p>
        </p:txBody>
      </p:sp>
    </p:spTree>
    <p:extLst>
      <p:ext uri="{BB962C8B-B14F-4D97-AF65-F5344CB8AC3E}">
        <p14:creationId xmlns:p14="http://schemas.microsoft.com/office/powerpoint/2010/main" val="273928780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627528"/>
            <a:ext cx="5596421" cy="4884641"/>
          </a:xfrm>
        </p:spPr>
        <p:txBody>
          <a:bodyPr/>
          <a:lstStyle/>
          <a:p>
            <a:r>
              <a:rPr lang="en-US" b="1" dirty="0">
                <a:solidFill>
                  <a:srgbClr val="FFC000"/>
                </a:solidFill>
                <a:effectLst>
                  <a:outerShdw blurRad="38100" dist="38100" dir="2700000" algn="tl">
                    <a:srgbClr val="000000">
                      <a:alpha val="43137"/>
                    </a:srgbClr>
                  </a:outerShdw>
                </a:effectLst>
              </a:rPr>
              <a:t>1 Thessalonians</a:t>
            </a:r>
          </a:p>
        </p:txBody>
      </p:sp>
    </p:spTree>
    <p:extLst>
      <p:ext uri="{BB962C8B-B14F-4D97-AF65-F5344CB8AC3E}">
        <p14:creationId xmlns:p14="http://schemas.microsoft.com/office/powerpoint/2010/main" val="1153538411"/>
      </p:ext>
    </p:extLst>
  </p:cSld>
  <p:clrMapOvr>
    <a:masterClrMapping/>
  </p:clrMapOvr>
  <p:transition>
    <p:split orient="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r>
              <a:rPr lang="en-US" altLang="en-US" sz="5400" b="1" dirty="0">
                <a:solidFill>
                  <a:srgbClr val="FFC000"/>
                </a:solidFill>
                <a:effectLst>
                  <a:outerShdw blurRad="38100" dist="38100" dir="2700000" algn="tl">
                    <a:srgbClr val="000000">
                      <a:alpha val="43137"/>
                    </a:srgbClr>
                  </a:outerShdw>
                </a:effectLst>
              </a:rPr>
              <a:t>Occasion for Writing</a:t>
            </a:r>
            <a:endParaRPr lang="en-US" altLang="en-US" dirty="0">
              <a:solidFill>
                <a:schemeClr val="bg2"/>
              </a:solidFill>
              <a:effectLst>
                <a:outerShdw blurRad="38100" dist="38100" dir="2700000" algn="tl">
                  <a:srgbClr val="000000"/>
                </a:outerShdw>
              </a:effectLst>
              <a:latin typeface="Impact" panose="020B0806030902050204" pitchFamily="34" charset="0"/>
            </a:endParaRPr>
          </a:p>
        </p:txBody>
      </p:sp>
      <p:sp>
        <p:nvSpPr>
          <p:cNvPr id="79875" name="Rectangle 3"/>
          <p:cNvSpPr>
            <a:spLocks noGrp="1" noChangeArrowheads="1"/>
          </p:cNvSpPr>
          <p:nvPr>
            <p:ph idx="1"/>
          </p:nvPr>
        </p:nvSpPr>
        <p:spPr>
          <a:xfrm>
            <a:off x="5181599" y="569066"/>
            <a:ext cx="6539345" cy="6288934"/>
          </a:xfrm>
        </p:spPr>
        <p:txBody>
          <a:bodyPr>
            <a:normAutofit fontScale="92500"/>
          </a:bodyPr>
          <a:lstStyle/>
          <a:p>
            <a:pPr>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When after an indictment before the Thessalonian </a:t>
            </a:r>
            <a:r>
              <a:rPr lang="en-US" altLang="en-US" sz="2800" b="1" dirty="0" err="1">
                <a:solidFill>
                  <a:srgbClr val="FF0000"/>
                </a:solidFill>
                <a:effectLst>
                  <a:outerShdw blurRad="38100" dist="38100" dir="2700000" algn="tl">
                    <a:srgbClr val="000000">
                      <a:alpha val="43137"/>
                    </a:srgbClr>
                  </a:outerShdw>
                </a:effectLst>
                <a:latin typeface="Eras Demi ITC" pitchFamily="34" charset="0"/>
              </a:rPr>
              <a:t>politarchs</a:t>
            </a:r>
            <a:r>
              <a:rPr lang="en-US" altLang="en-US" sz="2800" b="1" dirty="0">
                <a:solidFill>
                  <a:srgbClr val="FF0000"/>
                </a:solidFill>
                <a:effectLst>
                  <a:outerShdw blurRad="38100" dist="38100" dir="2700000" algn="tl">
                    <a:srgbClr val="000000">
                      <a:alpha val="43137"/>
                    </a:srgbClr>
                  </a:outerShdw>
                </a:effectLst>
                <a:latin typeface="Eras Demi ITC" pitchFamily="34" charset="0"/>
              </a:rPr>
              <a:t> Paul was forced to leave Thessalonica abruptly, he left Timothy and Silas behind to stabilize the believers, instructing his companions to join him as soon as possible (Ac. 17:13-15).</a:t>
            </a:r>
          </a:p>
          <a:p>
            <a:pPr eaLnBrk="1" hangingPunct="1">
              <a:defRPr/>
            </a:pPr>
            <a:r>
              <a:rPr lang="en-US" altLang="en-US" sz="2400" i="1" dirty="0">
                <a:latin typeface="Calibri" panose="020F0502020204030204" pitchFamily="34" charset="0"/>
              </a:rPr>
              <a:t>Exactly what they shared with Paul when they caught up with him is unknown (Ac. 18:5; 1 Th. 3:1-3a, 6), but judging from 1 Thessalonians, we can reasonably surmise the situation.</a:t>
            </a:r>
          </a:p>
          <a:p>
            <a:pPr eaLnBrk="1" hangingPunct="1">
              <a:defRPr/>
            </a:pPr>
            <a:r>
              <a:rPr lang="en-US" altLang="en-US" sz="2400" i="1" dirty="0">
                <a:latin typeface="Calibri" panose="020F0502020204030204" pitchFamily="34" charset="0"/>
              </a:rPr>
              <a:t>When reading someone else’s mail, one can approximate the unknown circumstances by what is expressed in the letter.</a:t>
            </a:r>
          </a:p>
        </p:txBody>
      </p:sp>
      <p:sp>
        <p:nvSpPr>
          <p:cNvPr id="2" name="Slide Number Placeholder 1"/>
          <p:cNvSpPr>
            <a:spLocks noGrp="1"/>
          </p:cNvSpPr>
          <p:nvPr>
            <p:ph type="sldNum" sz="quarter" idx="12"/>
          </p:nvPr>
        </p:nvSpPr>
        <p:spPr/>
        <p:txBody>
          <a:bodyPr/>
          <a:lstStyle/>
          <a:p>
            <a:fld id="{2AC27A5A-7290-4DE1-BA94-4BE8A8E57DCF}" type="slidenum">
              <a:rPr lang="en-US" smtClean="0"/>
              <a:t>73</a:t>
            </a:fld>
            <a:endParaRPr lang="en-US" dirty="0"/>
          </a:p>
        </p:txBody>
      </p:sp>
    </p:spTree>
    <p:extLst>
      <p:ext uri="{BB962C8B-B14F-4D97-AF65-F5344CB8AC3E}">
        <p14:creationId xmlns:p14="http://schemas.microsoft.com/office/powerpoint/2010/main" val="140634946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87035" y="166255"/>
            <a:ext cx="11817927" cy="1041397"/>
          </a:xfrm>
        </p:spPr>
        <p:txBody>
          <a:bodyPr>
            <a:normAutofit/>
          </a:bodyPr>
          <a:lstStyle/>
          <a:p>
            <a:pPr algn="ctr" eaLnBrk="1" hangingPunct="1">
              <a:buFont typeface="Wingdings" panose="05000000000000000000" pitchFamily="2" charset="2"/>
              <a:buNone/>
            </a:pPr>
            <a:r>
              <a:rPr lang="en-US" altLang="en-US" sz="2400" dirty="0" err="1">
                <a:solidFill>
                  <a:schemeClr val="bg1"/>
                </a:solidFill>
                <a:latin typeface="Arial Narrow" panose="020B0606020202030204" pitchFamily="34" charset="0"/>
              </a:rPr>
              <a:t>Politarchs</a:t>
            </a:r>
            <a:r>
              <a:rPr lang="en-US" altLang="en-US" sz="2400" dirty="0">
                <a:solidFill>
                  <a:schemeClr val="bg1"/>
                </a:solidFill>
                <a:latin typeface="Arial Narrow" panose="020B0606020202030204" pitchFamily="34" charset="0"/>
              </a:rPr>
              <a:t> were elected governors of Macedonian cities in the Roman era. This inscription excavated from the Vardar Arch of Thessalonica lists six </a:t>
            </a:r>
            <a:r>
              <a:rPr lang="en-US" altLang="en-US" sz="2400" dirty="0" err="1">
                <a:solidFill>
                  <a:schemeClr val="bg1"/>
                </a:solidFill>
                <a:latin typeface="Arial Narrow" panose="020B0606020202030204" pitchFamily="34" charset="0"/>
              </a:rPr>
              <a:t>politarchs</a:t>
            </a:r>
            <a:r>
              <a:rPr lang="en-US" altLang="en-US" sz="2400" dirty="0">
                <a:solidFill>
                  <a:schemeClr val="bg1"/>
                </a:solidFill>
                <a:latin typeface="Arial Narrow" panose="020B0606020202030204" pitchFamily="34" charset="0"/>
              </a:rPr>
              <a:t> in the city.  </a:t>
            </a:r>
            <a:r>
              <a:rPr lang="en-US" altLang="en-US" sz="1800" dirty="0">
                <a:solidFill>
                  <a:schemeClr val="bg1"/>
                </a:solidFill>
                <a:latin typeface="Arial Narrow" panose="020B0606020202030204" pitchFamily="34" charset="0"/>
              </a:rPr>
              <a:t>(British Museum, London)</a:t>
            </a:r>
            <a:endParaRPr lang="en-US" altLang="en-US" sz="2400" dirty="0">
              <a:solidFill>
                <a:schemeClr val="bg1"/>
              </a:solidFill>
              <a:latin typeface="Arial Narrow" panose="020B0606020202030204" pitchFamily="34" charset="0"/>
            </a:endParaRPr>
          </a:p>
        </p:txBody>
      </p:sp>
      <p:pic>
        <p:nvPicPr>
          <p:cNvPr id="15364" name="Picture 4" descr="GNMTTHCT22_800[1]"/>
          <p:cNvPicPr>
            <a:picLocks noChangeAspect="1" noChangeArrowheads="1"/>
          </p:cNvPicPr>
          <p:nvPr/>
        </p:nvPicPr>
        <p:blipFill>
          <a:blip r:embed="rId2">
            <a:lum bright="12000" contrast="36000"/>
            <a:extLst>
              <a:ext uri="{28A0092B-C50C-407E-A947-70E740481C1C}">
                <a14:useLocalDpi xmlns:a14="http://schemas.microsoft.com/office/drawing/2010/main"/>
              </a:ext>
            </a:extLst>
          </a:blip>
          <a:srcRect/>
          <a:stretch>
            <a:fillRect/>
          </a:stretch>
        </p:blipFill>
        <p:spPr bwMode="auto">
          <a:xfrm>
            <a:off x="0" y="1207652"/>
            <a:ext cx="12192000" cy="565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881139"/>
      </p:ext>
    </p:extLst>
  </p:cSld>
  <p:clrMapOvr>
    <a:masterClrMapping/>
  </p:clrMapOvr>
  <p:transition>
    <p:split orient="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defRPr/>
            </a:pPr>
            <a:r>
              <a:rPr lang="en-US" altLang="en-US" sz="5400" b="1" dirty="0">
                <a:solidFill>
                  <a:srgbClr val="FFC000"/>
                </a:solidFill>
                <a:effectLst>
                  <a:outerShdw blurRad="38100" dist="38100" dir="2700000" algn="tl">
                    <a:srgbClr val="000000">
                      <a:alpha val="43137"/>
                    </a:srgbClr>
                  </a:outerShdw>
                </a:effectLst>
              </a:rPr>
              <a:t>The Three Major Themes</a:t>
            </a:r>
            <a:endParaRPr lang="en-US" altLang="en-US" dirty="0">
              <a:solidFill>
                <a:schemeClr val="bg2"/>
              </a:solidFill>
              <a:effectLst>
                <a:outerShdw blurRad="38100" dist="38100" dir="2700000" algn="tl">
                  <a:srgbClr val="000000"/>
                </a:outerShdw>
              </a:effectLst>
              <a:latin typeface="Impact" panose="020B0806030902050204" pitchFamily="34" charset="0"/>
            </a:endParaRPr>
          </a:p>
        </p:txBody>
      </p:sp>
      <p:sp>
        <p:nvSpPr>
          <p:cNvPr id="80899" name="Rectangle 3"/>
          <p:cNvSpPr>
            <a:spLocks noGrp="1" noChangeArrowheads="1"/>
          </p:cNvSpPr>
          <p:nvPr>
            <p:ph idx="1"/>
          </p:nvPr>
        </p:nvSpPr>
        <p:spPr/>
        <p:txBody>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Due to the things Paul addresses in 1 Thessalonians, three major issues seem to have been at stake:</a:t>
            </a:r>
          </a:p>
          <a:p>
            <a:pPr eaLnBrk="1" hangingPunct="1">
              <a:lnSpc>
                <a:spcPct val="90000"/>
              </a:lnSpc>
              <a:defRPr/>
            </a:pPr>
            <a:r>
              <a:rPr lang="en-US" altLang="en-US" sz="2400" i="1" dirty="0"/>
              <a:t>From Paul’s defense of his evangelistic ethics, it seems likely that his enemies sought to defame him as an imposter or an opportunist.</a:t>
            </a:r>
          </a:p>
          <a:p>
            <a:pPr eaLnBrk="1" hangingPunct="1">
              <a:lnSpc>
                <a:spcPct val="90000"/>
              </a:lnSpc>
              <a:defRPr/>
            </a:pPr>
            <a:r>
              <a:rPr lang="en-US" altLang="en-US" sz="2400" i="1" dirty="0"/>
              <a:t>From his comforting words regarding persecution, it seems certain that the opposition to the new Christians did not stop when Paul left.</a:t>
            </a:r>
          </a:p>
          <a:p>
            <a:pPr eaLnBrk="1" hangingPunct="1">
              <a:lnSpc>
                <a:spcPct val="90000"/>
              </a:lnSpc>
              <a:defRPr/>
            </a:pPr>
            <a:r>
              <a:rPr lang="en-US" altLang="en-US" sz="2400" i="1" dirty="0"/>
              <a:t>Apparently some Thessalonian Christians had died since Paul had been there, and the remaining Christians were uncertain about what would happen to believers after death.</a:t>
            </a:r>
          </a:p>
        </p:txBody>
      </p:sp>
      <p:sp>
        <p:nvSpPr>
          <p:cNvPr id="2" name="Slide Number Placeholder 1"/>
          <p:cNvSpPr>
            <a:spLocks noGrp="1"/>
          </p:cNvSpPr>
          <p:nvPr>
            <p:ph type="sldNum" sz="quarter" idx="12"/>
          </p:nvPr>
        </p:nvSpPr>
        <p:spPr/>
        <p:txBody>
          <a:bodyPr/>
          <a:lstStyle/>
          <a:p>
            <a:fld id="{2AC27A5A-7290-4DE1-BA94-4BE8A8E57DCF}" type="slidenum">
              <a:rPr lang="en-US" smtClean="0"/>
              <a:t>75</a:t>
            </a:fld>
            <a:endParaRPr lang="en-US" dirty="0"/>
          </a:p>
        </p:txBody>
      </p:sp>
    </p:spTree>
    <p:extLst>
      <p:ext uri="{BB962C8B-B14F-4D97-AF65-F5344CB8AC3E}">
        <p14:creationId xmlns:p14="http://schemas.microsoft.com/office/powerpoint/2010/main" val="249246690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n-US" altLang="en-US" sz="5400" b="1" dirty="0">
                <a:solidFill>
                  <a:srgbClr val="FFC000"/>
                </a:solidFill>
                <a:effectLst>
                  <a:outerShdw blurRad="38100" dist="38100" dir="2700000" algn="tl">
                    <a:srgbClr val="000000">
                      <a:alpha val="43137"/>
                    </a:srgbClr>
                  </a:outerShdw>
                </a:effectLst>
              </a:rPr>
              <a:t>Date</a:t>
            </a:r>
            <a:endParaRPr lang="en-US" altLang="en-US" dirty="0">
              <a:solidFill>
                <a:schemeClr val="bg2"/>
              </a:solidFill>
              <a:effectLst>
                <a:outerShdw blurRad="38100" dist="38100" dir="2700000" algn="tl">
                  <a:srgbClr val="000000"/>
                </a:outerShdw>
              </a:effectLst>
              <a:latin typeface="Impact" panose="020B0806030902050204" pitchFamily="34" charset="0"/>
            </a:endParaRPr>
          </a:p>
        </p:txBody>
      </p:sp>
      <p:sp>
        <p:nvSpPr>
          <p:cNvPr id="81923" name="Rectangle 3"/>
          <p:cNvSpPr>
            <a:spLocks noGrp="1" noChangeArrowheads="1"/>
          </p:cNvSpPr>
          <p:nvPr>
            <p:ph idx="1"/>
          </p:nvPr>
        </p:nvSpPr>
        <p:spPr/>
        <p:txBody>
          <a:bodyPr>
            <a:normAutofit/>
          </a:bodyPr>
          <a:lstStyle/>
          <a:p>
            <a:pPr eaLnBrk="1" hangingPunct="1">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The date of 1 Thessalonians can be fixed in about AD 50-51.</a:t>
            </a:r>
          </a:p>
          <a:p>
            <a:pPr>
              <a:defRPr/>
            </a:pPr>
            <a:r>
              <a:rPr lang="en-US" altLang="en-US" sz="2400" i="1" dirty="0"/>
              <a:t>Presumably, Paul wrote this letter from Corinth after being joined by Timothy and Silas (Ac. 18:1, 5).</a:t>
            </a:r>
          </a:p>
          <a:p>
            <a:pPr eaLnBrk="1" hangingPunct="1">
              <a:defRPr/>
            </a:pPr>
            <a:r>
              <a:rPr lang="en-US" altLang="en-US" sz="2400" i="1" dirty="0"/>
              <a:t>This date can be cross-referenced with the tenure of </a:t>
            </a:r>
            <a:r>
              <a:rPr lang="en-US" altLang="en-US" sz="2400" i="1" dirty="0" err="1"/>
              <a:t>Gallio’s</a:t>
            </a:r>
            <a:r>
              <a:rPr lang="en-US" altLang="en-US" sz="2400" i="1" dirty="0"/>
              <a:t> </a:t>
            </a:r>
            <a:r>
              <a:rPr lang="en-US" altLang="en-US" sz="2400" i="1" dirty="0" err="1"/>
              <a:t>proconsulship</a:t>
            </a:r>
            <a:r>
              <a:rPr lang="en-US" altLang="en-US" sz="2400" i="1" dirty="0"/>
              <a:t> in Achaia, since Paul later appeared before him in Corinth (Ac. 18:12).</a:t>
            </a:r>
          </a:p>
          <a:p>
            <a:pPr eaLnBrk="1" hangingPunct="1">
              <a:defRPr/>
            </a:pPr>
            <a:r>
              <a:rPr lang="en-US" altLang="en-US" sz="2400" i="1" dirty="0"/>
              <a:t>According to an inscription at Delphi, Lucius </a:t>
            </a:r>
            <a:r>
              <a:rPr lang="en-US" altLang="en-US" sz="2400" i="1" dirty="0" err="1"/>
              <a:t>Junius</a:t>
            </a:r>
            <a:r>
              <a:rPr lang="en-US" altLang="en-US" sz="2400" i="1" dirty="0"/>
              <a:t> </a:t>
            </a:r>
            <a:r>
              <a:rPr lang="en-US" altLang="en-US" sz="2400" i="1" dirty="0" err="1"/>
              <a:t>Gallio</a:t>
            </a:r>
            <a:r>
              <a:rPr lang="en-US" altLang="en-US" sz="2400" i="1" dirty="0"/>
              <a:t> took office probably in July AD 51 (Proconsuls normally took office on July 1</a:t>
            </a:r>
            <a:r>
              <a:rPr lang="en-US" altLang="en-US" sz="2400" i="1" baseline="30000" dirty="0"/>
              <a:t>st</a:t>
            </a:r>
            <a:r>
              <a:rPr lang="en-US" altLang="en-US" sz="2400" i="1" dirty="0"/>
              <a:t>).</a:t>
            </a:r>
          </a:p>
        </p:txBody>
      </p:sp>
      <p:sp>
        <p:nvSpPr>
          <p:cNvPr id="2" name="Slide Number Placeholder 1"/>
          <p:cNvSpPr>
            <a:spLocks noGrp="1"/>
          </p:cNvSpPr>
          <p:nvPr>
            <p:ph type="sldNum" sz="quarter" idx="12"/>
          </p:nvPr>
        </p:nvSpPr>
        <p:spPr/>
        <p:txBody>
          <a:bodyPr/>
          <a:lstStyle/>
          <a:p>
            <a:fld id="{2AC27A5A-7290-4DE1-BA94-4BE8A8E57DCF}" type="slidenum">
              <a:rPr lang="en-US" smtClean="0"/>
              <a:t>76</a:t>
            </a:fld>
            <a:endParaRPr lang="en-US" dirty="0"/>
          </a:p>
        </p:txBody>
      </p:sp>
    </p:spTree>
    <p:extLst>
      <p:ext uri="{BB962C8B-B14F-4D97-AF65-F5344CB8AC3E}">
        <p14:creationId xmlns:p14="http://schemas.microsoft.com/office/powerpoint/2010/main" val="344934715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p:cTn id="7" dur="500" fill="hold"/>
                                        <p:tgtEl>
                                          <p:spTgt spid="819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19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p:cTn id="13" dur="500" fill="hold"/>
                                        <p:tgtEl>
                                          <p:spTgt spid="819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19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additive="base">
                                        <p:cTn id="25"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06586"/>
            <a:ext cx="3408218" cy="4814971"/>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a:xfrm>
            <a:off x="3604166" y="706586"/>
            <a:ext cx="8562109" cy="6130637"/>
          </a:xfrm>
        </p:spPr>
        <p:txBody>
          <a:bodyPr>
            <a:noAutofit/>
          </a:bodyPr>
          <a:lstStyle/>
          <a:p>
            <a:pPr marL="0" indent="0">
              <a:lnSpc>
                <a:spcPct val="100000"/>
              </a:lnSpc>
              <a:buNone/>
            </a:pPr>
            <a:r>
              <a:rPr lang="en-US" sz="2800" b="1" dirty="0">
                <a:solidFill>
                  <a:srgbClr val="FF0000"/>
                </a:solidFill>
                <a:effectLst>
                  <a:outerShdw blurRad="38100" dist="38100" dir="2700000" algn="tl">
                    <a:srgbClr val="000000">
                      <a:alpha val="43137"/>
                    </a:srgbClr>
                  </a:outerShdw>
                </a:effectLst>
              </a:rPr>
              <a:t>The opening of the letter stresses that in their conversion the Thessalonians had become imitators of Christ and Paul, both in faith and also in suffering (1:1-10). </a:t>
            </a:r>
          </a:p>
          <a:p>
            <a:pPr marL="0" indent="0">
              <a:lnSpc>
                <a:spcPct val="100000"/>
              </a:lnSpc>
              <a:buNone/>
            </a:pPr>
            <a:r>
              <a:rPr lang="en-US" sz="2800" b="1" dirty="0">
                <a:solidFill>
                  <a:srgbClr val="FF0000"/>
                </a:solidFill>
                <a:effectLst>
                  <a:outerShdw blurRad="38100" dist="38100" dir="2700000" algn="tl">
                    <a:srgbClr val="000000">
                      <a:alpha val="43137"/>
                    </a:srgbClr>
                  </a:outerShdw>
                </a:effectLst>
              </a:rPr>
              <a:t>If Paul’s enemies attempted to discredit him as a charlatan, he countered by emphasizing his ethics in preaching the gospel (2:1-16).</a:t>
            </a:r>
            <a:endParaRPr lang="en-US" sz="2800" dirty="0">
              <a:solidFill>
                <a:srgbClr val="FF0000"/>
              </a:solidFill>
              <a:effectLst>
                <a:outerShdw blurRad="38100" dist="38100" dir="2700000" algn="tl">
                  <a:srgbClr val="000000">
                    <a:alpha val="43137"/>
                  </a:srgbClr>
                </a:outerShdw>
              </a:effectLst>
            </a:endParaRPr>
          </a:p>
          <a:p>
            <a:pPr>
              <a:lnSpc>
                <a:spcPct val="100000"/>
              </a:lnSpc>
            </a:pPr>
            <a:r>
              <a:rPr lang="en-US" sz="2400" i="1" dirty="0"/>
              <a:t>His mission work was not a failure, and his message did not arise from falsehood or mixed motives. His suffering validated his message.</a:t>
            </a:r>
          </a:p>
          <a:p>
            <a:r>
              <a:rPr lang="en-US" sz="2400" i="1" dirty="0"/>
              <a:t>In the same way, the suffering of the Thessalonians validated their faith as well.</a:t>
            </a:r>
          </a:p>
        </p:txBody>
      </p:sp>
    </p:spTree>
    <p:extLst>
      <p:ext uri="{BB962C8B-B14F-4D97-AF65-F5344CB8AC3E}">
        <p14:creationId xmlns:p14="http://schemas.microsoft.com/office/powerpoint/2010/main" val="123486356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8218" y="145472"/>
            <a:ext cx="8562109" cy="6463144"/>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Though Paul was unable to reestablish contact with the church, Timothy ministered in Paul’s stead and reported to him that the Thessalonians’ faith stood strong in spite of persecution (2:17—3:13).</a:t>
            </a:r>
          </a:p>
          <a:p>
            <a:r>
              <a:rPr lang="en-US" sz="2400" i="1" dirty="0">
                <a:solidFill>
                  <a:schemeClr val="tx1"/>
                </a:solidFill>
              </a:rPr>
              <a:t>Such perseverance was important for Paul himself, since his reward at the return of Christ was dependent upon their faithfulness.</a:t>
            </a:r>
          </a:p>
          <a:p>
            <a:r>
              <a:rPr lang="en-US" sz="2400" i="1" dirty="0">
                <a:solidFill>
                  <a:schemeClr val="tx1"/>
                </a:solidFill>
              </a:rPr>
              <a:t>Several times Paul makes direct references to Christ’s return as the hope of believers (1:10; 2:19; 3:13).</a:t>
            </a:r>
          </a:p>
          <a:p>
            <a:pPr marL="0" indent="0">
              <a:buNone/>
            </a:pPr>
            <a:r>
              <a:rPr lang="en-US" sz="2800" b="1" dirty="0" err="1">
                <a:solidFill>
                  <a:srgbClr val="FF0000"/>
                </a:solidFill>
                <a:effectLst>
                  <a:outerShdw blurRad="38100" dist="38100" dir="2700000" algn="tl">
                    <a:srgbClr val="000000">
                      <a:alpha val="43137"/>
                    </a:srgbClr>
                  </a:outerShdw>
                </a:effectLst>
              </a:rPr>
              <a:t>Paraenesis</a:t>
            </a:r>
            <a:r>
              <a:rPr lang="en-US" sz="2800" b="1" dirty="0">
                <a:solidFill>
                  <a:srgbClr val="FF0000"/>
                </a:solidFill>
                <a:effectLst>
                  <a:outerShdw blurRad="38100" dist="38100" dir="2700000" algn="tl">
                    <a:srgbClr val="000000">
                      <a:alpha val="43137"/>
                    </a:srgbClr>
                  </a:outerShdw>
                </a:effectLst>
              </a:rPr>
              <a:t> (4:1-12)</a:t>
            </a:r>
          </a:p>
          <a:p>
            <a:r>
              <a:rPr lang="en-US" sz="2400" i="1" dirty="0">
                <a:solidFill>
                  <a:schemeClr val="tx1"/>
                </a:solidFill>
              </a:rPr>
              <a:t>As believers, the Thessalonians must remain sexually pure in the midst of a culture that was sexually permissive.</a:t>
            </a:r>
          </a:p>
          <a:p>
            <a:r>
              <a:rPr lang="en-US" sz="2400" i="1" dirty="0">
                <a:solidFill>
                  <a:schemeClr val="tx1"/>
                </a:solidFill>
              </a:rPr>
              <a:t>They also must show brotherly love and live reputable lifestyles.</a:t>
            </a:r>
          </a:p>
        </p:txBody>
      </p:sp>
    </p:spTree>
    <p:extLst>
      <p:ext uri="{BB962C8B-B14F-4D97-AF65-F5344CB8AC3E}">
        <p14:creationId xmlns:p14="http://schemas.microsoft.com/office/powerpoint/2010/main" val="166209195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8218" y="145472"/>
            <a:ext cx="8562109" cy="6463144"/>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The Return of Christ (4:13—5:11).</a:t>
            </a:r>
          </a:p>
          <a:p>
            <a:r>
              <a:rPr lang="en-US" sz="2400" i="1" dirty="0">
                <a:solidFill>
                  <a:schemeClr val="tx1"/>
                </a:solidFill>
              </a:rPr>
              <a:t>Concerning those who had died, the promise for believers was that they would be resurrected at Christ’s return, joined with the living believers, and caught up in the air as a single body to welcome his return.</a:t>
            </a:r>
          </a:p>
          <a:p>
            <a:r>
              <a:rPr lang="en-US" sz="2400" i="1" dirty="0">
                <a:solidFill>
                  <a:schemeClr val="tx1"/>
                </a:solidFill>
              </a:rPr>
              <a:t>The timing of this event was yet unknown, comparable to the coming of a burglar. However, as people of light, the believers were always to be confident that whether living or dead when Christ returned, they would be joined to the Lord.</a:t>
            </a:r>
          </a:p>
          <a:p>
            <a:pPr marL="0" indent="0">
              <a:buNone/>
            </a:pPr>
            <a:r>
              <a:rPr lang="en-US" sz="2800" b="1" dirty="0">
                <a:solidFill>
                  <a:srgbClr val="FF0000"/>
                </a:solidFill>
                <a:effectLst>
                  <a:outerShdw blurRad="38100" dist="38100" dir="2700000" algn="tl">
                    <a:srgbClr val="000000">
                      <a:alpha val="43137"/>
                    </a:srgbClr>
                  </a:outerShdw>
                </a:effectLst>
              </a:rPr>
              <a:t>Closing (5:12-28)</a:t>
            </a:r>
          </a:p>
          <a:p>
            <a:r>
              <a:rPr lang="en-US" sz="2400" i="1" dirty="0">
                <a:solidFill>
                  <a:schemeClr val="tx1"/>
                </a:solidFill>
              </a:rPr>
              <a:t>In his final remarks, Paul urges the Christian ethic of industrious labor.</a:t>
            </a:r>
          </a:p>
          <a:p>
            <a:r>
              <a:rPr lang="en-US" sz="2400" i="1" dirty="0">
                <a:solidFill>
                  <a:schemeClr val="tx1"/>
                </a:solidFill>
              </a:rPr>
              <a:t>The Thessalonians could depend upon God’s faithfulness in preserving them to the end.</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99680115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 y="529198"/>
            <a:ext cx="3833906" cy="4952492"/>
          </a:xfrm>
        </p:spPr>
        <p:txBody>
          <a:bodyPr/>
          <a:lstStyle/>
          <a:p>
            <a:r>
              <a:rPr lang="en-US" b="1" dirty="0">
                <a:solidFill>
                  <a:srgbClr val="FFC000"/>
                </a:solidFill>
                <a:effectLst>
                  <a:outerShdw blurRad="38100" dist="38100" dir="2700000" algn="tl">
                    <a:srgbClr val="000000">
                      <a:alpha val="43137"/>
                    </a:srgbClr>
                  </a:outerShdw>
                </a:effectLst>
              </a:rPr>
              <a:t>Saul in Arabia and Jerusalem</a:t>
            </a:r>
          </a:p>
        </p:txBody>
      </p:sp>
      <p:sp>
        <p:nvSpPr>
          <p:cNvPr id="3" name="Content Placeholder 2"/>
          <p:cNvSpPr>
            <a:spLocks noGrp="1"/>
          </p:cNvSpPr>
          <p:nvPr>
            <p:ph idx="1"/>
          </p:nvPr>
        </p:nvSpPr>
        <p:spPr>
          <a:xfrm>
            <a:off x="4511040" y="529198"/>
            <a:ext cx="7272971" cy="6328802"/>
          </a:xfrm>
        </p:spPr>
        <p:txBody>
          <a:bodyPr>
            <a:normAutofit fontScale="92500" lnSpcReduction="20000"/>
          </a:bodyPr>
          <a:lstStyle/>
          <a:p>
            <a:pPr marL="0" indent="0">
              <a:buNone/>
            </a:pPr>
            <a:r>
              <a:rPr lang="en-US" sz="3000" b="1" dirty="0">
                <a:solidFill>
                  <a:srgbClr val="FF0000"/>
                </a:solidFill>
                <a:effectLst>
                  <a:outerShdw blurRad="38100" dist="38100" dir="2700000" algn="tl">
                    <a:srgbClr val="000000">
                      <a:alpha val="43137"/>
                    </a:srgbClr>
                  </a:outerShdw>
                </a:effectLst>
                <a:latin typeface="Calibri" panose="020F0502020204030204" pitchFamily="34" charset="0"/>
              </a:rPr>
              <a:t>In his Galatian letter, Saul (Paul) adds details that Luke omits.</a:t>
            </a:r>
          </a:p>
          <a:p>
            <a:r>
              <a:rPr lang="en-US" sz="2600" i="1" dirty="0"/>
              <a:t>After his conversion, he immediately went into Arabia, the </a:t>
            </a:r>
            <a:r>
              <a:rPr lang="en-US" sz="2600" i="1" dirty="0" err="1"/>
              <a:t>Nabataen</a:t>
            </a:r>
            <a:r>
              <a:rPr lang="en-US" sz="2600" i="1" dirty="0"/>
              <a:t> kingdom ruled by </a:t>
            </a:r>
            <a:r>
              <a:rPr lang="en-US" sz="2600" i="1" dirty="0" err="1"/>
              <a:t>Aretas</a:t>
            </a:r>
            <a:r>
              <a:rPr lang="en-US" sz="2600" i="1" dirty="0"/>
              <a:t> IV (9 BC – AD 40). Presumably this interlude took about three years (Ga. 1:18a).</a:t>
            </a:r>
          </a:p>
          <a:p>
            <a:r>
              <a:rPr lang="en-US" sz="2600" i="1" dirty="0"/>
              <a:t>The trip to Jerusalem that Luke describes in Acts 9 would have been after the time in Arabia. In Jerusalem, Barnabas introduced him to Peter and James (Ga. 1:18b-19).</a:t>
            </a:r>
          </a:p>
          <a:p>
            <a:r>
              <a:rPr lang="en-US" sz="2600" i="1" dirty="0"/>
              <a:t>In Jerusalem, he saw none of the other apostles (Ga. 1:19). The other Christians were reluctant to accept him.</a:t>
            </a:r>
          </a:p>
          <a:p>
            <a:r>
              <a:rPr lang="en-US" sz="2600" i="1" dirty="0"/>
              <a:t>During this stay, Saul debated with Hellenistic Jews who now were so angered they attempted to kill him, but again the Christians secreted him out of the city and sent him home to Tarsus.</a:t>
            </a:r>
          </a:p>
        </p:txBody>
      </p:sp>
      <p:sp>
        <p:nvSpPr>
          <p:cNvPr id="4" name="Slide Number Placeholder 3"/>
          <p:cNvSpPr>
            <a:spLocks noGrp="1"/>
          </p:cNvSpPr>
          <p:nvPr>
            <p:ph type="sldNum" sz="quarter" idx="12"/>
          </p:nvPr>
        </p:nvSpPr>
        <p:spPr/>
        <p:txBody>
          <a:bodyPr/>
          <a:lstStyle/>
          <a:p>
            <a:pPr>
              <a:defRPr/>
            </a:pPr>
            <a:r>
              <a:rPr lang="en-US" dirty="0"/>
              <a:t> </a:t>
            </a:r>
            <a:fld id="{254DD280-9EF3-47CE-9735-16719FC5628C}" type="slidenum">
              <a:rPr lang="en-US" smtClean="0"/>
              <a:pPr>
                <a:defRPr/>
              </a:pPr>
              <a:t>8</a:t>
            </a:fld>
            <a:endParaRPr lang="en-US" dirty="0"/>
          </a:p>
        </p:txBody>
      </p:sp>
    </p:spTree>
    <p:extLst>
      <p:ext uri="{BB962C8B-B14F-4D97-AF65-F5344CB8AC3E}">
        <p14:creationId xmlns:p14="http://schemas.microsoft.com/office/powerpoint/2010/main" val="70953695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73740"/>
            <a:ext cx="5614351" cy="4938429"/>
          </a:xfrm>
        </p:spPr>
        <p:txBody>
          <a:bodyPr/>
          <a:lstStyle/>
          <a:p>
            <a:r>
              <a:rPr lang="en-US" b="1" dirty="0">
                <a:solidFill>
                  <a:srgbClr val="FFC000"/>
                </a:solidFill>
                <a:effectLst>
                  <a:outerShdw blurRad="38100" dist="38100" dir="2700000" algn="tl">
                    <a:srgbClr val="000000">
                      <a:alpha val="43137"/>
                    </a:srgbClr>
                  </a:outerShdw>
                </a:effectLst>
              </a:rPr>
              <a:t>2 Thessalonians</a:t>
            </a:r>
          </a:p>
        </p:txBody>
      </p:sp>
    </p:spTree>
    <p:extLst>
      <p:ext uri="{BB962C8B-B14F-4D97-AF65-F5344CB8AC3E}">
        <p14:creationId xmlns:p14="http://schemas.microsoft.com/office/powerpoint/2010/main" val="2771325835"/>
      </p:ext>
    </p:extLst>
  </p:cSld>
  <p:clrMapOvr>
    <a:masterClrMapping/>
  </p:clrMapOvr>
  <p:transition>
    <p:split orient="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1"/>
          <a:stretch/>
        </p:blipFill>
        <p:spPr>
          <a:xfrm>
            <a:off x="-16631" y="1"/>
            <a:ext cx="12212663" cy="6882718"/>
          </a:xfrm>
        </p:spPr>
      </p:pic>
      <p:sp>
        <p:nvSpPr>
          <p:cNvPr id="4" name="Slide Number Placeholder 3"/>
          <p:cNvSpPr>
            <a:spLocks noGrp="1"/>
          </p:cNvSpPr>
          <p:nvPr>
            <p:ph type="sldNum" sz="quarter" idx="12"/>
          </p:nvPr>
        </p:nvSpPr>
        <p:spPr/>
        <p:txBody>
          <a:bodyPr/>
          <a:lstStyle/>
          <a:p>
            <a:pPr>
              <a:defRPr/>
            </a:pPr>
            <a:fld id="{254DD280-9EF3-47CE-9735-16719FC5628C}" type="slidenum">
              <a:rPr lang="en-US" smtClean="0"/>
              <a:pPr>
                <a:defRPr/>
              </a:pPr>
              <a:t>81</a:t>
            </a:fld>
            <a:endParaRPr lang="en-US"/>
          </a:p>
        </p:txBody>
      </p:sp>
      <p:sp>
        <p:nvSpPr>
          <p:cNvPr id="7" name="Title 1"/>
          <p:cNvSpPr txBox="1">
            <a:spLocks/>
          </p:cNvSpPr>
          <p:nvPr/>
        </p:nvSpPr>
        <p:spPr bwMode="auto">
          <a:xfrm>
            <a:off x="-16632" y="5470358"/>
            <a:ext cx="12208631" cy="885992"/>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6200000" scaled="1"/>
            <a:tileRect/>
          </a:gradFill>
          <a:ln>
            <a:noFill/>
          </a:ln>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US" sz="3200" dirty="0"/>
              <a:t>Excavations of 1</a:t>
            </a:r>
            <a:r>
              <a:rPr lang="en-US" sz="3200" baseline="30000" dirty="0"/>
              <a:t>st</a:t>
            </a:r>
            <a:r>
              <a:rPr lang="en-US" sz="3200" dirty="0"/>
              <a:t> century Roman Market at Thessalonica</a:t>
            </a:r>
          </a:p>
        </p:txBody>
      </p:sp>
    </p:spTree>
    <p:extLst>
      <p:ext uri="{BB962C8B-B14F-4D97-AF65-F5344CB8AC3E}">
        <p14:creationId xmlns:p14="http://schemas.microsoft.com/office/powerpoint/2010/main" val="764866986"/>
      </p:ext>
    </p:extLst>
  </p:cSld>
  <p:clrMapOvr>
    <a:masterClrMapping/>
  </p:clrMapOvr>
  <p:transition>
    <p:split orient="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 y="569066"/>
            <a:ext cx="4675909" cy="4943104"/>
          </a:xfrm>
        </p:spPr>
        <p:txBody>
          <a:bodyPr>
            <a:normAutofit/>
          </a:bodyPr>
          <a:lstStyle/>
          <a:p>
            <a:pPr>
              <a:defRPr/>
            </a:pPr>
            <a:r>
              <a:rPr lang="en-US" altLang="en-US" sz="4800" b="1" dirty="0">
                <a:solidFill>
                  <a:srgbClr val="FFC000"/>
                </a:solidFill>
                <a:effectLst>
                  <a:outerShdw blurRad="38100" dist="38100" dir="2700000" algn="tl">
                    <a:srgbClr val="000000">
                      <a:alpha val="43137"/>
                    </a:srgbClr>
                  </a:outerShdw>
                </a:effectLst>
              </a:rPr>
              <a:t>The Follow-up</a:t>
            </a:r>
            <a:br>
              <a:rPr lang="en-US" altLang="en-US" sz="4800" b="1" dirty="0">
                <a:solidFill>
                  <a:srgbClr val="FFC000"/>
                </a:solidFill>
                <a:effectLst>
                  <a:outerShdw blurRad="38100" dist="38100" dir="2700000" algn="tl">
                    <a:srgbClr val="000000">
                      <a:alpha val="43137"/>
                    </a:srgbClr>
                  </a:outerShdw>
                </a:effectLst>
              </a:rPr>
            </a:br>
            <a:r>
              <a:rPr lang="en-US" altLang="en-US" sz="4800" b="1" dirty="0">
                <a:solidFill>
                  <a:srgbClr val="FFC000"/>
                </a:solidFill>
                <a:effectLst>
                  <a:outerShdw blurRad="38100" dist="38100" dir="2700000" algn="tl">
                    <a:srgbClr val="000000">
                      <a:alpha val="43137"/>
                    </a:srgbClr>
                  </a:outerShdw>
                </a:effectLst>
              </a:rPr>
              <a:t>Letter</a:t>
            </a:r>
            <a:endParaRPr lang="en-US" altLang="en-US" sz="4800" dirty="0">
              <a:solidFill>
                <a:schemeClr val="bg2"/>
              </a:solidFill>
              <a:effectLst>
                <a:outerShdw blurRad="38100" dist="38100" dir="2700000" algn="tl">
                  <a:srgbClr val="000000"/>
                </a:outerShdw>
              </a:effectLst>
              <a:latin typeface="Impact" panose="020B0806030902050204" pitchFamily="34" charset="0"/>
            </a:endParaRPr>
          </a:p>
        </p:txBody>
      </p:sp>
      <p:sp>
        <p:nvSpPr>
          <p:cNvPr id="156675" name="Rectangle 3"/>
          <p:cNvSpPr>
            <a:spLocks noGrp="1" noChangeArrowheads="1"/>
          </p:cNvSpPr>
          <p:nvPr>
            <p:ph idx="1"/>
          </p:nvPr>
        </p:nvSpPr>
        <p:spPr>
          <a:xfrm>
            <a:off x="5181599" y="569065"/>
            <a:ext cx="6351639" cy="6111953"/>
          </a:xfrm>
        </p:spPr>
        <p:txBody>
          <a:bodyPr>
            <a:normAutofit lnSpcReduction="10000"/>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The second Thessalonian letter seems to have been written soon after the first one, for Paul is at pains to correct some misunderstanding.</a:t>
            </a:r>
          </a:p>
          <a:p>
            <a:pPr eaLnBrk="1" hangingPunct="1">
              <a:lnSpc>
                <a:spcPct val="90000"/>
              </a:lnSpc>
              <a:defRPr/>
            </a:pPr>
            <a:r>
              <a:rPr lang="en-US" altLang="en-US" sz="2400" i="1" dirty="0"/>
              <a:t>Hence, Paul wrote this letter from Corinth, too.</a:t>
            </a:r>
          </a:p>
          <a:p>
            <a:pPr eaLnBrk="1" hangingPunct="1">
              <a:lnSpc>
                <a:spcPct val="90000"/>
              </a:lnSpc>
              <a:defRPr/>
            </a:pPr>
            <a:r>
              <a:rPr lang="en-US" altLang="en-US" sz="2400" i="1" dirty="0"/>
              <a:t>In his first letter, Paul had spoken of the “Day of the Lord,” a future day of destruction for those spiritually asleep but a day of salvation for those spiritually awake . Some believers seem to have assumed that the Day of Yahweh had already arrived.</a:t>
            </a:r>
          </a:p>
          <a:p>
            <a:pPr>
              <a:lnSpc>
                <a:spcPct val="90000"/>
              </a:lnSpc>
              <a:defRPr/>
            </a:pPr>
            <a:r>
              <a:rPr lang="en-US" altLang="en-US" sz="2400" i="1" dirty="0"/>
              <a:t>Also, some believers had stopped working, possibly thinking it was now unnecessary in view of the soon return of Christ.</a:t>
            </a:r>
          </a:p>
          <a:p>
            <a:pPr eaLnBrk="1" hangingPunct="1">
              <a:lnSpc>
                <a:spcPct val="90000"/>
              </a:lnSpc>
              <a:defRPr/>
            </a:pPr>
            <a:r>
              <a:rPr lang="en-US" altLang="en-US" sz="2400" i="1" dirty="0"/>
              <a:t>Finally, there is the possibility that someone had forged a letter in Paul’s name.</a:t>
            </a:r>
          </a:p>
        </p:txBody>
      </p:sp>
      <p:sp>
        <p:nvSpPr>
          <p:cNvPr id="2" name="Slide Number Placeholder 1"/>
          <p:cNvSpPr>
            <a:spLocks noGrp="1"/>
          </p:cNvSpPr>
          <p:nvPr>
            <p:ph type="sldNum" sz="quarter" idx="12"/>
          </p:nvPr>
        </p:nvSpPr>
        <p:spPr/>
        <p:txBody>
          <a:bodyPr/>
          <a:lstStyle/>
          <a:p>
            <a:fld id="{2AC27A5A-7290-4DE1-BA94-4BE8A8E57DCF}" type="slidenum">
              <a:rPr lang="en-US" smtClean="0"/>
              <a:t>82</a:t>
            </a:fld>
            <a:endParaRPr lang="en-US" dirty="0"/>
          </a:p>
        </p:txBody>
      </p:sp>
    </p:spTree>
    <p:extLst>
      <p:ext uri="{BB962C8B-B14F-4D97-AF65-F5344CB8AC3E}">
        <p14:creationId xmlns:p14="http://schemas.microsoft.com/office/powerpoint/2010/main" val="3891080728"/>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p:cTn id="7" dur="500" fill="hold"/>
                                        <p:tgtEl>
                                          <p:spTgt spid="156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6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 calcmode="lin" valueType="num">
                                      <p:cBhvr>
                                        <p:cTn id="13" dur="500" fill="hold"/>
                                        <p:tgtEl>
                                          <p:spTgt spid="1566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566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6675">
                                            <p:txEl>
                                              <p:pRg st="2" end="2"/>
                                            </p:txEl>
                                          </p:spTgt>
                                        </p:tgtEl>
                                        <p:attrNameLst>
                                          <p:attrName>style.visibility</p:attrName>
                                        </p:attrNameLst>
                                      </p:cBhvr>
                                      <p:to>
                                        <p:strVal val="visible"/>
                                      </p:to>
                                    </p:set>
                                    <p:anim calcmode="lin" valueType="num">
                                      <p:cBhvr additive="base">
                                        <p:cTn id="19" dur="500" fill="hold"/>
                                        <p:tgtEl>
                                          <p:spTgt spid="156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6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6675">
                                            <p:txEl>
                                              <p:pRg st="3" end="3"/>
                                            </p:txEl>
                                          </p:spTgt>
                                        </p:tgtEl>
                                        <p:attrNameLst>
                                          <p:attrName>style.visibility</p:attrName>
                                        </p:attrNameLst>
                                      </p:cBhvr>
                                      <p:to>
                                        <p:strVal val="visible"/>
                                      </p:to>
                                    </p:set>
                                    <p:anim calcmode="lin" valueType="num">
                                      <p:cBhvr additive="base">
                                        <p:cTn id="25" dur="50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6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56675">
                                            <p:txEl>
                                              <p:pRg st="4" end="4"/>
                                            </p:txEl>
                                          </p:spTgt>
                                        </p:tgtEl>
                                        <p:attrNameLst>
                                          <p:attrName>style.visibility</p:attrName>
                                        </p:attrNameLst>
                                      </p:cBhvr>
                                      <p:to>
                                        <p:strVal val="visible"/>
                                      </p:to>
                                    </p:set>
                                    <p:anim calcmode="lin" valueType="num">
                                      <p:cBhvr additive="base">
                                        <p:cTn id="31" dur="500" fill="hold"/>
                                        <p:tgtEl>
                                          <p:spTgt spid="156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6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81318"/>
            <a:ext cx="3408218" cy="4840239"/>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 </a:t>
            </a:r>
          </a:p>
        </p:txBody>
      </p:sp>
      <p:sp>
        <p:nvSpPr>
          <p:cNvPr id="3" name="Content Placeholder 2"/>
          <p:cNvSpPr>
            <a:spLocks noGrp="1"/>
          </p:cNvSpPr>
          <p:nvPr>
            <p:ph idx="1"/>
          </p:nvPr>
        </p:nvSpPr>
        <p:spPr>
          <a:xfrm>
            <a:off x="3620495" y="145472"/>
            <a:ext cx="8562109" cy="6463144"/>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God’s final justice will be evident when Christ returns (1:1-12).</a:t>
            </a:r>
          </a:p>
          <a:p>
            <a:r>
              <a:rPr lang="en-US" sz="2400" i="1" dirty="0">
                <a:solidFill>
                  <a:schemeClr val="tx1"/>
                </a:solidFill>
              </a:rPr>
              <a:t>The Thessalonians’ current suffering would be rewarded.</a:t>
            </a:r>
          </a:p>
          <a:p>
            <a:r>
              <a:rPr lang="en-US" sz="2400" i="1" dirty="0">
                <a:solidFill>
                  <a:schemeClr val="tx1"/>
                </a:solidFill>
              </a:rPr>
              <a:t>Their persecutors would be punished.</a:t>
            </a:r>
          </a:p>
          <a:p>
            <a:pPr marL="0" indent="0">
              <a:buNone/>
            </a:pPr>
            <a:r>
              <a:rPr lang="en-US" sz="2800" b="1" dirty="0">
                <a:solidFill>
                  <a:srgbClr val="FF0000"/>
                </a:solidFill>
                <a:effectLst>
                  <a:outerShdw blurRad="38100" dist="38100" dir="2700000" algn="tl">
                    <a:srgbClr val="000000">
                      <a:alpha val="43137"/>
                    </a:srgbClr>
                  </a:outerShdw>
                </a:effectLst>
              </a:rPr>
              <a:t>The Day of the Lord has </a:t>
            </a:r>
            <a:r>
              <a:rPr lang="en-US" sz="2800" b="1" u="sng" dirty="0">
                <a:solidFill>
                  <a:srgbClr val="FF0000"/>
                </a:solidFill>
                <a:effectLst>
                  <a:outerShdw blurRad="38100" dist="38100" dir="2700000" algn="tl">
                    <a:srgbClr val="000000">
                      <a:alpha val="43137"/>
                    </a:srgbClr>
                  </a:outerShdw>
                </a:effectLst>
              </a:rPr>
              <a:t>not </a:t>
            </a:r>
            <a:r>
              <a:rPr lang="en-US" sz="2800" b="1" dirty="0">
                <a:solidFill>
                  <a:srgbClr val="FF0000"/>
                </a:solidFill>
                <a:effectLst>
                  <a:outerShdw blurRad="38100" dist="38100" dir="2700000" algn="tl">
                    <a:srgbClr val="000000">
                      <a:alpha val="43137"/>
                    </a:srgbClr>
                  </a:outerShdw>
                </a:effectLst>
              </a:rPr>
              <a:t>yet come (2:1-17):</a:t>
            </a:r>
          </a:p>
          <a:p>
            <a:r>
              <a:rPr lang="en-US" sz="2400" i="1" dirty="0">
                <a:solidFill>
                  <a:schemeClr val="tx1"/>
                </a:solidFill>
              </a:rPr>
              <a:t>Certain things must happen before that day, including a great apostasy and the unveiling of a malignant enemy called the “man of lawlessness”.</a:t>
            </a:r>
          </a:p>
          <a:p>
            <a:r>
              <a:rPr lang="en-US" sz="2400" i="1" dirty="0">
                <a:solidFill>
                  <a:schemeClr val="tx1"/>
                </a:solidFill>
              </a:rPr>
              <a:t>A restraining force (and Paul does not say what it is) now holds back the powers of Satanic chaos.</a:t>
            </a:r>
          </a:p>
          <a:p>
            <a:r>
              <a:rPr lang="en-US" sz="2400" i="1" dirty="0">
                <a:solidFill>
                  <a:schemeClr val="tx1"/>
                </a:solidFill>
              </a:rPr>
              <a:t>In view of this coming eschatological trauma, believers must trust in their calling, because God would preserve them.</a:t>
            </a:r>
          </a:p>
        </p:txBody>
      </p:sp>
    </p:spTree>
    <p:extLst>
      <p:ext uri="{BB962C8B-B14F-4D97-AF65-F5344CB8AC3E}">
        <p14:creationId xmlns:p14="http://schemas.microsoft.com/office/powerpoint/2010/main" val="376730685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8218" y="145472"/>
            <a:ext cx="8562109" cy="6463144"/>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Closing (3:1-18):</a:t>
            </a:r>
          </a:p>
          <a:p>
            <a:r>
              <a:rPr lang="en-US" sz="2400" i="1" dirty="0">
                <a:solidFill>
                  <a:schemeClr val="tx1"/>
                </a:solidFill>
              </a:rPr>
              <a:t>Paul requests prayer both for the spread of the gospel and deliverance from enemies.</a:t>
            </a:r>
          </a:p>
          <a:p>
            <a:r>
              <a:rPr lang="en-US" sz="2400" i="1" dirty="0">
                <a:solidFill>
                  <a:schemeClr val="tx1"/>
                </a:solidFill>
              </a:rPr>
              <a:t>He reaffirms his advice in the first letter that the Thessalonians must give themselves to industrious work, just as Paul himself toiled in the cause of the gospel.</a:t>
            </a:r>
          </a:p>
          <a:p>
            <a:r>
              <a:rPr lang="en-US" sz="2400" i="1" dirty="0">
                <a:solidFill>
                  <a:schemeClr val="tx1"/>
                </a:solidFill>
              </a:rPr>
              <a:t>Finally, he signed off in his own hand (apparently the letter was drafted by an amanuensis), and his personal signature now would become a validating mark in all his letters.</a:t>
            </a:r>
          </a:p>
          <a:p>
            <a:pPr marL="0" indent="0">
              <a:buNone/>
            </a:pPr>
            <a:endParaRPr lang="en-US" sz="2400" i="1" dirty="0">
              <a:solidFill>
                <a:schemeClr val="tx1"/>
              </a:solidFill>
            </a:endParaRPr>
          </a:p>
        </p:txBody>
      </p:sp>
    </p:spTree>
    <p:extLst>
      <p:ext uri="{BB962C8B-B14F-4D97-AF65-F5344CB8AC3E}">
        <p14:creationId xmlns:p14="http://schemas.microsoft.com/office/powerpoint/2010/main" val="2433314675"/>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a:xfrm>
            <a:off x="1981200" y="1898074"/>
            <a:ext cx="5105400" cy="4232564"/>
          </a:xfrm>
        </p:spPr>
        <p:txBody>
          <a:bodyPr>
            <a:normAutofit fontScale="92500" lnSpcReduction="10000"/>
          </a:bodyPr>
          <a:lstStyle/>
          <a:p>
            <a:pPr algn="r" eaLnBrk="1" hangingPunct="1">
              <a:lnSpc>
                <a:spcPct val="90000"/>
              </a:lnSpc>
              <a:buFont typeface="Wingdings" panose="05000000000000000000" pitchFamily="2" charset="2"/>
              <a:buNone/>
              <a:defRPr/>
            </a:pPr>
            <a:r>
              <a:rPr lang="en-US" altLang="en-US" sz="2800" b="1" dirty="0">
                <a:solidFill>
                  <a:srgbClr val="990000"/>
                </a:solidFill>
              </a:rPr>
              <a:t>With the possibility of a forged letter (2 Th. 2:2), Paul adopted the practice of signing off his letters in his own hand, even though he may have used an amanuensis for the actual writing (2 Th. 3:17).</a:t>
            </a:r>
          </a:p>
          <a:p>
            <a:pPr algn="r" eaLnBrk="1" hangingPunct="1">
              <a:lnSpc>
                <a:spcPct val="90000"/>
              </a:lnSpc>
              <a:buFont typeface="Wingdings" panose="05000000000000000000" pitchFamily="2" charset="2"/>
              <a:buNone/>
              <a:defRPr/>
            </a:pPr>
            <a:r>
              <a:rPr lang="en-US" altLang="en-US" sz="2400" i="1" dirty="0">
                <a:solidFill>
                  <a:srgbClr val="9E7100"/>
                </a:solidFill>
                <a:effectLst>
                  <a:outerShdw blurRad="38100" dist="38100" dir="2700000" algn="tl">
                    <a:srgbClr val="000000"/>
                  </a:outerShdw>
                </a:effectLst>
              </a:rPr>
              <a:t>Like the signature of </a:t>
            </a:r>
            <a:r>
              <a:rPr lang="en-US" altLang="en-US" sz="2400" i="1" dirty="0" err="1">
                <a:solidFill>
                  <a:srgbClr val="9E7100"/>
                </a:solidFill>
                <a:effectLst>
                  <a:outerShdw blurRad="38100" dist="38100" dir="2700000" algn="tl">
                    <a:srgbClr val="000000"/>
                  </a:outerShdw>
                </a:effectLst>
              </a:rPr>
              <a:t>Hermas</a:t>
            </a:r>
            <a:r>
              <a:rPr lang="en-US" altLang="en-US" sz="2400" i="1" dirty="0">
                <a:solidFill>
                  <a:srgbClr val="9E7100"/>
                </a:solidFill>
                <a:effectLst>
                  <a:outerShdw blurRad="38100" dist="38100" dir="2700000" algn="tl">
                    <a:srgbClr val="000000"/>
                  </a:outerShdw>
                </a:effectLst>
              </a:rPr>
              <a:t> to the right (AD 250), Paul’s signature was in large script (cf. Galatians 6:11).</a:t>
            </a:r>
          </a:p>
          <a:p>
            <a:pPr algn="r">
              <a:lnSpc>
                <a:spcPct val="90000"/>
              </a:lnSpc>
              <a:buNone/>
              <a:defRPr/>
            </a:pPr>
            <a:r>
              <a:rPr lang="en-US" altLang="en-US" sz="2400" i="1" dirty="0">
                <a:solidFill>
                  <a:srgbClr val="9E7100"/>
                </a:solidFill>
                <a:effectLst>
                  <a:outerShdw blurRad="38100" dist="38100" dir="2700000" algn="tl">
                    <a:srgbClr val="000000"/>
                  </a:outerShdw>
                </a:effectLst>
              </a:rPr>
              <a:t>His signature was his authentication of the genuineness of his letter (1 Cor. 16:21).</a:t>
            </a:r>
          </a:p>
        </p:txBody>
      </p:sp>
      <p:pic>
        <p:nvPicPr>
          <p:cNvPr id="158724" name="Picture 4" descr="NewTestament 003 (Change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91401" y="0"/>
            <a:ext cx="3521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5" name="Rectangle 5"/>
          <p:cNvSpPr>
            <a:spLocks noGrp="1" noChangeArrowheads="1"/>
          </p:cNvSpPr>
          <p:nvPr>
            <p:ph type="title"/>
          </p:nvPr>
        </p:nvSpPr>
        <p:spPr>
          <a:xfrm>
            <a:off x="1524000" y="824345"/>
            <a:ext cx="5562600" cy="838200"/>
          </a:xfrm>
        </p:spPr>
        <p:txBody>
          <a:bodyPr>
            <a:normAutofit fontScale="90000"/>
          </a:bodyPr>
          <a:lstStyle/>
          <a:p>
            <a:pPr algn="r" eaLnBrk="1" hangingPunct="1">
              <a:defRPr/>
            </a:pPr>
            <a:r>
              <a:rPr lang="en-US" altLang="en-US" dirty="0">
                <a:solidFill>
                  <a:srgbClr val="800000"/>
                </a:solidFill>
                <a:effectLst>
                  <a:outerShdw blurRad="38100" dist="38100" dir="2700000" algn="tl">
                    <a:srgbClr val="000000"/>
                  </a:outerShdw>
                </a:effectLst>
                <a:latin typeface="Impact" panose="020B0806030902050204" pitchFamily="34" charset="0"/>
              </a:rPr>
              <a:t>PAUL’S OWN SIGNATURE</a:t>
            </a:r>
          </a:p>
        </p:txBody>
      </p:sp>
      <p:sp>
        <p:nvSpPr>
          <p:cNvPr id="82949" name="TextBox 1"/>
          <p:cNvSpPr txBox="1">
            <a:spLocks noChangeArrowheads="1"/>
          </p:cNvSpPr>
          <p:nvPr/>
        </p:nvSpPr>
        <p:spPr bwMode="auto">
          <a:xfrm>
            <a:off x="4724400" y="6477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dirty="0">
                <a:solidFill>
                  <a:schemeClr val="bg1"/>
                </a:solidFill>
              </a:rPr>
              <a:t>University of Michigan</a:t>
            </a:r>
          </a:p>
        </p:txBody>
      </p:sp>
    </p:spTree>
    <p:extLst>
      <p:ext uri="{BB962C8B-B14F-4D97-AF65-F5344CB8AC3E}">
        <p14:creationId xmlns:p14="http://schemas.microsoft.com/office/powerpoint/2010/main" val="68174089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anim calcmode="lin" valueType="num">
                                      <p:cBhvr additive="base">
                                        <p:cTn id="13" dur="5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3">
                                            <p:txEl>
                                              <p:pRg st="1" end="1"/>
                                            </p:txEl>
                                          </p:spTgt>
                                        </p:tgtEl>
                                        <p:attrNameLst>
                                          <p:attrName>ppt_y</p:attrName>
                                        </p:attrNameLst>
                                      </p:cBhvr>
                                      <p:tavLst>
                                        <p:tav tm="0">
                                          <p:val>
                                            <p:strVal val="1+#ppt_h/2"/>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58724"/>
                                        </p:tgtEl>
                                        <p:attrNameLst>
                                          <p:attrName>style.visibility</p:attrName>
                                        </p:attrNameLst>
                                      </p:cBhvr>
                                      <p:to>
                                        <p:strVal val="visible"/>
                                      </p:to>
                                    </p:set>
                                    <p:animEffect transition="in" filter="randombar(horizontal)">
                                      <p:cBhvr>
                                        <p:cTn id="17" dur="500"/>
                                        <p:tgtEl>
                                          <p:spTgt spid="1587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58723">
                                            <p:txEl>
                                              <p:pRg st="2" end="2"/>
                                            </p:txEl>
                                          </p:spTgt>
                                        </p:tgtEl>
                                        <p:attrNameLst>
                                          <p:attrName>style.visibility</p:attrName>
                                        </p:attrNameLst>
                                      </p:cBhvr>
                                      <p:to>
                                        <p:strVal val="visible"/>
                                      </p:to>
                                    </p:set>
                                    <p:anim calcmode="lin" valueType="num">
                                      <p:cBhvr additive="base">
                                        <p:cTn id="22" dur="500" fill="hold"/>
                                        <p:tgtEl>
                                          <p:spTgt spid="15872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8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50000"/>
          </a:schemeClr>
        </a:solidFill>
        <a:effectLst/>
      </p:bgPr>
    </p:bg>
    <p:spTree>
      <p:nvGrpSpPr>
        <p:cNvPr id="1" name=""/>
        <p:cNvGrpSpPr/>
        <p:nvPr/>
      </p:nvGrpSpPr>
      <p:grpSpPr>
        <a:xfrm>
          <a:off x="0" y="0"/>
          <a:ext cx="0" cy="0"/>
          <a:chOff x="0" y="0"/>
          <a:chExt cx="0" cy="0"/>
        </a:xfrm>
      </p:grpSpPr>
      <p:sp>
        <p:nvSpPr>
          <p:cNvPr id="266242" name="Rectangle 2"/>
          <p:cNvSpPr>
            <a:spLocks noGrp="1"/>
          </p:cNvSpPr>
          <p:nvPr>
            <p:ph type="title" idx="4294967295"/>
          </p:nvPr>
        </p:nvSpPr>
        <p:spPr/>
        <p:txBody>
          <a:bodyPr>
            <a:normAutofit/>
          </a:bodyPr>
          <a:lstStyle/>
          <a:p>
            <a:pPr algn="l">
              <a:defRPr/>
            </a:pPr>
            <a:r>
              <a:rPr lang="en-US" altLang="en-US" sz="4800" b="1" dirty="0">
                <a:solidFill>
                  <a:schemeClr val="accent2"/>
                </a:solidFill>
                <a:effectLst>
                  <a:outerShdw blurRad="38100" dist="38100" dir="2700000" algn="tl">
                    <a:srgbClr val="000000"/>
                  </a:outerShdw>
                </a:effectLst>
              </a:rPr>
              <a:t>Discussion:</a:t>
            </a:r>
          </a:p>
        </p:txBody>
      </p:sp>
      <p:sp>
        <p:nvSpPr>
          <p:cNvPr id="266243" name="Rectangle 3"/>
          <p:cNvSpPr>
            <a:spLocks noGrp="1"/>
          </p:cNvSpPr>
          <p:nvPr>
            <p:ph type="body" idx="4294967295"/>
          </p:nvPr>
        </p:nvSpPr>
        <p:spPr>
          <a:xfrm>
            <a:off x="4595906" y="559677"/>
            <a:ext cx="7041912" cy="5945031"/>
          </a:xfrm>
        </p:spPr>
        <p:txBody>
          <a:bodyPr>
            <a:noAutofit/>
          </a:bodyPr>
          <a:lstStyle/>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What do we learn about Paul as a person in the Galatian letter?</a:t>
            </a:r>
          </a:p>
          <a:p>
            <a:pPr>
              <a:buFont typeface="Wingdings 2" panose="05020102010507070707" pitchFamily="18" charset="2"/>
              <a:buNone/>
              <a:defRPr/>
            </a:pPr>
            <a:endParaRPr lang="en-US" altLang="en-US" sz="800" dirty="0">
              <a:solidFill>
                <a:srgbClr val="FFFF99"/>
              </a:solidFill>
              <a:effectLst>
                <a:outerShdw blurRad="38100" dist="38100" dir="2700000" algn="tl">
                  <a:srgbClr val="000000"/>
                </a:outerShdw>
              </a:effectLst>
            </a:endParaRPr>
          </a:p>
          <a:p>
            <a:pPr>
              <a:buFont typeface="Wingdings 2" panose="05020102010507070707" pitchFamily="18" charset="2"/>
              <a:buNone/>
              <a:defRPr/>
            </a:pPr>
            <a:r>
              <a:rPr lang="en-US" altLang="en-US" sz="3200" dirty="0">
                <a:solidFill>
                  <a:srgbClr val="FFFF99"/>
                </a:solidFill>
                <a:effectLst>
                  <a:outerShdw blurRad="38100" dist="38100" dir="2700000" algn="tl">
                    <a:srgbClr val="000000"/>
                  </a:outerShdw>
                </a:effectLst>
              </a:rPr>
              <a:t>In the Thessalonian letters, Paul seems to envision that he will be alive at the second coming of Jesus. In later letters, this is not so apparent. Do you think Paul may have reconsidered his opinion on this issue as he grew older?</a:t>
            </a:r>
          </a:p>
        </p:txBody>
      </p:sp>
    </p:spTree>
    <p:extLst>
      <p:ext uri="{BB962C8B-B14F-4D97-AF65-F5344CB8AC3E}">
        <p14:creationId xmlns:p14="http://schemas.microsoft.com/office/powerpoint/2010/main" val="343649903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p:cTn id="7" dur="500" fill="hold"/>
                                        <p:tgtEl>
                                          <p:spTgt spid="266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66243">
                                            <p:txEl>
                                              <p:pRg st="2" end="2"/>
                                            </p:txEl>
                                          </p:spTgt>
                                        </p:tgtEl>
                                        <p:attrNameLst>
                                          <p:attrName>style.visibility</p:attrName>
                                        </p:attrNameLst>
                                      </p:cBhvr>
                                      <p:to>
                                        <p:strVal val="visible"/>
                                      </p:to>
                                    </p:set>
                                    <p:anim calcmode="lin" valueType="num">
                                      <p:cBhvr>
                                        <p:cTn id="13" dur="500" fill="hold"/>
                                        <p:tgtEl>
                                          <p:spTgt spid="26624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662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74073" y="561108"/>
            <a:ext cx="4221833" cy="4951061"/>
          </a:xfrm>
        </p:spPr>
        <p:txBody>
          <a:bodyPr/>
          <a:lstStyle/>
          <a:p>
            <a:r>
              <a:rPr lang="en-US" b="1" dirty="0">
                <a:solidFill>
                  <a:srgbClr val="FFC000"/>
                </a:solidFill>
                <a:effectLst>
                  <a:outerShdw blurRad="38100" dist="38100" dir="2700000" algn="tl">
                    <a:srgbClr val="000000">
                      <a:alpha val="43137"/>
                    </a:srgbClr>
                  </a:outerShdw>
                </a:effectLst>
              </a:rPr>
              <a:t>3</a:t>
            </a:r>
            <a:r>
              <a:rPr lang="en-US" b="1" baseline="30000" dirty="0">
                <a:solidFill>
                  <a:srgbClr val="FFC000"/>
                </a:solidFill>
                <a:effectLst>
                  <a:outerShdw blurRad="38100" dist="38100" dir="2700000" algn="tl">
                    <a:srgbClr val="000000">
                      <a:alpha val="43137"/>
                    </a:srgbClr>
                  </a:outerShdw>
                </a:effectLst>
              </a:rPr>
              <a:t>rd</a:t>
            </a:r>
            <a:r>
              <a:rPr lang="en-US" b="1" dirty="0">
                <a:solidFill>
                  <a:srgbClr val="FFC000"/>
                </a:solidFill>
                <a:effectLst>
                  <a:outerShdw blurRad="38100" dist="38100" dir="2700000" algn="tl">
                    <a:srgbClr val="000000">
                      <a:alpha val="43137"/>
                    </a:srgbClr>
                  </a:outerShdw>
                </a:effectLst>
              </a:rPr>
              <a:t> Tour Letters</a:t>
            </a:r>
            <a:br>
              <a:rPr lang="en-US" b="1" dirty="0">
                <a:solidFill>
                  <a:srgbClr val="FFC000"/>
                </a:solidFill>
                <a:effectLst>
                  <a:outerShdw blurRad="38100" dist="38100" dir="2700000" algn="tl">
                    <a:srgbClr val="000000">
                      <a:alpha val="43137"/>
                    </a:srgbClr>
                  </a:outerShdw>
                </a:effectLst>
              </a:rPr>
            </a:br>
            <a:br>
              <a:rPr lang="en-US" sz="3200"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1 Corinthians</a:t>
            </a:r>
            <a:br>
              <a:rPr lang="en-US" sz="3200"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2 Corinthians</a:t>
            </a:r>
            <a:br>
              <a:rPr lang="en-US" sz="3200" b="1" dirty="0">
                <a:solidFill>
                  <a:srgbClr val="FFC000"/>
                </a:solidFill>
                <a:effectLst>
                  <a:outerShdw blurRad="38100" dist="38100" dir="2700000" algn="tl">
                    <a:srgbClr val="000000">
                      <a:alpha val="43137"/>
                    </a:srgbClr>
                  </a:outerShdw>
                </a:effectLst>
              </a:rPr>
            </a:br>
            <a:r>
              <a:rPr lang="en-US" sz="3200" b="1" dirty="0">
                <a:solidFill>
                  <a:srgbClr val="FFC000"/>
                </a:solidFill>
                <a:effectLst>
                  <a:outerShdw blurRad="38100" dist="38100" dir="2700000" algn="tl">
                    <a:srgbClr val="000000">
                      <a:alpha val="43137"/>
                    </a:srgbClr>
                  </a:outerShdw>
                </a:effectLst>
              </a:rPr>
              <a:t>Romans</a:t>
            </a:r>
            <a:endParaRPr lang="en-US"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7047475"/>
      </p:ext>
    </p:extLst>
  </p:cSld>
  <p:clrMapOvr>
    <a:masterClrMapping/>
  </p:clrMapOvr>
  <p:transition>
    <p:split orient="vert"/>
  </p:transition>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1 Corinthians</a:t>
            </a:r>
          </a:p>
        </p:txBody>
      </p:sp>
    </p:spTree>
    <p:extLst>
      <p:ext uri="{BB962C8B-B14F-4D97-AF65-F5344CB8AC3E}">
        <p14:creationId xmlns:p14="http://schemas.microsoft.com/office/powerpoint/2010/main" val="1397164368"/>
      </p:ext>
    </p:extLst>
  </p:cSld>
  <p:clrMapOvr>
    <a:masterClrMapping/>
  </p:clrMapOvr>
  <p:transition>
    <p:split orient="vert"/>
  </p:transition>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36868" name="Rectangle 4"/>
          <p:cNvSpPr>
            <a:spLocks noGrp="1" noRot="1" noChangeArrowheads="1"/>
          </p:cNvSpPr>
          <p:nvPr>
            <p:ph type="title"/>
          </p:nvPr>
        </p:nvSpPr>
        <p:spPr>
          <a:xfrm>
            <a:off x="0" y="0"/>
            <a:ext cx="12192000" cy="1494272"/>
          </a:xfrm>
        </p:spPr>
        <p:txBody>
          <a:bodyPr/>
          <a:lstStyle/>
          <a:p>
            <a:pPr algn="ctr" eaLnBrk="1" hangingPunct="1">
              <a:defRPr/>
            </a:pPr>
            <a:r>
              <a:rPr lang="en-US" altLang="en-US" sz="2800" i="0" dirty="0" err="1">
                <a:solidFill>
                  <a:srgbClr val="FFC000"/>
                </a:solidFill>
                <a:latin typeface="Greekth" panose="02020803070505020304" pitchFamily="18" charset="0"/>
              </a:rPr>
              <a:t>bh?ma</a:t>
            </a:r>
            <a:r>
              <a:rPr lang="en-US" altLang="en-US" sz="2400" i="0" dirty="0">
                <a:solidFill>
                  <a:srgbClr val="FFC000"/>
                </a:solidFill>
                <a:latin typeface="Eras Demi ITC" pitchFamily="34" charset="0"/>
              </a:rPr>
              <a:t> </a:t>
            </a:r>
            <a:r>
              <a:rPr lang="en-US" altLang="en-US" sz="2400" dirty="0">
                <a:solidFill>
                  <a:srgbClr val="FFC000"/>
                </a:solidFill>
                <a:latin typeface="Arial Narrow" panose="020B0606020202030204" pitchFamily="34" charset="0"/>
              </a:rPr>
              <a:t>(= judgment seat)</a:t>
            </a:r>
            <a:r>
              <a:rPr lang="en-US" altLang="en-US" sz="2400" dirty="0">
                <a:solidFill>
                  <a:srgbClr val="FFC000"/>
                </a:solidFill>
                <a:latin typeface="Eras Demi ITC" pitchFamily="34" charset="0"/>
              </a:rPr>
              <a:t> at Corinth where Paul was arraigned before </a:t>
            </a:r>
            <a:r>
              <a:rPr lang="en-US" altLang="en-US" sz="2400" dirty="0" err="1">
                <a:solidFill>
                  <a:srgbClr val="FFC000"/>
                </a:solidFill>
                <a:latin typeface="Eras Demi ITC" pitchFamily="34" charset="0"/>
              </a:rPr>
              <a:t>Gallio</a:t>
            </a:r>
            <a:r>
              <a:rPr lang="en-US" altLang="en-US" sz="2400" dirty="0">
                <a:solidFill>
                  <a:srgbClr val="FFC000"/>
                </a:solidFill>
                <a:latin typeface="Eras Demi ITC" pitchFamily="34" charset="0"/>
              </a:rPr>
              <a:t>, the Proconsul at Corinth in AD 51-52 according to an inscription at Delphi.</a:t>
            </a:r>
            <a:r>
              <a:rPr lang="en-US" altLang="en-US" sz="2800" dirty="0">
                <a:solidFill>
                  <a:srgbClr val="FFC000"/>
                </a:solidFill>
                <a:latin typeface="Eras Demi ITC" pitchFamily="34" charset="0"/>
              </a:rPr>
              <a:t> </a:t>
            </a:r>
            <a:r>
              <a:rPr lang="en-US" altLang="en-US" sz="2000" dirty="0">
                <a:solidFill>
                  <a:srgbClr val="FFC000"/>
                </a:solidFill>
                <a:latin typeface="Arial Narrow" panose="020B0606020202030204" pitchFamily="34" charset="0"/>
              </a:rPr>
              <a:t>(Acts 18:12-17)</a:t>
            </a:r>
            <a:endParaRPr lang="en-US" altLang="en-US" sz="2800" dirty="0">
              <a:solidFill>
                <a:srgbClr val="FFC000"/>
              </a:solidFill>
              <a:latin typeface="Greekth" panose="02020803070505020304" pitchFamily="18" charset="0"/>
            </a:endParaRPr>
          </a:p>
        </p:txBody>
      </p:sp>
      <p:pic>
        <p:nvPicPr>
          <p:cNvPr id="19459" name="Picture 6" descr="NTA144"/>
          <p:cNvPicPr>
            <a:picLocks noGrp="1" noChangeAspect="1" noChangeArrowheads="1"/>
          </p:cNvPicPr>
          <p:nvPr>
            <p:ph idx="1"/>
          </p:nvPr>
        </p:nvPicPr>
        <p:blipFill>
          <a:blip r:embed="rId2">
            <a:lum bright="12000" contrast="6000"/>
            <a:extLst>
              <a:ext uri="{28A0092B-C50C-407E-A947-70E740481C1C}">
                <a14:useLocalDpi xmlns:a14="http://schemas.microsoft.com/office/drawing/2010/main"/>
              </a:ext>
            </a:extLst>
          </a:blip>
          <a:srcRect/>
          <a:stretch>
            <a:fillRect/>
          </a:stretch>
        </p:blipFill>
        <p:spPr>
          <a:xfrm>
            <a:off x="1489360" y="935182"/>
            <a:ext cx="9120002" cy="59228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08251542"/>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rPr>
              <a:t>Barnabas Brings Saul to Antioch</a:t>
            </a:r>
          </a:p>
        </p:txBody>
      </p:sp>
      <p:sp>
        <p:nvSpPr>
          <p:cNvPr id="7" name="Content Placeholder 6"/>
          <p:cNvSpPr>
            <a:spLocks noGrp="1"/>
          </p:cNvSpPr>
          <p:nvPr>
            <p:ph idx="1"/>
          </p:nvPr>
        </p:nvSpPr>
        <p:spPr/>
        <p:txBody>
          <a:bodyPr/>
          <a:lstStyle/>
          <a:p>
            <a:pPr marL="0" indent="0">
              <a:buNone/>
            </a:pPr>
            <a:r>
              <a:rPr lang="en-US" sz="2800" b="1" dirty="0">
                <a:solidFill>
                  <a:srgbClr val="FF0000"/>
                </a:solidFill>
                <a:effectLst>
                  <a:outerShdw blurRad="38100" dist="38100" dir="2700000" algn="tl">
                    <a:srgbClr val="000000">
                      <a:alpha val="43137"/>
                    </a:srgbClr>
                  </a:outerShdw>
                </a:effectLst>
                <a:latin typeface="Calibri" panose="020F0502020204030204" pitchFamily="34" charset="0"/>
              </a:rPr>
              <a:t>Barnabas, knowing of Paul’s skill in debating Hellenistic Jews, considered him to be a prime candidate for reaching out to Greeks.</a:t>
            </a:r>
          </a:p>
          <a:p>
            <a:r>
              <a:rPr lang="en-US" sz="2400" i="1" dirty="0"/>
              <a:t>Traveling to Tarsus, Cilicia, he found Paul and brought him to Antioch, Syria.</a:t>
            </a:r>
          </a:p>
          <a:p>
            <a:r>
              <a:rPr lang="en-US" sz="2400" i="1" dirty="0"/>
              <a:t>Here, the believers were first dubbed with the Latin coinage “Christians”, though earlier they were simply known as “followers of the Way” (Ac. 9:2; cf. 19:9, 23; 22:4; 24:14, 22).</a:t>
            </a:r>
          </a:p>
        </p:txBody>
      </p:sp>
      <p:sp>
        <p:nvSpPr>
          <p:cNvPr id="5" name="Slide Number Placeholder 4"/>
          <p:cNvSpPr>
            <a:spLocks noGrp="1"/>
          </p:cNvSpPr>
          <p:nvPr>
            <p:ph type="sldNum" sz="quarter" idx="12"/>
          </p:nvPr>
        </p:nvSpPr>
        <p:spPr/>
        <p:txBody>
          <a:bodyPr/>
          <a:lstStyle/>
          <a:p>
            <a:fld id="{36B578F9-A6FE-4E83-9F6E-DD4E0EF0467F}" type="slidenum">
              <a:rPr lang="en-US" altLang="en-US" smtClean="0"/>
              <a:pPr/>
              <a:t>9</a:t>
            </a:fld>
            <a:endParaRPr lang="en-US" altLang="en-US"/>
          </a:p>
        </p:txBody>
      </p:sp>
    </p:spTree>
    <p:extLst>
      <p:ext uri="{BB962C8B-B14F-4D97-AF65-F5344CB8AC3E}">
        <p14:creationId xmlns:p14="http://schemas.microsoft.com/office/powerpoint/2010/main" val="131592260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additive="base">
                                        <p:cTn id="1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 calcmode="lin" valueType="num">
                                      <p:cBhvr additive="base">
                                        <p:cTn id="2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0" y="569066"/>
            <a:ext cx="4984376" cy="4943104"/>
          </a:xfrm>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Circumstances</a:t>
            </a:r>
          </a:p>
        </p:txBody>
      </p:sp>
      <p:sp>
        <p:nvSpPr>
          <p:cNvPr id="57347" name="Rectangle 3"/>
          <p:cNvSpPr>
            <a:spLocks noGrp="1" noRot="1" noChangeArrowheads="1"/>
          </p:cNvSpPr>
          <p:nvPr>
            <p:ph idx="1"/>
          </p:nvPr>
        </p:nvSpPr>
        <p:spPr>
          <a:xfrm>
            <a:off x="5315499" y="569066"/>
            <a:ext cx="6294118" cy="6090814"/>
          </a:xfrm>
        </p:spPr>
        <p:txBody>
          <a:bodyPr>
            <a:normAutofit fontScale="92500" lnSpcReduction="20000"/>
          </a:bodyPr>
          <a:lstStyle/>
          <a:p>
            <a:pPr eaLnBrk="1" hangingPunct="1">
              <a:buFont typeface="Wingdings" panose="05000000000000000000" pitchFamily="2" charset="2"/>
              <a:buNone/>
              <a:defRPr/>
            </a:pPr>
            <a:r>
              <a:rPr lang="en-US" altLang="en-US" sz="3000" b="1" dirty="0">
                <a:solidFill>
                  <a:srgbClr val="FF0000"/>
                </a:solidFill>
                <a:effectLst>
                  <a:outerShdw blurRad="38100" dist="38100" dir="2700000" algn="tl">
                    <a:srgbClr val="000000">
                      <a:alpha val="43137"/>
                    </a:srgbClr>
                  </a:outerShdw>
                </a:effectLst>
              </a:rPr>
              <a:t>After spending a year and a half in Corinth (Ac. 18:11), Paul left with Prisca and Aquila (Ac. 18:18), after which he wrote a letter no longer extant (1 Cor. 5:9).</a:t>
            </a:r>
          </a:p>
          <a:p>
            <a:pPr eaLnBrk="1" hangingPunct="1">
              <a:defRPr/>
            </a:pPr>
            <a:r>
              <a:rPr lang="en-US" altLang="en-US" sz="2600" i="1" dirty="0"/>
              <a:t>Subsequently, he learned from Chloe’s household that the Christians had split into factions (1 Cor. 1:11-12).</a:t>
            </a:r>
          </a:p>
          <a:p>
            <a:pPr eaLnBrk="1" hangingPunct="1">
              <a:defRPr/>
            </a:pPr>
            <a:r>
              <a:rPr lang="en-US" altLang="en-US" sz="2600" i="1" dirty="0"/>
              <a:t>At about the same time, he received a letter from the Corinthians asking advice about certain issues (1 Cor. 7:1), presumably carried by </a:t>
            </a:r>
            <a:r>
              <a:rPr lang="en-US" altLang="en-US" sz="2600" i="1" dirty="0" err="1"/>
              <a:t>Stephanas</a:t>
            </a:r>
            <a:r>
              <a:rPr lang="en-US" altLang="en-US" sz="2600" i="1" dirty="0"/>
              <a:t>, </a:t>
            </a:r>
            <a:r>
              <a:rPr lang="en-US" altLang="en-US" sz="2600" i="1" dirty="0" err="1"/>
              <a:t>Fortunatus</a:t>
            </a:r>
            <a:r>
              <a:rPr lang="en-US" altLang="en-US" sz="2600" i="1" dirty="0"/>
              <a:t> and </a:t>
            </a:r>
            <a:r>
              <a:rPr lang="en-US" altLang="en-US" sz="2600" i="1" dirty="0" err="1"/>
              <a:t>Achaicus</a:t>
            </a:r>
            <a:r>
              <a:rPr lang="en-US" altLang="en-US" sz="2600" i="1" dirty="0"/>
              <a:t> (1 Cor. 16:17).</a:t>
            </a:r>
          </a:p>
          <a:p>
            <a:pPr eaLnBrk="1" hangingPunct="1">
              <a:defRPr/>
            </a:pPr>
            <a:r>
              <a:rPr lang="en-US" altLang="en-US" sz="2600" i="1" dirty="0"/>
              <a:t>The writing of 1 Corinthians was Paul’s response to these circumstances.</a:t>
            </a:r>
          </a:p>
        </p:txBody>
      </p:sp>
      <p:sp>
        <p:nvSpPr>
          <p:cNvPr id="2" name="Slide Number Placeholder 1"/>
          <p:cNvSpPr>
            <a:spLocks noGrp="1"/>
          </p:cNvSpPr>
          <p:nvPr>
            <p:ph type="sldNum" sz="quarter" idx="12"/>
          </p:nvPr>
        </p:nvSpPr>
        <p:spPr/>
        <p:txBody>
          <a:bodyPr/>
          <a:lstStyle/>
          <a:p>
            <a:fld id="{2AC27A5A-7290-4DE1-BA94-4BE8A8E57DCF}" type="slidenum">
              <a:rPr lang="en-US" smtClean="0"/>
              <a:t>90</a:t>
            </a:fld>
            <a:endParaRPr lang="en-US" dirty="0"/>
          </a:p>
        </p:txBody>
      </p:sp>
    </p:spTree>
    <p:extLst>
      <p:ext uri="{BB962C8B-B14F-4D97-AF65-F5344CB8AC3E}">
        <p14:creationId xmlns:p14="http://schemas.microsoft.com/office/powerpoint/2010/main" val="172154426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500" fill="hold"/>
                                        <p:tgtEl>
                                          <p:spTgt spid="573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3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73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 calcmode="lin" valueType="num">
                                      <p:cBhvr additive="base">
                                        <p:cTn id="14"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7347">
                                            <p:txEl>
                                              <p:pRg st="2" end="2"/>
                                            </p:txEl>
                                          </p:spTgt>
                                        </p:tgtEl>
                                        <p:attrNameLst>
                                          <p:attrName>style.visibility</p:attrName>
                                        </p:attrNameLst>
                                      </p:cBhvr>
                                      <p:to>
                                        <p:strVal val="visible"/>
                                      </p:to>
                                    </p:set>
                                    <p:anim calcmode="lin" valueType="num">
                                      <p:cBhvr additive="base">
                                        <p:cTn id="20"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57347">
                                            <p:txEl>
                                              <p:pRg st="3" end="3"/>
                                            </p:txEl>
                                          </p:spTgt>
                                        </p:tgtEl>
                                        <p:attrNameLst>
                                          <p:attrName>style.visibility</p:attrName>
                                        </p:attrNameLst>
                                      </p:cBhvr>
                                      <p:to>
                                        <p:strVal val="visible"/>
                                      </p:to>
                                    </p:set>
                                    <p:anim calcmode="lin" valueType="num">
                                      <p:cBhvr additive="base">
                                        <p:cTn id="26"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defRPr/>
            </a:pPr>
            <a:r>
              <a:rPr lang="en-US" altLang="en-US" b="1" dirty="0">
                <a:solidFill>
                  <a:srgbClr val="FFC000"/>
                </a:solidFill>
                <a:effectLst>
                  <a:outerShdw blurRad="38100" dist="38100" dir="2700000" algn="tl">
                    <a:srgbClr val="000000">
                      <a:alpha val="43137"/>
                    </a:srgbClr>
                  </a:outerShdw>
                </a:effectLst>
              </a:rPr>
              <a:t>Where and When Written?</a:t>
            </a:r>
          </a:p>
        </p:txBody>
      </p:sp>
      <p:sp>
        <p:nvSpPr>
          <p:cNvPr id="58371" name="Rectangle 3"/>
          <p:cNvSpPr>
            <a:spLocks noGrp="1" noRot="1" noChangeArrowheads="1"/>
          </p:cNvSpPr>
          <p:nvPr>
            <p:ph idx="1"/>
          </p:nvPr>
        </p:nvSpPr>
        <p:spPr/>
        <p:txBody>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rPr>
              <a:t>Paul was in Ephesus when he wrote 1 Corinthians (16:8, 19).</a:t>
            </a:r>
          </a:p>
          <a:p>
            <a:pPr eaLnBrk="1" hangingPunct="1">
              <a:lnSpc>
                <a:spcPct val="90000"/>
              </a:lnSpc>
              <a:defRPr/>
            </a:pPr>
            <a:r>
              <a:rPr lang="en-US" altLang="en-US" sz="2400" i="1" dirty="0"/>
              <a:t>Assuming he left Corinth in AD 52, time must be allowed for him to travel to Ephesus, then to Palestine, and finally back to the churches in Galatia and Phrygia before arriving once more at Ephesus (Ac. 18:20-23; 19:1).</a:t>
            </a:r>
          </a:p>
          <a:p>
            <a:pPr eaLnBrk="1" hangingPunct="1">
              <a:lnSpc>
                <a:spcPct val="90000"/>
              </a:lnSpc>
              <a:defRPr/>
            </a:pPr>
            <a:r>
              <a:rPr lang="en-US" altLang="en-US" sz="2400" i="1" dirty="0"/>
              <a:t>His stay in Ephesus was the better part of three years (Ac. 19:8, 10, 22).</a:t>
            </a:r>
          </a:p>
          <a:p>
            <a:pPr eaLnBrk="1" hangingPunct="1">
              <a:lnSpc>
                <a:spcPct val="90000"/>
              </a:lnSpc>
              <a:defRPr/>
            </a:pPr>
            <a:r>
              <a:rPr lang="en-US" altLang="en-US" sz="2400" i="1" dirty="0"/>
              <a:t>Hence, 1 Corinthians should date to about AD 55 or 56.</a:t>
            </a:r>
          </a:p>
        </p:txBody>
      </p:sp>
      <p:sp>
        <p:nvSpPr>
          <p:cNvPr id="2" name="Slide Number Placeholder 1"/>
          <p:cNvSpPr>
            <a:spLocks noGrp="1"/>
          </p:cNvSpPr>
          <p:nvPr>
            <p:ph type="sldNum" sz="quarter" idx="12"/>
          </p:nvPr>
        </p:nvSpPr>
        <p:spPr/>
        <p:txBody>
          <a:bodyPr/>
          <a:lstStyle/>
          <a:p>
            <a:fld id="{2AC27A5A-7290-4DE1-BA94-4BE8A8E57DCF}" type="slidenum">
              <a:rPr lang="en-US" smtClean="0"/>
              <a:t>91</a:t>
            </a:fld>
            <a:endParaRPr lang="en-US" dirty="0"/>
          </a:p>
        </p:txBody>
      </p:sp>
    </p:spTree>
    <p:extLst>
      <p:ext uri="{BB962C8B-B14F-4D97-AF65-F5344CB8AC3E}">
        <p14:creationId xmlns:p14="http://schemas.microsoft.com/office/powerpoint/2010/main" val="3079942800"/>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500" fill="hold"/>
                                        <p:tgtEl>
                                          <p:spTgt spid="583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83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83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8371">
                                            <p:txEl>
                                              <p:pRg st="1" end="1"/>
                                            </p:txEl>
                                          </p:spTgt>
                                        </p:tgtEl>
                                        <p:attrNameLst>
                                          <p:attrName>style.visibility</p:attrName>
                                        </p:attrNameLst>
                                      </p:cBhvr>
                                      <p:to>
                                        <p:strVal val="visible"/>
                                      </p:to>
                                    </p:set>
                                    <p:anim calcmode="lin" valueType="num">
                                      <p:cBhvr additive="base">
                                        <p:cTn id="14"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8371">
                                            <p:txEl>
                                              <p:pRg st="2" end="2"/>
                                            </p:txEl>
                                          </p:spTgt>
                                        </p:tgtEl>
                                        <p:attrNameLst>
                                          <p:attrName>style.visibility</p:attrName>
                                        </p:attrNameLst>
                                      </p:cBhvr>
                                      <p:to>
                                        <p:strVal val="visible"/>
                                      </p:to>
                                    </p:set>
                                    <p:anim calcmode="lin" valueType="num">
                                      <p:cBhvr additive="base">
                                        <p:cTn id="20"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58371">
                                            <p:txEl>
                                              <p:pRg st="3" end="3"/>
                                            </p:txEl>
                                          </p:spTgt>
                                        </p:tgtEl>
                                        <p:attrNameLst>
                                          <p:attrName>style.visibility</p:attrName>
                                        </p:attrNameLst>
                                      </p:cBhvr>
                                      <p:to>
                                        <p:strVal val="visible"/>
                                      </p:to>
                                    </p:set>
                                    <p:anim calcmode="lin" valueType="num">
                                      <p:cBhvr additive="base">
                                        <p:cTn id="26"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645459"/>
            <a:ext cx="3408218" cy="4876098"/>
          </a:xfrm>
        </p:spPr>
        <p:txBody>
          <a:bodyPr>
            <a:normAutofit/>
          </a:bodyPr>
          <a:lstStyle/>
          <a:p>
            <a:r>
              <a:rPr lang="en-US" sz="4800" b="1" dirty="0">
                <a:solidFill>
                  <a:srgbClr val="FF9900"/>
                </a:solidFill>
                <a:effectLst>
                  <a:outerShdw blurRad="38100" dist="38100" dir="2700000" algn="tl">
                    <a:srgbClr val="000000">
                      <a:alpha val="43137"/>
                    </a:srgbClr>
                  </a:outerShdw>
                </a:effectLst>
              </a:rPr>
              <a:t>The Argument </a:t>
            </a:r>
          </a:p>
        </p:txBody>
      </p:sp>
      <p:sp>
        <p:nvSpPr>
          <p:cNvPr id="3" name="Content Placeholder 2"/>
          <p:cNvSpPr>
            <a:spLocks noGrp="1"/>
          </p:cNvSpPr>
          <p:nvPr>
            <p:ph idx="1"/>
          </p:nvPr>
        </p:nvSpPr>
        <p:spPr>
          <a:xfrm>
            <a:off x="3620495" y="145472"/>
            <a:ext cx="8562109" cy="6463144"/>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In the first part of the letter, Paul addresses the divisions in the church described to him by representatives from Chloe’s house church (1:1—4:21):</a:t>
            </a:r>
          </a:p>
          <a:p>
            <a:r>
              <a:rPr lang="en-US" sz="2400" i="1" dirty="0">
                <a:solidFill>
                  <a:schemeClr val="tx1"/>
                </a:solidFill>
              </a:rPr>
              <a:t>Like secular teachers in Corinth, they were divided over leaders.</a:t>
            </a:r>
          </a:p>
          <a:p>
            <a:r>
              <a:rPr lang="en-US" sz="2400" i="1" dirty="0">
                <a:solidFill>
                  <a:schemeClr val="tx1"/>
                </a:solidFill>
              </a:rPr>
              <a:t>Paul, however, was following a different kind of  wisdom, not secular wisdom but spiritual—and Christ was not divided!</a:t>
            </a:r>
          </a:p>
          <a:p>
            <a:r>
              <a:rPr lang="en-US" sz="2400" i="1" dirty="0">
                <a:solidFill>
                  <a:schemeClr val="tx1"/>
                </a:solidFill>
              </a:rPr>
              <a:t>Paul’s only message was the cross. In fact, to divide over leaders was to live in a worldly, secular way!</a:t>
            </a:r>
          </a:p>
          <a:p>
            <a:pPr marL="0" indent="0">
              <a:buNone/>
            </a:pPr>
            <a:r>
              <a:rPr lang="en-US" sz="2800" b="1" dirty="0">
                <a:solidFill>
                  <a:srgbClr val="FF0000"/>
                </a:solidFill>
                <a:effectLst>
                  <a:outerShdw blurRad="38100" dist="38100" dir="2700000" algn="tl">
                    <a:srgbClr val="000000">
                      <a:alpha val="43137"/>
                    </a:srgbClr>
                  </a:outerShdw>
                </a:effectLst>
              </a:rPr>
              <a:t>Discipline Over Incest (5:1-13):</a:t>
            </a:r>
          </a:p>
          <a:p>
            <a:r>
              <a:rPr lang="en-US" sz="2400" i="1" dirty="0">
                <a:solidFill>
                  <a:schemeClr val="tx1"/>
                </a:solidFill>
              </a:rPr>
              <a:t>Corinthian arrogance was evident in that they allowed a man to function in the church even though he was living in incest, something which was illegal even under Roman law!</a:t>
            </a:r>
          </a:p>
          <a:p>
            <a:r>
              <a:rPr lang="en-US" sz="2400" i="1" dirty="0">
                <a:solidFill>
                  <a:schemeClr val="tx1"/>
                </a:solidFill>
              </a:rPr>
              <a:t>Paul, therefore, commands disciplinary action.</a:t>
            </a:r>
          </a:p>
        </p:txBody>
      </p:sp>
    </p:spTree>
    <p:extLst>
      <p:ext uri="{BB962C8B-B14F-4D97-AF65-F5344CB8AC3E}">
        <p14:creationId xmlns:p14="http://schemas.microsoft.com/office/powerpoint/2010/main" val="383544705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29000" y="62344"/>
            <a:ext cx="8541327" cy="6712528"/>
          </a:xfrm>
        </p:spPr>
        <p:txBody>
          <a:bodyPr>
            <a:noAutofit/>
          </a:bodyPr>
          <a:lstStyle/>
          <a:p>
            <a:pPr marL="0" indent="0">
              <a:buNone/>
            </a:pPr>
            <a:r>
              <a:rPr lang="en-US" sz="2800" b="1" dirty="0">
                <a:solidFill>
                  <a:srgbClr val="FF0000"/>
                </a:solidFill>
                <a:effectLst>
                  <a:outerShdw blurRad="38100" dist="38100" dir="2700000" algn="tl">
                    <a:srgbClr val="000000">
                      <a:alpha val="43137"/>
                    </a:srgbClr>
                  </a:outerShdw>
                </a:effectLst>
              </a:rPr>
              <a:t>Another shortfall was litigation between members and their perception that freedom meant license (6:1-20).</a:t>
            </a:r>
          </a:p>
          <a:p>
            <a:r>
              <a:rPr lang="en-US" sz="2400" i="1" dirty="0">
                <a:solidFill>
                  <a:schemeClr val="tx1"/>
                </a:solidFill>
              </a:rPr>
              <a:t>Church members were acting more like Corinthians than Christians by suing each other in the secular courts. This must be stopped!</a:t>
            </a:r>
          </a:p>
          <a:p>
            <a:r>
              <a:rPr lang="en-US" sz="2400" i="1" dirty="0">
                <a:solidFill>
                  <a:schemeClr val="tx1"/>
                </a:solidFill>
              </a:rPr>
              <a:t>Sexual purity was absolutely mandatory, for sexual sin pollutes the very body of Christ himself.</a:t>
            </a:r>
          </a:p>
          <a:p>
            <a:pPr marL="0" indent="0">
              <a:buNone/>
            </a:pPr>
            <a:r>
              <a:rPr lang="en-US" sz="2800" b="1" dirty="0">
                <a:solidFill>
                  <a:srgbClr val="FF0000"/>
                </a:solidFill>
                <a:effectLst>
                  <a:outerShdw blurRad="38100" dist="38100" dir="2700000" algn="tl">
                    <a:srgbClr val="000000">
                      <a:alpha val="43137"/>
                    </a:srgbClr>
                  </a:outerShdw>
                </a:effectLst>
              </a:rPr>
              <a:t>The rest of the letter consists of Paul’s answers to questions from the Corinthians. The phrase “and now about” introduces his answers (7:1, 25; 8:1; 12:1; 16:1).</a:t>
            </a:r>
          </a:p>
          <a:p>
            <a:r>
              <a:rPr lang="en-US" sz="2400" i="1" dirty="0">
                <a:solidFill>
                  <a:schemeClr val="tx1"/>
                </a:solidFill>
              </a:rPr>
              <a:t>One question concerned marriage during a “present crisis” (7), possibly a grain shortage. Paul advised married people to stay married and unmarried people to consider the single life.</a:t>
            </a:r>
          </a:p>
          <a:p>
            <a:r>
              <a:rPr lang="en-US" sz="2400" i="1" dirty="0">
                <a:solidFill>
                  <a:schemeClr val="tx1"/>
                </a:solidFill>
              </a:rPr>
              <a:t>Another question concerned food dedicated to pagan deities (8-10). Paul urged both Christian freedom and sensitivity.</a:t>
            </a:r>
          </a:p>
        </p:txBody>
      </p:sp>
    </p:spTree>
    <p:extLst>
      <p:ext uri="{BB962C8B-B14F-4D97-AF65-F5344CB8AC3E}">
        <p14:creationId xmlns:p14="http://schemas.microsoft.com/office/powerpoint/2010/main" val="405509702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40000"/>
            <a:lumOff val="60000"/>
          </a:schemeClr>
        </a:solidFill>
        <a:effectLst/>
      </p:bgPr>
    </p:bg>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3429000" y="62344"/>
            <a:ext cx="8541327" cy="6712528"/>
          </a:xfrm>
        </p:spPr>
        <p:txBody>
          <a:bodyPr>
            <a:noAutofit/>
          </a:bodyPr>
          <a:lstStyle/>
          <a:p>
            <a:r>
              <a:rPr lang="en-US" sz="2400" i="1" dirty="0">
                <a:solidFill>
                  <a:schemeClr val="tx1"/>
                </a:solidFill>
              </a:rPr>
              <a:t>There also was a question about public decorum in worship (11:1-16). Paul gives guidance for head coverings in Roman culture.</a:t>
            </a:r>
          </a:p>
          <a:p>
            <a:r>
              <a:rPr lang="en-US" sz="2400" i="1" dirty="0">
                <a:solidFill>
                  <a:schemeClr val="tx1"/>
                </a:solidFill>
              </a:rPr>
              <a:t>Abuses of the Lord’s Table were an additional problem (11:17-34).</a:t>
            </a:r>
          </a:p>
          <a:p>
            <a:r>
              <a:rPr lang="en-US" sz="2400" i="1" dirty="0">
                <a:solidFill>
                  <a:schemeClr val="tx1"/>
                </a:solidFill>
              </a:rPr>
              <a:t>Paul gives an extensive treatment of the nature of spiritual gifts, especially using the metaphor of the church as the body of Christ. His concern was over two gifts in particular, speaking with tongues and prophecy. Paul addresses the use of these gifts on the underlying principle that if something is not understandable, it cannot be edifying (12-14).</a:t>
            </a:r>
          </a:p>
          <a:p>
            <a:r>
              <a:rPr lang="en-US" sz="2400" i="1" dirty="0">
                <a:solidFill>
                  <a:schemeClr val="tx1"/>
                </a:solidFill>
              </a:rPr>
              <a:t>Yet another issue concerned the nature of resurrection against the background of Greek metaphysical dualism (15).</a:t>
            </a:r>
          </a:p>
          <a:p>
            <a:r>
              <a:rPr lang="en-US" sz="2400" i="1" dirty="0">
                <a:solidFill>
                  <a:schemeClr val="tx1"/>
                </a:solidFill>
              </a:rPr>
              <a:t>Paul saves until last the final question about the collection of funds for the impoverished Jewish Christians in Jerusalem (16).</a:t>
            </a:r>
          </a:p>
          <a:p>
            <a:pPr marL="0" indent="0">
              <a:buNone/>
            </a:pPr>
            <a:r>
              <a:rPr lang="en-US" sz="2800" b="1" dirty="0">
                <a:solidFill>
                  <a:srgbClr val="FF0000"/>
                </a:solidFill>
                <a:effectLst>
                  <a:outerShdw blurRad="38100" dist="38100" dir="2700000" algn="tl">
                    <a:srgbClr val="000000">
                      <a:alpha val="43137"/>
                    </a:srgbClr>
                  </a:outerShdw>
                </a:effectLst>
              </a:rPr>
              <a:t>He ends the letter by discussing his future travel plans.</a:t>
            </a:r>
          </a:p>
        </p:txBody>
      </p:sp>
    </p:spTree>
    <p:extLst>
      <p:ext uri="{BB962C8B-B14F-4D97-AF65-F5344CB8AC3E}">
        <p14:creationId xmlns:p14="http://schemas.microsoft.com/office/powerpoint/2010/main" val="186789423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4073" y="540328"/>
            <a:ext cx="4655127" cy="4971842"/>
          </a:xfrm>
        </p:spPr>
        <p:txBody>
          <a:bodyPr>
            <a:normAutofit/>
          </a:bodyPr>
          <a:lstStyle/>
          <a:p>
            <a:r>
              <a:rPr lang="en-US" sz="4800" b="1" dirty="0">
                <a:solidFill>
                  <a:srgbClr val="FFC000"/>
                </a:solidFill>
                <a:effectLst>
                  <a:outerShdw blurRad="38100" dist="38100" dir="2700000" algn="tl">
                    <a:srgbClr val="000000">
                      <a:alpha val="43137"/>
                    </a:srgbClr>
                  </a:outerShdw>
                </a:effectLst>
              </a:rPr>
              <a:t>2 Corinthians</a:t>
            </a:r>
          </a:p>
        </p:txBody>
      </p:sp>
    </p:spTree>
    <p:extLst>
      <p:ext uri="{BB962C8B-B14F-4D97-AF65-F5344CB8AC3E}">
        <p14:creationId xmlns:p14="http://schemas.microsoft.com/office/powerpoint/2010/main" val="4276505539"/>
      </p:ext>
    </p:extLst>
  </p:cSld>
  <p:clrMapOvr>
    <a:masterClrMapping/>
  </p:clrMapOvr>
  <p:transition>
    <p:split orient="vert"/>
  </p:transition>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75000"/>
            <a:lumOff val="25000"/>
          </a:schemeClr>
        </a:solidFill>
        <a:effectLst/>
      </p:bgPr>
    </p:bg>
    <p:spTree>
      <p:nvGrpSpPr>
        <p:cNvPr id="1" name=""/>
        <p:cNvGrpSpPr/>
        <p:nvPr/>
      </p:nvGrpSpPr>
      <p:grpSpPr>
        <a:xfrm>
          <a:off x="0" y="0"/>
          <a:ext cx="0" cy="0"/>
          <a:chOff x="0" y="0"/>
          <a:chExt cx="0" cy="0"/>
        </a:xfrm>
      </p:grpSpPr>
      <p:sp>
        <p:nvSpPr>
          <p:cNvPr id="40964" name="Rectangle 4"/>
          <p:cNvSpPr>
            <a:spLocks noGrp="1" noRot="1" noChangeArrowheads="1"/>
          </p:cNvSpPr>
          <p:nvPr>
            <p:ph type="title"/>
          </p:nvPr>
        </p:nvSpPr>
        <p:spPr>
          <a:xfrm>
            <a:off x="332508" y="124692"/>
            <a:ext cx="11471564" cy="2597727"/>
          </a:xfrm>
        </p:spPr>
        <p:txBody>
          <a:bodyPr>
            <a:normAutofit/>
          </a:bodyPr>
          <a:lstStyle/>
          <a:p>
            <a:pPr algn="ctr" eaLnBrk="1" hangingPunct="1">
              <a:defRPr/>
            </a:pPr>
            <a:r>
              <a:rPr lang="en-US" altLang="en-US" sz="3200" dirty="0">
                <a:solidFill>
                  <a:srgbClr val="FFC000"/>
                </a:solidFill>
              </a:rPr>
              <a:t>Erastus Inscription</a:t>
            </a:r>
            <a:br>
              <a:rPr lang="en-US" altLang="en-US" sz="3200" dirty="0">
                <a:solidFill>
                  <a:srgbClr val="FFC000"/>
                </a:solidFill>
              </a:rPr>
            </a:br>
            <a:r>
              <a:rPr lang="en-US" altLang="en-US" sz="2400" dirty="0">
                <a:solidFill>
                  <a:srgbClr val="FFC000"/>
                </a:solidFill>
                <a:latin typeface="Arial Narrow" panose="020B0606020202030204" pitchFamily="34" charset="0"/>
              </a:rPr>
              <a:t>[. . .] ERASTVS PRO AEDILIT[AT]E</a:t>
            </a:r>
            <a:br>
              <a:rPr lang="en-US" altLang="en-US" sz="2400" dirty="0">
                <a:solidFill>
                  <a:srgbClr val="FFC000"/>
                </a:solidFill>
                <a:latin typeface="Arial Narrow" panose="020B0606020202030204" pitchFamily="34" charset="0"/>
              </a:rPr>
            </a:br>
            <a:r>
              <a:rPr lang="en-US" altLang="en-US" sz="2400" dirty="0">
                <a:solidFill>
                  <a:srgbClr val="FFC000"/>
                </a:solidFill>
                <a:latin typeface="Arial Narrow" panose="020B0606020202030204" pitchFamily="34" charset="0"/>
              </a:rPr>
              <a:t>S P STRAVIT</a:t>
            </a:r>
            <a:br>
              <a:rPr lang="en-US" altLang="en-US" sz="3200" dirty="0">
                <a:solidFill>
                  <a:srgbClr val="FFC000"/>
                </a:solidFill>
              </a:rPr>
            </a:br>
            <a:r>
              <a:rPr lang="en-US" altLang="en-US" sz="2400" dirty="0">
                <a:solidFill>
                  <a:srgbClr val="FFC000"/>
                </a:solidFill>
                <a:latin typeface="Arial Narrow" panose="020B0606020202030204" pitchFamily="34" charset="0"/>
              </a:rPr>
              <a:t>“Erastus in return for his </a:t>
            </a:r>
            <a:r>
              <a:rPr lang="en-US" altLang="en-US" sz="2400" dirty="0" err="1">
                <a:solidFill>
                  <a:srgbClr val="FFC000"/>
                </a:solidFill>
                <a:latin typeface="Arial Narrow" panose="020B0606020202030204" pitchFamily="34" charset="0"/>
              </a:rPr>
              <a:t>aedileship</a:t>
            </a:r>
            <a:r>
              <a:rPr lang="en-US" altLang="en-US" sz="2400" dirty="0">
                <a:solidFill>
                  <a:srgbClr val="FFC000"/>
                </a:solidFill>
                <a:latin typeface="Arial Narrow" panose="020B0606020202030204" pitchFamily="34" charset="0"/>
              </a:rPr>
              <a:t> laid [the pavement] at his own expense.”</a:t>
            </a:r>
            <a:br>
              <a:rPr lang="en-US" altLang="en-US" sz="800" dirty="0">
                <a:latin typeface="Arial Narrow" panose="020B0606020202030204" pitchFamily="34" charset="0"/>
              </a:rPr>
            </a:br>
            <a:br>
              <a:rPr lang="en-US" altLang="en-US" sz="2400" dirty="0">
                <a:latin typeface="Arial Narrow" panose="020B0606020202030204" pitchFamily="34" charset="0"/>
              </a:rPr>
            </a:br>
            <a:r>
              <a:rPr lang="en-US" altLang="en-US" sz="2400" dirty="0">
                <a:solidFill>
                  <a:schemeClr val="bg1"/>
                </a:solidFill>
                <a:latin typeface="Arial" panose="020B0604020202020204" pitchFamily="34" charset="0"/>
              </a:rPr>
              <a:t>This inscription from Corinth almost certainly refers to the Erastus mentioned by Paul in Romans 16:23, whom he calls “Erastus, the city’s director of public works…”</a:t>
            </a:r>
            <a:endParaRPr lang="en-US" altLang="en-US" sz="2400" dirty="0">
              <a:solidFill>
                <a:schemeClr val="bg1"/>
              </a:solidFill>
            </a:endParaRPr>
          </a:p>
        </p:txBody>
      </p:sp>
      <p:pic>
        <p:nvPicPr>
          <p:cNvPr id="21507" name="Picture 6" descr="NTA143"/>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r="-62"/>
          <a:stretch/>
        </p:blipFill>
        <p:spPr>
          <a:xfrm>
            <a:off x="0" y="2847109"/>
            <a:ext cx="12191999" cy="3991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22965287"/>
      </p:ext>
    </p:extLst>
  </p:cSld>
  <p:clrMapOvr>
    <a:masterClrMapping/>
  </p:clrMapOvr>
  <p:transition>
    <p:split orient="ver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0" y="569066"/>
            <a:ext cx="5074024" cy="4943104"/>
          </a:xfrm>
        </p:spPr>
        <p:txBody>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Reconstructing Paul’s Contact with the Corinthians</a:t>
            </a:r>
          </a:p>
        </p:txBody>
      </p:sp>
      <p:sp>
        <p:nvSpPr>
          <p:cNvPr id="52228" name="Rectangle 4"/>
          <p:cNvSpPr>
            <a:spLocks noGrp="1" noRot="1" noChangeArrowheads="1"/>
          </p:cNvSpPr>
          <p:nvPr>
            <p:ph idx="1"/>
          </p:nvPr>
        </p:nvSpPr>
        <p:spPr>
          <a:xfrm>
            <a:off x="5498282" y="569066"/>
            <a:ext cx="6192980" cy="6122679"/>
          </a:xfrm>
        </p:spPr>
        <p:txBody>
          <a:bodyPr>
            <a:normAutofit fontScale="92500" lnSpcReduction="10000"/>
          </a:bodyPr>
          <a:lstStyle/>
          <a:p>
            <a:pPr eaLnBrk="1" hangingPunct="1">
              <a:lnSpc>
                <a:spcPct val="90000"/>
              </a:lnSpc>
              <a:buFont typeface="Wingdings" panose="05000000000000000000" pitchFamily="2" charset="2"/>
              <a:buNone/>
              <a:defRPr/>
            </a:pPr>
            <a:r>
              <a:rPr lang="en-US" altLang="en-US" sz="3000" b="1" dirty="0">
                <a:solidFill>
                  <a:srgbClr val="FF0000"/>
                </a:solidFill>
                <a:effectLst>
                  <a:outerShdw blurRad="38100" dist="38100" dir="2700000" algn="tl">
                    <a:srgbClr val="000000">
                      <a:alpha val="43137"/>
                    </a:srgbClr>
                  </a:outerShdw>
                </a:effectLst>
                <a:latin typeface="Eras Demi ITC" pitchFamily="34" charset="0"/>
              </a:rPr>
              <a:t>PAUL’S PLANS</a:t>
            </a:r>
          </a:p>
          <a:p>
            <a:pPr eaLnBrk="1" hangingPunct="1">
              <a:lnSpc>
                <a:spcPct val="90000"/>
              </a:lnSpc>
              <a:defRPr/>
            </a:pPr>
            <a:r>
              <a:rPr lang="en-US" altLang="en-US" sz="2600" i="1" dirty="0">
                <a:solidFill>
                  <a:schemeClr val="tx1"/>
                </a:solidFill>
                <a:latin typeface="Arial Narrow" panose="020B0606020202030204" pitchFamily="34" charset="0"/>
              </a:rPr>
              <a:t>Paul’s intent was to spend a winter in Corinth (1 Cor. 16:5-7), but due to the opportunities in Ephesus, he felt compelled to send Timothy for the present interim (1 Cor. 16:8-11; 1 Cor. 4:17). </a:t>
            </a:r>
          </a:p>
          <a:p>
            <a:pPr eaLnBrk="1" hangingPunct="1">
              <a:lnSpc>
                <a:spcPct val="90000"/>
              </a:lnSpc>
              <a:defRPr/>
            </a:pPr>
            <a:r>
              <a:rPr lang="en-US" altLang="en-US" sz="2600" i="1" dirty="0">
                <a:solidFill>
                  <a:schemeClr val="tx1"/>
                </a:solidFill>
                <a:latin typeface="Arial Narrow" panose="020B0606020202030204" pitchFamily="34" charset="0"/>
              </a:rPr>
              <a:t>He later modified his plans and indicated that he would make two shorter visits on his way to and from Macedonia (2 Cor. 1:15-16).</a:t>
            </a:r>
          </a:p>
          <a:p>
            <a:pPr eaLnBrk="1" hangingPunct="1">
              <a:lnSpc>
                <a:spcPct val="90000"/>
              </a:lnSpc>
              <a:defRPr/>
            </a:pPr>
            <a:r>
              <a:rPr lang="en-US" altLang="en-US" sz="2600" i="1" dirty="0">
                <a:solidFill>
                  <a:schemeClr val="tx1"/>
                </a:solidFill>
                <a:latin typeface="Arial Narrow" panose="020B0606020202030204" pitchFamily="34" charset="0"/>
              </a:rPr>
              <a:t>In the end, Paul was unable to follow through on either of these intentions.</a:t>
            </a:r>
          </a:p>
          <a:p>
            <a:pPr>
              <a:lnSpc>
                <a:spcPct val="90000"/>
              </a:lnSpc>
              <a:defRPr/>
            </a:pPr>
            <a:r>
              <a:rPr lang="en-US" altLang="en-US" sz="2600" i="1" dirty="0">
                <a:solidFill>
                  <a:schemeClr val="tx1"/>
                </a:solidFill>
                <a:latin typeface="Arial Narrow" panose="020B0606020202030204" pitchFamily="34" charset="0"/>
              </a:rPr>
              <a:t>The situation in Corinth deteriorated so badly that he felt constrained to make an emergency visit (2 Cor. 12:14; 13:1). His “third visit” requires a “second visit” subsequent to his founding of the church (2 Cor. 13:2a).</a:t>
            </a:r>
          </a:p>
          <a:p>
            <a:pPr>
              <a:lnSpc>
                <a:spcPct val="90000"/>
              </a:lnSpc>
              <a:defRPr/>
            </a:pPr>
            <a:r>
              <a:rPr lang="en-US" altLang="en-US" sz="2600" i="1" dirty="0">
                <a:solidFill>
                  <a:schemeClr val="tx1"/>
                </a:solidFill>
                <a:latin typeface="Arial Narrow" panose="020B0606020202030204" pitchFamily="34" charset="0"/>
              </a:rPr>
              <a:t>The second visit, the “painful” one (2 Cor.2:1), seems to have ended in Paul’s public humiliation (2 Cor. 12:21; 2:5; cf. 7:12; 10:1, 10).</a:t>
            </a:r>
          </a:p>
        </p:txBody>
      </p:sp>
      <p:sp>
        <p:nvSpPr>
          <p:cNvPr id="2" name="Slide Number Placeholder 1"/>
          <p:cNvSpPr>
            <a:spLocks noGrp="1"/>
          </p:cNvSpPr>
          <p:nvPr>
            <p:ph type="sldNum" sz="quarter" idx="12"/>
          </p:nvPr>
        </p:nvSpPr>
        <p:spPr/>
        <p:txBody>
          <a:bodyPr/>
          <a:lstStyle/>
          <a:p>
            <a:fld id="{2AC27A5A-7290-4DE1-BA94-4BE8A8E57DCF}" type="slidenum">
              <a:rPr lang="en-US" smtClean="0"/>
              <a:t>97</a:t>
            </a:fld>
            <a:endParaRPr lang="en-US" dirty="0"/>
          </a:p>
        </p:txBody>
      </p:sp>
    </p:spTree>
    <p:extLst>
      <p:ext uri="{BB962C8B-B14F-4D97-AF65-F5344CB8AC3E}">
        <p14:creationId xmlns:p14="http://schemas.microsoft.com/office/powerpoint/2010/main" val="358998951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 calcmode="lin" valueType="num">
                                      <p:cBhvr>
                                        <p:cTn id="7" dur="500" fill="hold"/>
                                        <p:tgtEl>
                                          <p:spTgt spid="522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222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222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2228">
                                            <p:txEl>
                                              <p:pRg st="1" end="1"/>
                                            </p:txEl>
                                          </p:spTgt>
                                        </p:tgtEl>
                                        <p:attrNameLst>
                                          <p:attrName>style.visibility</p:attrName>
                                        </p:attrNameLst>
                                      </p:cBhvr>
                                      <p:to>
                                        <p:strVal val="visible"/>
                                      </p:to>
                                    </p:set>
                                    <p:anim calcmode="lin" valueType="num">
                                      <p:cBhvr additive="base">
                                        <p:cTn id="14" dur="500" fill="hold"/>
                                        <p:tgtEl>
                                          <p:spTgt spid="52228">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22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2228">
                                            <p:txEl>
                                              <p:pRg st="2" end="2"/>
                                            </p:txEl>
                                          </p:spTgt>
                                        </p:tgtEl>
                                        <p:attrNameLst>
                                          <p:attrName>style.visibility</p:attrName>
                                        </p:attrNameLst>
                                      </p:cBhvr>
                                      <p:to>
                                        <p:strVal val="visible"/>
                                      </p:to>
                                    </p:set>
                                    <p:anim calcmode="lin" valueType="num">
                                      <p:cBhvr additive="base">
                                        <p:cTn id="20" dur="500" fill="hold"/>
                                        <p:tgtEl>
                                          <p:spTgt spid="5222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22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52228">
                                            <p:txEl>
                                              <p:pRg st="3" end="3"/>
                                            </p:txEl>
                                          </p:spTgt>
                                        </p:tgtEl>
                                        <p:attrNameLst>
                                          <p:attrName>style.visibility</p:attrName>
                                        </p:attrNameLst>
                                      </p:cBhvr>
                                      <p:to>
                                        <p:strVal val="visible"/>
                                      </p:to>
                                    </p:set>
                                    <p:anim calcmode="lin" valueType="num">
                                      <p:cBhvr additive="base">
                                        <p:cTn id="26" dur="500" fill="hold"/>
                                        <p:tgtEl>
                                          <p:spTgt spid="52228">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22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2228">
                                            <p:txEl>
                                              <p:pRg st="4" end="4"/>
                                            </p:txEl>
                                          </p:spTgt>
                                        </p:tgtEl>
                                        <p:attrNameLst>
                                          <p:attrName>style.visibility</p:attrName>
                                        </p:attrNameLst>
                                      </p:cBhvr>
                                      <p:to>
                                        <p:strVal val="visible"/>
                                      </p:to>
                                    </p:set>
                                    <p:anim calcmode="lin" valueType="num">
                                      <p:cBhvr additive="base">
                                        <p:cTn id="32" dur="500" fill="hold"/>
                                        <p:tgtEl>
                                          <p:spTgt spid="52228">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22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2228">
                                            <p:txEl>
                                              <p:pRg st="5" end="5"/>
                                            </p:txEl>
                                          </p:spTgt>
                                        </p:tgtEl>
                                        <p:attrNameLst>
                                          <p:attrName>style.visibility</p:attrName>
                                        </p:attrNameLst>
                                      </p:cBhvr>
                                      <p:to>
                                        <p:strVal val="visible"/>
                                      </p:to>
                                    </p:set>
                                    <p:anim calcmode="lin" valueType="num">
                                      <p:cBhvr additive="base">
                                        <p:cTn id="38" dur="500" fill="hold"/>
                                        <p:tgtEl>
                                          <p:spTgt spid="52228">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222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0" y="569066"/>
            <a:ext cx="5151120" cy="4943104"/>
          </a:xfrm>
        </p:spPr>
        <p:txBody>
          <a:bodyPr>
            <a:normAutofit/>
          </a:bodyPr>
          <a:lstStyle/>
          <a:p>
            <a:pPr eaLnBrk="1" hangingPunct="1">
              <a:defRPr/>
            </a:pPr>
            <a:r>
              <a:rPr lang="en-US" altLang="en-US" sz="4800" b="1" dirty="0">
                <a:solidFill>
                  <a:srgbClr val="FFC000"/>
                </a:solidFill>
                <a:effectLst>
                  <a:outerShdw blurRad="38100" dist="38100" dir="2700000" algn="tl">
                    <a:srgbClr val="000000">
                      <a:alpha val="43137"/>
                    </a:srgbClr>
                  </a:outerShdw>
                </a:effectLst>
              </a:rPr>
              <a:t>Reconstructing cont.--</a:t>
            </a:r>
          </a:p>
        </p:txBody>
      </p:sp>
      <p:sp>
        <p:nvSpPr>
          <p:cNvPr id="54276" name="Rectangle 4"/>
          <p:cNvSpPr>
            <a:spLocks noGrp="1" noRot="1" noChangeArrowheads="1"/>
          </p:cNvSpPr>
          <p:nvPr>
            <p:ph idx="1"/>
          </p:nvPr>
        </p:nvSpPr>
        <p:spPr>
          <a:xfrm>
            <a:off x="5445042" y="569066"/>
            <a:ext cx="6278878" cy="6106054"/>
          </a:xfrm>
        </p:spPr>
        <p:txBody>
          <a:bodyPr>
            <a:normAutofit fontScale="92500"/>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AFTERMATH OF THE PAINFUL VISIT</a:t>
            </a:r>
          </a:p>
          <a:p>
            <a:pPr eaLnBrk="1" hangingPunct="1">
              <a:lnSpc>
                <a:spcPct val="90000"/>
              </a:lnSpc>
              <a:defRPr/>
            </a:pPr>
            <a:r>
              <a:rPr lang="en-US" altLang="en-US" sz="2400" i="1" dirty="0">
                <a:solidFill>
                  <a:schemeClr val="tx1"/>
                </a:solidFill>
                <a:latin typeface="Arial Narrow" panose="020B0606020202030204" pitchFamily="34" charset="0"/>
              </a:rPr>
              <a:t>The second visit ended in such irresolution that Paul composed a stinging letter to set things straight (2 Cor. 2:3-4).</a:t>
            </a:r>
          </a:p>
          <a:p>
            <a:pPr eaLnBrk="1" hangingPunct="1">
              <a:lnSpc>
                <a:spcPct val="90000"/>
              </a:lnSpc>
              <a:defRPr/>
            </a:pPr>
            <a:r>
              <a:rPr lang="en-US" altLang="en-US" sz="2400" i="1" dirty="0">
                <a:solidFill>
                  <a:schemeClr val="tx1"/>
                </a:solidFill>
                <a:latin typeface="Arial Narrow" panose="020B0606020202030204" pitchFamily="34" charset="0"/>
              </a:rPr>
              <a:t>By his own admission, he composed this letter in “great distress and anguish of heart”. Presumably it was carried by Titus (2 Cor. 12:18; cf. 7:6-7, 13, 15). This stinging letter also is lost to us.</a:t>
            </a:r>
          </a:p>
          <a:p>
            <a:pPr>
              <a:lnSpc>
                <a:spcPct val="90000"/>
              </a:lnSpc>
              <a:defRPr/>
            </a:pPr>
            <a:r>
              <a:rPr lang="en-US" altLang="en-US" sz="2400" i="1" dirty="0">
                <a:solidFill>
                  <a:schemeClr val="tx1"/>
                </a:solidFill>
                <a:latin typeface="Arial Narrow" panose="020B0606020202030204" pitchFamily="34" charset="0"/>
              </a:rPr>
              <a:t>While Titus visited Corinth as Paul’s personal representative and carried the stinging letter, Paul stayed in Ephesus under great duress, waiting for news (2 Cor. 1:8-9a).</a:t>
            </a:r>
          </a:p>
          <a:p>
            <a:pPr>
              <a:lnSpc>
                <a:spcPct val="90000"/>
              </a:lnSpc>
              <a:defRPr/>
            </a:pPr>
            <a:r>
              <a:rPr lang="en-US" altLang="en-US" sz="2400" i="1" dirty="0">
                <a:solidFill>
                  <a:schemeClr val="tx1"/>
                </a:solidFill>
                <a:latin typeface="Arial Narrow" panose="020B0606020202030204" pitchFamily="34" charset="0"/>
              </a:rPr>
              <a:t>Eventually, so anxious was he that he left Ephesus for the seaport of Troas, probably hoping to intercept Titus’ on his return by sea (2 Cor. 2:12-13).</a:t>
            </a:r>
          </a:p>
          <a:p>
            <a:pPr>
              <a:lnSpc>
                <a:spcPct val="90000"/>
              </a:lnSpc>
              <a:defRPr/>
            </a:pPr>
            <a:r>
              <a:rPr lang="en-US" altLang="en-US" sz="2400" i="1" dirty="0">
                <a:solidFill>
                  <a:schemeClr val="tx1"/>
                </a:solidFill>
                <a:latin typeface="Arial Narrow" panose="020B0606020202030204" pitchFamily="34" charset="0"/>
              </a:rPr>
              <a:t>When Titus was not forthcoming, he crossed the Aegean, hoping to intercept Titus by land (2 Cor. 2:13b; 7:5).</a:t>
            </a:r>
          </a:p>
          <a:p>
            <a:pPr eaLnBrk="1" hangingPunct="1">
              <a:lnSpc>
                <a:spcPct val="90000"/>
              </a:lnSpc>
              <a:defRPr/>
            </a:pPr>
            <a:endParaRPr lang="en-US" altLang="en-US" sz="24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2AC27A5A-7290-4DE1-BA94-4BE8A8E57DCF}" type="slidenum">
              <a:rPr lang="en-US" smtClean="0"/>
              <a:t>98</a:t>
            </a:fld>
            <a:endParaRPr lang="en-US" dirty="0"/>
          </a:p>
        </p:txBody>
      </p:sp>
    </p:spTree>
    <p:extLst>
      <p:ext uri="{BB962C8B-B14F-4D97-AF65-F5344CB8AC3E}">
        <p14:creationId xmlns:p14="http://schemas.microsoft.com/office/powerpoint/2010/main" val="2247247543"/>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p:cTn id="7" dur="500" fill="hold"/>
                                        <p:tgtEl>
                                          <p:spTgt spid="5427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427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4276">
                                            <p:txEl>
                                              <p:pRg st="1" end="1"/>
                                            </p:txEl>
                                          </p:spTgt>
                                        </p:tgtEl>
                                        <p:attrNameLst>
                                          <p:attrName>style.visibility</p:attrName>
                                        </p:attrNameLst>
                                      </p:cBhvr>
                                      <p:to>
                                        <p:strVal val="visible"/>
                                      </p:to>
                                    </p:set>
                                    <p:anim calcmode="lin" valueType="num">
                                      <p:cBhvr additive="base">
                                        <p:cTn id="14" dur="500" fill="hold"/>
                                        <p:tgtEl>
                                          <p:spTgt spid="5427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42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4276">
                                            <p:txEl>
                                              <p:pRg st="2" end="2"/>
                                            </p:txEl>
                                          </p:spTgt>
                                        </p:tgtEl>
                                        <p:attrNameLst>
                                          <p:attrName>style.visibility</p:attrName>
                                        </p:attrNameLst>
                                      </p:cBhvr>
                                      <p:to>
                                        <p:strVal val="visible"/>
                                      </p:to>
                                    </p:set>
                                    <p:anim calcmode="lin" valueType="num">
                                      <p:cBhvr additive="base">
                                        <p:cTn id="20" dur="500" fill="hold"/>
                                        <p:tgtEl>
                                          <p:spTgt spid="5427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42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4276">
                                            <p:txEl>
                                              <p:pRg st="3" end="3"/>
                                            </p:txEl>
                                          </p:spTgt>
                                        </p:tgtEl>
                                        <p:attrNameLst>
                                          <p:attrName>style.visibility</p:attrName>
                                        </p:attrNameLst>
                                      </p:cBhvr>
                                      <p:to>
                                        <p:strVal val="visible"/>
                                      </p:to>
                                    </p:set>
                                    <p:anim calcmode="lin" valueType="num">
                                      <p:cBhvr additive="base">
                                        <p:cTn id="26" dur="500" fill="hold"/>
                                        <p:tgtEl>
                                          <p:spTgt spid="5427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42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4276">
                                            <p:txEl>
                                              <p:pRg st="4" end="4"/>
                                            </p:txEl>
                                          </p:spTgt>
                                        </p:tgtEl>
                                        <p:attrNameLst>
                                          <p:attrName>style.visibility</p:attrName>
                                        </p:attrNameLst>
                                      </p:cBhvr>
                                      <p:to>
                                        <p:strVal val="visible"/>
                                      </p:to>
                                    </p:set>
                                    <p:anim calcmode="lin" valueType="num">
                                      <p:cBhvr additive="base">
                                        <p:cTn id="32" dur="500" fill="hold"/>
                                        <p:tgtEl>
                                          <p:spTgt spid="54276">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42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4276">
                                            <p:txEl>
                                              <p:pRg st="5" end="5"/>
                                            </p:txEl>
                                          </p:spTgt>
                                        </p:tgtEl>
                                        <p:attrNameLst>
                                          <p:attrName>style.visibility</p:attrName>
                                        </p:attrNameLst>
                                      </p:cBhvr>
                                      <p:to>
                                        <p:strVal val="visible"/>
                                      </p:to>
                                    </p:set>
                                    <p:anim calcmode="lin" valueType="num">
                                      <p:cBhvr additive="base">
                                        <p:cTn id="38" dur="500" fill="hold"/>
                                        <p:tgtEl>
                                          <p:spTgt spid="5427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427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0" y="627529"/>
            <a:ext cx="4837471" cy="4884641"/>
          </a:xfrm>
        </p:spPr>
        <p:txBody>
          <a:bodyPr>
            <a:normAutofit/>
          </a:bodyPr>
          <a:lstStyle/>
          <a:p>
            <a:pPr eaLnBrk="1" hangingPunct="1">
              <a:defRPr/>
            </a:pPr>
            <a:r>
              <a:rPr lang="en-US" altLang="en-US" sz="4400" b="1" dirty="0">
                <a:solidFill>
                  <a:srgbClr val="FFC000"/>
                </a:solidFill>
                <a:effectLst>
                  <a:outerShdw blurRad="38100" dist="38100" dir="2700000" algn="tl">
                    <a:srgbClr val="000000">
                      <a:alpha val="43137"/>
                    </a:srgbClr>
                  </a:outerShdw>
                </a:effectLst>
              </a:rPr>
              <a:t>Reconstructing cont.--</a:t>
            </a:r>
          </a:p>
        </p:txBody>
      </p:sp>
      <p:sp>
        <p:nvSpPr>
          <p:cNvPr id="56324" name="Rectangle 4"/>
          <p:cNvSpPr>
            <a:spLocks noGrp="1" noRot="1" noChangeArrowheads="1"/>
          </p:cNvSpPr>
          <p:nvPr>
            <p:ph idx="1"/>
          </p:nvPr>
        </p:nvSpPr>
        <p:spPr>
          <a:xfrm>
            <a:off x="4837471" y="206477"/>
            <a:ext cx="6843252" cy="6415549"/>
          </a:xfrm>
        </p:spPr>
        <p:txBody>
          <a:bodyPr>
            <a:normAutofit lnSpcReduction="10000"/>
          </a:bodyPr>
          <a:lstStyle/>
          <a:p>
            <a:pPr eaLnBrk="1" hangingPunct="1">
              <a:lnSpc>
                <a:spcPct val="90000"/>
              </a:lnSpc>
              <a:buFont typeface="Wingdings" panose="05000000000000000000" pitchFamily="2" charset="2"/>
              <a:buNone/>
              <a:defRPr/>
            </a:pPr>
            <a:r>
              <a:rPr lang="en-US" altLang="en-US" sz="2800" b="1" dirty="0">
                <a:solidFill>
                  <a:srgbClr val="FF0000"/>
                </a:solidFill>
                <a:effectLst>
                  <a:outerShdw blurRad="38100" dist="38100" dir="2700000" algn="tl">
                    <a:srgbClr val="000000">
                      <a:alpha val="43137"/>
                    </a:srgbClr>
                  </a:outerShdw>
                </a:effectLst>
                <a:latin typeface="Eras Demi ITC" pitchFamily="34" charset="0"/>
              </a:rPr>
              <a:t>TITUS’ ARRIVAL</a:t>
            </a:r>
          </a:p>
          <a:p>
            <a:pPr eaLnBrk="1" hangingPunct="1">
              <a:lnSpc>
                <a:spcPct val="90000"/>
              </a:lnSpc>
              <a:defRPr/>
            </a:pPr>
            <a:r>
              <a:rPr lang="en-US" altLang="en-US" sz="2400" i="1" dirty="0">
                <a:solidFill>
                  <a:schemeClr val="tx1"/>
                </a:solidFill>
                <a:latin typeface="Arial Narrow" panose="020B0606020202030204" pitchFamily="34" charset="0"/>
              </a:rPr>
              <a:t>Titus finally arrived, and Paul was relieved to find that his letter and Titus’ diplomacy had effected a change of heart in the Corinthians (2 Cor. 7:6-11).</a:t>
            </a:r>
          </a:p>
          <a:p>
            <a:pPr eaLnBrk="1" hangingPunct="1">
              <a:lnSpc>
                <a:spcPct val="90000"/>
              </a:lnSpc>
              <a:defRPr/>
            </a:pPr>
            <a:r>
              <a:rPr lang="en-US" altLang="en-US" sz="2400" i="1" dirty="0">
                <a:solidFill>
                  <a:schemeClr val="tx1"/>
                </a:solidFill>
                <a:latin typeface="Arial Narrow" panose="020B0606020202030204" pitchFamily="34" charset="0"/>
              </a:rPr>
              <a:t>The Corinthians had received Titus very positively (2 Cor. 7:13-16).</a:t>
            </a:r>
          </a:p>
          <a:p>
            <a:pPr eaLnBrk="1" hangingPunct="1">
              <a:lnSpc>
                <a:spcPct val="90000"/>
              </a:lnSpc>
              <a:defRPr/>
            </a:pPr>
            <a:r>
              <a:rPr lang="en-US" altLang="en-US" sz="2400" i="1" dirty="0">
                <a:solidFill>
                  <a:schemeClr val="tx1"/>
                </a:solidFill>
                <a:latin typeface="Arial Narrow" panose="020B0606020202030204" pitchFamily="34" charset="0"/>
              </a:rPr>
              <a:t>The man who had publicly opposed Paul was reprimanded by the majority (2 Cor. 2:6).</a:t>
            </a:r>
          </a:p>
          <a:p>
            <a:pPr>
              <a:lnSpc>
                <a:spcPct val="90000"/>
              </a:lnSpc>
              <a:buClr>
                <a:schemeClr val="tx1"/>
              </a:buClr>
            </a:pPr>
            <a:r>
              <a:rPr lang="en-US" altLang="en-US" sz="2400" i="1" dirty="0">
                <a:solidFill>
                  <a:srgbClr val="050B05"/>
                </a:solidFill>
                <a:latin typeface="Arial Narrow" panose="020B0606020202030204" pitchFamily="34" charset="0"/>
              </a:rPr>
              <a:t>Due to Titus’ encouraging report, Paul wrote another letter (probably 2 Corinthians 1-9). In it, he shared his own hardships (2 Cor. 1:3-11; 4:7-12, 16-18; 6:4-10). He explained his change in travel plans (2 Cor. 1:12—2:4) and generously urged forgiveness for the one who had opposed him (2 Cor. 2:5-11), announcing that Titus would be coming back (2 Cor. 8:6, 16-19, 22-24).</a:t>
            </a:r>
          </a:p>
          <a:p>
            <a:pPr>
              <a:lnSpc>
                <a:spcPct val="90000"/>
              </a:lnSpc>
              <a:buClr>
                <a:schemeClr val="tx1"/>
              </a:buClr>
            </a:pPr>
            <a:r>
              <a:rPr lang="en-US" altLang="en-US" sz="2400" i="1" dirty="0">
                <a:solidFill>
                  <a:srgbClr val="050B05"/>
                </a:solidFill>
                <a:latin typeface="Arial Narrow" panose="020B0606020202030204" pitchFamily="34" charset="0"/>
              </a:rPr>
              <a:t>Because of the complications just described, it is difficult to say where Paul was when he wrote this letter, but likely he still may have been in Ephesus (cf. Ac. 19:10).</a:t>
            </a:r>
          </a:p>
          <a:p>
            <a:pPr eaLnBrk="1" hangingPunct="1">
              <a:lnSpc>
                <a:spcPct val="90000"/>
              </a:lnSpc>
              <a:defRPr/>
            </a:pPr>
            <a:endParaRPr lang="en-US" altLang="en-US" sz="2400" i="1" dirty="0">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2AC27A5A-7290-4DE1-BA94-4BE8A8E57DCF}" type="slidenum">
              <a:rPr lang="en-US" smtClean="0"/>
              <a:t>99</a:t>
            </a:fld>
            <a:endParaRPr lang="en-US" dirty="0"/>
          </a:p>
        </p:txBody>
      </p:sp>
    </p:spTree>
    <p:extLst>
      <p:ext uri="{BB962C8B-B14F-4D97-AF65-F5344CB8AC3E}">
        <p14:creationId xmlns:p14="http://schemas.microsoft.com/office/powerpoint/2010/main" val="3166484166"/>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6324">
                                            <p:txEl>
                                              <p:pRg st="0" end="0"/>
                                            </p:txEl>
                                          </p:spTgt>
                                        </p:tgtEl>
                                        <p:attrNameLst>
                                          <p:attrName>style.visibility</p:attrName>
                                        </p:attrNameLst>
                                      </p:cBhvr>
                                      <p:to>
                                        <p:strVal val="visible"/>
                                      </p:to>
                                    </p:set>
                                    <p:anim calcmode="lin" valueType="num">
                                      <p:cBhvr>
                                        <p:cTn id="7" dur="500" fill="hold"/>
                                        <p:tgtEl>
                                          <p:spTgt spid="5632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632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6324">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6324">
                                            <p:txEl>
                                              <p:pRg st="1" end="1"/>
                                            </p:txEl>
                                          </p:spTgt>
                                        </p:tgtEl>
                                        <p:attrNameLst>
                                          <p:attrName>style.visibility</p:attrName>
                                        </p:attrNameLst>
                                      </p:cBhvr>
                                      <p:to>
                                        <p:strVal val="visible"/>
                                      </p:to>
                                    </p:set>
                                    <p:anim calcmode="lin" valueType="num">
                                      <p:cBhvr additive="base">
                                        <p:cTn id="14" dur="500" fill="hold"/>
                                        <p:tgtEl>
                                          <p:spTgt spid="5632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63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6324">
                                            <p:txEl>
                                              <p:pRg st="2" end="2"/>
                                            </p:txEl>
                                          </p:spTgt>
                                        </p:tgtEl>
                                        <p:attrNameLst>
                                          <p:attrName>style.visibility</p:attrName>
                                        </p:attrNameLst>
                                      </p:cBhvr>
                                      <p:to>
                                        <p:strVal val="visible"/>
                                      </p:to>
                                    </p:set>
                                    <p:anim calcmode="lin" valueType="num">
                                      <p:cBhvr additive="base">
                                        <p:cTn id="20" dur="500" fill="hold"/>
                                        <p:tgtEl>
                                          <p:spTgt spid="5632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63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56324">
                                            <p:txEl>
                                              <p:pRg st="3" end="3"/>
                                            </p:txEl>
                                          </p:spTgt>
                                        </p:tgtEl>
                                        <p:attrNameLst>
                                          <p:attrName>style.visibility</p:attrName>
                                        </p:attrNameLst>
                                      </p:cBhvr>
                                      <p:to>
                                        <p:strVal val="visible"/>
                                      </p:to>
                                    </p:set>
                                    <p:anim calcmode="lin" valueType="num">
                                      <p:cBhvr additive="base">
                                        <p:cTn id="26" dur="500" fill="hold"/>
                                        <p:tgtEl>
                                          <p:spTgt spid="5632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63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6324">
                                            <p:txEl>
                                              <p:pRg st="4" end="4"/>
                                            </p:txEl>
                                          </p:spTgt>
                                        </p:tgtEl>
                                        <p:attrNameLst>
                                          <p:attrName>style.visibility</p:attrName>
                                        </p:attrNameLst>
                                      </p:cBhvr>
                                      <p:to>
                                        <p:strVal val="visible"/>
                                      </p:to>
                                    </p:set>
                                    <p:anim calcmode="lin" valueType="num">
                                      <p:cBhvr additive="base">
                                        <p:cTn id="32" dur="500" fill="hold"/>
                                        <p:tgtEl>
                                          <p:spTgt spid="5632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63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6324">
                                            <p:txEl>
                                              <p:pRg st="5" end="5"/>
                                            </p:txEl>
                                          </p:spTgt>
                                        </p:tgtEl>
                                        <p:attrNameLst>
                                          <p:attrName>style.visibility</p:attrName>
                                        </p:attrNameLst>
                                      </p:cBhvr>
                                      <p:to>
                                        <p:strVal val="visible"/>
                                      </p:to>
                                    </p:set>
                                    <p:anim calcmode="lin" valueType="num">
                                      <p:cBhvr additive="base">
                                        <p:cTn id="38" dur="500" fill="hold"/>
                                        <p:tgtEl>
                                          <p:spTgt spid="5632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632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40C0F"/>
      </a:dk2>
      <a:lt2>
        <a:srgbClr val="F2F0EF"/>
      </a:lt2>
      <a:accent1>
        <a:srgbClr val="51303B"/>
      </a:accent1>
      <a:accent2>
        <a:srgbClr val="ABA299"/>
      </a:accent2>
      <a:accent3>
        <a:srgbClr val="475A6B"/>
      </a:accent3>
      <a:accent4>
        <a:srgbClr val="9A5853"/>
      </a:accent4>
      <a:accent5>
        <a:srgbClr val="A98E58"/>
      </a:accent5>
      <a:accent6>
        <a:srgbClr val="754C66"/>
      </a:accent6>
      <a:hlink>
        <a:srgbClr val="448593"/>
      </a:hlink>
      <a:folHlink>
        <a:srgbClr val="935E7A"/>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36CA9F4A-BB34-428E-BF18-E0AFB26A7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2936</TotalTime>
  <Words>17232</Words>
  <Application>Microsoft Office PowerPoint</Application>
  <PresentationFormat>Widescreen</PresentationFormat>
  <Paragraphs>1140</Paragraphs>
  <Slides>211</Slides>
  <Notes>5</Notes>
  <HiddenSlides>0</HiddenSlides>
  <MMClips>0</MMClips>
  <ScaleCrop>false</ScaleCrop>
  <HeadingPairs>
    <vt:vector size="6" baseType="variant">
      <vt:variant>
        <vt:lpstr>Fonts Used</vt:lpstr>
      </vt:variant>
      <vt:variant>
        <vt:i4>26</vt:i4>
      </vt:variant>
      <vt:variant>
        <vt:lpstr>Theme</vt:lpstr>
      </vt:variant>
      <vt:variant>
        <vt:i4>1</vt:i4>
      </vt:variant>
      <vt:variant>
        <vt:lpstr>Slide Titles</vt:lpstr>
      </vt:variant>
      <vt:variant>
        <vt:i4>211</vt:i4>
      </vt:variant>
    </vt:vector>
  </HeadingPairs>
  <TitlesOfParts>
    <vt:vector size="238" baseType="lpstr">
      <vt:lpstr>Impact</vt:lpstr>
      <vt:lpstr>Playbill</vt:lpstr>
      <vt:lpstr>Papyrus</vt:lpstr>
      <vt:lpstr>Mistral</vt:lpstr>
      <vt:lpstr>Corbel</vt:lpstr>
      <vt:lpstr>Eras Demi ITC</vt:lpstr>
      <vt:lpstr>Wingdings</vt:lpstr>
      <vt:lpstr>Wingdings 2</vt:lpstr>
      <vt:lpstr>Brush Script MT</vt:lpstr>
      <vt:lpstr>Arial</vt:lpstr>
      <vt:lpstr>Haettenschweiler</vt:lpstr>
      <vt:lpstr>Greekth</vt:lpstr>
      <vt:lpstr>Freestyle Script</vt:lpstr>
      <vt:lpstr>Franklin Gothic Medium</vt:lpstr>
      <vt:lpstr>Old English Text MT</vt:lpstr>
      <vt:lpstr>Century Schoolbook</vt:lpstr>
      <vt:lpstr>Rockwell Extra Bold</vt:lpstr>
      <vt:lpstr>Arial Narrow</vt:lpstr>
      <vt:lpstr>Lucida Sans Unicode</vt:lpstr>
      <vt:lpstr>Agency FB</vt:lpstr>
      <vt:lpstr>Calibri</vt:lpstr>
      <vt:lpstr>Verdana</vt:lpstr>
      <vt:lpstr>Arial Black</vt:lpstr>
      <vt:lpstr>Century</vt:lpstr>
      <vt:lpstr>Matura MT Script Capitals</vt:lpstr>
      <vt:lpstr>Comic Sans MS</vt:lpstr>
      <vt:lpstr>Headlines</vt:lpstr>
      <vt:lpstr>PAUL</vt:lpstr>
      <vt:lpstr>Paul, the Man</vt:lpstr>
      <vt:lpstr>St. Paul</vt:lpstr>
      <vt:lpstr>Paul, the man</vt:lpstr>
      <vt:lpstr>Saul is Baptized a Christian</vt:lpstr>
      <vt:lpstr>The Inquisitor Turned Evangelist</vt:lpstr>
      <vt:lpstr>Wall Crown The corona muralis was a standard adornment of Fortuna, goddess of cities.  Such a crown was bestowed by the emperor on the first soldier who was able to make it safely over the wall into an enemy city.  Paul possibly alludes to this in an irony, when he claimed that he, also, once went “over the wall”—in a basket to escape the clutches of Aretas of Damascus (2 Co. 11:32-33).</vt:lpstr>
      <vt:lpstr>Saul in Arabia and Jerusalem</vt:lpstr>
      <vt:lpstr>Barnabas Brings Saul to Antioch</vt:lpstr>
      <vt:lpstr>Cleopatra’s gate in Tarsus is the only one of three Roman gates that have survived the centuries in Saul’s home city.</vt:lpstr>
      <vt:lpstr>Only Physical Description from Antiquity</vt:lpstr>
      <vt:lpstr>Discussion:</vt:lpstr>
      <vt:lpstr>Paul the Missionary and Martyr</vt:lpstr>
      <vt:lpstr> The First Missions Tour</vt:lpstr>
      <vt:lpstr>The Roman World and the Gospel</vt:lpstr>
      <vt:lpstr> Christians in the Gentile World</vt:lpstr>
      <vt:lpstr> Antioch, the Missionary Church</vt:lpstr>
      <vt:lpstr>PowerPoint Presentation</vt:lpstr>
      <vt:lpstr>The Jerusalem Council</vt:lpstr>
      <vt:lpstr>The Gentile Question</vt:lpstr>
      <vt:lpstr>Presentation of Cases</vt:lpstr>
      <vt:lpstr>The Summary of James</vt:lpstr>
      <vt:lpstr>The Encyclical Letter</vt:lpstr>
      <vt:lpstr>Sending Letters in Imperial Rome</vt:lpstr>
      <vt:lpstr>Discussion:</vt:lpstr>
      <vt:lpstr>The Second Missions Tour</vt:lpstr>
      <vt:lpstr>A Christian Disagreement (15:36-41)</vt:lpstr>
      <vt:lpstr>Five Important  New Churches  Philippi Thessalonica Beroea Athens Corinth  Paul would write letters to three of them </vt:lpstr>
      <vt:lpstr>1st Century Travel by Land and by Sea The Route of Paul’s 2nd Missions Tour (2 Co. 11:23-27)</vt:lpstr>
      <vt:lpstr>PowerPoint Presentation</vt:lpstr>
      <vt:lpstr>PAUL’S THIRTEEN LETTERS While Luke does not describe the writing of Paul’s letters, a reasonable chronology can be ascertained from internal references in the letters themselves.</vt:lpstr>
      <vt:lpstr>The Third Missions Tour</vt:lpstr>
      <vt:lpstr>Back to Galatia, Greece, Asia Minor and Jerusalem</vt:lpstr>
      <vt:lpstr>PowerPoint Presentation</vt:lpstr>
      <vt:lpstr>PowerPoint Presentation</vt:lpstr>
      <vt:lpstr>In Jerusalem</vt:lpstr>
      <vt:lpstr>The Temple Riot</vt:lpstr>
      <vt:lpstr>PowerPoint Presentation</vt:lpstr>
      <vt:lpstr>Paul’s Arrest</vt:lpstr>
      <vt:lpstr>  Paul’s Five Defenses After his arrest, Paul offered five defenses of himself and his ministry.</vt:lpstr>
      <vt:lpstr>Transferred to Caesarea</vt:lpstr>
      <vt:lpstr>Caesarea Maritima</vt:lpstr>
      <vt:lpstr>The Trip to Rome</vt:lpstr>
      <vt:lpstr>A Long Incarceration</vt:lpstr>
      <vt:lpstr>PowerPoint Presentation</vt:lpstr>
      <vt:lpstr>PowerPoint Presentation</vt:lpstr>
      <vt:lpstr>Erected above the traditional site of Paul’s tomb, Church of St. Paul Outside the Walls, Rome.</vt:lpstr>
      <vt:lpstr>Discussion:</vt:lpstr>
      <vt:lpstr>Paul and His Letters</vt:lpstr>
      <vt:lpstr>Sending Letters</vt:lpstr>
      <vt:lpstr>Production of Paul’s Letters</vt:lpstr>
      <vt:lpstr>What Paul’s Letters May Have Looked Like p46 (Chester Beatty Papyri Collection, Dublin):  Romans 11: 13-22 and Colossians 1: 5-12, c.AD 200</vt:lpstr>
      <vt:lpstr>Paul’s Epistolary Style</vt:lpstr>
      <vt:lpstr>Reading Another’s Mail</vt:lpstr>
      <vt:lpstr>How to Discern an Author’s Goals</vt:lpstr>
      <vt:lpstr>Spiritual Authority</vt:lpstr>
      <vt:lpstr>The Authority of Paul’s Letters</vt:lpstr>
      <vt:lpstr>The Christian Traditions</vt:lpstr>
      <vt:lpstr>Dominical Sayings</vt:lpstr>
      <vt:lpstr>The Septuagint</vt:lpstr>
      <vt:lpstr>Discussion:</vt:lpstr>
      <vt:lpstr>2nd Tour Letters  Galatians 1 Thessalonians 2 Thessalonians</vt:lpstr>
      <vt:lpstr>Galatians</vt:lpstr>
      <vt:lpstr>The Dating Debate</vt:lpstr>
      <vt:lpstr>Ethnic Galatia ca. 278-25 BC</vt:lpstr>
      <vt:lpstr>Provincial Galatia ca. 25 BC – 137 AD</vt:lpstr>
      <vt:lpstr>The Judaizers</vt:lpstr>
      <vt:lpstr>Justification, the Central Issue</vt:lpstr>
      <vt:lpstr>The Argument</vt:lpstr>
      <vt:lpstr>PowerPoint Presentation</vt:lpstr>
      <vt:lpstr>PowerPoint Presentation</vt:lpstr>
      <vt:lpstr>1 Thessalonians</vt:lpstr>
      <vt:lpstr>Occasion for Writing</vt:lpstr>
      <vt:lpstr>PowerPoint Presentation</vt:lpstr>
      <vt:lpstr>The Three Major Themes</vt:lpstr>
      <vt:lpstr>Date</vt:lpstr>
      <vt:lpstr>The Argument</vt:lpstr>
      <vt:lpstr>PowerPoint Presentation</vt:lpstr>
      <vt:lpstr>PowerPoint Presentation</vt:lpstr>
      <vt:lpstr>2 Thessalonians</vt:lpstr>
      <vt:lpstr>PowerPoint Presentation</vt:lpstr>
      <vt:lpstr>The Follow-up Letter</vt:lpstr>
      <vt:lpstr>The Argument </vt:lpstr>
      <vt:lpstr>PowerPoint Presentation</vt:lpstr>
      <vt:lpstr>PAUL’S OWN SIGNATURE</vt:lpstr>
      <vt:lpstr>Discussion:</vt:lpstr>
      <vt:lpstr>3rd Tour Letters  1 Corinthians 2 Corinthians Romans</vt:lpstr>
      <vt:lpstr>1 Corinthians</vt:lpstr>
      <vt:lpstr>bh?ma (= judgment seat) at Corinth where Paul was arraigned before Gallio, the Proconsul at Corinth in AD 51-52 according to an inscription at Delphi. (Acts 18:12-17)</vt:lpstr>
      <vt:lpstr>Circumstances</vt:lpstr>
      <vt:lpstr>Where and When Written?</vt:lpstr>
      <vt:lpstr>The Argument </vt:lpstr>
      <vt:lpstr>PowerPoint Presentation</vt:lpstr>
      <vt:lpstr>PowerPoint Presentation</vt:lpstr>
      <vt:lpstr>2 Corinthians</vt:lpstr>
      <vt:lpstr>Erastus Inscription [. . .] ERASTVS PRO AEDILIT[AT]E S P STRAVIT “Erastus in return for his aedileship laid [the pavement] at his own expense.”  This inscription from Corinth almost certainly refers to the Erastus mentioned by Paul in Romans 16:23, whom he calls “Erastus, the city’s director of public works…”</vt:lpstr>
      <vt:lpstr>Reconstructing Paul’s Contact with the Corinthians</vt:lpstr>
      <vt:lpstr>Reconstructing cont.--</vt:lpstr>
      <vt:lpstr>Reconstructing cont.--</vt:lpstr>
      <vt:lpstr>The Abrupt Shift in Tone</vt:lpstr>
      <vt:lpstr>Reconstructing cont.-</vt:lpstr>
      <vt:lpstr>The Argument </vt:lpstr>
      <vt:lpstr>PowerPoint Presentation</vt:lpstr>
      <vt:lpstr>PowerPoint Presentation</vt:lpstr>
      <vt:lpstr>Discussion:</vt:lpstr>
      <vt:lpstr>Romans</vt:lpstr>
      <vt:lpstr>The Roman Church</vt:lpstr>
      <vt:lpstr>When and Why Paul Wrote Romans</vt:lpstr>
      <vt:lpstr>Romans 11:36—12:8</vt:lpstr>
      <vt:lpstr>The Argument </vt:lpstr>
      <vt:lpstr>PowerPoint Presentation</vt:lpstr>
      <vt:lpstr>PowerPoint Presentation</vt:lpstr>
      <vt:lpstr>PowerPoint Presentation</vt:lpstr>
      <vt:lpstr>Discussion:</vt:lpstr>
      <vt:lpstr>Prison Letters  Colossians Philemon Ephesians Philippians</vt:lpstr>
      <vt:lpstr>Paul, the Prisoner</vt:lpstr>
      <vt:lpstr>Near the Forum, at the base of the Capitoline Hill, is the dungeon of the Mamertine Prison. This was the state prison of Rome, and Paul may have been incarcerated here at the end of his life. Originally, this 30-foot diameter room could be reached only through the hole visible in its ceiling. </vt:lpstr>
      <vt:lpstr>Colossians</vt:lpstr>
      <vt:lpstr>While the ancient ruins of Colossae have been clearly identified, no major excavation has yet been conducted by professional archaeologists. Ruins from the ancient city, however, are still standing.</vt:lpstr>
      <vt:lpstr>Date and Circumstances</vt:lpstr>
      <vt:lpstr>The Colossian Heresy</vt:lpstr>
      <vt:lpstr>The Argument </vt:lpstr>
      <vt:lpstr>PowerPoint Presentation</vt:lpstr>
      <vt:lpstr>PowerPoint Presentation</vt:lpstr>
      <vt:lpstr>Philemon</vt:lpstr>
      <vt:lpstr>Occasion for Writing</vt:lpstr>
      <vt:lpstr>The Situation</vt:lpstr>
      <vt:lpstr>The Argument </vt:lpstr>
      <vt:lpstr>Ephesians</vt:lpstr>
      <vt:lpstr>Theme</vt:lpstr>
      <vt:lpstr>Audience</vt:lpstr>
      <vt:lpstr>Ephesians 1:1 p46 Chester Beatty Papyri ca. AD 200 earliest copy of the Ephesian letter (University of Michigan, Hatcher Library)</vt:lpstr>
      <vt:lpstr>PowerPoint Presentation</vt:lpstr>
      <vt:lpstr>The Argument </vt:lpstr>
      <vt:lpstr>PowerPoint Presentation</vt:lpstr>
      <vt:lpstr>PowerPoint Presentation</vt:lpstr>
      <vt:lpstr>Philippians</vt:lpstr>
      <vt:lpstr>PowerPoint Presentation</vt:lpstr>
      <vt:lpstr>Occasion of the Letter</vt:lpstr>
      <vt:lpstr>Personal Character of the Letter</vt:lpstr>
      <vt:lpstr>The Argument</vt:lpstr>
      <vt:lpstr>PowerPoint Presentation</vt:lpstr>
      <vt:lpstr>PowerPoint Presentation</vt:lpstr>
      <vt:lpstr>Discussion:</vt:lpstr>
      <vt:lpstr>Pastoral Letters  1 Timothy Titus  2 Timothy</vt:lpstr>
      <vt:lpstr>The Context</vt:lpstr>
      <vt:lpstr>Authorship</vt:lpstr>
      <vt:lpstr>1 Timothy</vt:lpstr>
      <vt:lpstr>Situation</vt:lpstr>
      <vt:lpstr>The Argument</vt:lpstr>
      <vt:lpstr>PowerPoint Presentation</vt:lpstr>
      <vt:lpstr>Titus</vt:lpstr>
      <vt:lpstr>Situation</vt:lpstr>
      <vt:lpstr>The Argument</vt:lpstr>
      <vt:lpstr>PowerPoint Presentation</vt:lpstr>
      <vt:lpstr>2 Timothy</vt:lpstr>
      <vt:lpstr>The Closing  Years of Paul’s Life Three scenarios are possible concerning the closing years of Paul’s life.</vt:lpstr>
      <vt:lpstr>Circumstances</vt:lpstr>
      <vt:lpstr>Purpose</vt:lpstr>
      <vt:lpstr>The Argument</vt:lpstr>
      <vt:lpstr>PowerPoint Presentation</vt:lpstr>
      <vt:lpstr>Discussion:</vt:lpstr>
      <vt:lpstr>Paul’s Theology</vt:lpstr>
      <vt:lpstr>Paul and Jesus</vt:lpstr>
      <vt:lpstr>Paul and the Historical Jesus</vt:lpstr>
      <vt:lpstr>PowerPoint Presentation</vt:lpstr>
      <vt:lpstr>PowerPoint Presentation</vt:lpstr>
      <vt:lpstr>Revelation &amp; Tradition</vt:lpstr>
      <vt:lpstr>Paul’s Understanding of Salvation</vt:lpstr>
      <vt:lpstr>Paul’s Gospel</vt:lpstr>
      <vt:lpstr>PowerPoint Presentation</vt:lpstr>
      <vt:lpstr>PowerPoint Presentation</vt:lpstr>
      <vt:lpstr>PowerPoint Presentation</vt:lpstr>
      <vt:lpstr>Salvation</vt:lpstr>
      <vt:lpstr>Salvation in Two Directions (Romans 6:13-14)</vt:lpstr>
      <vt:lpstr>PowerPoint Presentation</vt:lpstr>
      <vt:lpstr>SALVATION IN THREE TENSES Romans 5:1, 9</vt:lpstr>
      <vt:lpstr>PowerPoint Presentation</vt:lpstr>
      <vt:lpstr>PowerPoint Presentation</vt:lpstr>
      <vt:lpstr>PowerPoint Presentation</vt:lpstr>
      <vt:lpstr>PowerPoint Presentation</vt:lpstr>
      <vt:lpstr>Paul’s Metaphors for Salvation </vt:lpstr>
      <vt:lpstr>Discussion:</vt:lpstr>
      <vt:lpstr>Fundamental Structures</vt:lpstr>
      <vt:lpstr>Worldview</vt:lpstr>
      <vt:lpstr>Anthropology</vt:lpstr>
      <vt:lpstr>Creation &amp; Re-creation</vt:lpstr>
      <vt:lpstr>PowerPoint Presentation</vt:lpstr>
      <vt:lpstr>The People of God</vt:lpstr>
      <vt:lpstr>PowerPoint Presentation</vt:lpstr>
      <vt:lpstr>Spheres of Power</vt:lpstr>
      <vt:lpstr>Flesh &amp; Spirit</vt:lpstr>
      <vt:lpstr>Spheres of Power  (Ro. 8:5-8)</vt:lpstr>
      <vt:lpstr>PowerPoint Presentation</vt:lpstr>
      <vt:lpstr>Sin &amp; Righteousness</vt:lpstr>
      <vt:lpstr>PowerPoint Presentation</vt:lpstr>
      <vt:lpstr>Two Verbal Moods in Paul`s Letters Describe both Process and Result</vt:lpstr>
      <vt:lpstr>Law &amp; Grace/Faith</vt:lpstr>
      <vt:lpstr>PowerPoint Presentation</vt:lpstr>
      <vt:lpstr>Discussion:</vt:lpstr>
      <vt:lpstr>Eschatology</vt:lpstr>
      <vt:lpstr>Resurrection</vt:lpstr>
      <vt:lpstr>The Living Christ</vt:lpstr>
      <vt:lpstr>The Blessed Hope</vt:lpstr>
      <vt:lpstr>The Already-Not Yet Tension The Christian lives within an inaugurated eschatology, which is to say, he/she participates in both the present and the future. </vt:lpstr>
      <vt:lpstr>Resurrection &amp; Judgment</vt:lpstr>
      <vt:lpstr>The Day of the Lord</vt:lpstr>
      <vt:lpstr>The Vocabulary of Christ’s Return</vt:lpstr>
      <vt:lpstr>The Precursors</vt:lpstr>
      <vt:lpstr>The End</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WEEK</dc:title>
  <dc:creator>Daniel Lewis</dc:creator>
  <cp:lastModifiedBy>Daniel Lewis</cp:lastModifiedBy>
  <cp:revision>329</cp:revision>
  <dcterms:created xsi:type="dcterms:W3CDTF">2016-12-03T20:00:24Z</dcterms:created>
  <dcterms:modified xsi:type="dcterms:W3CDTF">2019-04-12T21:36:04Z</dcterms:modified>
</cp:coreProperties>
</file>