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1"/>
    <p:sldMasterId id="2147483677" r:id="rId2"/>
    <p:sldMasterId id="2147483695" r:id="rId3"/>
    <p:sldMasterId id="2147483709" r:id="rId4"/>
    <p:sldMasterId id="2147483724" r:id="rId5"/>
    <p:sldMasterId id="2147483742" r:id="rId6"/>
    <p:sldMasterId id="2147483769" r:id="rId7"/>
    <p:sldMasterId id="2147483786" r:id="rId8"/>
    <p:sldMasterId id="2147483804" r:id="rId9"/>
    <p:sldMasterId id="2147483825" r:id="rId10"/>
    <p:sldMasterId id="2147483843" r:id="rId11"/>
    <p:sldMasterId id="2147483860" r:id="rId12"/>
    <p:sldMasterId id="2147483877" r:id="rId13"/>
  </p:sldMasterIdLst>
  <p:notesMasterIdLst>
    <p:notesMasterId r:id="rId225"/>
  </p:notesMasterIdLst>
  <p:handoutMasterIdLst>
    <p:handoutMasterId r:id="rId226"/>
  </p:handoutMasterIdLst>
  <p:sldIdLst>
    <p:sldId id="256" r:id="rId14"/>
    <p:sldId id="708" r:id="rId15"/>
    <p:sldId id="545" r:id="rId16"/>
    <p:sldId id="2441" r:id="rId17"/>
    <p:sldId id="2462" r:id="rId18"/>
    <p:sldId id="2464" r:id="rId19"/>
    <p:sldId id="2442" r:id="rId20"/>
    <p:sldId id="270" r:id="rId21"/>
    <p:sldId id="271" r:id="rId22"/>
    <p:sldId id="2443" r:id="rId23"/>
    <p:sldId id="494" r:id="rId24"/>
    <p:sldId id="497" r:id="rId25"/>
    <p:sldId id="498" r:id="rId26"/>
    <p:sldId id="499" r:id="rId27"/>
    <p:sldId id="500" r:id="rId28"/>
    <p:sldId id="501" r:id="rId29"/>
    <p:sldId id="2457" r:id="rId30"/>
    <p:sldId id="2444" r:id="rId31"/>
    <p:sldId id="269" r:id="rId32"/>
    <p:sldId id="2446" r:id="rId33"/>
    <p:sldId id="2445" r:id="rId34"/>
    <p:sldId id="2448" r:id="rId35"/>
    <p:sldId id="2449" r:id="rId36"/>
    <p:sldId id="2450" r:id="rId37"/>
    <p:sldId id="2451" r:id="rId38"/>
    <p:sldId id="2453" r:id="rId39"/>
    <p:sldId id="2452" r:id="rId40"/>
    <p:sldId id="2454" r:id="rId41"/>
    <p:sldId id="291" r:id="rId42"/>
    <p:sldId id="292" r:id="rId43"/>
    <p:sldId id="2460" r:id="rId44"/>
    <p:sldId id="788" r:id="rId45"/>
    <p:sldId id="301" r:id="rId46"/>
    <p:sldId id="791" r:id="rId47"/>
    <p:sldId id="2458" r:id="rId48"/>
    <p:sldId id="302" r:id="rId49"/>
    <p:sldId id="303" r:id="rId50"/>
    <p:sldId id="2588" r:id="rId51"/>
    <p:sldId id="267" r:id="rId52"/>
    <p:sldId id="268" r:id="rId53"/>
    <p:sldId id="306" r:id="rId54"/>
    <p:sldId id="304" r:id="rId55"/>
    <p:sldId id="2465" r:id="rId56"/>
    <p:sldId id="2447" r:id="rId57"/>
    <p:sldId id="2466" r:id="rId58"/>
    <p:sldId id="547" r:id="rId59"/>
    <p:sldId id="549" r:id="rId60"/>
    <p:sldId id="2467" r:id="rId61"/>
    <p:sldId id="2440" r:id="rId62"/>
    <p:sldId id="667" r:id="rId63"/>
    <p:sldId id="666" r:id="rId64"/>
    <p:sldId id="2468" r:id="rId65"/>
    <p:sldId id="2469" r:id="rId66"/>
    <p:sldId id="693" r:id="rId67"/>
    <p:sldId id="2470" r:id="rId68"/>
    <p:sldId id="2471" r:id="rId69"/>
    <p:sldId id="2472" r:id="rId70"/>
    <p:sldId id="2474" r:id="rId71"/>
    <p:sldId id="2473" r:id="rId72"/>
    <p:sldId id="2475" r:id="rId73"/>
    <p:sldId id="2476" r:id="rId74"/>
    <p:sldId id="2477" r:id="rId75"/>
    <p:sldId id="696" r:id="rId76"/>
    <p:sldId id="2479" r:id="rId77"/>
    <p:sldId id="2480" r:id="rId78"/>
    <p:sldId id="2481" r:id="rId79"/>
    <p:sldId id="2478" r:id="rId80"/>
    <p:sldId id="2483" r:id="rId81"/>
    <p:sldId id="2484" r:id="rId82"/>
    <p:sldId id="2482" r:id="rId83"/>
    <p:sldId id="2485" r:id="rId84"/>
    <p:sldId id="697" r:id="rId85"/>
    <p:sldId id="2488" r:id="rId86"/>
    <p:sldId id="2489" r:id="rId87"/>
    <p:sldId id="2490" r:id="rId88"/>
    <p:sldId id="2491" r:id="rId89"/>
    <p:sldId id="2492" r:id="rId90"/>
    <p:sldId id="2493" r:id="rId91"/>
    <p:sldId id="2494" r:id="rId92"/>
    <p:sldId id="2495" r:id="rId93"/>
    <p:sldId id="695" r:id="rId94"/>
    <p:sldId id="2496" r:id="rId95"/>
    <p:sldId id="2497" r:id="rId96"/>
    <p:sldId id="2486" r:id="rId97"/>
    <p:sldId id="554" r:id="rId98"/>
    <p:sldId id="2487" r:id="rId99"/>
    <p:sldId id="2498" r:id="rId100"/>
    <p:sldId id="2500" r:id="rId101"/>
    <p:sldId id="2459" r:id="rId102"/>
    <p:sldId id="355" r:id="rId103"/>
    <p:sldId id="356" r:id="rId104"/>
    <p:sldId id="2501" r:id="rId105"/>
    <p:sldId id="2502" r:id="rId106"/>
    <p:sldId id="2504" r:id="rId107"/>
    <p:sldId id="2455" r:id="rId108"/>
    <p:sldId id="2456" r:id="rId109"/>
    <p:sldId id="2506" r:id="rId110"/>
    <p:sldId id="2505" r:id="rId111"/>
    <p:sldId id="2507" r:id="rId112"/>
    <p:sldId id="2508" r:id="rId113"/>
    <p:sldId id="2509" r:id="rId114"/>
    <p:sldId id="2513" r:id="rId115"/>
    <p:sldId id="2510" r:id="rId116"/>
    <p:sldId id="2511" r:id="rId117"/>
    <p:sldId id="2512" r:id="rId118"/>
    <p:sldId id="2461" r:id="rId119"/>
    <p:sldId id="555" r:id="rId120"/>
    <p:sldId id="556" r:id="rId121"/>
    <p:sldId id="2514" r:id="rId122"/>
    <p:sldId id="2515" r:id="rId123"/>
    <p:sldId id="2519" r:id="rId124"/>
    <p:sldId id="2516" r:id="rId125"/>
    <p:sldId id="2520" r:id="rId126"/>
    <p:sldId id="2517" r:id="rId127"/>
    <p:sldId id="2518" r:id="rId128"/>
    <p:sldId id="2521" r:id="rId129"/>
    <p:sldId id="2523" r:id="rId130"/>
    <p:sldId id="2522" r:id="rId131"/>
    <p:sldId id="2524" r:id="rId132"/>
    <p:sldId id="2525" r:id="rId133"/>
    <p:sldId id="665" r:id="rId134"/>
    <p:sldId id="2526" r:id="rId135"/>
    <p:sldId id="557" r:id="rId136"/>
    <p:sldId id="2527" r:id="rId137"/>
    <p:sldId id="308" r:id="rId138"/>
    <p:sldId id="490" r:id="rId139"/>
    <p:sldId id="309" r:id="rId140"/>
    <p:sldId id="2540" r:id="rId141"/>
    <p:sldId id="311" r:id="rId142"/>
    <p:sldId id="312" r:id="rId143"/>
    <p:sldId id="313" r:id="rId144"/>
    <p:sldId id="314" r:id="rId145"/>
    <p:sldId id="2529" r:id="rId146"/>
    <p:sldId id="598" r:id="rId147"/>
    <p:sldId id="599" r:id="rId148"/>
    <p:sldId id="2534" r:id="rId149"/>
    <p:sldId id="2530" r:id="rId150"/>
    <p:sldId id="2535" r:id="rId151"/>
    <p:sldId id="2536" r:id="rId152"/>
    <p:sldId id="2537" r:id="rId153"/>
    <p:sldId id="2541" r:id="rId154"/>
    <p:sldId id="2531" r:id="rId155"/>
    <p:sldId id="2542" r:id="rId156"/>
    <p:sldId id="2538" r:id="rId157"/>
    <p:sldId id="2533" r:id="rId158"/>
    <p:sldId id="2539" r:id="rId159"/>
    <p:sldId id="2543" r:id="rId160"/>
    <p:sldId id="307" r:id="rId161"/>
    <p:sldId id="2544" r:id="rId162"/>
    <p:sldId id="262" r:id="rId163"/>
    <p:sldId id="264" r:id="rId164"/>
    <p:sldId id="265" r:id="rId165"/>
    <p:sldId id="266" r:id="rId166"/>
    <p:sldId id="2532" r:id="rId167"/>
    <p:sldId id="2545" r:id="rId168"/>
    <p:sldId id="392" r:id="rId169"/>
    <p:sldId id="2546" r:id="rId170"/>
    <p:sldId id="621" r:id="rId171"/>
    <p:sldId id="622" r:id="rId172"/>
    <p:sldId id="623" r:id="rId173"/>
    <p:sldId id="624" r:id="rId174"/>
    <p:sldId id="561" r:id="rId175"/>
    <p:sldId id="562" r:id="rId176"/>
    <p:sldId id="2559" r:id="rId177"/>
    <p:sldId id="625" r:id="rId178"/>
    <p:sldId id="2547" r:id="rId179"/>
    <p:sldId id="2549" r:id="rId180"/>
    <p:sldId id="2550" r:id="rId181"/>
    <p:sldId id="2551" r:id="rId182"/>
    <p:sldId id="2552" r:id="rId183"/>
    <p:sldId id="564" r:id="rId184"/>
    <p:sldId id="2553" r:id="rId185"/>
    <p:sldId id="2554" r:id="rId186"/>
    <p:sldId id="2555" r:id="rId187"/>
    <p:sldId id="2556" r:id="rId188"/>
    <p:sldId id="2557" r:id="rId189"/>
    <p:sldId id="280" r:id="rId190"/>
    <p:sldId id="2558" r:id="rId191"/>
    <p:sldId id="2548" r:id="rId192"/>
    <p:sldId id="2560" r:id="rId193"/>
    <p:sldId id="2561" r:id="rId194"/>
    <p:sldId id="2562" r:id="rId195"/>
    <p:sldId id="2563" r:id="rId196"/>
    <p:sldId id="2589" r:id="rId197"/>
    <p:sldId id="2564" r:id="rId198"/>
    <p:sldId id="357" r:id="rId199"/>
    <p:sldId id="2565" r:id="rId200"/>
    <p:sldId id="2566" r:id="rId201"/>
    <p:sldId id="2567" r:id="rId202"/>
    <p:sldId id="2568" r:id="rId203"/>
    <p:sldId id="698" r:id="rId204"/>
    <p:sldId id="701" r:id="rId205"/>
    <p:sldId id="2571" r:id="rId206"/>
    <p:sldId id="2570" r:id="rId207"/>
    <p:sldId id="2569" r:id="rId208"/>
    <p:sldId id="2572" r:id="rId209"/>
    <p:sldId id="2573" r:id="rId210"/>
    <p:sldId id="2574" r:id="rId211"/>
    <p:sldId id="2575" r:id="rId212"/>
    <p:sldId id="2576" r:id="rId213"/>
    <p:sldId id="2579" r:id="rId214"/>
    <p:sldId id="2578" r:id="rId215"/>
    <p:sldId id="559" r:id="rId216"/>
    <p:sldId id="370" r:id="rId217"/>
    <p:sldId id="2580" r:id="rId218"/>
    <p:sldId id="2581" r:id="rId219"/>
    <p:sldId id="2586" r:id="rId220"/>
    <p:sldId id="2582" r:id="rId221"/>
    <p:sldId id="2583" r:id="rId222"/>
    <p:sldId id="2587" r:id="rId223"/>
    <p:sldId id="424" r:id="rId224"/>
  </p:sldIdLst>
  <p:sldSz cx="12192000" cy="6858000"/>
  <p:notesSz cx="6858000" cy="9144000"/>
  <p:embeddedFontLst>
    <p:embeddedFont>
      <p:font typeface="Agency FB" panose="020B0503020202020204" pitchFamily="34" charset="0"/>
      <p:regular r:id="rId227"/>
      <p:bold r:id="rId228"/>
    </p:embeddedFont>
    <p:embeddedFont>
      <p:font typeface="Aharoni" panose="02010803020104030203" pitchFamily="2" charset="-79"/>
      <p:bold r:id="rId229"/>
    </p:embeddedFont>
    <p:embeddedFont>
      <p:font typeface="Arial Narrow" panose="020B0606020202030204" pitchFamily="34" charset="0"/>
      <p:regular r:id="rId230"/>
      <p:bold r:id="rId231"/>
      <p:italic r:id="rId232"/>
      <p:boldItalic r:id="rId233"/>
    </p:embeddedFont>
    <p:embeddedFont>
      <p:font typeface="Arial Rounded MT Bold" panose="020F0704030504030204" pitchFamily="34" charset="0"/>
      <p:regular r:id="rId234"/>
    </p:embeddedFont>
    <p:embeddedFont>
      <p:font typeface="Berlin Sans FB Demi" panose="020E0802020502020306" pitchFamily="34" charset="0"/>
      <p:bold r:id="rId235"/>
    </p:embeddedFont>
    <p:embeddedFont>
      <p:font typeface="Bernard MT Condensed" panose="02050806060905020404" pitchFamily="18" charset="0"/>
      <p:regular r:id="rId236"/>
    </p:embeddedFont>
    <p:embeddedFont>
      <p:font typeface="Book Antiqua" panose="02040602050305030304" pitchFamily="18" charset="0"/>
      <p:regular r:id="rId237"/>
      <p:bold r:id="rId238"/>
      <p:italic r:id="rId239"/>
      <p:boldItalic r:id="rId240"/>
    </p:embeddedFont>
    <p:embeddedFont>
      <p:font typeface="Brush Script MT" panose="03060802040406070304" pitchFamily="66" charset="0"/>
      <p:italic r:id="rId241"/>
    </p:embeddedFont>
    <p:embeddedFont>
      <p:font typeface="Calibri" panose="020F0502020204030204" pitchFamily="34" charset="0"/>
      <p:regular r:id="rId242"/>
      <p:bold r:id="rId243"/>
      <p:italic r:id="rId244"/>
      <p:boldItalic r:id="rId245"/>
    </p:embeddedFont>
    <p:embeddedFont>
      <p:font typeface="Calibri Light" panose="020F0302020204030204" pitchFamily="34" charset="0"/>
      <p:regular r:id="rId246"/>
      <p:italic r:id="rId247"/>
    </p:embeddedFont>
    <p:embeddedFont>
      <p:font typeface="Century Gothic" panose="020B0502020202020204" pitchFamily="34" charset="0"/>
      <p:regular r:id="rId248"/>
      <p:bold r:id="rId249"/>
      <p:italic r:id="rId250"/>
      <p:boldItalic r:id="rId251"/>
    </p:embeddedFont>
    <p:embeddedFont>
      <p:font typeface="Comic Sans MS" panose="030F0702030302020204" pitchFamily="66" charset="0"/>
      <p:regular r:id="rId252"/>
      <p:bold r:id="rId253"/>
      <p:italic r:id="rId254"/>
      <p:boldItalic r:id="rId255"/>
    </p:embeddedFont>
    <p:embeddedFont>
      <p:font typeface="Copperplate Gothic Bold" panose="020E0705020206020404" pitchFamily="34" charset="0"/>
      <p:regular r:id="rId256"/>
    </p:embeddedFont>
    <p:embeddedFont>
      <p:font typeface="Eras Demi ITC" panose="020B0805030504020804" pitchFamily="34" charset="0"/>
      <p:regular r:id="rId257"/>
    </p:embeddedFont>
    <p:embeddedFont>
      <p:font typeface="Euphemia" panose="020B0503040102020104" pitchFamily="34" charset="0"/>
      <p:regular r:id="rId258"/>
    </p:embeddedFont>
    <p:embeddedFont>
      <p:font typeface="Franklin Gothic Medium" panose="020B0603020102020204" pitchFamily="34" charset="0"/>
      <p:regular r:id="rId259"/>
      <p:italic r:id="rId260"/>
    </p:embeddedFont>
    <p:embeddedFont>
      <p:font typeface="Garamond" panose="02020404030301010803" pitchFamily="18" charset="0"/>
      <p:regular r:id="rId261"/>
      <p:bold r:id="rId262"/>
      <p:italic r:id="rId263"/>
    </p:embeddedFont>
    <p:embeddedFont>
      <p:font typeface="Greekth" panose="020B0604020202020204"/>
      <p:bold r:id="rId264"/>
    </p:embeddedFont>
    <p:embeddedFont>
      <p:font typeface="Haettenschweiler" panose="020B0604020202020204" charset="0"/>
      <p:regular r:id="rId265"/>
    </p:embeddedFont>
    <p:embeddedFont>
      <p:font typeface="HebrewTh" panose="020B0604020202020204"/>
      <p:regular r:id="rId266"/>
    </p:embeddedFont>
    <p:embeddedFont>
      <p:font typeface="Impact" panose="020B0806030902050204" pitchFamily="34" charset="0"/>
      <p:regular r:id="rId267"/>
    </p:embeddedFont>
    <p:embeddedFont>
      <p:font typeface="Lucida Bright" panose="02040602050505020304" pitchFamily="18" charset="0"/>
      <p:regular r:id="rId268"/>
      <p:bold r:id="rId269"/>
      <p:italic r:id="rId270"/>
      <p:boldItalic r:id="rId271"/>
    </p:embeddedFont>
    <p:embeddedFont>
      <p:font typeface="Matura MT Script Capitals" panose="03020802060602070202" pitchFamily="66" charset="0"/>
      <p:regular r:id="rId272"/>
    </p:embeddedFont>
    <p:embeddedFont>
      <p:font typeface="Mistral" panose="03090702030407020403" pitchFamily="66" charset="0"/>
      <p:regular r:id="rId273"/>
    </p:embeddedFont>
    <p:embeddedFont>
      <p:font typeface="Narkisim" panose="020E0502050101010101" pitchFamily="34" charset="-79"/>
      <p:regular r:id="rId274"/>
    </p:embeddedFont>
    <p:embeddedFont>
      <p:font typeface="Tahoma" panose="020B0604030504040204" pitchFamily="34" charset="0"/>
      <p:regular r:id="rId275"/>
      <p:bold r:id="rId276"/>
    </p:embeddedFont>
    <p:embeddedFont>
      <p:font typeface="Verdana" panose="020B0604030504040204" pitchFamily="34" charset="0"/>
      <p:regular r:id="rId277"/>
      <p:bold r:id="rId278"/>
      <p:italic r:id="rId279"/>
      <p:boldItalic r:id="rId280"/>
    </p:embeddedFont>
    <p:embeddedFont>
      <p:font typeface="Wingdings 3" panose="05040102010807070707" pitchFamily="18" charset="2"/>
      <p:regular r:id="rId2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D8B274"/>
    <a:srgbClr val="996633"/>
    <a:srgbClr val="3E1F00"/>
    <a:srgbClr val="663300"/>
    <a:srgbClr val="FF3300"/>
    <a:srgbClr val="FF6600"/>
    <a:srgbClr val="FFFF99"/>
    <a:srgbClr val="FFFF66"/>
    <a:srgbClr val="A1A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4" autoAdjust="0"/>
    <p:restoredTop sz="94660"/>
  </p:normalViewPr>
  <p:slideViewPr>
    <p:cSldViewPr snapToGrid="0" showGuides="1">
      <p:cViewPr varScale="1">
        <p:scale>
          <a:sx n="86" d="100"/>
          <a:sy n="86" d="100"/>
        </p:scale>
        <p:origin x="114" y="180"/>
      </p:cViewPr>
      <p:guideLst>
        <p:guide orient="horz" pos="2160"/>
        <p:guide pos="3840"/>
      </p:guideLst>
    </p:cSldViewPr>
  </p:slideViewPr>
  <p:notesTextViewPr>
    <p:cViewPr>
      <p:scale>
        <a:sx n="1" d="1"/>
        <a:sy n="1" d="1"/>
      </p:scale>
      <p:origin x="0" y="0"/>
    </p:cViewPr>
  </p:notesTextViewPr>
  <p:sorterViewPr>
    <p:cViewPr>
      <p:scale>
        <a:sx n="100" d="100"/>
        <a:sy n="100" d="100"/>
      </p:scale>
      <p:origin x="0" y="-278682"/>
    </p:cViewPr>
  </p:sorterViewPr>
  <p:notesViewPr>
    <p:cSldViewPr snapToGrid="0">
      <p:cViewPr varScale="1">
        <p:scale>
          <a:sx n="57" d="100"/>
          <a:sy n="57" d="100"/>
        </p:scale>
        <p:origin x="1938"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226" Type="http://schemas.openxmlformats.org/officeDocument/2006/relationships/handoutMaster" Target="handoutMasters/handoutMaster1.xml"/><Relationship Id="rId247" Type="http://schemas.openxmlformats.org/officeDocument/2006/relationships/font" Target="fonts/font21.fntdata"/><Relationship Id="rId107" Type="http://schemas.openxmlformats.org/officeDocument/2006/relationships/slide" Target="slides/slide94.xml"/><Relationship Id="rId268" Type="http://schemas.openxmlformats.org/officeDocument/2006/relationships/font" Target="fonts/font42.fntdata"/><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font" Target="fonts/font11.fntdata"/><Relationship Id="rId258" Type="http://schemas.openxmlformats.org/officeDocument/2006/relationships/font" Target="fonts/font32.fntdata"/><Relationship Id="rId279" Type="http://schemas.openxmlformats.org/officeDocument/2006/relationships/font" Target="fonts/font53.fntdata"/><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font" Target="fonts/font1.fntdata"/><Relationship Id="rId248" Type="http://schemas.openxmlformats.org/officeDocument/2006/relationships/font" Target="fonts/font22.fntdata"/><Relationship Id="rId269" Type="http://schemas.openxmlformats.org/officeDocument/2006/relationships/font" Target="fonts/font43.fntdata"/><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280" Type="http://schemas.openxmlformats.org/officeDocument/2006/relationships/font" Target="fonts/font54.fntdata"/><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6.xml"/><Relationship Id="rId238" Type="http://schemas.openxmlformats.org/officeDocument/2006/relationships/font" Target="fonts/font12.fntdata"/><Relationship Id="rId259" Type="http://schemas.openxmlformats.org/officeDocument/2006/relationships/font" Target="fonts/font33.fntdata"/><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font" Target="fonts/font44.fntdata"/><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font" Target="fonts/font2.fntdata"/><Relationship Id="rId249" Type="http://schemas.openxmlformats.org/officeDocument/2006/relationships/font" Target="fonts/font23.fntdata"/><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260" Type="http://schemas.openxmlformats.org/officeDocument/2006/relationships/font" Target="fonts/font34.fntdata"/><Relationship Id="rId265" Type="http://schemas.openxmlformats.org/officeDocument/2006/relationships/font" Target="fonts/font39.fntdata"/><Relationship Id="rId281" Type="http://schemas.openxmlformats.org/officeDocument/2006/relationships/font" Target="fonts/font55.fntdata"/><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13" Type="http://schemas.openxmlformats.org/officeDocument/2006/relationships/slide" Target="slides/slide200.xml"/><Relationship Id="rId218" Type="http://schemas.openxmlformats.org/officeDocument/2006/relationships/slide" Target="slides/slide205.xml"/><Relationship Id="rId234" Type="http://schemas.openxmlformats.org/officeDocument/2006/relationships/font" Target="fonts/font8.fntdata"/><Relationship Id="rId239"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16.xml"/><Relationship Id="rId250" Type="http://schemas.openxmlformats.org/officeDocument/2006/relationships/font" Target="fonts/font24.fntdata"/><Relationship Id="rId255" Type="http://schemas.openxmlformats.org/officeDocument/2006/relationships/font" Target="fonts/font29.fntdata"/><Relationship Id="rId271" Type="http://schemas.openxmlformats.org/officeDocument/2006/relationships/font" Target="fonts/font45.fntdata"/><Relationship Id="rId276" Type="http://schemas.openxmlformats.org/officeDocument/2006/relationships/font" Target="fonts/font50.fntdata"/><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slide" Target="slides/slide190.xml"/><Relationship Id="rId208" Type="http://schemas.openxmlformats.org/officeDocument/2006/relationships/slide" Target="slides/slide195.xml"/><Relationship Id="rId229" Type="http://schemas.openxmlformats.org/officeDocument/2006/relationships/font" Target="fonts/font3.fntdata"/><Relationship Id="rId19" Type="http://schemas.openxmlformats.org/officeDocument/2006/relationships/slide" Target="slides/slide6.xml"/><Relationship Id="rId224" Type="http://schemas.openxmlformats.org/officeDocument/2006/relationships/slide" Target="slides/slide211.xml"/><Relationship Id="rId240" Type="http://schemas.openxmlformats.org/officeDocument/2006/relationships/font" Target="fonts/font14.fntdata"/><Relationship Id="rId245" Type="http://schemas.openxmlformats.org/officeDocument/2006/relationships/font" Target="fonts/font19.fntdata"/><Relationship Id="rId261" Type="http://schemas.openxmlformats.org/officeDocument/2006/relationships/font" Target="fonts/font35.fntdata"/><Relationship Id="rId266" Type="http://schemas.openxmlformats.org/officeDocument/2006/relationships/font" Target="fonts/font40.fntdata"/><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282"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slide" Target="slides/slide206.xml"/><Relationship Id="rId3" Type="http://schemas.openxmlformats.org/officeDocument/2006/relationships/slideMaster" Target="slideMasters/slideMaster3.xml"/><Relationship Id="rId214" Type="http://schemas.openxmlformats.org/officeDocument/2006/relationships/slide" Target="slides/slide201.xml"/><Relationship Id="rId230" Type="http://schemas.openxmlformats.org/officeDocument/2006/relationships/font" Target="fonts/font4.fntdata"/><Relationship Id="rId235" Type="http://schemas.openxmlformats.org/officeDocument/2006/relationships/font" Target="fonts/font9.fntdata"/><Relationship Id="rId251" Type="http://schemas.openxmlformats.org/officeDocument/2006/relationships/font" Target="fonts/font25.fntdata"/><Relationship Id="rId256" Type="http://schemas.openxmlformats.org/officeDocument/2006/relationships/font" Target="fonts/font30.fntdata"/><Relationship Id="rId277" Type="http://schemas.openxmlformats.org/officeDocument/2006/relationships/font" Target="fonts/font51.fntdata"/><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72" Type="http://schemas.openxmlformats.org/officeDocument/2006/relationships/font" Target="fonts/font46.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openxmlformats.org/officeDocument/2006/relationships/slide" Target="slides/slide207.xml"/><Relationship Id="rId225" Type="http://schemas.openxmlformats.org/officeDocument/2006/relationships/notesMaster" Target="notesMasters/notesMaster1.xml"/><Relationship Id="rId241" Type="http://schemas.openxmlformats.org/officeDocument/2006/relationships/font" Target="fonts/font15.fntdata"/><Relationship Id="rId246" Type="http://schemas.openxmlformats.org/officeDocument/2006/relationships/font" Target="fonts/font20.fntdata"/><Relationship Id="rId267" Type="http://schemas.openxmlformats.org/officeDocument/2006/relationships/font" Target="fonts/font41.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262" Type="http://schemas.openxmlformats.org/officeDocument/2006/relationships/font" Target="fonts/font36.fntdata"/><Relationship Id="rId283"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slide" Target="slides/slide202.xml"/><Relationship Id="rId236" Type="http://schemas.openxmlformats.org/officeDocument/2006/relationships/font" Target="fonts/font10.fntdata"/><Relationship Id="rId257" Type="http://schemas.openxmlformats.org/officeDocument/2006/relationships/font" Target="fonts/font31.fntdata"/><Relationship Id="rId278" Type="http://schemas.openxmlformats.org/officeDocument/2006/relationships/font" Target="fonts/font52.fntdata"/><Relationship Id="rId26" Type="http://schemas.openxmlformats.org/officeDocument/2006/relationships/slide" Target="slides/slide13.xml"/><Relationship Id="rId231" Type="http://schemas.openxmlformats.org/officeDocument/2006/relationships/font" Target="fonts/font5.fntdata"/><Relationship Id="rId252" Type="http://schemas.openxmlformats.org/officeDocument/2006/relationships/font" Target="fonts/font26.fntdata"/><Relationship Id="rId273" Type="http://schemas.openxmlformats.org/officeDocument/2006/relationships/font" Target="fonts/font47.fntdata"/><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font" Target="fonts/font16.fntdata"/><Relationship Id="rId263" Type="http://schemas.openxmlformats.org/officeDocument/2006/relationships/font" Target="fonts/font37.fntdata"/><Relationship Id="rId284" Type="http://schemas.openxmlformats.org/officeDocument/2006/relationships/theme" Target="theme/theme1.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font" Target="fonts/font6.fntdata"/><Relationship Id="rId253" Type="http://schemas.openxmlformats.org/officeDocument/2006/relationships/font" Target="fonts/font27.fntdata"/><Relationship Id="rId274" Type="http://schemas.openxmlformats.org/officeDocument/2006/relationships/font" Target="fonts/font48.fntdata"/><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font" Target="fonts/font17.fntdata"/><Relationship Id="rId264" Type="http://schemas.openxmlformats.org/officeDocument/2006/relationships/font" Target="fonts/font38.fntdata"/><Relationship Id="rId285" Type="http://schemas.openxmlformats.org/officeDocument/2006/relationships/tableStyles" Target="tableStyles.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font" Target="fonts/font7.fntdata"/><Relationship Id="rId254" Type="http://schemas.openxmlformats.org/officeDocument/2006/relationships/font" Target="fonts/font28.fntdata"/><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font" Target="fonts/font49.fntdata"/><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5/23/2019</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5/23/2019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8BE363B7-6D13-4F71-970A-1A5F9D84880E}" type="datetime1">
              <a:rPr lang="en-US" smtClean="0"/>
              <a:t>5/23/2019</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Text Placeholder 2"/>
          <p:cNvSpPr>
            <a:spLocks noGrp="1"/>
          </p:cNvSpPr>
          <p:nvPr>
            <p:ph type="body" sz="half" idx="1"/>
          </p:nvPr>
        </p:nvSpPr>
        <p:spPr>
          <a:xfrm>
            <a:off x="1102785" y="2052638"/>
            <a:ext cx="4373033" cy="4195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679018" y="4225926"/>
            <a:ext cx="4373033"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EE26514-3D3D-41A2-B273-62605CF719EA}"/>
              </a:ext>
            </a:extLst>
          </p:cNvPr>
          <p:cNvSpPr>
            <a:spLocks noGrp="1"/>
          </p:cNvSpPr>
          <p:nvPr>
            <p:ph type="dt" sz="half" idx="10"/>
          </p:nvPr>
        </p:nvSpPr>
        <p:spPr/>
        <p:txBody>
          <a:bodyPr/>
          <a:lstStyle>
            <a:lvl1pPr>
              <a:defRPr/>
            </a:lvl1pPr>
          </a:lstStyle>
          <a:p>
            <a:pPr>
              <a:defRPr/>
            </a:pPr>
            <a:fld id="{7B9C4620-FD94-4496-83C9-F3F92E2734C2}" type="datetimeFigureOut">
              <a:rPr lang="en-US"/>
              <a:pPr>
                <a:defRPr/>
              </a:pPr>
              <a:t>5/23/2019</a:t>
            </a:fld>
            <a:endParaRPr lang="en-US"/>
          </a:p>
        </p:txBody>
      </p:sp>
      <p:sp>
        <p:nvSpPr>
          <p:cNvPr id="7" name="Footer Placeholder 4">
            <a:extLst>
              <a:ext uri="{FF2B5EF4-FFF2-40B4-BE49-F238E27FC236}">
                <a16:creationId xmlns:a16="http://schemas.microsoft.com/office/drawing/2014/main" id="{2C140BE4-09C6-42A4-9AB2-57D38D0C7CB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6849934-71B1-420F-BFA7-2D8F1E626889}"/>
              </a:ext>
            </a:extLst>
          </p:cNvPr>
          <p:cNvSpPr>
            <a:spLocks noGrp="1"/>
          </p:cNvSpPr>
          <p:nvPr>
            <p:ph type="sldNum" sz="quarter" idx="12"/>
          </p:nvPr>
        </p:nvSpPr>
        <p:spPr/>
        <p:txBody>
          <a:bodyPr/>
          <a:lstStyle>
            <a:lvl1pPr>
              <a:defRPr/>
            </a:lvl1pPr>
          </a:lstStyle>
          <a:p>
            <a:pPr>
              <a:defRPr/>
            </a:pPr>
            <a:fld id="{088BA582-D487-497A-B6C0-67ACE2A41AFD}" type="slidenum">
              <a:rPr lang="en-US"/>
              <a:pPr>
                <a:defRPr/>
              </a:pPr>
              <a:t>‹#›</a:t>
            </a:fld>
            <a:endParaRPr lang="en-US"/>
          </a:p>
        </p:txBody>
      </p:sp>
    </p:spTree>
    <p:extLst>
      <p:ext uri="{BB962C8B-B14F-4D97-AF65-F5344CB8AC3E}">
        <p14:creationId xmlns:p14="http://schemas.microsoft.com/office/powerpoint/2010/main" val="36125042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02785" y="4225926"/>
            <a:ext cx="4373033"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679018" y="2052638"/>
            <a:ext cx="4373033" cy="4195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BD9C749-7DF0-470C-868F-21F50AF7E847}"/>
              </a:ext>
            </a:extLst>
          </p:cNvPr>
          <p:cNvSpPr>
            <a:spLocks noGrp="1"/>
          </p:cNvSpPr>
          <p:nvPr>
            <p:ph type="dt" sz="half" idx="10"/>
          </p:nvPr>
        </p:nvSpPr>
        <p:spPr/>
        <p:txBody>
          <a:bodyPr/>
          <a:lstStyle>
            <a:lvl1pPr>
              <a:defRPr/>
            </a:lvl1pPr>
          </a:lstStyle>
          <a:p>
            <a:pPr>
              <a:defRPr/>
            </a:pPr>
            <a:fld id="{67C506EE-93B5-4E7F-AB6D-2BEFF80A90E7}" type="datetimeFigureOut">
              <a:rPr lang="en-US"/>
              <a:pPr>
                <a:defRPr/>
              </a:pPr>
              <a:t>5/23/2019</a:t>
            </a:fld>
            <a:endParaRPr lang="en-US"/>
          </a:p>
        </p:txBody>
      </p:sp>
      <p:sp>
        <p:nvSpPr>
          <p:cNvPr id="7" name="Footer Placeholder 4">
            <a:extLst>
              <a:ext uri="{FF2B5EF4-FFF2-40B4-BE49-F238E27FC236}">
                <a16:creationId xmlns:a16="http://schemas.microsoft.com/office/drawing/2014/main" id="{5D22960C-D63D-4983-AF8D-1F6F7B5FEBF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2F532F5-79E8-4B88-A5CA-4A3CD9F9C6D5}"/>
              </a:ext>
            </a:extLst>
          </p:cNvPr>
          <p:cNvSpPr>
            <a:spLocks noGrp="1"/>
          </p:cNvSpPr>
          <p:nvPr>
            <p:ph type="sldNum" sz="quarter" idx="12"/>
          </p:nvPr>
        </p:nvSpPr>
        <p:spPr/>
        <p:txBody>
          <a:bodyPr/>
          <a:lstStyle>
            <a:lvl1pPr>
              <a:defRPr/>
            </a:lvl1pPr>
          </a:lstStyle>
          <a:p>
            <a:pPr>
              <a:defRPr/>
            </a:pPr>
            <a:fld id="{0AD8B54D-1288-487A-9207-AAFB156BB140}" type="slidenum">
              <a:rPr lang="en-US"/>
              <a:pPr>
                <a:defRPr/>
              </a:pPr>
              <a:t>‹#›</a:t>
            </a:fld>
            <a:endParaRPr lang="en-US"/>
          </a:p>
        </p:txBody>
      </p:sp>
    </p:spTree>
    <p:extLst>
      <p:ext uri="{BB962C8B-B14F-4D97-AF65-F5344CB8AC3E}">
        <p14:creationId xmlns:p14="http://schemas.microsoft.com/office/powerpoint/2010/main" val="1662444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052FDE7-A6C9-4582-A081-A10F4783FD8B}"/>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8A6E790B-EF05-41B5-861B-9699E97D2593}"/>
                </a:ext>
              </a:extLst>
            </p:cNvPr>
            <p:cNvSpPr>
              <a:spLocks/>
            </p:cNvSpPr>
            <p:nvPr/>
          </p:nvSpPr>
          <p:spPr bwMode="ltGray">
            <a:xfrm>
              <a:off x="2971" y="3367"/>
              <a:ext cx="2789" cy="953"/>
            </a:xfrm>
            <a:custGeom>
              <a:avLst/>
              <a:gdLst>
                <a:gd name="T0" fmla="*/ 2969 w 2780"/>
                <a:gd name="T1" fmla="*/ 18 h 953"/>
                <a:gd name="T2" fmla="*/ 2876 w 2780"/>
                <a:gd name="T3" fmla="*/ 24 h 953"/>
                <a:gd name="T4" fmla="*/ 2809 w 2780"/>
                <a:gd name="T5" fmla="*/ 102 h 953"/>
                <a:gd name="T6" fmla="*/ 2694 w 2780"/>
                <a:gd name="T7" fmla="*/ 156 h 953"/>
                <a:gd name="T8" fmla="*/ 2687 w 2780"/>
                <a:gd name="T9" fmla="*/ 222 h 953"/>
                <a:gd name="T10" fmla="*/ 2667 w 2780"/>
                <a:gd name="T11" fmla="*/ 246 h 953"/>
                <a:gd name="T12" fmla="*/ 2647 w 2780"/>
                <a:gd name="T13" fmla="*/ 252 h 953"/>
                <a:gd name="T14" fmla="*/ 2573 w 2780"/>
                <a:gd name="T15" fmla="*/ 210 h 953"/>
                <a:gd name="T16" fmla="*/ 2427 w 2780"/>
                <a:gd name="T17" fmla="*/ 192 h 953"/>
                <a:gd name="T18" fmla="*/ 2400 w 2780"/>
                <a:gd name="T19" fmla="*/ 186 h 953"/>
                <a:gd name="T20" fmla="*/ 2379 w 2780"/>
                <a:gd name="T21" fmla="*/ 192 h 953"/>
                <a:gd name="T22" fmla="*/ 2300 w 2780"/>
                <a:gd name="T23" fmla="*/ 228 h 953"/>
                <a:gd name="T24" fmla="*/ 2264 w 2780"/>
                <a:gd name="T25" fmla="*/ 240 h 953"/>
                <a:gd name="T26" fmla="*/ 2240 w 2780"/>
                <a:gd name="T27" fmla="*/ 246 h 953"/>
                <a:gd name="T28" fmla="*/ 2228 w 2780"/>
                <a:gd name="T29" fmla="*/ 258 h 953"/>
                <a:gd name="T30" fmla="*/ 2228 w 2780"/>
                <a:gd name="T31" fmla="*/ 276 h 953"/>
                <a:gd name="T32" fmla="*/ 2205 w 2780"/>
                <a:gd name="T33" fmla="*/ 300 h 953"/>
                <a:gd name="T34" fmla="*/ 2187 w 2780"/>
                <a:gd name="T35" fmla="*/ 312 h 953"/>
                <a:gd name="T36" fmla="*/ 2175 w 2780"/>
                <a:gd name="T37" fmla="*/ 324 h 953"/>
                <a:gd name="T38" fmla="*/ 2163 w 2780"/>
                <a:gd name="T39" fmla="*/ 336 h 953"/>
                <a:gd name="T40" fmla="*/ 2128 w 2780"/>
                <a:gd name="T41" fmla="*/ 342 h 953"/>
                <a:gd name="T42" fmla="*/ 2051 w 2780"/>
                <a:gd name="T43" fmla="*/ 336 h 953"/>
                <a:gd name="T44" fmla="*/ 2009 w 2780"/>
                <a:gd name="T45" fmla="*/ 330 h 953"/>
                <a:gd name="T46" fmla="*/ 1997 w 2780"/>
                <a:gd name="T47" fmla="*/ 342 h 953"/>
                <a:gd name="T48" fmla="*/ 1985 w 2780"/>
                <a:gd name="T49" fmla="*/ 354 h 953"/>
                <a:gd name="T50" fmla="*/ 1955 w 2780"/>
                <a:gd name="T51" fmla="*/ 360 h 953"/>
                <a:gd name="T52" fmla="*/ 1896 w 2780"/>
                <a:gd name="T53" fmla="*/ 342 h 953"/>
                <a:gd name="T54" fmla="*/ 1872 w 2780"/>
                <a:gd name="T55" fmla="*/ 342 h 953"/>
                <a:gd name="T56" fmla="*/ 1848 w 2780"/>
                <a:gd name="T57" fmla="*/ 354 h 953"/>
                <a:gd name="T58" fmla="*/ 1779 w 2780"/>
                <a:gd name="T59" fmla="*/ 425 h 953"/>
                <a:gd name="T60" fmla="*/ 1729 w 2780"/>
                <a:gd name="T61" fmla="*/ 569 h 953"/>
                <a:gd name="T62" fmla="*/ 1729 w 2780"/>
                <a:gd name="T63" fmla="*/ 593 h 953"/>
                <a:gd name="T64" fmla="*/ 1736 w 2780"/>
                <a:gd name="T65" fmla="*/ 641 h 953"/>
                <a:gd name="T66" fmla="*/ 1757 w 2780"/>
                <a:gd name="T67" fmla="*/ 659 h 953"/>
                <a:gd name="T68" fmla="*/ 1750 w 2780"/>
                <a:gd name="T69" fmla="*/ 671 h 953"/>
                <a:gd name="T70" fmla="*/ 1736 w 2780"/>
                <a:gd name="T71" fmla="*/ 683 h 953"/>
                <a:gd name="T72" fmla="*/ 1652 w 2780"/>
                <a:gd name="T73" fmla="*/ 689 h 953"/>
                <a:gd name="T74" fmla="*/ 1575 w 2780"/>
                <a:gd name="T75" fmla="*/ 629 h 953"/>
                <a:gd name="T76" fmla="*/ 1428 w 2780"/>
                <a:gd name="T77" fmla="*/ 587 h 953"/>
                <a:gd name="T78" fmla="*/ 1272 w 2780"/>
                <a:gd name="T79" fmla="*/ 671 h 953"/>
                <a:gd name="T80" fmla="*/ 1082 w 2780"/>
                <a:gd name="T81" fmla="*/ 731 h 953"/>
                <a:gd name="T82" fmla="*/ 879 w 2780"/>
                <a:gd name="T83" fmla="*/ 743 h 953"/>
                <a:gd name="T84" fmla="*/ 672 w 2780"/>
                <a:gd name="T85" fmla="*/ 701 h 953"/>
                <a:gd name="T86" fmla="*/ 612 w 2780"/>
                <a:gd name="T87" fmla="*/ 695 h 953"/>
                <a:gd name="T88" fmla="*/ 600 w 2780"/>
                <a:gd name="T89" fmla="*/ 701 h 953"/>
                <a:gd name="T90" fmla="*/ 564 w 2780"/>
                <a:gd name="T91" fmla="*/ 731 h 953"/>
                <a:gd name="T92" fmla="*/ 458 w 2780"/>
                <a:gd name="T93" fmla="*/ 809 h 953"/>
                <a:gd name="T94" fmla="*/ 428 w 2780"/>
                <a:gd name="T95" fmla="*/ 821 h 953"/>
                <a:gd name="T96" fmla="*/ 404 w 2780"/>
                <a:gd name="T97" fmla="*/ 821 h 953"/>
                <a:gd name="T98" fmla="*/ 357 w 2780"/>
                <a:gd name="T99" fmla="*/ 827 h 953"/>
                <a:gd name="T100" fmla="*/ 231 w 2780"/>
                <a:gd name="T101" fmla="*/ 851 h 953"/>
                <a:gd name="T102" fmla="*/ 19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8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E71917F1-46BF-4002-BC60-1979360B3A71}"/>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48BB7465-490F-4AE3-8CE4-570F7A36619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68F25647-0AD2-4D68-B50C-52DDAD17D56C}"/>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AEFFF734-F30A-4BE5-8B9C-500E0D392BA0}"/>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0" name="Freeform 8">
              <a:extLst>
                <a:ext uri="{FF2B5EF4-FFF2-40B4-BE49-F238E27FC236}">
                  <a16:creationId xmlns:a16="http://schemas.microsoft.com/office/drawing/2014/main" id="{A21884B0-C24E-4C1E-B4C5-384F5F261B5A}"/>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1" name="Freeform 9">
              <a:extLst>
                <a:ext uri="{FF2B5EF4-FFF2-40B4-BE49-F238E27FC236}">
                  <a16:creationId xmlns:a16="http://schemas.microsoft.com/office/drawing/2014/main" id="{AA3A50F3-460B-4865-8E96-C6B92A177111}"/>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2" name="Freeform 10">
              <a:extLst>
                <a:ext uri="{FF2B5EF4-FFF2-40B4-BE49-F238E27FC236}">
                  <a16:creationId xmlns:a16="http://schemas.microsoft.com/office/drawing/2014/main" id="{761AB86C-D595-4C3F-B8D4-817C7F15D582}"/>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3" name="Freeform 11">
              <a:extLst>
                <a:ext uri="{FF2B5EF4-FFF2-40B4-BE49-F238E27FC236}">
                  <a16:creationId xmlns:a16="http://schemas.microsoft.com/office/drawing/2014/main" id="{9CD7C62C-332D-4204-A737-044CA17A72E4}"/>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B72E3BAD-5FC2-48F6-A41B-29F47D7D16B6}"/>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5505FE58-718D-40C7-BBB5-99DD2C1F838F}"/>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687D4BE1-572E-49F7-B8FC-BAF80B891B89}"/>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41159952-5E1E-494F-A0A9-DBFF96300940}"/>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64B32D9F-6B89-4679-A712-57BB9C759CC1}"/>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693B311C-BEA6-4946-91CC-69F989B5671C}"/>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F45B84C5-467D-4387-BFD4-919E3377BDE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E99EA00A-42D2-4610-8948-81D7B3E8139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8FC8F3C4-FD16-44C3-9B7F-61A68062A643}"/>
              </a:ext>
            </a:extLst>
          </p:cNvPr>
          <p:cNvSpPr>
            <a:spLocks noGrp="1" noChangeArrowheads="1"/>
          </p:cNvSpPr>
          <p:nvPr>
            <p:ph type="sldNum" sz="quarter" idx="12"/>
          </p:nvPr>
        </p:nvSpPr>
        <p:spPr/>
        <p:txBody>
          <a:bodyPr/>
          <a:lstStyle>
            <a:lvl1pPr>
              <a:defRPr/>
            </a:lvl1pPr>
          </a:lstStyle>
          <a:p>
            <a:pPr>
              <a:defRPr/>
            </a:pPr>
            <a:fld id="{B9745462-D8CB-4734-92B8-E6291B24D801}" type="slidenum">
              <a:rPr lang="en-US" altLang="en-US"/>
              <a:pPr>
                <a:defRPr/>
              </a:pPr>
              <a:t>‹#›</a:t>
            </a:fld>
            <a:endParaRPr lang="en-US" altLang="en-US"/>
          </a:p>
        </p:txBody>
      </p:sp>
    </p:spTree>
    <p:extLst>
      <p:ext uri="{BB962C8B-B14F-4D97-AF65-F5344CB8AC3E}">
        <p14:creationId xmlns:p14="http://schemas.microsoft.com/office/powerpoint/2010/main" val="25349525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258FB-B128-44CE-977A-E154B06A147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7A5027F-0B69-4D86-A314-1584BFED9F1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8475E84-EA93-43A8-AA02-D29EA64495A2}"/>
              </a:ext>
            </a:extLst>
          </p:cNvPr>
          <p:cNvSpPr>
            <a:spLocks noGrp="1"/>
          </p:cNvSpPr>
          <p:nvPr>
            <p:ph type="sldNum" sz="quarter" idx="12"/>
          </p:nvPr>
        </p:nvSpPr>
        <p:spPr/>
        <p:txBody>
          <a:bodyPr/>
          <a:lstStyle>
            <a:lvl1pPr>
              <a:defRPr/>
            </a:lvl1pPr>
          </a:lstStyle>
          <a:p>
            <a:pPr>
              <a:defRPr/>
            </a:pPr>
            <a:fld id="{5A611F45-AC01-4AD0-B46E-37A4443D3B3A}" type="slidenum">
              <a:rPr lang="en-US" altLang="en-US"/>
              <a:pPr>
                <a:defRPr/>
              </a:pPr>
              <a:t>‹#›</a:t>
            </a:fld>
            <a:endParaRPr lang="en-US" altLang="en-US"/>
          </a:p>
        </p:txBody>
      </p:sp>
    </p:spTree>
    <p:extLst>
      <p:ext uri="{BB962C8B-B14F-4D97-AF65-F5344CB8AC3E}">
        <p14:creationId xmlns:p14="http://schemas.microsoft.com/office/powerpoint/2010/main" val="4205339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0B55E42-C99E-419B-B21E-E47164985D7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A501E19-84E5-44AD-864F-9BBB36BE486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FC8EE5B-AC95-47E1-84F1-80B3A3BDE6AB}"/>
              </a:ext>
            </a:extLst>
          </p:cNvPr>
          <p:cNvSpPr>
            <a:spLocks noGrp="1"/>
          </p:cNvSpPr>
          <p:nvPr>
            <p:ph type="sldNum" sz="quarter" idx="12"/>
          </p:nvPr>
        </p:nvSpPr>
        <p:spPr/>
        <p:txBody>
          <a:bodyPr/>
          <a:lstStyle>
            <a:lvl1pPr>
              <a:defRPr/>
            </a:lvl1pPr>
          </a:lstStyle>
          <a:p>
            <a:pPr>
              <a:defRPr/>
            </a:pPr>
            <a:fld id="{88911853-BCF8-49CD-B8AB-200F652102DD}" type="slidenum">
              <a:rPr lang="en-US" altLang="en-US"/>
              <a:pPr>
                <a:defRPr/>
              </a:pPr>
              <a:t>‹#›</a:t>
            </a:fld>
            <a:endParaRPr lang="en-US" altLang="en-US"/>
          </a:p>
        </p:txBody>
      </p:sp>
    </p:spTree>
    <p:extLst>
      <p:ext uri="{BB962C8B-B14F-4D97-AF65-F5344CB8AC3E}">
        <p14:creationId xmlns:p14="http://schemas.microsoft.com/office/powerpoint/2010/main" val="17882247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28A0C2-D32C-4EFD-B048-5D939ABAEC3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7D5D0265-1398-452C-9948-015B9F27EE3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027D115-BB05-42B0-B35E-90F4BA4FAE9D}"/>
              </a:ext>
            </a:extLst>
          </p:cNvPr>
          <p:cNvSpPr>
            <a:spLocks noGrp="1"/>
          </p:cNvSpPr>
          <p:nvPr>
            <p:ph type="sldNum" sz="quarter" idx="12"/>
          </p:nvPr>
        </p:nvSpPr>
        <p:spPr/>
        <p:txBody>
          <a:bodyPr/>
          <a:lstStyle>
            <a:lvl1pPr>
              <a:defRPr/>
            </a:lvl1pPr>
          </a:lstStyle>
          <a:p>
            <a:pPr>
              <a:defRPr/>
            </a:pPr>
            <a:fld id="{7BEDA316-9EB0-4D50-BA0A-5F120FB7FBB1}" type="slidenum">
              <a:rPr lang="en-US" altLang="en-US"/>
              <a:pPr>
                <a:defRPr/>
              </a:pPr>
              <a:t>‹#›</a:t>
            </a:fld>
            <a:endParaRPr lang="en-US" altLang="en-US"/>
          </a:p>
        </p:txBody>
      </p:sp>
    </p:spTree>
    <p:extLst>
      <p:ext uri="{BB962C8B-B14F-4D97-AF65-F5344CB8AC3E}">
        <p14:creationId xmlns:p14="http://schemas.microsoft.com/office/powerpoint/2010/main" val="40669817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BFADA-5CF1-4B41-8646-B677C029091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D24B4508-AA27-4521-9D68-B0B95D87D34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4B0122B7-1217-4332-BEBB-7C5A70A6A015}"/>
              </a:ext>
            </a:extLst>
          </p:cNvPr>
          <p:cNvSpPr>
            <a:spLocks noGrp="1"/>
          </p:cNvSpPr>
          <p:nvPr>
            <p:ph type="sldNum" sz="quarter" idx="12"/>
          </p:nvPr>
        </p:nvSpPr>
        <p:spPr/>
        <p:txBody>
          <a:bodyPr/>
          <a:lstStyle>
            <a:lvl1pPr>
              <a:defRPr/>
            </a:lvl1pPr>
          </a:lstStyle>
          <a:p>
            <a:pPr>
              <a:defRPr/>
            </a:pPr>
            <a:fld id="{CE3F3EF5-5D1E-4C5E-A4F3-D01A38FCA8F2}" type="slidenum">
              <a:rPr lang="en-US" altLang="en-US"/>
              <a:pPr>
                <a:defRPr/>
              </a:pPr>
              <a:t>‹#›</a:t>
            </a:fld>
            <a:endParaRPr lang="en-US" altLang="en-US"/>
          </a:p>
        </p:txBody>
      </p:sp>
    </p:spTree>
    <p:extLst>
      <p:ext uri="{BB962C8B-B14F-4D97-AF65-F5344CB8AC3E}">
        <p14:creationId xmlns:p14="http://schemas.microsoft.com/office/powerpoint/2010/main" val="321011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D63023-9456-4E20-B146-C1597D99A722}"/>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0FDCF0F1-0D98-4499-9511-287CEC4414D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60553B83-709D-4484-9A8B-BEB085849A34}"/>
              </a:ext>
            </a:extLst>
          </p:cNvPr>
          <p:cNvSpPr>
            <a:spLocks noGrp="1"/>
          </p:cNvSpPr>
          <p:nvPr>
            <p:ph type="sldNum" sz="quarter" idx="12"/>
          </p:nvPr>
        </p:nvSpPr>
        <p:spPr/>
        <p:txBody>
          <a:bodyPr/>
          <a:lstStyle>
            <a:lvl1pPr>
              <a:defRPr/>
            </a:lvl1pPr>
          </a:lstStyle>
          <a:p>
            <a:pPr>
              <a:defRPr/>
            </a:pPr>
            <a:fld id="{E0B03110-A83B-422B-80BC-409F554E4397}" type="slidenum">
              <a:rPr lang="en-US" altLang="en-US"/>
              <a:pPr>
                <a:defRPr/>
              </a:pPr>
              <a:t>‹#›</a:t>
            </a:fld>
            <a:endParaRPr lang="en-US" altLang="en-US"/>
          </a:p>
        </p:txBody>
      </p:sp>
    </p:spTree>
    <p:extLst>
      <p:ext uri="{BB962C8B-B14F-4D97-AF65-F5344CB8AC3E}">
        <p14:creationId xmlns:p14="http://schemas.microsoft.com/office/powerpoint/2010/main" val="82532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CC021F-0820-40D9-9576-883355D1C79E}"/>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A64674A-C939-4F32-93BB-1A66D68BAC2A}"/>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F0EF6812-FEAA-4F89-A907-35871DA5C232}"/>
              </a:ext>
            </a:extLst>
          </p:cNvPr>
          <p:cNvSpPr>
            <a:spLocks noGrp="1"/>
          </p:cNvSpPr>
          <p:nvPr>
            <p:ph type="sldNum" sz="quarter" idx="12"/>
          </p:nvPr>
        </p:nvSpPr>
        <p:spPr/>
        <p:txBody>
          <a:bodyPr/>
          <a:lstStyle>
            <a:lvl1pPr>
              <a:defRPr/>
            </a:lvl1pPr>
          </a:lstStyle>
          <a:p>
            <a:pPr>
              <a:defRPr/>
            </a:pPr>
            <a:fld id="{FE683BBF-AB73-4206-B8B9-8410F262980A}" type="slidenum">
              <a:rPr lang="en-US" altLang="en-US"/>
              <a:pPr>
                <a:defRPr/>
              </a:pPr>
              <a:t>‹#›</a:t>
            </a:fld>
            <a:endParaRPr lang="en-US" altLang="en-US"/>
          </a:p>
        </p:txBody>
      </p:sp>
    </p:spTree>
    <p:extLst>
      <p:ext uri="{BB962C8B-B14F-4D97-AF65-F5344CB8AC3E}">
        <p14:creationId xmlns:p14="http://schemas.microsoft.com/office/powerpoint/2010/main" val="2046195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7C3A99-5689-4BC5-A502-255D90C7104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BA50F4C-70E0-4DF5-B1F2-812540C3B7F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96EA9B1-E1FE-41F5-B239-3082D8C79ADA}"/>
              </a:ext>
            </a:extLst>
          </p:cNvPr>
          <p:cNvSpPr>
            <a:spLocks noGrp="1"/>
          </p:cNvSpPr>
          <p:nvPr>
            <p:ph type="sldNum" sz="quarter" idx="12"/>
          </p:nvPr>
        </p:nvSpPr>
        <p:spPr/>
        <p:txBody>
          <a:bodyPr/>
          <a:lstStyle>
            <a:lvl1pPr>
              <a:defRPr/>
            </a:lvl1pPr>
          </a:lstStyle>
          <a:p>
            <a:pPr>
              <a:defRPr/>
            </a:pPr>
            <a:fld id="{EC177D2A-DE3A-4337-B5C7-A8AC0F2A17C5}" type="slidenum">
              <a:rPr lang="en-US" altLang="en-US"/>
              <a:pPr>
                <a:defRPr/>
              </a:pPr>
              <a:t>‹#›</a:t>
            </a:fld>
            <a:endParaRPr lang="en-US" altLang="en-US"/>
          </a:p>
        </p:txBody>
      </p:sp>
    </p:spTree>
    <p:extLst>
      <p:ext uri="{BB962C8B-B14F-4D97-AF65-F5344CB8AC3E}">
        <p14:creationId xmlns:p14="http://schemas.microsoft.com/office/powerpoint/2010/main" val="1557279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0C069C-8520-4191-A77E-C9F1AB76304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BFF67AA-1E2F-4A84-90A9-CFE246786D5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1C1CABA-3E27-4010-A596-FCC40C1E2ED9}"/>
              </a:ext>
            </a:extLst>
          </p:cNvPr>
          <p:cNvSpPr>
            <a:spLocks noGrp="1"/>
          </p:cNvSpPr>
          <p:nvPr>
            <p:ph type="sldNum" sz="quarter" idx="12"/>
          </p:nvPr>
        </p:nvSpPr>
        <p:spPr/>
        <p:txBody>
          <a:bodyPr/>
          <a:lstStyle>
            <a:lvl1pPr>
              <a:defRPr/>
            </a:lvl1pPr>
          </a:lstStyle>
          <a:p>
            <a:pPr>
              <a:defRPr/>
            </a:pPr>
            <a:fld id="{78533F64-3BEB-4792-AC8C-9794CA848C83}" type="slidenum">
              <a:rPr lang="en-US" altLang="en-US"/>
              <a:pPr>
                <a:defRPr/>
              </a:pPr>
              <a:t>‹#›</a:t>
            </a:fld>
            <a:endParaRPr lang="en-US" altLang="en-US"/>
          </a:p>
        </p:txBody>
      </p:sp>
    </p:spTree>
    <p:extLst>
      <p:ext uri="{BB962C8B-B14F-4D97-AF65-F5344CB8AC3E}">
        <p14:creationId xmlns:p14="http://schemas.microsoft.com/office/powerpoint/2010/main" val="2327586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ACDA0-4E7E-4ABD-A179-0FA03945644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28BD7E2-942B-4695-9905-03EA0E9C8F2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2DCE877-219B-44C1-BD8D-7C20A40069C7}"/>
              </a:ext>
            </a:extLst>
          </p:cNvPr>
          <p:cNvSpPr>
            <a:spLocks noGrp="1"/>
          </p:cNvSpPr>
          <p:nvPr>
            <p:ph type="sldNum" sz="quarter" idx="12"/>
          </p:nvPr>
        </p:nvSpPr>
        <p:spPr/>
        <p:txBody>
          <a:bodyPr/>
          <a:lstStyle>
            <a:lvl1pPr>
              <a:defRPr/>
            </a:lvl1pPr>
          </a:lstStyle>
          <a:p>
            <a:pPr>
              <a:defRPr/>
            </a:pPr>
            <a:fld id="{713DB072-1FB8-4A8F-AF25-F2080CFC8A0C}" type="slidenum">
              <a:rPr lang="en-US" altLang="en-US"/>
              <a:pPr>
                <a:defRPr/>
              </a:pPr>
              <a:t>‹#›</a:t>
            </a:fld>
            <a:endParaRPr lang="en-US" altLang="en-US"/>
          </a:p>
        </p:txBody>
      </p:sp>
    </p:spTree>
    <p:extLst>
      <p:ext uri="{BB962C8B-B14F-4D97-AF65-F5344CB8AC3E}">
        <p14:creationId xmlns:p14="http://schemas.microsoft.com/office/powerpoint/2010/main" val="3566756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D6C25F-34E7-46AF-A498-43DDB81504D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5DF7615-5FEE-4A52-B704-3BE4D44FF16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C304802-A8E4-40AF-AD2A-4FF322C9B22C}"/>
              </a:ext>
            </a:extLst>
          </p:cNvPr>
          <p:cNvSpPr>
            <a:spLocks noGrp="1"/>
          </p:cNvSpPr>
          <p:nvPr>
            <p:ph type="sldNum" sz="quarter" idx="12"/>
          </p:nvPr>
        </p:nvSpPr>
        <p:spPr/>
        <p:txBody>
          <a:bodyPr/>
          <a:lstStyle>
            <a:lvl1pPr>
              <a:defRPr/>
            </a:lvl1pPr>
          </a:lstStyle>
          <a:p>
            <a:pPr>
              <a:defRPr/>
            </a:pPr>
            <a:fld id="{4FE8C640-9809-4110-8080-DA1FE1C3F8A0}" type="slidenum">
              <a:rPr lang="en-US" altLang="en-US"/>
              <a:pPr>
                <a:defRPr/>
              </a:pPr>
              <a:t>‹#›</a:t>
            </a:fld>
            <a:endParaRPr lang="en-US" altLang="en-US"/>
          </a:p>
        </p:txBody>
      </p:sp>
    </p:spTree>
    <p:extLst>
      <p:ext uri="{BB962C8B-B14F-4D97-AF65-F5344CB8AC3E}">
        <p14:creationId xmlns:p14="http://schemas.microsoft.com/office/powerpoint/2010/main" val="3191012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EBE831F-D291-4641-9D3D-2A58EEFE1E5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5DA9E043-A75B-4206-93DC-555358C7F8F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F1AC56C-E805-4805-AD30-0FE42EC54935}"/>
              </a:ext>
            </a:extLst>
          </p:cNvPr>
          <p:cNvSpPr>
            <a:spLocks noGrp="1"/>
          </p:cNvSpPr>
          <p:nvPr>
            <p:ph type="sldNum" sz="quarter" idx="12"/>
          </p:nvPr>
        </p:nvSpPr>
        <p:spPr/>
        <p:txBody>
          <a:bodyPr/>
          <a:lstStyle>
            <a:lvl1pPr>
              <a:defRPr/>
            </a:lvl1pPr>
          </a:lstStyle>
          <a:p>
            <a:pPr>
              <a:defRPr/>
            </a:pPr>
            <a:fld id="{F4172844-B72C-4FFD-B9E8-D114E70D2238}" type="slidenum">
              <a:rPr lang="en-US" altLang="en-US"/>
              <a:pPr>
                <a:defRPr/>
              </a:pPr>
              <a:t>‹#›</a:t>
            </a:fld>
            <a:endParaRPr lang="en-US" altLang="en-US"/>
          </a:p>
        </p:txBody>
      </p:sp>
    </p:spTree>
    <p:extLst>
      <p:ext uri="{BB962C8B-B14F-4D97-AF65-F5344CB8AC3E}">
        <p14:creationId xmlns:p14="http://schemas.microsoft.com/office/powerpoint/2010/main" val="2134416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2D3D82-036E-41E3-BF8C-46B7AAC48AA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1DD040E-8192-4305-AA90-504172C70F6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98D2929-CE1F-4B55-A552-1E8579109FFE}"/>
              </a:ext>
            </a:extLst>
          </p:cNvPr>
          <p:cNvSpPr>
            <a:spLocks noGrp="1"/>
          </p:cNvSpPr>
          <p:nvPr>
            <p:ph type="sldNum" sz="quarter" idx="12"/>
          </p:nvPr>
        </p:nvSpPr>
        <p:spPr/>
        <p:txBody>
          <a:bodyPr/>
          <a:lstStyle>
            <a:lvl1pPr>
              <a:defRPr/>
            </a:lvl1pPr>
          </a:lstStyle>
          <a:p>
            <a:pPr>
              <a:defRPr/>
            </a:pPr>
            <a:fld id="{8770C790-AAB3-4F28-8826-18EF80340AA0}" type="slidenum">
              <a:rPr lang="en-US" altLang="en-US"/>
              <a:pPr>
                <a:defRPr/>
              </a:pPr>
              <a:t>‹#›</a:t>
            </a:fld>
            <a:endParaRPr lang="en-US" altLang="en-US"/>
          </a:p>
        </p:txBody>
      </p:sp>
    </p:spTree>
    <p:extLst>
      <p:ext uri="{BB962C8B-B14F-4D97-AF65-F5344CB8AC3E}">
        <p14:creationId xmlns:p14="http://schemas.microsoft.com/office/powerpoint/2010/main" val="9864827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F1E158-0284-410A-9C17-EA14823650A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F2D0AE29-CC17-4B0E-89A6-746D3A4C5A2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3925185-8403-431A-AAF6-AF3AC435CEFD}"/>
              </a:ext>
            </a:extLst>
          </p:cNvPr>
          <p:cNvSpPr>
            <a:spLocks noGrp="1"/>
          </p:cNvSpPr>
          <p:nvPr>
            <p:ph type="sldNum" sz="quarter" idx="12"/>
          </p:nvPr>
        </p:nvSpPr>
        <p:spPr/>
        <p:txBody>
          <a:bodyPr/>
          <a:lstStyle>
            <a:lvl1pPr>
              <a:defRPr/>
            </a:lvl1pPr>
          </a:lstStyle>
          <a:p>
            <a:pPr>
              <a:defRPr/>
            </a:pPr>
            <a:fld id="{40238E05-FFE7-4352-AF1C-4DA975A12A00}" type="slidenum">
              <a:rPr lang="en-US" altLang="en-US"/>
              <a:pPr>
                <a:defRPr/>
              </a:pPr>
              <a:t>‹#›</a:t>
            </a:fld>
            <a:endParaRPr lang="en-US" altLang="en-US"/>
          </a:p>
        </p:txBody>
      </p:sp>
    </p:spTree>
    <p:extLst>
      <p:ext uri="{BB962C8B-B14F-4D97-AF65-F5344CB8AC3E}">
        <p14:creationId xmlns:p14="http://schemas.microsoft.com/office/powerpoint/2010/main" val="20645564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CA1336D-FC5A-4645-9F5E-B43F7844B756}"/>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B5C309-4999-4D6E-9108-5CADD1491C4A}"/>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81D5BF59-BACD-44FC-9FF1-31713641B156}"/>
              </a:ext>
            </a:extLst>
          </p:cNvPr>
          <p:cNvSpPr>
            <a:spLocks noGrp="1"/>
          </p:cNvSpPr>
          <p:nvPr>
            <p:ph type="sldNum" sz="quarter" idx="12"/>
          </p:nvPr>
        </p:nvSpPr>
        <p:spPr/>
        <p:txBody>
          <a:bodyPr/>
          <a:lstStyle>
            <a:lvl1pPr>
              <a:defRPr/>
            </a:lvl1pPr>
          </a:lstStyle>
          <a:p>
            <a:pPr>
              <a:defRPr/>
            </a:pPr>
            <a:fld id="{A0BA8023-AA32-40FC-A514-ED01F2572E20}" type="slidenum">
              <a:rPr lang="en-US" altLang="en-US"/>
              <a:pPr>
                <a:defRPr/>
              </a:pPr>
              <a:t>‹#›</a:t>
            </a:fld>
            <a:endParaRPr lang="en-US" altLang="en-US"/>
          </a:p>
        </p:txBody>
      </p:sp>
    </p:spTree>
    <p:extLst>
      <p:ext uri="{BB962C8B-B14F-4D97-AF65-F5344CB8AC3E}">
        <p14:creationId xmlns:p14="http://schemas.microsoft.com/office/powerpoint/2010/main" val="5075056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41763"/>
            <a:ext cx="10972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9DBD19E-9CA4-4DE7-8519-946F07AF339D}"/>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2820DBAA-E795-4280-9E39-B6329898AD4F}"/>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3B59DCA9-2420-4B8D-B07E-9F42917608D7}"/>
              </a:ext>
            </a:extLst>
          </p:cNvPr>
          <p:cNvSpPr>
            <a:spLocks noGrp="1"/>
          </p:cNvSpPr>
          <p:nvPr>
            <p:ph type="sldNum" sz="quarter" idx="12"/>
          </p:nvPr>
        </p:nvSpPr>
        <p:spPr/>
        <p:txBody>
          <a:bodyPr/>
          <a:lstStyle>
            <a:lvl1pPr>
              <a:defRPr/>
            </a:lvl1pPr>
          </a:lstStyle>
          <a:p>
            <a:pPr>
              <a:defRPr/>
            </a:pPr>
            <a:fld id="{3DDF7FBE-7D98-41C7-AE19-77B02DBDEFFC}" type="slidenum">
              <a:rPr lang="en-US" altLang="en-US"/>
              <a:pPr>
                <a:defRPr/>
              </a:pPr>
              <a:t>‹#›</a:t>
            </a:fld>
            <a:endParaRPr lang="en-US" altLang="en-US"/>
          </a:p>
        </p:txBody>
      </p:sp>
    </p:spTree>
    <p:extLst>
      <p:ext uri="{BB962C8B-B14F-4D97-AF65-F5344CB8AC3E}">
        <p14:creationId xmlns:p14="http://schemas.microsoft.com/office/powerpoint/2010/main" val="739125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675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2919E872-76B0-4110-9C14-0B79692485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7AF51C-0283-4BEC-A58E-39BB190AF9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E6B17AB-2B51-4AD3-AE26-BF6CD64A8F86}"/>
              </a:ext>
            </a:extLst>
          </p:cNvPr>
          <p:cNvSpPr>
            <a:spLocks noGrp="1" noChangeArrowheads="1"/>
          </p:cNvSpPr>
          <p:nvPr>
            <p:ph type="sldNum" sz="quarter" idx="12"/>
          </p:nvPr>
        </p:nvSpPr>
        <p:spPr>
          <a:ln/>
        </p:spPr>
        <p:txBody>
          <a:bodyPr/>
          <a:lstStyle>
            <a:lvl1pPr>
              <a:defRPr/>
            </a:lvl1pPr>
          </a:lstStyle>
          <a:p>
            <a:pPr>
              <a:defRPr/>
            </a:pPr>
            <a:fld id="{C2AA8946-123A-4ABF-BC48-E885525CE1A9}" type="slidenum">
              <a:rPr lang="en-US" altLang="en-US"/>
              <a:pPr>
                <a:defRPr/>
              </a:pPr>
              <a:t>‹#›</a:t>
            </a:fld>
            <a:endParaRPr lang="en-US" altLang="en-US"/>
          </a:p>
        </p:txBody>
      </p:sp>
    </p:spTree>
    <p:extLst>
      <p:ext uri="{BB962C8B-B14F-4D97-AF65-F5344CB8AC3E}">
        <p14:creationId xmlns:p14="http://schemas.microsoft.com/office/powerpoint/2010/main" val="14951571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F3CBC5-6944-4C46-84D4-2BBDB81CBA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63F327A-6457-4E26-8A6D-22E1F3D15A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6C03E1-4E4D-4ECD-A798-4BACD838065D}"/>
              </a:ext>
            </a:extLst>
          </p:cNvPr>
          <p:cNvSpPr>
            <a:spLocks noGrp="1" noChangeArrowheads="1"/>
          </p:cNvSpPr>
          <p:nvPr>
            <p:ph type="sldNum" sz="quarter" idx="12"/>
          </p:nvPr>
        </p:nvSpPr>
        <p:spPr>
          <a:ln/>
        </p:spPr>
        <p:txBody>
          <a:bodyPr/>
          <a:lstStyle>
            <a:lvl1pPr>
              <a:defRPr/>
            </a:lvl1pPr>
          </a:lstStyle>
          <a:p>
            <a:pPr>
              <a:defRPr/>
            </a:pPr>
            <a:fld id="{381177EF-9A87-4BD8-B69D-398E31A5AA95}" type="slidenum">
              <a:rPr lang="en-US" altLang="en-US"/>
              <a:pPr>
                <a:defRPr/>
              </a:pPr>
              <a:t>‹#›</a:t>
            </a:fld>
            <a:endParaRPr lang="en-US" altLang="en-US"/>
          </a:p>
        </p:txBody>
      </p:sp>
    </p:spTree>
    <p:extLst>
      <p:ext uri="{BB962C8B-B14F-4D97-AF65-F5344CB8AC3E}">
        <p14:creationId xmlns:p14="http://schemas.microsoft.com/office/powerpoint/2010/main" val="359136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fld id="{3802887D-5A78-4F9D-9B5E-04CB24EB4E12}" type="datetime1">
              <a:rPr lang="en-US" altLang="en-US" smtClean="0"/>
              <a:t>5/23/2019</a:t>
            </a:fld>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39705410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D56B2D80-2F8A-4E22-8316-36EA1EA049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535AED-878C-4256-8CEE-F7462370D3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72648B-E481-411E-AF8B-AA319D86DB3C}"/>
              </a:ext>
            </a:extLst>
          </p:cNvPr>
          <p:cNvSpPr>
            <a:spLocks noGrp="1" noChangeArrowheads="1"/>
          </p:cNvSpPr>
          <p:nvPr>
            <p:ph type="sldNum" sz="quarter" idx="12"/>
          </p:nvPr>
        </p:nvSpPr>
        <p:spPr>
          <a:ln/>
        </p:spPr>
        <p:txBody>
          <a:bodyPr/>
          <a:lstStyle>
            <a:lvl1pPr>
              <a:defRPr/>
            </a:lvl1pPr>
          </a:lstStyle>
          <a:p>
            <a:pPr>
              <a:defRPr/>
            </a:pPr>
            <a:fld id="{C5E1C104-2116-4676-B80F-6560EA4384C1}" type="slidenum">
              <a:rPr lang="en-US" altLang="en-US"/>
              <a:pPr>
                <a:defRPr/>
              </a:pPr>
              <a:t>‹#›</a:t>
            </a:fld>
            <a:endParaRPr lang="en-US" altLang="en-US"/>
          </a:p>
        </p:txBody>
      </p:sp>
    </p:spTree>
    <p:extLst>
      <p:ext uri="{BB962C8B-B14F-4D97-AF65-F5344CB8AC3E}">
        <p14:creationId xmlns:p14="http://schemas.microsoft.com/office/powerpoint/2010/main" val="416526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B171C2-F2A3-459D-AEF9-C6E5DD87C4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1E7365D-50F6-4E3C-8D3C-8333372A0D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FABCA21-CDE9-4288-BF78-8CF7ED1399DE}"/>
              </a:ext>
            </a:extLst>
          </p:cNvPr>
          <p:cNvSpPr>
            <a:spLocks noGrp="1" noChangeArrowheads="1"/>
          </p:cNvSpPr>
          <p:nvPr>
            <p:ph type="sldNum" sz="quarter" idx="12"/>
          </p:nvPr>
        </p:nvSpPr>
        <p:spPr>
          <a:ln/>
        </p:spPr>
        <p:txBody>
          <a:bodyPr/>
          <a:lstStyle>
            <a:lvl1pPr>
              <a:defRPr/>
            </a:lvl1pPr>
          </a:lstStyle>
          <a:p>
            <a:pPr>
              <a:defRPr/>
            </a:pPr>
            <a:fld id="{A877E47E-7C4B-4D46-BF23-61126781AC04}" type="slidenum">
              <a:rPr lang="en-US" altLang="en-US"/>
              <a:pPr>
                <a:defRPr/>
              </a:pPr>
              <a:t>‹#›</a:t>
            </a:fld>
            <a:endParaRPr lang="en-US" altLang="en-US"/>
          </a:p>
        </p:txBody>
      </p:sp>
    </p:spTree>
    <p:extLst>
      <p:ext uri="{BB962C8B-B14F-4D97-AF65-F5344CB8AC3E}">
        <p14:creationId xmlns:p14="http://schemas.microsoft.com/office/powerpoint/2010/main" val="20059931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9FE18B-A7E0-45A7-9164-1E265E3D23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35ADE46-69BD-48F3-8117-F46C60C325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79FD49-D7CC-46FA-8B85-D4EBE111FEFE}"/>
              </a:ext>
            </a:extLst>
          </p:cNvPr>
          <p:cNvSpPr>
            <a:spLocks noGrp="1" noChangeArrowheads="1"/>
          </p:cNvSpPr>
          <p:nvPr>
            <p:ph type="sldNum" sz="quarter" idx="12"/>
          </p:nvPr>
        </p:nvSpPr>
        <p:spPr>
          <a:ln/>
        </p:spPr>
        <p:txBody>
          <a:bodyPr/>
          <a:lstStyle>
            <a:lvl1pPr>
              <a:defRPr/>
            </a:lvl1pPr>
          </a:lstStyle>
          <a:p>
            <a:pPr>
              <a:defRPr/>
            </a:pPr>
            <a:fld id="{7943A509-8A63-4D5E-8C72-DEBBEABAD943}" type="slidenum">
              <a:rPr lang="en-US" altLang="en-US"/>
              <a:pPr>
                <a:defRPr/>
              </a:pPr>
              <a:t>‹#›</a:t>
            </a:fld>
            <a:endParaRPr lang="en-US" altLang="en-US"/>
          </a:p>
        </p:txBody>
      </p:sp>
    </p:spTree>
    <p:extLst>
      <p:ext uri="{BB962C8B-B14F-4D97-AF65-F5344CB8AC3E}">
        <p14:creationId xmlns:p14="http://schemas.microsoft.com/office/powerpoint/2010/main" val="19314825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F79D13A-23D0-4F9B-9B10-764BA7E3FF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8896CE4-EA99-43D3-91C6-CCE5278AA4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3680B8F-1F4E-4A6B-961A-56A1FC6FEB90}"/>
              </a:ext>
            </a:extLst>
          </p:cNvPr>
          <p:cNvSpPr>
            <a:spLocks noGrp="1" noChangeArrowheads="1"/>
          </p:cNvSpPr>
          <p:nvPr>
            <p:ph type="sldNum" sz="quarter" idx="12"/>
          </p:nvPr>
        </p:nvSpPr>
        <p:spPr>
          <a:ln/>
        </p:spPr>
        <p:txBody>
          <a:bodyPr/>
          <a:lstStyle>
            <a:lvl1pPr>
              <a:defRPr/>
            </a:lvl1pPr>
          </a:lstStyle>
          <a:p>
            <a:pPr>
              <a:defRPr/>
            </a:pPr>
            <a:fld id="{400574C2-9139-4D74-A163-0E9F9F7BCF19}" type="slidenum">
              <a:rPr lang="en-US" altLang="en-US"/>
              <a:pPr>
                <a:defRPr/>
              </a:pPr>
              <a:t>‹#›</a:t>
            </a:fld>
            <a:endParaRPr lang="en-US" altLang="en-US"/>
          </a:p>
        </p:txBody>
      </p:sp>
    </p:spTree>
    <p:extLst>
      <p:ext uri="{BB962C8B-B14F-4D97-AF65-F5344CB8AC3E}">
        <p14:creationId xmlns:p14="http://schemas.microsoft.com/office/powerpoint/2010/main" val="1107314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2DC99B-21D6-497A-9BF1-B8CAC4A37F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3CC1729-E425-4BE4-955A-74B0D25BB8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CF6ABBF-25A2-4670-85E4-1CDD0B96C162}"/>
              </a:ext>
            </a:extLst>
          </p:cNvPr>
          <p:cNvSpPr>
            <a:spLocks noGrp="1" noChangeArrowheads="1"/>
          </p:cNvSpPr>
          <p:nvPr>
            <p:ph type="sldNum" sz="quarter" idx="12"/>
          </p:nvPr>
        </p:nvSpPr>
        <p:spPr>
          <a:ln/>
        </p:spPr>
        <p:txBody>
          <a:bodyPr/>
          <a:lstStyle>
            <a:lvl1pPr>
              <a:defRPr/>
            </a:lvl1pPr>
          </a:lstStyle>
          <a:p>
            <a:pPr>
              <a:defRPr/>
            </a:pPr>
            <a:fld id="{EB57E982-05CB-44F9-B499-ED2D3D43E647}" type="slidenum">
              <a:rPr lang="en-US" altLang="en-US"/>
              <a:pPr>
                <a:defRPr/>
              </a:pPr>
              <a:t>‹#›</a:t>
            </a:fld>
            <a:endParaRPr lang="en-US" altLang="en-US"/>
          </a:p>
        </p:txBody>
      </p:sp>
    </p:spTree>
    <p:extLst>
      <p:ext uri="{BB962C8B-B14F-4D97-AF65-F5344CB8AC3E}">
        <p14:creationId xmlns:p14="http://schemas.microsoft.com/office/powerpoint/2010/main" val="7967022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ED3CDCA-79FD-41DB-8306-B77E327FC3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CDCD57D-A34F-42C4-B5F3-4A093D9D82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AFD9589-7CF3-4D2F-B31E-6840EF2354BC}"/>
              </a:ext>
            </a:extLst>
          </p:cNvPr>
          <p:cNvSpPr>
            <a:spLocks noGrp="1" noChangeArrowheads="1"/>
          </p:cNvSpPr>
          <p:nvPr>
            <p:ph type="sldNum" sz="quarter" idx="12"/>
          </p:nvPr>
        </p:nvSpPr>
        <p:spPr>
          <a:ln/>
        </p:spPr>
        <p:txBody>
          <a:bodyPr/>
          <a:lstStyle>
            <a:lvl1pPr>
              <a:defRPr/>
            </a:lvl1pPr>
          </a:lstStyle>
          <a:p>
            <a:pPr>
              <a:defRPr/>
            </a:pPr>
            <a:fld id="{075F7756-5383-4867-8E72-E7905B44DCF3}" type="slidenum">
              <a:rPr lang="en-US" altLang="en-US"/>
              <a:pPr>
                <a:defRPr/>
              </a:pPr>
              <a:t>‹#›</a:t>
            </a:fld>
            <a:endParaRPr lang="en-US" altLang="en-US"/>
          </a:p>
        </p:txBody>
      </p:sp>
    </p:spTree>
    <p:extLst>
      <p:ext uri="{BB962C8B-B14F-4D97-AF65-F5344CB8AC3E}">
        <p14:creationId xmlns:p14="http://schemas.microsoft.com/office/powerpoint/2010/main" val="5491913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964AA9A-9BA9-4B70-B28E-C0EB35DC60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9DC9C37-7590-4495-A018-C1D6FDF045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DDA81D9-BF66-4C16-A3EE-883EB263FC45}"/>
              </a:ext>
            </a:extLst>
          </p:cNvPr>
          <p:cNvSpPr>
            <a:spLocks noGrp="1" noChangeArrowheads="1"/>
          </p:cNvSpPr>
          <p:nvPr>
            <p:ph type="sldNum" sz="quarter" idx="12"/>
          </p:nvPr>
        </p:nvSpPr>
        <p:spPr>
          <a:ln/>
        </p:spPr>
        <p:txBody>
          <a:bodyPr/>
          <a:lstStyle>
            <a:lvl1pPr>
              <a:defRPr/>
            </a:lvl1pPr>
          </a:lstStyle>
          <a:p>
            <a:pPr>
              <a:defRPr/>
            </a:pPr>
            <a:fld id="{2622CC38-EBF6-4958-B198-C21EB689CE12}" type="slidenum">
              <a:rPr lang="en-US" altLang="en-US"/>
              <a:pPr>
                <a:defRPr/>
              </a:pPr>
              <a:t>‹#›</a:t>
            </a:fld>
            <a:endParaRPr lang="en-US" altLang="en-US"/>
          </a:p>
        </p:txBody>
      </p:sp>
    </p:spTree>
    <p:extLst>
      <p:ext uri="{BB962C8B-B14F-4D97-AF65-F5344CB8AC3E}">
        <p14:creationId xmlns:p14="http://schemas.microsoft.com/office/powerpoint/2010/main" val="23114120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E628C3-C141-4265-859E-B0E7EF4C25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5EC0A9-E25F-433D-9E50-7A3131985D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0D0105B-6FC4-48A6-B7DE-919F0795E21D}"/>
              </a:ext>
            </a:extLst>
          </p:cNvPr>
          <p:cNvSpPr>
            <a:spLocks noGrp="1" noChangeArrowheads="1"/>
          </p:cNvSpPr>
          <p:nvPr>
            <p:ph type="sldNum" sz="quarter" idx="12"/>
          </p:nvPr>
        </p:nvSpPr>
        <p:spPr>
          <a:ln/>
        </p:spPr>
        <p:txBody>
          <a:bodyPr/>
          <a:lstStyle>
            <a:lvl1pPr>
              <a:defRPr/>
            </a:lvl1pPr>
          </a:lstStyle>
          <a:p>
            <a:pPr>
              <a:defRPr/>
            </a:pPr>
            <a:fld id="{EB54904D-B5C9-4FE4-AF02-F605345A3DE0}" type="slidenum">
              <a:rPr lang="en-US" altLang="en-US"/>
              <a:pPr>
                <a:defRPr/>
              </a:pPr>
              <a:t>‹#›</a:t>
            </a:fld>
            <a:endParaRPr lang="en-US" altLang="en-US"/>
          </a:p>
        </p:txBody>
      </p:sp>
    </p:spTree>
    <p:extLst>
      <p:ext uri="{BB962C8B-B14F-4D97-AF65-F5344CB8AC3E}">
        <p14:creationId xmlns:p14="http://schemas.microsoft.com/office/powerpoint/2010/main" val="3321835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FD50CD-FAC2-4D80-BAAA-D18130111D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4B86CEB-5E4C-4FD1-B9F9-AE8B918A34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2ABD742-E7FB-47D8-9F7E-244615FE0BFF}"/>
              </a:ext>
            </a:extLst>
          </p:cNvPr>
          <p:cNvSpPr>
            <a:spLocks noGrp="1" noChangeArrowheads="1"/>
          </p:cNvSpPr>
          <p:nvPr>
            <p:ph type="sldNum" sz="quarter" idx="12"/>
          </p:nvPr>
        </p:nvSpPr>
        <p:spPr>
          <a:ln/>
        </p:spPr>
        <p:txBody>
          <a:bodyPr/>
          <a:lstStyle>
            <a:lvl1pPr>
              <a:defRPr/>
            </a:lvl1pPr>
          </a:lstStyle>
          <a:p>
            <a:pPr>
              <a:defRPr/>
            </a:pPr>
            <a:fld id="{58FE2DF7-4085-44F1-999F-CC60D0509269}" type="slidenum">
              <a:rPr lang="en-US" altLang="en-US"/>
              <a:pPr>
                <a:defRPr/>
              </a:pPr>
              <a:t>‹#›</a:t>
            </a:fld>
            <a:endParaRPr lang="en-US" altLang="en-US"/>
          </a:p>
        </p:txBody>
      </p:sp>
    </p:spTree>
    <p:extLst>
      <p:ext uri="{BB962C8B-B14F-4D97-AF65-F5344CB8AC3E}">
        <p14:creationId xmlns:p14="http://schemas.microsoft.com/office/powerpoint/2010/main" val="30288285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ADCD9D-D004-482D-935D-54C0BE4646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553EAFD-C1FF-4D13-887F-60928B6AF0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0BE4B9-3A15-4F8D-98B5-4BE6BC381DBA}"/>
              </a:ext>
            </a:extLst>
          </p:cNvPr>
          <p:cNvSpPr>
            <a:spLocks noGrp="1" noChangeArrowheads="1"/>
          </p:cNvSpPr>
          <p:nvPr>
            <p:ph type="sldNum" sz="quarter" idx="12"/>
          </p:nvPr>
        </p:nvSpPr>
        <p:spPr>
          <a:ln/>
        </p:spPr>
        <p:txBody>
          <a:bodyPr/>
          <a:lstStyle>
            <a:lvl1pPr>
              <a:defRPr/>
            </a:lvl1pPr>
          </a:lstStyle>
          <a:p>
            <a:pPr>
              <a:defRPr/>
            </a:pPr>
            <a:fld id="{D29646A1-6B70-46B3-A6B9-076B768C38B7}" type="slidenum">
              <a:rPr lang="en-US" altLang="en-US"/>
              <a:pPr>
                <a:defRPr/>
              </a:pPr>
              <a:t>‹#›</a:t>
            </a:fld>
            <a:endParaRPr lang="en-US" altLang="en-US"/>
          </a:p>
        </p:txBody>
      </p:sp>
    </p:spTree>
    <p:extLst>
      <p:ext uri="{BB962C8B-B14F-4D97-AF65-F5344CB8AC3E}">
        <p14:creationId xmlns:p14="http://schemas.microsoft.com/office/powerpoint/2010/main" val="901058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fld id="{B090625D-34B0-48E4-8498-8EA8BBF7815B}" type="datetime1">
              <a:rPr lang="en-US" altLang="en-US" smtClean="0"/>
              <a:t>5/23/2019</a:t>
            </a:fld>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10209228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2FB466-733E-42E8-9AB8-FEFD8A2232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84FD714-6AF8-43E2-B3DB-4A7B8A9195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B8EB736-EE1C-4375-9E75-29BAB03622C8}"/>
              </a:ext>
            </a:extLst>
          </p:cNvPr>
          <p:cNvSpPr>
            <a:spLocks noGrp="1" noChangeArrowheads="1"/>
          </p:cNvSpPr>
          <p:nvPr>
            <p:ph type="sldNum" sz="quarter" idx="12"/>
          </p:nvPr>
        </p:nvSpPr>
        <p:spPr>
          <a:ln/>
        </p:spPr>
        <p:txBody>
          <a:bodyPr/>
          <a:lstStyle>
            <a:lvl1pPr>
              <a:defRPr/>
            </a:lvl1pPr>
          </a:lstStyle>
          <a:p>
            <a:pPr>
              <a:defRPr/>
            </a:pPr>
            <a:fld id="{2FE5C548-E467-4E2B-9439-A63155504B9E}" type="slidenum">
              <a:rPr lang="en-US" altLang="en-US"/>
              <a:pPr>
                <a:defRPr/>
              </a:pPr>
              <a:t>‹#›</a:t>
            </a:fld>
            <a:endParaRPr lang="en-US" altLang="en-US"/>
          </a:p>
        </p:txBody>
      </p:sp>
    </p:spTree>
    <p:extLst>
      <p:ext uri="{BB962C8B-B14F-4D97-AF65-F5344CB8AC3E}">
        <p14:creationId xmlns:p14="http://schemas.microsoft.com/office/powerpoint/2010/main" val="3611964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B91235E-C61D-4EA2-A01C-E8CF3FCDF5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731494D-18A9-43CE-BAC6-604489969B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163E88A-092F-499E-B1E8-C16223866D62}"/>
              </a:ext>
            </a:extLst>
          </p:cNvPr>
          <p:cNvSpPr>
            <a:spLocks noGrp="1" noChangeArrowheads="1"/>
          </p:cNvSpPr>
          <p:nvPr>
            <p:ph type="sldNum" sz="quarter" idx="12"/>
          </p:nvPr>
        </p:nvSpPr>
        <p:spPr>
          <a:ln/>
        </p:spPr>
        <p:txBody>
          <a:bodyPr/>
          <a:lstStyle>
            <a:lvl1pPr>
              <a:defRPr/>
            </a:lvl1pPr>
          </a:lstStyle>
          <a:p>
            <a:pPr>
              <a:defRPr/>
            </a:pPr>
            <a:fld id="{9E1B9C38-C5EA-4CED-A603-B6357612B3BD}" type="slidenum">
              <a:rPr lang="en-US" altLang="en-US"/>
              <a:pPr>
                <a:defRPr/>
              </a:pPr>
              <a:t>‹#›</a:t>
            </a:fld>
            <a:endParaRPr lang="en-US" altLang="en-US"/>
          </a:p>
        </p:txBody>
      </p:sp>
    </p:spTree>
    <p:extLst>
      <p:ext uri="{BB962C8B-B14F-4D97-AF65-F5344CB8AC3E}">
        <p14:creationId xmlns:p14="http://schemas.microsoft.com/office/powerpoint/2010/main" val="13897511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02E011A-CEE9-4F7E-A0BB-EA1C504C06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590BAC5-DE78-46BE-BD64-C044BFF5AF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B613DC2-8170-4E26-9349-8C1755E28386}"/>
              </a:ext>
            </a:extLst>
          </p:cNvPr>
          <p:cNvSpPr>
            <a:spLocks noGrp="1" noChangeArrowheads="1"/>
          </p:cNvSpPr>
          <p:nvPr>
            <p:ph type="sldNum" sz="quarter" idx="12"/>
          </p:nvPr>
        </p:nvSpPr>
        <p:spPr>
          <a:ln/>
        </p:spPr>
        <p:txBody>
          <a:bodyPr/>
          <a:lstStyle>
            <a:lvl1pPr>
              <a:defRPr/>
            </a:lvl1pPr>
          </a:lstStyle>
          <a:p>
            <a:pPr>
              <a:defRPr/>
            </a:pPr>
            <a:fld id="{CC0370F1-DDE3-4DC5-B688-5EC025212020}" type="slidenum">
              <a:rPr lang="en-US" altLang="en-US"/>
              <a:pPr>
                <a:defRPr/>
              </a:pPr>
              <a:t>‹#›</a:t>
            </a:fld>
            <a:endParaRPr lang="en-US" altLang="en-US"/>
          </a:p>
        </p:txBody>
      </p:sp>
    </p:spTree>
    <p:extLst>
      <p:ext uri="{BB962C8B-B14F-4D97-AF65-F5344CB8AC3E}">
        <p14:creationId xmlns:p14="http://schemas.microsoft.com/office/powerpoint/2010/main" val="39204864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F73E0D-AFBC-4235-84C6-EF07F1FEAC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D044861-A084-4415-A11F-143446545E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0337345-3527-4C17-881D-5A123205C8FC}"/>
              </a:ext>
            </a:extLst>
          </p:cNvPr>
          <p:cNvSpPr>
            <a:spLocks noGrp="1" noChangeArrowheads="1"/>
          </p:cNvSpPr>
          <p:nvPr>
            <p:ph type="sldNum" sz="quarter" idx="12"/>
          </p:nvPr>
        </p:nvSpPr>
        <p:spPr>
          <a:ln/>
        </p:spPr>
        <p:txBody>
          <a:bodyPr/>
          <a:lstStyle>
            <a:lvl1pPr>
              <a:defRPr/>
            </a:lvl1pPr>
          </a:lstStyle>
          <a:p>
            <a:pPr>
              <a:defRPr/>
            </a:pPr>
            <a:fld id="{FFCC5DD0-9CE1-454D-BFA9-DE53A30308D6}" type="slidenum">
              <a:rPr lang="en-US" altLang="en-US"/>
              <a:pPr>
                <a:defRPr/>
              </a:pPr>
              <a:t>‹#›</a:t>
            </a:fld>
            <a:endParaRPr lang="en-US" altLang="en-US"/>
          </a:p>
        </p:txBody>
      </p:sp>
    </p:spTree>
    <p:extLst>
      <p:ext uri="{BB962C8B-B14F-4D97-AF65-F5344CB8AC3E}">
        <p14:creationId xmlns:p14="http://schemas.microsoft.com/office/powerpoint/2010/main" val="9783649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472813-137B-4C48-9FEB-9D77246913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F16F80-DBE4-43DC-BE6E-3956802740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E4BDFCD-0FC5-4E3B-95D2-BA7DA0CB1E10}"/>
              </a:ext>
            </a:extLst>
          </p:cNvPr>
          <p:cNvSpPr>
            <a:spLocks noGrp="1" noChangeArrowheads="1"/>
          </p:cNvSpPr>
          <p:nvPr>
            <p:ph type="sldNum" sz="quarter" idx="12"/>
          </p:nvPr>
        </p:nvSpPr>
        <p:spPr>
          <a:ln/>
        </p:spPr>
        <p:txBody>
          <a:bodyPr/>
          <a:lstStyle>
            <a:lvl1pPr>
              <a:defRPr/>
            </a:lvl1pPr>
          </a:lstStyle>
          <a:p>
            <a:pPr>
              <a:defRPr/>
            </a:pPr>
            <a:fld id="{92BBC93E-FA5C-4E6D-ADA4-FA0D3EF9459E}" type="slidenum">
              <a:rPr lang="en-US" altLang="en-US"/>
              <a:pPr>
                <a:defRPr/>
              </a:pPr>
              <a:t>‹#›</a:t>
            </a:fld>
            <a:endParaRPr lang="en-US" altLang="en-US"/>
          </a:p>
        </p:txBody>
      </p:sp>
    </p:spTree>
    <p:extLst>
      <p:ext uri="{BB962C8B-B14F-4D97-AF65-F5344CB8AC3E}">
        <p14:creationId xmlns:p14="http://schemas.microsoft.com/office/powerpoint/2010/main" val="23022810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550F528-5E3A-4C83-A564-655DDFF6533F}"/>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5" name="Group 8">
            <a:extLst>
              <a:ext uri="{FF2B5EF4-FFF2-40B4-BE49-F238E27FC236}">
                <a16:creationId xmlns:a16="http://schemas.microsoft.com/office/drawing/2014/main" id="{6B9394F7-B94F-4757-AE64-129DD71F694A}"/>
              </a:ext>
            </a:extLst>
          </p:cNvPr>
          <p:cNvGrpSpPr>
            <a:grpSpLocks/>
          </p:cNvGrpSpPr>
          <p:nvPr/>
        </p:nvGrpSpPr>
        <p:grpSpPr bwMode="auto">
          <a:xfrm>
            <a:off x="508001" y="304800"/>
            <a:ext cx="11188700" cy="5791200"/>
            <a:chOff x="240" y="192"/>
            <a:chExt cx="5286" cy="3648"/>
          </a:xfrm>
        </p:grpSpPr>
        <p:sp>
          <p:nvSpPr>
            <p:cNvPr id="6" name="Rectangle 9">
              <a:extLst>
                <a:ext uri="{FF2B5EF4-FFF2-40B4-BE49-F238E27FC236}">
                  <a16:creationId xmlns:a16="http://schemas.microsoft.com/office/drawing/2014/main" id="{2CE86E57-C2AF-45D6-818D-B45C7935A0B2}"/>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0">
              <a:extLst>
                <a:ext uri="{FF2B5EF4-FFF2-40B4-BE49-F238E27FC236}">
                  <a16:creationId xmlns:a16="http://schemas.microsoft.com/office/drawing/2014/main" id="{1D2DA2DC-D113-4C47-B5B0-8F373662274B}"/>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Rectangle 11">
              <a:extLst>
                <a:ext uri="{FF2B5EF4-FFF2-40B4-BE49-F238E27FC236}">
                  <a16:creationId xmlns:a16="http://schemas.microsoft.com/office/drawing/2014/main" id="{EF09328D-C6B3-4C83-AECD-1685ADF593F7}"/>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9" name="Rectangle 12">
              <a:extLst>
                <a:ext uri="{FF2B5EF4-FFF2-40B4-BE49-F238E27FC236}">
                  <a16:creationId xmlns:a16="http://schemas.microsoft.com/office/drawing/2014/main" id="{6C8EF8E2-60F5-46DA-A902-4EE5458FCE3F}"/>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 name="Line 13">
              <a:extLst>
                <a:ext uri="{FF2B5EF4-FFF2-40B4-BE49-F238E27FC236}">
                  <a16:creationId xmlns:a16="http://schemas.microsoft.com/office/drawing/2014/main" id="{342648D8-DEA8-454F-9B40-84E40C58FF3C}"/>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1" name="Rectangle 14">
              <a:extLst>
                <a:ext uri="{FF2B5EF4-FFF2-40B4-BE49-F238E27FC236}">
                  <a16:creationId xmlns:a16="http://schemas.microsoft.com/office/drawing/2014/main" id="{936D3573-5F9D-4E27-A0E6-D09E98AB1E1B}"/>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2" name="Rectangle 5">
            <a:extLst>
              <a:ext uri="{FF2B5EF4-FFF2-40B4-BE49-F238E27FC236}">
                <a16:creationId xmlns:a16="http://schemas.microsoft.com/office/drawing/2014/main" id="{7A0A41B2-ADCF-4FD7-ABDB-360E55860E57}"/>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3" name="Rectangle 6">
            <a:extLst>
              <a:ext uri="{FF2B5EF4-FFF2-40B4-BE49-F238E27FC236}">
                <a16:creationId xmlns:a16="http://schemas.microsoft.com/office/drawing/2014/main" id="{60662231-8369-487D-A11F-CEDD2FA761C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7">
            <a:extLst>
              <a:ext uri="{FF2B5EF4-FFF2-40B4-BE49-F238E27FC236}">
                <a16:creationId xmlns:a16="http://schemas.microsoft.com/office/drawing/2014/main" id="{75D8BC86-396E-48C9-A09C-94E2BDB2856B}"/>
              </a:ext>
            </a:extLst>
          </p:cNvPr>
          <p:cNvSpPr>
            <a:spLocks noGrp="1" noChangeArrowheads="1"/>
          </p:cNvSpPr>
          <p:nvPr>
            <p:ph type="sldNum" sz="quarter" idx="12"/>
          </p:nvPr>
        </p:nvSpPr>
        <p:spPr>
          <a:xfrm>
            <a:off x="8737600" y="6248400"/>
            <a:ext cx="2844800" cy="457200"/>
          </a:xfrm>
        </p:spPr>
        <p:txBody>
          <a:bodyPr/>
          <a:lstStyle>
            <a:lvl1pPr>
              <a:defRPr b="1"/>
            </a:lvl1pPr>
          </a:lstStyle>
          <a:p>
            <a:pPr>
              <a:defRPr/>
            </a:pPr>
            <a:fld id="{50917EB4-C8E9-4F79-BEF6-85A89B0A09BC}" type="slidenum">
              <a:rPr lang="en-US" altLang="en-US"/>
              <a:pPr>
                <a:defRPr/>
              </a:pPr>
              <a:t>‹#›</a:t>
            </a:fld>
            <a:endParaRPr lang="en-US" altLang="en-US"/>
          </a:p>
        </p:txBody>
      </p:sp>
    </p:spTree>
    <p:extLst>
      <p:ext uri="{BB962C8B-B14F-4D97-AF65-F5344CB8AC3E}">
        <p14:creationId xmlns:p14="http://schemas.microsoft.com/office/powerpoint/2010/main" val="753803869"/>
      </p:ext>
    </p:extLst>
  </p:cSld>
  <p:clrMapOvr>
    <a:masterClrMapping/>
  </p:clrMapOvr>
  <p:transition spd="med">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FF6B0-7937-4940-967C-56A5A520AA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C7DC8C-89A3-4A31-A2A2-AB27045D0E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2B62FA-32B6-46A5-86AB-3BA58B3E4615}"/>
              </a:ext>
            </a:extLst>
          </p:cNvPr>
          <p:cNvSpPr>
            <a:spLocks noGrp="1" noChangeArrowheads="1"/>
          </p:cNvSpPr>
          <p:nvPr>
            <p:ph type="sldNum" sz="quarter" idx="12"/>
          </p:nvPr>
        </p:nvSpPr>
        <p:spPr>
          <a:ln/>
        </p:spPr>
        <p:txBody>
          <a:bodyPr/>
          <a:lstStyle>
            <a:lvl1pPr>
              <a:defRPr/>
            </a:lvl1pPr>
          </a:lstStyle>
          <a:p>
            <a:pPr>
              <a:defRPr/>
            </a:pPr>
            <a:fld id="{F29B0142-4D62-46BE-AA35-90477787BAC3}" type="slidenum">
              <a:rPr lang="en-US" altLang="en-US"/>
              <a:pPr>
                <a:defRPr/>
              </a:pPr>
              <a:t>‹#›</a:t>
            </a:fld>
            <a:endParaRPr lang="en-US" altLang="en-US"/>
          </a:p>
        </p:txBody>
      </p:sp>
    </p:spTree>
    <p:extLst>
      <p:ext uri="{BB962C8B-B14F-4D97-AF65-F5344CB8AC3E}">
        <p14:creationId xmlns:p14="http://schemas.microsoft.com/office/powerpoint/2010/main" val="1791156139"/>
      </p:ext>
    </p:extLst>
  </p:cSld>
  <p:clrMapOvr>
    <a:masterClrMapping/>
  </p:clrMapOvr>
  <p:transition spd="med">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B03FA9C-880A-48AC-A6E5-00C8843900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262A458-FDA4-47F4-AB9F-F6EFAA9B56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ACB3C1-FC63-4DB0-A7B2-FB8F31A386C1}"/>
              </a:ext>
            </a:extLst>
          </p:cNvPr>
          <p:cNvSpPr>
            <a:spLocks noGrp="1" noChangeArrowheads="1"/>
          </p:cNvSpPr>
          <p:nvPr>
            <p:ph type="sldNum" sz="quarter" idx="12"/>
          </p:nvPr>
        </p:nvSpPr>
        <p:spPr>
          <a:ln/>
        </p:spPr>
        <p:txBody>
          <a:bodyPr/>
          <a:lstStyle>
            <a:lvl1pPr>
              <a:defRPr/>
            </a:lvl1pPr>
          </a:lstStyle>
          <a:p>
            <a:pPr>
              <a:defRPr/>
            </a:pPr>
            <a:fld id="{367CBB29-2BDC-410C-B2DD-B71D4786DDBB}" type="slidenum">
              <a:rPr lang="en-US" altLang="en-US"/>
              <a:pPr>
                <a:defRPr/>
              </a:pPr>
              <a:t>‹#›</a:t>
            </a:fld>
            <a:endParaRPr lang="en-US" altLang="en-US"/>
          </a:p>
        </p:txBody>
      </p:sp>
    </p:spTree>
    <p:extLst>
      <p:ext uri="{BB962C8B-B14F-4D97-AF65-F5344CB8AC3E}">
        <p14:creationId xmlns:p14="http://schemas.microsoft.com/office/powerpoint/2010/main" val="1465946261"/>
      </p:ext>
    </p:extLst>
  </p:cSld>
  <p:clrMapOvr>
    <a:masterClrMapping/>
  </p:clrMapOvr>
  <p:transition spd="med">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FDD93E-546D-42DF-AB6E-0241748AA8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498646-9075-4E04-B3DC-1803AFC4D7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129338-AC3B-4E6C-9B8B-4F7FDBFB0111}"/>
              </a:ext>
            </a:extLst>
          </p:cNvPr>
          <p:cNvSpPr>
            <a:spLocks noGrp="1" noChangeArrowheads="1"/>
          </p:cNvSpPr>
          <p:nvPr>
            <p:ph type="sldNum" sz="quarter" idx="12"/>
          </p:nvPr>
        </p:nvSpPr>
        <p:spPr>
          <a:ln/>
        </p:spPr>
        <p:txBody>
          <a:bodyPr/>
          <a:lstStyle>
            <a:lvl1pPr>
              <a:defRPr/>
            </a:lvl1pPr>
          </a:lstStyle>
          <a:p>
            <a:pPr>
              <a:defRPr/>
            </a:pPr>
            <a:fld id="{674A2405-A115-4BDF-B78C-0720D067E4E0}" type="slidenum">
              <a:rPr lang="en-US" altLang="en-US"/>
              <a:pPr>
                <a:defRPr/>
              </a:pPr>
              <a:t>‹#›</a:t>
            </a:fld>
            <a:endParaRPr lang="en-US" altLang="en-US"/>
          </a:p>
        </p:txBody>
      </p:sp>
    </p:spTree>
    <p:extLst>
      <p:ext uri="{BB962C8B-B14F-4D97-AF65-F5344CB8AC3E}">
        <p14:creationId xmlns:p14="http://schemas.microsoft.com/office/powerpoint/2010/main" val="1896418928"/>
      </p:ext>
    </p:extLst>
  </p:cSld>
  <p:clrMapOvr>
    <a:masterClrMapping/>
  </p:clrMapOvr>
  <p:transition spd="med">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F26F9B-B1FC-4B16-A8A5-7291E428EF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8391A1E-A445-4E77-871D-B84E3BEEB5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FB22FA4-5EC9-4DF1-86C0-9E21F23A95C8}"/>
              </a:ext>
            </a:extLst>
          </p:cNvPr>
          <p:cNvSpPr>
            <a:spLocks noGrp="1" noChangeArrowheads="1"/>
          </p:cNvSpPr>
          <p:nvPr>
            <p:ph type="sldNum" sz="quarter" idx="12"/>
          </p:nvPr>
        </p:nvSpPr>
        <p:spPr>
          <a:ln/>
        </p:spPr>
        <p:txBody>
          <a:bodyPr/>
          <a:lstStyle>
            <a:lvl1pPr>
              <a:defRPr/>
            </a:lvl1pPr>
          </a:lstStyle>
          <a:p>
            <a:pPr>
              <a:defRPr/>
            </a:pPr>
            <a:fld id="{D87D4DCC-F5BF-47E2-B6CF-1998774F07BA}" type="slidenum">
              <a:rPr lang="en-US" altLang="en-US"/>
              <a:pPr>
                <a:defRPr/>
              </a:pPr>
              <a:t>‹#›</a:t>
            </a:fld>
            <a:endParaRPr lang="en-US" altLang="en-US"/>
          </a:p>
        </p:txBody>
      </p:sp>
    </p:spTree>
    <p:extLst>
      <p:ext uri="{BB962C8B-B14F-4D97-AF65-F5344CB8AC3E}">
        <p14:creationId xmlns:p14="http://schemas.microsoft.com/office/powerpoint/2010/main" val="1427691838"/>
      </p:ext>
    </p:extLst>
  </p:cSld>
  <p:clrMapOvr>
    <a:masterClrMapping/>
  </p:clrMapOvr>
  <p:transition spd="med">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a:defRPr/>
            </a:pPr>
            <a:fld id="{926D7FA1-DD27-4FEE-990D-FB9D86D072B6}" type="datetime1">
              <a:rPr lang="en-US" altLang="en-US" smtClean="0"/>
              <a:t>5/23/2019</a:t>
            </a:fld>
            <a:endParaRPr lang="en-US" altLang="en-US"/>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a:defRPr/>
            </a:pPr>
            <a:fld id="{AFB92C6D-AD83-4CA9-974E-F29519E93786}" type="slidenum">
              <a:rPr lang="en-US" altLang="en-US"/>
              <a:pPr>
                <a:defRPr/>
              </a:pPr>
              <a:t>‹#›</a:t>
            </a:fld>
            <a:endParaRPr lang="en-US" altLang="en-US"/>
          </a:p>
        </p:txBody>
      </p:sp>
    </p:spTree>
    <p:extLst>
      <p:ext uri="{BB962C8B-B14F-4D97-AF65-F5344CB8AC3E}">
        <p14:creationId xmlns:p14="http://schemas.microsoft.com/office/powerpoint/2010/main" val="34711924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1D2345-5C92-4669-A375-7E99141912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95DA1EC-6A44-42F2-AF96-B87D5CEE13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A2766C-CCEB-4CC1-9CB5-DDFE9361085B}"/>
              </a:ext>
            </a:extLst>
          </p:cNvPr>
          <p:cNvSpPr>
            <a:spLocks noGrp="1" noChangeArrowheads="1"/>
          </p:cNvSpPr>
          <p:nvPr>
            <p:ph type="sldNum" sz="quarter" idx="12"/>
          </p:nvPr>
        </p:nvSpPr>
        <p:spPr>
          <a:ln/>
        </p:spPr>
        <p:txBody>
          <a:bodyPr/>
          <a:lstStyle>
            <a:lvl1pPr>
              <a:defRPr/>
            </a:lvl1pPr>
          </a:lstStyle>
          <a:p>
            <a:pPr>
              <a:defRPr/>
            </a:pPr>
            <a:fld id="{FE0DDFC5-9EDA-49C4-BCB4-128BD737159D}" type="slidenum">
              <a:rPr lang="en-US" altLang="en-US"/>
              <a:pPr>
                <a:defRPr/>
              </a:pPr>
              <a:t>‹#›</a:t>
            </a:fld>
            <a:endParaRPr lang="en-US" altLang="en-US"/>
          </a:p>
        </p:txBody>
      </p:sp>
    </p:spTree>
    <p:extLst>
      <p:ext uri="{BB962C8B-B14F-4D97-AF65-F5344CB8AC3E}">
        <p14:creationId xmlns:p14="http://schemas.microsoft.com/office/powerpoint/2010/main" val="1452108287"/>
      </p:ext>
    </p:extLst>
  </p:cSld>
  <p:clrMapOvr>
    <a:masterClrMapping/>
  </p:clrMapOvr>
  <p:transition spd="med">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9E57ED-3E1E-4EA4-AA12-1B1F622514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805EC33-6A52-4D3E-8F86-767C163355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0C91045-5EC0-415B-9553-FAC1161DFA33}"/>
              </a:ext>
            </a:extLst>
          </p:cNvPr>
          <p:cNvSpPr>
            <a:spLocks noGrp="1" noChangeArrowheads="1"/>
          </p:cNvSpPr>
          <p:nvPr>
            <p:ph type="sldNum" sz="quarter" idx="12"/>
          </p:nvPr>
        </p:nvSpPr>
        <p:spPr>
          <a:ln/>
        </p:spPr>
        <p:txBody>
          <a:bodyPr/>
          <a:lstStyle>
            <a:lvl1pPr>
              <a:defRPr/>
            </a:lvl1pPr>
          </a:lstStyle>
          <a:p>
            <a:pPr>
              <a:defRPr/>
            </a:pPr>
            <a:fld id="{185DF901-17DF-459E-801D-F8D21493615C}" type="slidenum">
              <a:rPr lang="en-US" altLang="en-US"/>
              <a:pPr>
                <a:defRPr/>
              </a:pPr>
              <a:t>‹#›</a:t>
            </a:fld>
            <a:endParaRPr lang="en-US" altLang="en-US"/>
          </a:p>
        </p:txBody>
      </p:sp>
    </p:spTree>
    <p:extLst>
      <p:ext uri="{BB962C8B-B14F-4D97-AF65-F5344CB8AC3E}">
        <p14:creationId xmlns:p14="http://schemas.microsoft.com/office/powerpoint/2010/main" val="3166326571"/>
      </p:ext>
    </p:extLst>
  </p:cSld>
  <p:clrMapOvr>
    <a:masterClrMapping/>
  </p:clrMapOvr>
  <p:transition spd="med">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083AE4C-8782-4978-994D-9827FF16C5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20064AE-EC01-4079-8C1E-7535EFBB7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6D3BF57-9A8D-49FF-8E53-C49A396D40D0}"/>
              </a:ext>
            </a:extLst>
          </p:cNvPr>
          <p:cNvSpPr>
            <a:spLocks noGrp="1" noChangeArrowheads="1"/>
          </p:cNvSpPr>
          <p:nvPr>
            <p:ph type="sldNum" sz="quarter" idx="12"/>
          </p:nvPr>
        </p:nvSpPr>
        <p:spPr>
          <a:ln/>
        </p:spPr>
        <p:txBody>
          <a:bodyPr/>
          <a:lstStyle>
            <a:lvl1pPr>
              <a:defRPr/>
            </a:lvl1pPr>
          </a:lstStyle>
          <a:p>
            <a:pPr>
              <a:defRPr/>
            </a:pPr>
            <a:fld id="{82141AB8-5C5B-492D-ABBA-102472845410}" type="slidenum">
              <a:rPr lang="en-US" altLang="en-US"/>
              <a:pPr>
                <a:defRPr/>
              </a:pPr>
              <a:t>‹#›</a:t>
            </a:fld>
            <a:endParaRPr lang="en-US" altLang="en-US"/>
          </a:p>
        </p:txBody>
      </p:sp>
    </p:spTree>
    <p:extLst>
      <p:ext uri="{BB962C8B-B14F-4D97-AF65-F5344CB8AC3E}">
        <p14:creationId xmlns:p14="http://schemas.microsoft.com/office/powerpoint/2010/main" val="3810314901"/>
      </p:ext>
    </p:extLst>
  </p:cSld>
  <p:clrMapOvr>
    <a:masterClrMapping/>
  </p:clrMapOvr>
  <p:transition spd="med">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480F0C0-C80C-40C6-8BDC-107860B596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40527A-297D-466F-B615-55FDBE0068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128FE6-09CB-464F-9DC1-724E27A9089C}"/>
              </a:ext>
            </a:extLst>
          </p:cNvPr>
          <p:cNvSpPr>
            <a:spLocks noGrp="1" noChangeArrowheads="1"/>
          </p:cNvSpPr>
          <p:nvPr>
            <p:ph type="sldNum" sz="quarter" idx="12"/>
          </p:nvPr>
        </p:nvSpPr>
        <p:spPr>
          <a:ln/>
        </p:spPr>
        <p:txBody>
          <a:bodyPr/>
          <a:lstStyle>
            <a:lvl1pPr>
              <a:defRPr/>
            </a:lvl1pPr>
          </a:lstStyle>
          <a:p>
            <a:pPr>
              <a:defRPr/>
            </a:pPr>
            <a:fld id="{8CE3852E-97D4-4125-9F02-46E8A0CFEB61}" type="slidenum">
              <a:rPr lang="en-US" altLang="en-US"/>
              <a:pPr>
                <a:defRPr/>
              </a:pPr>
              <a:t>‹#›</a:t>
            </a:fld>
            <a:endParaRPr lang="en-US" altLang="en-US"/>
          </a:p>
        </p:txBody>
      </p:sp>
    </p:spTree>
    <p:extLst>
      <p:ext uri="{BB962C8B-B14F-4D97-AF65-F5344CB8AC3E}">
        <p14:creationId xmlns:p14="http://schemas.microsoft.com/office/powerpoint/2010/main" val="1463619328"/>
      </p:ext>
    </p:extLst>
  </p:cSld>
  <p:clrMapOvr>
    <a:masterClrMapping/>
  </p:clrMapOvr>
  <p:transition spd="med">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9677F5-38C4-451D-BD86-F7398E0026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8599E2-D81D-433C-81AE-8F01E59B04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CD7BB8-7AA4-4826-B475-5EB781D5E96C}"/>
              </a:ext>
            </a:extLst>
          </p:cNvPr>
          <p:cNvSpPr>
            <a:spLocks noGrp="1" noChangeArrowheads="1"/>
          </p:cNvSpPr>
          <p:nvPr>
            <p:ph type="sldNum" sz="quarter" idx="12"/>
          </p:nvPr>
        </p:nvSpPr>
        <p:spPr>
          <a:ln/>
        </p:spPr>
        <p:txBody>
          <a:bodyPr/>
          <a:lstStyle>
            <a:lvl1pPr>
              <a:defRPr/>
            </a:lvl1pPr>
          </a:lstStyle>
          <a:p>
            <a:pPr>
              <a:defRPr/>
            </a:pPr>
            <a:fld id="{D96F6B05-57D7-4592-A16C-78A2FAFDD464}" type="slidenum">
              <a:rPr lang="en-US" altLang="en-US"/>
              <a:pPr>
                <a:defRPr/>
              </a:pPr>
              <a:t>‹#›</a:t>
            </a:fld>
            <a:endParaRPr lang="en-US" altLang="en-US"/>
          </a:p>
        </p:txBody>
      </p:sp>
    </p:spTree>
    <p:extLst>
      <p:ext uri="{BB962C8B-B14F-4D97-AF65-F5344CB8AC3E}">
        <p14:creationId xmlns:p14="http://schemas.microsoft.com/office/powerpoint/2010/main" val="2702734666"/>
      </p:ext>
    </p:extLst>
  </p:cSld>
  <p:clrMapOvr>
    <a:masterClrMapping/>
  </p:clrMapOvr>
  <p:transition spd="med">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2DA977-D6DA-42A7-8EF7-D6FDA6D4AA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2D9CAB-5342-49AE-BE40-0EF2B8310B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EEDEBF-E20E-4C4D-A79E-910D3F40B93A}"/>
              </a:ext>
            </a:extLst>
          </p:cNvPr>
          <p:cNvSpPr>
            <a:spLocks noGrp="1" noChangeArrowheads="1"/>
          </p:cNvSpPr>
          <p:nvPr>
            <p:ph type="sldNum" sz="quarter" idx="12"/>
          </p:nvPr>
        </p:nvSpPr>
        <p:spPr>
          <a:ln/>
        </p:spPr>
        <p:txBody>
          <a:bodyPr/>
          <a:lstStyle>
            <a:lvl1pPr>
              <a:defRPr/>
            </a:lvl1pPr>
          </a:lstStyle>
          <a:p>
            <a:pPr>
              <a:defRPr/>
            </a:pPr>
            <a:fld id="{D1730CBB-FAF6-4C44-BC2D-F635345DFEE7}" type="slidenum">
              <a:rPr lang="en-US" altLang="en-US"/>
              <a:pPr>
                <a:defRPr/>
              </a:pPr>
              <a:t>‹#›</a:t>
            </a:fld>
            <a:endParaRPr lang="en-US" altLang="en-US"/>
          </a:p>
        </p:txBody>
      </p:sp>
    </p:spTree>
    <p:extLst>
      <p:ext uri="{BB962C8B-B14F-4D97-AF65-F5344CB8AC3E}">
        <p14:creationId xmlns:p14="http://schemas.microsoft.com/office/powerpoint/2010/main" val="2353348290"/>
      </p:ext>
    </p:extLst>
  </p:cSld>
  <p:clrMapOvr>
    <a:masterClrMapping/>
  </p:clrMapOvr>
  <p:transition spd="med">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54D683-3936-4622-850A-E2BF53337E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F4A965C-5C7B-4890-9367-368C8F5455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ECF9D05-2A9F-41A8-B5BB-1AA8805FE8D7}"/>
              </a:ext>
            </a:extLst>
          </p:cNvPr>
          <p:cNvSpPr>
            <a:spLocks noGrp="1" noChangeArrowheads="1"/>
          </p:cNvSpPr>
          <p:nvPr>
            <p:ph type="sldNum" sz="quarter" idx="12"/>
          </p:nvPr>
        </p:nvSpPr>
        <p:spPr>
          <a:ln/>
        </p:spPr>
        <p:txBody>
          <a:bodyPr/>
          <a:lstStyle>
            <a:lvl1pPr>
              <a:defRPr/>
            </a:lvl1pPr>
          </a:lstStyle>
          <a:p>
            <a:pPr>
              <a:defRPr/>
            </a:pPr>
            <a:fld id="{3684CA91-4AD9-46B2-9158-68243A54D3BB}" type="slidenum">
              <a:rPr lang="en-US" altLang="en-US"/>
              <a:pPr>
                <a:defRPr/>
              </a:pPr>
              <a:t>‹#›</a:t>
            </a:fld>
            <a:endParaRPr lang="en-US" altLang="en-US"/>
          </a:p>
        </p:txBody>
      </p:sp>
    </p:spTree>
    <p:extLst>
      <p:ext uri="{BB962C8B-B14F-4D97-AF65-F5344CB8AC3E}">
        <p14:creationId xmlns:p14="http://schemas.microsoft.com/office/powerpoint/2010/main" val="1404754807"/>
      </p:ext>
    </p:extLst>
  </p:cSld>
  <p:clrMapOvr>
    <a:masterClrMapping/>
  </p:clrMapOvr>
  <p:transition spd="med">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D60427A-E5A4-442C-91D3-62953BFED5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83A76D6-C21F-48BE-B9E7-6D8E632F37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015431B-29C6-4227-9A31-C48B1AF01596}"/>
              </a:ext>
            </a:extLst>
          </p:cNvPr>
          <p:cNvSpPr>
            <a:spLocks noGrp="1" noChangeArrowheads="1"/>
          </p:cNvSpPr>
          <p:nvPr>
            <p:ph type="sldNum" sz="quarter" idx="12"/>
          </p:nvPr>
        </p:nvSpPr>
        <p:spPr>
          <a:ln/>
        </p:spPr>
        <p:txBody>
          <a:bodyPr/>
          <a:lstStyle>
            <a:lvl1pPr>
              <a:defRPr/>
            </a:lvl1pPr>
          </a:lstStyle>
          <a:p>
            <a:pPr>
              <a:defRPr/>
            </a:pPr>
            <a:fld id="{415EFD75-132C-40C8-BD34-120E7B85ED00}" type="slidenum">
              <a:rPr lang="en-US" altLang="en-US"/>
              <a:pPr>
                <a:defRPr/>
              </a:pPr>
              <a:t>‹#›</a:t>
            </a:fld>
            <a:endParaRPr lang="en-US" altLang="en-US"/>
          </a:p>
        </p:txBody>
      </p:sp>
    </p:spTree>
    <p:extLst>
      <p:ext uri="{BB962C8B-B14F-4D97-AF65-F5344CB8AC3E}">
        <p14:creationId xmlns:p14="http://schemas.microsoft.com/office/powerpoint/2010/main" val="982315656"/>
      </p:ext>
    </p:extLst>
  </p:cSld>
  <p:clrMapOvr>
    <a:masterClrMapping/>
  </p:clrMapOvr>
  <p:transition spd="med">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D075CB-EEA3-4425-92E8-9BD98AB06F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D04ACF7-6498-4AB1-9BB6-D36E5CC144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99B433F-3198-4970-AB38-E93CC909C7DC}"/>
              </a:ext>
            </a:extLst>
          </p:cNvPr>
          <p:cNvSpPr>
            <a:spLocks noGrp="1" noChangeArrowheads="1"/>
          </p:cNvSpPr>
          <p:nvPr>
            <p:ph type="sldNum" sz="quarter" idx="12"/>
          </p:nvPr>
        </p:nvSpPr>
        <p:spPr>
          <a:ln/>
        </p:spPr>
        <p:txBody>
          <a:bodyPr/>
          <a:lstStyle>
            <a:lvl1pPr>
              <a:defRPr/>
            </a:lvl1pPr>
          </a:lstStyle>
          <a:p>
            <a:pPr>
              <a:defRPr/>
            </a:pPr>
            <a:fld id="{60F719F4-05BC-4FE2-A97E-389B174BEDB9}" type="slidenum">
              <a:rPr lang="en-US" altLang="en-US"/>
              <a:pPr>
                <a:defRPr/>
              </a:pPr>
              <a:t>‹#›</a:t>
            </a:fld>
            <a:endParaRPr lang="en-US" altLang="en-US"/>
          </a:p>
        </p:txBody>
      </p:sp>
    </p:spTree>
    <p:extLst>
      <p:ext uri="{BB962C8B-B14F-4D97-AF65-F5344CB8AC3E}">
        <p14:creationId xmlns:p14="http://schemas.microsoft.com/office/powerpoint/2010/main" val="1753222083"/>
      </p:ext>
    </p:extLst>
  </p:cSld>
  <p:clrMapOvr>
    <a:masterClrMapping/>
  </p:clrMapOvr>
  <p:transition spd="med">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73AAD9-5219-4504-AACF-F3289F77D8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E8C7941-ADE8-4A6B-A1A7-C734B072A9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B4FC4A-9F14-4268-A6F5-A3E751969A85}"/>
              </a:ext>
            </a:extLst>
          </p:cNvPr>
          <p:cNvSpPr>
            <a:spLocks noGrp="1" noChangeArrowheads="1"/>
          </p:cNvSpPr>
          <p:nvPr>
            <p:ph type="sldNum" sz="quarter" idx="12"/>
          </p:nvPr>
        </p:nvSpPr>
        <p:spPr>
          <a:ln/>
        </p:spPr>
        <p:txBody>
          <a:bodyPr/>
          <a:lstStyle>
            <a:lvl1pPr>
              <a:defRPr/>
            </a:lvl1pPr>
          </a:lstStyle>
          <a:p>
            <a:pPr>
              <a:defRPr/>
            </a:pPr>
            <a:fld id="{3F1079EB-3360-4525-ABBD-91D20FE62460}" type="slidenum">
              <a:rPr lang="en-US" altLang="en-US"/>
              <a:pPr>
                <a:defRPr/>
              </a:pPr>
              <a:t>‹#›</a:t>
            </a:fld>
            <a:endParaRPr lang="en-US" altLang="en-US"/>
          </a:p>
        </p:txBody>
      </p:sp>
    </p:spTree>
    <p:extLst>
      <p:ext uri="{BB962C8B-B14F-4D97-AF65-F5344CB8AC3E}">
        <p14:creationId xmlns:p14="http://schemas.microsoft.com/office/powerpoint/2010/main" val="2546813784"/>
      </p:ext>
    </p:extLst>
  </p:cSld>
  <p:clrMapOvr>
    <a:masterClrMapping/>
  </p:clrMapOvr>
  <p:transition spd="med">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9F7FA831-C012-4ECE-A23F-A94A924C66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9394D6-B8D2-4DAF-984E-3586F7C00C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92302FA-69B9-47AC-B0D3-CFC65C3847E8}"/>
              </a:ext>
            </a:extLst>
          </p:cNvPr>
          <p:cNvSpPr>
            <a:spLocks noGrp="1" noChangeArrowheads="1"/>
          </p:cNvSpPr>
          <p:nvPr>
            <p:ph type="sldNum" sz="quarter" idx="12"/>
          </p:nvPr>
        </p:nvSpPr>
        <p:spPr>
          <a:ln/>
        </p:spPr>
        <p:txBody>
          <a:bodyPr/>
          <a:lstStyle>
            <a:lvl1pPr>
              <a:defRPr/>
            </a:lvl1pPr>
          </a:lstStyle>
          <a:p>
            <a:pPr>
              <a:defRPr/>
            </a:pPr>
            <a:fld id="{DBA643B3-DA93-4931-B22A-EACBECE3D230}" type="slidenum">
              <a:rPr lang="en-US" altLang="en-US"/>
              <a:pPr>
                <a:defRPr/>
              </a:pPr>
              <a:t>‹#›</a:t>
            </a:fld>
            <a:endParaRPr lang="en-US" altLang="en-US"/>
          </a:p>
        </p:txBody>
      </p:sp>
    </p:spTree>
    <p:extLst>
      <p:ext uri="{BB962C8B-B14F-4D97-AF65-F5344CB8AC3E}">
        <p14:creationId xmlns:p14="http://schemas.microsoft.com/office/powerpoint/2010/main" val="31143134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CF0BB7D-0CEA-430D-B2C0-86FB7714D6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FC30305-5877-4A3F-818C-91B1F6E700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B848CB-F316-432A-AB31-194547AFA8CA}"/>
              </a:ext>
            </a:extLst>
          </p:cNvPr>
          <p:cNvSpPr>
            <a:spLocks noGrp="1" noChangeArrowheads="1"/>
          </p:cNvSpPr>
          <p:nvPr>
            <p:ph type="sldNum" sz="quarter" idx="12"/>
          </p:nvPr>
        </p:nvSpPr>
        <p:spPr>
          <a:ln/>
        </p:spPr>
        <p:txBody>
          <a:bodyPr/>
          <a:lstStyle>
            <a:lvl1pPr>
              <a:defRPr/>
            </a:lvl1pPr>
          </a:lstStyle>
          <a:p>
            <a:pPr>
              <a:defRPr/>
            </a:pPr>
            <a:fld id="{DE902B02-34A1-4DD5-882A-2B231F09E6F6}" type="slidenum">
              <a:rPr lang="en-US" altLang="en-US"/>
              <a:pPr>
                <a:defRPr/>
              </a:pPr>
              <a:t>‹#›</a:t>
            </a:fld>
            <a:endParaRPr lang="en-US" altLang="en-US"/>
          </a:p>
        </p:txBody>
      </p:sp>
    </p:spTree>
    <p:extLst>
      <p:ext uri="{BB962C8B-B14F-4D97-AF65-F5344CB8AC3E}">
        <p14:creationId xmlns:p14="http://schemas.microsoft.com/office/powerpoint/2010/main" val="757243001"/>
      </p:ext>
    </p:extLst>
  </p:cSld>
  <p:clrMapOvr>
    <a:masterClrMapping/>
  </p:clrMapOvr>
  <p:transition spd="med">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69F73D-62FD-4318-92FD-FD4529A01B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FE59DD4-A0F3-4BBB-8031-AEAC4E853B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810B923-ED57-473C-B605-24314C9667DF}"/>
              </a:ext>
            </a:extLst>
          </p:cNvPr>
          <p:cNvSpPr>
            <a:spLocks noGrp="1" noChangeArrowheads="1"/>
          </p:cNvSpPr>
          <p:nvPr>
            <p:ph type="sldNum" sz="quarter" idx="12"/>
          </p:nvPr>
        </p:nvSpPr>
        <p:spPr>
          <a:ln/>
        </p:spPr>
        <p:txBody>
          <a:bodyPr/>
          <a:lstStyle>
            <a:lvl1pPr>
              <a:defRPr/>
            </a:lvl1pPr>
          </a:lstStyle>
          <a:p>
            <a:pPr>
              <a:defRPr/>
            </a:pPr>
            <a:fld id="{6296A147-37D4-40D1-9973-944BB0FB889F}" type="slidenum">
              <a:rPr lang="en-US" altLang="en-US"/>
              <a:pPr>
                <a:defRPr/>
              </a:pPr>
              <a:t>‹#›</a:t>
            </a:fld>
            <a:endParaRPr lang="en-US" altLang="en-US"/>
          </a:p>
        </p:txBody>
      </p:sp>
    </p:spTree>
    <p:extLst>
      <p:ext uri="{BB962C8B-B14F-4D97-AF65-F5344CB8AC3E}">
        <p14:creationId xmlns:p14="http://schemas.microsoft.com/office/powerpoint/2010/main" val="944904534"/>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B16E07C-53AE-48FF-A28B-B8D15CF152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3D36C00-C1EB-46F0-80E6-461AB9CB3D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6B4B02B-BD33-4C89-A2B7-B4C59C9AD272}"/>
              </a:ext>
            </a:extLst>
          </p:cNvPr>
          <p:cNvSpPr>
            <a:spLocks noGrp="1" noChangeArrowheads="1"/>
          </p:cNvSpPr>
          <p:nvPr>
            <p:ph type="sldNum" sz="quarter" idx="12"/>
          </p:nvPr>
        </p:nvSpPr>
        <p:spPr>
          <a:ln/>
        </p:spPr>
        <p:txBody>
          <a:bodyPr/>
          <a:lstStyle>
            <a:lvl1pPr>
              <a:defRPr/>
            </a:lvl1pPr>
          </a:lstStyle>
          <a:p>
            <a:pPr>
              <a:defRPr/>
            </a:pPr>
            <a:fld id="{B936A547-A841-4090-AC44-6B16D730EDF1}" type="slidenum">
              <a:rPr lang="en-US" altLang="en-US"/>
              <a:pPr>
                <a:defRPr/>
              </a:pPr>
              <a:t>‹#›</a:t>
            </a:fld>
            <a:endParaRPr lang="en-US" altLang="en-US"/>
          </a:p>
        </p:txBody>
      </p:sp>
    </p:spTree>
    <p:extLst>
      <p:ext uri="{BB962C8B-B14F-4D97-AF65-F5344CB8AC3E}">
        <p14:creationId xmlns:p14="http://schemas.microsoft.com/office/powerpoint/2010/main" val="1414508643"/>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B83617-2BFD-4D1F-87A2-B1D084465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4748FF4-683C-4225-808A-8ACD0D9E2A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10F6BF-C94B-43D6-86B7-FF4763CD806A}"/>
              </a:ext>
            </a:extLst>
          </p:cNvPr>
          <p:cNvSpPr>
            <a:spLocks noGrp="1" noChangeArrowheads="1"/>
          </p:cNvSpPr>
          <p:nvPr>
            <p:ph type="sldNum" sz="quarter" idx="12"/>
          </p:nvPr>
        </p:nvSpPr>
        <p:spPr>
          <a:ln/>
        </p:spPr>
        <p:txBody>
          <a:bodyPr/>
          <a:lstStyle>
            <a:lvl1pPr>
              <a:defRPr/>
            </a:lvl1pPr>
          </a:lstStyle>
          <a:p>
            <a:pPr>
              <a:defRPr/>
            </a:pPr>
            <a:fld id="{5830357A-2886-471E-B2EF-77ECB34ABBAD}" type="slidenum">
              <a:rPr lang="en-US" altLang="en-US"/>
              <a:pPr>
                <a:defRPr/>
              </a:pPr>
              <a:t>‹#›</a:t>
            </a:fld>
            <a:endParaRPr lang="en-US" altLang="en-US"/>
          </a:p>
        </p:txBody>
      </p:sp>
    </p:spTree>
    <p:extLst>
      <p:ext uri="{BB962C8B-B14F-4D97-AF65-F5344CB8AC3E}">
        <p14:creationId xmlns:p14="http://schemas.microsoft.com/office/powerpoint/2010/main" val="797305946"/>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8172036-5D40-4606-8D50-C4405E0551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4943FF2-FF6C-4402-9191-82C00E7CB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80BB89-B1FC-455C-9AA9-55A0F7B91382}"/>
              </a:ext>
            </a:extLst>
          </p:cNvPr>
          <p:cNvSpPr>
            <a:spLocks noGrp="1" noChangeArrowheads="1"/>
          </p:cNvSpPr>
          <p:nvPr>
            <p:ph type="sldNum" sz="quarter" idx="12"/>
          </p:nvPr>
        </p:nvSpPr>
        <p:spPr>
          <a:ln/>
        </p:spPr>
        <p:txBody>
          <a:bodyPr/>
          <a:lstStyle>
            <a:lvl1pPr>
              <a:defRPr/>
            </a:lvl1pPr>
          </a:lstStyle>
          <a:p>
            <a:pPr>
              <a:defRPr/>
            </a:pPr>
            <a:fld id="{CF08DBB4-E530-44B6-9B64-AB0E687B4CAF}" type="slidenum">
              <a:rPr lang="en-US" altLang="en-US"/>
              <a:pPr>
                <a:defRPr/>
              </a:pPr>
              <a:t>‹#›</a:t>
            </a:fld>
            <a:endParaRPr lang="en-US" altLang="en-US"/>
          </a:p>
        </p:txBody>
      </p:sp>
    </p:spTree>
    <p:extLst>
      <p:ext uri="{BB962C8B-B14F-4D97-AF65-F5344CB8AC3E}">
        <p14:creationId xmlns:p14="http://schemas.microsoft.com/office/powerpoint/2010/main" val="1142301851"/>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A413DE-47C5-4C02-ADF0-CF4F127EF85D}"/>
              </a:ext>
            </a:extLst>
          </p:cNvPr>
          <p:cNvGrpSpPr>
            <a:grpSpLocks/>
          </p:cNvGrpSpPr>
          <p:nvPr/>
        </p:nvGrpSpPr>
        <p:grpSpPr bwMode="auto">
          <a:xfrm>
            <a:off x="6288618" y="5345114"/>
            <a:ext cx="5903383" cy="1512887"/>
            <a:chOff x="2971" y="3367"/>
            <a:chExt cx="2789" cy="953"/>
          </a:xfrm>
        </p:grpSpPr>
        <p:sp>
          <p:nvSpPr>
            <p:cNvPr id="5" name="Freeform 3">
              <a:extLst>
                <a:ext uri="{FF2B5EF4-FFF2-40B4-BE49-F238E27FC236}">
                  <a16:creationId xmlns:a16="http://schemas.microsoft.com/office/drawing/2014/main" id="{63AC7490-D815-4A81-AFBE-166C0B572B7C}"/>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6" name="Freeform 4">
              <a:extLst>
                <a:ext uri="{FF2B5EF4-FFF2-40B4-BE49-F238E27FC236}">
                  <a16:creationId xmlns:a16="http://schemas.microsoft.com/office/drawing/2014/main" id="{E8267128-0889-496B-BA24-7C4FA01E8005}"/>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A8F86FF2-77EF-4CF7-A1AA-D73602F3B3B6}"/>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0A200D4E-8452-4719-88B7-104C172DB49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5E1DEA1C-7C02-4E92-822C-72688FD3A9A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0" name="Freeform 8">
              <a:extLst>
                <a:ext uri="{FF2B5EF4-FFF2-40B4-BE49-F238E27FC236}">
                  <a16:creationId xmlns:a16="http://schemas.microsoft.com/office/drawing/2014/main" id="{0387EB90-AC02-423F-929E-1FC02FEBBE91}"/>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1" name="Freeform 9">
              <a:extLst>
                <a:ext uri="{FF2B5EF4-FFF2-40B4-BE49-F238E27FC236}">
                  <a16:creationId xmlns:a16="http://schemas.microsoft.com/office/drawing/2014/main" id="{62FAFCF5-3B0B-4A87-B04D-86FA343FAD9D}"/>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2" name="Freeform 10">
              <a:extLst>
                <a:ext uri="{FF2B5EF4-FFF2-40B4-BE49-F238E27FC236}">
                  <a16:creationId xmlns:a16="http://schemas.microsoft.com/office/drawing/2014/main" id="{C5ECBEE9-563C-455A-ACF7-08F094131012}"/>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3" name="Freeform 11">
              <a:extLst>
                <a:ext uri="{FF2B5EF4-FFF2-40B4-BE49-F238E27FC236}">
                  <a16:creationId xmlns:a16="http://schemas.microsoft.com/office/drawing/2014/main" id="{59EB1A0E-24F1-4BD2-B73F-FF12B2F4D04D}"/>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4" name="Freeform 12">
              <a:extLst>
                <a:ext uri="{FF2B5EF4-FFF2-40B4-BE49-F238E27FC236}">
                  <a16:creationId xmlns:a16="http://schemas.microsoft.com/office/drawing/2014/main" id="{5473A477-2EC4-4745-AB49-DCF6A78A322F}"/>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297E6DD3-DBA4-4091-8EEA-920F4596C5BB}"/>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6" name="Freeform 14">
              <a:extLst>
                <a:ext uri="{FF2B5EF4-FFF2-40B4-BE49-F238E27FC236}">
                  <a16:creationId xmlns:a16="http://schemas.microsoft.com/office/drawing/2014/main" id="{F1C68A02-BD9E-495A-BF1E-FBC411A54F89}"/>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AE72E211-14A2-401C-BD27-887D0A9AFCBF}"/>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8E419B81-6523-4F3F-99A8-B6066EEE34F8}"/>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0196CC2A-BF3D-4D9D-8612-9AA8A0DF6ECD}"/>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3E355571-9D95-48B7-AB72-E3F9E86A5CB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707DF9A0-FB6C-490E-8EEB-EC087EEBA73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2D572204-E84B-4C84-9CC2-5E65F8D5270B}"/>
              </a:ext>
            </a:extLst>
          </p:cNvPr>
          <p:cNvSpPr>
            <a:spLocks noGrp="1" noChangeArrowheads="1"/>
          </p:cNvSpPr>
          <p:nvPr>
            <p:ph type="sldNum" sz="quarter" idx="12"/>
          </p:nvPr>
        </p:nvSpPr>
        <p:spPr/>
        <p:txBody>
          <a:bodyPr/>
          <a:lstStyle>
            <a:lvl1pPr>
              <a:defRPr/>
            </a:lvl1pPr>
          </a:lstStyle>
          <a:p>
            <a:pPr>
              <a:defRPr/>
            </a:pPr>
            <a:fld id="{741069C7-8F07-4977-BE6F-A105966FECA1}" type="slidenum">
              <a:rPr lang="en-US" altLang="en-US"/>
              <a:pPr>
                <a:defRPr/>
              </a:pPr>
              <a:t>‹#›</a:t>
            </a:fld>
            <a:endParaRPr lang="en-US" altLang="en-US"/>
          </a:p>
        </p:txBody>
      </p:sp>
    </p:spTree>
    <p:extLst>
      <p:ext uri="{BB962C8B-B14F-4D97-AF65-F5344CB8AC3E}">
        <p14:creationId xmlns:p14="http://schemas.microsoft.com/office/powerpoint/2010/main" val="44788351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A9188D1-0FDC-4EBB-93C4-49179E3500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C523C7A-5EC4-431A-ACF7-A123261C4F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48F24A27-D8F5-4323-889A-20B314FA0D66}"/>
              </a:ext>
            </a:extLst>
          </p:cNvPr>
          <p:cNvSpPr>
            <a:spLocks noGrp="1" noChangeArrowheads="1"/>
          </p:cNvSpPr>
          <p:nvPr>
            <p:ph type="sldNum" sz="quarter" idx="12"/>
          </p:nvPr>
        </p:nvSpPr>
        <p:spPr>
          <a:ln/>
        </p:spPr>
        <p:txBody>
          <a:bodyPr/>
          <a:lstStyle>
            <a:lvl1pPr>
              <a:defRPr/>
            </a:lvl1pPr>
          </a:lstStyle>
          <a:p>
            <a:pPr>
              <a:defRPr/>
            </a:pPr>
            <a:fld id="{FF7817FB-2C89-4B61-B5A5-908E5D053390}" type="slidenum">
              <a:rPr lang="en-US" altLang="en-US"/>
              <a:pPr>
                <a:defRPr/>
              </a:pPr>
              <a:t>‹#›</a:t>
            </a:fld>
            <a:endParaRPr lang="en-US" altLang="en-US"/>
          </a:p>
        </p:txBody>
      </p:sp>
    </p:spTree>
    <p:extLst>
      <p:ext uri="{BB962C8B-B14F-4D97-AF65-F5344CB8AC3E}">
        <p14:creationId xmlns:p14="http://schemas.microsoft.com/office/powerpoint/2010/main" val="185931577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9394FD41-EAA4-46D6-A0FE-C9B2F0CBE2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4A71DC8-FD10-4186-B9B1-EDEB287894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9F92EA44-70AC-4F14-82BE-8BB1F569C008}"/>
              </a:ext>
            </a:extLst>
          </p:cNvPr>
          <p:cNvSpPr>
            <a:spLocks noGrp="1" noChangeArrowheads="1"/>
          </p:cNvSpPr>
          <p:nvPr>
            <p:ph type="sldNum" sz="quarter" idx="12"/>
          </p:nvPr>
        </p:nvSpPr>
        <p:spPr>
          <a:ln/>
        </p:spPr>
        <p:txBody>
          <a:bodyPr/>
          <a:lstStyle>
            <a:lvl1pPr>
              <a:defRPr/>
            </a:lvl1pPr>
          </a:lstStyle>
          <a:p>
            <a:pPr>
              <a:defRPr/>
            </a:pPr>
            <a:fld id="{89821A62-F86E-4B2A-B3FF-3880A5C9FB50}" type="slidenum">
              <a:rPr lang="en-US" altLang="en-US"/>
              <a:pPr>
                <a:defRPr/>
              </a:pPr>
              <a:t>‹#›</a:t>
            </a:fld>
            <a:endParaRPr lang="en-US" altLang="en-US"/>
          </a:p>
        </p:txBody>
      </p:sp>
    </p:spTree>
    <p:extLst>
      <p:ext uri="{BB962C8B-B14F-4D97-AF65-F5344CB8AC3E}">
        <p14:creationId xmlns:p14="http://schemas.microsoft.com/office/powerpoint/2010/main" val="398667681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5C55CE2A-4F7C-4D79-8129-A77A16C1B8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7B8ED17-727F-4BE1-B41B-EB541582CB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6DB9462C-FA5F-47DB-AA88-8141159D5F39}"/>
              </a:ext>
            </a:extLst>
          </p:cNvPr>
          <p:cNvSpPr>
            <a:spLocks noGrp="1" noChangeArrowheads="1"/>
          </p:cNvSpPr>
          <p:nvPr>
            <p:ph type="sldNum" sz="quarter" idx="12"/>
          </p:nvPr>
        </p:nvSpPr>
        <p:spPr>
          <a:ln/>
        </p:spPr>
        <p:txBody>
          <a:bodyPr/>
          <a:lstStyle>
            <a:lvl1pPr>
              <a:defRPr/>
            </a:lvl1pPr>
          </a:lstStyle>
          <a:p>
            <a:pPr>
              <a:defRPr/>
            </a:pPr>
            <a:fld id="{80E1A988-FFA5-472C-B8A9-A72ACF784D37}" type="slidenum">
              <a:rPr lang="en-US" altLang="en-US"/>
              <a:pPr>
                <a:defRPr/>
              </a:pPr>
              <a:t>‹#›</a:t>
            </a:fld>
            <a:endParaRPr lang="en-US" altLang="en-US"/>
          </a:p>
        </p:txBody>
      </p:sp>
    </p:spTree>
    <p:extLst>
      <p:ext uri="{BB962C8B-B14F-4D97-AF65-F5344CB8AC3E}">
        <p14:creationId xmlns:p14="http://schemas.microsoft.com/office/powerpoint/2010/main" val="17402071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D550546E-7BE5-40D3-BC0B-C79C2B8334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51383739-C844-46FA-9BC2-C81EF753F8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8912B15-256B-43D4-B965-67561151A64E}"/>
              </a:ext>
            </a:extLst>
          </p:cNvPr>
          <p:cNvSpPr>
            <a:spLocks noGrp="1" noChangeArrowheads="1"/>
          </p:cNvSpPr>
          <p:nvPr>
            <p:ph type="sldNum" sz="quarter" idx="12"/>
          </p:nvPr>
        </p:nvSpPr>
        <p:spPr>
          <a:ln/>
        </p:spPr>
        <p:txBody>
          <a:bodyPr/>
          <a:lstStyle>
            <a:lvl1pPr>
              <a:defRPr/>
            </a:lvl1pPr>
          </a:lstStyle>
          <a:p>
            <a:pPr>
              <a:defRPr/>
            </a:pPr>
            <a:fld id="{7E515B3A-3853-4660-82DC-4720AAC17938}" type="slidenum">
              <a:rPr lang="en-US" altLang="en-US"/>
              <a:pPr>
                <a:defRPr/>
              </a:pPr>
              <a:t>‹#›</a:t>
            </a:fld>
            <a:endParaRPr lang="en-US" altLang="en-US"/>
          </a:p>
        </p:txBody>
      </p:sp>
    </p:spTree>
    <p:extLst>
      <p:ext uri="{BB962C8B-B14F-4D97-AF65-F5344CB8AC3E}">
        <p14:creationId xmlns:p14="http://schemas.microsoft.com/office/powerpoint/2010/main" val="26666054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E0388-ADF8-43DF-B98E-A20655CB36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B26115-4BBC-4D3A-87B3-1D12CBEF3D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27F39BD-2F24-49BF-832B-BC8466DFA078}"/>
              </a:ext>
            </a:extLst>
          </p:cNvPr>
          <p:cNvSpPr>
            <a:spLocks noGrp="1" noChangeArrowheads="1"/>
          </p:cNvSpPr>
          <p:nvPr>
            <p:ph type="sldNum" sz="quarter" idx="12"/>
          </p:nvPr>
        </p:nvSpPr>
        <p:spPr>
          <a:ln/>
        </p:spPr>
        <p:txBody>
          <a:bodyPr/>
          <a:lstStyle>
            <a:lvl1pPr>
              <a:defRPr/>
            </a:lvl1pPr>
          </a:lstStyle>
          <a:p>
            <a:pPr>
              <a:defRPr/>
            </a:pPr>
            <a:fld id="{6B6026AB-A6D1-41AD-814B-B8DFB80B9E99}" type="slidenum">
              <a:rPr lang="en-US" altLang="en-US"/>
              <a:pPr>
                <a:defRPr/>
              </a:pPr>
              <a:t>‹#›</a:t>
            </a:fld>
            <a:endParaRPr lang="en-US" altLang="en-US"/>
          </a:p>
        </p:txBody>
      </p:sp>
    </p:spTree>
    <p:extLst>
      <p:ext uri="{BB962C8B-B14F-4D97-AF65-F5344CB8AC3E}">
        <p14:creationId xmlns:p14="http://schemas.microsoft.com/office/powerpoint/2010/main" val="30696696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1126B628-28E2-4A14-81B8-42C2DC6AD4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806D710B-692C-43AC-8467-C6DEAAA624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6CEDFCCC-3642-4477-B169-18F14746A94D}"/>
              </a:ext>
            </a:extLst>
          </p:cNvPr>
          <p:cNvSpPr>
            <a:spLocks noGrp="1" noChangeArrowheads="1"/>
          </p:cNvSpPr>
          <p:nvPr>
            <p:ph type="sldNum" sz="quarter" idx="12"/>
          </p:nvPr>
        </p:nvSpPr>
        <p:spPr>
          <a:ln/>
        </p:spPr>
        <p:txBody>
          <a:bodyPr/>
          <a:lstStyle>
            <a:lvl1pPr>
              <a:defRPr/>
            </a:lvl1pPr>
          </a:lstStyle>
          <a:p>
            <a:pPr>
              <a:defRPr/>
            </a:pPr>
            <a:fld id="{C376F4D4-D602-4D6E-9026-78FB0F93DDDC}" type="slidenum">
              <a:rPr lang="en-US" altLang="en-US"/>
              <a:pPr>
                <a:defRPr/>
              </a:pPr>
              <a:t>‹#›</a:t>
            </a:fld>
            <a:endParaRPr lang="en-US" altLang="en-US"/>
          </a:p>
        </p:txBody>
      </p:sp>
    </p:spTree>
    <p:extLst>
      <p:ext uri="{BB962C8B-B14F-4D97-AF65-F5344CB8AC3E}">
        <p14:creationId xmlns:p14="http://schemas.microsoft.com/office/powerpoint/2010/main" val="192225597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132F3F76-888B-4F4E-BAAE-889FA2A7E7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DC18684F-C82A-4761-BA6C-535425A425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85159CFB-BEEF-4AB3-B895-DB3950FA2A02}"/>
              </a:ext>
            </a:extLst>
          </p:cNvPr>
          <p:cNvSpPr>
            <a:spLocks noGrp="1" noChangeArrowheads="1"/>
          </p:cNvSpPr>
          <p:nvPr>
            <p:ph type="sldNum" sz="quarter" idx="12"/>
          </p:nvPr>
        </p:nvSpPr>
        <p:spPr>
          <a:ln/>
        </p:spPr>
        <p:txBody>
          <a:bodyPr/>
          <a:lstStyle>
            <a:lvl1pPr>
              <a:defRPr/>
            </a:lvl1pPr>
          </a:lstStyle>
          <a:p>
            <a:pPr>
              <a:defRPr/>
            </a:pPr>
            <a:fld id="{936E08AD-E52C-46DA-9DA9-7AA172C73CBE}" type="slidenum">
              <a:rPr lang="en-US" altLang="en-US"/>
              <a:pPr>
                <a:defRPr/>
              </a:pPr>
              <a:t>‹#›</a:t>
            </a:fld>
            <a:endParaRPr lang="en-US" altLang="en-US"/>
          </a:p>
        </p:txBody>
      </p:sp>
    </p:spTree>
    <p:extLst>
      <p:ext uri="{BB962C8B-B14F-4D97-AF65-F5344CB8AC3E}">
        <p14:creationId xmlns:p14="http://schemas.microsoft.com/office/powerpoint/2010/main" val="74602790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0335FA78-F8F0-4CC3-84A5-1EDBC46491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F1256F7-B74A-47A0-9364-E202CBF4DC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E0F9A70-FCC7-425D-82A9-2C9FDAD1C7E1}"/>
              </a:ext>
            </a:extLst>
          </p:cNvPr>
          <p:cNvSpPr>
            <a:spLocks noGrp="1" noChangeArrowheads="1"/>
          </p:cNvSpPr>
          <p:nvPr>
            <p:ph type="sldNum" sz="quarter" idx="12"/>
          </p:nvPr>
        </p:nvSpPr>
        <p:spPr>
          <a:ln/>
        </p:spPr>
        <p:txBody>
          <a:bodyPr/>
          <a:lstStyle>
            <a:lvl1pPr>
              <a:defRPr/>
            </a:lvl1pPr>
          </a:lstStyle>
          <a:p>
            <a:pPr>
              <a:defRPr/>
            </a:pPr>
            <a:fld id="{471D9515-E791-46D0-B4DE-134EC74B952D}" type="slidenum">
              <a:rPr lang="en-US" altLang="en-US"/>
              <a:pPr>
                <a:defRPr/>
              </a:pPr>
              <a:t>‹#›</a:t>
            </a:fld>
            <a:endParaRPr lang="en-US" altLang="en-US"/>
          </a:p>
        </p:txBody>
      </p:sp>
    </p:spTree>
    <p:extLst>
      <p:ext uri="{BB962C8B-B14F-4D97-AF65-F5344CB8AC3E}">
        <p14:creationId xmlns:p14="http://schemas.microsoft.com/office/powerpoint/2010/main" val="381460912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139ECE7E-B66B-4EE0-A1B2-ECBC3E8BBE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9AFDB35-537F-44E5-8E9D-FFA89E7F9C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72F7093-51B3-4E38-BF49-737D64A76B2E}"/>
              </a:ext>
            </a:extLst>
          </p:cNvPr>
          <p:cNvSpPr>
            <a:spLocks noGrp="1" noChangeArrowheads="1"/>
          </p:cNvSpPr>
          <p:nvPr>
            <p:ph type="sldNum" sz="quarter" idx="12"/>
          </p:nvPr>
        </p:nvSpPr>
        <p:spPr>
          <a:ln/>
        </p:spPr>
        <p:txBody>
          <a:bodyPr/>
          <a:lstStyle>
            <a:lvl1pPr>
              <a:defRPr/>
            </a:lvl1pPr>
          </a:lstStyle>
          <a:p>
            <a:pPr>
              <a:defRPr/>
            </a:pPr>
            <a:fld id="{4A1D5EEC-F30C-4E0E-BBC5-36E267BB4BA1}" type="slidenum">
              <a:rPr lang="en-US" altLang="en-US"/>
              <a:pPr>
                <a:defRPr/>
              </a:pPr>
              <a:t>‹#›</a:t>
            </a:fld>
            <a:endParaRPr lang="en-US" altLang="en-US"/>
          </a:p>
        </p:txBody>
      </p:sp>
    </p:spTree>
    <p:extLst>
      <p:ext uri="{BB962C8B-B14F-4D97-AF65-F5344CB8AC3E}">
        <p14:creationId xmlns:p14="http://schemas.microsoft.com/office/powerpoint/2010/main" val="47788002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8B66EB7-73A1-473D-9AC0-6E97D0479E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DE951209-851D-449B-9CB4-06C38D5351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2450056D-3D2D-459D-855A-A1D777C51988}"/>
              </a:ext>
            </a:extLst>
          </p:cNvPr>
          <p:cNvSpPr>
            <a:spLocks noGrp="1" noChangeArrowheads="1"/>
          </p:cNvSpPr>
          <p:nvPr>
            <p:ph type="sldNum" sz="quarter" idx="12"/>
          </p:nvPr>
        </p:nvSpPr>
        <p:spPr>
          <a:ln/>
        </p:spPr>
        <p:txBody>
          <a:bodyPr/>
          <a:lstStyle>
            <a:lvl1pPr>
              <a:defRPr/>
            </a:lvl1pPr>
          </a:lstStyle>
          <a:p>
            <a:pPr>
              <a:defRPr/>
            </a:pPr>
            <a:fld id="{C2A6E96E-BB30-4BF0-AA71-FB9D30259396}" type="slidenum">
              <a:rPr lang="en-US" altLang="en-US"/>
              <a:pPr>
                <a:defRPr/>
              </a:pPr>
              <a:t>‹#›</a:t>
            </a:fld>
            <a:endParaRPr lang="en-US" altLang="en-US"/>
          </a:p>
        </p:txBody>
      </p:sp>
    </p:spTree>
    <p:extLst>
      <p:ext uri="{BB962C8B-B14F-4D97-AF65-F5344CB8AC3E}">
        <p14:creationId xmlns:p14="http://schemas.microsoft.com/office/powerpoint/2010/main" val="55582899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967C9249-E406-49D0-89B8-CA693DCC91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9771A053-8431-4B5C-9E29-2BB2625C22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EE469B1C-5C5F-4568-AA72-F342502769A0}"/>
              </a:ext>
            </a:extLst>
          </p:cNvPr>
          <p:cNvSpPr>
            <a:spLocks noGrp="1" noChangeArrowheads="1"/>
          </p:cNvSpPr>
          <p:nvPr>
            <p:ph type="sldNum" sz="quarter" idx="12"/>
          </p:nvPr>
        </p:nvSpPr>
        <p:spPr>
          <a:ln/>
        </p:spPr>
        <p:txBody>
          <a:bodyPr/>
          <a:lstStyle>
            <a:lvl1pPr>
              <a:defRPr/>
            </a:lvl1pPr>
          </a:lstStyle>
          <a:p>
            <a:pPr>
              <a:defRPr/>
            </a:pPr>
            <a:fld id="{3E3066A8-EA80-4A7A-BFCB-473A39B5D693}" type="slidenum">
              <a:rPr lang="en-US" altLang="en-US"/>
              <a:pPr>
                <a:defRPr/>
              </a:pPr>
              <a:t>‹#›</a:t>
            </a:fld>
            <a:endParaRPr lang="en-US" altLang="en-US"/>
          </a:p>
        </p:txBody>
      </p:sp>
    </p:spTree>
    <p:extLst>
      <p:ext uri="{BB962C8B-B14F-4D97-AF65-F5344CB8AC3E}">
        <p14:creationId xmlns:p14="http://schemas.microsoft.com/office/powerpoint/2010/main" val="247648685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BB9335E6-6423-4706-9D71-53B0B84258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B8523C3C-2AB5-4A05-8C63-2572258E83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B13D319-B531-4213-9638-615524EAB7A4}"/>
              </a:ext>
            </a:extLst>
          </p:cNvPr>
          <p:cNvSpPr>
            <a:spLocks noGrp="1" noChangeArrowheads="1"/>
          </p:cNvSpPr>
          <p:nvPr>
            <p:ph type="sldNum" sz="quarter" idx="12"/>
          </p:nvPr>
        </p:nvSpPr>
        <p:spPr>
          <a:ln/>
        </p:spPr>
        <p:txBody>
          <a:bodyPr/>
          <a:lstStyle>
            <a:lvl1pPr>
              <a:defRPr/>
            </a:lvl1pPr>
          </a:lstStyle>
          <a:p>
            <a:pPr>
              <a:defRPr/>
            </a:pPr>
            <a:fld id="{664C803F-2654-4840-8C9C-12878100BD5B}" type="slidenum">
              <a:rPr lang="en-US" altLang="en-US"/>
              <a:pPr>
                <a:defRPr/>
              </a:pPr>
              <a:t>‹#›</a:t>
            </a:fld>
            <a:endParaRPr lang="en-US" altLang="en-US"/>
          </a:p>
        </p:txBody>
      </p:sp>
    </p:spTree>
    <p:extLst>
      <p:ext uri="{BB962C8B-B14F-4D97-AF65-F5344CB8AC3E}">
        <p14:creationId xmlns:p14="http://schemas.microsoft.com/office/powerpoint/2010/main" val="210115070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A1618EDE-7D92-4F63-8D74-E31100BFA5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A84FDB0D-0DC5-42B3-8169-E0B52AD633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A3CD282F-E27E-4B80-9E12-0BC9ABCB37AE}"/>
              </a:ext>
            </a:extLst>
          </p:cNvPr>
          <p:cNvSpPr>
            <a:spLocks noGrp="1" noChangeArrowheads="1"/>
          </p:cNvSpPr>
          <p:nvPr>
            <p:ph type="sldNum" sz="quarter" idx="12"/>
          </p:nvPr>
        </p:nvSpPr>
        <p:spPr>
          <a:ln/>
        </p:spPr>
        <p:txBody>
          <a:bodyPr/>
          <a:lstStyle>
            <a:lvl1pPr>
              <a:defRPr/>
            </a:lvl1pPr>
          </a:lstStyle>
          <a:p>
            <a:pPr>
              <a:defRPr/>
            </a:pPr>
            <a:fld id="{87CD7F91-BCB9-4A14-82EA-84AE1325F515}" type="slidenum">
              <a:rPr lang="en-US" altLang="en-US"/>
              <a:pPr>
                <a:defRPr/>
              </a:pPr>
              <a:t>‹#›</a:t>
            </a:fld>
            <a:endParaRPr lang="en-US" altLang="en-US"/>
          </a:p>
        </p:txBody>
      </p:sp>
    </p:spTree>
    <p:extLst>
      <p:ext uri="{BB962C8B-B14F-4D97-AF65-F5344CB8AC3E}">
        <p14:creationId xmlns:p14="http://schemas.microsoft.com/office/powerpoint/2010/main" val="328511334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3BCF070A-AFEF-4B1E-9E09-804BE4393A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AF0E7DB0-F859-4CBF-B84F-F5DBB361E7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B4A02FBA-635F-4369-9C7D-7FC5F59D7369}"/>
              </a:ext>
            </a:extLst>
          </p:cNvPr>
          <p:cNvSpPr>
            <a:spLocks noGrp="1" noChangeArrowheads="1"/>
          </p:cNvSpPr>
          <p:nvPr>
            <p:ph type="sldNum" sz="quarter" idx="12"/>
          </p:nvPr>
        </p:nvSpPr>
        <p:spPr>
          <a:ln/>
        </p:spPr>
        <p:txBody>
          <a:bodyPr/>
          <a:lstStyle>
            <a:lvl1pPr>
              <a:defRPr/>
            </a:lvl1pPr>
          </a:lstStyle>
          <a:p>
            <a:pPr>
              <a:defRPr/>
            </a:pPr>
            <a:fld id="{1CC03D86-2AB9-4205-B8BF-B2549E6BF93B}" type="slidenum">
              <a:rPr lang="en-US" altLang="en-US"/>
              <a:pPr>
                <a:defRPr/>
              </a:pPr>
              <a:t>‹#›</a:t>
            </a:fld>
            <a:endParaRPr lang="en-US" altLang="en-US"/>
          </a:p>
        </p:txBody>
      </p:sp>
    </p:spTree>
    <p:extLst>
      <p:ext uri="{BB962C8B-B14F-4D97-AF65-F5344CB8AC3E}">
        <p14:creationId xmlns:p14="http://schemas.microsoft.com/office/powerpoint/2010/main" val="373308289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64521C8A-6AB4-4A93-A0FC-1F026F16B4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3AA5F5C5-6D74-4E79-8165-A15066AEDB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0A2AC25-D755-4321-BF17-99C89DF53EB9}"/>
              </a:ext>
            </a:extLst>
          </p:cNvPr>
          <p:cNvSpPr>
            <a:spLocks noGrp="1" noChangeArrowheads="1"/>
          </p:cNvSpPr>
          <p:nvPr>
            <p:ph type="sldNum" sz="quarter" idx="12"/>
          </p:nvPr>
        </p:nvSpPr>
        <p:spPr>
          <a:ln/>
        </p:spPr>
        <p:txBody>
          <a:bodyPr/>
          <a:lstStyle>
            <a:lvl1pPr>
              <a:defRPr/>
            </a:lvl1pPr>
          </a:lstStyle>
          <a:p>
            <a:pPr>
              <a:defRPr/>
            </a:pPr>
            <a:fld id="{92F6B8E9-67D0-4707-A2DA-7B0ECB31F78B}" type="slidenum">
              <a:rPr lang="en-US" altLang="en-US"/>
              <a:pPr>
                <a:defRPr/>
              </a:pPr>
              <a:t>‹#›</a:t>
            </a:fld>
            <a:endParaRPr lang="en-US" altLang="en-US"/>
          </a:p>
        </p:txBody>
      </p:sp>
    </p:spTree>
    <p:extLst>
      <p:ext uri="{BB962C8B-B14F-4D97-AF65-F5344CB8AC3E}">
        <p14:creationId xmlns:p14="http://schemas.microsoft.com/office/powerpoint/2010/main" val="25071351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96E9D0D-CC45-4F67-AC8F-F733B6FA3C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FC179AC-5406-4053-A4AA-3BD870A9F4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83A74B-9924-4843-AFBA-89506AD1F26A}"/>
              </a:ext>
            </a:extLst>
          </p:cNvPr>
          <p:cNvSpPr>
            <a:spLocks noGrp="1" noChangeArrowheads="1"/>
          </p:cNvSpPr>
          <p:nvPr>
            <p:ph type="sldNum" sz="quarter" idx="12"/>
          </p:nvPr>
        </p:nvSpPr>
        <p:spPr>
          <a:ln/>
        </p:spPr>
        <p:txBody>
          <a:bodyPr/>
          <a:lstStyle>
            <a:lvl1pPr>
              <a:defRPr/>
            </a:lvl1pPr>
          </a:lstStyle>
          <a:p>
            <a:pPr>
              <a:defRPr/>
            </a:pPr>
            <a:fld id="{799BC87A-888E-4C8B-9111-D8A502FEA83B}" type="slidenum">
              <a:rPr lang="en-US" altLang="en-US"/>
              <a:pPr>
                <a:defRPr/>
              </a:pPr>
              <a:t>‹#›</a:t>
            </a:fld>
            <a:endParaRPr lang="en-US" altLang="en-US"/>
          </a:p>
        </p:txBody>
      </p:sp>
    </p:spTree>
    <p:extLst>
      <p:ext uri="{BB962C8B-B14F-4D97-AF65-F5344CB8AC3E}">
        <p14:creationId xmlns:p14="http://schemas.microsoft.com/office/powerpoint/2010/main" val="33051530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07C67937-C200-4708-B841-95753A3D77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7B8D120A-0431-4A13-8F49-432D72DBC3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7BEF1DF4-0734-4536-9995-093AA171533D}"/>
              </a:ext>
            </a:extLst>
          </p:cNvPr>
          <p:cNvSpPr>
            <a:spLocks noGrp="1" noChangeArrowheads="1"/>
          </p:cNvSpPr>
          <p:nvPr>
            <p:ph type="sldNum" sz="quarter" idx="12"/>
          </p:nvPr>
        </p:nvSpPr>
        <p:spPr>
          <a:ln/>
        </p:spPr>
        <p:txBody>
          <a:bodyPr/>
          <a:lstStyle>
            <a:lvl1pPr>
              <a:defRPr/>
            </a:lvl1pPr>
          </a:lstStyle>
          <a:p>
            <a:pPr>
              <a:defRPr/>
            </a:pPr>
            <a:fld id="{27FF9783-C082-4046-BA85-D4B611096E9C}" type="slidenum">
              <a:rPr lang="en-US" altLang="en-US"/>
              <a:pPr>
                <a:defRPr/>
              </a:pPr>
              <a:t>‹#›</a:t>
            </a:fld>
            <a:endParaRPr lang="en-US" altLang="en-US"/>
          </a:p>
        </p:txBody>
      </p:sp>
    </p:spTree>
    <p:extLst>
      <p:ext uri="{BB962C8B-B14F-4D97-AF65-F5344CB8AC3E}">
        <p14:creationId xmlns:p14="http://schemas.microsoft.com/office/powerpoint/2010/main" val="96780989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08C18497-7678-4EE5-BDCD-FC6E3CEED1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8E07B87-0AB5-4C61-B10B-6D05F2C82C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F58531A1-413E-498D-993E-021F97FAEF8C}"/>
              </a:ext>
            </a:extLst>
          </p:cNvPr>
          <p:cNvSpPr>
            <a:spLocks noGrp="1" noChangeArrowheads="1"/>
          </p:cNvSpPr>
          <p:nvPr>
            <p:ph type="sldNum" sz="quarter" idx="12"/>
          </p:nvPr>
        </p:nvSpPr>
        <p:spPr>
          <a:ln/>
        </p:spPr>
        <p:txBody>
          <a:bodyPr/>
          <a:lstStyle>
            <a:lvl1pPr>
              <a:defRPr/>
            </a:lvl1pPr>
          </a:lstStyle>
          <a:p>
            <a:pPr>
              <a:defRPr/>
            </a:pPr>
            <a:fld id="{96E97756-6600-4FDB-A04B-94B57A2EE997}" type="slidenum">
              <a:rPr lang="en-US" altLang="en-US"/>
              <a:pPr>
                <a:defRPr/>
              </a:pPr>
              <a:t>‹#›</a:t>
            </a:fld>
            <a:endParaRPr lang="en-US" altLang="en-US"/>
          </a:p>
        </p:txBody>
      </p:sp>
    </p:spTree>
    <p:extLst>
      <p:ext uri="{BB962C8B-B14F-4D97-AF65-F5344CB8AC3E}">
        <p14:creationId xmlns:p14="http://schemas.microsoft.com/office/powerpoint/2010/main" val="310470527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6E02AB2-3375-4503-88C3-54B4F980B557}"/>
              </a:ext>
            </a:extLst>
          </p:cNvPr>
          <p:cNvGrpSpPr>
            <a:grpSpLocks/>
          </p:cNvGrpSpPr>
          <p:nvPr/>
        </p:nvGrpSpPr>
        <p:grpSpPr bwMode="auto">
          <a:xfrm>
            <a:off x="0" y="2438400"/>
            <a:ext cx="12192000" cy="4046538"/>
            <a:chOff x="0" y="1536"/>
            <a:chExt cx="5760" cy="2549"/>
          </a:xfrm>
        </p:grpSpPr>
        <p:sp>
          <p:nvSpPr>
            <p:cNvPr id="5" name="Rectangle 3">
              <a:extLst>
                <a:ext uri="{FF2B5EF4-FFF2-40B4-BE49-F238E27FC236}">
                  <a16:creationId xmlns:a16="http://schemas.microsoft.com/office/drawing/2014/main" id="{AF3FB1AC-3BC2-4144-BF69-301BAE0882EF}"/>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6" name="Freeform 4">
              <a:extLst>
                <a:ext uri="{FF2B5EF4-FFF2-40B4-BE49-F238E27FC236}">
                  <a16:creationId xmlns:a16="http://schemas.microsoft.com/office/drawing/2014/main" id="{95740A0C-950D-41DD-B834-C7F42AA6DF5A}"/>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 name="Freeform 5">
              <a:extLst>
                <a:ext uri="{FF2B5EF4-FFF2-40B4-BE49-F238E27FC236}">
                  <a16:creationId xmlns:a16="http://schemas.microsoft.com/office/drawing/2014/main" id="{3830C7D7-0293-4E31-90C7-1094BAB5A3D3}"/>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6">
              <a:extLst>
                <a:ext uri="{FF2B5EF4-FFF2-40B4-BE49-F238E27FC236}">
                  <a16:creationId xmlns:a16="http://schemas.microsoft.com/office/drawing/2014/main" id="{CC162A6B-1C93-4B0C-BDEC-AEEE37410B29}"/>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Freeform 7">
              <a:extLst>
                <a:ext uri="{FF2B5EF4-FFF2-40B4-BE49-F238E27FC236}">
                  <a16:creationId xmlns:a16="http://schemas.microsoft.com/office/drawing/2014/main" id="{BB023A73-C5CC-486E-A403-16B10E9E4346}"/>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8">
              <a:extLst>
                <a:ext uri="{FF2B5EF4-FFF2-40B4-BE49-F238E27FC236}">
                  <a16:creationId xmlns:a16="http://schemas.microsoft.com/office/drawing/2014/main" id="{E9DDAEA8-8213-495F-B4F5-8DB06154D26B}"/>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9">
              <a:extLst>
                <a:ext uri="{FF2B5EF4-FFF2-40B4-BE49-F238E27FC236}">
                  <a16:creationId xmlns:a16="http://schemas.microsoft.com/office/drawing/2014/main" id="{B0A0A192-2EDF-47C8-8FC2-3291DEA0ACD8}"/>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0">
              <a:extLst>
                <a:ext uri="{FF2B5EF4-FFF2-40B4-BE49-F238E27FC236}">
                  <a16:creationId xmlns:a16="http://schemas.microsoft.com/office/drawing/2014/main" id="{93564575-B765-441E-A347-5ED285513E89}"/>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11">
              <a:extLst>
                <a:ext uri="{FF2B5EF4-FFF2-40B4-BE49-F238E27FC236}">
                  <a16:creationId xmlns:a16="http://schemas.microsoft.com/office/drawing/2014/main" id="{70DFE865-92C0-44C9-915B-7FEECAF01384}"/>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2">
              <a:extLst>
                <a:ext uri="{FF2B5EF4-FFF2-40B4-BE49-F238E27FC236}">
                  <a16:creationId xmlns:a16="http://schemas.microsoft.com/office/drawing/2014/main" id="{8F82BEB5-32ED-4A6E-B52F-FF96E9EEE69B}"/>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3">
              <a:extLst>
                <a:ext uri="{FF2B5EF4-FFF2-40B4-BE49-F238E27FC236}">
                  <a16:creationId xmlns:a16="http://schemas.microsoft.com/office/drawing/2014/main" id="{16E9880C-0935-48B6-BE42-1041B750E2E0}"/>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4">
              <a:extLst>
                <a:ext uri="{FF2B5EF4-FFF2-40B4-BE49-F238E27FC236}">
                  <a16:creationId xmlns:a16="http://schemas.microsoft.com/office/drawing/2014/main" id="{19F01563-FBBC-452B-AC6E-4C2F40001D7D}"/>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5">
              <a:extLst>
                <a:ext uri="{FF2B5EF4-FFF2-40B4-BE49-F238E27FC236}">
                  <a16:creationId xmlns:a16="http://schemas.microsoft.com/office/drawing/2014/main" id="{EDFCC2C0-523D-44C0-B5B5-06D83E9F9695}"/>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6">
              <a:extLst>
                <a:ext uri="{FF2B5EF4-FFF2-40B4-BE49-F238E27FC236}">
                  <a16:creationId xmlns:a16="http://schemas.microsoft.com/office/drawing/2014/main" id="{DAFC2ED8-6689-414E-A2A0-0E8362714E4F}"/>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7">
              <a:extLst>
                <a:ext uri="{FF2B5EF4-FFF2-40B4-BE49-F238E27FC236}">
                  <a16:creationId xmlns:a16="http://schemas.microsoft.com/office/drawing/2014/main" id="{488C0418-ECF6-496D-8478-C26066181322}"/>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7186" name="Rectangle 18"/>
          <p:cNvSpPr>
            <a:spLocks noGrp="1" noChangeArrowheads="1"/>
          </p:cNvSpPr>
          <p:nvPr>
            <p:ph type="ctrTitle" sz="quarter"/>
          </p:nvPr>
        </p:nvSpPr>
        <p:spPr>
          <a:xfrm>
            <a:off x="914400" y="1768476"/>
            <a:ext cx="10363200" cy="1736725"/>
          </a:xfrm>
        </p:spPr>
        <p:txBody>
          <a:bodyPr anchor="b"/>
          <a:lstStyle>
            <a:lvl1pPr>
              <a:defRPr sz="5400"/>
            </a:lvl1pPr>
          </a:lstStyle>
          <a:p>
            <a:pPr lvl="0"/>
            <a:r>
              <a:rPr lang="en-US" altLang="en-US" noProof="0"/>
              <a:t>Click to edit Master title style</a:t>
            </a:r>
          </a:p>
        </p:txBody>
      </p:sp>
      <p:sp>
        <p:nvSpPr>
          <p:cNvPr id="7187" name="Rectangle 19"/>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FC1A7102-98FD-4ECF-9294-D627ABE800DC}"/>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B75B87D1-7A80-4FB2-8F3E-27476ECFF3E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6FFD967C-0AC7-424F-BE5A-76DFE979B442}"/>
              </a:ext>
            </a:extLst>
          </p:cNvPr>
          <p:cNvSpPr>
            <a:spLocks noGrp="1" noChangeArrowheads="1"/>
          </p:cNvSpPr>
          <p:nvPr>
            <p:ph type="sldNum" sz="quarter" idx="12"/>
          </p:nvPr>
        </p:nvSpPr>
        <p:spPr/>
        <p:txBody>
          <a:bodyPr/>
          <a:lstStyle>
            <a:lvl1pPr>
              <a:defRPr smtClean="0"/>
            </a:lvl1pPr>
          </a:lstStyle>
          <a:p>
            <a:pPr>
              <a:defRPr/>
            </a:pPr>
            <a:fld id="{30349859-0DEE-45FD-A82E-F93B3EED6E7E}" type="slidenum">
              <a:rPr lang="en-US" altLang="en-US"/>
              <a:pPr>
                <a:defRPr/>
              </a:pPr>
              <a:t>‹#›</a:t>
            </a:fld>
            <a:endParaRPr lang="en-US" altLang="en-US"/>
          </a:p>
        </p:txBody>
      </p:sp>
    </p:spTree>
    <p:extLst>
      <p:ext uri="{BB962C8B-B14F-4D97-AF65-F5344CB8AC3E}">
        <p14:creationId xmlns:p14="http://schemas.microsoft.com/office/powerpoint/2010/main" val="32388575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65643A42-B918-4A09-9D7F-0CAFE229B5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C7705326-69F6-4729-A8BB-797E8057B7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80969392-463B-4F9A-BBB3-98BA4BC1A43B}"/>
              </a:ext>
            </a:extLst>
          </p:cNvPr>
          <p:cNvSpPr>
            <a:spLocks noGrp="1" noChangeArrowheads="1"/>
          </p:cNvSpPr>
          <p:nvPr>
            <p:ph type="sldNum" sz="quarter" idx="12"/>
          </p:nvPr>
        </p:nvSpPr>
        <p:spPr>
          <a:ln/>
        </p:spPr>
        <p:txBody>
          <a:bodyPr/>
          <a:lstStyle>
            <a:lvl1pPr>
              <a:defRPr/>
            </a:lvl1pPr>
          </a:lstStyle>
          <a:p>
            <a:pPr>
              <a:defRPr/>
            </a:pPr>
            <a:fld id="{D4B028DC-D5E5-48B9-8762-1CFD1B3ED34B}" type="slidenum">
              <a:rPr lang="en-US" altLang="en-US"/>
              <a:pPr>
                <a:defRPr/>
              </a:pPr>
              <a:t>‹#›</a:t>
            </a:fld>
            <a:endParaRPr lang="en-US" altLang="en-US"/>
          </a:p>
        </p:txBody>
      </p:sp>
    </p:spTree>
    <p:extLst>
      <p:ext uri="{BB962C8B-B14F-4D97-AF65-F5344CB8AC3E}">
        <p14:creationId xmlns:p14="http://schemas.microsoft.com/office/powerpoint/2010/main" val="34772515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4636506C-C254-455B-85C0-D06C29BCBB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0C8BEC34-ED3F-4B24-9633-7BFCFA7117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921C4235-AFBB-452B-9B6C-89361E7A138B}"/>
              </a:ext>
            </a:extLst>
          </p:cNvPr>
          <p:cNvSpPr>
            <a:spLocks noGrp="1" noChangeArrowheads="1"/>
          </p:cNvSpPr>
          <p:nvPr>
            <p:ph type="sldNum" sz="quarter" idx="12"/>
          </p:nvPr>
        </p:nvSpPr>
        <p:spPr>
          <a:ln/>
        </p:spPr>
        <p:txBody>
          <a:bodyPr/>
          <a:lstStyle>
            <a:lvl1pPr>
              <a:defRPr/>
            </a:lvl1pPr>
          </a:lstStyle>
          <a:p>
            <a:pPr>
              <a:defRPr/>
            </a:pPr>
            <a:fld id="{45F0C4D7-2A26-4BEC-B862-606540008901}" type="slidenum">
              <a:rPr lang="en-US" altLang="en-US"/>
              <a:pPr>
                <a:defRPr/>
              </a:pPr>
              <a:t>‹#›</a:t>
            </a:fld>
            <a:endParaRPr lang="en-US" altLang="en-US"/>
          </a:p>
        </p:txBody>
      </p:sp>
    </p:spTree>
    <p:extLst>
      <p:ext uri="{BB962C8B-B14F-4D97-AF65-F5344CB8AC3E}">
        <p14:creationId xmlns:p14="http://schemas.microsoft.com/office/powerpoint/2010/main" val="34956024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93D30233-80EF-4008-8F14-2307A95D4E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617B8D1-35B9-486B-A6F3-4788900B3C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C3D9C6E9-AFF2-402E-9336-2B3227E03C51}"/>
              </a:ext>
            </a:extLst>
          </p:cNvPr>
          <p:cNvSpPr>
            <a:spLocks noGrp="1" noChangeArrowheads="1"/>
          </p:cNvSpPr>
          <p:nvPr>
            <p:ph type="sldNum" sz="quarter" idx="12"/>
          </p:nvPr>
        </p:nvSpPr>
        <p:spPr>
          <a:ln/>
        </p:spPr>
        <p:txBody>
          <a:bodyPr/>
          <a:lstStyle>
            <a:lvl1pPr>
              <a:defRPr/>
            </a:lvl1pPr>
          </a:lstStyle>
          <a:p>
            <a:pPr>
              <a:defRPr/>
            </a:pPr>
            <a:fld id="{973034C4-45A2-4C02-BD13-7E1221674A33}" type="slidenum">
              <a:rPr lang="en-US" altLang="en-US"/>
              <a:pPr>
                <a:defRPr/>
              </a:pPr>
              <a:t>‹#›</a:t>
            </a:fld>
            <a:endParaRPr lang="en-US" altLang="en-US"/>
          </a:p>
        </p:txBody>
      </p:sp>
    </p:spTree>
    <p:extLst>
      <p:ext uri="{BB962C8B-B14F-4D97-AF65-F5344CB8AC3E}">
        <p14:creationId xmlns:p14="http://schemas.microsoft.com/office/powerpoint/2010/main" val="964654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DE4EB82F-5598-43D9-8BA3-59DA01ED7E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3F3C109B-7B84-4375-9807-0F450BD301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F0B8E130-3851-4434-9230-A82C8CA075BD}"/>
              </a:ext>
            </a:extLst>
          </p:cNvPr>
          <p:cNvSpPr>
            <a:spLocks noGrp="1" noChangeArrowheads="1"/>
          </p:cNvSpPr>
          <p:nvPr>
            <p:ph type="sldNum" sz="quarter" idx="12"/>
          </p:nvPr>
        </p:nvSpPr>
        <p:spPr>
          <a:ln/>
        </p:spPr>
        <p:txBody>
          <a:bodyPr/>
          <a:lstStyle>
            <a:lvl1pPr>
              <a:defRPr/>
            </a:lvl1pPr>
          </a:lstStyle>
          <a:p>
            <a:pPr>
              <a:defRPr/>
            </a:pPr>
            <a:fld id="{2A9879C5-BB8B-40AA-8CF8-79F465D823F9}" type="slidenum">
              <a:rPr lang="en-US" altLang="en-US"/>
              <a:pPr>
                <a:defRPr/>
              </a:pPr>
              <a:t>‹#›</a:t>
            </a:fld>
            <a:endParaRPr lang="en-US" altLang="en-US"/>
          </a:p>
        </p:txBody>
      </p:sp>
    </p:spTree>
    <p:extLst>
      <p:ext uri="{BB962C8B-B14F-4D97-AF65-F5344CB8AC3E}">
        <p14:creationId xmlns:p14="http://schemas.microsoft.com/office/powerpoint/2010/main" val="11771083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22717E83-EE4E-4B4D-9A9B-B6FF2E72B7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93417D04-A12C-4896-87D7-C7112C9C32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3EBBADBA-B735-43F3-AB03-DA542BA158D6}"/>
              </a:ext>
            </a:extLst>
          </p:cNvPr>
          <p:cNvSpPr>
            <a:spLocks noGrp="1" noChangeArrowheads="1"/>
          </p:cNvSpPr>
          <p:nvPr>
            <p:ph type="sldNum" sz="quarter" idx="12"/>
          </p:nvPr>
        </p:nvSpPr>
        <p:spPr>
          <a:ln/>
        </p:spPr>
        <p:txBody>
          <a:bodyPr/>
          <a:lstStyle>
            <a:lvl1pPr>
              <a:defRPr/>
            </a:lvl1pPr>
          </a:lstStyle>
          <a:p>
            <a:pPr>
              <a:defRPr/>
            </a:pPr>
            <a:fld id="{12694ED2-A370-4849-836E-5595BCC889FE}" type="slidenum">
              <a:rPr lang="en-US" altLang="en-US"/>
              <a:pPr>
                <a:defRPr/>
              </a:pPr>
              <a:t>‹#›</a:t>
            </a:fld>
            <a:endParaRPr lang="en-US" altLang="en-US"/>
          </a:p>
        </p:txBody>
      </p:sp>
    </p:spTree>
    <p:extLst>
      <p:ext uri="{BB962C8B-B14F-4D97-AF65-F5344CB8AC3E}">
        <p14:creationId xmlns:p14="http://schemas.microsoft.com/office/powerpoint/2010/main" val="3079591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96C21FC-135B-42E5-88CD-5B2F7E5FFF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36E577EC-E6E0-4A02-AB90-F2DDD760D5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D10C3ACD-295F-4DC8-BA58-9783B3CF7578}"/>
              </a:ext>
            </a:extLst>
          </p:cNvPr>
          <p:cNvSpPr>
            <a:spLocks noGrp="1" noChangeArrowheads="1"/>
          </p:cNvSpPr>
          <p:nvPr>
            <p:ph type="sldNum" sz="quarter" idx="12"/>
          </p:nvPr>
        </p:nvSpPr>
        <p:spPr>
          <a:ln/>
        </p:spPr>
        <p:txBody>
          <a:bodyPr/>
          <a:lstStyle>
            <a:lvl1pPr>
              <a:defRPr/>
            </a:lvl1pPr>
          </a:lstStyle>
          <a:p>
            <a:pPr>
              <a:defRPr/>
            </a:pPr>
            <a:fld id="{687428B2-FB96-417E-9DB6-6E261A6995A9}" type="slidenum">
              <a:rPr lang="en-US" altLang="en-US"/>
              <a:pPr>
                <a:defRPr/>
              </a:pPr>
              <a:t>‹#›</a:t>
            </a:fld>
            <a:endParaRPr lang="en-US" altLang="en-US"/>
          </a:p>
        </p:txBody>
      </p:sp>
    </p:spTree>
    <p:extLst>
      <p:ext uri="{BB962C8B-B14F-4D97-AF65-F5344CB8AC3E}">
        <p14:creationId xmlns:p14="http://schemas.microsoft.com/office/powerpoint/2010/main" val="21745884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DC1D6A68-E051-4DFA-9668-24BCD2DE67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7BB3C9D-ADBC-42E1-9F37-66C6A590E8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0BAE7450-1ECA-405E-8A30-14AA2FB6986B}"/>
              </a:ext>
            </a:extLst>
          </p:cNvPr>
          <p:cNvSpPr>
            <a:spLocks noGrp="1" noChangeArrowheads="1"/>
          </p:cNvSpPr>
          <p:nvPr>
            <p:ph type="sldNum" sz="quarter" idx="12"/>
          </p:nvPr>
        </p:nvSpPr>
        <p:spPr>
          <a:ln/>
        </p:spPr>
        <p:txBody>
          <a:bodyPr/>
          <a:lstStyle>
            <a:lvl1pPr>
              <a:defRPr/>
            </a:lvl1pPr>
          </a:lstStyle>
          <a:p>
            <a:pPr>
              <a:defRPr/>
            </a:pPr>
            <a:fld id="{AA4CD1D5-3CF9-4AF2-BE31-D197978BC2EA}" type="slidenum">
              <a:rPr lang="en-US" altLang="en-US"/>
              <a:pPr>
                <a:defRPr/>
              </a:pPr>
              <a:t>‹#›</a:t>
            </a:fld>
            <a:endParaRPr lang="en-US" altLang="en-US"/>
          </a:p>
        </p:txBody>
      </p:sp>
    </p:spTree>
    <p:extLst>
      <p:ext uri="{BB962C8B-B14F-4D97-AF65-F5344CB8AC3E}">
        <p14:creationId xmlns:p14="http://schemas.microsoft.com/office/powerpoint/2010/main" val="1517339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99FB24-CD8C-49BC-A861-4D1E3537EA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3BAA86-21D6-4036-ABEE-B3258673C7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20291C7-60F8-499D-A964-BCCCD76A8359}"/>
              </a:ext>
            </a:extLst>
          </p:cNvPr>
          <p:cNvSpPr>
            <a:spLocks noGrp="1" noChangeArrowheads="1"/>
          </p:cNvSpPr>
          <p:nvPr>
            <p:ph type="sldNum" sz="quarter" idx="12"/>
          </p:nvPr>
        </p:nvSpPr>
        <p:spPr>
          <a:ln/>
        </p:spPr>
        <p:txBody>
          <a:bodyPr/>
          <a:lstStyle>
            <a:lvl1pPr>
              <a:defRPr/>
            </a:lvl1pPr>
          </a:lstStyle>
          <a:p>
            <a:pPr>
              <a:defRPr/>
            </a:pPr>
            <a:fld id="{6978B9DD-7823-42FA-A304-9FAD90ECA612}" type="slidenum">
              <a:rPr lang="en-US" altLang="en-US"/>
              <a:pPr>
                <a:defRPr/>
              </a:pPr>
              <a:t>‹#›</a:t>
            </a:fld>
            <a:endParaRPr lang="en-US" altLang="en-US"/>
          </a:p>
        </p:txBody>
      </p:sp>
    </p:spTree>
    <p:extLst>
      <p:ext uri="{BB962C8B-B14F-4D97-AF65-F5344CB8AC3E}">
        <p14:creationId xmlns:p14="http://schemas.microsoft.com/office/powerpoint/2010/main" val="17639647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A693C0F7-2414-494E-9794-9CCDC1972F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22AE8476-2579-433A-B117-6FBEEAB30D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1517B3A-A25C-40C9-82FE-804D2F902EA4}"/>
              </a:ext>
            </a:extLst>
          </p:cNvPr>
          <p:cNvSpPr>
            <a:spLocks noGrp="1" noChangeArrowheads="1"/>
          </p:cNvSpPr>
          <p:nvPr>
            <p:ph type="sldNum" sz="quarter" idx="12"/>
          </p:nvPr>
        </p:nvSpPr>
        <p:spPr>
          <a:ln/>
        </p:spPr>
        <p:txBody>
          <a:bodyPr/>
          <a:lstStyle>
            <a:lvl1pPr>
              <a:defRPr/>
            </a:lvl1pPr>
          </a:lstStyle>
          <a:p>
            <a:pPr>
              <a:defRPr/>
            </a:pPr>
            <a:fld id="{2E5399F3-BAF1-4461-989E-7823D76F9C66}" type="slidenum">
              <a:rPr lang="en-US" altLang="en-US"/>
              <a:pPr>
                <a:defRPr/>
              </a:pPr>
              <a:t>‹#›</a:t>
            </a:fld>
            <a:endParaRPr lang="en-US" altLang="en-US"/>
          </a:p>
        </p:txBody>
      </p:sp>
    </p:spTree>
    <p:extLst>
      <p:ext uri="{BB962C8B-B14F-4D97-AF65-F5344CB8AC3E}">
        <p14:creationId xmlns:p14="http://schemas.microsoft.com/office/powerpoint/2010/main" val="21694417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94A97CB9-948C-4F29-9F69-70E3310458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DCF37F3-6466-419B-B42C-FDA123DA2F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F0B59F83-1186-4F48-8C14-9C171AD99D50}"/>
              </a:ext>
            </a:extLst>
          </p:cNvPr>
          <p:cNvSpPr>
            <a:spLocks noGrp="1" noChangeArrowheads="1"/>
          </p:cNvSpPr>
          <p:nvPr>
            <p:ph type="sldNum" sz="quarter" idx="12"/>
          </p:nvPr>
        </p:nvSpPr>
        <p:spPr>
          <a:ln/>
        </p:spPr>
        <p:txBody>
          <a:bodyPr/>
          <a:lstStyle>
            <a:lvl1pPr>
              <a:defRPr/>
            </a:lvl1pPr>
          </a:lstStyle>
          <a:p>
            <a:pPr>
              <a:defRPr/>
            </a:pPr>
            <a:fld id="{C6DC18C7-F7CE-4304-B9B2-A8C68121BF85}" type="slidenum">
              <a:rPr lang="en-US" altLang="en-US"/>
              <a:pPr>
                <a:defRPr/>
              </a:pPr>
              <a:t>‹#›</a:t>
            </a:fld>
            <a:endParaRPr lang="en-US" altLang="en-US"/>
          </a:p>
        </p:txBody>
      </p:sp>
    </p:spTree>
    <p:extLst>
      <p:ext uri="{BB962C8B-B14F-4D97-AF65-F5344CB8AC3E}">
        <p14:creationId xmlns:p14="http://schemas.microsoft.com/office/powerpoint/2010/main" val="20164203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7DC82E4-8E25-4360-9FC7-4BA04CC9B3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6B87306F-8445-4916-9E6B-20D56F14F5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CB1E56E5-AAEB-4B9C-9C25-310BF847FF3F}"/>
              </a:ext>
            </a:extLst>
          </p:cNvPr>
          <p:cNvSpPr>
            <a:spLocks noGrp="1" noChangeArrowheads="1"/>
          </p:cNvSpPr>
          <p:nvPr>
            <p:ph type="sldNum" sz="quarter" idx="12"/>
          </p:nvPr>
        </p:nvSpPr>
        <p:spPr>
          <a:ln/>
        </p:spPr>
        <p:txBody>
          <a:bodyPr/>
          <a:lstStyle>
            <a:lvl1pPr>
              <a:defRPr/>
            </a:lvl1pPr>
          </a:lstStyle>
          <a:p>
            <a:pPr>
              <a:defRPr/>
            </a:pPr>
            <a:fld id="{8889CA3F-E083-4411-AAF3-1E719909B4E5}" type="slidenum">
              <a:rPr lang="en-US" altLang="en-US"/>
              <a:pPr>
                <a:defRPr/>
              </a:pPr>
              <a:t>‹#›</a:t>
            </a:fld>
            <a:endParaRPr lang="en-US" altLang="en-US"/>
          </a:p>
        </p:txBody>
      </p:sp>
    </p:spTree>
    <p:extLst>
      <p:ext uri="{BB962C8B-B14F-4D97-AF65-F5344CB8AC3E}">
        <p14:creationId xmlns:p14="http://schemas.microsoft.com/office/powerpoint/2010/main" val="24934069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8ED22A29-28D7-4FBE-8311-FEF1EEB329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A1613C4-43CD-4283-9F9B-6D3901D855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2CCCF0D-EA33-47E9-B417-C68ECADCED20}"/>
              </a:ext>
            </a:extLst>
          </p:cNvPr>
          <p:cNvSpPr>
            <a:spLocks noGrp="1" noChangeArrowheads="1"/>
          </p:cNvSpPr>
          <p:nvPr>
            <p:ph type="sldNum" sz="quarter" idx="12"/>
          </p:nvPr>
        </p:nvSpPr>
        <p:spPr>
          <a:ln/>
        </p:spPr>
        <p:txBody>
          <a:bodyPr/>
          <a:lstStyle>
            <a:lvl1pPr>
              <a:defRPr/>
            </a:lvl1pPr>
          </a:lstStyle>
          <a:p>
            <a:pPr>
              <a:defRPr/>
            </a:pPr>
            <a:fld id="{0346804F-AE93-4FB9-ADD5-4BC0FEA6A295}" type="slidenum">
              <a:rPr lang="en-US" altLang="en-US"/>
              <a:pPr>
                <a:defRPr/>
              </a:pPr>
              <a:t>‹#›</a:t>
            </a:fld>
            <a:endParaRPr lang="en-US" altLang="en-US"/>
          </a:p>
        </p:txBody>
      </p:sp>
    </p:spTree>
    <p:extLst>
      <p:ext uri="{BB962C8B-B14F-4D97-AF65-F5344CB8AC3E}">
        <p14:creationId xmlns:p14="http://schemas.microsoft.com/office/powerpoint/2010/main" val="27671997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00D325E3-7B3E-49E9-AB10-A549410DF4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0268065D-0EF6-41E4-97F2-9F0589ADB3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E805AD06-586E-49E3-9671-F4ED9E89EEE2}"/>
              </a:ext>
            </a:extLst>
          </p:cNvPr>
          <p:cNvSpPr>
            <a:spLocks noGrp="1" noChangeArrowheads="1"/>
          </p:cNvSpPr>
          <p:nvPr>
            <p:ph type="sldNum" sz="quarter" idx="12"/>
          </p:nvPr>
        </p:nvSpPr>
        <p:spPr>
          <a:ln/>
        </p:spPr>
        <p:txBody>
          <a:bodyPr/>
          <a:lstStyle>
            <a:lvl1pPr>
              <a:defRPr/>
            </a:lvl1pPr>
          </a:lstStyle>
          <a:p>
            <a:pPr>
              <a:defRPr/>
            </a:pPr>
            <a:fld id="{BA203F48-5C95-4DB6-9706-01F2EA66A8AA}" type="slidenum">
              <a:rPr lang="en-US" altLang="en-US"/>
              <a:pPr>
                <a:defRPr/>
              </a:pPr>
              <a:t>‹#›</a:t>
            </a:fld>
            <a:endParaRPr lang="en-US" altLang="en-US"/>
          </a:p>
        </p:txBody>
      </p:sp>
    </p:spTree>
    <p:extLst>
      <p:ext uri="{BB962C8B-B14F-4D97-AF65-F5344CB8AC3E}">
        <p14:creationId xmlns:p14="http://schemas.microsoft.com/office/powerpoint/2010/main" val="12420591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7FECAB62-EA15-4DEC-B8CC-97ED39E241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A660C208-2B86-4545-8CE2-5D7A74E79F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27F5E50D-CFE8-455C-9992-840E975401AE}"/>
              </a:ext>
            </a:extLst>
          </p:cNvPr>
          <p:cNvSpPr>
            <a:spLocks noGrp="1" noChangeArrowheads="1"/>
          </p:cNvSpPr>
          <p:nvPr>
            <p:ph type="sldNum" sz="quarter" idx="12"/>
          </p:nvPr>
        </p:nvSpPr>
        <p:spPr>
          <a:ln/>
        </p:spPr>
        <p:txBody>
          <a:bodyPr/>
          <a:lstStyle>
            <a:lvl1pPr>
              <a:defRPr/>
            </a:lvl1pPr>
          </a:lstStyle>
          <a:p>
            <a:pPr>
              <a:defRPr/>
            </a:pPr>
            <a:fld id="{D0C564EF-CBFF-4C58-A3A3-93B628728C01}" type="slidenum">
              <a:rPr lang="en-US" altLang="en-US"/>
              <a:pPr>
                <a:defRPr/>
              </a:pPr>
              <a:t>‹#›</a:t>
            </a:fld>
            <a:endParaRPr lang="en-US" altLang="en-US"/>
          </a:p>
        </p:txBody>
      </p:sp>
    </p:spTree>
    <p:extLst>
      <p:ext uri="{BB962C8B-B14F-4D97-AF65-F5344CB8AC3E}">
        <p14:creationId xmlns:p14="http://schemas.microsoft.com/office/powerpoint/2010/main" val="16338542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588A0078-5192-4EC2-8184-C02753772C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9D686BDD-BB63-4EB4-AE07-E79A2D42C2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F5BCFA43-1FAF-496D-BA0D-C9D575867030}"/>
              </a:ext>
            </a:extLst>
          </p:cNvPr>
          <p:cNvSpPr>
            <a:spLocks noGrp="1" noChangeArrowheads="1"/>
          </p:cNvSpPr>
          <p:nvPr>
            <p:ph type="sldNum" sz="quarter" idx="12"/>
          </p:nvPr>
        </p:nvSpPr>
        <p:spPr>
          <a:ln/>
        </p:spPr>
        <p:txBody>
          <a:bodyPr/>
          <a:lstStyle>
            <a:lvl1pPr>
              <a:defRPr/>
            </a:lvl1pPr>
          </a:lstStyle>
          <a:p>
            <a:pPr>
              <a:defRPr/>
            </a:pPr>
            <a:fld id="{3DA52109-237E-4EA6-8225-77FB2E7DF86E}" type="slidenum">
              <a:rPr lang="en-US" altLang="en-US"/>
              <a:pPr>
                <a:defRPr/>
              </a:pPr>
              <a:t>‹#›</a:t>
            </a:fld>
            <a:endParaRPr lang="en-US" altLang="en-US"/>
          </a:p>
        </p:txBody>
      </p:sp>
    </p:spTree>
    <p:extLst>
      <p:ext uri="{BB962C8B-B14F-4D97-AF65-F5344CB8AC3E}">
        <p14:creationId xmlns:p14="http://schemas.microsoft.com/office/powerpoint/2010/main" val="20295721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29FD0E84-FBCE-43C4-8580-5FC932C4B0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AC8F272F-F9E6-442D-93F3-B17820D949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C6DEA7BF-2D7C-484C-B8BA-4EA77D7F270A}"/>
              </a:ext>
            </a:extLst>
          </p:cNvPr>
          <p:cNvSpPr>
            <a:spLocks noGrp="1" noChangeArrowheads="1"/>
          </p:cNvSpPr>
          <p:nvPr>
            <p:ph type="sldNum" sz="quarter" idx="12"/>
          </p:nvPr>
        </p:nvSpPr>
        <p:spPr>
          <a:ln/>
        </p:spPr>
        <p:txBody>
          <a:bodyPr/>
          <a:lstStyle>
            <a:lvl1pPr>
              <a:defRPr/>
            </a:lvl1pPr>
          </a:lstStyle>
          <a:p>
            <a:pPr>
              <a:defRPr/>
            </a:pPr>
            <a:fld id="{681E53D8-77A9-4834-B511-A0A8CC57E8B4}" type="slidenum">
              <a:rPr lang="en-US" altLang="en-US"/>
              <a:pPr>
                <a:defRPr/>
              </a:pPr>
              <a:t>‹#›</a:t>
            </a:fld>
            <a:endParaRPr lang="en-US" altLang="en-US"/>
          </a:p>
        </p:txBody>
      </p:sp>
    </p:spTree>
    <p:extLst>
      <p:ext uri="{BB962C8B-B14F-4D97-AF65-F5344CB8AC3E}">
        <p14:creationId xmlns:p14="http://schemas.microsoft.com/office/powerpoint/2010/main" val="12615354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A455F86-AB2F-47B3-A63E-28792EE62F65}"/>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886AB487-D459-426B-90B5-19E7CCBC0AFB}"/>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A92EA983-C80B-45EE-B4DE-F5F07721A247}"/>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9813"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9817"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0B229981-1AD7-4B1A-BFDB-BB888C59CE1D}"/>
              </a:ext>
            </a:extLst>
          </p:cNvPr>
          <p:cNvSpPr>
            <a:spLocks noGrp="1" noChangeArrowheads="1"/>
          </p:cNvSpPr>
          <p:nvPr>
            <p:ph type="dt" sz="quarter" idx="10"/>
          </p:nvPr>
        </p:nvSpPr>
        <p:spPr/>
        <p:txBody>
          <a:bodyPr/>
          <a:lstStyle>
            <a:lvl1pPr>
              <a:defRPr smtClean="0"/>
            </a:lvl1pPr>
          </a:lstStyle>
          <a:p>
            <a:pPr>
              <a:defRPr/>
            </a:pPr>
            <a:endParaRPr lang="en-US" altLang="en-US"/>
          </a:p>
        </p:txBody>
      </p:sp>
      <p:sp>
        <p:nvSpPr>
          <p:cNvPr id="8" name="Footer Placeholder 7">
            <a:extLst>
              <a:ext uri="{FF2B5EF4-FFF2-40B4-BE49-F238E27FC236}">
                <a16:creationId xmlns:a16="http://schemas.microsoft.com/office/drawing/2014/main" id="{5972677E-BBC7-46A1-92D7-DC7D479378A5}"/>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9" name="Slide Number Placeholder 8">
            <a:extLst>
              <a:ext uri="{FF2B5EF4-FFF2-40B4-BE49-F238E27FC236}">
                <a16:creationId xmlns:a16="http://schemas.microsoft.com/office/drawing/2014/main" id="{8DFEDEF0-7B40-40D6-921C-D20B4C4C3BAB}"/>
              </a:ext>
            </a:extLst>
          </p:cNvPr>
          <p:cNvSpPr>
            <a:spLocks noGrp="1" noChangeArrowheads="1"/>
          </p:cNvSpPr>
          <p:nvPr>
            <p:ph type="sldNum" sz="quarter" idx="12"/>
          </p:nvPr>
        </p:nvSpPr>
        <p:spPr/>
        <p:txBody>
          <a:bodyPr/>
          <a:lstStyle>
            <a:lvl1pPr>
              <a:defRPr smtClean="0"/>
            </a:lvl1pPr>
          </a:lstStyle>
          <a:p>
            <a:pPr>
              <a:defRPr/>
            </a:pPr>
            <a:fld id="{F57E8BC7-3221-4C7B-B1E7-87F8A34D1FD4}" type="slidenum">
              <a:rPr lang="en-US" altLang="en-US"/>
              <a:pPr>
                <a:defRPr/>
              </a:pPr>
              <a:t>‹#›</a:t>
            </a:fld>
            <a:endParaRPr lang="en-US" altLang="en-US"/>
          </a:p>
        </p:txBody>
      </p:sp>
    </p:spTree>
    <p:extLst>
      <p:ext uri="{BB962C8B-B14F-4D97-AF65-F5344CB8AC3E}">
        <p14:creationId xmlns:p14="http://schemas.microsoft.com/office/powerpoint/2010/main" val="1711036490"/>
      </p:ext>
    </p:extLst>
  </p:cSld>
  <p:clrMapOvr>
    <a:masterClrMapping/>
  </p:clrMapOvr>
  <p:transition>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B0FD0C21-66E3-4A0D-9470-641D5682D8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6AF99A5E-3041-4FE8-849F-EF9DDD182B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71225770-0427-4D55-B918-C8A425F966A3}"/>
              </a:ext>
            </a:extLst>
          </p:cNvPr>
          <p:cNvSpPr>
            <a:spLocks noGrp="1" noChangeArrowheads="1"/>
          </p:cNvSpPr>
          <p:nvPr>
            <p:ph type="sldNum" sz="quarter" idx="12"/>
          </p:nvPr>
        </p:nvSpPr>
        <p:spPr>
          <a:ln/>
        </p:spPr>
        <p:txBody>
          <a:bodyPr/>
          <a:lstStyle>
            <a:lvl1pPr>
              <a:defRPr/>
            </a:lvl1pPr>
          </a:lstStyle>
          <a:p>
            <a:pPr>
              <a:defRPr/>
            </a:pPr>
            <a:fld id="{5CE8DCB4-433F-4014-B5AF-4273EA931F2A}" type="slidenum">
              <a:rPr lang="en-US" altLang="en-US"/>
              <a:pPr>
                <a:defRPr/>
              </a:pPr>
              <a:t>‹#›</a:t>
            </a:fld>
            <a:endParaRPr lang="en-US" altLang="en-US"/>
          </a:p>
        </p:txBody>
      </p:sp>
    </p:spTree>
    <p:extLst>
      <p:ext uri="{BB962C8B-B14F-4D97-AF65-F5344CB8AC3E}">
        <p14:creationId xmlns:p14="http://schemas.microsoft.com/office/powerpoint/2010/main" val="360163952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D008A6-6954-4362-9248-01CC404C67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5960BCF-1179-4420-9D91-28B29DD834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29532FB-262B-4A12-B66F-0DB1E72902ED}"/>
              </a:ext>
            </a:extLst>
          </p:cNvPr>
          <p:cNvSpPr>
            <a:spLocks noGrp="1" noChangeArrowheads="1"/>
          </p:cNvSpPr>
          <p:nvPr>
            <p:ph type="sldNum" sz="quarter" idx="12"/>
          </p:nvPr>
        </p:nvSpPr>
        <p:spPr>
          <a:ln/>
        </p:spPr>
        <p:txBody>
          <a:bodyPr/>
          <a:lstStyle>
            <a:lvl1pPr>
              <a:defRPr/>
            </a:lvl1pPr>
          </a:lstStyle>
          <a:p>
            <a:pPr>
              <a:defRPr/>
            </a:pPr>
            <a:fld id="{EB71EA3D-3D34-4D11-812E-B669A8D56AFB}" type="slidenum">
              <a:rPr lang="en-US" altLang="en-US"/>
              <a:pPr>
                <a:defRPr/>
              </a:pPr>
              <a:t>‹#›</a:t>
            </a:fld>
            <a:endParaRPr lang="en-US" altLang="en-US"/>
          </a:p>
        </p:txBody>
      </p:sp>
    </p:spTree>
    <p:extLst>
      <p:ext uri="{BB962C8B-B14F-4D97-AF65-F5344CB8AC3E}">
        <p14:creationId xmlns:p14="http://schemas.microsoft.com/office/powerpoint/2010/main" val="19581559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18B0C01B-21BF-420C-857A-991D4B3206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23EF40BB-DD8D-4558-B4ED-FAC422EE06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9B6A3619-7643-4C0F-AE2C-951541FD931A}"/>
              </a:ext>
            </a:extLst>
          </p:cNvPr>
          <p:cNvSpPr>
            <a:spLocks noGrp="1" noChangeArrowheads="1"/>
          </p:cNvSpPr>
          <p:nvPr>
            <p:ph type="sldNum" sz="quarter" idx="12"/>
          </p:nvPr>
        </p:nvSpPr>
        <p:spPr>
          <a:ln/>
        </p:spPr>
        <p:txBody>
          <a:bodyPr/>
          <a:lstStyle>
            <a:lvl1pPr>
              <a:defRPr/>
            </a:lvl1pPr>
          </a:lstStyle>
          <a:p>
            <a:pPr>
              <a:defRPr/>
            </a:pPr>
            <a:fld id="{97DB63C5-7FAB-41B1-96EF-EB4F1CA11D44}" type="slidenum">
              <a:rPr lang="en-US" altLang="en-US"/>
              <a:pPr>
                <a:defRPr/>
              </a:pPr>
              <a:t>‹#›</a:t>
            </a:fld>
            <a:endParaRPr lang="en-US" altLang="en-US"/>
          </a:p>
        </p:txBody>
      </p:sp>
    </p:spTree>
    <p:extLst>
      <p:ext uri="{BB962C8B-B14F-4D97-AF65-F5344CB8AC3E}">
        <p14:creationId xmlns:p14="http://schemas.microsoft.com/office/powerpoint/2010/main" val="2923713832"/>
      </p:ext>
    </p:extLst>
  </p:cSld>
  <p:clrMapOvr>
    <a:masterClrMapping/>
  </p:clrMapOvr>
  <p:transition>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89509E15-6571-4E94-810F-D46B21BE23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C831A38-C359-4D3A-B643-E817F7D412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558342E-43E6-424B-8059-527A69AC056C}"/>
              </a:ext>
            </a:extLst>
          </p:cNvPr>
          <p:cNvSpPr>
            <a:spLocks noGrp="1" noChangeArrowheads="1"/>
          </p:cNvSpPr>
          <p:nvPr>
            <p:ph type="sldNum" sz="quarter" idx="12"/>
          </p:nvPr>
        </p:nvSpPr>
        <p:spPr>
          <a:ln/>
        </p:spPr>
        <p:txBody>
          <a:bodyPr/>
          <a:lstStyle>
            <a:lvl1pPr>
              <a:defRPr/>
            </a:lvl1pPr>
          </a:lstStyle>
          <a:p>
            <a:pPr>
              <a:defRPr/>
            </a:pPr>
            <a:fld id="{5C6D6792-4D4F-43FB-AEF4-5993ADD3D832}" type="slidenum">
              <a:rPr lang="en-US" altLang="en-US"/>
              <a:pPr>
                <a:defRPr/>
              </a:pPr>
              <a:t>‹#›</a:t>
            </a:fld>
            <a:endParaRPr lang="en-US" altLang="en-US"/>
          </a:p>
        </p:txBody>
      </p:sp>
    </p:spTree>
    <p:extLst>
      <p:ext uri="{BB962C8B-B14F-4D97-AF65-F5344CB8AC3E}">
        <p14:creationId xmlns:p14="http://schemas.microsoft.com/office/powerpoint/2010/main" val="598380199"/>
      </p:ext>
    </p:extLst>
  </p:cSld>
  <p:clrMapOvr>
    <a:masterClrMapping/>
  </p:clrMapOvr>
  <p:transition>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C6939CED-0168-40F9-BCEA-9CB9FDD322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AAC291C9-CBFD-4291-8112-FF5886D241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5B8EEA8A-48BB-490D-8447-A54A8B9A440C}"/>
              </a:ext>
            </a:extLst>
          </p:cNvPr>
          <p:cNvSpPr>
            <a:spLocks noGrp="1" noChangeArrowheads="1"/>
          </p:cNvSpPr>
          <p:nvPr>
            <p:ph type="sldNum" sz="quarter" idx="12"/>
          </p:nvPr>
        </p:nvSpPr>
        <p:spPr>
          <a:ln/>
        </p:spPr>
        <p:txBody>
          <a:bodyPr/>
          <a:lstStyle>
            <a:lvl1pPr>
              <a:defRPr/>
            </a:lvl1pPr>
          </a:lstStyle>
          <a:p>
            <a:pPr>
              <a:defRPr/>
            </a:pPr>
            <a:fld id="{90974426-7607-4F0B-815D-F608537FB841}" type="slidenum">
              <a:rPr lang="en-US" altLang="en-US"/>
              <a:pPr>
                <a:defRPr/>
              </a:pPr>
              <a:t>‹#›</a:t>
            </a:fld>
            <a:endParaRPr lang="en-US" altLang="en-US"/>
          </a:p>
        </p:txBody>
      </p:sp>
    </p:spTree>
    <p:extLst>
      <p:ext uri="{BB962C8B-B14F-4D97-AF65-F5344CB8AC3E}">
        <p14:creationId xmlns:p14="http://schemas.microsoft.com/office/powerpoint/2010/main" val="1882875153"/>
      </p:ext>
    </p:extLst>
  </p:cSld>
  <p:clrMapOvr>
    <a:masterClrMapping/>
  </p:clrMapOvr>
  <p:transition>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A09CD409-82C5-4421-AF80-A92A890A0D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80A650D4-DA06-442E-B4ED-89A4391B0C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57AA9411-07C8-4262-959D-5B3AFAE12400}"/>
              </a:ext>
            </a:extLst>
          </p:cNvPr>
          <p:cNvSpPr>
            <a:spLocks noGrp="1" noChangeArrowheads="1"/>
          </p:cNvSpPr>
          <p:nvPr>
            <p:ph type="sldNum" sz="quarter" idx="12"/>
          </p:nvPr>
        </p:nvSpPr>
        <p:spPr>
          <a:ln/>
        </p:spPr>
        <p:txBody>
          <a:bodyPr/>
          <a:lstStyle>
            <a:lvl1pPr>
              <a:defRPr/>
            </a:lvl1pPr>
          </a:lstStyle>
          <a:p>
            <a:pPr>
              <a:defRPr/>
            </a:pPr>
            <a:fld id="{6B1DBC3C-795B-4F5D-8D7D-1AB42A3EC1E3}" type="slidenum">
              <a:rPr lang="en-US" altLang="en-US"/>
              <a:pPr>
                <a:defRPr/>
              </a:pPr>
              <a:t>‹#›</a:t>
            </a:fld>
            <a:endParaRPr lang="en-US" altLang="en-US"/>
          </a:p>
        </p:txBody>
      </p:sp>
    </p:spTree>
    <p:extLst>
      <p:ext uri="{BB962C8B-B14F-4D97-AF65-F5344CB8AC3E}">
        <p14:creationId xmlns:p14="http://schemas.microsoft.com/office/powerpoint/2010/main" val="850442883"/>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AF19862-2064-4D8E-AC73-A906A19ECF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AD055796-29BC-4C78-A79A-54B39C6926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4277F88C-98EB-46B0-9CB0-7A136391ECF0}"/>
              </a:ext>
            </a:extLst>
          </p:cNvPr>
          <p:cNvSpPr>
            <a:spLocks noGrp="1" noChangeArrowheads="1"/>
          </p:cNvSpPr>
          <p:nvPr>
            <p:ph type="sldNum" sz="quarter" idx="12"/>
          </p:nvPr>
        </p:nvSpPr>
        <p:spPr>
          <a:ln/>
        </p:spPr>
        <p:txBody>
          <a:bodyPr/>
          <a:lstStyle>
            <a:lvl1pPr>
              <a:defRPr/>
            </a:lvl1pPr>
          </a:lstStyle>
          <a:p>
            <a:pPr>
              <a:defRPr/>
            </a:pPr>
            <a:fld id="{82BFCF45-B558-406A-850F-75FDA3736277}" type="slidenum">
              <a:rPr lang="en-US" altLang="en-US"/>
              <a:pPr>
                <a:defRPr/>
              </a:pPr>
              <a:t>‹#›</a:t>
            </a:fld>
            <a:endParaRPr lang="en-US" altLang="en-US"/>
          </a:p>
        </p:txBody>
      </p:sp>
    </p:spTree>
    <p:extLst>
      <p:ext uri="{BB962C8B-B14F-4D97-AF65-F5344CB8AC3E}">
        <p14:creationId xmlns:p14="http://schemas.microsoft.com/office/powerpoint/2010/main" val="867333995"/>
      </p:ext>
    </p:extLst>
  </p:cSld>
  <p:clrMapOvr>
    <a:masterClrMapping/>
  </p:clrMapOvr>
  <p:transition>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935F9847-CE39-40A8-AEB6-D349EE949D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15C6F832-09D1-42A2-B944-FBFE4F19C1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DF73BF0-539E-4496-BBE6-BBA2175392BF}"/>
              </a:ext>
            </a:extLst>
          </p:cNvPr>
          <p:cNvSpPr>
            <a:spLocks noGrp="1" noChangeArrowheads="1"/>
          </p:cNvSpPr>
          <p:nvPr>
            <p:ph type="sldNum" sz="quarter" idx="12"/>
          </p:nvPr>
        </p:nvSpPr>
        <p:spPr>
          <a:ln/>
        </p:spPr>
        <p:txBody>
          <a:bodyPr/>
          <a:lstStyle>
            <a:lvl1pPr>
              <a:defRPr/>
            </a:lvl1pPr>
          </a:lstStyle>
          <a:p>
            <a:pPr>
              <a:defRPr/>
            </a:pPr>
            <a:fld id="{9B21CF42-CA30-48A4-8734-EA6613B9B7DF}" type="slidenum">
              <a:rPr lang="en-US" altLang="en-US"/>
              <a:pPr>
                <a:defRPr/>
              </a:pPr>
              <a:t>‹#›</a:t>
            </a:fld>
            <a:endParaRPr lang="en-US" altLang="en-US"/>
          </a:p>
        </p:txBody>
      </p:sp>
    </p:spTree>
    <p:extLst>
      <p:ext uri="{BB962C8B-B14F-4D97-AF65-F5344CB8AC3E}">
        <p14:creationId xmlns:p14="http://schemas.microsoft.com/office/powerpoint/2010/main" val="517032648"/>
      </p:ext>
    </p:extLst>
  </p:cSld>
  <p:clrMapOvr>
    <a:masterClrMapping/>
  </p:clrMapOvr>
  <p:transition>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2ED07370-04AD-4D02-BC91-EA3DF9A32E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356A2397-5469-434E-B054-252323602A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D9C7F654-FA57-4DC0-A093-C2E91AB13B1D}"/>
              </a:ext>
            </a:extLst>
          </p:cNvPr>
          <p:cNvSpPr>
            <a:spLocks noGrp="1" noChangeArrowheads="1"/>
          </p:cNvSpPr>
          <p:nvPr>
            <p:ph type="sldNum" sz="quarter" idx="12"/>
          </p:nvPr>
        </p:nvSpPr>
        <p:spPr>
          <a:ln/>
        </p:spPr>
        <p:txBody>
          <a:bodyPr/>
          <a:lstStyle>
            <a:lvl1pPr>
              <a:defRPr/>
            </a:lvl1pPr>
          </a:lstStyle>
          <a:p>
            <a:pPr>
              <a:defRPr/>
            </a:pPr>
            <a:fld id="{A8340464-A4ED-4547-9539-910229D5E962}" type="slidenum">
              <a:rPr lang="en-US" altLang="en-US"/>
              <a:pPr>
                <a:defRPr/>
              </a:pPr>
              <a:t>‹#›</a:t>
            </a:fld>
            <a:endParaRPr lang="en-US" altLang="en-US"/>
          </a:p>
        </p:txBody>
      </p:sp>
    </p:spTree>
    <p:extLst>
      <p:ext uri="{BB962C8B-B14F-4D97-AF65-F5344CB8AC3E}">
        <p14:creationId xmlns:p14="http://schemas.microsoft.com/office/powerpoint/2010/main" val="1732169345"/>
      </p:ext>
    </p:extLst>
  </p:cSld>
  <p:clrMapOvr>
    <a:masterClrMapping/>
  </p:clrMapOvr>
  <p:transition>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3BB7445-6EAA-4219-B6B8-3F48AF3AA2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99EF3B6D-1B5A-488B-87C6-B0D160F03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9C2D544-46C0-4377-B598-9C22B299B362}"/>
              </a:ext>
            </a:extLst>
          </p:cNvPr>
          <p:cNvSpPr>
            <a:spLocks noGrp="1" noChangeArrowheads="1"/>
          </p:cNvSpPr>
          <p:nvPr>
            <p:ph type="sldNum" sz="quarter" idx="12"/>
          </p:nvPr>
        </p:nvSpPr>
        <p:spPr>
          <a:ln/>
        </p:spPr>
        <p:txBody>
          <a:bodyPr/>
          <a:lstStyle>
            <a:lvl1pPr>
              <a:defRPr/>
            </a:lvl1pPr>
          </a:lstStyle>
          <a:p>
            <a:pPr>
              <a:defRPr/>
            </a:pPr>
            <a:fld id="{27D9AF48-F29F-4989-952F-6E8C00A2F119}" type="slidenum">
              <a:rPr lang="en-US" altLang="en-US"/>
              <a:pPr>
                <a:defRPr/>
              </a:pPr>
              <a:t>‹#›</a:t>
            </a:fld>
            <a:endParaRPr lang="en-US" altLang="en-US"/>
          </a:p>
        </p:txBody>
      </p:sp>
    </p:spTree>
    <p:extLst>
      <p:ext uri="{BB962C8B-B14F-4D97-AF65-F5344CB8AC3E}">
        <p14:creationId xmlns:p14="http://schemas.microsoft.com/office/powerpoint/2010/main" val="3531645991"/>
      </p:ext>
    </p:extLst>
  </p:cSld>
  <p:clrMapOvr>
    <a:masterClrMapping/>
  </p:clrMapOvr>
  <p:transition>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567CECC-8C51-46EA-AC5C-3ACC40F3BC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BB1CCB4E-1CC0-42A6-827E-1FE38A1008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B48BBF0-1932-4DB5-AFE6-1ED134494406}"/>
              </a:ext>
            </a:extLst>
          </p:cNvPr>
          <p:cNvSpPr>
            <a:spLocks noGrp="1" noChangeArrowheads="1"/>
          </p:cNvSpPr>
          <p:nvPr>
            <p:ph type="sldNum" sz="quarter" idx="12"/>
          </p:nvPr>
        </p:nvSpPr>
        <p:spPr>
          <a:ln/>
        </p:spPr>
        <p:txBody>
          <a:bodyPr/>
          <a:lstStyle>
            <a:lvl1pPr>
              <a:defRPr/>
            </a:lvl1pPr>
          </a:lstStyle>
          <a:p>
            <a:pPr>
              <a:defRPr/>
            </a:pPr>
            <a:fld id="{2D94E6CC-87D1-4AFC-B1CC-320A184BD663}" type="slidenum">
              <a:rPr lang="en-US" altLang="en-US"/>
              <a:pPr>
                <a:defRPr/>
              </a:pPr>
              <a:t>‹#›</a:t>
            </a:fld>
            <a:endParaRPr lang="en-US" altLang="en-US"/>
          </a:p>
        </p:txBody>
      </p:sp>
    </p:spTree>
    <p:extLst>
      <p:ext uri="{BB962C8B-B14F-4D97-AF65-F5344CB8AC3E}">
        <p14:creationId xmlns:p14="http://schemas.microsoft.com/office/powerpoint/2010/main" val="2627439688"/>
      </p:ext>
    </p:extLst>
  </p:cSld>
  <p:clrMapOvr>
    <a:masterClrMapping/>
  </p:clrMapOvr>
  <p:transition>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EBB22199-0D03-4011-9366-1779AE408E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B16DD022-0A83-4081-8CD3-9D69544AEE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E3419D80-A814-4D01-B7C2-B7E86F75D2E1}"/>
              </a:ext>
            </a:extLst>
          </p:cNvPr>
          <p:cNvSpPr>
            <a:spLocks noGrp="1" noChangeArrowheads="1"/>
          </p:cNvSpPr>
          <p:nvPr>
            <p:ph type="sldNum" sz="quarter" idx="12"/>
          </p:nvPr>
        </p:nvSpPr>
        <p:spPr>
          <a:ln/>
        </p:spPr>
        <p:txBody>
          <a:bodyPr/>
          <a:lstStyle>
            <a:lvl1pPr>
              <a:defRPr/>
            </a:lvl1pPr>
          </a:lstStyle>
          <a:p>
            <a:pPr>
              <a:defRPr/>
            </a:pPr>
            <a:fld id="{294A1D51-2996-4C5C-B9B6-CE44A92AA641}" type="slidenum">
              <a:rPr lang="en-US" altLang="en-US"/>
              <a:pPr>
                <a:defRPr/>
              </a:pPr>
              <a:t>‹#›</a:t>
            </a:fld>
            <a:endParaRPr lang="en-US" altLang="en-US"/>
          </a:p>
        </p:txBody>
      </p:sp>
    </p:spTree>
    <p:extLst>
      <p:ext uri="{BB962C8B-B14F-4D97-AF65-F5344CB8AC3E}">
        <p14:creationId xmlns:p14="http://schemas.microsoft.com/office/powerpoint/2010/main" val="294664281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B1663BA-16B8-4792-843C-18D620CD5B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FB31690-A3B6-4327-8F15-F0D39F60D0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B73D82-BB5C-4B31-BB6F-B6B75A99104A}"/>
              </a:ext>
            </a:extLst>
          </p:cNvPr>
          <p:cNvSpPr>
            <a:spLocks noGrp="1" noChangeArrowheads="1"/>
          </p:cNvSpPr>
          <p:nvPr>
            <p:ph type="sldNum" sz="quarter" idx="12"/>
          </p:nvPr>
        </p:nvSpPr>
        <p:spPr>
          <a:ln/>
        </p:spPr>
        <p:txBody>
          <a:bodyPr/>
          <a:lstStyle>
            <a:lvl1pPr>
              <a:defRPr/>
            </a:lvl1pPr>
          </a:lstStyle>
          <a:p>
            <a:pPr>
              <a:defRPr/>
            </a:pPr>
            <a:fld id="{76793392-4481-4F88-A582-DB2C74D727BE}" type="slidenum">
              <a:rPr lang="en-US" altLang="en-US"/>
              <a:pPr>
                <a:defRPr/>
              </a:pPr>
              <a:t>‹#›</a:t>
            </a:fld>
            <a:endParaRPr lang="en-US" altLang="en-US"/>
          </a:p>
        </p:txBody>
      </p:sp>
    </p:spTree>
    <p:extLst>
      <p:ext uri="{BB962C8B-B14F-4D97-AF65-F5344CB8AC3E}">
        <p14:creationId xmlns:p14="http://schemas.microsoft.com/office/powerpoint/2010/main" val="13391644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639B7662-5702-4F59-841F-6825796DC9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AACA016-1CF0-454D-9C76-07F13CCBDD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8FA592F-0953-4E36-A39D-B6F6C2B2C58A}"/>
              </a:ext>
            </a:extLst>
          </p:cNvPr>
          <p:cNvSpPr>
            <a:spLocks noGrp="1" noChangeArrowheads="1"/>
          </p:cNvSpPr>
          <p:nvPr>
            <p:ph type="sldNum" sz="quarter" idx="12"/>
          </p:nvPr>
        </p:nvSpPr>
        <p:spPr>
          <a:ln/>
        </p:spPr>
        <p:txBody>
          <a:bodyPr/>
          <a:lstStyle>
            <a:lvl1pPr>
              <a:defRPr/>
            </a:lvl1pPr>
          </a:lstStyle>
          <a:p>
            <a:pPr>
              <a:defRPr/>
            </a:pPr>
            <a:fld id="{88BB23D0-3023-4CF7-9DFF-5285200B5D24}" type="slidenum">
              <a:rPr lang="en-US" altLang="en-US"/>
              <a:pPr>
                <a:defRPr/>
              </a:pPr>
              <a:t>‹#›</a:t>
            </a:fld>
            <a:endParaRPr lang="en-US" altLang="en-US"/>
          </a:p>
        </p:txBody>
      </p:sp>
    </p:spTree>
    <p:extLst>
      <p:ext uri="{BB962C8B-B14F-4D97-AF65-F5344CB8AC3E}">
        <p14:creationId xmlns:p14="http://schemas.microsoft.com/office/powerpoint/2010/main" val="4183078821"/>
      </p:ext>
    </p:extLst>
  </p:cSld>
  <p:clrMapOvr>
    <a:masterClrMapping/>
  </p:clrMapOvr>
  <p:transition>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E2294A24-1A7F-44C9-8EBE-09D01C5978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90796085-E4D9-4736-B38F-22620B0DAB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8A0BE409-87A8-47EB-B90C-4AE60E7AA893}"/>
              </a:ext>
            </a:extLst>
          </p:cNvPr>
          <p:cNvSpPr>
            <a:spLocks noGrp="1" noChangeArrowheads="1"/>
          </p:cNvSpPr>
          <p:nvPr>
            <p:ph type="sldNum" sz="quarter" idx="12"/>
          </p:nvPr>
        </p:nvSpPr>
        <p:spPr>
          <a:ln/>
        </p:spPr>
        <p:txBody>
          <a:bodyPr/>
          <a:lstStyle>
            <a:lvl1pPr>
              <a:defRPr/>
            </a:lvl1pPr>
          </a:lstStyle>
          <a:p>
            <a:pPr>
              <a:defRPr/>
            </a:pPr>
            <a:fld id="{42B3BF9C-6772-4BBE-9F4F-A4755E860D82}" type="slidenum">
              <a:rPr lang="en-US" altLang="en-US"/>
              <a:pPr>
                <a:defRPr/>
              </a:pPr>
              <a:t>‹#›</a:t>
            </a:fld>
            <a:endParaRPr lang="en-US" altLang="en-US"/>
          </a:p>
        </p:txBody>
      </p:sp>
    </p:spTree>
    <p:extLst>
      <p:ext uri="{BB962C8B-B14F-4D97-AF65-F5344CB8AC3E}">
        <p14:creationId xmlns:p14="http://schemas.microsoft.com/office/powerpoint/2010/main" val="1255098088"/>
      </p:ext>
    </p:extLst>
  </p:cSld>
  <p:clrMapOvr>
    <a:masterClrMapping/>
  </p:clrMapOvr>
  <p:transition>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22502CF4-5AED-4E28-B8AE-F785976DB5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5AB2FE8C-89E0-4217-A2C9-73C6FB1189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DC7464D0-7D2C-4DC3-B557-AD77CA340BB6}"/>
              </a:ext>
            </a:extLst>
          </p:cNvPr>
          <p:cNvSpPr>
            <a:spLocks noGrp="1" noChangeArrowheads="1"/>
          </p:cNvSpPr>
          <p:nvPr>
            <p:ph type="sldNum" sz="quarter" idx="12"/>
          </p:nvPr>
        </p:nvSpPr>
        <p:spPr>
          <a:ln/>
        </p:spPr>
        <p:txBody>
          <a:bodyPr/>
          <a:lstStyle>
            <a:lvl1pPr>
              <a:defRPr/>
            </a:lvl1pPr>
          </a:lstStyle>
          <a:p>
            <a:pPr>
              <a:defRPr/>
            </a:pPr>
            <a:fld id="{C37A8B97-B138-4FFB-A329-4B8485FECF63}" type="slidenum">
              <a:rPr lang="en-US" altLang="en-US"/>
              <a:pPr>
                <a:defRPr/>
              </a:pPr>
              <a:t>‹#›</a:t>
            </a:fld>
            <a:endParaRPr lang="en-US" altLang="en-US"/>
          </a:p>
        </p:txBody>
      </p:sp>
    </p:spTree>
    <p:extLst>
      <p:ext uri="{BB962C8B-B14F-4D97-AF65-F5344CB8AC3E}">
        <p14:creationId xmlns:p14="http://schemas.microsoft.com/office/powerpoint/2010/main" val="3791614362"/>
      </p:ext>
    </p:extLst>
  </p:cSld>
  <p:clrMapOvr>
    <a:masterClrMapping/>
  </p:clrMapOvr>
  <p:transition>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4FA7A8D9-74F1-4084-A23C-D19BF11A10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2A43508C-4CAB-4BEF-94EA-7140CBB7A3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C48760A6-5633-43D5-A344-B7F0E217C110}"/>
              </a:ext>
            </a:extLst>
          </p:cNvPr>
          <p:cNvSpPr>
            <a:spLocks noGrp="1" noChangeArrowheads="1"/>
          </p:cNvSpPr>
          <p:nvPr>
            <p:ph type="sldNum" sz="quarter" idx="12"/>
          </p:nvPr>
        </p:nvSpPr>
        <p:spPr>
          <a:ln/>
        </p:spPr>
        <p:txBody>
          <a:bodyPr/>
          <a:lstStyle>
            <a:lvl1pPr>
              <a:defRPr/>
            </a:lvl1pPr>
          </a:lstStyle>
          <a:p>
            <a:pPr>
              <a:defRPr/>
            </a:pPr>
            <a:fld id="{ED98A0F3-C95B-4941-8437-258D45E2D8B1}" type="slidenum">
              <a:rPr lang="en-US" altLang="en-US"/>
              <a:pPr>
                <a:defRPr/>
              </a:pPr>
              <a:t>‹#›</a:t>
            </a:fld>
            <a:endParaRPr lang="en-US" altLang="en-US"/>
          </a:p>
        </p:txBody>
      </p:sp>
    </p:spTree>
    <p:extLst>
      <p:ext uri="{BB962C8B-B14F-4D97-AF65-F5344CB8AC3E}">
        <p14:creationId xmlns:p14="http://schemas.microsoft.com/office/powerpoint/2010/main" val="939287321"/>
      </p:ext>
    </p:extLst>
  </p:cSld>
  <p:clrMapOvr>
    <a:masterClrMapping/>
  </p:clrMapOvr>
  <p:transition>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9674C71-F86C-467D-9334-C7B8814FCCD2}"/>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7FCAF8CA-BF32-48A1-BAC8-A4C24ECF4AA1}"/>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A7AF2E35-2E99-4660-91D9-81DE21436907}"/>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704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8704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00DEE897-A9A3-4E48-88AC-9CE6B4B1BE3E}"/>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043EB8FF-B97B-42A5-9DCD-6CEA6B443C5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5F867A30-5982-4994-8786-F427A4514441}"/>
              </a:ext>
            </a:extLst>
          </p:cNvPr>
          <p:cNvSpPr>
            <a:spLocks noGrp="1" noChangeArrowheads="1"/>
          </p:cNvSpPr>
          <p:nvPr>
            <p:ph type="sldNum" sz="quarter" idx="12"/>
          </p:nvPr>
        </p:nvSpPr>
        <p:spPr/>
        <p:txBody>
          <a:bodyPr/>
          <a:lstStyle>
            <a:lvl1pPr>
              <a:defRPr/>
            </a:lvl1pPr>
          </a:lstStyle>
          <a:p>
            <a:pPr>
              <a:defRPr/>
            </a:pPr>
            <a:fld id="{6106009D-0A38-425F-A5F0-5245D82F9584}" type="slidenum">
              <a:rPr lang="en-US" altLang="en-US"/>
              <a:pPr>
                <a:defRPr/>
              </a:pPr>
              <a:t>‹#›</a:t>
            </a:fld>
            <a:endParaRPr lang="en-US" altLang="en-US"/>
          </a:p>
        </p:txBody>
      </p:sp>
    </p:spTree>
    <p:extLst>
      <p:ext uri="{BB962C8B-B14F-4D97-AF65-F5344CB8AC3E}">
        <p14:creationId xmlns:p14="http://schemas.microsoft.com/office/powerpoint/2010/main" val="12409569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802877C5-BA15-4C5A-8D20-1B726129C1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D55E38D-C985-470B-B7C5-06C1E24C7B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898ED56C-8B81-4779-8400-64226942E40D}"/>
              </a:ext>
            </a:extLst>
          </p:cNvPr>
          <p:cNvSpPr>
            <a:spLocks noGrp="1" noChangeArrowheads="1"/>
          </p:cNvSpPr>
          <p:nvPr>
            <p:ph type="sldNum" sz="quarter" idx="12"/>
          </p:nvPr>
        </p:nvSpPr>
        <p:spPr>
          <a:ln/>
        </p:spPr>
        <p:txBody>
          <a:bodyPr/>
          <a:lstStyle>
            <a:lvl1pPr>
              <a:defRPr/>
            </a:lvl1pPr>
          </a:lstStyle>
          <a:p>
            <a:pPr>
              <a:defRPr/>
            </a:pPr>
            <a:fld id="{68F28604-4401-4431-A53B-A5F003EA9AE8}" type="slidenum">
              <a:rPr lang="en-US" altLang="en-US"/>
              <a:pPr>
                <a:defRPr/>
              </a:pPr>
              <a:t>‹#›</a:t>
            </a:fld>
            <a:endParaRPr lang="en-US" altLang="en-US"/>
          </a:p>
        </p:txBody>
      </p:sp>
    </p:spTree>
    <p:extLst>
      <p:ext uri="{BB962C8B-B14F-4D97-AF65-F5344CB8AC3E}">
        <p14:creationId xmlns:p14="http://schemas.microsoft.com/office/powerpoint/2010/main" val="4505643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a:extLst>
              <a:ext uri="{FF2B5EF4-FFF2-40B4-BE49-F238E27FC236}">
                <a16:creationId xmlns:a16="http://schemas.microsoft.com/office/drawing/2014/main" id="{38F87E2F-DFC7-4F33-B6F1-3AFE7FCF5D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BAB75CA7-EFBD-47D9-89E5-86B54BF452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BFD3235D-8703-4B97-9EB9-7CCF9893B2C4}"/>
              </a:ext>
            </a:extLst>
          </p:cNvPr>
          <p:cNvSpPr>
            <a:spLocks noGrp="1" noChangeArrowheads="1"/>
          </p:cNvSpPr>
          <p:nvPr>
            <p:ph type="sldNum" sz="quarter" idx="12"/>
          </p:nvPr>
        </p:nvSpPr>
        <p:spPr>
          <a:ln/>
        </p:spPr>
        <p:txBody>
          <a:bodyPr/>
          <a:lstStyle>
            <a:lvl1pPr>
              <a:defRPr/>
            </a:lvl1pPr>
          </a:lstStyle>
          <a:p>
            <a:pPr>
              <a:defRPr/>
            </a:pPr>
            <a:fld id="{55A03694-98AC-449A-9A36-D49854221BF0}" type="slidenum">
              <a:rPr lang="en-US" altLang="en-US"/>
              <a:pPr>
                <a:defRPr/>
              </a:pPr>
              <a:t>‹#›</a:t>
            </a:fld>
            <a:endParaRPr lang="en-US" altLang="en-US"/>
          </a:p>
        </p:txBody>
      </p:sp>
    </p:spTree>
    <p:extLst>
      <p:ext uri="{BB962C8B-B14F-4D97-AF65-F5344CB8AC3E}">
        <p14:creationId xmlns:p14="http://schemas.microsoft.com/office/powerpoint/2010/main" val="1576019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4DE76372-46EB-46F0-9CD8-720FDD4F03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49E5373-495D-4FC1-9844-60BE5FC6E5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27DD658-E05C-4C22-B3F2-A7C5F7ECB958}"/>
              </a:ext>
            </a:extLst>
          </p:cNvPr>
          <p:cNvSpPr>
            <a:spLocks noGrp="1" noChangeArrowheads="1"/>
          </p:cNvSpPr>
          <p:nvPr>
            <p:ph type="sldNum" sz="quarter" idx="12"/>
          </p:nvPr>
        </p:nvSpPr>
        <p:spPr>
          <a:ln/>
        </p:spPr>
        <p:txBody>
          <a:bodyPr/>
          <a:lstStyle>
            <a:lvl1pPr>
              <a:defRPr/>
            </a:lvl1pPr>
          </a:lstStyle>
          <a:p>
            <a:pPr>
              <a:defRPr/>
            </a:pPr>
            <a:fld id="{AA070CEC-592E-4CF9-B130-C5AFE750E357}" type="slidenum">
              <a:rPr lang="en-US" altLang="en-US"/>
              <a:pPr>
                <a:defRPr/>
              </a:pPr>
              <a:t>‹#›</a:t>
            </a:fld>
            <a:endParaRPr lang="en-US" altLang="en-US"/>
          </a:p>
        </p:txBody>
      </p:sp>
    </p:spTree>
    <p:extLst>
      <p:ext uri="{BB962C8B-B14F-4D97-AF65-F5344CB8AC3E}">
        <p14:creationId xmlns:p14="http://schemas.microsoft.com/office/powerpoint/2010/main" val="10883286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BA117E4C-8DBF-40C9-893D-06B4AD9D4E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CCD6D6AB-D63C-4427-BCED-DDDE1BE970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B0F83A30-80A4-4D78-AFAF-05645E0688FB}"/>
              </a:ext>
            </a:extLst>
          </p:cNvPr>
          <p:cNvSpPr>
            <a:spLocks noGrp="1" noChangeArrowheads="1"/>
          </p:cNvSpPr>
          <p:nvPr>
            <p:ph type="sldNum" sz="quarter" idx="12"/>
          </p:nvPr>
        </p:nvSpPr>
        <p:spPr>
          <a:ln/>
        </p:spPr>
        <p:txBody>
          <a:bodyPr/>
          <a:lstStyle>
            <a:lvl1pPr>
              <a:defRPr/>
            </a:lvl1pPr>
          </a:lstStyle>
          <a:p>
            <a:pPr>
              <a:defRPr/>
            </a:pPr>
            <a:fld id="{242BEC79-0C44-4E0C-BC3D-52D23A13EA05}" type="slidenum">
              <a:rPr lang="en-US" altLang="en-US"/>
              <a:pPr>
                <a:defRPr/>
              </a:pPr>
              <a:t>‹#›</a:t>
            </a:fld>
            <a:endParaRPr lang="en-US" altLang="en-US"/>
          </a:p>
        </p:txBody>
      </p:sp>
    </p:spTree>
    <p:extLst>
      <p:ext uri="{BB962C8B-B14F-4D97-AF65-F5344CB8AC3E}">
        <p14:creationId xmlns:p14="http://schemas.microsoft.com/office/powerpoint/2010/main" val="29992429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424B72AB-FC93-4909-A1ED-757E385F48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917F79EE-0A82-4BC8-A94A-75D0092B79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81D82841-0BED-452C-BFD5-0BB79A2C1DA9}"/>
              </a:ext>
            </a:extLst>
          </p:cNvPr>
          <p:cNvSpPr>
            <a:spLocks noGrp="1" noChangeArrowheads="1"/>
          </p:cNvSpPr>
          <p:nvPr>
            <p:ph type="sldNum" sz="quarter" idx="12"/>
          </p:nvPr>
        </p:nvSpPr>
        <p:spPr>
          <a:ln/>
        </p:spPr>
        <p:txBody>
          <a:bodyPr/>
          <a:lstStyle>
            <a:lvl1pPr>
              <a:defRPr/>
            </a:lvl1pPr>
          </a:lstStyle>
          <a:p>
            <a:pPr>
              <a:defRPr/>
            </a:pPr>
            <a:fld id="{0FEF3B26-9C16-4617-A2CD-F5FB11A04C9F}" type="slidenum">
              <a:rPr lang="en-US" altLang="en-US"/>
              <a:pPr>
                <a:defRPr/>
              </a:pPr>
              <a:t>‹#›</a:t>
            </a:fld>
            <a:endParaRPr lang="en-US" altLang="en-US"/>
          </a:p>
        </p:txBody>
      </p:sp>
    </p:spTree>
    <p:extLst>
      <p:ext uri="{BB962C8B-B14F-4D97-AF65-F5344CB8AC3E}">
        <p14:creationId xmlns:p14="http://schemas.microsoft.com/office/powerpoint/2010/main" val="3509578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14F1ED-41E3-412F-9648-7759065374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6B7C573-0227-4CC8-8DFA-B7FCBDFB65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3BEB0FB-BA2F-4F9D-BB60-C47AF5A47B5D}"/>
              </a:ext>
            </a:extLst>
          </p:cNvPr>
          <p:cNvSpPr>
            <a:spLocks noGrp="1" noChangeArrowheads="1"/>
          </p:cNvSpPr>
          <p:nvPr>
            <p:ph type="sldNum" sz="quarter" idx="12"/>
          </p:nvPr>
        </p:nvSpPr>
        <p:spPr>
          <a:ln/>
        </p:spPr>
        <p:txBody>
          <a:bodyPr/>
          <a:lstStyle>
            <a:lvl1pPr>
              <a:defRPr/>
            </a:lvl1pPr>
          </a:lstStyle>
          <a:p>
            <a:pPr>
              <a:defRPr/>
            </a:pPr>
            <a:fld id="{1F900923-FB60-4D80-AB2C-F72EF485CCD4}" type="slidenum">
              <a:rPr lang="en-US" altLang="en-US"/>
              <a:pPr>
                <a:defRPr/>
              </a:pPr>
              <a:t>‹#›</a:t>
            </a:fld>
            <a:endParaRPr lang="en-US" altLang="en-US"/>
          </a:p>
        </p:txBody>
      </p:sp>
    </p:spTree>
    <p:extLst>
      <p:ext uri="{BB962C8B-B14F-4D97-AF65-F5344CB8AC3E}">
        <p14:creationId xmlns:p14="http://schemas.microsoft.com/office/powerpoint/2010/main" val="14251669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63DF6C7-ADD9-4E30-A05F-FBAF1B1B0D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D9CE8635-BB95-466B-B3D6-74BFF01910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52039AB2-5F17-4E7D-9C88-B7A2802C740F}"/>
              </a:ext>
            </a:extLst>
          </p:cNvPr>
          <p:cNvSpPr>
            <a:spLocks noGrp="1" noChangeArrowheads="1"/>
          </p:cNvSpPr>
          <p:nvPr>
            <p:ph type="sldNum" sz="quarter" idx="12"/>
          </p:nvPr>
        </p:nvSpPr>
        <p:spPr>
          <a:ln/>
        </p:spPr>
        <p:txBody>
          <a:bodyPr/>
          <a:lstStyle>
            <a:lvl1pPr>
              <a:defRPr/>
            </a:lvl1pPr>
          </a:lstStyle>
          <a:p>
            <a:pPr>
              <a:defRPr/>
            </a:pPr>
            <a:fld id="{E0ED16FB-883E-4416-84D7-60D3BE897231}" type="slidenum">
              <a:rPr lang="en-US" altLang="en-US"/>
              <a:pPr>
                <a:defRPr/>
              </a:pPr>
              <a:t>‹#›</a:t>
            </a:fld>
            <a:endParaRPr lang="en-US" altLang="en-US"/>
          </a:p>
        </p:txBody>
      </p:sp>
    </p:spTree>
    <p:extLst>
      <p:ext uri="{BB962C8B-B14F-4D97-AF65-F5344CB8AC3E}">
        <p14:creationId xmlns:p14="http://schemas.microsoft.com/office/powerpoint/2010/main" val="25813395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6C5DE9CF-8AA2-42CE-9DCC-78982F16A2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D13AD64F-FA4B-4366-80A5-B6B130D4E0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167BBA73-99FC-4FFF-96B8-DEC996A2CAE9}"/>
              </a:ext>
            </a:extLst>
          </p:cNvPr>
          <p:cNvSpPr>
            <a:spLocks noGrp="1" noChangeArrowheads="1"/>
          </p:cNvSpPr>
          <p:nvPr>
            <p:ph type="sldNum" sz="quarter" idx="12"/>
          </p:nvPr>
        </p:nvSpPr>
        <p:spPr>
          <a:ln/>
        </p:spPr>
        <p:txBody>
          <a:bodyPr/>
          <a:lstStyle>
            <a:lvl1pPr>
              <a:defRPr/>
            </a:lvl1pPr>
          </a:lstStyle>
          <a:p>
            <a:pPr>
              <a:defRPr/>
            </a:pPr>
            <a:fld id="{E02F872A-D65F-46DF-844E-278DE1B23E20}" type="slidenum">
              <a:rPr lang="en-US" altLang="en-US"/>
              <a:pPr>
                <a:defRPr/>
              </a:pPr>
              <a:t>‹#›</a:t>
            </a:fld>
            <a:endParaRPr lang="en-US" altLang="en-US"/>
          </a:p>
        </p:txBody>
      </p:sp>
    </p:spTree>
    <p:extLst>
      <p:ext uri="{BB962C8B-B14F-4D97-AF65-F5344CB8AC3E}">
        <p14:creationId xmlns:p14="http://schemas.microsoft.com/office/powerpoint/2010/main" val="13377176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a:extLst>
              <a:ext uri="{FF2B5EF4-FFF2-40B4-BE49-F238E27FC236}">
                <a16:creationId xmlns:a16="http://schemas.microsoft.com/office/drawing/2014/main" id="{8F061D75-21A1-4682-B616-3543A45282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E7AC2387-532C-4E30-A844-68E2842B44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E073FBEA-847F-4FDD-970E-C63AE96E115F}"/>
              </a:ext>
            </a:extLst>
          </p:cNvPr>
          <p:cNvSpPr>
            <a:spLocks noGrp="1" noChangeArrowheads="1"/>
          </p:cNvSpPr>
          <p:nvPr>
            <p:ph type="sldNum" sz="quarter" idx="12"/>
          </p:nvPr>
        </p:nvSpPr>
        <p:spPr>
          <a:ln/>
        </p:spPr>
        <p:txBody>
          <a:bodyPr/>
          <a:lstStyle>
            <a:lvl1pPr>
              <a:defRPr/>
            </a:lvl1pPr>
          </a:lstStyle>
          <a:p>
            <a:pPr>
              <a:defRPr/>
            </a:pPr>
            <a:fld id="{C7F022CC-4FC0-4D0D-934E-B2C7A96039BE}" type="slidenum">
              <a:rPr lang="en-US" altLang="en-US"/>
              <a:pPr>
                <a:defRPr/>
              </a:pPr>
              <a:t>‹#›</a:t>
            </a:fld>
            <a:endParaRPr lang="en-US" altLang="en-US"/>
          </a:p>
        </p:txBody>
      </p:sp>
    </p:spTree>
    <p:extLst>
      <p:ext uri="{BB962C8B-B14F-4D97-AF65-F5344CB8AC3E}">
        <p14:creationId xmlns:p14="http://schemas.microsoft.com/office/powerpoint/2010/main" val="34769433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7AF4B8A-2449-4AAF-99EB-02AF9BF408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71B58F92-2B01-4387-8B55-C86387D8E2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17EEB55B-F958-47C0-906B-7A0284DC6797}"/>
              </a:ext>
            </a:extLst>
          </p:cNvPr>
          <p:cNvSpPr>
            <a:spLocks noGrp="1" noChangeArrowheads="1"/>
          </p:cNvSpPr>
          <p:nvPr>
            <p:ph type="sldNum" sz="quarter" idx="12"/>
          </p:nvPr>
        </p:nvSpPr>
        <p:spPr>
          <a:ln/>
        </p:spPr>
        <p:txBody>
          <a:bodyPr/>
          <a:lstStyle>
            <a:lvl1pPr>
              <a:defRPr/>
            </a:lvl1pPr>
          </a:lstStyle>
          <a:p>
            <a:pPr>
              <a:defRPr/>
            </a:pPr>
            <a:fld id="{C3AD017A-11AD-4636-8D02-EC120E3296C2}" type="slidenum">
              <a:rPr lang="en-US" altLang="en-US"/>
              <a:pPr>
                <a:defRPr/>
              </a:pPr>
              <a:t>‹#›</a:t>
            </a:fld>
            <a:endParaRPr lang="en-US" altLang="en-US"/>
          </a:p>
        </p:txBody>
      </p:sp>
    </p:spTree>
    <p:extLst>
      <p:ext uri="{BB962C8B-B14F-4D97-AF65-F5344CB8AC3E}">
        <p14:creationId xmlns:p14="http://schemas.microsoft.com/office/powerpoint/2010/main" val="29392272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70E5D1F4-ECAD-4B63-BABA-E5016A22AA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256FE8AA-3809-4E80-AEFE-B4DB6F341A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E04B24A2-67E2-4E96-82C7-992451B809D2}"/>
              </a:ext>
            </a:extLst>
          </p:cNvPr>
          <p:cNvSpPr>
            <a:spLocks noGrp="1" noChangeArrowheads="1"/>
          </p:cNvSpPr>
          <p:nvPr>
            <p:ph type="sldNum" sz="quarter" idx="12"/>
          </p:nvPr>
        </p:nvSpPr>
        <p:spPr>
          <a:ln/>
        </p:spPr>
        <p:txBody>
          <a:bodyPr/>
          <a:lstStyle>
            <a:lvl1pPr>
              <a:defRPr/>
            </a:lvl1pPr>
          </a:lstStyle>
          <a:p>
            <a:pPr>
              <a:defRPr/>
            </a:pPr>
            <a:fld id="{77E794A9-8C47-4A4F-96B6-BDCC50DFCFA2}" type="slidenum">
              <a:rPr lang="en-US" altLang="en-US"/>
              <a:pPr>
                <a:defRPr/>
              </a:pPr>
              <a:t>‹#›</a:t>
            </a:fld>
            <a:endParaRPr lang="en-US" altLang="en-US"/>
          </a:p>
        </p:txBody>
      </p:sp>
    </p:spTree>
    <p:extLst>
      <p:ext uri="{BB962C8B-B14F-4D97-AF65-F5344CB8AC3E}">
        <p14:creationId xmlns:p14="http://schemas.microsoft.com/office/powerpoint/2010/main" val="1730605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4927F5B5-876E-481A-A133-8D876A66FC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1A286D56-FC40-4BA6-B8B0-BBE189C7CE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52C3C673-9C2B-4A1D-9752-5135674F7050}"/>
              </a:ext>
            </a:extLst>
          </p:cNvPr>
          <p:cNvSpPr>
            <a:spLocks noGrp="1" noChangeArrowheads="1"/>
          </p:cNvSpPr>
          <p:nvPr>
            <p:ph type="sldNum" sz="quarter" idx="12"/>
          </p:nvPr>
        </p:nvSpPr>
        <p:spPr>
          <a:ln/>
        </p:spPr>
        <p:txBody>
          <a:bodyPr/>
          <a:lstStyle>
            <a:lvl1pPr>
              <a:defRPr/>
            </a:lvl1pPr>
          </a:lstStyle>
          <a:p>
            <a:pPr>
              <a:defRPr/>
            </a:pPr>
            <a:fld id="{02D1E434-7022-414F-8088-F1AFCBB07C69}" type="slidenum">
              <a:rPr lang="en-US" altLang="en-US"/>
              <a:pPr>
                <a:defRPr/>
              </a:pPr>
              <a:t>‹#›</a:t>
            </a:fld>
            <a:endParaRPr lang="en-US" altLang="en-US"/>
          </a:p>
        </p:txBody>
      </p:sp>
    </p:spTree>
    <p:extLst>
      <p:ext uri="{BB962C8B-B14F-4D97-AF65-F5344CB8AC3E}">
        <p14:creationId xmlns:p14="http://schemas.microsoft.com/office/powerpoint/2010/main" val="20629195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04ACBB94-5E04-4725-B434-46F4617497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C21EAD49-2AF1-4E04-B953-1F80008BAF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38A13C85-8A47-4EDA-9C78-5E1D20890A02}"/>
              </a:ext>
            </a:extLst>
          </p:cNvPr>
          <p:cNvSpPr>
            <a:spLocks noGrp="1" noChangeArrowheads="1"/>
          </p:cNvSpPr>
          <p:nvPr>
            <p:ph type="sldNum" sz="quarter" idx="12"/>
          </p:nvPr>
        </p:nvSpPr>
        <p:spPr>
          <a:ln/>
        </p:spPr>
        <p:txBody>
          <a:bodyPr/>
          <a:lstStyle>
            <a:lvl1pPr>
              <a:defRPr/>
            </a:lvl1pPr>
          </a:lstStyle>
          <a:p>
            <a:pPr>
              <a:defRPr/>
            </a:pPr>
            <a:fld id="{F902FDF0-8399-4E14-B335-7B83ACE59EDB}" type="slidenum">
              <a:rPr lang="en-US" altLang="en-US"/>
              <a:pPr>
                <a:defRPr/>
              </a:pPr>
              <a:t>‹#›</a:t>
            </a:fld>
            <a:endParaRPr lang="en-US" altLang="en-US"/>
          </a:p>
        </p:txBody>
      </p:sp>
    </p:spTree>
    <p:extLst>
      <p:ext uri="{BB962C8B-B14F-4D97-AF65-F5344CB8AC3E}">
        <p14:creationId xmlns:p14="http://schemas.microsoft.com/office/powerpoint/2010/main" val="14442049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4C74FACF-BF1D-4FA6-9C6C-5DCA102257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A0927B14-F76C-4388-8CC0-80AB36613F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36B4BC99-BC7D-4345-8B1B-42B3C51F60EC}"/>
              </a:ext>
            </a:extLst>
          </p:cNvPr>
          <p:cNvSpPr>
            <a:spLocks noGrp="1" noChangeArrowheads="1"/>
          </p:cNvSpPr>
          <p:nvPr>
            <p:ph type="sldNum" sz="quarter" idx="12"/>
          </p:nvPr>
        </p:nvSpPr>
        <p:spPr>
          <a:ln/>
        </p:spPr>
        <p:txBody>
          <a:bodyPr/>
          <a:lstStyle>
            <a:lvl1pPr>
              <a:defRPr/>
            </a:lvl1pPr>
          </a:lstStyle>
          <a:p>
            <a:pPr>
              <a:defRPr/>
            </a:pPr>
            <a:fld id="{092FAE0D-0919-4C4E-BB8E-AA3ED83BDAE8}" type="slidenum">
              <a:rPr lang="en-US" altLang="en-US"/>
              <a:pPr>
                <a:defRPr/>
              </a:pPr>
              <a:t>‹#›</a:t>
            </a:fld>
            <a:endParaRPr lang="en-US" altLang="en-US"/>
          </a:p>
        </p:txBody>
      </p:sp>
    </p:spTree>
    <p:extLst>
      <p:ext uri="{BB962C8B-B14F-4D97-AF65-F5344CB8AC3E}">
        <p14:creationId xmlns:p14="http://schemas.microsoft.com/office/powerpoint/2010/main" val="1517584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F04593A-A441-4E75-868F-6C02C7F92D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3A76E7AC-EDE6-45CB-9D87-29C5988E40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4DA2E3C4-321E-45EC-9727-51715ED09A4C}"/>
              </a:ext>
            </a:extLst>
          </p:cNvPr>
          <p:cNvSpPr>
            <a:spLocks noGrp="1" noChangeArrowheads="1"/>
          </p:cNvSpPr>
          <p:nvPr>
            <p:ph type="sldNum" sz="quarter" idx="12"/>
          </p:nvPr>
        </p:nvSpPr>
        <p:spPr>
          <a:ln/>
        </p:spPr>
        <p:txBody>
          <a:bodyPr/>
          <a:lstStyle>
            <a:lvl1pPr>
              <a:defRPr/>
            </a:lvl1pPr>
          </a:lstStyle>
          <a:p>
            <a:pPr>
              <a:defRPr/>
            </a:pPr>
            <a:fld id="{A0A6E368-A488-4242-A5D2-17AC3E562A7F}" type="slidenum">
              <a:rPr lang="en-US" altLang="en-US"/>
              <a:pPr>
                <a:defRPr/>
              </a:pPr>
              <a:t>‹#›</a:t>
            </a:fld>
            <a:endParaRPr lang="en-US" altLang="en-US"/>
          </a:p>
        </p:txBody>
      </p:sp>
    </p:spTree>
    <p:extLst>
      <p:ext uri="{BB962C8B-B14F-4D97-AF65-F5344CB8AC3E}">
        <p14:creationId xmlns:p14="http://schemas.microsoft.com/office/powerpoint/2010/main" val="10235867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CF31E959-BBD7-4ACF-A104-ACF9FB0896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09EEDC35-DD4D-47A6-8C15-D94CD3E075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B7FE14DC-9466-4E8B-B4B4-92C67B00AB94}"/>
              </a:ext>
            </a:extLst>
          </p:cNvPr>
          <p:cNvSpPr>
            <a:spLocks noGrp="1" noChangeArrowheads="1"/>
          </p:cNvSpPr>
          <p:nvPr>
            <p:ph type="sldNum" sz="quarter" idx="12"/>
          </p:nvPr>
        </p:nvSpPr>
        <p:spPr>
          <a:ln/>
        </p:spPr>
        <p:txBody>
          <a:bodyPr/>
          <a:lstStyle>
            <a:lvl1pPr>
              <a:defRPr/>
            </a:lvl1pPr>
          </a:lstStyle>
          <a:p>
            <a:pPr>
              <a:defRPr/>
            </a:pPr>
            <a:fld id="{6430678A-E017-4D29-8898-B52B84E2736E}" type="slidenum">
              <a:rPr lang="en-US" altLang="en-US"/>
              <a:pPr>
                <a:defRPr/>
              </a:pPr>
              <a:t>‹#›</a:t>
            </a:fld>
            <a:endParaRPr lang="en-US" altLang="en-US"/>
          </a:p>
        </p:txBody>
      </p:sp>
    </p:spTree>
    <p:extLst>
      <p:ext uri="{BB962C8B-B14F-4D97-AF65-F5344CB8AC3E}">
        <p14:creationId xmlns:p14="http://schemas.microsoft.com/office/powerpoint/2010/main" val="3924662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1E425F1-BD89-48F0-B893-4FEB0FA6A4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BB8211D-6E7A-4B2E-AEB4-5A32A1A22A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001D544-CBA8-4FA5-AFBA-9F5426E765C3}"/>
              </a:ext>
            </a:extLst>
          </p:cNvPr>
          <p:cNvSpPr>
            <a:spLocks noGrp="1" noChangeArrowheads="1"/>
          </p:cNvSpPr>
          <p:nvPr>
            <p:ph type="sldNum" sz="quarter" idx="12"/>
          </p:nvPr>
        </p:nvSpPr>
        <p:spPr>
          <a:ln/>
        </p:spPr>
        <p:txBody>
          <a:bodyPr/>
          <a:lstStyle>
            <a:lvl1pPr>
              <a:defRPr/>
            </a:lvl1pPr>
          </a:lstStyle>
          <a:p>
            <a:pPr>
              <a:defRPr/>
            </a:pPr>
            <a:fld id="{D456AB55-367B-45CA-A60A-5908697EC7A2}" type="slidenum">
              <a:rPr lang="en-US" altLang="en-US"/>
              <a:pPr>
                <a:defRPr/>
              </a:pPr>
              <a:t>‹#›</a:t>
            </a:fld>
            <a:endParaRPr lang="en-US" altLang="en-US"/>
          </a:p>
        </p:txBody>
      </p:sp>
    </p:spTree>
    <p:extLst>
      <p:ext uri="{BB962C8B-B14F-4D97-AF65-F5344CB8AC3E}">
        <p14:creationId xmlns:p14="http://schemas.microsoft.com/office/powerpoint/2010/main" val="8602742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F8E3F8F-C67C-44BD-AEA7-78B2A7D60796}"/>
              </a:ext>
            </a:extLst>
          </p:cNvPr>
          <p:cNvSpPr>
            <a:spLocks noGrp="1" noChangeArrowheads="1"/>
          </p:cNvSpPr>
          <p:nvPr>
            <p:ph type="dt" sz="half" idx="10"/>
          </p:nvPr>
        </p:nvSpPr>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6D7EF7A-B4CA-4839-B029-503C319825D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4BD2FA1-AC3A-4E24-9F8D-D1D0B24E1E6B}"/>
              </a:ext>
            </a:extLst>
          </p:cNvPr>
          <p:cNvSpPr>
            <a:spLocks noGrp="1" noChangeArrowheads="1"/>
          </p:cNvSpPr>
          <p:nvPr>
            <p:ph type="sldNum" sz="quarter" idx="12"/>
          </p:nvPr>
        </p:nvSpPr>
        <p:spPr/>
        <p:txBody>
          <a:bodyPr/>
          <a:lstStyle>
            <a:lvl1pPr>
              <a:defRPr/>
            </a:lvl1pPr>
          </a:lstStyle>
          <a:p>
            <a:pPr>
              <a:defRPr/>
            </a:pPr>
            <a:fld id="{BCBDB1EC-A2FD-4D76-8C6A-360FB2D35207}" type="slidenum">
              <a:rPr lang="en-US" altLang="en-US"/>
              <a:pPr>
                <a:defRPr/>
              </a:pPr>
              <a:t>‹#›</a:t>
            </a:fld>
            <a:endParaRPr lang="en-US" altLang="en-US"/>
          </a:p>
        </p:txBody>
      </p:sp>
    </p:spTree>
    <p:extLst>
      <p:ext uri="{BB962C8B-B14F-4D97-AF65-F5344CB8AC3E}">
        <p14:creationId xmlns:p14="http://schemas.microsoft.com/office/powerpoint/2010/main" val="1665249358"/>
      </p:ext>
    </p:extLst>
  </p:cSld>
  <p:clrMapOvr>
    <a:masterClrMapping/>
  </p:clrMapOvr>
  <p:transitio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DAA681-9E54-4BE1-A0A7-0FEE351739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85DD39-3067-4CBE-820B-3EBFA7A5AD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AEA527A-5F4D-45A1-832A-F847024E7379}"/>
              </a:ext>
            </a:extLst>
          </p:cNvPr>
          <p:cNvSpPr>
            <a:spLocks noGrp="1" noChangeArrowheads="1"/>
          </p:cNvSpPr>
          <p:nvPr>
            <p:ph type="sldNum" sz="quarter" idx="12"/>
          </p:nvPr>
        </p:nvSpPr>
        <p:spPr>
          <a:ln/>
        </p:spPr>
        <p:txBody>
          <a:bodyPr/>
          <a:lstStyle>
            <a:lvl1pPr>
              <a:defRPr/>
            </a:lvl1pPr>
          </a:lstStyle>
          <a:p>
            <a:pPr>
              <a:defRPr/>
            </a:pPr>
            <a:fld id="{5BD9791F-BBDA-4278-8675-04A0D0EDC4F5}" type="slidenum">
              <a:rPr lang="en-US" altLang="en-US"/>
              <a:pPr>
                <a:defRPr/>
              </a:pPr>
              <a:t>‹#›</a:t>
            </a:fld>
            <a:endParaRPr lang="en-US" altLang="en-US"/>
          </a:p>
        </p:txBody>
      </p:sp>
    </p:spTree>
    <p:extLst>
      <p:ext uri="{BB962C8B-B14F-4D97-AF65-F5344CB8AC3E}">
        <p14:creationId xmlns:p14="http://schemas.microsoft.com/office/powerpoint/2010/main" val="2850125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7368B8-4275-44AE-89BA-2AEE8D4885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20EB629-2D62-42CD-8E7A-A3151C26BC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D81577-894F-4B3C-8B2F-059FAB19461A}"/>
              </a:ext>
            </a:extLst>
          </p:cNvPr>
          <p:cNvSpPr>
            <a:spLocks noGrp="1" noChangeArrowheads="1"/>
          </p:cNvSpPr>
          <p:nvPr>
            <p:ph type="sldNum" sz="quarter" idx="12"/>
          </p:nvPr>
        </p:nvSpPr>
        <p:spPr>
          <a:ln/>
        </p:spPr>
        <p:txBody>
          <a:bodyPr/>
          <a:lstStyle>
            <a:lvl1pPr>
              <a:defRPr/>
            </a:lvl1pPr>
          </a:lstStyle>
          <a:p>
            <a:pPr>
              <a:defRPr/>
            </a:pPr>
            <a:fld id="{BAB5603B-10F3-40BF-93E1-F329B006F335}" type="slidenum">
              <a:rPr lang="en-US" altLang="en-US"/>
              <a:pPr>
                <a:defRPr/>
              </a:pPr>
              <a:t>‹#›</a:t>
            </a:fld>
            <a:endParaRPr lang="en-US" altLang="en-US"/>
          </a:p>
        </p:txBody>
      </p:sp>
    </p:spTree>
    <p:extLst>
      <p:ext uri="{BB962C8B-B14F-4D97-AF65-F5344CB8AC3E}">
        <p14:creationId xmlns:p14="http://schemas.microsoft.com/office/powerpoint/2010/main" val="4101797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67690-A5FA-4700-B551-01DD494298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D8D99F8-F9F6-4A98-A006-7AFDEFA993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5BC19A-62E2-4731-9F15-DEE3D9EDD147}"/>
              </a:ext>
            </a:extLst>
          </p:cNvPr>
          <p:cNvSpPr>
            <a:spLocks noGrp="1" noChangeArrowheads="1"/>
          </p:cNvSpPr>
          <p:nvPr>
            <p:ph type="sldNum" sz="quarter" idx="12"/>
          </p:nvPr>
        </p:nvSpPr>
        <p:spPr>
          <a:ln/>
        </p:spPr>
        <p:txBody>
          <a:bodyPr/>
          <a:lstStyle>
            <a:lvl1pPr>
              <a:defRPr/>
            </a:lvl1pPr>
          </a:lstStyle>
          <a:p>
            <a:pPr>
              <a:defRPr/>
            </a:pPr>
            <a:fld id="{614C2170-4499-4642-9DB2-D67269A179A3}" type="slidenum">
              <a:rPr lang="en-US" altLang="en-US"/>
              <a:pPr>
                <a:defRPr/>
              </a:pPr>
              <a:t>‹#›</a:t>
            </a:fld>
            <a:endParaRPr lang="en-US" altLang="en-US"/>
          </a:p>
        </p:txBody>
      </p:sp>
    </p:spTree>
    <p:extLst>
      <p:ext uri="{BB962C8B-B14F-4D97-AF65-F5344CB8AC3E}">
        <p14:creationId xmlns:p14="http://schemas.microsoft.com/office/powerpoint/2010/main" val="1532338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AB42F5-9A98-4DDF-A0F2-87363557C2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FEED683-D6BB-4C47-9AEA-9F271D2F2F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F161583-50A8-4676-BB95-E397CCDDC178}"/>
              </a:ext>
            </a:extLst>
          </p:cNvPr>
          <p:cNvSpPr>
            <a:spLocks noGrp="1" noChangeArrowheads="1"/>
          </p:cNvSpPr>
          <p:nvPr>
            <p:ph type="sldNum" sz="quarter" idx="12"/>
          </p:nvPr>
        </p:nvSpPr>
        <p:spPr>
          <a:ln/>
        </p:spPr>
        <p:txBody>
          <a:bodyPr/>
          <a:lstStyle>
            <a:lvl1pPr>
              <a:defRPr/>
            </a:lvl1pPr>
          </a:lstStyle>
          <a:p>
            <a:pPr>
              <a:defRPr/>
            </a:pPr>
            <a:fld id="{BF1A7D07-9550-4CC7-9349-DFF6B042F047}" type="slidenum">
              <a:rPr lang="en-US" altLang="en-US"/>
              <a:pPr>
                <a:defRPr/>
              </a:pPr>
              <a:t>‹#›</a:t>
            </a:fld>
            <a:endParaRPr lang="en-US" altLang="en-US"/>
          </a:p>
        </p:txBody>
      </p:sp>
    </p:spTree>
    <p:extLst>
      <p:ext uri="{BB962C8B-B14F-4D97-AF65-F5344CB8AC3E}">
        <p14:creationId xmlns:p14="http://schemas.microsoft.com/office/powerpoint/2010/main" val="3125417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96DA412-EF6D-4073-8EB1-C7977B2ADA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88A6116-29D9-4A20-B64B-C61D96858A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740FB6-AACD-40BB-9D29-4B2D22A9CA35}"/>
              </a:ext>
            </a:extLst>
          </p:cNvPr>
          <p:cNvSpPr>
            <a:spLocks noGrp="1" noChangeArrowheads="1"/>
          </p:cNvSpPr>
          <p:nvPr>
            <p:ph type="sldNum" sz="quarter" idx="12"/>
          </p:nvPr>
        </p:nvSpPr>
        <p:spPr>
          <a:ln/>
        </p:spPr>
        <p:txBody>
          <a:bodyPr/>
          <a:lstStyle>
            <a:lvl1pPr>
              <a:defRPr/>
            </a:lvl1pPr>
          </a:lstStyle>
          <a:p>
            <a:pPr>
              <a:defRPr/>
            </a:pPr>
            <a:fld id="{A0D7C6D1-4ECE-439D-818A-9F3BA39C5B48}" type="slidenum">
              <a:rPr lang="en-US" altLang="en-US"/>
              <a:pPr>
                <a:defRPr/>
              </a:pPr>
              <a:t>‹#›</a:t>
            </a:fld>
            <a:endParaRPr lang="en-US" altLang="en-US"/>
          </a:p>
        </p:txBody>
      </p:sp>
    </p:spTree>
    <p:extLst>
      <p:ext uri="{BB962C8B-B14F-4D97-AF65-F5344CB8AC3E}">
        <p14:creationId xmlns:p14="http://schemas.microsoft.com/office/powerpoint/2010/main" val="2767665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3869E6A-15EB-4BCD-90DC-16D752FBF6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F5F2019-06A3-489B-A41C-56DD97805F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79B2B7-6962-47B5-8AA2-959DADC558DC}"/>
              </a:ext>
            </a:extLst>
          </p:cNvPr>
          <p:cNvSpPr>
            <a:spLocks noGrp="1" noChangeArrowheads="1"/>
          </p:cNvSpPr>
          <p:nvPr>
            <p:ph type="sldNum" sz="quarter" idx="12"/>
          </p:nvPr>
        </p:nvSpPr>
        <p:spPr>
          <a:ln/>
        </p:spPr>
        <p:txBody>
          <a:bodyPr/>
          <a:lstStyle>
            <a:lvl1pPr>
              <a:defRPr/>
            </a:lvl1pPr>
          </a:lstStyle>
          <a:p>
            <a:pPr>
              <a:defRPr/>
            </a:pPr>
            <a:fld id="{93EE1E6E-CF2C-4B48-936A-BAEA301FDD6A}" type="slidenum">
              <a:rPr lang="en-US" altLang="en-US"/>
              <a:pPr>
                <a:defRPr/>
              </a:pPr>
              <a:t>‹#›</a:t>
            </a:fld>
            <a:endParaRPr lang="en-US" altLang="en-US"/>
          </a:p>
        </p:txBody>
      </p:sp>
    </p:spTree>
    <p:extLst>
      <p:ext uri="{BB962C8B-B14F-4D97-AF65-F5344CB8AC3E}">
        <p14:creationId xmlns:p14="http://schemas.microsoft.com/office/powerpoint/2010/main" val="2288085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6F7F5EA-D727-4105-AD3F-4E15CAA6E7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397675E-6314-4D61-9395-C60FEA8153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174806C-DD83-49BE-BE76-C04D1B1CEB88}"/>
              </a:ext>
            </a:extLst>
          </p:cNvPr>
          <p:cNvSpPr>
            <a:spLocks noGrp="1" noChangeArrowheads="1"/>
          </p:cNvSpPr>
          <p:nvPr>
            <p:ph type="sldNum" sz="quarter" idx="12"/>
          </p:nvPr>
        </p:nvSpPr>
        <p:spPr>
          <a:ln/>
        </p:spPr>
        <p:txBody>
          <a:bodyPr/>
          <a:lstStyle>
            <a:lvl1pPr>
              <a:defRPr/>
            </a:lvl1pPr>
          </a:lstStyle>
          <a:p>
            <a:pPr>
              <a:defRPr/>
            </a:pPr>
            <a:fld id="{CF2633F9-9404-4A3A-BD7F-4BAEDA0D2D04}" type="slidenum">
              <a:rPr lang="en-US" altLang="en-US"/>
              <a:pPr>
                <a:defRPr/>
              </a:pPr>
              <a:t>‹#›</a:t>
            </a:fld>
            <a:endParaRPr lang="en-US" altLang="en-US"/>
          </a:p>
        </p:txBody>
      </p:sp>
    </p:spTree>
    <p:extLst>
      <p:ext uri="{BB962C8B-B14F-4D97-AF65-F5344CB8AC3E}">
        <p14:creationId xmlns:p14="http://schemas.microsoft.com/office/powerpoint/2010/main" val="186310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778D78-7C15-48C4-891C-360DBBC459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D850DBE-261D-4FD8-9F65-1A3B59D880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3D74A69-9FEE-45B2-8B46-106D3BEB95D0}"/>
              </a:ext>
            </a:extLst>
          </p:cNvPr>
          <p:cNvSpPr>
            <a:spLocks noGrp="1" noChangeArrowheads="1"/>
          </p:cNvSpPr>
          <p:nvPr>
            <p:ph type="sldNum" sz="quarter" idx="12"/>
          </p:nvPr>
        </p:nvSpPr>
        <p:spPr>
          <a:ln/>
        </p:spPr>
        <p:txBody>
          <a:bodyPr/>
          <a:lstStyle>
            <a:lvl1pPr>
              <a:defRPr/>
            </a:lvl1pPr>
          </a:lstStyle>
          <a:p>
            <a:pPr>
              <a:defRPr/>
            </a:pPr>
            <a:fld id="{5588BEF3-0B9F-4377-805D-041F06EA2607}" type="slidenum">
              <a:rPr lang="en-US" altLang="en-US"/>
              <a:pPr>
                <a:defRPr/>
              </a:pPr>
              <a:t>‹#›</a:t>
            </a:fld>
            <a:endParaRPr lang="en-US" altLang="en-US"/>
          </a:p>
        </p:txBody>
      </p:sp>
    </p:spTree>
    <p:extLst>
      <p:ext uri="{BB962C8B-B14F-4D97-AF65-F5344CB8AC3E}">
        <p14:creationId xmlns:p14="http://schemas.microsoft.com/office/powerpoint/2010/main" val="915615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5921906-344E-4786-9B77-F0B3930197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23FC7AC-F85D-4BB5-B56D-E86FD54128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9B124E-7B68-4DDD-9A50-C76B28AE66E4}"/>
              </a:ext>
            </a:extLst>
          </p:cNvPr>
          <p:cNvSpPr>
            <a:spLocks noGrp="1" noChangeArrowheads="1"/>
          </p:cNvSpPr>
          <p:nvPr>
            <p:ph type="sldNum" sz="quarter" idx="12"/>
          </p:nvPr>
        </p:nvSpPr>
        <p:spPr>
          <a:ln/>
        </p:spPr>
        <p:txBody>
          <a:bodyPr/>
          <a:lstStyle>
            <a:lvl1pPr>
              <a:defRPr/>
            </a:lvl1pPr>
          </a:lstStyle>
          <a:p>
            <a:pPr>
              <a:defRPr/>
            </a:pPr>
            <a:fld id="{4DCAC292-0334-4FEF-BCD7-57AA49C80123}" type="slidenum">
              <a:rPr lang="en-US" altLang="en-US"/>
              <a:pPr>
                <a:defRPr/>
              </a:pPr>
              <a:t>‹#›</a:t>
            </a:fld>
            <a:endParaRPr lang="en-US" altLang="en-US"/>
          </a:p>
        </p:txBody>
      </p:sp>
    </p:spTree>
    <p:extLst>
      <p:ext uri="{BB962C8B-B14F-4D97-AF65-F5344CB8AC3E}">
        <p14:creationId xmlns:p14="http://schemas.microsoft.com/office/powerpoint/2010/main" val="2612492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47BF6914-D6A5-40F6-8C5B-D577215C2480}"/>
              </a:ext>
            </a:extLst>
          </p:cNvPr>
          <p:cNvGrpSpPr>
            <a:grpSpLocks/>
          </p:cNvGrpSpPr>
          <p:nvPr/>
        </p:nvGrpSpPr>
        <p:grpSpPr bwMode="auto">
          <a:xfrm>
            <a:off x="508001" y="457200"/>
            <a:ext cx="11197167" cy="5562600"/>
            <a:chOff x="240" y="288"/>
            <a:chExt cx="5290" cy="3504"/>
          </a:xfrm>
        </p:grpSpPr>
        <p:sp>
          <p:nvSpPr>
            <p:cNvPr id="5" name="Rectangle 2">
              <a:extLst>
                <a:ext uri="{FF2B5EF4-FFF2-40B4-BE49-F238E27FC236}">
                  <a16:creationId xmlns:a16="http://schemas.microsoft.com/office/drawing/2014/main" id="{4E180916-678A-4A06-8F96-B2B1C0B3BDC1}"/>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6" name="Rectangle 8">
              <a:extLst>
                <a:ext uri="{FF2B5EF4-FFF2-40B4-BE49-F238E27FC236}">
                  <a16:creationId xmlns:a16="http://schemas.microsoft.com/office/drawing/2014/main" id="{F8077C2B-B474-44E5-B48A-4D03CEE4913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7" name="Line 9">
              <a:extLst>
                <a:ext uri="{FF2B5EF4-FFF2-40B4-BE49-F238E27FC236}">
                  <a16:creationId xmlns:a16="http://schemas.microsoft.com/office/drawing/2014/main" id="{E7F58E48-9AE2-491F-92BB-B16EF30B48DF}"/>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5603" name="Rectangle 3"/>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altLang="en-US" noProof="0"/>
              <a:t>Click to edit Master title style</a:t>
            </a:r>
          </a:p>
        </p:txBody>
      </p:sp>
      <p:sp>
        <p:nvSpPr>
          <p:cNvPr id="25604" name="Rectangle 4"/>
          <p:cNvSpPr>
            <a:spLocks noGrp="1" noChangeArrowheads="1"/>
          </p:cNvSpPr>
          <p:nvPr>
            <p:ph type="subTitle" idx="1"/>
          </p:nvPr>
        </p:nvSpPr>
        <p:spPr>
          <a:xfrm>
            <a:off x="1828800" y="3733800"/>
            <a:ext cx="85344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8" name="Rectangle 5">
            <a:extLst>
              <a:ext uri="{FF2B5EF4-FFF2-40B4-BE49-F238E27FC236}">
                <a16:creationId xmlns:a16="http://schemas.microsoft.com/office/drawing/2014/main" id="{C1DCA6F4-D516-4BD7-9BBB-C7FF5040CBD3}"/>
              </a:ext>
            </a:extLst>
          </p:cNvPr>
          <p:cNvSpPr>
            <a:spLocks noGrp="1" noChangeArrowheads="1"/>
          </p:cNvSpPr>
          <p:nvPr>
            <p:ph type="dt" sz="half" idx="10"/>
          </p:nvPr>
        </p:nvSpPr>
        <p:spPr>
          <a:xfrm>
            <a:off x="715434" y="6248400"/>
            <a:ext cx="2738967"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6998DCC-7D1F-44A3-997D-D02A8537BE8E}"/>
              </a:ext>
            </a:extLst>
          </p:cNvPr>
          <p:cNvSpPr>
            <a:spLocks noGrp="1" noChangeArrowheads="1"/>
          </p:cNvSpPr>
          <p:nvPr>
            <p:ph type="ftr" sz="quarter" idx="11"/>
          </p:nvPr>
        </p:nvSpPr>
        <p:spPr>
          <a:xfrm>
            <a:off x="4334934" y="6248400"/>
            <a:ext cx="3850217" cy="457200"/>
          </a:xfrm>
        </p:spPr>
        <p:txBody>
          <a:bodyPr/>
          <a:lstStyle>
            <a:lvl1pPr>
              <a:defRPr/>
            </a:lvl1pPr>
          </a:lstStyle>
          <a:p>
            <a:pPr>
              <a:defRPr/>
            </a:pPr>
            <a:endParaRPr lang="en-US" altLang="en-US"/>
          </a:p>
        </p:txBody>
      </p:sp>
      <p:sp>
        <p:nvSpPr>
          <p:cNvPr id="10" name="Rectangle 7">
            <a:extLst>
              <a:ext uri="{FF2B5EF4-FFF2-40B4-BE49-F238E27FC236}">
                <a16:creationId xmlns:a16="http://schemas.microsoft.com/office/drawing/2014/main" id="{38F321B8-40B7-4095-9E61-AB5AB7AC9069}"/>
              </a:ext>
            </a:extLst>
          </p:cNvPr>
          <p:cNvSpPr>
            <a:spLocks noGrp="1" noChangeArrowheads="1"/>
          </p:cNvSpPr>
          <p:nvPr>
            <p:ph type="sldNum" sz="quarter" idx="12"/>
          </p:nvPr>
        </p:nvSpPr>
        <p:spPr>
          <a:xfrm>
            <a:off x="9050867" y="6257925"/>
            <a:ext cx="2540000" cy="457200"/>
          </a:xfrm>
        </p:spPr>
        <p:txBody>
          <a:bodyPr/>
          <a:lstStyle>
            <a:lvl1pPr>
              <a:defRPr smtClean="0"/>
            </a:lvl1pPr>
          </a:lstStyle>
          <a:p>
            <a:pPr>
              <a:defRPr/>
            </a:pPr>
            <a:fld id="{716E4EF6-7987-449C-8BE0-7BC594D9AA65}" type="slidenum">
              <a:rPr lang="en-US" altLang="en-US"/>
              <a:pPr>
                <a:defRPr/>
              </a:pPr>
              <a:t>‹#›</a:t>
            </a:fld>
            <a:endParaRPr lang="en-US" altLang="en-US"/>
          </a:p>
        </p:txBody>
      </p:sp>
    </p:spTree>
    <p:extLst>
      <p:ext uri="{BB962C8B-B14F-4D97-AF65-F5344CB8AC3E}">
        <p14:creationId xmlns:p14="http://schemas.microsoft.com/office/powerpoint/2010/main" val="3609672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D57B8EF-D394-49FA-B840-693F510EEB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4CF1E48B-40AE-48AF-8E42-AF358DB8AC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6D1EEE92-5C40-43BA-8A5B-5E01E6BF4142}"/>
              </a:ext>
            </a:extLst>
          </p:cNvPr>
          <p:cNvSpPr>
            <a:spLocks noGrp="1" noChangeArrowheads="1"/>
          </p:cNvSpPr>
          <p:nvPr>
            <p:ph type="sldNum" sz="quarter" idx="12"/>
          </p:nvPr>
        </p:nvSpPr>
        <p:spPr>
          <a:ln/>
        </p:spPr>
        <p:txBody>
          <a:bodyPr/>
          <a:lstStyle>
            <a:lvl1pPr>
              <a:defRPr/>
            </a:lvl1pPr>
          </a:lstStyle>
          <a:p>
            <a:pPr>
              <a:defRPr/>
            </a:pPr>
            <a:fld id="{079CECCB-359C-49F6-BD0F-C6DF008AAD9F}" type="slidenum">
              <a:rPr lang="en-US" altLang="en-US"/>
              <a:pPr>
                <a:defRPr/>
              </a:pPr>
              <a:t>‹#›</a:t>
            </a:fld>
            <a:endParaRPr lang="en-US" altLang="en-US"/>
          </a:p>
        </p:txBody>
      </p:sp>
    </p:spTree>
    <p:extLst>
      <p:ext uri="{BB962C8B-B14F-4D97-AF65-F5344CB8AC3E}">
        <p14:creationId xmlns:p14="http://schemas.microsoft.com/office/powerpoint/2010/main" val="3009469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a:extLst>
              <a:ext uri="{FF2B5EF4-FFF2-40B4-BE49-F238E27FC236}">
                <a16:creationId xmlns:a16="http://schemas.microsoft.com/office/drawing/2014/main" id="{72BA33FF-0979-47BD-8D79-97F6EF26AA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BEB872F9-A8C4-40BF-BF14-8CBFB0F0A2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8E7D2C0A-F1AB-4EC4-882A-90061554A8E9}"/>
              </a:ext>
            </a:extLst>
          </p:cNvPr>
          <p:cNvSpPr>
            <a:spLocks noGrp="1" noChangeArrowheads="1"/>
          </p:cNvSpPr>
          <p:nvPr>
            <p:ph type="sldNum" sz="quarter" idx="12"/>
          </p:nvPr>
        </p:nvSpPr>
        <p:spPr>
          <a:ln/>
        </p:spPr>
        <p:txBody>
          <a:bodyPr/>
          <a:lstStyle>
            <a:lvl1pPr>
              <a:defRPr/>
            </a:lvl1pPr>
          </a:lstStyle>
          <a:p>
            <a:pPr>
              <a:defRPr/>
            </a:pPr>
            <a:fld id="{B4C93F1F-A8D3-435D-ABAA-98029DA4EADC}" type="slidenum">
              <a:rPr lang="en-US" altLang="en-US"/>
              <a:pPr>
                <a:defRPr/>
              </a:pPr>
              <a:t>‹#›</a:t>
            </a:fld>
            <a:endParaRPr lang="en-US" altLang="en-US"/>
          </a:p>
        </p:txBody>
      </p:sp>
    </p:spTree>
    <p:extLst>
      <p:ext uri="{BB962C8B-B14F-4D97-AF65-F5344CB8AC3E}">
        <p14:creationId xmlns:p14="http://schemas.microsoft.com/office/powerpoint/2010/main" val="4122513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BA5D66F4-0D20-446A-BA89-B3BAD68676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87771089-080A-412E-83DD-76A74CAA487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574C79FF-6F4F-4382-BD57-405A1E87B58B}"/>
              </a:ext>
            </a:extLst>
          </p:cNvPr>
          <p:cNvSpPr>
            <a:spLocks noGrp="1" noChangeArrowheads="1"/>
          </p:cNvSpPr>
          <p:nvPr>
            <p:ph type="sldNum" sz="quarter" idx="12"/>
          </p:nvPr>
        </p:nvSpPr>
        <p:spPr>
          <a:ln/>
        </p:spPr>
        <p:txBody>
          <a:bodyPr/>
          <a:lstStyle>
            <a:lvl1pPr>
              <a:defRPr/>
            </a:lvl1pPr>
          </a:lstStyle>
          <a:p>
            <a:pPr>
              <a:defRPr/>
            </a:pPr>
            <a:fld id="{B0723361-C5D6-44C2-8CC2-7B1351647307}" type="slidenum">
              <a:rPr lang="en-US" altLang="en-US"/>
              <a:pPr>
                <a:defRPr/>
              </a:pPr>
              <a:t>‹#›</a:t>
            </a:fld>
            <a:endParaRPr lang="en-US" altLang="en-US"/>
          </a:p>
        </p:txBody>
      </p:sp>
    </p:spTree>
    <p:extLst>
      <p:ext uri="{BB962C8B-B14F-4D97-AF65-F5344CB8AC3E}">
        <p14:creationId xmlns:p14="http://schemas.microsoft.com/office/powerpoint/2010/main" val="3839563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86A487D-28A4-44AE-AD0B-50C0430F86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940E7E98-E73F-4EA7-AEEC-E89C6B883C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8">
            <a:extLst>
              <a:ext uri="{FF2B5EF4-FFF2-40B4-BE49-F238E27FC236}">
                <a16:creationId xmlns:a16="http://schemas.microsoft.com/office/drawing/2014/main" id="{44C22CC4-6F30-4365-9E00-72D4C22B4FC1}"/>
              </a:ext>
            </a:extLst>
          </p:cNvPr>
          <p:cNvSpPr>
            <a:spLocks noGrp="1" noChangeArrowheads="1"/>
          </p:cNvSpPr>
          <p:nvPr>
            <p:ph type="sldNum" sz="quarter" idx="12"/>
          </p:nvPr>
        </p:nvSpPr>
        <p:spPr>
          <a:ln/>
        </p:spPr>
        <p:txBody>
          <a:bodyPr/>
          <a:lstStyle>
            <a:lvl1pPr>
              <a:defRPr/>
            </a:lvl1pPr>
          </a:lstStyle>
          <a:p>
            <a:pPr>
              <a:defRPr/>
            </a:pPr>
            <a:fld id="{F1B6754C-386D-45A8-A57F-1B9DCD1ED785}" type="slidenum">
              <a:rPr lang="en-US" altLang="en-US"/>
              <a:pPr>
                <a:defRPr/>
              </a:pPr>
              <a:t>‹#›</a:t>
            </a:fld>
            <a:endParaRPr lang="en-US" altLang="en-US"/>
          </a:p>
        </p:txBody>
      </p:sp>
    </p:spTree>
    <p:extLst>
      <p:ext uri="{BB962C8B-B14F-4D97-AF65-F5344CB8AC3E}">
        <p14:creationId xmlns:p14="http://schemas.microsoft.com/office/powerpoint/2010/main" val="2055327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930E5FB8-3A67-46BB-A32D-17A0F49D9B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509605DF-F636-4C84-8173-1C4559A067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C7F267CA-F9FD-4176-9683-FD9DE02BE450}"/>
              </a:ext>
            </a:extLst>
          </p:cNvPr>
          <p:cNvSpPr>
            <a:spLocks noGrp="1" noChangeArrowheads="1"/>
          </p:cNvSpPr>
          <p:nvPr>
            <p:ph type="sldNum" sz="quarter" idx="12"/>
          </p:nvPr>
        </p:nvSpPr>
        <p:spPr>
          <a:ln/>
        </p:spPr>
        <p:txBody>
          <a:bodyPr/>
          <a:lstStyle>
            <a:lvl1pPr>
              <a:defRPr/>
            </a:lvl1pPr>
          </a:lstStyle>
          <a:p>
            <a:pPr>
              <a:defRPr/>
            </a:pPr>
            <a:fld id="{DCF65310-9DB2-414C-BC34-1F9EEEE7870D}" type="slidenum">
              <a:rPr lang="en-US" altLang="en-US"/>
              <a:pPr>
                <a:defRPr/>
              </a:pPr>
              <a:t>‹#›</a:t>
            </a:fld>
            <a:endParaRPr lang="en-US" altLang="en-US"/>
          </a:p>
        </p:txBody>
      </p:sp>
    </p:spTree>
    <p:extLst>
      <p:ext uri="{BB962C8B-B14F-4D97-AF65-F5344CB8AC3E}">
        <p14:creationId xmlns:p14="http://schemas.microsoft.com/office/powerpoint/2010/main" val="2594129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685D08F-5EF3-401E-9799-7AE72F6DE8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a:extLst>
              <a:ext uri="{FF2B5EF4-FFF2-40B4-BE49-F238E27FC236}">
                <a16:creationId xmlns:a16="http://schemas.microsoft.com/office/drawing/2014/main" id="{91CEE863-55DB-4881-BECD-C5D7323A74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AB7601DF-E47D-4791-9A73-2D97E55F6382}"/>
              </a:ext>
            </a:extLst>
          </p:cNvPr>
          <p:cNvSpPr>
            <a:spLocks noGrp="1" noChangeArrowheads="1"/>
          </p:cNvSpPr>
          <p:nvPr>
            <p:ph type="sldNum" sz="quarter" idx="12"/>
          </p:nvPr>
        </p:nvSpPr>
        <p:spPr>
          <a:ln/>
        </p:spPr>
        <p:txBody>
          <a:bodyPr/>
          <a:lstStyle>
            <a:lvl1pPr>
              <a:defRPr/>
            </a:lvl1pPr>
          </a:lstStyle>
          <a:p>
            <a:pPr>
              <a:defRPr/>
            </a:pPr>
            <a:fld id="{5F31AC9C-9A3D-4D71-8AA6-1470A15F54F0}" type="slidenum">
              <a:rPr lang="en-US" altLang="en-US"/>
              <a:pPr>
                <a:defRPr/>
              </a:pPr>
              <a:t>‹#›</a:t>
            </a:fld>
            <a:endParaRPr lang="en-US" altLang="en-US"/>
          </a:p>
        </p:txBody>
      </p:sp>
    </p:spTree>
    <p:extLst>
      <p:ext uri="{BB962C8B-B14F-4D97-AF65-F5344CB8AC3E}">
        <p14:creationId xmlns:p14="http://schemas.microsoft.com/office/powerpoint/2010/main" val="794730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F76A45DE-7E0E-4D2F-A23A-91108D8606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E478CC1F-775D-4705-9F66-0B34666539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17708E4D-F45A-4C7F-9E6B-3FC6A1AEFE17}"/>
              </a:ext>
            </a:extLst>
          </p:cNvPr>
          <p:cNvSpPr>
            <a:spLocks noGrp="1" noChangeArrowheads="1"/>
          </p:cNvSpPr>
          <p:nvPr>
            <p:ph type="sldNum" sz="quarter" idx="12"/>
          </p:nvPr>
        </p:nvSpPr>
        <p:spPr>
          <a:ln/>
        </p:spPr>
        <p:txBody>
          <a:bodyPr/>
          <a:lstStyle>
            <a:lvl1pPr>
              <a:defRPr/>
            </a:lvl1pPr>
          </a:lstStyle>
          <a:p>
            <a:pPr>
              <a:defRPr/>
            </a:pPr>
            <a:fld id="{E99C3732-25AB-450E-9E7F-0AE71D9861F5}" type="slidenum">
              <a:rPr lang="en-US" altLang="en-US"/>
              <a:pPr>
                <a:defRPr/>
              </a:pPr>
              <a:t>‹#›</a:t>
            </a:fld>
            <a:endParaRPr lang="en-US" altLang="en-US"/>
          </a:p>
        </p:txBody>
      </p:sp>
    </p:spTree>
    <p:extLst>
      <p:ext uri="{BB962C8B-B14F-4D97-AF65-F5344CB8AC3E}">
        <p14:creationId xmlns:p14="http://schemas.microsoft.com/office/powerpoint/2010/main" val="273094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B29E59D6-F019-4FCB-B4B7-792CD493DA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714765EB-1C60-49F1-8C41-8FFCF1CBAE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1BE1D681-793C-44EA-8079-730CA0158286}"/>
              </a:ext>
            </a:extLst>
          </p:cNvPr>
          <p:cNvSpPr>
            <a:spLocks noGrp="1" noChangeArrowheads="1"/>
          </p:cNvSpPr>
          <p:nvPr>
            <p:ph type="sldNum" sz="quarter" idx="12"/>
          </p:nvPr>
        </p:nvSpPr>
        <p:spPr>
          <a:ln/>
        </p:spPr>
        <p:txBody>
          <a:bodyPr/>
          <a:lstStyle>
            <a:lvl1pPr>
              <a:defRPr/>
            </a:lvl1pPr>
          </a:lstStyle>
          <a:p>
            <a:pPr>
              <a:defRPr/>
            </a:pPr>
            <a:fld id="{6B56A0C3-3F8C-4102-BE4A-2E7A0D6355E4}" type="slidenum">
              <a:rPr lang="en-US" altLang="en-US"/>
              <a:pPr>
                <a:defRPr/>
              </a:pPr>
              <a:t>‹#›</a:t>
            </a:fld>
            <a:endParaRPr lang="en-US" altLang="en-US"/>
          </a:p>
        </p:txBody>
      </p:sp>
    </p:spTree>
    <p:extLst>
      <p:ext uri="{BB962C8B-B14F-4D97-AF65-F5344CB8AC3E}">
        <p14:creationId xmlns:p14="http://schemas.microsoft.com/office/powerpoint/2010/main" val="1035701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842B6A7-35E3-4F9D-B8DD-831CDB300B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5C62AA5E-821F-4B14-BA01-29B3816B98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B73A956-3894-455E-8F4A-1BFD48CD9D69}"/>
              </a:ext>
            </a:extLst>
          </p:cNvPr>
          <p:cNvSpPr>
            <a:spLocks noGrp="1" noChangeArrowheads="1"/>
          </p:cNvSpPr>
          <p:nvPr>
            <p:ph type="sldNum" sz="quarter" idx="12"/>
          </p:nvPr>
        </p:nvSpPr>
        <p:spPr>
          <a:ln/>
        </p:spPr>
        <p:txBody>
          <a:bodyPr/>
          <a:lstStyle>
            <a:lvl1pPr>
              <a:defRPr/>
            </a:lvl1pPr>
          </a:lstStyle>
          <a:p>
            <a:pPr>
              <a:defRPr/>
            </a:pPr>
            <a:fld id="{47243223-18F9-4B46-B203-4CCFBAB6F2E9}" type="slidenum">
              <a:rPr lang="en-US" altLang="en-US"/>
              <a:pPr>
                <a:defRPr/>
              </a:pPr>
              <a:t>‹#›</a:t>
            </a:fld>
            <a:endParaRPr lang="en-US" altLang="en-US"/>
          </a:p>
        </p:txBody>
      </p:sp>
    </p:spTree>
    <p:extLst>
      <p:ext uri="{BB962C8B-B14F-4D97-AF65-F5344CB8AC3E}">
        <p14:creationId xmlns:p14="http://schemas.microsoft.com/office/powerpoint/2010/main" val="1989900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3347055F-45FC-419E-8E69-C2E2CD4686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9FE801FF-9226-4150-A35F-59A9A3B1A7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06697D07-F68D-464C-AD9D-7DA2DCF4828D}"/>
              </a:ext>
            </a:extLst>
          </p:cNvPr>
          <p:cNvSpPr>
            <a:spLocks noGrp="1" noChangeArrowheads="1"/>
          </p:cNvSpPr>
          <p:nvPr>
            <p:ph type="sldNum" sz="quarter" idx="12"/>
          </p:nvPr>
        </p:nvSpPr>
        <p:spPr>
          <a:ln/>
        </p:spPr>
        <p:txBody>
          <a:bodyPr/>
          <a:lstStyle>
            <a:lvl1pPr>
              <a:defRPr/>
            </a:lvl1pPr>
          </a:lstStyle>
          <a:p>
            <a:pPr>
              <a:defRPr/>
            </a:pPr>
            <a:fld id="{974D576E-0B6C-4657-8AF2-44FECEA16028}" type="slidenum">
              <a:rPr lang="en-US" altLang="en-US"/>
              <a:pPr>
                <a:defRPr/>
              </a:pPr>
              <a:t>‹#›</a:t>
            </a:fld>
            <a:endParaRPr lang="en-US" altLang="en-US"/>
          </a:p>
        </p:txBody>
      </p:sp>
    </p:spTree>
    <p:extLst>
      <p:ext uri="{BB962C8B-B14F-4D97-AF65-F5344CB8AC3E}">
        <p14:creationId xmlns:p14="http://schemas.microsoft.com/office/powerpoint/2010/main" val="3760648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EB36835-0DB7-410E-97E6-079EE3B32A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14FFE05E-0CD2-426A-997E-9B77472DF6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68AE087F-D5AC-43DF-9926-FF0F55817ECE}"/>
              </a:ext>
            </a:extLst>
          </p:cNvPr>
          <p:cNvSpPr>
            <a:spLocks noGrp="1" noChangeArrowheads="1"/>
          </p:cNvSpPr>
          <p:nvPr>
            <p:ph type="sldNum" sz="quarter" idx="12"/>
          </p:nvPr>
        </p:nvSpPr>
        <p:spPr>
          <a:ln/>
        </p:spPr>
        <p:txBody>
          <a:bodyPr/>
          <a:lstStyle>
            <a:lvl1pPr>
              <a:defRPr/>
            </a:lvl1pPr>
          </a:lstStyle>
          <a:p>
            <a:pPr>
              <a:defRPr/>
            </a:pPr>
            <a:fld id="{6BC234C5-4159-4C02-BF2F-90FD74942338}" type="slidenum">
              <a:rPr lang="en-US" altLang="en-US"/>
              <a:pPr>
                <a:defRPr/>
              </a:pPr>
              <a:t>‹#›</a:t>
            </a:fld>
            <a:endParaRPr lang="en-US" altLang="en-US"/>
          </a:p>
        </p:txBody>
      </p:sp>
    </p:spTree>
    <p:extLst>
      <p:ext uri="{BB962C8B-B14F-4D97-AF65-F5344CB8AC3E}">
        <p14:creationId xmlns:p14="http://schemas.microsoft.com/office/powerpoint/2010/main" val="1928382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0EF3B74-4AFE-4D10-924C-1E497002C4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9355E8F4-F15D-4A7F-948E-DD07E1D0FC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A0B7C989-092F-4D9A-9508-C8E3382D9413}"/>
              </a:ext>
            </a:extLst>
          </p:cNvPr>
          <p:cNvSpPr>
            <a:spLocks noGrp="1" noChangeArrowheads="1"/>
          </p:cNvSpPr>
          <p:nvPr>
            <p:ph type="sldNum" sz="quarter" idx="12"/>
          </p:nvPr>
        </p:nvSpPr>
        <p:spPr>
          <a:ln/>
        </p:spPr>
        <p:txBody>
          <a:bodyPr/>
          <a:lstStyle>
            <a:lvl1pPr>
              <a:defRPr/>
            </a:lvl1pPr>
          </a:lstStyle>
          <a:p>
            <a:pPr>
              <a:defRPr/>
            </a:pPr>
            <a:fld id="{4CA6A414-EE6C-4A5B-8962-2EFF0A6B70E4}" type="slidenum">
              <a:rPr lang="en-US" altLang="en-US"/>
              <a:pPr>
                <a:defRPr/>
              </a:pPr>
              <a:t>‹#›</a:t>
            </a:fld>
            <a:endParaRPr lang="en-US" altLang="en-US"/>
          </a:p>
        </p:txBody>
      </p:sp>
    </p:spTree>
    <p:extLst>
      <p:ext uri="{BB962C8B-B14F-4D97-AF65-F5344CB8AC3E}">
        <p14:creationId xmlns:p14="http://schemas.microsoft.com/office/powerpoint/2010/main" val="938060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AB78492A-B867-4E04-92E3-1BAF1C4C9AA7}"/>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5" name="Group 8">
            <a:extLst>
              <a:ext uri="{FF2B5EF4-FFF2-40B4-BE49-F238E27FC236}">
                <a16:creationId xmlns:a16="http://schemas.microsoft.com/office/drawing/2014/main" id="{04B834C1-5CD8-44B0-9645-A4D9766E871A}"/>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3364D082-F763-48CC-9B5F-C95E5E6B4A41}"/>
                </a:ext>
              </a:extLst>
            </p:cNvPr>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7" name="Oval 10">
              <a:extLst>
                <a:ext uri="{FF2B5EF4-FFF2-40B4-BE49-F238E27FC236}">
                  <a16:creationId xmlns:a16="http://schemas.microsoft.com/office/drawing/2014/main" id="{C457BF0D-D54E-4E3E-A581-98C724015153}"/>
                </a:ext>
              </a:extLst>
            </p:cNvPr>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8" name="Oval 11">
              <a:extLst>
                <a:ext uri="{FF2B5EF4-FFF2-40B4-BE49-F238E27FC236}">
                  <a16:creationId xmlns:a16="http://schemas.microsoft.com/office/drawing/2014/main" id="{C3E9E8B8-34D5-485A-B95D-7FEA4D65D57B}"/>
                </a:ext>
              </a:extLst>
            </p:cNvPr>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9" name="Oval 12">
              <a:extLst>
                <a:ext uri="{FF2B5EF4-FFF2-40B4-BE49-F238E27FC236}">
                  <a16:creationId xmlns:a16="http://schemas.microsoft.com/office/drawing/2014/main" id="{E4BC6533-568D-4276-AEB9-15BF1E7B3AE4}"/>
                </a:ext>
              </a:extLst>
            </p:cNvPr>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 name="Oval 13">
              <a:extLst>
                <a:ext uri="{FF2B5EF4-FFF2-40B4-BE49-F238E27FC236}">
                  <a16:creationId xmlns:a16="http://schemas.microsoft.com/office/drawing/2014/main" id="{DA2520E7-0138-41C1-AE5F-01119C24D60A}"/>
                </a:ext>
              </a:extLst>
            </p:cNvPr>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1" name="Oval 14">
              <a:extLst>
                <a:ext uri="{FF2B5EF4-FFF2-40B4-BE49-F238E27FC236}">
                  <a16:creationId xmlns:a16="http://schemas.microsoft.com/office/drawing/2014/main" id="{19F84C19-45CB-4DF1-A777-8CDE7B106733}"/>
                </a:ext>
              </a:extLst>
            </p:cNvPr>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2" name="Oval 15">
              <a:extLst>
                <a:ext uri="{FF2B5EF4-FFF2-40B4-BE49-F238E27FC236}">
                  <a16:creationId xmlns:a16="http://schemas.microsoft.com/office/drawing/2014/main" id="{56D5732E-D52A-4794-BCF9-3E18F1F25748}"/>
                </a:ext>
              </a:extLst>
            </p:cNvPr>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3" name="Oval 16">
              <a:extLst>
                <a:ext uri="{FF2B5EF4-FFF2-40B4-BE49-F238E27FC236}">
                  <a16:creationId xmlns:a16="http://schemas.microsoft.com/office/drawing/2014/main" id="{85B158D0-43EA-4052-AC72-E0F43A52920B}"/>
                </a:ext>
              </a:extLst>
            </p:cNvPr>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4" name="Oval 17">
              <a:extLst>
                <a:ext uri="{FF2B5EF4-FFF2-40B4-BE49-F238E27FC236}">
                  <a16:creationId xmlns:a16="http://schemas.microsoft.com/office/drawing/2014/main" id="{9CA09BF6-E3D5-424F-AF63-953909A9D92B}"/>
                </a:ext>
              </a:extLst>
            </p:cNvPr>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5" name="Oval 18">
              <a:extLst>
                <a:ext uri="{FF2B5EF4-FFF2-40B4-BE49-F238E27FC236}">
                  <a16:creationId xmlns:a16="http://schemas.microsoft.com/office/drawing/2014/main" id="{C22D82B0-1075-4D23-8FDC-1572CD67098C}"/>
                </a:ext>
              </a:extLst>
            </p:cNvPr>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6" name="Oval 19">
              <a:extLst>
                <a:ext uri="{FF2B5EF4-FFF2-40B4-BE49-F238E27FC236}">
                  <a16:creationId xmlns:a16="http://schemas.microsoft.com/office/drawing/2014/main" id="{7C2CE4E1-BE35-4632-AFD9-8689A42F1D41}"/>
                </a:ext>
              </a:extLst>
            </p:cNvPr>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7" name="Oval 20">
              <a:extLst>
                <a:ext uri="{FF2B5EF4-FFF2-40B4-BE49-F238E27FC236}">
                  <a16:creationId xmlns:a16="http://schemas.microsoft.com/office/drawing/2014/main" id="{2575CD4E-B1CC-4C2C-8377-546F21037C48}"/>
                </a:ext>
              </a:extLst>
            </p:cNvPr>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8" name="Oval 21">
              <a:extLst>
                <a:ext uri="{FF2B5EF4-FFF2-40B4-BE49-F238E27FC236}">
                  <a16:creationId xmlns:a16="http://schemas.microsoft.com/office/drawing/2014/main" id="{B2E0466C-6579-40E9-8FF7-B2235C509534}"/>
                </a:ext>
              </a:extLst>
            </p:cNvPr>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9" name="Oval 22">
              <a:extLst>
                <a:ext uri="{FF2B5EF4-FFF2-40B4-BE49-F238E27FC236}">
                  <a16:creationId xmlns:a16="http://schemas.microsoft.com/office/drawing/2014/main" id="{EEC316E4-A3C4-406A-87A4-C51CD6143011}"/>
                </a:ext>
              </a:extLst>
            </p:cNvPr>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0" name="Oval 23">
              <a:extLst>
                <a:ext uri="{FF2B5EF4-FFF2-40B4-BE49-F238E27FC236}">
                  <a16:creationId xmlns:a16="http://schemas.microsoft.com/office/drawing/2014/main" id="{8D7A86A9-0D9B-4FC1-84CF-2E1D6705A74D}"/>
                </a:ext>
              </a:extLst>
            </p:cNvPr>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1" name="Oval 24">
              <a:extLst>
                <a:ext uri="{FF2B5EF4-FFF2-40B4-BE49-F238E27FC236}">
                  <a16:creationId xmlns:a16="http://schemas.microsoft.com/office/drawing/2014/main" id="{A86C5E3E-BE3B-48EF-BFB1-5C91D7EEBD96}"/>
                </a:ext>
              </a:extLst>
            </p:cNvPr>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2" name="Oval 25">
              <a:extLst>
                <a:ext uri="{FF2B5EF4-FFF2-40B4-BE49-F238E27FC236}">
                  <a16:creationId xmlns:a16="http://schemas.microsoft.com/office/drawing/2014/main" id="{8E7AA107-DD02-4F78-8FE3-D06D32171D09}"/>
                </a:ext>
              </a:extLst>
            </p:cNvPr>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3" name="Oval 26">
              <a:extLst>
                <a:ext uri="{FF2B5EF4-FFF2-40B4-BE49-F238E27FC236}">
                  <a16:creationId xmlns:a16="http://schemas.microsoft.com/office/drawing/2014/main" id="{F63CF8C8-89EE-423D-9F6D-FAF83A7E0BF8}"/>
                </a:ext>
              </a:extLst>
            </p:cNvPr>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4" name="Oval 27">
              <a:extLst>
                <a:ext uri="{FF2B5EF4-FFF2-40B4-BE49-F238E27FC236}">
                  <a16:creationId xmlns:a16="http://schemas.microsoft.com/office/drawing/2014/main" id="{BB3969E2-627F-420F-9775-A856E19098BC}"/>
                </a:ext>
              </a:extLst>
            </p:cNvPr>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5" name="Oval 28">
              <a:extLst>
                <a:ext uri="{FF2B5EF4-FFF2-40B4-BE49-F238E27FC236}">
                  <a16:creationId xmlns:a16="http://schemas.microsoft.com/office/drawing/2014/main" id="{422283D7-DDD9-467F-9C13-573ECE756798}"/>
                </a:ext>
              </a:extLst>
            </p:cNvPr>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6" name="Oval 29">
              <a:extLst>
                <a:ext uri="{FF2B5EF4-FFF2-40B4-BE49-F238E27FC236}">
                  <a16:creationId xmlns:a16="http://schemas.microsoft.com/office/drawing/2014/main" id="{6B5255F7-A388-44BA-AB7A-C80E4A09739B}"/>
                </a:ext>
              </a:extLst>
            </p:cNvPr>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7" name="Oval 30">
              <a:extLst>
                <a:ext uri="{FF2B5EF4-FFF2-40B4-BE49-F238E27FC236}">
                  <a16:creationId xmlns:a16="http://schemas.microsoft.com/office/drawing/2014/main" id="{2230B079-69C8-4CAA-AE97-6F2C4138ED54}"/>
                </a:ext>
              </a:extLst>
            </p:cNvPr>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8" name="Oval 31">
              <a:extLst>
                <a:ext uri="{FF2B5EF4-FFF2-40B4-BE49-F238E27FC236}">
                  <a16:creationId xmlns:a16="http://schemas.microsoft.com/office/drawing/2014/main" id="{82415BAD-F7CB-49F6-8167-2E8632A05218}"/>
                </a:ext>
              </a:extLst>
            </p:cNvPr>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29" name="Oval 32">
              <a:extLst>
                <a:ext uri="{FF2B5EF4-FFF2-40B4-BE49-F238E27FC236}">
                  <a16:creationId xmlns:a16="http://schemas.microsoft.com/office/drawing/2014/main" id="{0897885B-41E7-48C6-A585-BB35685B2601}"/>
                </a:ext>
              </a:extLst>
            </p:cNvPr>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0" name="Oval 33">
              <a:extLst>
                <a:ext uri="{FF2B5EF4-FFF2-40B4-BE49-F238E27FC236}">
                  <a16:creationId xmlns:a16="http://schemas.microsoft.com/office/drawing/2014/main" id="{859F43B1-F853-42DE-A60D-CD5C03E46D0F}"/>
                </a:ext>
              </a:extLst>
            </p:cNvPr>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1" name="Oval 34">
              <a:extLst>
                <a:ext uri="{FF2B5EF4-FFF2-40B4-BE49-F238E27FC236}">
                  <a16:creationId xmlns:a16="http://schemas.microsoft.com/office/drawing/2014/main" id="{02328F96-2215-4BBA-A00A-81E96581D8B5}"/>
                </a:ext>
              </a:extLst>
            </p:cNvPr>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2" name="Oval 35">
              <a:extLst>
                <a:ext uri="{FF2B5EF4-FFF2-40B4-BE49-F238E27FC236}">
                  <a16:creationId xmlns:a16="http://schemas.microsoft.com/office/drawing/2014/main" id="{BB1DB4B5-ED43-4F1A-9730-EE2F91E657EA}"/>
                </a:ext>
              </a:extLst>
            </p:cNvPr>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3" name="Oval 36">
              <a:extLst>
                <a:ext uri="{FF2B5EF4-FFF2-40B4-BE49-F238E27FC236}">
                  <a16:creationId xmlns:a16="http://schemas.microsoft.com/office/drawing/2014/main" id="{017BAB19-0C1F-4402-93D9-B3BEB552A5A8}"/>
                </a:ext>
              </a:extLst>
            </p:cNvPr>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4" name="Oval 37">
              <a:extLst>
                <a:ext uri="{FF2B5EF4-FFF2-40B4-BE49-F238E27FC236}">
                  <a16:creationId xmlns:a16="http://schemas.microsoft.com/office/drawing/2014/main" id="{F3183913-4B6A-4E2A-BE37-9D3498739C70}"/>
                </a:ext>
              </a:extLst>
            </p:cNvPr>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5" name="Oval 38">
              <a:extLst>
                <a:ext uri="{FF2B5EF4-FFF2-40B4-BE49-F238E27FC236}">
                  <a16:creationId xmlns:a16="http://schemas.microsoft.com/office/drawing/2014/main" id="{7C35B618-BF52-4A08-99A0-DD492961714F}"/>
                </a:ext>
              </a:extLst>
            </p:cNvPr>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36" name="Oval 39">
              <a:extLst>
                <a:ext uri="{FF2B5EF4-FFF2-40B4-BE49-F238E27FC236}">
                  <a16:creationId xmlns:a16="http://schemas.microsoft.com/office/drawing/2014/main" id="{06503987-1BE1-4B08-9032-DEA8D29A239B}"/>
                </a:ext>
              </a:extLst>
            </p:cNvPr>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
        <p:nvSpPr>
          <p:cNvPr id="37" name="Line 40">
            <a:extLst>
              <a:ext uri="{FF2B5EF4-FFF2-40B4-BE49-F238E27FC236}">
                <a16:creationId xmlns:a16="http://schemas.microsoft.com/office/drawing/2014/main" id="{33EF8F84-803F-47C1-8A2B-06CC7CC19F2D}"/>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5363" name="Rectangle 3"/>
          <p:cNvSpPr>
            <a:spLocks noGrp="1" noChangeArrowheads="1"/>
          </p:cNvSpPr>
          <p:nvPr>
            <p:ph type="ctrTitle"/>
          </p:nvPr>
        </p:nvSpPr>
        <p:spPr>
          <a:xfrm>
            <a:off x="421217" y="466725"/>
            <a:ext cx="9042400" cy="2133600"/>
          </a:xfrm>
        </p:spPr>
        <p:txBody>
          <a:bodyPr/>
          <a:lstStyle>
            <a:lvl1pPr algn="r">
              <a:defRPr sz="4800"/>
            </a:lvl1pPr>
          </a:lstStyle>
          <a:p>
            <a:pPr lvl="0"/>
            <a:r>
              <a:rPr lang="en-US" altLang="en-US" noProof="0"/>
              <a:t>Click to edit Master title style</a:t>
            </a:r>
          </a:p>
        </p:txBody>
      </p:sp>
      <p:sp>
        <p:nvSpPr>
          <p:cNvPr id="15364" name="Rectangle 4"/>
          <p:cNvSpPr>
            <a:spLocks noGrp="1" noChangeArrowheads="1"/>
          </p:cNvSpPr>
          <p:nvPr>
            <p:ph type="subTitle" idx="1"/>
          </p:nvPr>
        </p:nvSpPr>
        <p:spPr>
          <a:xfrm>
            <a:off x="1132417" y="3049588"/>
            <a:ext cx="8331200" cy="2362200"/>
          </a:xfrm>
        </p:spPr>
        <p:txBody>
          <a:bodyPr/>
          <a:lstStyle>
            <a:lvl1pPr marL="0" indent="0" algn="r">
              <a:buFont typeface="Wingdings" panose="05000000000000000000" pitchFamily="2" charset="2"/>
              <a:buNone/>
              <a:defRPr sz="3200"/>
            </a:lvl1pPr>
          </a:lstStyle>
          <a:p>
            <a:pPr lvl="0"/>
            <a:r>
              <a:rPr lang="en-US" altLang="en-US" noProof="0"/>
              <a:t>Click to edit Master subtitle style</a:t>
            </a:r>
          </a:p>
        </p:txBody>
      </p:sp>
      <p:sp>
        <p:nvSpPr>
          <p:cNvPr id="38" name="Rectangle 5">
            <a:extLst>
              <a:ext uri="{FF2B5EF4-FFF2-40B4-BE49-F238E27FC236}">
                <a16:creationId xmlns:a16="http://schemas.microsoft.com/office/drawing/2014/main" id="{1EAA889E-01BC-4730-A603-95943C7A557E}"/>
              </a:ext>
            </a:extLst>
          </p:cNvPr>
          <p:cNvSpPr>
            <a:spLocks noGrp="1" noChangeArrowheads="1"/>
          </p:cNvSpPr>
          <p:nvPr>
            <p:ph type="dt" sz="half" idx="10"/>
          </p:nvPr>
        </p:nvSpPr>
        <p:spPr/>
        <p:txBody>
          <a:bodyPr/>
          <a:lstStyle>
            <a:lvl1pPr>
              <a:defRPr/>
            </a:lvl1pPr>
          </a:lstStyle>
          <a:p>
            <a:pPr>
              <a:defRPr/>
            </a:pPr>
            <a:endParaRPr lang="en-US" altLang="en-US"/>
          </a:p>
        </p:txBody>
      </p:sp>
      <p:sp>
        <p:nvSpPr>
          <p:cNvPr id="39" name="Rectangle 6">
            <a:extLst>
              <a:ext uri="{FF2B5EF4-FFF2-40B4-BE49-F238E27FC236}">
                <a16:creationId xmlns:a16="http://schemas.microsoft.com/office/drawing/2014/main" id="{AB47210F-B92E-4676-B280-A55BD55AA5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a:extLst>
              <a:ext uri="{FF2B5EF4-FFF2-40B4-BE49-F238E27FC236}">
                <a16:creationId xmlns:a16="http://schemas.microsoft.com/office/drawing/2014/main" id="{18F8C682-7938-4518-93F5-98A644787E01}"/>
              </a:ext>
            </a:extLst>
          </p:cNvPr>
          <p:cNvSpPr>
            <a:spLocks noGrp="1" noChangeArrowheads="1"/>
          </p:cNvSpPr>
          <p:nvPr>
            <p:ph type="sldNum" sz="quarter" idx="12"/>
          </p:nvPr>
        </p:nvSpPr>
        <p:spPr/>
        <p:txBody>
          <a:bodyPr/>
          <a:lstStyle>
            <a:lvl1pPr>
              <a:defRPr/>
            </a:lvl1pPr>
          </a:lstStyle>
          <a:p>
            <a:pPr>
              <a:defRPr/>
            </a:pPr>
            <a:fld id="{182488EA-C312-4F97-996D-6CF66E5FF19A}" type="slidenum">
              <a:rPr lang="en-US" altLang="en-US"/>
              <a:pPr>
                <a:defRPr/>
              </a:pPr>
              <a:t>‹#›</a:t>
            </a:fld>
            <a:endParaRPr lang="en-US" altLang="en-US"/>
          </a:p>
        </p:txBody>
      </p:sp>
    </p:spTree>
    <p:extLst>
      <p:ext uri="{BB962C8B-B14F-4D97-AF65-F5344CB8AC3E}">
        <p14:creationId xmlns:p14="http://schemas.microsoft.com/office/powerpoint/2010/main" val="4210605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3896895-AEE8-4375-B779-7034B5FE6C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D3182C4-9D64-47DB-9184-9BE260E8EC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25DEEA5E-7310-4CCA-94A8-E6203B59DDE4}"/>
              </a:ext>
            </a:extLst>
          </p:cNvPr>
          <p:cNvSpPr>
            <a:spLocks noGrp="1" noChangeArrowheads="1"/>
          </p:cNvSpPr>
          <p:nvPr>
            <p:ph type="sldNum" sz="quarter" idx="12"/>
          </p:nvPr>
        </p:nvSpPr>
        <p:spPr>
          <a:ln/>
        </p:spPr>
        <p:txBody>
          <a:bodyPr/>
          <a:lstStyle>
            <a:lvl1pPr>
              <a:defRPr/>
            </a:lvl1pPr>
          </a:lstStyle>
          <a:p>
            <a:pPr>
              <a:defRPr/>
            </a:pPr>
            <a:fld id="{8B5F572D-FC19-463A-B211-753B1E04FC51}" type="slidenum">
              <a:rPr lang="en-US" altLang="en-US"/>
              <a:pPr>
                <a:defRPr/>
              </a:pPr>
              <a:t>‹#›</a:t>
            </a:fld>
            <a:endParaRPr lang="en-US" altLang="en-US"/>
          </a:p>
        </p:txBody>
      </p:sp>
    </p:spTree>
    <p:extLst>
      <p:ext uri="{BB962C8B-B14F-4D97-AF65-F5344CB8AC3E}">
        <p14:creationId xmlns:p14="http://schemas.microsoft.com/office/powerpoint/2010/main" val="4278387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80932022-72B6-43E0-A82A-6D883E89B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702ECDD-8697-40DA-BBCC-355617671F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C13EF6DE-E97D-4DF8-9B00-197BFB306221}"/>
              </a:ext>
            </a:extLst>
          </p:cNvPr>
          <p:cNvSpPr>
            <a:spLocks noGrp="1" noChangeArrowheads="1"/>
          </p:cNvSpPr>
          <p:nvPr>
            <p:ph type="sldNum" sz="quarter" idx="12"/>
          </p:nvPr>
        </p:nvSpPr>
        <p:spPr>
          <a:ln/>
        </p:spPr>
        <p:txBody>
          <a:bodyPr/>
          <a:lstStyle>
            <a:lvl1pPr>
              <a:defRPr/>
            </a:lvl1pPr>
          </a:lstStyle>
          <a:p>
            <a:pPr>
              <a:defRPr/>
            </a:pPr>
            <a:fld id="{AF4A24C1-04F4-4086-84B9-B1F2D81DEF70}" type="slidenum">
              <a:rPr lang="en-US" altLang="en-US"/>
              <a:pPr>
                <a:defRPr/>
              </a:pPr>
              <a:t>‹#›</a:t>
            </a:fld>
            <a:endParaRPr lang="en-US" altLang="en-US"/>
          </a:p>
        </p:txBody>
      </p:sp>
    </p:spTree>
    <p:extLst>
      <p:ext uri="{BB962C8B-B14F-4D97-AF65-F5344CB8AC3E}">
        <p14:creationId xmlns:p14="http://schemas.microsoft.com/office/powerpoint/2010/main" val="60913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732AF03-546A-421A-8B51-49633D8A0A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3A680F-E3EA-4DDD-A0D8-E16C3C22A0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50E7EC89-408F-41F9-A2E3-E11F6A213528}"/>
              </a:ext>
            </a:extLst>
          </p:cNvPr>
          <p:cNvSpPr>
            <a:spLocks noGrp="1" noChangeArrowheads="1"/>
          </p:cNvSpPr>
          <p:nvPr>
            <p:ph type="sldNum" sz="quarter" idx="12"/>
          </p:nvPr>
        </p:nvSpPr>
        <p:spPr>
          <a:ln/>
        </p:spPr>
        <p:txBody>
          <a:bodyPr/>
          <a:lstStyle>
            <a:lvl1pPr>
              <a:defRPr/>
            </a:lvl1pPr>
          </a:lstStyle>
          <a:p>
            <a:pPr>
              <a:defRPr/>
            </a:pPr>
            <a:fld id="{B6B90FCA-8308-44D4-A553-C16EAE8D606D}" type="slidenum">
              <a:rPr lang="en-US" altLang="en-US"/>
              <a:pPr>
                <a:defRPr/>
              </a:pPr>
              <a:t>‹#›</a:t>
            </a:fld>
            <a:endParaRPr lang="en-US" altLang="en-US"/>
          </a:p>
        </p:txBody>
      </p:sp>
    </p:spTree>
    <p:extLst>
      <p:ext uri="{BB962C8B-B14F-4D97-AF65-F5344CB8AC3E}">
        <p14:creationId xmlns:p14="http://schemas.microsoft.com/office/powerpoint/2010/main" val="2668937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2C5AF92-EB5B-4115-AC2B-55C72F8791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7A65667-28F5-4452-91FB-8F89CD6BBD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53C84542-9C1E-47A7-BB66-BE13C33A3843}"/>
              </a:ext>
            </a:extLst>
          </p:cNvPr>
          <p:cNvSpPr>
            <a:spLocks noGrp="1" noChangeArrowheads="1"/>
          </p:cNvSpPr>
          <p:nvPr>
            <p:ph type="sldNum" sz="quarter" idx="12"/>
          </p:nvPr>
        </p:nvSpPr>
        <p:spPr>
          <a:ln/>
        </p:spPr>
        <p:txBody>
          <a:bodyPr/>
          <a:lstStyle>
            <a:lvl1pPr>
              <a:defRPr/>
            </a:lvl1pPr>
          </a:lstStyle>
          <a:p>
            <a:pPr>
              <a:defRPr/>
            </a:pPr>
            <a:fld id="{BE66E31A-B385-47AE-8324-7BBF02ED40E4}" type="slidenum">
              <a:rPr lang="en-US" altLang="en-US"/>
              <a:pPr>
                <a:defRPr/>
              </a:pPr>
              <a:t>‹#›</a:t>
            </a:fld>
            <a:endParaRPr lang="en-US" altLang="en-US"/>
          </a:p>
        </p:txBody>
      </p:sp>
    </p:spTree>
    <p:extLst>
      <p:ext uri="{BB962C8B-B14F-4D97-AF65-F5344CB8AC3E}">
        <p14:creationId xmlns:p14="http://schemas.microsoft.com/office/powerpoint/2010/main" val="99506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C79F0D52-B4C8-474A-A519-DE8CDD86DEBC}" type="datetime1">
              <a:rPr lang="en-US" smtClean="0"/>
              <a:t>5/23/2019</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1116712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D617F33-F0B8-4EEF-9708-50C9A1E47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23EFAA2-27D8-4109-A105-B5CB7500B2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AFFC1680-6974-4650-93B2-CECBD73424EB}"/>
              </a:ext>
            </a:extLst>
          </p:cNvPr>
          <p:cNvSpPr>
            <a:spLocks noGrp="1" noChangeArrowheads="1"/>
          </p:cNvSpPr>
          <p:nvPr>
            <p:ph type="sldNum" sz="quarter" idx="12"/>
          </p:nvPr>
        </p:nvSpPr>
        <p:spPr>
          <a:ln/>
        </p:spPr>
        <p:txBody>
          <a:bodyPr/>
          <a:lstStyle>
            <a:lvl1pPr>
              <a:defRPr/>
            </a:lvl1pPr>
          </a:lstStyle>
          <a:p>
            <a:pPr>
              <a:defRPr/>
            </a:pPr>
            <a:fld id="{70F9D03A-7251-4D28-869B-769E96C616AC}" type="slidenum">
              <a:rPr lang="en-US" altLang="en-US"/>
              <a:pPr>
                <a:defRPr/>
              </a:pPr>
              <a:t>‹#›</a:t>
            </a:fld>
            <a:endParaRPr lang="en-US" altLang="en-US"/>
          </a:p>
        </p:txBody>
      </p:sp>
    </p:spTree>
    <p:extLst>
      <p:ext uri="{BB962C8B-B14F-4D97-AF65-F5344CB8AC3E}">
        <p14:creationId xmlns:p14="http://schemas.microsoft.com/office/powerpoint/2010/main" val="3967081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87A7A6F-97B0-42F8-A2EC-B19132D75D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AFCD5EC9-0835-45A1-A27F-C41788816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1BCCB14D-3068-4D3C-BD06-95A17FD26556}"/>
              </a:ext>
            </a:extLst>
          </p:cNvPr>
          <p:cNvSpPr>
            <a:spLocks noGrp="1" noChangeArrowheads="1"/>
          </p:cNvSpPr>
          <p:nvPr>
            <p:ph type="sldNum" sz="quarter" idx="12"/>
          </p:nvPr>
        </p:nvSpPr>
        <p:spPr>
          <a:ln/>
        </p:spPr>
        <p:txBody>
          <a:bodyPr/>
          <a:lstStyle>
            <a:lvl1pPr>
              <a:defRPr/>
            </a:lvl1pPr>
          </a:lstStyle>
          <a:p>
            <a:pPr>
              <a:defRPr/>
            </a:pPr>
            <a:fld id="{B2862EFB-7EDA-4B43-B9A8-DAA788C6A263}" type="slidenum">
              <a:rPr lang="en-US" altLang="en-US"/>
              <a:pPr>
                <a:defRPr/>
              </a:pPr>
              <a:t>‹#›</a:t>
            </a:fld>
            <a:endParaRPr lang="en-US" altLang="en-US"/>
          </a:p>
        </p:txBody>
      </p:sp>
    </p:spTree>
    <p:extLst>
      <p:ext uri="{BB962C8B-B14F-4D97-AF65-F5344CB8AC3E}">
        <p14:creationId xmlns:p14="http://schemas.microsoft.com/office/powerpoint/2010/main" val="150877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AC24088-14D5-4ADD-9698-F377EF9554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35E4AD-3C9B-412B-B3E2-C0FE5A3BD4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5B899B7-0EEA-4E67-80DB-3FDFC1519852}"/>
              </a:ext>
            </a:extLst>
          </p:cNvPr>
          <p:cNvSpPr>
            <a:spLocks noGrp="1" noChangeArrowheads="1"/>
          </p:cNvSpPr>
          <p:nvPr>
            <p:ph type="sldNum" sz="quarter" idx="12"/>
          </p:nvPr>
        </p:nvSpPr>
        <p:spPr>
          <a:ln/>
        </p:spPr>
        <p:txBody>
          <a:bodyPr/>
          <a:lstStyle>
            <a:lvl1pPr>
              <a:defRPr/>
            </a:lvl1pPr>
          </a:lstStyle>
          <a:p>
            <a:pPr>
              <a:defRPr/>
            </a:pPr>
            <a:fld id="{29C8E860-8D3B-4892-B9EF-062B06B47685}" type="slidenum">
              <a:rPr lang="en-US" altLang="en-US"/>
              <a:pPr>
                <a:defRPr/>
              </a:pPr>
              <a:t>‹#›</a:t>
            </a:fld>
            <a:endParaRPr lang="en-US" altLang="en-US"/>
          </a:p>
        </p:txBody>
      </p:sp>
    </p:spTree>
    <p:extLst>
      <p:ext uri="{BB962C8B-B14F-4D97-AF65-F5344CB8AC3E}">
        <p14:creationId xmlns:p14="http://schemas.microsoft.com/office/powerpoint/2010/main" val="1982026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68CEBC9-FBE4-4520-B5BA-97F2CDE46F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302281-48EB-47E8-8D48-295B3BABA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6E580980-CE35-4E07-A9DE-BB75F68624C9}"/>
              </a:ext>
            </a:extLst>
          </p:cNvPr>
          <p:cNvSpPr>
            <a:spLocks noGrp="1" noChangeArrowheads="1"/>
          </p:cNvSpPr>
          <p:nvPr>
            <p:ph type="sldNum" sz="quarter" idx="12"/>
          </p:nvPr>
        </p:nvSpPr>
        <p:spPr>
          <a:ln/>
        </p:spPr>
        <p:txBody>
          <a:bodyPr/>
          <a:lstStyle>
            <a:lvl1pPr>
              <a:defRPr/>
            </a:lvl1pPr>
          </a:lstStyle>
          <a:p>
            <a:pPr>
              <a:defRPr/>
            </a:pPr>
            <a:fld id="{303907EE-E4E4-4923-ADD9-E2FDD95B02CF}" type="slidenum">
              <a:rPr lang="en-US" altLang="en-US"/>
              <a:pPr>
                <a:defRPr/>
              </a:pPr>
              <a:t>‹#›</a:t>
            </a:fld>
            <a:endParaRPr lang="en-US" altLang="en-US"/>
          </a:p>
        </p:txBody>
      </p:sp>
    </p:spTree>
    <p:extLst>
      <p:ext uri="{BB962C8B-B14F-4D97-AF65-F5344CB8AC3E}">
        <p14:creationId xmlns:p14="http://schemas.microsoft.com/office/powerpoint/2010/main" val="3739146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AEC92CF-576A-4303-8EAF-B8F708BC3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471C591-716D-4882-A15B-C189A1E5FC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CC8BAC5-0AC2-4540-AD2D-F4E7CB1EF0BA}"/>
              </a:ext>
            </a:extLst>
          </p:cNvPr>
          <p:cNvSpPr>
            <a:spLocks noGrp="1" noChangeArrowheads="1"/>
          </p:cNvSpPr>
          <p:nvPr>
            <p:ph type="sldNum" sz="quarter" idx="12"/>
          </p:nvPr>
        </p:nvSpPr>
        <p:spPr>
          <a:ln/>
        </p:spPr>
        <p:txBody>
          <a:bodyPr/>
          <a:lstStyle>
            <a:lvl1pPr>
              <a:defRPr/>
            </a:lvl1pPr>
          </a:lstStyle>
          <a:p>
            <a:pPr>
              <a:defRPr/>
            </a:pPr>
            <a:fld id="{866D7E7B-D8A8-4092-AC71-3A669E605E04}" type="slidenum">
              <a:rPr lang="en-US" altLang="en-US"/>
              <a:pPr>
                <a:defRPr/>
              </a:pPr>
              <a:t>‹#›</a:t>
            </a:fld>
            <a:endParaRPr lang="en-US" altLang="en-US"/>
          </a:p>
        </p:txBody>
      </p:sp>
    </p:spTree>
    <p:extLst>
      <p:ext uri="{BB962C8B-B14F-4D97-AF65-F5344CB8AC3E}">
        <p14:creationId xmlns:p14="http://schemas.microsoft.com/office/powerpoint/2010/main" val="2628964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07BD3A4-A892-415C-AA30-6BC9D015FE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EDA2EB2-AC0E-4FAD-8E33-1FBB7F392B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E5799923-BB20-4174-B60C-A8D189E4D504}"/>
              </a:ext>
            </a:extLst>
          </p:cNvPr>
          <p:cNvSpPr>
            <a:spLocks noGrp="1" noChangeArrowheads="1"/>
          </p:cNvSpPr>
          <p:nvPr>
            <p:ph type="sldNum" sz="quarter" idx="12"/>
          </p:nvPr>
        </p:nvSpPr>
        <p:spPr>
          <a:ln/>
        </p:spPr>
        <p:txBody>
          <a:bodyPr/>
          <a:lstStyle>
            <a:lvl1pPr>
              <a:defRPr/>
            </a:lvl1pPr>
          </a:lstStyle>
          <a:p>
            <a:pPr>
              <a:defRPr/>
            </a:pPr>
            <a:fld id="{63B4E795-A270-4D9D-AE0C-90017BE5E9D8}" type="slidenum">
              <a:rPr lang="en-US" altLang="en-US"/>
              <a:pPr>
                <a:defRPr/>
              </a:pPr>
              <a:t>‹#›</a:t>
            </a:fld>
            <a:endParaRPr lang="en-US" altLang="en-US"/>
          </a:p>
        </p:txBody>
      </p:sp>
    </p:spTree>
    <p:extLst>
      <p:ext uri="{BB962C8B-B14F-4D97-AF65-F5344CB8AC3E}">
        <p14:creationId xmlns:p14="http://schemas.microsoft.com/office/powerpoint/2010/main" val="30297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69666251-9C85-4E21-9E13-0C66D4CEFA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C1B53A5-496A-45DC-A662-62C0EE0946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96B81757-B2DF-4944-940C-312DEBE4DD5F}"/>
              </a:ext>
            </a:extLst>
          </p:cNvPr>
          <p:cNvSpPr>
            <a:spLocks noGrp="1" noChangeArrowheads="1"/>
          </p:cNvSpPr>
          <p:nvPr>
            <p:ph type="sldNum" sz="quarter" idx="12"/>
          </p:nvPr>
        </p:nvSpPr>
        <p:spPr>
          <a:ln/>
        </p:spPr>
        <p:txBody>
          <a:bodyPr/>
          <a:lstStyle>
            <a:lvl1pPr>
              <a:defRPr/>
            </a:lvl1pPr>
          </a:lstStyle>
          <a:p>
            <a:pPr>
              <a:defRPr/>
            </a:pPr>
            <a:fld id="{D8EAD492-58AA-4755-9C0D-936207F87EFD}" type="slidenum">
              <a:rPr lang="en-US" altLang="en-US"/>
              <a:pPr>
                <a:defRPr/>
              </a:pPr>
              <a:t>‹#›</a:t>
            </a:fld>
            <a:endParaRPr lang="en-US" altLang="en-US"/>
          </a:p>
        </p:txBody>
      </p:sp>
    </p:spTree>
    <p:extLst>
      <p:ext uri="{BB962C8B-B14F-4D97-AF65-F5344CB8AC3E}">
        <p14:creationId xmlns:p14="http://schemas.microsoft.com/office/powerpoint/2010/main" val="3379005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9560131-C2EE-4547-A289-CFAA8D53C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5CA3E2-F8D4-4531-95E4-A0B7963A5F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3F002754-7E84-47F6-A9FD-7D1A570B0281}"/>
              </a:ext>
            </a:extLst>
          </p:cNvPr>
          <p:cNvSpPr>
            <a:spLocks noGrp="1" noChangeArrowheads="1"/>
          </p:cNvSpPr>
          <p:nvPr>
            <p:ph type="sldNum" sz="quarter" idx="12"/>
          </p:nvPr>
        </p:nvSpPr>
        <p:spPr>
          <a:ln/>
        </p:spPr>
        <p:txBody>
          <a:bodyPr/>
          <a:lstStyle>
            <a:lvl1pPr>
              <a:defRPr/>
            </a:lvl1pPr>
          </a:lstStyle>
          <a:p>
            <a:pPr>
              <a:defRPr/>
            </a:pPr>
            <a:fld id="{67A4F725-5F60-4297-8E13-A16050AFBCC3}" type="slidenum">
              <a:rPr lang="en-US" altLang="en-US"/>
              <a:pPr>
                <a:defRPr/>
              </a:pPr>
              <a:t>‹#›</a:t>
            </a:fld>
            <a:endParaRPr lang="en-US" altLang="en-US"/>
          </a:p>
        </p:txBody>
      </p:sp>
    </p:spTree>
    <p:extLst>
      <p:ext uri="{BB962C8B-B14F-4D97-AF65-F5344CB8AC3E}">
        <p14:creationId xmlns:p14="http://schemas.microsoft.com/office/powerpoint/2010/main" val="4046033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21D2EC7-08E5-45A8-9D79-CDFF8E006E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6DEE75B-978D-4DC0-9167-97D8B52C8B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CBFFE39D-1A5C-4825-97F8-DCE5D1BA253C}"/>
              </a:ext>
            </a:extLst>
          </p:cNvPr>
          <p:cNvSpPr>
            <a:spLocks noGrp="1" noChangeArrowheads="1"/>
          </p:cNvSpPr>
          <p:nvPr>
            <p:ph type="sldNum" sz="quarter" idx="12"/>
          </p:nvPr>
        </p:nvSpPr>
        <p:spPr>
          <a:ln/>
        </p:spPr>
        <p:txBody>
          <a:bodyPr/>
          <a:lstStyle>
            <a:lvl1pPr>
              <a:defRPr/>
            </a:lvl1pPr>
          </a:lstStyle>
          <a:p>
            <a:pPr>
              <a:defRPr/>
            </a:pPr>
            <a:fld id="{ACDB19B9-250D-4657-9076-C7440BD7B119}" type="slidenum">
              <a:rPr lang="en-US" altLang="en-US"/>
              <a:pPr>
                <a:defRPr/>
              </a:pPr>
              <a:t>‹#›</a:t>
            </a:fld>
            <a:endParaRPr lang="en-US" altLang="en-US"/>
          </a:p>
        </p:txBody>
      </p:sp>
    </p:spTree>
    <p:extLst>
      <p:ext uri="{BB962C8B-B14F-4D97-AF65-F5344CB8AC3E}">
        <p14:creationId xmlns:p14="http://schemas.microsoft.com/office/powerpoint/2010/main" val="452800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07EAA7EC-2B94-4D5E-BFE6-93E376B6CC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A2EB9B-5260-404B-B6F8-F5CD325C68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EF404E-2FDD-4904-9ED0-AD447121A7AD}"/>
              </a:ext>
            </a:extLst>
          </p:cNvPr>
          <p:cNvSpPr>
            <a:spLocks noGrp="1" noChangeArrowheads="1"/>
          </p:cNvSpPr>
          <p:nvPr>
            <p:ph type="sldNum" sz="quarter" idx="12"/>
          </p:nvPr>
        </p:nvSpPr>
        <p:spPr>
          <a:ln/>
        </p:spPr>
        <p:txBody>
          <a:bodyPr/>
          <a:lstStyle>
            <a:lvl1pPr>
              <a:defRPr/>
            </a:lvl1pPr>
          </a:lstStyle>
          <a:p>
            <a:pPr>
              <a:defRPr/>
            </a:pPr>
            <a:fld id="{8EE73752-181C-4071-B342-B9C55171862D}" type="slidenum">
              <a:rPr lang="en-US" altLang="en-US"/>
              <a:pPr>
                <a:defRPr/>
              </a:pPr>
              <a:t>‹#›</a:t>
            </a:fld>
            <a:endParaRPr lang="en-US" altLang="en-US"/>
          </a:p>
        </p:txBody>
      </p:sp>
    </p:spTree>
    <p:extLst>
      <p:ext uri="{BB962C8B-B14F-4D97-AF65-F5344CB8AC3E}">
        <p14:creationId xmlns:p14="http://schemas.microsoft.com/office/powerpoint/2010/main" val="202122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054588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4643D0-2C29-4322-9B9D-2A666B9BA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267E4F-3D95-4673-8658-1B9B0A56B6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45EF64-438E-47F0-9AD3-E0C376B50657}"/>
              </a:ext>
            </a:extLst>
          </p:cNvPr>
          <p:cNvSpPr>
            <a:spLocks noGrp="1" noChangeArrowheads="1"/>
          </p:cNvSpPr>
          <p:nvPr>
            <p:ph type="sldNum" sz="quarter" idx="12"/>
          </p:nvPr>
        </p:nvSpPr>
        <p:spPr>
          <a:ln/>
        </p:spPr>
        <p:txBody>
          <a:bodyPr/>
          <a:lstStyle>
            <a:lvl1pPr>
              <a:defRPr/>
            </a:lvl1pPr>
          </a:lstStyle>
          <a:p>
            <a:pPr>
              <a:defRPr/>
            </a:pPr>
            <a:fld id="{D8EDDAE5-B071-4254-8964-9F6637532DA8}" type="slidenum">
              <a:rPr lang="en-US" altLang="en-US"/>
              <a:pPr>
                <a:defRPr/>
              </a:pPr>
              <a:t>‹#›</a:t>
            </a:fld>
            <a:endParaRPr lang="en-US" altLang="en-US"/>
          </a:p>
        </p:txBody>
      </p:sp>
    </p:spTree>
    <p:extLst>
      <p:ext uri="{BB962C8B-B14F-4D97-AF65-F5344CB8AC3E}">
        <p14:creationId xmlns:p14="http://schemas.microsoft.com/office/powerpoint/2010/main" val="820690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BFDF482-284B-4E97-AE0B-BD0F845AED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6B8B42E-FB9D-406D-8A1C-E706A64601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479CCF-A615-4D6E-B92C-47AE58F95263}"/>
              </a:ext>
            </a:extLst>
          </p:cNvPr>
          <p:cNvSpPr>
            <a:spLocks noGrp="1" noChangeArrowheads="1"/>
          </p:cNvSpPr>
          <p:nvPr>
            <p:ph type="sldNum" sz="quarter" idx="12"/>
          </p:nvPr>
        </p:nvSpPr>
        <p:spPr>
          <a:ln/>
        </p:spPr>
        <p:txBody>
          <a:bodyPr/>
          <a:lstStyle>
            <a:lvl1pPr>
              <a:defRPr/>
            </a:lvl1pPr>
          </a:lstStyle>
          <a:p>
            <a:pPr>
              <a:defRPr/>
            </a:pPr>
            <a:fld id="{BCA3BE20-DE9E-4A6F-B1D2-BA7E7D1C066C}" type="slidenum">
              <a:rPr lang="en-US" altLang="en-US"/>
              <a:pPr>
                <a:defRPr/>
              </a:pPr>
              <a:t>‹#›</a:t>
            </a:fld>
            <a:endParaRPr lang="en-US" altLang="en-US"/>
          </a:p>
        </p:txBody>
      </p:sp>
    </p:spTree>
    <p:extLst>
      <p:ext uri="{BB962C8B-B14F-4D97-AF65-F5344CB8AC3E}">
        <p14:creationId xmlns:p14="http://schemas.microsoft.com/office/powerpoint/2010/main" val="1028189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9FC41F-6E05-47E1-AB3E-D1ABD6DB78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7E970F3-3BDF-4C7D-A0F4-9D4D40C0DE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F5A09F-F025-44A7-B003-04D5549412A4}"/>
              </a:ext>
            </a:extLst>
          </p:cNvPr>
          <p:cNvSpPr>
            <a:spLocks noGrp="1" noChangeArrowheads="1"/>
          </p:cNvSpPr>
          <p:nvPr>
            <p:ph type="sldNum" sz="quarter" idx="12"/>
          </p:nvPr>
        </p:nvSpPr>
        <p:spPr>
          <a:ln/>
        </p:spPr>
        <p:txBody>
          <a:bodyPr/>
          <a:lstStyle>
            <a:lvl1pPr>
              <a:defRPr/>
            </a:lvl1pPr>
          </a:lstStyle>
          <a:p>
            <a:pPr>
              <a:defRPr/>
            </a:pPr>
            <a:fld id="{182C4998-392E-4CDA-AE53-0342FB12BFF8}" type="slidenum">
              <a:rPr lang="en-US" altLang="en-US"/>
              <a:pPr>
                <a:defRPr/>
              </a:pPr>
              <a:t>‹#›</a:t>
            </a:fld>
            <a:endParaRPr lang="en-US" altLang="en-US"/>
          </a:p>
        </p:txBody>
      </p:sp>
    </p:spTree>
    <p:extLst>
      <p:ext uri="{BB962C8B-B14F-4D97-AF65-F5344CB8AC3E}">
        <p14:creationId xmlns:p14="http://schemas.microsoft.com/office/powerpoint/2010/main" val="1349218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A4D4BD-19B8-4892-80C2-FA47D8F00C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8863490-88A1-4C52-B887-5EF5F5E2D3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891BDE4-A053-4DD9-9087-3AB4D45CB95A}"/>
              </a:ext>
            </a:extLst>
          </p:cNvPr>
          <p:cNvSpPr>
            <a:spLocks noGrp="1" noChangeArrowheads="1"/>
          </p:cNvSpPr>
          <p:nvPr>
            <p:ph type="sldNum" sz="quarter" idx="12"/>
          </p:nvPr>
        </p:nvSpPr>
        <p:spPr>
          <a:ln/>
        </p:spPr>
        <p:txBody>
          <a:bodyPr/>
          <a:lstStyle>
            <a:lvl1pPr>
              <a:defRPr/>
            </a:lvl1pPr>
          </a:lstStyle>
          <a:p>
            <a:pPr>
              <a:defRPr/>
            </a:pPr>
            <a:fld id="{E4403CF3-9A33-409B-BBC4-24A3F667DD69}" type="slidenum">
              <a:rPr lang="en-US" altLang="en-US"/>
              <a:pPr>
                <a:defRPr/>
              </a:pPr>
              <a:t>‹#›</a:t>
            </a:fld>
            <a:endParaRPr lang="en-US" altLang="en-US"/>
          </a:p>
        </p:txBody>
      </p:sp>
    </p:spTree>
    <p:extLst>
      <p:ext uri="{BB962C8B-B14F-4D97-AF65-F5344CB8AC3E}">
        <p14:creationId xmlns:p14="http://schemas.microsoft.com/office/powerpoint/2010/main" val="4170873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3FC52E-C8A3-4A77-BADB-42A384E79E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7A7E2D7-CDB8-496B-892D-FE62348F8B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9BA206F-FAFF-4C50-9FC0-513B0D0C3952}"/>
              </a:ext>
            </a:extLst>
          </p:cNvPr>
          <p:cNvSpPr>
            <a:spLocks noGrp="1" noChangeArrowheads="1"/>
          </p:cNvSpPr>
          <p:nvPr>
            <p:ph type="sldNum" sz="quarter" idx="12"/>
          </p:nvPr>
        </p:nvSpPr>
        <p:spPr>
          <a:ln/>
        </p:spPr>
        <p:txBody>
          <a:bodyPr/>
          <a:lstStyle>
            <a:lvl1pPr>
              <a:defRPr/>
            </a:lvl1pPr>
          </a:lstStyle>
          <a:p>
            <a:pPr>
              <a:defRPr/>
            </a:pPr>
            <a:fld id="{7149A724-0297-4186-B0CD-86C3EC6424FE}" type="slidenum">
              <a:rPr lang="en-US" altLang="en-US"/>
              <a:pPr>
                <a:defRPr/>
              </a:pPr>
              <a:t>‹#›</a:t>
            </a:fld>
            <a:endParaRPr lang="en-US" altLang="en-US"/>
          </a:p>
        </p:txBody>
      </p:sp>
    </p:spTree>
    <p:extLst>
      <p:ext uri="{BB962C8B-B14F-4D97-AF65-F5344CB8AC3E}">
        <p14:creationId xmlns:p14="http://schemas.microsoft.com/office/powerpoint/2010/main" val="388671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18F0AC-E2E4-4BD7-A171-8C3DC5C3BC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F095837-D1A5-4D64-A263-F772548B94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1E9F479-000F-41BB-9019-5FCAAF714D63}"/>
              </a:ext>
            </a:extLst>
          </p:cNvPr>
          <p:cNvSpPr>
            <a:spLocks noGrp="1" noChangeArrowheads="1"/>
          </p:cNvSpPr>
          <p:nvPr>
            <p:ph type="sldNum" sz="quarter" idx="12"/>
          </p:nvPr>
        </p:nvSpPr>
        <p:spPr>
          <a:ln/>
        </p:spPr>
        <p:txBody>
          <a:bodyPr/>
          <a:lstStyle>
            <a:lvl1pPr>
              <a:defRPr/>
            </a:lvl1pPr>
          </a:lstStyle>
          <a:p>
            <a:pPr>
              <a:defRPr/>
            </a:pPr>
            <a:fld id="{214C3F77-4E58-48D2-A140-C8837064623A}" type="slidenum">
              <a:rPr lang="en-US" altLang="en-US"/>
              <a:pPr>
                <a:defRPr/>
              </a:pPr>
              <a:t>‹#›</a:t>
            </a:fld>
            <a:endParaRPr lang="en-US" altLang="en-US"/>
          </a:p>
        </p:txBody>
      </p:sp>
    </p:spTree>
    <p:extLst>
      <p:ext uri="{BB962C8B-B14F-4D97-AF65-F5344CB8AC3E}">
        <p14:creationId xmlns:p14="http://schemas.microsoft.com/office/powerpoint/2010/main" val="3138185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CBC4572-0171-40E3-8AFE-3EC7D595C8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85B4D02-4CF7-48CB-BF7A-29BA26F687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6AE1AEF-D9A6-4593-8349-7E38691E715C}"/>
              </a:ext>
            </a:extLst>
          </p:cNvPr>
          <p:cNvSpPr>
            <a:spLocks noGrp="1" noChangeArrowheads="1"/>
          </p:cNvSpPr>
          <p:nvPr>
            <p:ph type="sldNum" sz="quarter" idx="12"/>
          </p:nvPr>
        </p:nvSpPr>
        <p:spPr>
          <a:ln/>
        </p:spPr>
        <p:txBody>
          <a:bodyPr/>
          <a:lstStyle>
            <a:lvl1pPr>
              <a:defRPr/>
            </a:lvl1pPr>
          </a:lstStyle>
          <a:p>
            <a:pPr>
              <a:defRPr/>
            </a:pPr>
            <a:fld id="{8003131C-FF04-4EF4-B0A6-A60F5DC5974C}" type="slidenum">
              <a:rPr lang="en-US" altLang="en-US"/>
              <a:pPr>
                <a:defRPr/>
              </a:pPr>
              <a:t>‹#›</a:t>
            </a:fld>
            <a:endParaRPr lang="en-US" altLang="en-US"/>
          </a:p>
        </p:txBody>
      </p:sp>
    </p:spTree>
    <p:extLst>
      <p:ext uri="{BB962C8B-B14F-4D97-AF65-F5344CB8AC3E}">
        <p14:creationId xmlns:p14="http://schemas.microsoft.com/office/powerpoint/2010/main" val="3128758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036C7B2-6544-4EAA-91EE-7EBD8439F9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236455-24D9-4778-B556-D608030368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CEE897-9255-45B1-B459-E1B3DE21DF1F}"/>
              </a:ext>
            </a:extLst>
          </p:cNvPr>
          <p:cNvSpPr>
            <a:spLocks noGrp="1" noChangeArrowheads="1"/>
          </p:cNvSpPr>
          <p:nvPr>
            <p:ph type="sldNum" sz="quarter" idx="12"/>
          </p:nvPr>
        </p:nvSpPr>
        <p:spPr>
          <a:ln/>
        </p:spPr>
        <p:txBody>
          <a:bodyPr/>
          <a:lstStyle>
            <a:lvl1pPr>
              <a:defRPr/>
            </a:lvl1pPr>
          </a:lstStyle>
          <a:p>
            <a:pPr>
              <a:defRPr/>
            </a:pPr>
            <a:fld id="{55FB430A-086B-420E-AC13-56A4625059BB}" type="slidenum">
              <a:rPr lang="en-US" altLang="en-US"/>
              <a:pPr>
                <a:defRPr/>
              </a:pPr>
              <a:t>‹#›</a:t>
            </a:fld>
            <a:endParaRPr lang="en-US" altLang="en-US"/>
          </a:p>
        </p:txBody>
      </p:sp>
    </p:spTree>
    <p:extLst>
      <p:ext uri="{BB962C8B-B14F-4D97-AF65-F5344CB8AC3E}">
        <p14:creationId xmlns:p14="http://schemas.microsoft.com/office/powerpoint/2010/main" val="3709618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ABB259-05DD-4FAE-BA33-D8002724B4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D6B348-D760-439A-813D-270795D964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F4AE6F-821B-4658-9F23-F78DDD12640B}"/>
              </a:ext>
            </a:extLst>
          </p:cNvPr>
          <p:cNvSpPr>
            <a:spLocks noGrp="1" noChangeArrowheads="1"/>
          </p:cNvSpPr>
          <p:nvPr>
            <p:ph type="sldNum" sz="quarter" idx="12"/>
          </p:nvPr>
        </p:nvSpPr>
        <p:spPr>
          <a:ln/>
        </p:spPr>
        <p:txBody>
          <a:bodyPr/>
          <a:lstStyle>
            <a:lvl1pPr>
              <a:defRPr/>
            </a:lvl1pPr>
          </a:lstStyle>
          <a:p>
            <a:pPr>
              <a:defRPr/>
            </a:pPr>
            <a:fld id="{08252A3C-0E7E-4B07-A5B3-044B9BF57161}" type="slidenum">
              <a:rPr lang="en-US" altLang="en-US"/>
              <a:pPr>
                <a:defRPr/>
              </a:pPr>
              <a:t>‹#›</a:t>
            </a:fld>
            <a:endParaRPr lang="en-US" altLang="en-US"/>
          </a:p>
        </p:txBody>
      </p:sp>
    </p:spTree>
    <p:extLst>
      <p:ext uri="{BB962C8B-B14F-4D97-AF65-F5344CB8AC3E}">
        <p14:creationId xmlns:p14="http://schemas.microsoft.com/office/powerpoint/2010/main" val="1016558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A25084-F66C-4F1D-BD00-C17CD5888E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87FDDE-427B-4A25-9E2B-0FD42FD09B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6DFDDE3-204B-45A8-9654-0BAD068336FC}"/>
              </a:ext>
            </a:extLst>
          </p:cNvPr>
          <p:cNvSpPr>
            <a:spLocks noGrp="1" noChangeArrowheads="1"/>
          </p:cNvSpPr>
          <p:nvPr>
            <p:ph type="sldNum" sz="quarter" idx="12"/>
          </p:nvPr>
        </p:nvSpPr>
        <p:spPr>
          <a:ln/>
        </p:spPr>
        <p:txBody>
          <a:bodyPr/>
          <a:lstStyle>
            <a:lvl1pPr>
              <a:defRPr/>
            </a:lvl1pPr>
          </a:lstStyle>
          <a:p>
            <a:pPr>
              <a:defRPr/>
            </a:pPr>
            <a:fld id="{1238F4E2-2050-4F44-A9F9-74543CC34E37}" type="slidenum">
              <a:rPr lang="en-US" altLang="en-US"/>
              <a:pPr>
                <a:defRPr/>
              </a:pPr>
              <a:t>‹#›</a:t>
            </a:fld>
            <a:endParaRPr lang="en-US" altLang="en-US"/>
          </a:p>
        </p:txBody>
      </p:sp>
    </p:spTree>
    <p:extLst>
      <p:ext uri="{BB962C8B-B14F-4D97-AF65-F5344CB8AC3E}">
        <p14:creationId xmlns:p14="http://schemas.microsoft.com/office/powerpoint/2010/main" val="407117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B8AE42A-62F4-4062-80F5-2EEF19A2D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A3DA731-3E2E-4B8E-9E56-654098E8A2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13246B1-EBE8-4CE8-974B-DF8A9E3E5ED9}"/>
              </a:ext>
            </a:extLst>
          </p:cNvPr>
          <p:cNvSpPr>
            <a:spLocks noGrp="1" noChangeArrowheads="1"/>
          </p:cNvSpPr>
          <p:nvPr>
            <p:ph type="sldNum" sz="quarter" idx="12"/>
          </p:nvPr>
        </p:nvSpPr>
        <p:spPr>
          <a:ln/>
        </p:spPr>
        <p:txBody>
          <a:bodyPr/>
          <a:lstStyle>
            <a:lvl1pPr>
              <a:defRPr/>
            </a:lvl1pPr>
          </a:lstStyle>
          <a:p>
            <a:pPr>
              <a:defRPr/>
            </a:pPr>
            <a:fld id="{88889B79-0702-4E67-8A71-FFFDBBA4C8FD}" type="slidenum">
              <a:rPr lang="en-US" altLang="en-US"/>
              <a:pPr>
                <a:defRPr/>
              </a:pPr>
              <a:t>‹#›</a:t>
            </a:fld>
            <a:endParaRPr lang="en-US" altLang="en-US"/>
          </a:p>
        </p:txBody>
      </p:sp>
    </p:spTree>
    <p:extLst>
      <p:ext uri="{BB962C8B-B14F-4D97-AF65-F5344CB8AC3E}">
        <p14:creationId xmlns:p14="http://schemas.microsoft.com/office/powerpoint/2010/main" val="3432746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B56FC1-54EA-4A15-B2F0-C70BC8EBE1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8AD5F8B-4A88-4D19-8276-1407616D44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6E7CA47-ADA5-4118-BDFD-E658FE35DB47}"/>
              </a:ext>
            </a:extLst>
          </p:cNvPr>
          <p:cNvSpPr>
            <a:spLocks noGrp="1" noChangeArrowheads="1"/>
          </p:cNvSpPr>
          <p:nvPr>
            <p:ph type="sldNum" sz="quarter" idx="12"/>
          </p:nvPr>
        </p:nvSpPr>
        <p:spPr>
          <a:ln/>
        </p:spPr>
        <p:txBody>
          <a:bodyPr/>
          <a:lstStyle>
            <a:lvl1pPr>
              <a:defRPr/>
            </a:lvl1pPr>
          </a:lstStyle>
          <a:p>
            <a:pPr>
              <a:defRPr/>
            </a:pPr>
            <a:fld id="{E0CECA1E-457F-43E7-BF32-F4EBC4E02320}" type="slidenum">
              <a:rPr lang="en-US" altLang="en-US"/>
              <a:pPr>
                <a:defRPr/>
              </a:pPr>
              <a:t>‹#›</a:t>
            </a:fld>
            <a:endParaRPr lang="en-US" altLang="en-US"/>
          </a:p>
        </p:txBody>
      </p:sp>
    </p:spTree>
    <p:extLst>
      <p:ext uri="{BB962C8B-B14F-4D97-AF65-F5344CB8AC3E}">
        <p14:creationId xmlns:p14="http://schemas.microsoft.com/office/powerpoint/2010/main" val="2804076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9BACE5-A1CC-4D60-90CE-C90EE5C58A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F36997C-4F3B-483F-8E29-0C3976FBC8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BCC3FF3-1E2B-4DC3-AC59-A4AE8142FBFB}"/>
              </a:ext>
            </a:extLst>
          </p:cNvPr>
          <p:cNvSpPr>
            <a:spLocks noGrp="1" noChangeArrowheads="1"/>
          </p:cNvSpPr>
          <p:nvPr>
            <p:ph type="sldNum" sz="quarter" idx="12"/>
          </p:nvPr>
        </p:nvSpPr>
        <p:spPr>
          <a:ln/>
        </p:spPr>
        <p:txBody>
          <a:bodyPr/>
          <a:lstStyle>
            <a:lvl1pPr>
              <a:defRPr/>
            </a:lvl1pPr>
          </a:lstStyle>
          <a:p>
            <a:pPr>
              <a:defRPr/>
            </a:pPr>
            <a:fld id="{82E8F084-7174-4675-B28E-92795F2373BD}" type="slidenum">
              <a:rPr lang="en-US" altLang="en-US"/>
              <a:pPr>
                <a:defRPr/>
              </a:pPr>
              <a:t>‹#›</a:t>
            </a:fld>
            <a:endParaRPr lang="en-US" altLang="en-US"/>
          </a:p>
        </p:txBody>
      </p:sp>
    </p:spTree>
    <p:extLst>
      <p:ext uri="{BB962C8B-B14F-4D97-AF65-F5344CB8AC3E}">
        <p14:creationId xmlns:p14="http://schemas.microsoft.com/office/powerpoint/2010/main" val="808969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A91582-00C5-4D4C-BE5E-38E38257B8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17496D9-4DED-468C-B745-C81C5CE237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A441C-E5E9-4EA7-AE31-2AF3DA5738DC}"/>
              </a:ext>
            </a:extLst>
          </p:cNvPr>
          <p:cNvSpPr>
            <a:spLocks noGrp="1" noChangeArrowheads="1"/>
          </p:cNvSpPr>
          <p:nvPr>
            <p:ph type="sldNum" sz="quarter" idx="12"/>
          </p:nvPr>
        </p:nvSpPr>
        <p:spPr>
          <a:ln/>
        </p:spPr>
        <p:txBody>
          <a:bodyPr/>
          <a:lstStyle>
            <a:lvl1pPr>
              <a:defRPr/>
            </a:lvl1pPr>
          </a:lstStyle>
          <a:p>
            <a:pPr>
              <a:defRPr/>
            </a:pPr>
            <a:fld id="{4891ED4C-3B73-4B0E-9BD5-2C96486285B8}" type="slidenum">
              <a:rPr lang="en-US" altLang="en-US"/>
              <a:pPr>
                <a:defRPr/>
              </a:pPr>
              <a:t>‹#›</a:t>
            </a:fld>
            <a:endParaRPr lang="en-US" altLang="en-US"/>
          </a:p>
        </p:txBody>
      </p:sp>
    </p:spTree>
    <p:extLst>
      <p:ext uri="{BB962C8B-B14F-4D97-AF65-F5344CB8AC3E}">
        <p14:creationId xmlns:p14="http://schemas.microsoft.com/office/powerpoint/2010/main" val="1271601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54B321-C817-4AD3-9499-A50E763C61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A62E246-2B8C-4766-B585-FB8C68C55B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4D60671-FCDD-4379-87C0-50FBEB0D6BCE}"/>
              </a:ext>
            </a:extLst>
          </p:cNvPr>
          <p:cNvSpPr>
            <a:spLocks noGrp="1" noChangeArrowheads="1"/>
          </p:cNvSpPr>
          <p:nvPr>
            <p:ph type="sldNum" sz="quarter" idx="12"/>
          </p:nvPr>
        </p:nvSpPr>
        <p:spPr>
          <a:ln/>
        </p:spPr>
        <p:txBody>
          <a:bodyPr/>
          <a:lstStyle>
            <a:lvl1pPr>
              <a:defRPr/>
            </a:lvl1pPr>
          </a:lstStyle>
          <a:p>
            <a:pPr>
              <a:defRPr/>
            </a:pPr>
            <a:fld id="{ACFFC12F-6A44-4CDC-BC6E-463BB25A71BC}" type="slidenum">
              <a:rPr lang="en-US" altLang="en-US"/>
              <a:pPr>
                <a:defRPr/>
              </a:pPr>
              <a:t>‹#›</a:t>
            </a:fld>
            <a:endParaRPr lang="en-US" altLang="en-US"/>
          </a:p>
        </p:txBody>
      </p:sp>
    </p:spTree>
    <p:extLst>
      <p:ext uri="{BB962C8B-B14F-4D97-AF65-F5344CB8AC3E}">
        <p14:creationId xmlns:p14="http://schemas.microsoft.com/office/powerpoint/2010/main" val="2665660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85C1964-54B9-4D46-B010-CF60DFD187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E13AC51-3A3C-471A-A296-33F2633DDB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842BB00-C87D-4EB7-A980-28A3DC3807FD}"/>
              </a:ext>
            </a:extLst>
          </p:cNvPr>
          <p:cNvSpPr>
            <a:spLocks noGrp="1" noChangeArrowheads="1"/>
          </p:cNvSpPr>
          <p:nvPr>
            <p:ph type="sldNum" sz="quarter" idx="12"/>
          </p:nvPr>
        </p:nvSpPr>
        <p:spPr>
          <a:ln/>
        </p:spPr>
        <p:txBody>
          <a:bodyPr/>
          <a:lstStyle>
            <a:lvl1pPr>
              <a:defRPr/>
            </a:lvl1pPr>
          </a:lstStyle>
          <a:p>
            <a:pPr>
              <a:defRPr/>
            </a:pPr>
            <a:fld id="{817B0AA2-DA71-478C-9377-73B5C764FFD9}" type="slidenum">
              <a:rPr lang="en-US" altLang="en-US"/>
              <a:pPr>
                <a:defRPr/>
              </a:pPr>
              <a:t>‹#›</a:t>
            </a:fld>
            <a:endParaRPr lang="en-US" altLang="en-US"/>
          </a:p>
        </p:txBody>
      </p:sp>
    </p:spTree>
    <p:extLst>
      <p:ext uri="{BB962C8B-B14F-4D97-AF65-F5344CB8AC3E}">
        <p14:creationId xmlns:p14="http://schemas.microsoft.com/office/powerpoint/2010/main" val="559775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39A6F87-6615-4A4B-8430-D41871765AC4}"/>
              </a:ext>
            </a:extLst>
          </p:cNvPr>
          <p:cNvSpPr>
            <a:spLocks noGrp="1"/>
          </p:cNvSpPr>
          <p:nvPr>
            <p:ph type="dt" sz="half" idx="10"/>
          </p:nvPr>
        </p:nvSpPr>
        <p:spPr/>
        <p:txBody>
          <a:bodyPr/>
          <a:lstStyle>
            <a:lvl1pPr>
              <a:defRPr/>
            </a:lvl1pPr>
          </a:lstStyle>
          <a:p>
            <a:pPr>
              <a:defRPr/>
            </a:pPr>
            <a:fld id="{27F053C6-7112-4CF1-AB76-34DED71E415D}" type="datetimeFigureOut">
              <a:rPr lang="en-US"/>
              <a:pPr>
                <a:defRPr/>
              </a:pPr>
              <a:t>5/23/2019</a:t>
            </a:fld>
            <a:endParaRPr lang="en-US"/>
          </a:p>
        </p:txBody>
      </p:sp>
      <p:sp>
        <p:nvSpPr>
          <p:cNvPr id="5" name="Footer Placeholder 4">
            <a:extLst>
              <a:ext uri="{FF2B5EF4-FFF2-40B4-BE49-F238E27FC236}">
                <a16:creationId xmlns:a16="http://schemas.microsoft.com/office/drawing/2014/main" id="{230E947E-68B3-4C6B-AB34-0E84D56366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F1B4FC-802A-4CE6-A24D-17EA509D9281}"/>
              </a:ext>
            </a:extLst>
          </p:cNvPr>
          <p:cNvSpPr>
            <a:spLocks noGrp="1"/>
          </p:cNvSpPr>
          <p:nvPr>
            <p:ph type="sldNum" sz="quarter" idx="12"/>
          </p:nvPr>
        </p:nvSpPr>
        <p:spPr/>
        <p:txBody>
          <a:bodyPr/>
          <a:lstStyle>
            <a:lvl1pPr>
              <a:defRPr/>
            </a:lvl1pPr>
          </a:lstStyle>
          <a:p>
            <a:pPr>
              <a:defRPr/>
            </a:pPr>
            <a:fld id="{510B86F4-0386-4503-9CEF-D0C9F5335EA6}" type="slidenum">
              <a:rPr lang="en-US"/>
              <a:pPr>
                <a:defRPr/>
              </a:pPr>
              <a:t>‹#›</a:t>
            </a:fld>
            <a:endParaRPr lang="en-US"/>
          </a:p>
        </p:txBody>
      </p:sp>
    </p:spTree>
    <p:extLst>
      <p:ext uri="{BB962C8B-B14F-4D97-AF65-F5344CB8AC3E}">
        <p14:creationId xmlns:p14="http://schemas.microsoft.com/office/powerpoint/2010/main" val="4287892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2460C-4ADB-412A-AC4C-1383FE221486}"/>
              </a:ext>
            </a:extLst>
          </p:cNvPr>
          <p:cNvSpPr>
            <a:spLocks noGrp="1"/>
          </p:cNvSpPr>
          <p:nvPr>
            <p:ph type="dt" sz="half" idx="10"/>
          </p:nvPr>
        </p:nvSpPr>
        <p:spPr/>
        <p:txBody>
          <a:bodyPr/>
          <a:lstStyle>
            <a:lvl1pPr>
              <a:defRPr/>
            </a:lvl1pPr>
          </a:lstStyle>
          <a:p>
            <a:pPr>
              <a:defRPr/>
            </a:pPr>
            <a:fld id="{D3BF7019-6429-4BAB-9986-7E8E05A397C8}" type="datetimeFigureOut">
              <a:rPr lang="en-US"/>
              <a:pPr>
                <a:defRPr/>
              </a:pPr>
              <a:t>5/23/2019</a:t>
            </a:fld>
            <a:endParaRPr lang="en-US"/>
          </a:p>
        </p:txBody>
      </p:sp>
      <p:sp>
        <p:nvSpPr>
          <p:cNvPr id="5" name="Footer Placeholder 4">
            <a:extLst>
              <a:ext uri="{FF2B5EF4-FFF2-40B4-BE49-F238E27FC236}">
                <a16:creationId xmlns:a16="http://schemas.microsoft.com/office/drawing/2014/main" id="{88FCC3E8-090C-48F4-99CA-5A62BAA02E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19BC2A-0CA3-4DA6-90C6-3F30DF6B66AA}"/>
              </a:ext>
            </a:extLst>
          </p:cNvPr>
          <p:cNvSpPr>
            <a:spLocks noGrp="1"/>
          </p:cNvSpPr>
          <p:nvPr>
            <p:ph type="sldNum" sz="quarter" idx="12"/>
          </p:nvPr>
        </p:nvSpPr>
        <p:spPr/>
        <p:txBody>
          <a:bodyPr/>
          <a:lstStyle>
            <a:lvl1pPr>
              <a:defRPr/>
            </a:lvl1pPr>
          </a:lstStyle>
          <a:p>
            <a:pPr>
              <a:defRPr/>
            </a:pPr>
            <a:fld id="{934E1F93-2861-479D-A6B8-5BEB1BB26382}" type="slidenum">
              <a:rPr lang="en-US"/>
              <a:pPr>
                <a:defRPr/>
              </a:pPr>
              <a:t>‹#›</a:t>
            </a:fld>
            <a:endParaRPr lang="en-US"/>
          </a:p>
        </p:txBody>
      </p:sp>
    </p:spTree>
    <p:extLst>
      <p:ext uri="{BB962C8B-B14F-4D97-AF65-F5344CB8AC3E}">
        <p14:creationId xmlns:p14="http://schemas.microsoft.com/office/powerpoint/2010/main" val="1017721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1F02B7-32FF-4790-BE8D-35F79E8A2CCE}"/>
              </a:ext>
            </a:extLst>
          </p:cNvPr>
          <p:cNvSpPr>
            <a:spLocks noGrp="1"/>
          </p:cNvSpPr>
          <p:nvPr>
            <p:ph type="dt" sz="half" idx="10"/>
          </p:nvPr>
        </p:nvSpPr>
        <p:spPr/>
        <p:txBody>
          <a:bodyPr/>
          <a:lstStyle>
            <a:lvl1pPr>
              <a:defRPr/>
            </a:lvl1pPr>
          </a:lstStyle>
          <a:p>
            <a:pPr>
              <a:defRPr/>
            </a:pPr>
            <a:fld id="{1DC4151A-608F-49B0-8EE6-F8AC4BED7908}" type="datetimeFigureOut">
              <a:rPr lang="en-US"/>
              <a:pPr>
                <a:defRPr/>
              </a:pPr>
              <a:t>5/23/2019</a:t>
            </a:fld>
            <a:endParaRPr lang="en-US"/>
          </a:p>
        </p:txBody>
      </p:sp>
      <p:sp>
        <p:nvSpPr>
          <p:cNvPr id="5" name="Footer Placeholder 4">
            <a:extLst>
              <a:ext uri="{FF2B5EF4-FFF2-40B4-BE49-F238E27FC236}">
                <a16:creationId xmlns:a16="http://schemas.microsoft.com/office/drawing/2014/main" id="{84738042-2A96-4C79-8046-F26BACEAED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C59EEC-0707-4D8D-A70E-0BF9BA81EB02}"/>
              </a:ext>
            </a:extLst>
          </p:cNvPr>
          <p:cNvSpPr>
            <a:spLocks noGrp="1"/>
          </p:cNvSpPr>
          <p:nvPr>
            <p:ph type="sldNum" sz="quarter" idx="12"/>
          </p:nvPr>
        </p:nvSpPr>
        <p:spPr/>
        <p:txBody>
          <a:bodyPr/>
          <a:lstStyle>
            <a:lvl1pPr>
              <a:defRPr/>
            </a:lvl1pPr>
          </a:lstStyle>
          <a:p>
            <a:pPr>
              <a:defRPr/>
            </a:pPr>
            <a:fld id="{AB9C292C-07B2-49FD-8031-FCCFE8AA4C42}" type="slidenum">
              <a:rPr lang="en-US"/>
              <a:pPr>
                <a:defRPr/>
              </a:pPr>
              <a:t>‹#›</a:t>
            </a:fld>
            <a:endParaRPr lang="en-US"/>
          </a:p>
        </p:txBody>
      </p:sp>
    </p:spTree>
    <p:extLst>
      <p:ext uri="{BB962C8B-B14F-4D97-AF65-F5344CB8AC3E}">
        <p14:creationId xmlns:p14="http://schemas.microsoft.com/office/powerpoint/2010/main" val="41703937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6C83E13-3B2A-4B33-837B-396EE45E68BC}"/>
              </a:ext>
            </a:extLst>
          </p:cNvPr>
          <p:cNvSpPr>
            <a:spLocks noGrp="1"/>
          </p:cNvSpPr>
          <p:nvPr>
            <p:ph type="dt" sz="half" idx="10"/>
          </p:nvPr>
        </p:nvSpPr>
        <p:spPr/>
        <p:txBody>
          <a:bodyPr/>
          <a:lstStyle>
            <a:lvl1pPr>
              <a:defRPr/>
            </a:lvl1pPr>
          </a:lstStyle>
          <a:p>
            <a:pPr>
              <a:defRPr/>
            </a:pPr>
            <a:fld id="{64B5BDA7-4E9D-438E-829F-FDD1BC30FBE8}" type="datetimeFigureOut">
              <a:rPr lang="en-US"/>
              <a:pPr>
                <a:defRPr/>
              </a:pPr>
              <a:t>5/23/2019</a:t>
            </a:fld>
            <a:endParaRPr lang="en-US"/>
          </a:p>
        </p:txBody>
      </p:sp>
      <p:sp>
        <p:nvSpPr>
          <p:cNvPr id="6" name="Footer Placeholder 4">
            <a:extLst>
              <a:ext uri="{FF2B5EF4-FFF2-40B4-BE49-F238E27FC236}">
                <a16:creationId xmlns:a16="http://schemas.microsoft.com/office/drawing/2014/main" id="{A7B71B2A-9FCE-4BCD-8C9E-3836321F76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0F4560-1CC4-47B8-B4AD-30F99398A1A5}"/>
              </a:ext>
            </a:extLst>
          </p:cNvPr>
          <p:cNvSpPr>
            <a:spLocks noGrp="1"/>
          </p:cNvSpPr>
          <p:nvPr>
            <p:ph type="sldNum" sz="quarter" idx="12"/>
          </p:nvPr>
        </p:nvSpPr>
        <p:spPr/>
        <p:txBody>
          <a:bodyPr/>
          <a:lstStyle>
            <a:lvl1pPr>
              <a:defRPr/>
            </a:lvl1pPr>
          </a:lstStyle>
          <a:p>
            <a:pPr>
              <a:defRPr/>
            </a:pPr>
            <a:fld id="{85F18EBB-CF64-437C-B311-FE7FEB59BCD9}" type="slidenum">
              <a:rPr lang="en-US"/>
              <a:pPr>
                <a:defRPr/>
              </a:pPr>
              <a:t>‹#›</a:t>
            </a:fld>
            <a:endParaRPr lang="en-US"/>
          </a:p>
        </p:txBody>
      </p:sp>
    </p:spTree>
    <p:extLst>
      <p:ext uri="{BB962C8B-B14F-4D97-AF65-F5344CB8AC3E}">
        <p14:creationId xmlns:p14="http://schemas.microsoft.com/office/powerpoint/2010/main" val="2997995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5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D510EA-D528-4B93-9E86-660B19055E11}"/>
              </a:ext>
            </a:extLst>
          </p:cNvPr>
          <p:cNvSpPr>
            <a:spLocks noGrp="1"/>
          </p:cNvSpPr>
          <p:nvPr>
            <p:ph type="dt" sz="half" idx="10"/>
          </p:nvPr>
        </p:nvSpPr>
        <p:spPr/>
        <p:txBody>
          <a:bodyPr/>
          <a:lstStyle>
            <a:lvl1pPr>
              <a:defRPr/>
            </a:lvl1pPr>
          </a:lstStyle>
          <a:p>
            <a:pPr>
              <a:defRPr/>
            </a:pPr>
            <a:fld id="{5184C901-0624-4AE6-B407-2DC5A4E67EFA}" type="datetimeFigureOut">
              <a:rPr lang="en-US"/>
              <a:pPr>
                <a:defRPr/>
              </a:pPr>
              <a:t>5/23/2019</a:t>
            </a:fld>
            <a:endParaRPr lang="en-US"/>
          </a:p>
        </p:txBody>
      </p:sp>
      <p:sp>
        <p:nvSpPr>
          <p:cNvPr id="8" name="Footer Placeholder 4">
            <a:extLst>
              <a:ext uri="{FF2B5EF4-FFF2-40B4-BE49-F238E27FC236}">
                <a16:creationId xmlns:a16="http://schemas.microsoft.com/office/drawing/2014/main" id="{CBF10004-7B05-4129-9277-CD736628973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FE5D58-ECF9-4142-AE58-D71BE1CC98F8}"/>
              </a:ext>
            </a:extLst>
          </p:cNvPr>
          <p:cNvSpPr>
            <a:spLocks noGrp="1"/>
          </p:cNvSpPr>
          <p:nvPr>
            <p:ph type="sldNum" sz="quarter" idx="12"/>
          </p:nvPr>
        </p:nvSpPr>
        <p:spPr/>
        <p:txBody>
          <a:bodyPr/>
          <a:lstStyle>
            <a:lvl1pPr>
              <a:defRPr/>
            </a:lvl1pPr>
          </a:lstStyle>
          <a:p>
            <a:pPr>
              <a:defRPr/>
            </a:pPr>
            <a:fld id="{D6AC4850-B712-491B-AF29-A6A47F190F66}" type="slidenum">
              <a:rPr lang="en-US"/>
              <a:pPr>
                <a:defRPr/>
              </a:pPr>
              <a:t>‹#›</a:t>
            </a:fld>
            <a:endParaRPr lang="en-US"/>
          </a:p>
        </p:txBody>
      </p:sp>
    </p:spTree>
    <p:extLst>
      <p:ext uri="{BB962C8B-B14F-4D97-AF65-F5344CB8AC3E}">
        <p14:creationId xmlns:p14="http://schemas.microsoft.com/office/powerpoint/2010/main" val="1350708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41A1726-C1A0-450C-A8E0-7DDEA966D881}"/>
              </a:ext>
            </a:extLst>
          </p:cNvPr>
          <p:cNvSpPr>
            <a:spLocks noGrp="1"/>
          </p:cNvSpPr>
          <p:nvPr>
            <p:ph type="dt" sz="half" idx="10"/>
          </p:nvPr>
        </p:nvSpPr>
        <p:spPr/>
        <p:txBody>
          <a:bodyPr/>
          <a:lstStyle>
            <a:lvl1pPr>
              <a:defRPr/>
            </a:lvl1pPr>
          </a:lstStyle>
          <a:p>
            <a:pPr>
              <a:defRPr/>
            </a:pPr>
            <a:fld id="{A7CFDE25-1EC9-492E-B041-BE65153F8ABB}" type="datetimeFigureOut">
              <a:rPr lang="en-US"/>
              <a:pPr>
                <a:defRPr/>
              </a:pPr>
              <a:t>5/23/2019</a:t>
            </a:fld>
            <a:endParaRPr lang="en-US"/>
          </a:p>
        </p:txBody>
      </p:sp>
      <p:sp>
        <p:nvSpPr>
          <p:cNvPr id="4" name="Footer Placeholder 4">
            <a:extLst>
              <a:ext uri="{FF2B5EF4-FFF2-40B4-BE49-F238E27FC236}">
                <a16:creationId xmlns:a16="http://schemas.microsoft.com/office/drawing/2014/main" id="{3CE48722-C3CD-498F-A291-33AD42DE15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08B895-9392-4981-8B7F-0850C6A79DFF}"/>
              </a:ext>
            </a:extLst>
          </p:cNvPr>
          <p:cNvSpPr>
            <a:spLocks noGrp="1"/>
          </p:cNvSpPr>
          <p:nvPr>
            <p:ph type="sldNum" sz="quarter" idx="12"/>
          </p:nvPr>
        </p:nvSpPr>
        <p:spPr/>
        <p:txBody>
          <a:bodyPr/>
          <a:lstStyle>
            <a:lvl1pPr>
              <a:defRPr/>
            </a:lvl1pPr>
          </a:lstStyle>
          <a:p>
            <a:pPr>
              <a:defRPr/>
            </a:pPr>
            <a:fld id="{D160E0EE-7A04-4436-95EC-31E7E267F53A}" type="slidenum">
              <a:rPr lang="en-US"/>
              <a:pPr>
                <a:defRPr/>
              </a:pPr>
              <a:t>‹#›</a:t>
            </a:fld>
            <a:endParaRPr lang="en-US"/>
          </a:p>
        </p:txBody>
      </p:sp>
    </p:spTree>
    <p:extLst>
      <p:ext uri="{BB962C8B-B14F-4D97-AF65-F5344CB8AC3E}">
        <p14:creationId xmlns:p14="http://schemas.microsoft.com/office/powerpoint/2010/main" val="4217486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366B23-BDB4-4EF9-BB9D-D6933A05F583}"/>
              </a:ext>
            </a:extLst>
          </p:cNvPr>
          <p:cNvSpPr>
            <a:spLocks noGrp="1"/>
          </p:cNvSpPr>
          <p:nvPr>
            <p:ph type="dt" sz="half" idx="10"/>
          </p:nvPr>
        </p:nvSpPr>
        <p:spPr/>
        <p:txBody>
          <a:bodyPr/>
          <a:lstStyle>
            <a:lvl1pPr>
              <a:defRPr/>
            </a:lvl1pPr>
          </a:lstStyle>
          <a:p>
            <a:pPr>
              <a:defRPr/>
            </a:pPr>
            <a:fld id="{4AAEFD5E-1C15-4CCF-B749-4C73273B8179}" type="datetimeFigureOut">
              <a:rPr lang="en-US"/>
              <a:pPr>
                <a:defRPr/>
              </a:pPr>
              <a:t>5/23/2019</a:t>
            </a:fld>
            <a:endParaRPr lang="en-US"/>
          </a:p>
        </p:txBody>
      </p:sp>
      <p:sp>
        <p:nvSpPr>
          <p:cNvPr id="3" name="Footer Placeholder 4">
            <a:extLst>
              <a:ext uri="{FF2B5EF4-FFF2-40B4-BE49-F238E27FC236}">
                <a16:creationId xmlns:a16="http://schemas.microsoft.com/office/drawing/2014/main" id="{C57970C6-9C41-4216-BB04-2E21A34E815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DA82B04-E4B7-444E-95C6-4BD8ACC8530C}"/>
              </a:ext>
            </a:extLst>
          </p:cNvPr>
          <p:cNvSpPr>
            <a:spLocks noGrp="1"/>
          </p:cNvSpPr>
          <p:nvPr>
            <p:ph type="sldNum" sz="quarter" idx="12"/>
          </p:nvPr>
        </p:nvSpPr>
        <p:spPr/>
        <p:txBody>
          <a:bodyPr/>
          <a:lstStyle>
            <a:lvl1pPr>
              <a:defRPr/>
            </a:lvl1pPr>
          </a:lstStyle>
          <a:p>
            <a:pPr>
              <a:defRPr/>
            </a:pPr>
            <a:fld id="{108572E6-41E0-4D63-978F-B6ADA482A0A1}" type="slidenum">
              <a:rPr lang="en-US"/>
              <a:pPr>
                <a:defRPr/>
              </a:pPr>
              <a:t>‹#›</a:t>
            </a:fld>
            <a:endParaRPr lang="en-US"/>
          </a:p>
        </p:txBody>
      </p:sp>
    </p:spTree>
    <p:extLst>
      <p:ext uri="{BB962C8B-B14F-4D97-AF65-F5344CB8AC3E}">
        <p14:creationId xmlns:p14="http://schemas.microsoft.com/office/powerpoint/2010/main" val="14245227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3E99F16-BA8C-4C16-A585-5D56CC233417}"/>
              </a:ext>
            </a:extLst>
          </p:cNvPr>
          <p:cNvSpPr>
            <a:spLocks noGrp="1"/>
          </p:cNvSpPr>
          <p:nvPr>
            <p:ph type="dt" sz="half" idx="10"/>
          </p:nvPr>
        </p:nvSpPr>
        <p:spPr/>
        <p:txBody>
          <a:bodyPr/>
          <a:lstStyle>
            <a:lvl1pPr>
              <a:defRPr/>
            </a:lvl1pPr>
          </a:lstStyle>
          <a:p>
            <a:pPr>
              <a:defRPr/>
            </a:pPr>
            <a:fld id="{3463FC1F-4541-4B5F-BA0A-9A91934139C7}" type="datetimeFigureOut">
              <a:rPr lang="en-US"/>
              <a:pPr>
                <a:defRPr/>
              </a:pPr>
              <a:t>5/23/2019</a:t>
            </a:fld>
            <a:endParaRPr lang="en-US"/>
          </a:p>
        </p:txBody>
      </p:sp>
      <p:sp>
        <p:nvSpPr>
          <p:cNvPr id="6" name="Footer Placeholder 4">
            <a:extLst>
              <a:ext uri="{FF2B5EF4-FFF2-40B4-BE49-F238E27FC236}">
                <a16:creationId xmlns:a16="http://schemas.microsoft.com/office/drawing/2014/main" id="{60C8AD15-A06F-443A-A852-157E52493E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B7890B-D48B-4650-B9EF-714C3B0F93E6}"/>
              </a:ext>
            </a:extLst>
          </p:cNvPr>
          <p:cNvSpPr>
            <a:spLocks noGrp="1"/>
          </p:cNvSpPr>
          <p:nvPr>
            <p:ph type="sldNum" sz="quarter" idx="12"/>
          </p:nvPr>
        </p:nvSpPr>
        <p:spPr/>
        <p:txBody>
          <a:bodyPr/>
          <a:lstStyle>
            <a:lvl1pPr>
              <a:defRPr/>
            </a:lvl1pPr>
          </a:lstStyle>
          <a:p>
            <a:pPr>
              <a:defRPr/>
            </a:pPr>
            <a:fld id="{CC9128F8-A2C1-4F20-9896-7D20283B5557}" type="slidenum">
              <a:rPr lang="en-US"/>
              <a:pPr>
                <a:defRPr/>
              </a:pPr>
              <a:t>‹#›</a:t>
            </a:fld>
            <a:endParaRPr lang="en-US"/>
          </a:p>
        </p:txBody>
      </p:sp>
    </p:spTree>
    <p:extLst>
      <p:ext uri="{BB962C8B-B14F-4D97-AF65-F5344CB8AC3E}">
        <p14:creationId xmlns:p14="http://schemas.microsoft.com/office/powerpoint/2010/main" val="883250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EABF913-1B27-41CE-98E1-1C3AC245F5E6}"/>
              </a:ext>
            </a:extLst>
          </p:cNvPr>
          <p:cNvSpPr>
            <a:spLocks noGrp="1"/>
          </p:cNvSpPr>
          <p:nvPr>
            <p:ph type="dt" sz="half" idx="10"/>
          </p:nvPr>
        </p:nvSpPr>
        <p:spPr/>
        <p:txBody>
          <a:bodyPr/>
          <a:lstStyle>
            <a:lvl1pPr>
              <a:defRPr/>
            </a:lvl1pPr>
          </a:lstStyle>
          <a:p>
            <a:pPr>
              <a:defRPr/>
            </a:pPr>
            <a:fld id="{C085D859-17B9-433C-92C9-3522D687CC43}" type="datetimeFigureOut">
              <a:rPr lang="en-US"/>
              <a:pPr>
                <a:defRPr/>
              </a:pPr>
              <a:t>5/23/2019</a:t>
            </a:fld>
            <a:endParaRPr lang="en-US"/>
          </a:p>
        </p:txBody>
      </p:sp>
      <p:sp>
        <p:nvSpPr>
          <p:cNvPr id="6" name="Footer Placeholder 4">
            <a:extLst>
              <a:ext uri="{FF2B5EF4-FFF2-40B4-BE49-F238E27FC236}">
                <a16:creationId xmlns:a16="http://schemas.microsoft.com/office/drawing/2014/main" id="{CE7E284F-FF21-4656-B5DD-06630F85D4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061ED0-8ACC-4A7C-99D6-C2D7FCB3C30A}"/>
              </a:ext>
            </a:extLst>
          </p:cNvPr>
          <p:cNvSpPr>
            <a:spLocks noGrp="1"/>
          </p:cNvSpPr>
          <p:nvPr>
            <p:ph type="sldNum" sz="quarter" idx="12"/>
          </p:nvPr>
        </p:nvSpPr>
        <p:spPr/>
        <p:txBody>
          <a:bodyPr/>
          <a:lstStyle>
            <a:lvl1pPr>
              <a:defRPr/>
            </a:lvl1pPr>
          </a:lstStyle>
          <a:p>
            <a:pPr>
              <a:defRPr/>
            </a:pPr>
            <a:fld id="{52000981-31A1-4340-9C8F-AA03FD1F0527}" type="slidenum">
              <a:rPr lang="en-US"/>
              <a:pPr>
                <a:defRPr/>
              </a:pPr>
              <a:t>‹#›</a:t>
            </a:fld>
            <a:endParaRPr lang="en-US"/>
          </a:p>
        </p:txBody>
      </p:sp>
    </p:spTree>
    <p:extLst>
      <p:ext uri="{BB962C8B-B14F-4D97-AF65-F5344CB8AC3E}">
        <p14:creationId xmlns:p14="http://schemas.microsoft.com/office/powerpoint/2010/main" val="3349692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EDFF2E-9BDE-4BA4-AFDA-680F468C819B}"/>
              </a:ext>
            </a:extLst>
          </p:cNvPr>
          <p:cNvSpPr>
            <a:spLocks noGrp="1"/>
          </p:cNvSpPr>
          <p:nvPr>
            <p:ph type="dt" sz="half" idx="10"/>
          </p:nvPr>
        </p:nvSpPr>
        <p:spPr/>
        <p:txBody>
          <a:bodyPr/>
          <a:lstStyle>
            <a:lvl1pPr>
              <a:defRPr/>
            </a:lvl1pPr>
          </a:lstStyle>
          <a:p>
            <a:pPr>
              <a:defRPr/>
            </a:pPr>
            <a:fld id="{1F3E6DF0-C0DC-403B-A1C8-00D10C263233}" type="datetimeFigureOut">
              <a:rPr lang="en-US"/>
              <a:pPr>
                <a:defRPr/>
              </a:pPr>
              <a:t>5/23/2019</a:t>
            </a:fld>
            <a:endParaRPr lang="en-US"/>
          </a:p>
        </p:txBody>
      </p:sp>
      <p:sp>
        <p:nvSpPr>
          <p:cNvPr id="6" name="Footer Placeholder 4">
            <a:extLst>
              <a:ext uri="{FF2B5EF4-FFF2-40B4-BE49-F238E27FC236}">
                <a16:creationId xmlns:a16="http://schemas.microsoft.com/office/drawing/2014/main" id="{9F698E38-7F03-4858-8DAE-0E3B66C903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D9D5D7-B148-4891-859B-D325CEF1A691}"/>
              </a:ext>
            </a:extLst>
          </p:cNvPr>
          <p:cNvSpPr>
            <a:spLocks noGrp="1"/>
          </p:cNvSpPr>
          <p:nvPr>
            <p:ph type="sldNum" sz="quarter" idx="12"/>
          </p:nvPr>
        </p:nvSpPr>
        <p:spPr/>
        <p:txBody>
          <a:bodyPr/>
          <a:lstStyle>
            <a:lvl1pPr>
              <a:defRPr/>
            </a:lvl1pPr>
          </a:lstStyle>
          <a:p>
            <a:pPr>
              <a:defRPr/>
            </a:pPr>
            <a:fld id="{6D290EE3-823A-4A21-92B3-8A597CC27D98}" type="slidenum">
              <a:rPr lang="en-US"/>
              <a:pPr>
                <a:defRPr/>
              </a:pPr>
              <a:t>‹#›</a:t>
            </a:fld>
            <a:endParaRPr lang="en-US"/>
          </a:p>
        </p:txBody>
      </p:sp>
    </p:spTree>
    <p:extLst>
      <p:ext uri="{BB962C8B-B14F-4D97-AF65-F5344CB8AC3E}">
        <p14:creationId xmlns:p14="http://schemas.microsoft.com/office/powerpoint/2010/main" val="38466238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a:extLst>
              <a:ext uri="{FF2B5EF4-FFF2-40B4-BE49-F238E27FC236}">
                <a16:creationId xmlns:a16="http://schemas.microsoft.com/office/drawing/2014/main" id="{328BF236-1092-4068-BAB6-FE62EFEDEC2E}"/>
              </a:ext>
            </a:extLst>
          </p:cNvPr>
          <p:cNvSpPr>
            <a:spLocks noGrp="1"/>
          </p:cNvSpPr>
          <p:nvPr>
            <p:ph type="dt" sz="half" idx="10"/>
          </p:nvPr>
        </p:nvSpPr>
        <p:spPr/>
        <p:txBody>
          <a:bodyPr/>
          <a:lstStyle>
            <a:lvl1pPr>
              <a:defRPr/>
            </a:lvl1pPr>
          </a:lstStyle>
          <a:p>
            <a:pPr>
              <a:defRPr/>
            </a:pPr>
            <a:fld id="{C0DAB360-CA74-437E-9F0F-A86CF6335993}" type="datetimeFigureOut">
              <a:rPr lang="en-US"/>
              <a:pPr>
                <a:defRPr/>
              </a:pPr>
              <a:t>5/23/2019</a:t>
            </a:fld>
            <a:endParaRPr lang="en-US"/>
          </a:p>
        </p:txBody>
      </p:sp>
      <p:sp>
        <p:nvSpPr>
          <p:cNvPr id="5" name="Footer Placeholder 4">
            <a:extLst>
              <a:ext uri="{FF2B5EF4-FFF2-40B4-BE49-F238E27FC236}">
                <a16:creationId xmlns:a16="http://schemas.microsoft.com/office/drawing/2014/main" id="{D4880482-56B3-4DB3-9666-8E3F2B5C2F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C5E801-31F0-420E-AAEC-9AC594003C67}"/>
              </a:ext>
            </a:extLst>
          </p:cNvPr>
          <p:cNvSpPr>
            <a:spLocks noGrp="1"/>
          </p:cNvSpPr>
          <p:nvPr>
            <p:ph type="sldNum" sz="quarter" idx="12"/>
          </p:nvPr>
        </p:nvSpPr>
        <p:spPr/>
        <p:txBody>
          <a:bodyPr/>
          <a:lstStyle>
            <a:lvl1pPr>
              <a:defRPr/>
            </a:lvl1pPr>
          </a:lstStyle>
          <a:p>
            <a:pPr>
              <a:defRPr/>
            </a:pPr>
            <a:fld id="{4578C821-04D8-4A5E-82F5-FAAB9338DDA3}" type="slidenum">
              <a:rPr lang="en-US"/>
              <a:pPr>
                <a:defRPr/>
              </a:pPr>
              <a:t>‹#›</a:t>
            </a:fld>
            <a:endParaRPr lang="en-US"/>
          </a:p>
        </p:txBody>
      </p:sp>
    </p:spTree>
    <p:extLst>
      <p:ext uri="{BB962C8B-B14F-4D97-AF65-F5344CB8AC3E}">
        <p14:creationId xmlns:p14="http://schemas.microsoft.com/office/powerpoint/2010/main" val="247850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1E5AF5-27AA-4F6E-8C44-8022E372B45D}"/>
              </a:ext>
            </a:extLst>
          </p:cNvPr>
          <p:cNvSpPr txBox="1"/>
          <p:nvPr/>
        </p:nvSpPr>
        <p:spPr>
          <a:xfrm>
            <a:off x="899585" y="971550"/>
            <a:ext cx="800100"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12200" dirty="0"/>
              <a:t>“</a:t>
            </a:r>
          </a:p>
        </p:txBody>
      </p:sp>
      <p:sp>
        <p:nvSpPr>
          <p:cNvPr id="6" name="TextBox 5">
            <a:extLst>
              <a:ext uri="{FF2B5EF4-FFF2-40B4-BE49-F238E27FC236}">
                <a16:creationId xmlns:a16="http://schemas.microsoft.com/office/drawing/2014/main" id="{9189CC30-A581-4BCE-AE43-305F9763BA5A}"/>
              </a:ext>
            </a:extLst>
          </p:cNvPr>
          <p:cNvSpPr txBox="1"/>
          <p:nvPr/>
        </p:nvSpPr>
        <p:spPr>
          <a:xfrm>
            <a:off x="9332384" y="2613025"/>
            <a:ext cx="80221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12200" dirty="0"/>
              <a:t>”</a:t>
            </a:r>
          </a:p>
        </p:txBody>
      </p:sp>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9FE88BD0-FA99-4488-BB8E-9C78525408A3}"/>
              </a:ext>
            </a:extLst>
          </p:cNvPr>
          <p:cNvSpPr>
            <a:spLocks noGrp="1"/>
          </p:cNvSpPr>
          <p:nvPr>
            <p:ph type="dt" sz="half" idx="15"/>
          </p:nvPr>
        </p:nvSpPr>
        <p:spPr/>
        <p:txBody>
          <a:bodyPr/>
          <a:lstStyle>
            <a:lvl1pPr>
              <a:defRPr/>
            </a:lvl1pPr>
          </a:lstStyle>
          <a:p>
            <a:pPr>
              <a:defRPr/>
            </a:pPr>
            <a:fld id="{5640EB4C-C995-4ED6-8A06-F84D70830BD7}" type="datetimeFigureOut">
              <a:rPr lang="en-US"/>
              <a:pPr>
                <a:defRPr/>
              </a:pPr>
              <a:t>5/23/2019</a:t>
            </a:fld>
            <a:endParaRPr lang="en-US"/>
          </a:p>
        </p:txBody>
      </p:sp>
      <p:sp>
        <p:nvSpPr>
          <p:cNvPr id="8" name="Footer Placeholder 4">
            <a:extLst>
              <a:ext uri="{FF2B5EF4-FFF2-40B4-BE49-F238E27FC236}">
                <a16:creationId xmlns:a16="http://schemas.microsoft.com/office/drawing/2014/main" id="{8215863D-27F4-457C-807A-62C3542C477D}"/>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3CE0516-C5D9-4B6C-92C7-F95DD0889F8C}"/>
              </a:ext>
            </a:extLst>
          </p:cNvPr>
          <p:cNvSpPr>
            <a:spLocks noGrp="1"/>
          </p:cNvSpPr>
          <p:nvPr>
            <p:ph type="sldNum" sz="quarter" idx="17"/>
          </p:nvPr>
        </p:nvSpPr>
        <p:spPr/>
        <p:txBody>
          <a:bodyPr/>
          <a:lstStyle>
            <a:lvl1pPr>
              <a:defRPr/>
            </a:lvl1pPr>
          </a:lstStyle>
          <a:p>
            <a:pPr>
              <a:defRPr/>
            </a:pPr>
            <a:fld id="{73BB5694-4277-4F1C-B3E2-0D9235CD079E}" type="slidenum">
              <a:rPr lang="en-US"/>
              <a:pPr>
                <a:defRPr/>
              </a:pPr>
              <a:t>‹#›</a:t>
            </a:fld>
            <a:endParaRPr lang="en-US"/>
          </a:p>
        </p:txBody>
      </p:sp>
    </p:spTree>
    <p:extLst>
      <p:ext uri="{BB962C8B-B14F-4D97-AF65-F5344CB8AC3E}">
        <p14:creationId xmlns:p14="http://schemas.microsoft.com/office/powerpoint/2010/main" val="2039399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61D20D-896D-48C4-BC83-023FBF052F69}"/>
              </a:ext>
            </a:extLst>
          </p:cNvPr>
          <p:cNvSpPr>
            <a:spLocks noGrp="1"/>
          </p:cNvSpPr>
          <p:nvPr>
            <p:ph type="dt" sz="half" idx="10"/>
          </p:nvPr>
        </p:nvSpPr>
        <p:spPr/>
        <p:txBody>
          <a:bodyPr/>
          <a:lstStyle>
            <a:lvl1pPr>
              <a:defRPr/>
            </a:lvl1pPr>
          </a:lstStyle>
          <a:p>
            <a:pPr>
              <a:defRPr/>
            </a:pPr>
            <a:fld id="{79A319CB-52CF-41C6-B8B5-6F3581BD7B46}" type="datetimeFigureOut">
              <a:rPr lang="en-US"/>
              <a:pPr>
                <a:defRPr/>
              </a:pPr>
              <a:t>5/23/2019</a:t>
            </a:fld>
            <a:endParaRPr lang="en-US"/>
          </a:p>
        </p:txBody>
      </p:sp>
      <p:sp>
        <p:nvSpPr>
          <p:cNvPr id="5" name="Footer Placeholder 4">
            <a:extLst>
              <a:ext uri="{FF2B5EF4-FFF2-40B4-BE49-F238E27FC236}">
                <a16:creationId xmlns:a16="http://schemas.microsoft.com/office/drawing/2014/main" id="{F645DC38-DA49-418E-9163-B9AD2C4C7E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65B78B-E48B-4546-8CDC-92D3DDB434E6}"/>
              </a:ext>
            </a:extLst>
          </p:cNvPr>
          <p:cNvSpPr>
            <a:spLocks noGrp="1"/>
          </p:cNvSpPr>
          <p:nvPr>
            <p:ph type="sldNum" sz="quarter" idx="12"/>
          </p:nvPr>
        </p:nvSpPr>
        <p:spPr/>
        <p:txBody>
          <a:bodyPr/>
          <a:lstStyle>
            <a:lvl1pPr>
              <a:defRPr/>
            </a:lvl1pPr>
          </a:lstStyle>
          <a:p>
            <a:pPr>
              <a:defRPr/>
            </a:pPr>
            <a:fld id="{A8F7D0DB-DFEF-4AEF-80C8-B6A9DFAB5D8B}" type="slidenum">
              <a:rPr lang="en-US"/>
              <a:pPr>
                <a:defRPr/>
              </a:pPr>
              <a:t>‹#›</a:t>
            </a:fld>
            <a:endParaRPr lang="en-US"/>
          </a:p>
        </p:txBody>
      </p:sp>
    </p:spTree>
    <p:extLst>
      <p:ext uri="{BB962C8B-B14F-4D97-AF65-F5344CB8AC3E}">
        <p14:creationId xmlns:p14="http://schemas.microsoft.com/office/powerpoint/2010/main" val="781858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7E8C30D-6FF1-4011-873A-66A9FFD7ABCD}"/>
              </a:ext>
            </a:extLst>
          </p:cNvPr>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7D5B41E-9055-4024-8CFB-2AC168291D2F}"/>
              </a:ext>
            </a:extLst>
          </p:cNvPr>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a:extLst>
              <a:ext uri="{FF2B5EF4-FFF2-40B4-BE49-F238E27FC236}">
                <a16:creationId xmlns:a16="http://schemas.microsoft.com/office/drawing/2014/main" id="{1961BB79-0170-4BD8-B3B0-51B91E6A23E7}"/>
              </a:ext>
            </a:extLst>
          </p:cNvPr>
          <p:cNvSpPr>
            <a:spLocks noGrp="1"/>
          </p:cNvSpPr>
          <p:nvPr>
            <p:ph type="dt" sz="half" idx="18"/>
          </p:nvPr>
        </p:nvSpPr>
        <p:spPr/>
        <p:txBody>
          <a:bodyPr/>
          <a:lstStyle>
            <a:lvl1pPr>
              <a:defRPr/>
            </a:lvl1pPr>
          </a:lstStyle>
          <a:p>
            <a:pPr>
              <a:defRPr/>
            </a:pPr>
            <a:fld id="{930FAB3B-A669-4135-8FA7-1BD9EAE08FEB}" type="datetimeFigureOut">
              <a:rPr lang="en-US"/>
              <a:pPr>
                <a:defRPr/>
              </a:pPr>
              <a:t>5/23/2019</a:t>
            </a:fld>
            <a:endParaRPr lang="en-US"/>
          </a:p>
        </p:txBody>
      </p:sp>
      <p:sp>
        <p:nvSpPr>
          <p:cNvPr id="12" name="Footer Placeholder 4">
            <a:extLst>
              <a:ext uri="{FF2B5EF4-FFF2-40B4-BE49-F238E27FC236}">
                <a16:creationId xmlns:a16="http://schemas.microsoft.com/office/drawing/2014/main" id="{A130BD70-6042-4013-8E39-1E72FB4E5958}"/>
              </a:ext>
            </a:extLst>
          </p:cNvPr>
          <p:cNvSpPr>
            <a:spLocks noGrp="1"/>
          </p:cNvSpPr>
          <p:nvPr>
            <p:ph type="ftr" sz="quarter" idx="19"/>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63DE51E-51C9-4258-BFCE-A9A9C05D8EA6}"/>
              </a:ext>
            </a:extLst>
          </p:cNvPr>
          <p:cNvSpPr>
            <a:spLocks noGrp="1"/>
          </p:cNvSpPr>
          <p:nvPr>
            <p:ph type="sldNum" sz="quarter" idx="20"/>
          </p:nvPr>
        </p:nvSpPr>
        <p:spPr/>
        <p:txBody>
          <a:bodyPr/>
          <a:lstStyle>
            <a:lvl1pPr>
              <a:defRPr/>
            </a:lvl1pPr>
          </a:lstStyle>
          <a:p>
            <a:pPr>
              <a:defRPr/>
            </a:pPr>
            <a:fld id="{961F5A5A-BFF6-4048-93AD-97F51440563E}" type="slidenum">
              <a:rPr lang="en-US"/>
              <a:pPr>
                <a:defRPr/>
              </a:pPr>
              <a:t>‹#›</a:t>
            </a:fld>
            <a:endParaRPr lang="en-US"/>
          </a:p>
        </p:txBody>
      </p:sp>
    </p:spTree>
    <p:extLst>
      <p:ext uri="{BB962C8B-B14F-4D97-AF65-F5344CB8AC3E}">
        <p14:creationId xmlns:p14="http://schemas.microsoft.com/office/powerpoint/2010/main" val="276101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1703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13C8ECE-E6D4-444B-B821-BF5D2F724209}"/>
              </a:ext>
            </a:extLst>
          </p:cNvPr>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4BEB588-C72F-4015-AC06-7286540ED53E}"/>
              </a:ext>
            </a:extLst>
          </p:cNvPr>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652633" y="4827213"/>
            <a:ext cx="294081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3889035" y="4827212"/>
            <a:ext cx="29351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126433" y="4827210"/>
            <a:ext cx="293676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3">
            <a:extLst>
              <a:ext uri="{FF2B5EF4-FFF2-40B4-BE49-F238E27FC236}">
                <a16:creationId xmlns:a16="http://schemas.microsoft.com/office/drawing/2014/main" id="{EC9EEA33-069D-44D6-BC62-F21F67CC12A0}"/>
              </a:ext>
            </a:extLst>
          </p:cNvPr>
          <p:cNvSpPr>
            <a:spLocks noGrp="1"/>
          </p:cNvSpPr>
          <p:nvPr>
            <p:ph type="dt" sz="half" idx="23"/>
          </p:nvPr>
        </p:nvSpPr>
        <p:spPr/>
        <p:txBody>
          <a:bodyPr/>
          <a:lstStyle>
            <a:lvl1pPr>
              <a:defRPr/>
            </a:lvl1pPr>
          </a:lstStyle>
          <a:p>
            <a:pPr>
              <a:defRPr/>
            </a:pPr>
            <a:fld id="{3B9FD206-66E9-442B-BC86-98185B01151B}" type="datetimeFigureOut">
              <a:rPr lang="en-US"/>
              <a:pPr>
                <a:defRPr/>
              </a:pPr>
              <a:t>5/23/2019</a:t>
            </a:fld>
            <a:endParaRPr lang="en-US"/>
          </a:p>
        </p:txBody>
      </p:sp>
      <p:sp>
        <p:nvSpPr>
          <p:cNvPr id="16" name="Footer Placeholder 4">
            <a:extLst>
              <a:ext uri="{FF2B5EF4-FFF2-40B4-BE49-F238E27FC236}">
                <a16:creationId xmlns:a16="http://schemas.microsoft.com/office/drawing/2014/main" id="{8898F61D-8AEE-4DB8-8829-8FBA42EBC43B}"/>
              </a:ext>
            </a:extLst>
          </p:cNvPr>
          <p:cNvSpPr>
            <a:spLocks noGrp="1"/>
          </p:cNvSpPr>
          <p:nvPr>
            <p:ph type="ftr" sz="quarter" idx="24"/>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B9004C1D-244A-41B8-93E3-9AF93ABDFE2D}"/>
              </a:ext>
            </a:extLst>
          </p:cNvPr>
          <p:cNvSpPr>
            <a:spLocks noGrp="1"/>
          </p:cNvSpPr>
          <p:nvPr>
            <p:ph type="sldNum" sz="quarter" idx="25"/>
          </p:nvPr>
        </p:nvSpPr>
        <p:spPr/>
        <p:txBody>
          <a:bodyPr/>
          <a:lstStyle>
            <a:lvl1pPr>
              <a:defRPr/>
            </a:lvl1pPr>
          </a:lstStyle>
          <a:p>
            <a:pPr>
              <a:defRPr/>
            </a:pPr>
            <a:fld id="{E6CFDFA5-5F35-464E-BF9C-92F2A68CCD8D}" type="slidenum">
              <a:rPr lang="en-US"/>
              <a:pPr>
                <a:defRPr/>
              </a:pPr>
              <a:t>‹#›</a:t>
            </a:fld>
            <a:endParaRPr lang="en-US"/>
          </a:p>
        </p:txBody>
      </p:sp>
    </p:spTree>
    <p:extLst>
      <p:ext uri="{BB962C8B-B14F-4D97-AF65-F5344CB8AC3E}">
        <p14:creationId xmlns:p14="http://schemas.microsoft.com/office/powerpoint/2010/main" val="3627654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2E944B7-7AC8-4D89-85F6-D380F748E95F}"/>
              </a:ext>
            </a:extLst>
          </p:cNvPr>
          <p:cNvSpPr>
            <a:spLocks noGrp="1"/>
          </p:cNvSpPr>
          <p:nvPr>
            <p:ph type="dt" sz="half" idx="10"/>
          </p:nvPr>
        </p:nvSpPr>
        <p:spPr/>
        <p:txBody>
          <a:bodyPr/>
          <a:lstStyle>
            <a:lvl1pPr>
              <a:defRPr/>
            </a:lvl1pPr>
          </a:lstStyle>
          <a:p>
            <a:pPr>
              <a:defRPr/>
            </a:pPr>
            <a:fld id="{FC3DCD71-D8AC-404F-9FC6-8A4ADEECDECC}" type="datetimeFigureOut">
              <a:rPr lang="en-US"/>
              <a:pPr>
                <a:defRPr/>
              </a:pPr>
              <a:t>5/23/2019</a:t>
            </a:fld>
            <a:endParaRPr lang="en-US"/>
          </a:p>
        </p:txBody>
      </p:sp>
      <p:sp>
        <p:nvSpPr>
          <p:cNvPr id="5" name="Footer Placeholder 4">
            <a:extLst>
              <a:ext uri="{FF2B5EF4-FFF2-40B4-BE49-F238E27FC236}">
                <a16:creationId xmlns:a16="http://schemas.microsoft.com/office/drawing/2014/main" id="{549D79AE-19A9-45E0-A28B-7010D5D393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0870F1-61D3-4611-A272-CFD6D31FE0DF}"/>
              </a:ext>
            </a:extLst>
          </p:cNvPr>
          <p:cNvSpPr>
            <a:spLocks noGrp="1"/>
          </p:cNvSpPr>
          <p:nvPr>
            <p:ph type="sldNum" sz="quarter" idx="12"/>
          </p:nvPr>
        </p:nvSpPr>
        <p:spPr/>
        <p:txBody>
          <a:bodyPr/>
          <a:lstStyle>
            <a:lvl1pPr>
              <a:defRPr/>
            </a:lvl1pPr>
          </a:lstStyle>
          <a:p>
            <a:pPr>
              <a:defRPr/>
            </a:pPr>
            <a:fld id="{6403F839-F5B0-4D1A-BBCD-6C7A030CC317}" type="slidenum">
              <a:rPr lang="en-US"/>
              <a:pPr>
                <a:defRPr/>
              </a:pPr>
              <a:t>‹#›</a:t>
            </a:fld>
            <a:endParaRPr lang="en-US"/>
          </a:p>
        </p:txBody>
      </p:sp>
    </p:spTree>
    <p:extLst>
      <p:ext uri="{BB962C8B-B14F-4D97-AF65-F5344CB8AC3E}">
        <p14:creationId xmlns:p14="http://schemas.microsoft.com/office/powerpoint/2010/main" val="20015886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00062B2-A888-4A86-AC40-A3324D26C17D}"/>
              </a:ext>
            </a:extLst>
          </p:cNvPr>
          <p:cNvSpPr>
            <a:spLocks noGrp="1"/>
          </p:cNvSpPr>
          <p:nvPr>
            <p:ph type="dt" sz="half" idx="10"/>
          </p:nvPr>
        </p:nvSpPr>
        <p:spPr/>
        <p:txBody>
          <a:bodyPr/>
          <a:lstStyle>
            <a:lvl1pPr>
              <a:defRPr/>
            </a:lvl1pPr>
          </a:lstStyle>
          <a:p>
            <a:pPr>
              <a:defRPr/>
            </a:pPr>
            <a:fld id="{F09E2E36-47D2-484F-B573-2963E7239DA7}" type="datetimeFigureOut">
              <a:rPr lang="en-US"/>
              <a:pPr>
                <a:defRPr/>
              </a:pPr>
              <a:t>5/23/2019</a:t>
            </a:fld>
            <a:endParaRPr lang="en-US"/>
          </a:p>
        </p:txBody>
      </p:sp>
      <p:sp>
        <p:nvSpPr>
          <p:cNvPr id="5" name="Footer Placeholder 4">
            <a:extLst>
              <a:ext uri="{FF2B5EF4-FFF2-40B4-BE49-F238E27FC236}">
                <a16:creationId xmlns:a16="http://schemas.microsoft.com/office/drawing/2014/main" id="{67D9AF25-CD77-4F2B-BEFF-228B968FC3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A4B1F6-2974-479F-8B6A-9BE20BAA2B4A}"/>
              </a:ext>
            </a:extLst>
          </p:cNvPr>
          <p:cNvSpPr>
            <a:spLocks noGrp="1"/>
          </p:cNvSpPr>
          <p:nvPr>
            <p:ph type="sldNum" sz="quarter" idx="12"/>
          </p:nvPr>
        </p:nvSpPr>
        <p:spPr/>
        <p:txBody>
          <a:bodyPr/>
          <a:lstStyle>
            <a:lvl1pPr>
              <a:defRPr/>
            </a:lvl1pPr>
          </a:lstStyle>
          <a:p>
            <a:pPr>
              <a:defRPr/>
            </a:pPr>
            <a:fld id="{D6B091D3-A041-44FE-BCCE-BC7250C238AE}" type="slidenum">
              <a:rPr lang="en-US"/>
              <a:pPr>
                <a:defRPr/>
              </a:pPr>
              <a:t>‹#›</a:t>
            </a:fld>
            <a:endParaRPr lang="en-US"/>
          </a:p>
        </p:txBody>
      </p:sp>
    </p:spTree>
    <p:extLst>
      <p:ext uri="{BB962C8B-B14F-4D97-AF65-F5344CB8AC3E}">
        <p14:creationId xmlns:p14="http://schemas.microsoft.com/office/powerpoint/2010/main" val="16188591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5585" y="452438"/>
            <a:ext cx="9408583" cy="579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32614ABC-CC42-45D9-A430-C787275328DF}"/>
              </a:ext>
            </a:extLst>
          </p:cNvPr>
          <p:cNvSpPr>
            <a:spLocks noGrp="1"/>
          </p:cNvSpPr>
          <p:nvPr>
            <p:ph type="dt" sz="half" idx="10"/>
          </p:nvPr>
        </p:nvSpPr>
        <p:spPr/>
        <p:txBody>
          <a:bodyPr/>
          <a:lstStyle>
            <a:lvl1pPr>
              <a:defRPr/>
            </a:lvl1pPr>
          </a:lstStyle>
          <a:p>
            <a:pPr>
              <a:defRPr/>
            </a:pPr>
            <a:fld id="{887A6A53-D005-482A-9922-A03C353028FE}" type="datetimeFigureOut">
              <a:rPr lang="en-US"/>
              <a:pPr>
                <a:defRPr/>
              </a:pPr>
              <a:t>5/23/2019</a:t>
            </a:fld>
            <a:endParaRPr lang="en-US"/>
          </a:p>
        </p:txBody>
      </p:sp>
      <p:sp>
        <p:nvSpPr>
          <p:cNvPr id="4" name="Footer Placeholder 4">
            <a:extLst>
              <a:ext uri="{FF2B5EF4-FFF2-40B4-BE49-F238E27FC236}">
                <a16:creationId xmlns:a16="http://schemas.microsoft.com/office/drawing/2014/main" id="{FE882FFE-5F82-4D93-8EEA-9A533270315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D4B669-AD9F-4AC3-A0B6-F0D7D60F2D93}"/>
              </a:ext>
            </a:extLst>
          </p:cNvPr>
          <p:cNvSpPr>
            <a:spLocks noGrp="1"/>
          </p:cNvSpPr>
          <p:nvPr>
            <p:ph type="sldNum" sz="quarter" idx="12"/>
          </p:nvPr>
        </p:nvSpPr>
        <p:spPr/>
        <p:txBody>
          <a:bodyPr/>
          <a:lstStyle>
            <a:lvl1pPr>
              <a:defRPr/>
            </a:lvl1pPr>
          </a:lstStyle>
          <a:p>
            <a:pPr>
              <a:defRPr/>
            </a:pPr>
            <a:fld id="{360B58F9-6EF5-4C7F-AD1B-54F6B2089157}" type="slidenum">
              <a:rPr lang="en-US"/>
              <a:pPr>
                <a:defRPr/>
              </a:pPr>
              <a:t>‹#›</a:t>
            </a:fld>
            <a:endParaRPr lang="en-US"/>
          </a:p>
        </p:txBody>
      </p:sp>
    </p:spTree>
    <p:extLst>
      <p:ext uri="{BB962C8B-B14F-4D97-AF65-F5344CB8AC3E}">
        <p14:creationId xmlns:p14="http://schemas.microsoft.com/office/powerpoint/2010/main" val="26706245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Text Placeholder 2"/>
          <p:cNvSpPr>
            <a:spLocks noGrp="1"/>
          </p:cNvSpPr>
          <p:nvPr>
            <p:ph type="body"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B9CB87A-57C2-4458-82A1-0AD7AD4A5BEE}"/>
              </a:ext>
            </a:extLst>
          </p:cNvPr>
          <p:cNvSpPr>
            <a:spLocks noGrp="1"/>
          </p:cNvSpPr>
          <p:nvPr>
            <p:ph type="dt" sz="half" idx="10"/>
          </p:nvPr>
        </p:nvSpPr>
        <p:spPr/>
        <p:txBody>
          <a:bodyPr/>
          <a:lstStyle>
            <a:lvl1pPr>
              <a:defRPr/>
            </a:lvl1pPr>
          </a:lstStyle>
          <a:p>
            <a:pPr>
              <a:defRPr/>
            </a:pPr>
            <a:fld id="{110D0B23-BA85-4E42-92A8-D7C8F66E0D20}" type="datetimeFigureOut">
              <a:rPr lang="en-US"/>
              <a:pPr>
                <a:defRPr/>
              </a:pPr>
              <a:t>5/23/2019</a:t>
            </a:fld>
            <a:endParaRPr lang="en-US"/>
          </a:p>
        </p:txBody>
      </p:sp>
      <p:sp>
        <p:nvSpPr>
          <p:cNvPr id="6" name="Footer Placeholder 4">
            <a:extLst>
              <a:ext uri="{FF2B5EF4-FFF2-40B4-BE49-F238E27FC236}">
                <a16:creationId xmlns:a16="http://schemas.microsoft.com/office/drawing/2014/main" id="{4E7864DD-E36D-4613-8A25-7B71655D30C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F777F8-BEE9-40BC-AA7C-980E8D25F22E}"/>
              </a:ext>
            </a:extLst>
          </p:cNvPr>
          <p:cNvSpPr>
            <a:spLocks noGrp="1"/>
          </p:cNvSpPr>
          <p:nvPr>
            <p:ph type="sldNum" sz="quarter" idx="12"/>
          </p:nvPr>
        </p:nvSpPr>
        <p:spPr/>
        <p:txBody>
          <a:bodyPr/>
          <a:lstStyle>
            <a:lvl1pPr>
              <a:defRPr/>
            </a:lvl1pPr>
          </a:lstStyle>
          <a:p>
            <a:pPr>
              <a:defRPr/>
            </a:pPr>
            <a:fld id="{28AE73F0-AEEB-4C30-ABF9-E9AA06C559E7}" type="slidenum">
              <a:rPr lang="en-US"/>
              <a:pPr>
                <a:defRPr/>
              </a:pPr>
              <a:t>‹#›</a:t>
            </a:fld>
            <a:endParaRPr lang="en-US"/>
          </a:p>
        </p:txBody>
      </p:sp>
    </p:spTree>
    <p:extLst>
      <p:ext uri="{BB962C8B-B14F-4D97-AF65-F5344CB8AC3E}">
        <p14:creationId xmlns:p14="http://schemas.microsoft.com/office/powerpoint/2010/main" val="2748995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BD2644E-370F-4AC4-82B4-662CA5BA3CFF}"/>
              </a:ext>
            </a:extLst>
          </p:cNvPr>
          <p:cNvSpPr>
            <a:spLocks noGrp="1"/>
          </p:cNvSpPr>
          <p:nvPr>
            <p:ph type="dt" sz="half" idx="10"/>
          </p:nvPr>
        </p:nvSpPr>
        <p:spPr/>
        <p:txBody>
          <a:bodyPr/>
          <a:lstStyle>
            <a:lvl1pPr>
              <a:defRPr/>
            </a:lvl1pPr>
          </a:lstStyle>
          <a:p>
            <a:pPr>
              <a:defRPr/>
            </a:pPr>
            <a:fld id="{B04BC480-DB6D-4FF4-9C3D-B00AF838D717}" type="datetimeFigureOut">
              <a:rPr lang="en-US"/>
              <a:pPr>
                <a:defRPr/>
              </a:pPr>
              <a:t>5/23/2019</a:t>
            </a:fld>
            <a:endParaRPr lang="en-US"/>
          </a:p>
        </p:txBody>
      </p:sp>
      <p:sp>
        <p:nvSpPr>
          <p:cNvPr id="6" name="Footer Placeholder 4">
            <a:extLst>
              <a:ext uri="{FF2B5EF4-FFF2-40B4-BE49-F238E27FC236}">
                <a16:creationId xmlns:a16="http://schemas.microsoft.com/office/drawing/2014/main" id="{4847327A-1510-43D8-9028-9E632CBD81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2F2415-D311-49BE-A832-84073A0E4A9F}"/>
              </a:ext>
            </a:extLst>
          </p:cNvPr>
          <p:cNvSpPr>
            <a:spLocks noGrp="1"/>
          </p:cNvSpPr>
          <p:nvPr>
            <p:ph type="sldNum" sz="quarter" idx="12"/>
          </p:nvPr>
        </p:nvSpPr>
        <p:spPr/>
        <p:txBody>
          <a:bodyPr/>
          <a:lstStyle>
            <a:lvl1pPr>
              <a:defRPr/>
            </a:lvl1pPr>
          </a:lstStyle>
          <a:p>
            <a:pPr>
              <a:defRPr/>
            </a:pPr>
            <a:fld id="{DD2F8C1F-0EFD-4489-B32F-5778771BF73B}" type="slidenum">
              <a:rPr lang="en-US"/>
              <a:pPr>
                <a:defRPr/>
              </a:pPr>
              <a:t>‹#›</a:t>
            </a:fld>
            <a:endParaRPr lang="en-US"/>
          </a:p>
        </p:txBody>
      </p:sp>
    </p:spTree>
    <p:extLst>
      <p:ext uri="{BB962C8B-B14F-4D97-AF65-F5344CB8AC3E}">
        <p14:creationId xmlns:p14="http://schemas.microsoft.com/office/powerpoint/2010/main" val="741477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102784" y="4225926"/>
            <a:ext cx="8949267"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E433AF02-E0AB-478E-A233-1102ADBA83A2}"/>
              </a:ext>
            </a:extLst>
          </p:cNvPr>
          <p:cNvSpPr>
            <a:spLocks noGrp="1"/>
          </p:cNvSpPr>
          <p:nvPr>
            <p:ph type="dt" sz="half" idx="10"/>
          </p:nvPr>
        </p:nvSpPr>
        <p:spPr/>
        <p:txBody>
          <a:bodyPr/>
          <a:lstStyle>
            <a:lvl1pPr>
              <a:defRPr/>
            </a:lvl1pPr>
          </a:lstStyle>
          <a:p>
            <a:pPr>
              <a:defRPr/>
            </a:pPr>
            <a:fld id="{61185845-14D2-4AB5-8C16-3B0BDE6E1D89}" type="datetimeFigureOut">
              <a:rPr lang="en-US"/>
              <a:pPr>
                <a:defRPr/>
              </a:pPr>
              <a:t>5/23/2019</a:t>
            </a:fld>
            <a:endParaRPr lang="en-US"/>
          </a:p>
        </p:txBody>
      </p:sp>
      <p:sp>
        <p:nvSpPr>
          <p:cNvPr id="7" name="Footer Placeholder 4">
            <a:extLst>
              <a:ext uri="{FF2B5EF4-FFF2-40B4-BE49-F238E27FC236}">
                <a16:creationId xmlns:a16="http://schemas.microsoft.com/office/drawing/2014/main" id="{4088BCEB-F10D-4217-B3B4-320EFB113B0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45BCC2B-11A4-44D3-8ECC-9DB78DF34DB3}"/>
              </a:ext>
            </a:extLst>
          </p:cNvPr>
          <p:cNvSpPr>
            <a:spLocks noGrp="1"/>
          </p:cNvSpPr>
          <p:nvPr>
            <p:ph type="sldNum" sz="quarter" idx="12"/>
          </p:nvPr>
        </p:nvSpPr>
        <p:spPr/>
        <p:txBody>
          <a:bodyPr/>
          <a:lstStyle>
            <a:lvl1pPr>
              <a:defRPr/>
            </a:lvl1pPr>
          </a:lstStyle>
          <a:p>
            <a:pPr>
              <a:defRPr/>
            </a:pPr>
            <a:fld id="{DC9F0EEA-5E9A-41E4-ACA8-1518DC379356}" type="slidenum">
              <a:rPr lang="en-US"/>
              <a:pPr>
                <a:defRPr/>
              </a:pPr>
              <a:t>‹#›</a:t>
            </a:fld>
            <a:endParaRPr lang="en-US"/>
          </a:p>
        </p:txBody>
      </p:sp>
    </p:spTree>
    <p:extLst>
      <p:ext uri="{BB962C8B-B14F-4D97-AF65-F5344CB8AC3E}">
        <p14:creationId xmlns:p14="http://schemas.microsoft.com/office/powerpoint/2010/main" val="2166222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F27585-85F9-408A-8E76-848B5CF6B500}"/>
              </a:ext>
            </a:extLst>
          </p:cNvPr>
          <p:cNvSpPr>
            <a:spLocks noGrp="1"/>
          </p:cNvSpPr>
          <p:nvPr>
            <p:ph type="dt" sz="half" idx="10"/>
          </p:nvPr>
        </p:nvSpPr>
        <p:spPr/>
        <p:txBody>
          <a:bodyPr/>
          <a:lstStyle>
            <a:lvl1pPr>
              <a:defRPr/>
            </a:lvl1pPr>
          </a:lstStyle>
          <a:p>
            <a:pPr>
              <a:defRPr/>
            </a:pPr>
            <a:fld id="{E33817EE-A8BF-45A7-B028-799330A607BA}" type="datetimeFigureOut">
              <a:rPr lang="en-US"/>
              <a:pPr>
                <a:defRPr/>
              </a:pPr>
              <a:t>5/23/2019</a:t>
            </a:fld>
            <a:endParaRPr lang="en-US"/>
          </a:p>
        </p:txBody>
      </p:sp>
      <p:sp>
        <p:nvSpPr>
          <p:cNvPr id="8" name="Footer Placeholder 4">
            <a:extLst>
              <a:ext uri="{FF2B5EF4-FFF2-40B4-BE49-F238E27FC236}">
                <a16:creationId xmlns:a16="http://schemas.microsoft.com/office/drawing/2014/main" id="{6B7FF693-1212-47BA-9FE1-E4ACB4FA0C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B89814-5BD8-4519-9CBF-BEE1FDA15A52}"/>
              </a:ext>
            </a:extLst>
          </p:cNvPr>
          <p:cNvSpPr>
            <a:spLocks noGrp="1"/>
          </p:cNvSpPr>
          <p:nvPr>
            <p:ph type="sldNum" sz="quarter" idx="12"/>
          </p:nvPr>
        </p:nvSpPr>
        <p:spPr/>
        <p:txBody>
          <a:bodyPr/>
          <a:lstStyle>
            <a:lvl1pPr>
              <a:defRPr/>
            </a:lvl1pPr>
          </a:lstStyle>
          <a:p>
            <a:pPr>
              <a:defRPr/>
            </a:pPr>
            <a:fld id="{FF44580C-8E82-4FF3-BCD1-9655A58F5509}" type="slidenum">
              <a:rPr lang="en-US"/>
              <a:pPr>
                <a:defRPr/>
              </a:pPr>
              <a:t>‹#›</a:t>
            </a:fld>
            <a:endParaRPr lang="en-US"/>
          </a:p>
        </p:txBody>
      </p:sp>
    </p:spTree>
    <p:extLst>
      <p:ext uri="{BB962C8B-B14F-4D97-AF65-F5344CB8AC3E}">
        <p14:creationId xmlns:p14="http://schemas.microsoft.com/office/powerpoint/2010/main" val="37925140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half" idx="1"/>
          </p:nvPr>
        </p:nvSpPr>
        <p:spPr>
          <a:xfrm>
            <a:off x="1102785" y="2052638"/>
            <a:ext cx="4373033" cy="4195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679018" y="4225926"/>
            <a:ext cx="4373033"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20F4AB1-ED18-4B3C-8E29-B036BF183EC2}"/>
              </a:ext>
            </a:extLst>
          </p:cNvPr>
          <p:cNvSpPr>
            <a:spLocks noGrp="1"/>
          </p:cNvSpPr>
          <p:nvPr>
            <p:ph type="dt" sz="half" idx="10"/>
          </p:nvPr>
        </p:nvSpPr>
        <p:spPr/>
        <p:txBody>
          <a:bodyPr/>
          <a:lstStyle>
            <a:lvl1pPr>
              <a:defRPr/>
            </a:lvl1pPr>
          </a:lstStyle>
          <a:p>
            <a:pPr>
              <a:defRPr/>
            </a:pPr>
            <a:fld id="{C068DE9C-D983-4642-B133-59D5594786BC}" type="datetimeFigureOut">
              <a:rPr lang="en-US"/>
              <a:pPr>
                <a:defRPr/>
              </a:pPr>
              <a:t>5/23/2019</a:t>
            </a:fld>
            <a:endParaRPr lang="en-US"/>
          </a:p>
        </p:txBody>
      </p:sp>
      <p:sp>
        <p:nvSpPr>
          <p:cNvPr id="7" name="Footer Placeholder 4">
            <a:extLst>
              <a:ext uri="{FF2B5EF4-FFF2-40B4-BE49-F238E27FC236}">
                <a16:creationId xmlns:a16="http://schemas.microsoft.com/office/drawing/2014/main" id="{DC7330C4-1224-42F3-B427-E536335CB18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02CD7DFF-4334-4B88-992A-16A3D83D0C0F}"/>
              </a:ext>
            </a:extLst>
          </p:cNvPr>
          <p:cNvSpPr>
            <a:spLocks noGrp="1"/>
          </p:cNvSpPr>
          <p:nvPr>
            <p:ph type="sldNum" sz="quarter" idx="12"/>
          </p:nvPr>
        </p:nvSpPr>
        <p:spPr/>
        <p:txBody>
          <a:bodyPr/>
          <a:lstStyle>
            <a:lvl1pPr>
              <a:defRPr/>
            </a:lvl1pPr>
          </a:lstStyle>
          <a:p>
            <a:pPr>
              <a:defRPr/>
            </a:pPr>
            <a:fld id="{939DB0C2-0804-4640-AE43-32DA5EE7379C}" type="slidenum">
              <a:rPr lang="en-US"/>
              <a:pPr>
                <a:defRPr/>
              </a:pPr>
              <a:t>‹#›</a:t>
            </a:fld>
            <a:endParaRPr lang="en-US"/>
          </a:p>
        </p:txBody>
      </p:sp>
    </p:spTree>
    <p:extLst>
      <p:ext uri="{BB962C8B-B14F-4D97-AF65-F5344CB8AC3E}">
        <p14:creationId xmlns:p14="http://schemas.microsoft.com/office/powerpoint/2010/main" val="1268672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102785" y="4225926"/>
            <a:ext cx="4373033" cy="2022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5679018" y="2052638"/>
            <a:ext cx="4373033" cy="4195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BBB65979-FC81-41B6-825A-34D659B39D0E}"/>
              </a:ext>
            </a:extLst>
          </p:cNvPr>
          <p:cNvSpPr>
            <a:spLocks noGrp="1"/>
          </p:cNvSpPr>
          <p:nvPr>
            <p:ph type="dt" sz="half" idx="10"/>
          </p:nvPr>
        </p:nvSpPr>
        <p:spPr/>
        <p:txBody>
          <a:bodyPr/>
          <a:lstStyle>
            <a:lvl1pPr>
              <a:defRPr/>
            </a:lvl1pPr>
          </a:lstStyle>
          <a:p>
            <a:pPr>
              <a:defRPr/>
            </a:pPr>
            <a:fld id="{D3530BA0-BA15-4F68-9B1F-EE0837D5B739}" type="datetimeFigureOut">
              <a:rPr lang="en-US"/>
              <a:pPr>
                <a:defRPr/>
              </a:pPr>
              <a:t>5/23/2019</a:t>
            </a:fld>
            <a:endParaRPr lang="en-US"/>
          </a:p>
        </p:txBody>
      </p:sp>
      <p:sp>
        <p:nvSpPr>
          <p:cNvPr id="7" name="Footer Placeholder 4">
            <a:extLst>
              <a:ext uri="{FF2B5EF4-FFF2-40B4-BE49-F238E27FC236}">
                <a16:creationId xmlns:a16="http://schemas.microsoft.com/office/drawing/2014/main" id="{E021C43D-5016-4080-84A0-1279E76A287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5B8367DC-1177-4127-8EE1-A8FB07729C2D}"/>
              </a:ext>
            </a:extLst>
          </p:cNvPr>
          <p:cNvSpPr>
            <a:spLocks noGrp="1"/>
          </p:cNvSpPr>
          <p:nvPr>
            <p:ph type="sldNum" sz="quarter" idx="12"/>
          </p:nvPr>
        </p:nvSpPr>
        <p:spPr/>
        <p:txBody>
          <a:bodyPr/>
          <a:lstStyle>
            <a:lvl1pPr>
              <a:defRPr/>
            </a:lvl1pPr>
          </a:lstStyle>
          <a:p>
            <a:pPr>
              <a:defRPr/>
            </a:pPr>
            <a:fld id="{852EDEEF-3080-46C6-92EC-D30BFFC6B680}" type="slidenum">
              <a:rPr lang="en-US"/>
              <a:pPr>
                <a:defRPr/>
              </a:pPr>
              <a:t>‹#›</a:t>
            </a:fld>
            <a:endParaRPr lang="en-US"/>
          </a:p>
        </p:txBody>
      </p:sp>
    </p:spTree>
    <p:extLst>
      <p:ext uri="{BB962C8B-B14F-4D97-AF65-F5344CB8AC3E}">
        <p14:creationId xmlns:p14="http://schemas.microsoft.com/office/powerpoint/2010/main" val="278613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10.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image" Target="../media/image7.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1.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theme" Target="../theme/theme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theme" Target="../theme/theme13.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4.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4.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6.jpe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7.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8.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4.jpe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theme" Target="../theme/theme9.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72" r:id="rId5"/>
    <p:sldLayoutId id="2147483673" r:id="rId6"/>
    <p:sldLayoutId id="2147483653" r:id="rId7"/>
    <p:sldLayoutId id="2147483671" r:id="rId8"/>
    <p:sldLayoutId id="2147483668" r:id="rId9"/>
    <p:sldLayoutId id="2147483654" r:id="rId10"/>
    <p:sldLayoutId id="2147483655"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92954A3-5B9F-47C4-A7DE-962C3CB70C7B}"/>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CEE40ADA-5EDF-4112-9572-9F09099C970B}"/>
                </a:ext>
              </a:extLst>
            </p:cNvPr>
            <p:cNvSpPr>
              <a:spLocks/>
            </p:cNvSpPr>
            <p:nvPr/>
          </p:nvSpPr>
          <p:spPr bwMode="ltGray">
            <a:xfrm>
              <a:off x="2971" y="3367"/>
              <a:ext cx="2789" cy="953"/>
            </a:xfrm>
            <a:custGeom>
              <a:avLst/>
              <a:gdLst>
                <a:gd name="T0" fmla="*/ 2921 w 2780"/>
                <a:gd name="T1" fmla="*/ 18 h 953"/>
                <a:gd name="T2" fmla="*/ 2831 w 2780"/>
                <a:gd name="T3" fmla="*/ 24 h 953"/>
                <a:gd name="T4" fmla="*/ 2764 w 2780"/>
                <a:gd name="T5" fmla="*/ 102 h 953"/>
                <a:gd name="T6" fmla="*/ 2649 w 2780"/>
                <a:gd name="T7" fmla="*/ 156 h 953"/>
                <a:gd name="T8" fmla="*/ 2642 w 2780"/>
                <a:gd name="T9" fmla="*/ 222 h 953"/>
                <a:gd name="T10" fmla="*/ 2623 w 2780"/>
                <a:gd name="T11" fmla="*/ 246 h 953"/>
                <a:gd name="T12" fmla="*/ 2605 w 2780"/>
                <a:gd name="T13" fmla="*/ 252 h 953"/>
                <a:gd name="T14" fmla="*/ 2533 w 2780"/>
                <a:gd name="T15" fmla="*/ 210 h 953"/>
                <a:gd name="T16" fmla="*/ 2387 w 2780"/>
                <a:gd name="T17" fmla="*/ 192 h 953"/>
                <a:gd name="T18" fmla="*/ 2360 w 2780"/>
                <a:gd name="T19" fmla="*/ 186 h 953"/>
                <a:gd name="T20" fmla="*/ 2339 w 2780"/>
                <a:gd name="T21" fmla="*/ 192 h 953"/>
                <a:gd name="T22" fmla="*/ 2265 w 2780"/>
                <a:gd name="T23" fmla="*/ 228 h 953"/>
                <a:gd name="T24" fmla="*/ 2229 w 2780"/>
                <a:gd name="T25" fmla="*/ 240 h 953"/>
                <a:gd name="T26" fmla="*/ 2205 w 2780"/>
                <a:gd name="T27" fmla="*/ 246 h 953"/>
                <a:gd name="T28" fmla="*/ 2193 w 2780"/>
                <a:gd name="T29" fmla="*/ 258 h 953"/>
                <a:gd name="T30" fmla="*/ 2193 w 2780"/>
                <a:gd name="T31" fmla="*/ 276 h 953"/>
                <a:gd name="T32" fmla="*/ 2170 w 2780"/>
                <a:gd name="T33" fmla="*/ 300 h 953"/>
                <a:gd name="T34" fmla="*/ 2152 w 2780"/>
                <a:gd name="T35" fmla="*/ 312 h 953"/>
                <a:gd name="T36" fmla="*/ 2140 w 2780"/>
                <a:gd name="T37" fmla="*/ 324 h 953"/>
                <a:gd name="T38" fmla="*/ 2128 w 2780"/>
                <a:gd name="T39" fmla="*/ 336 h 953"/>
                <a:gd name="T40" fmla="*/ 2093 w 2780"/>
                <a:gd name="T41" fmla="*/ 342 h 953"/>
                <a:gd name="T42" fmla="*/ 2016 w 2780"/>
                <a:gd name="T43" fmla="*/ 336 h 953"/>
                <a:gd name="T44" fmla="*/ 1979 w 2780"/>
                <a:gd name="T45" fmla="*/ 330 h 953"/>
                <a:gd name="T46" fmla="*/ 1967 w 2780"/>
                <a:gd name="T47" fmla="*/ 342 h 953"/>
                <a:gd name="T48" fmla="*/ 1955 w 2780"/>
                <a:gd name="T49" fmla="*/ 354 h 953"/>
                <a:gd name="T50" fmla="*/ 1925 w 2780"/>
                <a:gd name="T51" fmla="*/ 360 h 953"/>
                <a:gd name="T52" fmla="*/ 1866 w 2780"/>
                <a:gd name="T53" fmla="*/ 342 h 953"/>
                <a:gd name="T54" fmla="*/ 1842 w 2780"/>
                <a:gd name="T55" fmla="*/ 342 h 953"/>
                <a:gd name="T56" fmla="*/ 1818 w 2780"/>
                <a:gd name="T57" fmla="*/ 354 h 953"/>
                <a:gd name="T58" fmla="*/ 1749 w 2780"/>
                <a:gd name="T59" fmla="*/ 425 h 953"/>
                <a:gd name="T60" fmla="*/ 1699 w 2780"/>
                <a:gd name="T61" fmla="*/ 569 h 953"/>
                <a:gd name="T62" fmla="*/ 1699 w 2780"/>
                <a:gd name="T63" fmla="*/ 593 h 953"/>
                <a:gd name="T64" fmla="*/ 1706 w 2780"/>
                <a:gd name="T65" fmla="*/ 641 h 953"/>
                <a:gd name="T66" fmla="*/ 1727 w 2780"/>
                <a:gd name="T67" fmla="*/ 659 h 953"/>
                <a:gd name="T68" fmla="*/ 1720 w 2780"/>
                <a:gd name="T69" fmla="*/ 671 h 953"/>
                <a:gd name="T70" fmla="*/ 1706 w 2780"/>
                <a:gd name="T71" fmla="*/ 683 h 953"/>
                <a:gd name="T72" fmla="*/ 1627 w 2780"/>
                <a:gd name="T73" fmla="*/ 689 h 953"/>
                <a:gd name="T74" fmla="*/ 1550 w 2780"/>
                <a:gd name="T75" fmla="*/ 629 h 953"/>
                <a:gd name="T76" fmla="*/ 1403 w 2780"/>
                <a:gd name="T77" fmla="*/ 587 h 953"/>
                <a:gd name="T78" fmla="*/ 1252 w 2780"/>
                <a:gd name="T79" fmla="*/ 671 h 953"/>
                <a:gd name="T80" fmla="*/ 1067 w 2780"/>
                <a:gd name="T81" fmla="*/ 731 h 953"/>
                <a:gd name="T82" fmla="*/ 864 w 2780"/>
                <a:gd name="T83" fmla="*/ 743 h 953"/>
                <a:gd name="T84" fmla="*/ 662 w 2780"/>
                <a:gd name="T85" fmla="*/ 701 h 953"/>
                <a:gd name="T86" fmla="*/ 602 w 2780"/>
                <a:gd name="T87" fmla="*/ 695 h 953"/>
                <a:gd name="T88" fmla="*/ 590 w 2780"/>
                <a:gd name="T89" fmla="*/ 701 h 953"/>
                <a:gd name="T90" fmla="*/ 554 w 2780"/>
                <a:gd name="T91" fmla="*/ 731 h 953"/>
                <a:gd name="T92" fmla="*/ 453 w 2780"/>
                <a:gd name="T93" fmla="*/ 809 h 953"/>
                <a:gd name="T94" fmla="*/ 423 w 2780"/>
                <a:gd name="T95" fmla="*/ 821 h 953"/>
                <a:gd name="T96" fmla="*/ 399 w 2780"/>
                <a:gd name="T97" fmla="*/ 821 h 953"/>
                <a:gd name="T98" fmla="*/ 352 w 2780"/>
                <a:gd name="T99" fmla="*/ 827 h 953"/>
                <a:gd name="T100" fmla="*/ 226 w 2780"/>
                <a:gd name="T101" fmla="*/ 851 h 953"/>
                <a:gd name="T102" fmla="*/ 19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3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43AE923A-91EF-406A-8F02-C7078236214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04C22337-8B71-4D8E-84E4-3FE0CCD327C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1BBCFD6B-0F11-4D7C-8E7A-D68FB540124E}"/>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C32D218D-F0F8-4FF8-958B-9CF5F0BD93EC}"/>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5DA52814-7850-46D3-986C-780E9130C47C}"/>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70FA6008-9DC5-4600-A01A-EB392D22D757}"/>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2EBCFF86-C9CA-4D2E-AE98-AAB2A1B7814D}"/>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B9CB4EBA-8B9A-4F9D-9450-C730906B494B}"/>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EEF14DB3-F7FD-45AE-8F37-5A93766E53B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6F2BCF8E-AE0D-417D-8F31-05C2AA927B0F}"/>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590BFF35-B5BE-4279-BC4A-6DD1B5D9145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2CD7880D-EA32-47C7-AFA0-383B0EAA19B5}"/>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15767766-117B-428A-8DB7-2E025CF8D63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E23BC34A-DBEA-40FA-84D8-4AF44A41736F}"/>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7839F06F-574F-4B99-8421-DC2DF60863B0}"/>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4371DF89-C1F9-4C1C-9943-16C7C66EB6F2}"/>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72913DC7-5CED-4EBA-B908-19019484E15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2D47F8D8-5D4D-4CA1-95E9-C4E29C6598D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2C64A86-684A-45B2-A3BF-ABC3B52A257D}" type="slidenum">
              <a:rPr lang="en-US" altLang="en-US"/>
              <a:pPr>
                <a:defRPr/>
              </a:pPr>
              <a:t>‹#›</a:t>
            </a:fld>
            <a:endParaRPr lang="en-US" altLang="en-US"/>
          </a:p>
        </p:txBody>
      </p:sp>
      <p:sp>
        <p:nvSpPr>
          <p:cNvPr id="54294" name="Rectangle 22">
            <a:extLst>
              <a:ext uri="{FF2B5EF4-FFF2-40B4-BE49-F238E27FC236}">
                <a16:creationId xmlns:a16="http://schemas.microsoft.com/office/drawing/2014/main" id="{5EC19214-78DC-41F9-AF11-B2425DB0B0A9}"/>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96722650"/>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CDEEE39-162E-489A-901A-B29D6EF686E4}"/>
              </a:ext>
            </a:extLst>
          </p:cNvPr>
          <p:cNvGrpSpPr>
            <a:grpSpLocks/>
          </p:cNvGrpSpPr>
          <p:nvPr/>
        </p:nvGrpSpPr>
        <p:grpSpPr bwMode="auto">
          <a:xfrm>
            <a:off x="0" y="2438400"/>
            <a:ext cx="12192000" cy="4046538"/>
            <a:chOff x="0" y="1536"/>
            <a:chExt cx="5760" cy="2549"/>
          </a:xfrm>
        </p:grpSpPr>
        <p:sp>
          <p:nvSpPr>
            <p:cNvPr id="6147" name="Rectangle 3">
              <a:extLst>
                <a:ext uri="{FF2B5EF4-FFF2-40B4-BE49-F238E27FC236}">
                  <a16:creationId xmlns:a16="http://schemas.microsoft.com/office/drawing/2014/main" id="{C127DF82-B0FE-4AB8-B1B5-23230541FE00}"/>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sz="1800"/>
            </a:p>
          </p:txBody>
        </p:sp>
        <p:sp>
          <p:nvSpPr>
            <p:cNvPr id="1033" name="Freeform 4">
              <a:extLst>
                <a:ext uri="{FF2B5EF4-FFF2-40B4-BE49-F238E27FC236}">
                  <a16:creationId xmlns:a16="http://schemas.microsoft.com/office/drawing/2014/main" id="{714491AD-DF72-4321-A0CC-E5C1287C6B04}"/>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Freeform 5">
              <a:extLst>
                <a:ext uri="{FF2B5EF4-FFF2-40B4-BE49-F238E27FC236}">
                  <a16:creationId xmlns:a16="http://schemas.microsoft.com/office/drawing/2014/main" id="{245782D9-0498-42A2-9A44-7419AC87F3E3}"/>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0" name="Freeform 6">
              <a:extLst>
                <a:ext uri="{FF2B5EF4-FFF2-40B4-BE49-F238E27FC236}">
                  <a16:creationId xmlns:a16="http://schemas.microsoft.com/office/drawing/2014/main" id="{B86D7AC9-E485-4251-A1A2-3A66AE8C6056}"/>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Freeform 7">
              <a:extLst>
                <a:ext uri="{FF2B5EF4-FFF2-40B4-BE49-F238E27FC236}">
                  <a16:creationId xmlns:a16="http://schemas.microsoft.com/office/drawing/2014/main" id="{828122D8-92FB-4077-871B-C243282D8EFE}"/>
                </a:ext>
              </a:extLst>
            </p:cNvPr>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7" name="Freeform 8">
              <a:extLst>
                <a:ext uri="{FF2B5EF4-FFF2-40B4-BE49-F238E27FC236}">
                  <a16:creationId xmlns:a16="http://schemas.microsoft.com/office/drawing/2014/main" id="{B8191349-E26C-417B-A77E-D4C3DE55D1BA}"/>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8" name="Freeform 9">
              <a:extLst>
                <a:ext uri="{FF2B5EF4-FFF2-40B4-BE49-F238E27FC236}">
                  <a16:creationId xmlns:a16="http://schemas.microsoft.com/office/drawing/2014/main" id="{1A17E271-D6D8-4405-B6D1-FA7660995525}"/>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10">
              <a:extLst>
                <a:ext uri="{FF2B5EF4-FFF2-40B4-BE49-F238E27FC236}">
                  <a16:creationId xmlns:a16="http://schemas.microsoft.com/office/drawing/2014/main" id="{33403EF2-9B9C-42AF-B88A-BFE91B8A86F9}"/>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11">
              <a:extLst>
                <a:ext uri="{FF2B5EF4-FFF2-40B4-BE49-F238E27FC236}">
                  <a16:creationId xmlns:a16="http://schemas.microsoft.com/office/drawing/2014/main" id="{899C9FB5-7692-4021-AA1C-464CB0C566B9}"/>
                </a:ext>
              </a:extLst>
            </p:cNvPr>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6" name="Freeform 12">
              <a:extLst>
                <a:ext uri="{FF2B5EF4-FFF2-40B4-BE49-F238E27FC236}">
                  <a16:creationId xmlns:a16="http://schemas.microsoft.com/office/drawing/2014/main" id="{6CC13F92-834C-419D-92F3-8C0F104370A8}"/>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2" name="Freeform 13">
              <a:extLst>
                <a:ext uri="{FF2B5EF4-FFF2-40B4-BE49-F238E27FC236}">
                  <a16:creationId xmlns:a16="http://schemas.microsoft.com/office/drawing/2014/main" id="{2C07471D-239C-44A0-8DEA-263735B9C307}"/>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158" name="Freeform 14">
              <a:extLst>
                <a:ext uri="{FF2B5EF4-FFF2-40B4-BE49-F238E27FC236}">
                  <a16:creationId xmlns:a16="http://schemas.microsoft.com/office/drawing/2014/main" id="{C4981663-DC65-45C6-AF60-C73D28E88CD5}"/>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159" name="Freeform 15">
              <a:extLst>
                <a:ext uri="{FF2B5EF4-FFF2-40B4-BE49-F238E27FC236}">
                  <a16:creationId xmlns:a16="http://schemas.microsoft.com/office/drawing/2014/main" id="{ED84B132-ADB1-46CA-BFC3-97E368D36A87}"/>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160" name="Freeform 16">
              <a:extLst>
                <a:ext uri="{FF2B5EF4-FFF2-40B4-BE49-F238E27FC236}">
                  <a16:creationId xmlns:a16="http://schemas.microsoft.com/office/drawing/2014/main" id="{13B1CB44-FE92-4489-8358-9F622A48D041}"/>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46" name="Freeform 17">
              <a:extLst>
                <a:ext uri="{FF2B5EF4-FFF2-40B4-BE49-F238E27FC236}">
                  <a16:creationId xmlns:a16="http://schemas.microsoft.com/office/drawing/2014/main" id="{6EACB11E-0FEF-43E5-95EB-F8832127661B}"/>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6162" name="Rectangle 18">
            <a:extLst>
              <a:ext uri="{FF2B5EF4-FFF2-40B4-BE49-F238E27FC236}">
                <a16:creationId xmlns:a16="http://schemas.microsoft.com/office/drawing/2014/main" id="{08CAD0C0-73B1-43F3-A64B-573FBBBB8AA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163" name="Rectangle 19">
            <a:extLst>
              <a:ext uri="{FF2B5EF4-FFF2-40B4-BE49-F238E27FC236}">
                <a16:creationId xmlns:a16="http://schemas.microsoft.com/office/drawing/2014/main" id="{42BBE803-FB27-42C8-8486-C8DBE1FA5840}"/>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pPr>
              <a:defRPr/>
            </a:pPr>
            <a:endParaRPr lang="en-US" altLang="en-US"/>
          </a:p>
        </p:txBody>
      </p:sp>
      <p:sp>
        <p:nvSpPr>
          <p:cNvPr id="6164" name="Rectangle 20">
            <a:extLst>
              <a:ext uri="{FF2B5EF4-FFF2-40B4-BE49-F238E27FC236}">
                <a16:creationId xmlns:a16="http://schemas.microsoft.com/office/drawing/2014/main" id="{5ED5CF84-5533-4134-8AD7-DEF34B47636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n-lt"/>
              </a:defRPr>
            </a:lvl1pPr>
          </a:lstStyle>
          <a:p>
            <a:pPr>
              <a:defRPr/>
            </a:pPr>
            <a:endParaRPr lang="en-US" altLang="en-US"/>
          </a:p>
        </p:txBody>
      </p:sp>
      <p:sp>
        <p:nvSpPr>
          <p:cNvPr id="6165" name="Rectangle 21">
            <a:extLst>
              <a:ext uri="{FF2B5EF4-FFF2-40B4-BE49-F238E27FC236}">
                <a16:creationId xmlns:a16="http://schemas.microsoft.com/office/drawing/2014/main" id="{9D999CB4-421A-47E2-A26E-25BBA9E77767}"/>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mn-lt"/>
              </a:defRPr>
            </a:lvl1pPr>
          </a:lstStyle>
          <a:p>
            <a:pPr>
              <a:defRPr/>
            </a:pPr>
            <a:fld id="{C7724174-6487-4535-B5BB-E5C4B4964FF5}" type="slidenum">
              <a:rPr lang="en-US" altLang="en-US"/>
              <a:pPr>
                <a:defRPr/>
              </a:pPr>
              <a:t>‹#›</a:t>
            </a:fld>
            <a:endParaRPr lang="en-US" altLang="en-US"/>
          </a:p>
        </p:txBody>
      </p:sp>
      <p:sp>
        <p:nvSpPr>
          <p:cNvPr id="6166" name="Rectangle 22">
            <a:extLst>
              <a:ext uri="{FF2B5EF4-FFF2-40B4-BE49-F238E27FC236}">
                <a16:creationId xmlns:a16="http://schemas.microsoft.com/office/drawing/2014/main" id="{8A4BCD99-A6BB-4101-B1B5-3A7AD6CE2F8A}"/>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62253747"/>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BF67129-D491-41EE-92C3-593DF8C55896}"/>
              </a:ext>
            </a:extLst>
          </p:cNvPr>
          <p:cNvGrpSpPr>
            <a:grpSpLocks/>
          </p:cNvGrpSpPr>
          <p:nvPr/>
        </p:nvGrpSpPr>
        <p:grpSpPr bwMode="auto">
          <a:xfrm>
            <a:off x="1" y="0"/>
            <a:ext cx="9656233" cy="1981200"/>
            <a:chOff x="0" y="0"/>
            <a:chExt cx="4562" cy="1248"/>
          </a:xfrm>
        </p:grpSpPr>
        <p:sp>
          <p:nvSpPr>
            <p:cNvPr id="118787" name="Freeform 3">
              <a:extLst>
                <a:ext uri="{FF2B5EF4-FFF2-40B4-BE49-F238E27FC236}">
                  <a16:creationId xmlns:a16="http://schemas.microsoft.com/office/drawing/2014/main" id="{14B3B7C4-EA20-4D54-B26E-1066A85EDF1B}"/>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E4CF718E-A121-4BCF-909F-6DAC2693036C}"/>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18789" name="Rectangle 5">
            <a:extLst>
              <a:ext uri="{FF2B5EF4-FFF2-40B4-BE49-F238E27FC236}">
                <a16:creationId xmlns:a16="http://schemas.microsoft.com/office/drawing/2014/main" id="{DE81A8F6-C49E-414E-A1E3-93159EAE730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90" name="Rectangle 6">
            <a:extLst>
              <a:ext uri="{FF2B5EF4-FFF2-40B4-BE49-F238E27FC236}">
                <a16:creationId xmlns:a16="http://schemas.microsoft.com/office/drawing/2014/main" id="{29501BBB-EDE6-479A-B4B8-B92C5BB8BC45}"/>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8791" name="Rectangle 7">
            <a:extLst>
              <a:ext uri="{FF2B5EF4-FFF2-40B4-BE49-F238E27FC236}">
                <a16:creationId xmlns:a16="http://schemas.microsoft.com/office/drawing/2014/main" id="{F173F3AE-0FF6-489E-9AFA-BF3267834DEF}"/>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ltLang="en-US"/>
          </a:p>
        </p:txBody>
      </p:sp>
      <p:sp>
        <p:nvSpPr>
          <p:cNvPr id="118792" name="Rectangle 8">
            <a:extLst>
              <a:ext uri="{FF2B5EF4-FFF2-40B4-BE49-F238E27FC236}">
                <a16:creationId xmlns:a16="http://schemas.microsoft.com/office/drawing/2014/main" id="{6F2FAEE0-A99F-4C9B-962B-09FFF424115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ltLang="en-US"/>
          </a:p>
        </p:txBody>
      </p:sp>
      <p:sp>
        <p:nvSpPr>
          <p:cNvPr id="118793" name="Rectangle 9">
            <a:extLst>
              <a:ext uri="{FF2B5EF4-FFF2-40B4-BE49-F238E27FC236}">
                <a16:creationId xmlns:a16="http://schemas.microsoft.com/office/drawing/2014/main" id="{578FD5FD-91F2-4001-BD14-2DF573B74D1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DC62A940-805E-41E6-A073-F9C5C3375614}" type="slidenum">
              <a:rPr lang="en-US" altLang="en-US"/>
              <a:pPr>
                <a:defRPr/>
              </a:pPr>
              <a:t>‹#›</a:t>
            </a:fld>
            <a:endParaRPr lang="en-US" altLang="en-US"/>
          </a:p>
        </p:txBody>
      </p:sp>
    </p:spTree>
    <p:extLst>
      <p:ext uri="{BB962C8B-B14F-4D97-AF65-F5344CB8AC3E}">
        <p14:creationId xmlns:p14="http://schemas.microsoft.com/office/powerpoint/2010/main" val="3608973064"/>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FB3D631-01FB-4BFA-903E-D3FF5CAEDBB3}"/>
              </a:ext>
            </a:extLst>
          </p:cNvPr>
          <p:cNvGrpSpPr>
            <a:grpSpLocks/>
          </p:cNvGrpSpPr>
          <p:nvPr/>
        </p:nvGrpSpPr>
        <p:grpSpPr bwMode="auto">
          <a:xfrm>
            <a:off x="1" y="0"/>
            <a:ext cx="9656233" cy="1981200"/>
            <a:chOff x="0" y="0"/>
            <a:chExt cx="4562" cy="1248"/>
          </a:xfrm>
        </p:grpSpPr>
        <p:sp>
          <p:nvSpPr>
            <p:cNvPr id="86019" name="Freeform 3">
              <a:extLst>
                <a:ext uri="{FF2B5EF4-FFF2-40B4-BE49-F238E27FC236}">
                  <a16:creationId xmlns:a16="http://schemas.microsoft.com/office/drawing/2014/main" id="{E8BDBE51-EE3B-4BE6-B964-BC220910B76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FC29AB76-C8C2-4187-BDD6-CFDC8513B79E}"/>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6021" name="Rectangle 5">
            <a:extLst>
              <a:ext uri="{FF2B5EF4-FFF2-40B4-BE49-F238E27FC236}">
                <a16:creationId xmlns:a16="http://schemas.microsoft.com/office/drawing/2014/main" id="{5CB41B85-3FAE-46F1-A18B-FA30A93D70D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022" name="Rectangle 6">
            <a:extLst>
              <a:ext uri="{FF2B5EF4-FFF2-40B4-BE49-F238E27FC236}">
                <a16:creationId xmlns:a16="http://schemas.microsoft.com/office/drawing/2014/main" id="{906F0B89-81A4-415C-8624-833DF6E69F1D}"/>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6023" name="Rectangle 7">
            <a:extLst>
              <a:ext uri="{FF2B5EF4-FFF2-40B4-BE49-F238E27FC236}">
                <a16:creationId xmlns:a16="http://schemas.microsoft.com/office/drawing/2014/main" id="{C63E1EC7-AE4A-4CA7-835C-7D73149EB0F7}"/>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86024" name="Rectangle 8">
            <a:extLst>
              <a:ext uri="{FF2B5EF4-FFF2-40B4-BE49-F238E27FC236}">
                <a16:creationId xmlns:a16="http://schemas.microsoft.com/office/drawing/2014/main" id="{37893A2B-439D-4B1C-9CD9-AB3CA67C33F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86025" name="Rectangle 9">
            <a:extLst>
              <a:ext uri="{FF2B5EF4-FFF2-40B4-BE49-F238E27FC236}">
                <a16:creationId xmlns:a16="http://schemas.microsoft.com/office/drawing/2014/main" id="{5B1FEA28-F1C1-4119-A8CD-C9325ABCE2A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3B9B346-2967-41B2-B21F-D365CD992190}" type="slidenum">
              <a:rPr lang="en-US" altLang="en-US"/>
              <a:pPr>
                <a:defRPr/>
              </a:pPr>
              <a:t>‹#›</a:t>
            </a:fld>
            <a:endParaRPr lang="en-US" altLang="en-US"/>
          </a:p>
        </p:txBody>
      </p:sp>
    </p:spTree>
    <p:extLst>
      <p:ext uri="{BB962C8B-B14F-4D97-AF65-F5344CB8AC3E}">
        <p14:creationId xmlns:p14="http://schemas.microsoft.com/office/powerpoint/2010/main" val="2909643064"/>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51C7E8C-8952-418E-A333-E3E07DC3C11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8AFE0C8-4B5F-460A-A6EB-6DF180B2BAC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11ADA3C8-AE9C-4909-A919-E82170C4734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62F4906B-526E-4F66-AF36-521253BC01F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1FB97A42-C6CE-40E4-9CCC-E3D2598B55B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B8632C19-F88E-443D-95EC-5D7D0B5EC754}" type="slidenum">
              <a:rPr lang="en-US" altLang="en-US"/>
              <a:pPr>
                <a:defRPr/>
              </a:pPr>
              <a:t>‹#›</a:t>
            </a:fld>
            <a:endParaRPr lang="en-US" altLang="en-US"/>
          </a:p>
        </p:txBody>
      </p:sp>
    </p:spTree>
    <p:extLst>
      <p:ext uri="{BB962C8B-B14F-4D97-AF65-F5344CB8AC3E}">
        <p14:creationId xmlns:p14="http://schemas.microsoft.com/office/powerpoint/2010/main" val="22867824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8">
            <a:extLst>
              <a:ext uri="{FF2B5EF4-FFF2-40B4-BE49-F238E27FC236}">
                <a16:creationId xmlns:a16="http://schemas.microsoft.com/office/drawing/2014/main" id="{0EEAFB63-F2D6-494C-8583-59F6DE7A0144}"/>
              </a:ext>
            </a:extLst>
          </p:cNvPr>
          <p:cNvGrpSpPr>
            <a:grpSpLocks/>
          </p:cNvGrpSpPr>
          <p:nvPr/>
        </p:nvGrpSpPr>
        <p:grpSpPr bwMode="auto">
          <a:xfrm>
            <a:off x="304800" y="228600"/>
            <a:ext cx="11582400" cy="5943600"/>
            <a:chOff x="144" y="144"/>
            <a:chExt cx="5472" cy="3744"/>
          </a:xfrm>
        </p:grpSpPr>
        <p:sp>
          <p:nvSpPr>
            <p:cNvPr id="1032" name="Rectangle 2">
              <a:extLst>
                <a:ext uri="{FF2B5EF4-FFF2-40B4-BE49-F238E27FC236}">
                  <a16:creationId xmlns:a16="http://schemas.microsoft.com/office/drawing/2014/main" id="{D0298A1C-9948-4788-A477-DB86ABBA230E}"/>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1033" name="Rectangle 3">
              <a:extLst>
                <a:ext uri="{FF2B5EF4-FFF2-40B4-BE49-F238E27FC236}">
                  <a16:creationId xmlns:a16="http://schemas.microsoft.com/office/drawing/2014/main" id="{7FB05624-912A-4F3A-BAAF-E230B0820FA2}"/>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Arial Narrow" panose="020B0606020202030204" pitchFamily="34" charset="0"/>
                  <a:cs typeface="Arial" panose="020B0604020202020204" pitchFamily="34" charset="0"/>
                </a:defRPr>
              </a:lvl1pPr>
              <a:lvl2pPr marL="742950" indent="-285750">
                <a:defRPr sz="2400" i="1">
                  <a:solidFill>
                    <a:schemeClr val="tx1"/>
                  </a:solidFill>
                  <a:latin typeface="Arial Narrow" panose="020B0606020202030204" pitchFamily="34" charset="0"/>
                  <a:cs typeface="Arial" panose="020B0604020202020204" pitchFamily="34" charset="0"/>
                </a:defRPr>
              </a:lvl2pPr>
              <a:lvl3pPr marL="1143000" indent="-228600">
                <a:defRPr sz="2400" i="1">
                  <a:solidFill>
                    <a:schemeClr val="tx1"/>
                  </a:solidFill>
                  <a:latin typeface="Arial Narrow" panose="020B0606020202030204" pitchFamily="34" charset="0"/>
                  <a:cs typeface="Arial" panose="020B0604020202020204" pitchFamily="34" charset="0"/>
                </a:defRPr>
              </a:lvl3pPr>
              <a:lvl4pPr marL="1600200" indent="-228600">
                <a:defRPr sz="2400" i="1">
                  <a:solidFill>
                    <a:schemeClr val="tx1"/>
                  </a:solidFill>
                  <a:latin typeface="Arial Narrow" panose="020B0606020202030204" pitchFamily="34" charset="0"/>
                  <a:cs typeface="Arial" panose="020B0604020202020204" pitchFamily="34" charset="0"/>
                </a:defRPr>
              </a:lvl4pPr>
              <a:lvl5pPr marL="2057400" indent="-228600">
                <a:defRPr sz="2400" i="1">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sz="2400" i="1">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i="0">
                <a:latin typeface="Times New Roman" panose="02020603050405020304" pitchFamily="18" charset="0"/>
              </a:endParaRPr>
            </a:p>
          </p:txBody>
        </p:sp>
        <p:sp>
          <p:nvSpPr>
            <p:cNvPr id="1034" name="Line 9">
              <a:extLst>
                <a:ext uri="{FF2B5EF4-FFF2-40B4-BE49-F238E27FC236}">
                  <a16:creationId xmlns:a16="http://schemas.microsoft.com/office/drawing/2014/main" id="{DA4EC771-4AEA-4398-8CF0-04EF9419404D}"/>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27" name="Rectangle 4">
            <a:extLst>
              <a:ext uri="{FF2B5EF4-FFF2-40B4-BE49-F238E27FC236}">
                <a16:creationId xmlns:a16="http://schemas.microsoft.com/office/drawing/2014/main" id="{40F5D11B-DF51-41F5-A1C4-4B3F3063A9DB}"/>
              </a:ext>
            </a:extLst>
          </p:cNvPr>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5">
            <a:extLst>
              <a:ext uri="{FF2B5EF4-FFF2-40B4-BE49-F238E27FC236}">
                <a16:creationId xmlns:a16="http://schemas.microsoft.com/office/drawing/2014/main" id="{4B6D3579-6D9E-4424-BBE9-82F6EE889412}"/>
              </a:ext>
            </a:extLst>
          </p:cNvPr>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2" name="Rectangle 6">
            <a:extLst>
              <a:ext uri="{FF2B5EF4-FFF2-40B4-BE49-F238E27FC236}">
                <a16:creationId xmlns:a16="http://schemas.microsoft.com/office/drawing/2014/main" id="{900A4F27-BF03-4525-AF79-310223732D23}"/>
              </a:ext>
            </a:extLst>
          </p:cNvPr>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i="0">
                <a:latin typeface="+mn-lt"/>
              </a:defRPr>
            </a:lvl1pPr>
          </a:lstStyle>
          <a:p>
            <a:pPr>
              <a:defRPr/>
            </a:pPr>
            <a:endParaRPr lang="en-US" altLang="en-US"/>
          </a:p>
        </p:txBody>
      </p:sp>
      <p:sp>
        <p:nvSpPr>
          <p:cNvPr id="24583" name="Rectangle 7">
            <a:extLst>
              <a:ext uri="{FF2B5EF4-FFF2-40B4-BE49-F238E27FC236}">
                <a16:creationId xmlns:a16="http://schemas.microsoft.com/office/drawing/2014/main" id="{D411CDBE-D2A9-4ECD-81A1-8EAF953F5326}"/>
              </a:ext>
            </a:extLst>
          </p:cNvPr>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i="0">
                <a:latin typeface="+mn-lt"/>
              </a:defRPr>
            </a:lvl1pPr>
          </a:lstStyle>
          <a:p>
            <a:pPr>
              <a:defRPr/>
            </a:pPr>
            <a:endParaRPr lang="en-US" altLang="en-US"/>
          </a:p>
        </p:txBody>
      </p:sp>
      <p:sp>
        <p:nvSpPr>
          <p:cNvPr id="24584" name="Rectangle 8">
            <a:extLst>
              <a:ext uri="{FF2B5EF4-FFF2-40B4-BE49-F238E27FC236}">
                <a16:creationId xmlns:a16="http://schemas.microsoft.com/office/drawing/2014/main" id="{6CD5AEBB-948B-4307-B710-4CD7C60BDE28}"/>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i="0" smtClean="0">
                <a:latin typeface="+mn-lt"/>
              </a:defRPr>
            </a:lvl1pPr>
          </a:lstStyle>
          <a:p>
            <a:pPr>
              <a:defRPr/>
            </a:pPr>
            <a:fld id="{0636CAD6-3F9E-4FBD-9BAD-BB7C62E0F708}" type="slidenum">
              <a:rPr lang="en-US" altLang="en-US"/>
              <a:pPr>
                <a:defRPr/>
              </a:pPr>
              <a:t>‹#›</a:t>
            </a:fld>
            <a:endParaRPr lang="en-US" altLang="en-US"/>
          </a:p>
        </p:txBody>
      </p:sp>
    </p:spTree>
    <p:extLst>
      <p:ext uri="{BB962C8B-B14F-4D97-AF65-F5344CB8AC3E}">
        <p14:creationId xmlns:p14="http://schemas.microsoft.com/office/powerpoint/2010/main" val="1004202651"/>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hdr="0" ftr="0" dt="0"/>
  <p:txStyles>
    <p:titleStyle>
      <a:lvl1pPr algn="l" rtl="0" eaLnBrk="0" fontAlgn="base" hangingPunct="0">
        <a:lnSpc>
          <a:spcPct val="80000"/>
        </a:lnSpc>
        <a:spcBef>
          <a:spcPct val="0"/>
        </a:spcBef>
        <a:spcAft>
          <a:spcPct val="0"/>
        </a:spcAft>
        <a:defRPr sz="4400" kern="12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a:extLst>
              <a:ext uri="{FF2B5EF4-FFF2-40B4-BE49-F238E27FC236}">
                <a16:creationId xmlns:a16="http://schemas.microsoft.com/office/drawing/2014/main" id="{F6CA7684-2043-4476-8F72-7D9B610BA57D}"/>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4749DC30-975D-428B-ADA1-4C5B69BDAD6B}"/>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F218EC89-971F-4C64-A542-3028C40C8B78}"/>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1" name="Rectangle 5">
            <a:extLst>
              <a:ext uri="{FF2B5EF4-FFF2-40B4-BE49-F238E27FC236}">
                <a16:creationId xmlns:a16="http://schemas.microsoft.com/office/drawing/2014/main" id="{0B914FF0-FA55-4557-BB5B-004B8D79CF0C}"/>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14342" name="Rectangle 6">
            <a:extLst>
              <a:ext uri="{FF2B5EF4-FFF2-40B4-BE49-F238E27FC236}">
                <a16:creationId xmlns:a16="http://schemas.microsoft.com/office/drawing/2014/main" id="{68CFBBEB-0AEA-4DB6-BFB4-24598BAD1F91}"/>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14343" name="Rectangle 7">
            <a:extLst>
              <a:ext uri="{FF2B5EF4-FFF2-40B4-BE49-F238E27FC236}">
                <a16:creationId xmlns:a16="http://schemas.microsoft.com/office/drawing/2014/main" id="{95B17906-38B1-4844-A889-40299CAED1E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D590763D-5B0B-4E9B-9AB6-4373D38B2907}" type="slidenum">
              <a:rPr lang="en-US" altLang="en-US"/>
              <a:pPr>
                <a:defRPr/>
              </a:pPr>
              <a:t>‹#›</a:t>
            </a:fld>
            <a:endParaRPr lang="en-US" altLang="en-US"/>
          </a:p>
        </p:txBody>
      </p:sp>
      <p:grpSp>
        <p:nvGrpSpPr>
          <p:cNvPr id="1032" name="Group 8">
            <a:extLst>
              <a:ext uri="{FF2B5EF4-FFF2-40B4-BE49-F238E27FC236}">
                <a16:creationId xmlns:a16="http://schemas.microsoft.com/office/drawing/2014/main" id="{97ACCD99-9DE8-4571-A4C7-CE1CEE8BCD70}"/>
              </a:ext>
            </a:extLst>
          </p:cNvPr>
          <p:cNvGrpSpPr>
            <a:grpSpLocks/>
          </p:cNvGrpSpPr>
          <p:nvPr/>
        </p:nvGrpSpPr>
        <p:grpSpPr bwMode="auto">
          <a:xfrm>
            <a:off x="10871201" y="152400"/>
            <a:ext cx="1056217" cy="1295400"/>
            <a:chOff x="5136" y="960"/>
            <a:chExt cx="528" cy="864"/>
          </a:xfrm>
        </p:grpSpPr>
        <p:sp>
          <p:nvSpPr>
            <p:cNvPr id="1033" name="Oval 9">
              <a:extLst>
                <a:ext uri="{FF2B5EF4-FFF2-40B4-BE49-F238E27FC236}">
                  <a16:creationId xmlns:a16="http://schemas.microsoft.com/office/drawing/2014/main" id="{2697CBFA-3ED2-400D-8262-B3CE3A7EF9FB}"/>
                </a:ext>
              </a:extLst>
            </p:cNvPr>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4" name="Oval 10">
              <a:extLst>
                <a:ext uri="{FF2B5EF4-FFF2-40B4-BE49-F238E27FC236}">
                  <a16:creationId xmlns:a16="http://schemas.microsoft.com/office/drawing/2014/main" id="{27B86C61-5A93-43C4-A7B6-FA14F3BBD3A4}"/>
                </a:ext>
              </a:extLst>
            </p:cNvPr>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5" name="Oval 11">
              <a:extLst>
                <a:ext uri="{FF2B5EF4-FFF2-40B4-BE49-F238E27FC236}">
                  <a16:creationId xmlns:a16="http://schemas.microsoft.com/office/drawing/2014/main" id="{C9517B77-CAC5-4625-BB0E-54034527F208}"/>
                </a:ext>
              </a:extLst>
            </p:cNvPr>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6" name="Oval 12">
              <a:extLst>
                <a:ext uri="{FF2B5EF4-FFF2-40B4-BE49-F238E27FC236}">
                  <a16:creationId xmlns:a16="http://schemas.microsoft.com/office/drawing/2014/main" id="{8CE9D9C5-DC48-4E19-8637-2E09FC8A7401}"/>
                </a:ext>
              </a:extLst>
            </p:cNvPr>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7" name="Oval 13">
              <a:extLst>
                <a:ext uri="{FF2B5EF4-FFF2-40B4-BE49-F238E27FC236}">
                  <a16:creationId xmlns:a16="http://schemas.microsoft.com/office/drawing/2014/main" id="{F350FCA0-DC0B-4EE8-80B9-A6297061FD85}"/>
                </a:ext>
              </a:extLst>
            </p:cNvPr>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8" name="Oval 14">
              <a:extLst>
                <a:ext uri="{FF2B5EF4-FFF2-40B4-BE49-F238E27FC236}">
                  <a16:creationId xmlns:a16="http://schemas.microsoft.com/office/drawing/2014/main" id="{CC70A42B-B390-48B7-BD9A-5EDB8F944AA6}"/>
                </a:ext>
              </a:extLst>
            </p:cNvPr>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39" name="Oval 15">
              <a:extLst>
                <a:ext uri="{FF2B5EF4-FFF2-40B4-BE49-F238E27FC236}">
                  <a16:creationId xmlns:a16="http://schemas.microsoft.com/office/drawing/2014/main" id="{E163E230-5739-4843-9148-BEF19AB0B95E}"/>
                </a:ext>
              </a:extLst>
            </p:cNvPr>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0" name="Oval 16">
              <a:extLst>
                <a:ext uri="{FF2B5EF4-FFF2-40B4-BE49-F238E27FC236}">
                  <a16:creationId xmlns:a16="http://schemas.microsoft.com/office/drawing/2014/main" id="{12A423B4-CF0E-40C2-995B-EC8038899846}"/>
                </a:ext>
              </a:extLst>
            </p:cNvPr>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1" name="Oval 17">
              <a:extLst>
                <a:ext uri="{FF2B5EF4-FFF2-40B4-BE49-F238E27FC236}">
                  <a16:creationId xmlns:a16="http://schemas.microsoft.com/office/drawing/2014/main" id="{CEE42EDE-FD9A-45F5-A1F8-A73F0465CA78}"/>
                </a:ext>
              </a:extLst>
            </p:cNvPr>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2" name="Oval 18">
              <a:extLst>
                <a:ext uri="{FF2B5EF4-FFF2-40B4-BE49-F238E27FC236}">
                  <a16:creationId xmlns:a16="http://schemas.microsoft.com/office/drawing/2014/main" id="{DF2693CC-53F7-4387-B1FE-0DDC9014E1BA}"/>
                </a:ext>
              </a:extLst>
            </p:cNvPr>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3" name="Oval 19">
              <a:extLst>
                <a:ext uri="{FF2B5EF4-FFF2-40B4-BE49-F238E27FC236}">
                  <a16:creationId xmlns:a16="http://schemas.microsoft.com/office/drawing/2014/main" id="{2F3715E6-0F40-48B1-81EA-F1C60A6EEA98}"/>
                </a:ext>
              </a:extLst>
            </p:cNvPr>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4" name="Oval 20">
              <a:extLst>
                <a:ext uri="{FF2B5EF4-FFF2-40B4-BE49-F238E27FC236}">
                  <a16:creationId xmlns:a16="http://schemas.microsoft.com/office/drawing/2014/main" id="{C490535D-B736-4C60-B477-7160B137EE0B}"/>
                </a:ext>
              </a:extLst>
            </p:cNvPr>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5" name="Oval 21">
              <a:extLst>
                <a:ext uri="{FF2B5EF4-FFF2-40B4-BE49-F238E27FC236}">
                  <a16:creationId xmlns:a16="http://schemas.microsoft.com/office/drawing/2014/main" id="{89544A8B-7AE9-4354-87B2-24CE95B52A67}"/>
                </a:ext>
              </a:extLst>
            </p:cNvPr>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6" name="Oval 22">
              <a:extLst>
                <a:ext uri="{FF2B5EF4-FFF2-40B4-BE49-F238E27FC236}">
                  <a16:creationId xmlns:a16="http://schemas.microsoft.com/office/drawing/2014/main" id="{566C1C1D-C6EE-4B7E-B738-A699D4AB9F5E}"/>
                </a:ext>
              </a:extLst>
            </p:cNvPr>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7" name="Oval 23">
              <a:extLst>
                <a:ext uri="{FF2B5EF4-FFF2-40B4-BE49-F238E27FC236}">
                  <a16:creationId xmlns:a16="http://schemas.microsoft.com/office/drawing/2014/main" id="{26EEF6DC-15C3-4AC6-89EC-52AC19152228}"/>
                </a:ext>
              </a:extLst>
            </p:cNvPr>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8" name="Oval 24">
              <a:extLst>
                <a:ext uri="{FF2B5EF4-FFF2-40B4-BE49-F238E27FC236}">
                  <a16:creationId xmlns:a16="http://schemas.microsoft.com/office/drawing/2014/main" id="{3F43D460-99C8-4F9E-9828-BC58E9B81D26}"/>
                </a:ext>
              </a:extLst>
            </p:cNvPr>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49" name="Oval 25">
              <a:extLst>
                <a:ext uri="{FF2B5EF4-FFF2-40B4-BE49-F238E27FC236}">
                  <a16:creationId xmlns:a16="http://schemas.microsoft.com/office/drawing/2014/main" id="{E0B7F88E-740D-44EE-9B81-ED2CD5F02B14}"/>
                </a:ext>
              </a:extLst>
            </p:cNvPr>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0" name="Oval 26">
              <a:extLst>
                <a:ext uri="{FF2B5EF4-FFF2-40B4-BE49-F238E27FC236}">
                  <a16:creationId xmlns:a16="http://schemas.microsoft.com/office/drawing/2014/main" id="{E562EA97-8118-4416-9340-3CAFB2C4CAE8}"/>
                </a:ext>
              </a:extLst>
            </p:cNvPr>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1" name="Oval 27">
              <a:extLst>
                <a:ext uri="{FF2B5EF4-FFF2-40B4-BE49-F238E27FC236}">
                  <a16:creationId xmlns:a16="http://schemas.microsoft.com/office/drawing/2014/main" id="{E24D7B5C-6BE6-48B3-AF54-E4DF5C42FD75}"/>
                </a:ext>
              </a:extLst>
            </p:cNvPr>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2" name="Oval 28">
              <a:extLst>
                <a:ext uri="{FF2B5EF4-FFF2-40B4-BE49-F238E27FC236}">
                  <a16:creationId xmlns:a16="http://schemas.microsoft.com/office/drawing/2014/main" id="{5DF808F5-D790-4CB9-8025-E009705CC1B4}"/>
                </a:ext>
              </a:extLst>
            </p:cNvPr>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3" name="Oval 29">
              <a:extLst>
                <a:ext uri="{FF2B5EF4-FFF2-40B4-BE49-F238E27FC236}">
                  <a16:creationId xmlns:a16="http://schemas.microsoft.com/office/drawing/2014/main" id="{9E9DC23A-3EA9-4B19-834F-B008136AC3B9}"/>
                </a:ext>
              </a:extLst>
            </p:cNvPr>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4" name="Oval 30">
              <a:extLst>
                <a:ext uri="{FF2B5EF4-FFF2-40B4-BE49-F238E27FC236}">
                  <a16:creationId xmlns:a16="http://schemas.microsoft.com/office/drawing/2014/main" id="{4A664919-49F3-485D-B57F-E3C50B87A245}"/>
                </a:ext>
              </a:extLst>
            </p:cNvPr>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5" name="Oval 31">
              <a:extLst>
                <a:ext uri="{FF2B5EF4-FFF2-40B4-BE49-F238E27FC236}">
                  <a16:creationId xmlns:a16="http://schemas.microsoft.com/office/drawing/2014/main" id="{FD0D1625-62A5-47E7-9350-16C4D4427B45}"/>
                </a:ext>
              </a:extLst>
            </p:cNvPr>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6" name="Oval 32">
              <a:extLst>
                <a:ext uri="{FF2B5EF4-FFF2-40B4-BE49-F238E27FC236}">
                  <a16:creationId xmlns:a16="http://schemas.microsoft.com/office/drawing/2014/main" id="{B4E7CE0B-167C-4656-B3F2-15F9406123D5}"/>
                </a:ext>
              </a:extLst>
            </p:cNvPr>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7" name="Oval 33">
              <a:extLst>
                <a:ext uri="{FF2B5EF4-FFF2-40B4-BE49-F238E27FC236}">
                  <a16:creationId xmlns:a16="http://schemas.microsoft.com/office/drawing/2014/main" id="{A187045F-737C-4A96-8278-3DA37319588F}"/>
                </a:ext>
              </a:extLst>
            </p:cNvPr>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8" name="Oval 34">
              <a:extLst>
                <a:ext uri="{FF2B5EF4-FFF2-40B4-BE49-F238E27FC236}">
                  <a16:creationId xmlns:a16="http://schemas.microsoft.com/office/drawing/2014/main" id="{D8660E44-07B3-4379-BDE1-7BCB61CC72D0}"/>
                </a:ext>
              </a:extLst>
            </p:cNvPr>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59" name="Oval 35">
              <a:extLst>
                <a:ext uri="{FF2B5EF4-FFF2-40B4-BE49-F238E27FC236}">
                  <a16:creationId xmlns:a16="http://schemas.microsoft.com/office/drawing/2014/main" id="{22CCA323-7059-492D-B029-946D304C5A71}"/>
                </a:ext>
              </a:extLst>
            </p:cNvPr>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0" name="Oval 36">
              <a:extLst>
                <a:ext uri="{FF2B5EF4-FFF2-40B4-BE49-F238E27FC236}">
                  <a16:creationId xmlns:a16="http://schemas.microsoft.com/office/drawing/2014/main" id="{CBD264C8-398D-40B8-9AA1-E0C3F575282F}"/>
                </a:ext>
              </a:extLst>
            </p:cNvPr>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1" name="Oval 37">
              <a:extLst>
                <a:ext uri="{FF2B5EF4-FFF2-40B4-BE49-F238E27FC236}">
                  <a16:creationId xmlns:a16="http://schemas.microsoft.com/office/drawing/2014/main" id="{3F7DBE24-998F-40C4-B8D3-9BCE7DE56C95}"/>
                </a:ext>
              </a:extLst>
            </p:cNvPr>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2" name="Oval 38">
              <a:extLst>
                <a:ext uri="{FF2B5EF4-FFF2-40B4-BE49-F238E27FC236}">
                  <a16:creationId xmlns:a16="http://schemas.microsoft.com/office/drawing/2014/main" id="{6130FB47-A9B4-444D-A8F0-8910DD2E187E}"/>
                </a:ext>
              </a:extLst>
            </p:cNvPr>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sp>
          <p:nvSpPr>
            <p:cNvPr id="1063" name="Oval 39">
              <a:extLst>
                <a:ext uri="{FF2B5EF4-FFF2-40B4-BE49-F238E27FC236}">
                  <a16:creationId xmlns:a16="http://schemas.microsoft.com/office/drawing/2014/main" id="{1E8874D6-D118-4590-97E0-78BB2CA31DA4}"/>
                </a:ext>
              </a:extLst>
            </p:cNvPr>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800"/>
            </a:p>
          </p:txBody>
        </p:sp>
      </p:grpSp>
    </p:spTree>
    <p:extLst>
      <p:ext uri="{BB962C8B-B14F-4D97-AF65-F5344CB8AC3E}">
        <p14:creationId xmlns:p14="http://schemas.microsoft.com/office/powerpoint/2010/main" val="39142682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rtl="0" eaLnBrk="0" fontAlgn="base" hangingPunct="0">
        <a:spcBef>
          <a:spcPct val="0"/>
        </a:spcBef>
        <a:spcAft>
          <a:spcPct val="0"/>
        </a:spcAft>
        <a:defRPr sz="3900" b="1" kern="1200">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defRPr>
      </a:lvl2pPr>
      <a:lvl3pPr algn="l" rtl="0" eaLnBrk="0" fontAlgn="base" hangingPunct="0">
        <a:spcBef>
          <a:spcPct val="0"/>
        </a:spcBef>
        <a:spcAft>
          <a:spcPct val="0"/>
        </a:spcAft>
        <a:defRPr sz="3900" b="1">
          <a:solidFill>
            <a:schemeClr val="tx2"/>
          </a:solidFill>
          <a:latin typeface="Arial" panose="020B0604020202020204" pitchFamily="34" charset="0"/>
        </a:defRPr>
      </a:lvl3pPr>
      <a:lvl4pPr algn="l" rtl="0" eaLnBrk="0" fontAlgn="base" hangingPunct="0">
        <a:spcBef>
          <a:spcPct val="0"/>
        </a:spcBef>
        <a:spcAft>
          <a:spcPct val="0"/>
        </a:spcAft>
        <a:defRPr sz="3900" b="1">
          <a:solidFill>
            <a:schemeClr val="tx2"/>
          </a:solidFill>
          <a:latin typeface="Arial" panose="020B0604020202020204" pitchFamily="34" charset="0"/>
        </a:defRPr>
      </a:lvl4pPr>
      <a:lvl5pPr algn="l" rtl="0" eaLnBrk="0" fontAlgn="base" hangingPunct="0">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kern="12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kern="1200">
          <a:solidFill>
            <a:schemeClr val="tx1"/>
          </a:solidFill>
          <a:latin typeface="+mn-lt"/>
          <a:ea typeface="+mn-ea"/>
          <a:cs typeface="+mn-cs"/>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kern="1200">
          <a:solidFill>
            <a:schemeClr val="tx1"/>
          </a:solidFill>
          <a:latin typeface="+mn-lt"/>
          <a:ea typeface="+mn-ea"/>
          <a:cs typeface="+mn-cs"/>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kern="1200">
          <a:solidFill>
            <a:schemeClr val="tx1"/>
          </a:solidFill>
          <a:latin typeface="+mn-lt"/>
          <a:ea typeface="+mn-ea"/>
          <a:cs typeface="+mn-cs"/>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8BE902C-5145-4CBA-AC3D-80B4E9CE58B8}"/>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3376F4E1-76E9-4640-93D8-90935C638EFC}"/>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A0E9E017-9574-44F7-B21C-F48DE981E5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306CD847-54CC-4DE9-B620-3E70819DE22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313476CC-859B-4FFC-AF93-3CAF0AE6C45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smtClean="0">
                <a:effectLst>
                  <a:outerShdw blurRad="38100" dist="38100" dir="2700000" algn="tl">
                    <a:srgbClr val="FFFFFF"/>
                  </a:outerShdw>
                </a:effectLst>
                <a:latin typeface="Arial" panose="020B0604020202020204" pitchFamily="34" charset="0"/>
              </a:defRPr>
            </a:lvl1pPr>
          </a:lstStyle>
          <a:p>
            <a:pPr>
              <a:defRPr/>
            </a:pPr>
            <a:fld id="{40E4FE92-F5AD-40CD-BAA3-D70B1EAB1E38}" type="slidenum">
              <a:rPr lang="en-US" altLang="en-US"/>
              <a:pPr>
                <a:defRPr/>
              </a:pPr>
              <a:t>‹#›</a:t>
            </a:fld>
            <a:endParaRPr lang="en-US" altLang="en-US"/>
          </a:p>
        </p:txBody>
      </p:sp>
    </p:spTree>
    <p:extLst>
      <p:ext uri="{BB962C8B-B14F-4D97-AF65-F5344CB8AC3E}">
        <p14:creationId xmlns:p14="http://schemas.microsoft.com/office/powerpoint/2010/main" val="305801903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569C8737-2802-4C73-AA8E-45B679897635}"/>
              </a:ext>
            </a:extLst>
          </p:cNvPr>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D23F3E57-B900-4A07-838B-A39173F36344}"/>
              </a:ext>
            </a:extLst>
          </p:cNvPr>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779E9C79-91B6-4F3E-833A-7C5B19C55FE0}"/>
              </a:ext>
            </a:extLst>
          </p:cNvPr>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FD40B1D4-6A87-4988-B5AA-92C4778E7FDF}"/>
              </a:ext>
            </a:extLst>
          </p:cNvPr>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B89F2A1D-9727-4663-A3B8-7B98E7479E08}"/>
              </a:ext>
            </a:extLst>
          </p:cNvPr>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A649588-A144-4D40-A7C7-CDB5E3A984DB}"/>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a:extLst>
              <a:ext uri="{FF2B5EF4-FFF2-40B4-BE49-F238E27FC236}">
                <a16:creationId xmlns:a16="http://schemas.microsoft.com/office/drawing/2014/main" id="{6AFF4B54-CDFD-404B-B7B9-0D3975ABC921}"/>
              </a:ext>
            </a:extLst>
          </p:cNvPr>
          <p:cNvSpPr>
            <a:spLocks noGrp="1"/>
          </p:cNvSpPr>
          <p:nvPr>
            <p:ph type="title"/>
          </p:nvPr>
        </p:nvSpPr>
        <p:spPr bwMode="auto">
          <a:xfrm>
            <a:off x="645585" y="452439"/>
            <a:ext cx="940858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43" name="Text Placeholder 2">
            <a:extLst>
              <a:ext uri="{FF2B5EF4-FFF2-40B4-BE49-F238E27FC236}">
                <a16:creationId xmlns:a16="http://schemas.microsoft.com/office/drawing/2014/main" id="{7A476772-6B61-46A1-ADE3-492CBF0852C2}"/>
              </a:ext>
            </a:extLst>
          </p:cNvPr>
          <p:cNvSpPr>
            <a:spLocks noGrp="1"/>
          </p:cNvSpPr>
          <p:nvPr>
            <p:ph type="body" idx="1"/>
          </p:nvPr>
        </p:nvSpPr>
        <p:spPr bwMode="auto">
          <a:xfrm>
            <a:off x="1102784" y="2052638"/>
            <a:ext cx="894926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6FDEA4-401B-4DC7-9879-8CBF30A7C166}"/>
              </a:ext>
            </a:extLst>
          </p:cNvPr>
          <p:cNvSpPr>
            <a:spLocks noGrp="1"/>
          </p:cNvSpPr>
          <p:nvPr>
            <p:ph type="dt" sz="half" idx="2"/>
          </p:nvPr>
        </p:nvSpPr>
        <p:spPr>
          <a:xfrm rot="5400000">
            <a:off x="10157884"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fld id="{FD36CBF6-4114-409E-A2D1-2BCB4D2AD3B8}" type="datetimeFigureOut">
              <a:rPr lang="en-US"/>
              <a:pPr>
                <a:defRPr/>
              </a:pPr>
              <a:t>5/23/2019</a:t>
            </a:fld>
            <a:endParaRPr lang="en-US"/>
          </a:p>
        </p:txBody>
      </p:sp>
      <p:sp>
        <p:nvSpPr>
          <p:cNvPr id="5" name="Footer Placeholder 4">
            <a:extLst>
              <a:ext uri="{FF2B5EF4-FFF2-40B4-BE49-F238E27FC236}">
                <a16:creationId xmlns:a16="http://schemas.microsoft.com/office/drawing/2014/main" id="{4E3B19EC-1AE9-4473-A1B0-BEE94F676A25}"/>
              </a:ext>
            </a:extLst>
          </p:cNvPr>
          <p:cNvSpPr>
            <a:spLocks noGrp="1"/>
          </p:cNvSpPr>
          <p:nvPr>
            <p:ph type="ftr" sz="quarter" idx="3"/>
          </p:nvPr>
        </p:nvSpPr>
        <p:spPr>
          <a:xfrm rot="5400000">
            <a:off x="8954294"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01721DC-7206-44DD-ADB1-AB060D8ED98C}"/>
              </a:ext>
            </a:extLst>
          </p:cNvPr>
          <p:cNvSpPr>
            <a:spLocks noGrp="1"/>
          </p:cNvSpPr>
          <p:nvPr>
            <p:ph type="sldNum" sz="quarter" idx="4"/>
          </p:nvPr>
        </p:nvSpPr>
        <p:spPr bwMode="gray">
          <a:xfrm>
            <a:off x="10354733" y="295275"/>
            <a:ext cx="838200" cy="768350"/>
          </a:xfrm>
          <a:prstGeom prst="rect">
            <a:avLst/>
          </a:prstGeom>
        </p:spPr>
        <p:txBody>
          <a:bodyPr vert="horz" lIns="91440" tIns="45720" rIns="91440" bIns="45720" rtlCol="0" anchor="b"/>
          <a:lstStyle>
            <a:lvl1pPr algn="ctr" eaLnBrk="1" fontAlgn="auto" hangingPunct="1">
              <a:spcBef>
                <a:spcPts val="0"/>
              </a:spcBef>
              <a:spcAft>
                <a:spcPts val="0"/>
              </a:spcAft>
              <a:defRPr sz="2801" b="0" i="0">
                <a:solidFill>
                  <a:schemeClr val="tx1">
                    <a:tint val="75000"/>
                  </a:schemeClr>
                </a:solidFill>
                <a:latin typeface="+mn-lt"/>
              </a:defRPr>
            </a:lvl1pPr>
          </a:lstStyle>
          <a:p>
            <a:pPr>
              <a:defRPr/>
            </a:pPr>
            <a:fld id="{D6B3FE4A-F62B-4940-B6CF-7F0E72A034CE}" type="slidenum">
              <a:rPr lang="en-US"/>
              <a:pPr>
                <a:defRPr/>
              </a:pPr>
              <a:t>‹#›</a:t>
            </a:fld>
            <a:endParaRPr lang="en-US"/>
          </a:p>
        </p:txBody>
      </p:sp>
    </p:spTree>
    <p:extLst>
      <p:ext uri="{BB962C8B-B14F-4D97-AF65-F5344CB8AC3E}">
        <p14:creationId xmlns:p14="http://schemas.microsoft.com/office/powerpoint/2010/main" val="633471836"/>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B2A00"/>
            </a:gs>
            <a:gs pos="100000">
              <a:srgbClr val="78785D"/>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94DB2C84-F43E-4C7C-8B6F-05279A2285F5}"/>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91245DD3-D8B4-4A7E-B3B5-E1BEF25B6D87}"/>
                </a:ext>
              </a:extLst>
            </p:cNvPr>
            <p:cNvSpPr>
              <a:spLocks/>
            </p:cNvSpPr>
            <p:nvPr/>
          </p:nvSpPr>
          <p:spPr bwMode="ltGray">
            <a:xfrm>
              <a:off x="2971" y="3367"/>
              <a:ext cx="2789" cy="953"/>
            </a:xfrm>
            <a:custGeom>
              <a:avLst/>
              <a:gdLst>
                <a:gd name="T0" fmla="*/ 2969 w 2780"/>
                <a:gd name="T1" fmla="*/ 18 h 953"/>
                <a:gd name="T2" fmla="*/ 2876 w 2780"/>
                <a:gd name="T3" fmla="*/ 24 h 953"/>
                <a:gd name="T4" fmla="*/ 2809 w 2780"/>
                <a:gd name="T5" fmla="*/ 102 h 953"/>
                <a:gd name="T6" fmla="*/ 2694 w 2780"/>
                <a:gd name="T7" fmla="*/ 156 h 953"/>
                <a:gd name="T8" fmla="*/ 2687 w 2780"/>
                <a:gd name="T9" fmla="*/ 222 h 953"/>
                <a:gd name="T10" fmla="*/ 2667 w 2780"/>
                <a:gd name="T11" fmla="*/ 246 h 953"/>
                <a:gd name="T12" fmla="*/ 2647 w 2780"/>
                <a:gd name="T13" fmla="*/ 252 h 953"/>
                <a:gd name="T14" fmla="*/ 2573 w 2780"/>
                <a:gd name="T15" fmla="*/ 210 h 953"/>
                <a:gd name="T16" fmla="*/ 2427 w 2780"/>
                <a:gd name="T17" fmla="*/ 192 h 953"/>
                <a:gd name="T18" fmla="*/ 2400 w 2780"/>
                <a:gd name="T19" fmla="*/ 186 h 953"/>
                <a:gd name="T20" fmla="*/ 2379 w 2780"/>
                <a:gd name="T21" fmla="*/ 192 h 953"/>
                <a:gd name="T22" fmla="*/ 2300 w 2780"/>
                <a:gd name="T23" fmla="*/ 228 h 953"/>
                <a:gd name="T24" fmla="*/ 2264 w 2780"/>
                <a:gd name="T25" fmla="*/ 240 h 953"/>
                <a:gd name="T26" fmla="*/ 2240 w 2780"/>
                <a:gd name="T27" fmla="*/ 246 h 953"/>
                <a:gd name="T28" fmla="*/ 2228 w 2780"/>
                <a:gd name="T29" fmla="*/ 258 h 953"/>
                <a:gd name="T30" fmla="*/ 2228 w 2780"/>
                <a:gd name="T31" fmla="*/ 276 h 953"/>
                <a:gd name="T32" fmla="*/ 2205 w 2780"/>
                <a:gd name="T33" fmla="*/ 300 h 953"/>
                <a:gd name="T34" fmla="*/ 2187 w 2780"/>
                <a:gd name="T35" fmla="*/ 312 h 953"/>
                <a:gd name="T36" fmla="*/ 2175 w 2780"/>
                <a:gd name="T37" fmla="*/ 324 h 953"/>
                <a:gd name="T38" fmla="*/ 2163 w 2780"/>
                <a:gd name="T39" fmla="*/ 336 h 953"/>
                <a:gd name="T40" fmla="*/ 2128 w 2780"/>
                <a:gd name="T41" fmla="*/ 342 h 953"/>
                <a:gd name="T42" fmla="*/ 2051 w 2780"/>
                <a:gd name="T43" fmla="*/ 336 h 953"/>
                <a:gd name="T44" fmla="*/ 2009 w 2780"/>
                <a:gd name="T45" fmla="*/ 330 h 953"/>
                <a:gd name="T46" fmla="*/ 1997 w 2780"/>
                <a:gd name="T47" fmla="*/ 342 h 953"/>
                <a:gd name="T48" fmla="*/ 1985 w 2780"/>
                <a:gd name="T49" fmla="*/ 354 h 953"/>
                <a:gd name="T50" fmla="*/ 1955 w 2780"/>
                <a:gd name="T51" fmla="*/ 360 h 953"/>
                <a:gd name="T52" fmla="*/ 1896 w 2780"/>
                <a:gd name="T53" fmla="*/ 342 h 953"/>
                <a:gd name="T54" fmla="*/ 1872 w 2780"/>
                <a:gd name="T55" fmla="*/ 342 h 953"/>
                <a:gd name="T56" fmla="*/ 1848 w 2780"/>
                <a:gd name="T57" fmla="*/ 354 h 953"/>
                <a:gd name="T58" fmla="*/ 1779 w 2780"/>
                <a:gd name="T59" fmla="*/ 425 h 953"/>
                <a:gd name="T60" fmla="*/ 1729 w 2780"/>
                <a:gd name="T61" fmla="*/ 569 h 953"/>
                <a:gd name="T62" fmla="*/ 1729 w 2780"/>
                <a:gd name="T63" fmla="*/ 593 h 953"/>
                <a:gd name="T64" fmla="*/ 1736 w 2780"/>
                <a:gd name="T65" fmla="*/ 641 h 953"/>
                <a:gd name="T66" fmla="*/ 1757 w 2780"/>
                <a:gd name="T67" fmla="*/ 659 h 953"/>
                <a:gd name="T68" fmla="*/ 1750 w 2780"/>
                <a:gd name="T69" fmla="*/ 671 h 953"/>
                <a:gd name="T70" fmla="*/ 1736 w 2780"/>
                <a:gd name="T71" fmla="*/ 683 h 953"/>
                <a:gd name="T72" fmla="*/ 1652 w 2780"/>
                <a:gd name="T73" fmla="*/ 689 h 953"/>
                <a:gd name="T74" fmla="*/ 1575 w 2780"/>
                <a:gd name="T75" fmla="*/ 629 h 953"/>
                <a:gd name="T76" fmla="*/ 1428 w 2780"/>
                <a:gd name="T77" fmla="*/ 587 h 953"/>
                <a:gd name="T78" fmla="*/ 1272 w 2780"/>
                <a:gd name="T79" fmla="*/ 671 h 953"/>
                <a:gd name="T80" fmla="*/ 1082 w 2780"/>
                <a:gd name="T81" fmla="*/ 731 h 953"/>
                <a:gd name="T82" fmla="*/ 879 w 2780"/>
                <a:gd name="T83" fmla="*/ 743 h 953"/>
                <a:gd name="T84" fmla="*/ 672 w 2780"/>
                <a:gd name="T85" fmla="*/ 701 h 953"/>
                <a:gd name="T86" fmla="*/ 612 w 2780"/>
                <a:gd name="T87" fmla="*/ 695 h 953"/>
                <a:gd name="T88" fmla="*/ 600 w 2780"/>
                <a:gd name="T89" fmla="*/ 701 h 953"/>
                <a:gd name="T90" fmla="*/ 564 w 2780"/>
                <a:gd name="T91" fmla="*/ 731 h 953"/>
                <a:gd name="T92" fmla="*/ 458 w 2780"/>
                <a:gd name="T93" fmla="*/ 809 h 953"/>
                <a:gd name="T94" fmla="*/ 428 w 2780"/>
                <a:gd name="T95" fmla="*/ 821 h 953"/>
                <a:gd name="T96" fmla="*/ 404 w 2780"/>
                <a:gd name="T97" fmla="*/ 821 h 953"/>
                <a:gd name="T98" fmla="*/ 357 w 2780"/>
                <a:gd name="T99" fmla="*/ 827 h 953"/>
                <a:gd name="T100" fmla="*/ 231 w 2780"/>
                <a:gd name="T101" fmla="*/ 851 h 953"/>
                <a:gd name="T102" fmla="*/ 19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8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3571988E-8896-42B1-8A59-EEA348310B1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9E27D181-973E-44B4-8692-A1FDE74636CF}"/>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523EDA79-4DEA-4426-B80F-4D4D35E97D6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898E216D-E1AE-4337-816F-AC4C6D2335B0}"/>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660F5BB3-0E80-45F7-B53D-9CC8AAD41343}"/>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5AA2827A-001F-4156-A94F-CC8070BFDAFA}"/>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B9213161-0842-448C-818A-63AC5C803B5F}"/>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8AB73C3A-3041-474B-BC57-20D8FE98F6EC}"/>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5C22BF5B-D0D6-4C92-BB84-3C7C66BA0B30}"/>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1A91860C-C958-4816-A472-3E02DDA2F357}"/>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B164119A-2E74-4630-9AEC-85E68A250983}"/>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0D04BE5C-8594-448F-AE82-AB59BBB7CDA7}"/>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FB18A65E-872D-4EF8-A37A-5C6542A6ADB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EF1F12A9-60F7-4652-9076-624296F5F6E3}"/>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361199B6-BE82-4C5A-BB85-DF5FF6045682}"/>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5014164B-1CA2-4E7A-B5B7-60124EB4FFFB}"/>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C9F03E9C-8C2C-4457-93D2-A8F55D84043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BDF121D0-F985-4DA2-B79A-FE0B7FB82273}"/>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C4BEA45-EC3B-43BE-A86F-A61BA18CA26A}" type="slidenum">
              <a:rPr lang="en-US" altLang="en-US"/>
              <a:pPr>
                <a:defRPr/>
              </a:pPr>
              <a:t>‹#›</a:t>
            </a:fld>
            <a:endParaRPr lang="en-US" altLang="en-US"/>
          </a:p>
        </p:txBody>
      </p:sp>
      <p:sp>
        <p:nvSpPr>
          <p:cNvPr id="54294" name="Rectangle 22">
            <a:extLst>
              <a:ext uri="{FF2B5EF4-FFF2-40B4-BE49-F238E27FC236}">
                <a16:creationId xmlns:a16="http://schemas.microsoft.com/office/drawing/2014/main" id="{944628BC-24F0-471A-B6CB-50B1F09EC934}"/>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07655743"/>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5939B00-9681-49A7-BD17-0FB76CCBCB70}"/>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6563" name="Rectangle 3">
            <a:extLst>
              <a:ext uri="{FF2B5EF4-FFF2-40B4-BE49-F238E27FC236}">
                <a16:creationId xmlns:a16="http://schemas.microsoft.com/office/drawing/2014/main" id="{4CF2B160-48FA-44B1-AA62-B12AEE6FDDAD}"/>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a:extLst>
              <a:ext uri="{FF2B5EF4-FFF2-40B4-BE49-F238E27FC236}">
                <a16:creationId xmlns:a16="http://schemas.microsoft.com/office/drawing/2014/main" id="{35DB8D42-9A6B-40CA-AF83-CC88889C429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66565" name="Rectangle 5">
            <a:extLst>
              <a:ext uri="{FF2B5EF4-FFF2-40B4-BE49-F238E27FC236}">
                <a16:creationId xmlns:a16="http://schemas.microsoft.com/office/drawing/2014/main" id="{5A19C04D-F562-4382-B477-E967056357E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66566" name="Rectangle 6">
            <a:extLst>
              <a:ext uri="{FF2B5EF4-FFF2-40B4-BE49-F238E27FC236}">
                <a16:creationId xmlns:a16="http://schemas.microsoft.com/office/drawing/2014/main" id="{4128557E-DFF4-4FEC-B48A-5AD44A581B6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17E6FFFB-CA45-464E-9EDF-D0EC0571393B}" type="slidenum">
              <a:rPr lang="en-US" altLang="en-US"/>
              <a:pPr>
                <a:defRPr/>
              </a:pPr>
              <a:t>‹#›</a:t>
            </a:fld>
            <a:endParaRPr lang="en-US" altLang="en-US"/>
          </a:p>
        </p:txBody>
      </p:sp>
    </p:spTree>
    <p:extLst>
      <p:ext uri="{BB962C8B-B14F-4D97-AF65-F5344CB8AC3E}">
        <p14:creationId xmlns:p14="http://schemas.microsoft.com/office/powerpoint/2010/main" val="1604438492"/>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31F736-AE41-424B-A2F9-FB90F79B75E1}"/>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634178-8B1D-4CFD-B22E-E3BD0D9C8F85}"/>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125A5524-F2D2-46FE-B78E-B601C3E099E2}"/>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19CC8E16-9EEF-47DE-9619-60567999467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6B9C57A8-C4D8-4D41-BAE4-36C4A9EAAC7F}"/>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pPr>
              <a:defRPr/>
            </a:pPr>
            <a:fld id="{9AE74101-1FA0-4DF1-98A2-AFA128ADAC20}" type="slidenum">
              <a:rPr lang="en-US" altLang="en-US"/>
              <a:pPr>
                <a:defRPr/>
              </a:pPr>
              <a:t>‹#›</a:t>
            </a:fld>
            <a:endParaRPr lang="en-US" altLang="en-US"/>
          </a:p>
        </p:txBody>
      </p:sp>
      <p:grpSp>
        <p:nvGrpSpPr>
          <p:cNvPr id="1031" name="Group 7">
            <a:extLst>
              <a:ext uri="{FF2B5EF4-FFF2-40B4-BE49-F238E27FC236}">
                <a16:creationId xmlns:a16="http://schemas.microsoft.com/office/drawing/2014/main" id="{94F216ED-4625-48A7-96B2-7C681747AB9C}"/>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8F3D5E04-CD6E-4051-B7A9-ACCC3AA6F6FD}"/>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189095D8-710C-4222-8FCD-C062093AAFB8}"/>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1D1536F5-D7F0-4107-9005-034CB80F5A25}"/>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6819EBE6-DB22-4F34-9538-3429798BC153}"/>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1F2122C2-9181-4782-A6DF-736A04125B92}"/>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41773137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5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16.xml"/><Relationship Id="rId4" Type="http://schemas.openxmlformats.org/officeDocument/2006/relationships/image" Target="../media/image71.jpeg"/></Relationships>
</file>

<file path=ppt/slides/_rels/slide1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3.xml"/></Relationships>
</file>

<file path=ppt/slides/_rels/slide1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7.xml"/></Relationships>
</file>

<file path=ppt/slides/_rels/slide17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5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graphicdesign.stackexchange.com/questions/75310/how-to-give-transparent-border-around-an-object-in-illustrator"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commons.wikimedia.org/wiki/File:Group_full.svg" TargetMode="Externa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9851F-4305-4854-B51C-49F1E47FE452}"/>
              </a:ext>
            </a:extLst>
          </p:cNvPr>
          <p:cNvSpPr>
            <a:spLocks noGrp="1"/>
          </p:cNvSpPr>
          <p:nvPr>
            <p:ph type="title"/>
          </p:nvPr>
        </p:nvSpPr>
        <p:spPr/>
        <p:txBody>
          <a:bodyPr/>
          <a:lstStyle/>
          <a:p>
            <a:r>
              <a:rPr lang="en-US" sz="8800" dirty="0" err="1">
                <a:latin typeface="Greekth" panose="02020803070505020304" pitchFamily="18" charset="0"/>
              </a:rPr>
              <a:t>Exodoj</a:t>
            </a:r>
            <a:endParaRPr lang="en-US" sz="8800" dirty="0">
              <a:latin typeface="Greekth" panose="02020803070505020304" pitchFamily="18" charset="0"/>
            </a:endParaRPr>
          </a:p>
        </p:txBody>
      </p:sp>
      <p:sp>
        <p:nvSpPr>
          <p:cNvPr id="5" name="Text Placeholder 4">
            <a:extLst>
              <a:ext uri="{FF2B5EF4-FFF2-40B4-BE49-F238E27FC236}">
                <a16:creationId xmlns:a16="http://schemas.microsoft.com/office/drawing/2014/main" id="{6D5A4593-F996-4719-B2D0-0417A273F3CA}"/>
              </a:ext>
            </a:extLst>
          </p:cNvPr>
          <p:cNvSpPr>
            <a:spLocks noGrp="1"/>
          </p:cNvSpPr>
          <p:nvPr>
            <p:ph type="body" idx="1"/>
          </p:nvPr>
        </p:nvSpPr>
        <p:spPr>
          <a:xfrm>
            <a:off x="6717322" y="3735998"/>
            <a:ext cx="4630127" cy="1500187"/>
          </a:xfrm>
        </p:spPr>
        <p:txBody>
          <a:bodyPr>
            <a:normAutofit/>
          </a:bodyPr>
          <a:lstStyle/>
          <a:p>
            <a:r>
              <a:rPr lang="en-US" sz="4000" dirty="0" err="1">
                <a:latin typeface="HebrewTh" pitchFamily="2" charset="0"/>
              </a:rPr>
              <a:t>tOmw</a:t>
            </a:r>
            <a:r>
              <a:rPr lang="en-US" sz="4000" dirty="0">
                <a:latin typeface="HebrewTh" pitchFamily="2" charset="0"/>
              </a:rPr>
              <a:t>; hl.,xev4</a:t>
            </a:r>
          </a:p>
        </p:txBody>
      </p:sp>
      <p:pic>
        <p:nvPicPr>
          <p:cNvPr id="9" name="Picture Placeholder 8">
            <a:extLst>
              <a:ext uri="{FF2B5EF4-FFF2-40B4-BE49-F238E27FC236}">
                <a16:creationId xmlns:a16="http://schemas.microsoft.com/office/drawing/2014/main" id="{60F8F2D6-37BE-469A-809A-D8C48922315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844551" y="0"/>
            <a:ext cx="5039414" cy="6857999"/>
          </a:xfrm>
        </p:spPr>
      </p:pic>
      <p:pic>
        <p:nvPicPr>
          <p:cNvPr id="11" name="Picture 10">
            <a:extLst>
              <a:ext uri="{FF2B5EF4-FFF2-40B4-BE49-F238E27FC236}">
                <a16:creationId xmlns:a16="http://schemas.microsoft.com/office/drawing/2014/main" id="{788717DC-9CAB-46BE-9C9C-1A438DA86CDB}"/>
              </a:ext>
            </a:extLst>
          </p:cNvPr>
          <p:cNvPicPr>
            <a:picLocks noChangeAspect="1"/>
          </p:cNvPicPr>
          <p:nvPr/>
        </p:nvPicPr>
        <p:blipFill>
          <a:blip r:embed="rId3"/>
          <a:stretch>
            <a:fillRect/>
          </a:stretch>
        </p:blipFill>
        <p:spPr>
          <a:xfrm>
            <a:off x="4212532" y="4826976"/>
            <a:ext cx="5715000" cy="1562100"/>
          </a:xfrm>
          <a:prstGeom prst="rect">
            <a:avLst/>
          </a:prstGeom>
          <a:ln>
            <a:solidFill>
              <a:schemeClr val="tx1"/>
            </a:solidFill>
          </a:ln>
        </p:spPr>
      </p:pic>
    </p:spTree>
    <p:extLst>
      <p:ext uri="{BB962C8B-B14F-4D97-AF65-F5344CB8AC3E}">
        <p14:creationId xmlns:p14="http://schemas.microsoft.com/office/powerpoint/2010/main" val="517853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0F7339-909E-4859-B28A-C6CC63C213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6E42F078-E657-47B0-8A14-50EB9F7BAD1C}"/>
              </a:ext>
            </a:extLst>
          </p:cNvPr>
          <p:cNvSpPr txBox="1">
            <a:spLocks noChangeArrowheads="1"/>
          </p:cNvSpPr>
          <p:nvPr/>
        </p:nvSpPr>
        <p:spPr bwMode="auto">
          <a:xfrm>
            <a:off x="609600" y="129913"/>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eaLnBrk="1" hangingPunct="1">
              <a:defRPr/>
            </a:pPr>
            <a:r>
              <a:rPr lang="en-US" altLang="en-US" sz="4000" b="1" dirty="0">
                <a:solidFill>
                  <a:srgbClr val="FF6600"/>
                </a:solidFill>
                <a:latin typeface="Eras Demi ITC" panose="020B0805030504020804" pitchFamily="34" charset="0"/>
              </a:rPr>
              <a:t>Two Important Factors for Conservatives</a:t>
            </a:r>
          </a:p>
        </p:txBody>
      </p:sp>
      <p:sp>
        <p:nvSpPr>
          <p:cNvPr id="10" name="Rectangle 3">
            <a:extLst>
              <a:ext uri="{FF2B5EF4-FFF2-40B4-BE49-F238E27FC236}">
                <a16:creationId xmlns:a16="http://schemas.microsoft.com/office/drawing/2014/main" id="{B96104F0-3DCD-4C9B-9B48-4C5EB13C016B}"/>
              </a:ext>
            </a:extLst>
          </p:cNvPr>
          <p:cNvSpPr txBox="1">
            <a:spLocks noChangeArrowheads="1"/>
          </p:cNvSpPr>
          <p:nvPr/>
        </p:nvSpPr>
        <p:spPr>
          <a:xfrm>
            <a:off x="609600" y="1501513"/>
            <a:ext cx="10972800" cy="343624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90000"/>
              </a:lnSpc>
              <a:buFont typeface="Wingdings" panose="05000000000000000000" pitchFamily="2" charset="2"/>
              <a:buAutoNum type="arabicPeriod"/>
            </a:pPr>
            <a:r>
              <a:rPr lang="en-US" altLang="en-US" sz="2800" i="1" dirty="0">
                <a:solidFill>
                  <a:srgbClr val="002060"/>
                </a:solidFill>
                <a:latin typeface="Comic Sans MS" panose="030F0702030302020204" pitchFamily="66" charset="0"/>
              </a:rPr>
              <a:t>While the Book of Exodus is formally anonymous, the historicity and authenticity of its narratives and speeches must be maintained.</a:t>
            </a:r>
          </a:p>
          <a:p>
            <a:pPr marL="609600" indent="-609600">
              <a:lnSpc>
                <a:spcPct val="90000"/>
              </a:lnSpc>
              <a:buFont typeface="Wingdings" panose="05000000000000000000" pitchFamily="2" charset="2"/>
              <a:buAutoNum type="arabicPeriod"/>
            </a:pPr>
            <a:r>
              <a:rPr lang="en-US" altLang="en-US" sz="2800" i="1" dirty="0">
                <a:solidFill>
                  <a:srgbClr val="002060"/>
                </a:solidFill>
                <a:latin typeface="Comic Sans MS" panose="030F0702030302020204" pitchFamily="66" charset="0"/>
              </a:rPr>
              <a:t>While there is no necessary reason to oppose oral or written sources underlying Exodus in its final form, conservatives are still committed to the </a:t>
            </a:r>
            <a:r>
              <a:rPr lang="en-US" altLang="en-US" sz="2800" i="1" dirty="0" err="1">
                <a:solidFill>
                  <a:srgbClr val="002060"/>
                </a:solidFill>
                <a:latin typeface="Comic Sans MS" panose="030F0702030302020204" pitchFamily="66" charset="0"/>
              </a:rPr>
              <a:t>Mosaicity</a:t>
            </a:r>
            <a:r>
              <a:rPr lang="en-US" altLang="en-US" sz="2800" i="1" dirty="0">
                <a:solidFill>
                  <a:srgbClr val="002060"/>
                </a:solidFill>
                <a:latin typeface="Comic Sans MS" panose="030F0702030302020204" pitchFamily="66" charset="0"/>
              </a:rPr>
              <a:t> of the book, which is to say, Moses was a real person and the events describing him, what he said, and what he did are true.</a:t>
            </a:r>
          </a:p>
        </p:txBody>
      </p:sp>
      <p:sp>
        <p:nvSpPr>
          <p:cNvPr id="11" name="Text Box 4">
            <a:extLst>
              <a:ext uri="{FF2B5EF4-FFF2-40B4-BE49-F238E27FC236}">
                <a16:creationId xmlns:a16="http://schemas.microsoft.com/office/drawing/2014/main" id="{B78619F6-C9DA-40F2-BE60-7DB6DF68CE01}"/>
              </a:ext>
            </a:extLst>
          </p:cNvPr>
          <p:cNvSpPr txBox="1">
            <a:spLocks noChangeArrowheads="1"/>
          </p:cNvSpPr>
          <p:nvPr/>
        </p:nvSpPr>
        <p:spPr bwMode="auto">
          <a:xfrm>
            <a:off x="1912620" y="5260806"/>
            <a:ext cx="8686800" cy="95410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pPr>
            <a:r>
              <a:rPr lang="en-US" altLang="en-US" i="0" dirty="0">
                <a:latin typeface="Aharoni" panose="02010803020104030203" pitchFamily="2" charset="-79"/>
                <a:cs typeface="Aharoni" panose="02010803020104030203" pitchFamily="2" charset="-79"/>
              </a:rPr>
              <a:t>Anything less seems to compromise the belief that this work was divinely inspired.</a:t>
            </a:r>
          </a:p>
        </p:txBody>
      </p:sp>
    </p:spTree>
    <p:extLst>
      <p:ext uri="{BB962C8B-B14F-4D97-AF65-F5344CB8AC3E}">
        <p14:creationId xmlns:p14="http://schemas.microsoft.com/office/powerpoint/2010/main" val="34887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BA42-DA58-4216-B221-3729753CEF8C}"/>
              </a:ext>
            </a:extLst>
          </p:cNvPr>
          <p:cNvSpPr>
            <a:spLocks noGrp="1"/>
          </p:cNvSpPr>
          <p:nvPr>
            <p:ph type="title"/>
          </p:nvPr>
        </p:nvSpPr>
        <p:spPr>
          <a:xfrm>
            <a:off x="838200" y="58855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Crossing the Sea (14:10-31)</a:t>
            </a:r>
          </a:p>
        </p:txBody>
      </p:sp>
      <p:sp>
        <p:nvSpPr>
          <p:cNvPr id="6" name="Content Placeholder 5">
            <a:extLst>
              <a:ext uri="{FF2B5EF4-FFF2-40B4-BE49-F238E27FC236}">
                <a16:creationId xmlns:a16="http://schemas.microsoft.com/office/drawing/2014/main" id="{1042B922-4194-41E2-A3E9-CD0659292BC8}"/>
              </a:ext>
            </a:extLst>
          </p:cNvPr>
          <p:cNvSpPr>
            <a:spLocks noGrp="1"/>
          </p:cNvSpPr>
          <p:nvPr>
            <p:ph idx="1"/>
          </p:nvPr>
        </p:nvSpPr>
        <p:spPr>
          <a:xfrm>
            <a:off x="838200" y="1671338"/>
            <a:ext cx="10797540" cy="4798677"/>
          </a:xfrm>
        </p:spPr>
        <p:txBody>
          <a:bodyPr>
            <a:normAutofit lnSpcReduction="10000"/>
          </a:bodyPr>
          <a:lstStyle/>
          <a:p>
            <a:pPr marL="0" indent="0">
              <a:buNone/>
            </a:pPr>
            <a:r>
              <a:rPr lang="en-US" sz="2800" b="1" dirty="0">
                <a:solidFill>
                  <a:srgbClr val="002060"/>
                </a:solidFill>
                <a:latin typeface="Comic Sans MS" panose="030F0702030302020204" pitchFamily="66" charset="0"/>
              </a:rPr>
              <a:t>Fearful of the Egyptian chariot corps, the Israelites now respond to the first of many crises in which they challenge Moses and express a desire to return to Egypt.</a:t>
            </a:r>
          </a:p>
          <a:p>
            <a:r>
              <a:rPr lang="en-US" sz="2400" i="1" dirty="0">
                <a:latin typeface="Comic Sans MS" panose="030F0702030302020204" pitchFamily="66" charset="0"/>
              </a:rPr>
              <a:t>However, Yahweh instructed Moses to lift his rod over the sea, and when he did, the pillar of cloud relocated and became a rearguard.</a:t>
            </a:r>
          </a:p>
          <a:p>
            <a:r>
              <a:rPr lang="en-US" sz="2400" i="1" dirty="0">
                <a:latin typeface="Comic Sans MS" panose="030F0702030302020204" pitchFamily="66" charset="0"/>
              </a:rPr>
              <a:t>Moses stretched his rod over the sea, a strong wind blew the sea back, parting it, and the Israelite passed through the sea on dry ground, the Egyptian charioteers following them.</a:t>
            </a:r>
          </a:p>
          <a:p>
            <a:r>
              <a:rPr lang="en-US" sz="2400" i="1" dirty="0">
                <a:latin typeface="Comic Sans MS" panose="030F0702030302020204" pitchFamily="66" charset="0"/>
              </a:rPr>
              <a:t>On the other side, Moses once more lifted his rod, and the waters of the sea converged, drowning the Egyptian chariot corps.</a:t>
            </a:r>
          </a:p>
        </p:txBody>
      </p:sp>
      <p:sp>
        <p:nvSpPr>
          <p:cNvPr id="5" name="Slide Number Placeholder 4">
            <a:extLst>
              <a:ext uri="{FF2B5EF4-FFF2-40B4-BE49-F238E27FC236}">
                <a16:creationId xmlns:a16="http://schemas.microsoft.com/office/drawing/2014/main" id="{9B46CA6E-1706-4383-86DF-AA5A0E362376}"/>
              </a:ext>
            </a:extLst>
          </p:cNvPr>
          <p:cNvSpPr>
            <a:spLocks noGrp="1"/>
          </p:cNvSpPr>
          <p:nvPr>
            <p:ph type="sldNum" sz="quarter" idx="12"/>
          </p:nvPr>
        </p:nvSpPr>
        <p:spPr>
          <a:xfrm>
            <a:off x="10991850" y="6269446"/>
            <a:ext cx="877030" cy="452029"/>
          </a:xfrm>
        </p:spPr>
        <p:txBody>
          <a:bodyPr/>
          <a:lstStyle/>
          <a:p>
            <a:pPr>
              <a:defRPr/>
            </a:pPr>
            <a:fld id="{6BCE622C-DAE1-4578-8E74-28861332DA17}" type="slidenum">
              <a:rPr lang="en-US" altLang="en-US" smtClean="0"/>
              <a:pPr>
                <a:defRPr/>
              </a:pPr>
              <a:t>100</a:t>
            </a:fld>
            <a:endParaRPr lang="en-US" altLang="en-US" dirty="0"/>
          </a:p>
        </p:txBody>
      </p:sp>
    </p:spTree>
    <p:extLst>
      <p:ext uri="{BB962C8B-B14F-4D97-AF65-F5344CB8AC3E}">
        <p14:creationId xmlns:p14="http://schemas.microsoft.com/office/powerpoint/2010/main" val="41391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797263-7221-4836-9726-F65493FCA94F}"/>
              </a:ext>
            </a:extLst>
          </p:cNvPr>
          <p:cNvSpPr>
            <a:spLocks noGrp="1"/>
          </p:cNvSpPr>
          <p:nvPr>
            <p:ph type="title"/>
          </p:nvPr>
        </p:nvSpPr>
        <p:spPr>
          <a:xfrm>
            <a:off x="274320" y="277814"/>
            <a:ext cx="3939540" cy="920112"/>
          </a:xfrm>
        </p:spPr>
        <p:txBody>
          <a:bodyPr/>
          <a:lstStyle/>
          <a:p>
            <a:r>
              <a:rPr lang="en-US" dirty="0">
                <a:solidFill>
                  <a:srgbClr val="C00000"/>
                </a:solidFill>
                <a:effectLst>
                  <a:outerShdw blurRad="38100" dist="38100" dir="2700000" algn="tl">
                    <a:srgbClr val="000000">
                      <a:alpha val="43137"/>
                    </a:srgbClr>
                  </a:outerShdw>
                </a:effectLst>
              </a:rPr>
              <a:t>Egyptian Chariotry</a:t>
            </a:r>
          </a:p>
        </p:txBody>
      </p:sp>
      <p:sp>
        <p:nvSpPr>
          <p:cNvPr id="6" name="Text Placeholder 5">
            <a:extLst>
              <a:ext uri="{FF2B5EF4-FFF2-40B4-BE49-F238E27FC236}">
                <a16:creationId xmlns:a16="http://schemas.microsoft.com/office/drawing/2014/main" id="{E7514711-68D4-4803-B66C-8D0EA9E34F18}"/>
              </a:ext>
            </a:extLst>
          </p:cNvPr>
          <p:cNvSpPr>
            <a:spLocks noGrp="1"/>
          </p:cNvSpPr>
          <p:nvPr>
            <p:ph type="body" sz="half" idx="1"/>
          </p:nvPr>
        </p:nvSpPr>
        <p:spPr>
          <a:xfrm>
            <a:off x="274320" y="1197926"/>
            <a:ext cx="3939540" cy="5158423"/>
          </a:xfrm>
        </p:spPr>
        <p:txBody>
          <a:bodyPr>
            <a:normAutofit fontScale="92500"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Chariotry was first introduced to the Egyptian military during the Hyksos Period.</a:t>
            </a:r>
          </a:p>
          <a:p>
            <a:r>
              <a:rPr lang="en-US" sz="2400" i="1" dirty="0"/>
              <a:t>They gradually developed from a mode of transportation to a formidable implement of war with speed and mobility unmatched by foot soldiers.</a:t>
            </a:r>
          </a:p>
          <a:p>
            <a:r>
              <a:rPr lang="en-US" sz="2400" i="1" dirty="0"/>
              <a:t>Egyptian chariots of the period were generally pulled by two horses.</a:t>
            </a:r>
            <a:endParaRPr lang="en-US" sz="2800" dirty="0"/>
          </a:p>
        </p:txBody>
      </p:sp>
      <p:pic>
        <p:nvPicPr>
          <p:cNvPr id="9" name="Content Placeholder 8">
            <a:extLst>
              <a:ext uri="{FF2B5EF4-FFF2-40B4-BE49-F238E27FC236}">
                <a16:creationId xmlns:a16="http://schemas.microsoft.com/office/drawing/2014/main" id="{A8391383-7ED1-4F1B-9941-CC382AC336A5}"/>
              </a:ext>
            </a:extLst>
          </p:cNvPr>
          <p:cNvPicPr>
            <a:picLocks noGrp="1" noChangeAspect="1"/>
          </p:cNvPicPr>
          <p:nvPr>
            <p:ph sz="half" idx="2"/>
          </p:nvPr>
        </p:nvPicPr>
        <p:blipFill>
          <a:blip r:embed="rId2"/>
          <a:stretch>
            <a:fillRect/>
          </a:stretch>
        </p:blipFill>
        <p:spPr>
          <a:xfrm>
            <a:off x="4411980" y="800099"/>
            <a:ext cx="7780020" cy="5119253"/>
          </a:xfrm>
        </p:spPr>
      </p:pic>
      <p:sp>
        <p:nvSpPr>
          <p:cNvPr id="4" name="Slide Number Placeholder 3">
            <a:extLst>
              <a:ext uri="{FF2B5EF4-FFF2-40B4-BE49-F238E27FC236}">
                <a16:creationId xmlns:a16="http://schemas.microsoft.com/office/drawing/2014/main" id="{4AA7FD3C-3E29-40A4-80EF-8F23671130CB}"/>
              </a:ext>
            </a:extLst>
          </p:cNvPr>
          <p:cNvSpPr>
            <a:spLocks noGrp="1"/>
          </p:cNvSpPr>
          <p:nvPr>
            <p:ph type="sldNum" sz="quarter" idx="12"/>
          </p:nvPr>
        </p:nvSpPr>
        <p:spPr>
          <a:xfrm>
            <a:off x="11018520" y="6356350"/>
            <a:ext cx="850360" cy="365126"/>
          </a:xfrm>
        </p:spPr>
        <p:txBody>
          <a:bodyPr/>
          <a:lstStyle/>
          <a:p>
            <a:fld id="{45C00377-489B-40EC-B059-26BDDD2E89B9}" type="slidenum">
              <a:rPr lang="en-US" smtClean="0"/>
              <a:pPr/>
              <a:t>101</a:t>
            </a:fld>
            <a:endParaRPr lang="en-US" dirty="0"/>
          </a:p>
        </p:txBody>
      </p:sp>
      <p:sp>
        <p:nvSpPr>
          <p:cNvPr id="10" name="TextBox 9">
            <a:extLst>
              <a:ext uri="{FF2B5EF4-FFF2-40B4-BE49-F238E27FC236}">
                <a16:creationId xmlns:a16="http://schemas.microsoft.com/office/drawing/2014/main" id="{C7C009F7-2D49-454E-87E0-32DE7FE2A189}"/>
              </a:ext>
            </a:extLst>
          </p:cNvPr>
          <p:cNvSpPr txBox="1"/>
          <p:nvPr/>
        </p:nvSpPr>
        <p:spPr>
          <a:xfrm>
            <a:off x="5532120" y="5989320"/>
            <a:ext cx="5486400" cy="707886"/>
          </a:xfrm>
          <a:prstGeom prst="rect">
            <a:avLst/>
          </a:prstGeom>
          <a:noFill/>
        </p:spPr>
        <p:txBody>
          <a:bodyPr wrap="square" rtlCol="0">
            <a:spAutoFit/>
          </a:bodyPr>
          <a:lstStyle/>
          <a:p>
            <a:pPr algn="ctr"/>
            <a:r>
              <a:rPr lang="en-US" sz="2000" b="1" dirty="0"/>
              <a:t>Wall relief from Abu Simbel of Ramesses II in his chariot at the Battle of Kadesh</a:t>
            </a:r>
          </a:p>
        </p:txBody>
      </p:sp>
    </p:spTree>
    <p:extLst>
      <p:ext uri="{BB962C8B-B14F-4D97-AF65-F5344CB8AC3E}">
        <p14:creationId xmlns:p14="http://schemas.microsoft.com/office/powerpoint/2010/main" val="222990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69F224-1679-4EDD-BB1E-25CFA4CAFEAD}"/>
              </a:ext>
            </a:extLst>
          </p:cNvPr>
          <p:cNvSpPr>
            <a:spLocks noGrp="1"/>
          </p:cNvSpPr>
          <p:nvPr>
            <p:ph type="title"/>
          </p:nvPr>
        </p:nvSpPr>
        <p:spPr>
          <a:xfrm>
            <a:off x="1320800" y="616905"/>
            <a:ext cx="4922520" cy="1002346"/>
          </a:xfrm>
        </p:spPr>
        <p:txBody>
          <a:bodyPr/>
          <a:lstStyle/>
          <a:p>
            <a:r>
              <a:rPr lang="en-US" dirty="0">
                <a:solidFill>
                  <a:srgbClr val="C00000"/>
                </a:solidFill>
                <a:effectLst>
                  <a:outerShdw blurRad="38100" dist="38100" dir="2700000" algn="tl">
                    <a:srgbClr val="000000">
                      <a:alpha val="43137"/>
                    </a:srgbClr>
                  </a:outerShdw>
                </a:effectLst>
              </a:rPr>
              <a:t>Mummy of Ramesses II</a:t>
            </a:r>
          </a:p>
        </p:txBody>
      </p:sp>
      <p:pic>
        <p:nvPicPr>
          <p:cNvPr id="10" name="Content Placeholder 9">
            <a:extLst>
              <a:ext uri="{FF2B5EF4-FFF2-40B4-BE49-F238E27FC236}">
                <a16:creationId xmlns:a16="http://schemas.microsoft.com/office/drawing/2014/main" id="{96F7C933-B8A8-499E-804D-E60D45A6D040}"/>
              </a:ext>
            </a:extLst>
          </p:cNvPr>
          <p:cNvPicPr>
            <a:picLocks noGrp="1" noChangeAspect="1"/>
          </p:cNvPicPr>
          <p:nvPr>
            <p:ph sz="half" idx="1"/>
          </p:nvPr>
        </p:nvPicPr>
        <p:blipFill>
          <a:blip r:embed="rId2"/>
          <a:stretch>
            <a:fillRect/>
          </a:stretch>
        </p:blipFill>
        <p:spPr>
          <a:xfrm rot="16200000">
            <a:off x="1134461" y="484790"/>
            <a:ext cx="4587984" cy="6856906"/>
          </a:xfrm>
        </p:spPr>
      </p:pic>
      <p:sp>
        <p:nvSpPr>
          <p:cNvPr id="8" name="Text Placeholder 7">
            <a:extLst>
              <a:ext uri="{FF2B5EF4-FFF2-40B4-BE49-F238E27FC236}">
                <a16:creationId xmlns:a16="http://schemas.microsoft.com/office/drawing/2014/main" id="{4E0840A3-6A4C-4139-BD23-F8A68D0CCF87}"/>
              </a:ext>
            </a:extLst>
          </p:cNvPr>
          <p:cNvSpPr>
            <a:spLocks noGrp="1"/>
          </p:cNvSpPr>
          <p:nvPr>
            <p:ph type="body" sz="half" idx="2"/>
          </p:nvPr>
        </p:nvSpPr>
        <p:spPr>
          <a:xfrm>
            <a:off x="7124700" y="616905"/>
            <a:ext cx="4922520" cy="6219825"/>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While the identity of the Egyptian Pharaoh of the exodus is debated, the majority opinion remains with Ramesses II, regarded by many historians as the most powerful pharaoh in history.</a:t>
            </a:r>
          </a:p>
          <a:p>
            <a:r>
              <a:rPr lang="en-US" sz="2400" i="1" dirty="0"/>
              <a:t>He was appointed prince regent by his father, </a:t>
            </a:r>
            <a:r>
              <a:rPr lang="en-US" sz="2400" i="1" dirty="0" err="1"/>
              <a:t>Seti</a:t>
            </a:r>
            <a:r>
              <a:rPr lang="en-US" sz="2400" i="1" dirty="0"/>
              <a:t> I, at the age of 14.</a:t>
            </a:r>
          </a:p>
          <a:p>
            <a:r>
              <a:rPr lang="en-US" sz="2400" i="1" dirty="0"/>
              <a:t>He lived until he was about 90, and his mummy was discovered in 1881.</a:t>
            </a:r>
          </a:p>
        </p:txBody>
      </p:sp>
      <p:sp>
        <p:nvSpPr>
          <p:cNvPr id="5" name="Slide Number Placeholder 4">
            <a:extLst>
              <a:ext uri="{FF2B5EF4-FFF2-40B4-BE49-F238E27FC236}">
                <a16:creationId xmlns:a16="http://schemas.microsoft.com/office/drawing/2014/main" id="{A8675954-BB93-40A7-BF77-A86DE21B1797}"/>
              </a:ext>
            </a:extLst>
          </p:cNvPr>
          <p:cNvSpPr>
            <a:spLocks noGrp="1"/>
          </p:cNvSpPr>
          <p:nvPr>
            <p:ph type="sldNum" sz="quarter" idx="12"/>
          </p:nvPr>
        </p:nvSpPr>
        <p:spPr>
          <a:xfrm>
            <a:off x="11120120" y="6356350"/>
            <a:ext cx="748760" cy="365125"/>
          </a:xfrm>
        </p:spPr>
        <p:txBody>
          <a:bodyPr/>
          <a:lstStyle/>
          <a:p>
            <a:pPr>
              <a:defRPr/>
            </a:pPr>
            <a:fld id="{1F4A342F-E6A5-4E07-A4EE-6D960D562992}" type="slidenum">
              <a:rPr lang="en-US" altLang="en-US" smtClean="0"/>
              <a:pPr>
                <a:defRPr/>
              </a:pPr>
              <a:t>102</a:t>
            </a:fld>
            <a:endParaRPr lang="en-US" altLang="en-US" dirty="0"/>
          </a:p>
        </p:txBody>
      </p:sp>
    </p:spTree>
    <p:extLst>
      <p:ext uri="{BB962C8B-B14F-4D97-AF65-F5344CB8AC3E}">
        <p14:creationId xmlns:p14="http://schemas.microsoft.com/office/powerpoint/2010/main" val="31970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43F8-3C30-4AC5-B9E4-2751568B7320}"/>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Song of the Sea (15:1-21)</a:t>
            </a:r>
          </a:p>
        </p:txBody>
      </p:sp>
      <p:sp>
        <p:nvSpPr>
          <p:cNvPr id="6" name="Content Placeholder 5">
            <a:extLst>
              <a:ext uri="{FF2B5EF4-FFF2-40B4-BE49-F238E27FC236}">
                <a16:creationId xmlns:a16="http://schemas.microsoft.com/office/drawing/2014/main" id="{BCDC7BE1-3254-4B9D-8269-B2F42FA410BF}"/>
              </a:ext>
            </a:extLst>
          </p:cNvPr>
          <p:cNvSpPr>
            <a:spLocks noGrp="1"/>
          </p:cNvSpPr>
          <p:nvPr>
            <p:ph idx="1"/>
          </p:nvPr>
        </p:nvSpPr>
        <p:spPr>
          <a:xfrm>
            <a:off x="838200" y="1463040"/>
            <a:ext cx="11030680" cy="5258435"/>
          </a:xfrm>
        </p:spPr>
        <p:txBody>
          <a:bodyPr>
            <a:normAutofit/>
          </a:bodyPr>
          <a:lstStyle/>
          <a:p>
            <a:pPr marL="0" indent="0">
              <a:buNone/>
            </a:pPr>
            <a:r>
              <a:rPr lang="en-US" sz="2800" b="1" dirty="0">
                <a:solidFill>
                  <a:srgbClr val="002060"/>
                </a:solidFill>
                <a:latin typeface="Comic Sans MS" panose="030F0702030302020204" pitchFamily="66" charset="0"/>
              </a:rPr>
              <a:t>This victory hymn, sung by Moses, is arguably one of the oldest parts of the Hebrew Bible (based on archaic Hebrew).</a:t>
            </a:r>
          </a:p>
          <a:p>
            <a:r>
              <a:rPr lang="en-US" sz="2400" i="1" dirty="0">
                <a:latin typeface="Comic Sans MS" panose="030F0702030302020204" pitchFamily="66" charset="0"/>
              </a:rPr>
              <a:t>The hymn falls into four parts:</a:t>
            </a:r>
          </a:p>
          <a:p>
            <a:pPr lvl="1"/>
            <a:r>
              <a:rPr lang="en-US" sz="2000" b="1" dirty="0">
                <a:latin typeface="Comic Sans MS" panose="030F0702030302020204" pitchFamily="66" charset="0"/>
              </a:rPr>
              <a:t>Doxology, in which Yahweh is described as a “Man of War” (15:1-3)</a:t>
            </a:r>
          </a:p>
          <a:p>
            <a:pPr lvl="1"/>
            <a:r>
              <a:rPr lang="en-US" sz="2000" b="1" dirty="0">
                <a:latin typeface="Comic Sans MS" panose="030F0702030302020204" pitchFamily="66" charset="0"/>
              </a:rPr>
              <a:t>Praise to Yahweh’s justice in overthrowing the Egyptians (15:4-12)</a:t>
            </a:r>
          </a:p>
          <a:p>
            <a:pPr lvl="1"/>
            <a:r>
              <a:rPr lang="en-US" sz="2000" b="1" dirty="0">
                <a:latin typeface="Comic Sans MS" panose="030F0702030302020204" pitchFamily="66" charset="0"/>
              </a:rPr>
              <a:t>Declaration of Yahweh’s love in establishing Israel as a nation (15:13)</a:t>
            </a:r>
          </a:p>
          <a:p>
            <a:pPr lvl="1"/>
            <a:r>
              <a:rPr lang="en-US" sz="2000" b="1" dirty="0">
                <a:latin typeface="Comic Sans MS" panose="030F0702030302020204" pitchFamily="66" charset="0"/>
              </a:rPr>
              <a:t>Triumph of the kingdom of God, anticipating the arrival of the Israelites in Canaan and the eventual building of the temple (15:14-18)</a:t>
            </a:r>
          </a:p>
          <a:p>
            <a:r>
              <a:rPr lang="en-US" sz="2400" i="1" dirty="0">
                <a:latin typeface="Comic Sans MS" panose="030F0702030302020204" pitchFamily="66" charset="0"/>
              </a:rPr>
              <a:t>Another version of Miriam’s short song (15:21) was discovered in the Dead Sea Scrolls (4Q365). This version is fragmented (see next slide).</a:t>
            </a:r>
          </a:p>
        </p:txBody>
      </p:sp>
      <p:sp>
        <p:nvSpPr>
          <p:cNvPr id="5" name="Slide Number Placeholder 4">
            <a:extLst>
              <a:ext uri="{FF2B5EF4-FFF2-40B4-BE49-F238E27FC236}">
                <a16:creationId xmlns:a16="http://schemas.microsoft.com/office/drawing/2014/main" id="{D4A42696-FE0E-4021-BB99-68E5B0F2C9C5}"/>
              </a:ext>
            </a:extLst>
          </p:cNvPr>
          <p:cNvSpPr>
            <a:spLocks noGrp="1"/>
          </p:cNvSpPr>
          <p:nvPr>
            <p:ph type="sldNum" sz="quarter" idx="12"/>
          </p:nvPr>
        </p:nvSpPr>
        <p:spPr>
          <a:xfrm>
            <a:off x="11132820" y="6429466"/>
            <a:ext cx="736060" cy="292009"/>
          </a:xfrm>
        </p:spPr>
        <p:txBody>
          <a:bodyPr/>
          <a:lstStyle/>
          <a:p>
            <a:pPr>
              <a:defRPr/>
            </a:pPr>
            <a:fld id="{1F4A342F-E6A5-4E07-A4EE-6D960D562992}" type="slidenum">
              <a:rPr lang="en-US" altLang="en-US" smtClean="0"/>
              <a:pPr>
                <a:defRPr/>
              </a:pPr>
              <a:t>103</a:t>
            </a:fld>
            <a:endParaRPr lang="en-US" altLang="en-US" dirty="0"/>
          </a:p>
        </p:txBody>
      </p:sp>
    </p:spTree>
    <p:extLst>
      <p:ext uri="{BB962C8B-B14F-4D97-AF65-F5344CB8AC3E}">
        <p14:creationId xmlns:p14="http://schemas.microsoft.com/office/powerpoint/2010/main" val="123989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 calcmode="lin" valueType="num">
                                      <p:cBhvr additive="base">
                                        <p:cTn id="4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C5D4D8-3037-4818-973F-4DED33B34ABB}"/>
              </a:ext>
            </a:extLst>
          </p:cNvPr>
          <p:cNvSpPr>
            <a:spLocks noGrp="1"/>
          </p:cNvSpPr>
          <p:nvPr>
            <p:ph type="title"/>
          </p:nvPr>
        </p:nvSpPr>
        <p:spPr>
          <a:xfrm>
            <a:off x="896080" y="277814"/>
            <a:ext cx="10972800" cy="1139825"/>
          </a:xfrm>
        </p:spPr>
        <p:txBody>
          <a:bodyPr/>
          <a:lstStyle/>
          <a:p>
            <a:r>
              <a:rPr lang="en-US" dirty="0">
                <a:solidFill>
                  <a:srgbClr val="C00000"/>
                </a:solidFill>
                <a:effectLst>
                  <a:outerShdw blurRad="38100" dist="38100" dir="2700000" algn="tl">
                    <a:srgbClr val="000000">
                      <a:alpha val="43137"/>
                    </a:srgbClr>
                  </a:outerShdw>
                </a:effectLst>
              </a:rPr>
              <a:t>Dead Sea Scrolls Fragmented Version (4Q365)</a:t>
            </a:r>
          </a:p>
        </p:txBody>
      </p:sp>
      <p:pic>
        <p:nvPicPr>
          <p:cNvPr id="9" name="Content Placeholder 8">
            <a:extLst>
              <a:ext uri="{FF2B5EF4-FFF2-40B4-BE49-F238E27FC236}">
                <a16:creationId xmlns:a16="http://schemas.microsoft.com/office/drawing/2014/main" id="{AB84CD2B-4707-40B1-B6B5-3EB8C698FFFD}"/>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914400" y="1481471"/>
            <a:ext cx="4631134" cy="4874879"/>
          </a:xfrm>
        </p:spPr>
      </p:pic>
      <p:sp>
        <p:nvSpPr>
          <p:cNvPr id="7" name="Text Placeholder 6">
            <a:extLst>
              <a:ext uri="{FF2B5EF4-FFF2-40B4-BE49-F238E27FC236}">
                <a16:creationId xmlns:a16="http://schemas.microsoft.com/office/drawing/2014/main" id="{1636FE0C-2329-4AFA-8187-622DFC8873CC}"/>
              </a:ext>
            </a:extLst>
          </p:cNvPr>
          <p:cNvSpPr>
            <a:spLocks noGrp="1"/>
          </p:cNvSpPr>
          <p:nvPr>
            <p:ph type="body" sz="half" idx="2"/>
          </p:nvPr>
        </p:nvSpPr>
        <p:spPr>
          <a:xfrm>
            <a:off x="6197600" y="1417639"/>
            <a:ext cx="5384800" cy="5162547"/>
          </a:xfrm>
        </p:spPr>
        <p:txBody>
          <a:bodyPr>
            <a:normAutofit fontScale="92500" lnSpcReduction="20000"/>
          </a:bodyPr>
          <a:lstStyle/>
          <a:p>
            <a:pPr marL="0" indent="0">
              <a:buNone/>
            </a:pPr>
            <a:r>
              <a:rPr lang="en-US" sz="2800" i="1" dirty="0"/>
              <a:t>1 You despised (or, you plundered)…</a:t>
            </a:r>
          </a:p>
          <a:p>
            <a:pPr marL="0" indent="0">
              <a:buNone/>
            </a:pPr>
            <a:r>
              <a:rPr lang="en-US" sz="2800" i="1" dirty="0"/>
              <a:t>2 for the triumph of…</a:t>
            </a:r>
          </a:p>
          <a:p>
            <a:pPr marL="0" indent="0">
              <a:buNone/>
            </a:pPr>
            <a:r>
              <a:rPr lang="en-US" sz="2800" i="1" dirty="0"/>
              <a:t>3 You are great, a Savior…</a:t>
            </a:r>
          </a:p>
          <a:p>
            <a:pPr marL="0" indent="0">
              <a:buNone/>
            </a:pPr>
            <a:r>
              <a:rPr lang="en-US" sz="2800" i="1" dirty="0"/>
              <a:t>4 the hope of the enemy perishes and</a:t>
            </a:r>
          </a:p>
          <a:p>
            <a:pPr marL="0" indent="0">
              <a:spcBef>
                <a:spcPts val="0"/>
              </a:spcBef>
              <a:buNone/>
            </a:pPr>
            <a:r>
              <a:rPr lang="en-US" sz="2800" i="1" dirty="0"/>
              <a:t>   he is…</a:t>
            </a:r>
          </a:p>
          <a:p>
            <a:pPr marL="0" indent="0">
              <a:buNone/>
            </a:pPr>
            <a:r>
              <a:rPr lang="en-US" sz="2800" i="1" dirty="0"/>
              <a:t>5 they perished in the mighty waters,</a:t>
            </a:r>
          </a:p>
          <a:p>
            <a:pPr marL="0" indent="0">
              <a:spcBef>
                <a:spcPts val="0"/>
              </a:spcBef>
              <a:buNone/>
            </a:pPr>
            <a:r>
              <a:rPr lang="en-US" sz="2800" i="1" dirty="0"/>
              <a:t>   the enemy…</a:t>
            </a:r>
          </a:p>
          <a:p>
            <a:pPr marL="0" indent="0">
              <a:buNone/>
            </a:pPr>
            <a:r>
              <a:rPr lang="en-US" sz="2800" i="1" dirty="0"/>
              <a:t>6 and he exalted her to their</a:t>
            </a:r>
          </a:p>
          <a:p>
            <a:pPr marL="0" indent="0">
              <a:spcBef>
                <a:spcPts val="0"/>
              </a:spcBef>
              <a:buNone/>
            </a:pPr>
            <a:r>
              <a:rPr lang="en-US" sz="2800" i="1" dirty="0"/>
              <a:t>   heights…you gave…</a:t>
            </a:r>
          </a:p>
          <a:p>
            <a:pPr marL="0" indent="0">
              <a:buNone/>
            </a:pPr>
            <a:r>
              <a:rPr lang="en-US" sz="2800" i="1" dirty="0"/>
              <a:t>7 </a:t>
            </a:r>
            <a:r>
              <a:rPr lang="en-US" sz="2800" i="1" dirty="0" err="1"/>
              <a:t>wor</a:t>
            </a:r>
            <a:r>
              <a:rPr lang="en-US" sz="2800" i="1" dirty="0"/>
              <a:t>]king a triumph.</a:t>
            </a:r>
          </a:p>
        </p:txBody>
      </p:sp>
      <p:sp>
        <p:nvSpPr>
          <p:cNvPr id="4" name="Slide Number Placeholder 3">
            <a:extLst>
              <a:ext uri="{FF2B5EF4-FFF2-40B4-BE49-F238E27FC236}">
                <a16:creationId xmlns:a16="http://schemas.microsoft.com/office/drawing/2014/main" id="{C724F228-517E-46D2-88EE-8336E92ED583}"/>
              </a:ext>
            </a:extLst>
          </p:cNvPr>
          <p:cNvSpPr>
            <a:spLocks noGrp="1"/>
          </p:cNvSpPr>
          <p:nvPr>
            <p:ph type="sldNum" sz="quarter" idx="12"/>
          </p:nvPr>
        </p:nvSpPr>
        <p:spPr>
          <a:xfrm>
            <a:off x="11277600" y="6356350"/>
            <a:ext cx="591280" cy="365125"/>
          </a:xfrm>
        </p:spPr>
        <p:txBody>
          <a:bodyPr/>
          <a:lstStyle/>
          <a:p>
            <a:fld id="{45C00377-489B-40EC-B059-26BDDD2E89B9}" type="slidenum">
              <a:rPr lang="en-US" smtClean="0"/>
              <a:pPr/>
              <a:t>104</a:t>
            </a:fld>
            <a:endParaRPr lang="en-US" dirty="0"/>
          </a:p>
        </p:txBody>
      </p:sp>
    </p:spTree>
    <p:extLst>
      <p:ext uri="{BB962C8B-B14F-4D97-AF65-F5344CB8AC3E}">
        <p14:creationId xmlns:p14="http://schemas.microsoft.com/office/powerpoint/2010/main" val="33353437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Journey to Sinai</a:t>
            </a:r>
          </a:p>
        </p:txBody>
      </p:sp>
    </p:spTree>
    <p:extLst>
      <p:ext uri="{BB962C8B-B14F-4D97-AF65-F5344CB8AC3E}">
        <p14:creationId xmlns:p14="http://schemas.microsoft.com/office/powerpoint/2010/main" val="532470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EE80-398B-4511-ACE1-49E1564F6910}"/>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Route of the Exodus</a:t>
            </a:r>
          </a:p>
        </p:txBody>
      </p:sp>
      <p:sp>
        <p:nvSpPr>
          <p:cNvPr id="5" name="Text Placeholder 4">
            <a:extLst>
              <a:ext uri="{FF2B5EF4-FFF2-40B4-BE49-F238E27FC236}">
                <a16:creationId xmlns:a16="http://schemas.microsoft.com/office/drawing/2014/main" id="{42A41A8A-1CC9-42BA-A0A7-54D0069118BB}"/>
              </a:ext>
            </a:extLst>
          </p:cNvPr>
          <p:cNvSpPr>
            <a:spLocks noGrp="1"/>
          </p:cNvSpPr>
          <p:nvPr>
            <p:ph type="body" sz="half" idx="1"/>
          </p:nvPr>
        </p:nvSpPr>
        <p:spPr>
          <a:xfrm>
            <a:off x="323120" y="1376365"/>
            <a:ext cx="5466808" cy="5481635"/>
          </a:xfrm>
        </p:spPr>
        <p:txBody>
          <a:bodyPr>
            <a:normAutofit fontScale="92500" lnSpcReduction="10000"/>
          </a:bodyPr>
          <a:lstStyle/>
          <a:p>
            <a:pPr marL="0" indent="0">
              <a:buNone/>
            </a:pPr>
            <a:r>
              <a:rPr lang="en-US" sz="2800" b="1" dirty="0"/>
              <a:t>Quite a variety of routes have been proposed over the years by different scholars, some more plausible than others. Any suggested route is directly affected by the ancient routes that follow wadis (water courses) and where one locates Mt. Sinai. All the locations marked in </a:t>
            </a:r>
            <a:r>
              <a:rPr lang="en-US" sz="2800" b="1" dirty="0">
                <a:solidFill>
                  <a:srgbClr val="00B050"/>
                </a:solidFill>
              </a:rPr>
              <a:t>green</a:t>
            </a:r>
            <a:r>
              <a:rPr lang="en-US" sz="2800" b="1" dirty="0"/>
              <a:t> have been suggested as locations for Mt. Sinai, but the oldest tradition is the one near the tip of the Sinai Peninsula marked as “Musa” near St. Catherine’s monastery.</a:t>
            </a:r>
            <a:endParaRPr lang="en-US" sz="2800" b="1" dirty="0">
              <a:solidFill>
                <a:srgbClr val="00B050"/>
              </a:solidFill>
            </a:endParaRPr>
          </a:p>
        </p:txBody>
      </p:sp>
      <p:pic>
        <p:nvPicPr>
          <p:cNvPr id="8" name="Content Placeholder 7">
            <a:extLst>
              <a:ext uri="{FF2B5EF4-FFF2-40B4-BE49-F238E27FC236}">
                <a16:creationId xmlns:a16="http://schemas.microsoft.com/office/drawing/2014/main" id="{9399271F-E72F-461E-84AF-8BF761AEF7B5}"/>
              </a:ext>
            </a:extLst>
          </p:cNvPr>
          <p:cNvPicPr>
            <a:picLocks noGrp="1" noChangeAspect="1"/>
          </p:cNvPicPr>
          <p:nvPr>
            <p:ph sz="half" idx="2"/>
          </p:nvPr>
        </p:nvPicPr>
        <p:blipFill>
          <a:blip r:embed="rId2"/>
          <a:stretch>
            <a:fillRect/>
          </a:stretch>
        </p:blipFill>
        <p:spPr>
          <a:xfrm>
            <a:off x="6076408" y="3004"/>
            <a:ext cx="5792472" cy="6854996"/>
          </a:xfrm>
        </p:spPr>
      </p:pic>
      <p:sp>
        <p:nvSpPr>
          <p:cNvPr id="4" name="Slide Number Placeholder 3">
            <a:extLst>
              <a:ext uri="{FF2B5EF4-FFF2-40B4-BE49-F238E27FC236}">
                <a16:creationId xmlns:a16="http://schemas.microsoft.com/office/drawing/2014/main" id="{50A87E1A-1F96-4E5D-9FF3-E3225F03A362}"/>
              </a:ext>
            </a:extLst>
          </p:cNvPr>
          <p:cNvSpPr>
            <a:spLocks noGrp="1"/>
          </p:cNvSpPr>
          <p:nvPr>
            <p:ph type="sldNum" sz="quarter" idx="12"/>
          </p:nvPr>
        </p:nvSpPr>
        <p:spPr>
          <a:xfrm>
            <a:off x="11256736" y="6332220"/>
            <a:ext cx="612144" cy="389255"/>
          </a:xfrm>
        </p:spPr>
        <p:txBody>
          <a:bodyPr/>
          <a:lstStyle/>
          <a:p>
            <a:fld id="{45C00377-489B-40EC-B059-26BDDD2E89B9}" type="slidenum">
              <a:rPr lang="en-US" smtClean="0"/>
              <a:pPr/>
              <a:t>106</a:t>
            </a:fld>
            <a:endParaRPr lang="en-US" dirty="0"/>
          </a:p>
        </p:txBody>
      </p:sp>
    </p:spTree>
    <p:extLst>
      <p:ext uri="{BB962C8B-B14F-4D97-AF65-F5344CB8AC3E}">
        <p14:creationId xmlns:p14="http://schemas.microsoft.com/office/powerpoint/2010/main" val="30338715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ESN02">
            <a:extLst>
              <a:ext uri="{FF2B5EF4-FFF2-40B4-BE49-F238E27FC236}">
                <a16:creationId xmlns:a16="http://schemas.microsoft.com/office/drawing/2014/main" id="{01F7067D-16DB-40B0-91AD-138AE264C08D}"/>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4251960" y="0"/>
            <a:ext cx="7940040" cy="6858465"/>
          </a:xfrm>
        </p:spPr>
      </p:pic>
      <p:sp>
        <p:nvSpPr>
          <p:cNvPr id="2" name="Slide Number Placeholder 1">
            <a:extLst>
              <a:ext uri="{FF2B5EF4-FFF2-40B4-BE49-F238E27FC236}">
                <a16:creationId xmlns:a16="http://schemas.microsoft.com/office/drawing/2014/main" id="{867AE3F5-4BF2-4673-870C-B1B41F040522}"/>
              </a:ext>
            </a:extLst>
          </p:cNvPr>
          <p:cNvSpPr>
            <a:spLocks noGrp="1"/>
          </p:cNvSpPr>
          <p:nvPr>
            <p:ph type="sldNum" sz="quarter" idx="12"/>
          </p:nvPr>
        </p:nvSpPr>
        <p:spPr>
          <a:xfrm>
            <a:off x="11291944" y="6137910"/>
            <a:ext cx="621760" cy="412115"/>
          </a:xfrm>
        </p:spPr>
        <p:txBody>
          <a:bodyPr/>
          <a:lstStyle/>
          <a:p>
            <a:pPr>
              <a:defRPr/>
            </a:pPr>
            <a:fld id="{AFB92C6D-AD83-4CA9-974E-F29519E93786}" type="slidenum">
              <a:rPr lang="en-US" altLang="en-US" smtClean="0"/>
              <a:pPr>
                <a:defRPr/>
              </a:pPr>
              <a:t>107</a:t>
            </a:fld>
            <a:endParaRPr lang="en-US" altLang="en-US" dirty="0"/>
          </a:p>
        </p:txBody>
      </p:sp>
      <p:sp>
        <p:nvSpPr>
          <p:cNvPr id="3" name="TextBox 2">
            <a:extLst>
              <a:ext uri="{FF2B5EF4-FFF2-40B4-BE49-F238E27FC236}">
                <a16:creationId xmlns:a16="http://schemas.microsoft.com/office/drawing/2014/main" id="{EDF75BE1-B0B9-4A82-870E-1323EE29BB10}"/>
              </a:ext>
            </a:extLst>
          </p:cNvPr>
          <p:cNvSpPr txBox="1"/>
          <p:nvPr/>
        </p:nvSpPr>
        <p:spPr>
          <a:xfrm>
            <a:off x="278296" y="107343"/>
            <a:ext cx="3665784" cy="6617196"/>
          </a:xfrm>
          <a:prstGeom prst="rect">
            <a:avLst/>
          </a:prstGeom>
          <a:noFill/>
        </p:spPr>
        <p:txBody>
          <a:bodyPr wrap="square" rtlCol="0">
            <a:spAutoFit/>
          </a:bodyPr>
          <a:lstStyle/>
          <a:p>
            <a:r>
              <a:rPr lang="en-US" sz="3600" b="1" dirty="0">
                <a:solidFill>
                  <a:srgbClr val="C00000"/>
                </a:solidFill>
                <a:effectLst>
                  <a:outerShdw blurRad="38100" dist="38100" dir="2700000" algn="tl">
                    <a:srgbClr val="000000">
                      <a:alpha val="43137"/>
                    </a:srgbClr>
                  </a:outerShdw>
                </a:effectLst>
              </a:rPr>
              <a:t>Traditional Route</a:t>
            </a:r>
          </a:p>
          <a:p>
            <a:endParaRPr lang="en-US" sz="800" b="1" dirty="0">
              <a:solidFill>
                <a:srgbClr val="C00000"/>
              </a:solidFill>
              <a:effectLst>
                <a:outerShdw blurRad="38100" dist="38100" dir="2700000" algn="tl">
                  <a:srgbClr val="000000">
                    <a:alpha val="43137"/>
                  </a:srgbClr>
                </a:outerShdw>
              </a:effectLst>
            </a:endParaRPr>
          </a:p>
          <a:p>
            <a:r>
              <a:rPr lang="en-US" sz="2800" b="1" dirty="0">
                <a:solidFill>
                  <a:srgbClr val="FF0000"/>
                </a:solidFill>
                <a:effectLst>
                  <a:outerShdw blurRad="38100" dist="38100" dir="2700000" algn="tl">
                    <a:srgbClr val="000000">
                      <a:alpha val="43137"/>
                    </a:srgbClr>
                  </a:outerShdw>
                </a:effectLst>
              </a:rPr>
              <a:t>The traditional route follows the coastline of the Gulf of Suez toward the Sinai mountains.</a:t>
            </a:r>
          </a:p>
          <a:p>
            <a:pPr marL="457200" indent="-457200">
              <a:buFont typeface="Arial" panose="020B0604020202020204" pitchFamily="34" charset="0"/>
              <a:buChar char="•"/>
            </a:pPr>
            <a:r>
              <a:rPr lang="en-US" sz="2400" i="1" dirty="0"/>
              <a:t>Ecologically, it has the best water sources and best vegetation with seasonal grasses suitable for sheep and goats.</a:t>
            </a:r>
          </a:p>
          <a:p>
            <a:pPr marL="457200" indent="-457200">
              <a:buFont typeface="Arial" panose="020B0604020202020204" pitchFamily="34" charset="0"/>
              <a:buChar char="•"/>
            </a:pPr>
            <a:r>
              <a:rPr lang="en-US" sz="2400" i="1" dirty="0"/>
              <a:t>Also, Egyptian hegemony did not extend into the south central Sinai as with the other routes.</a:t>
            </a: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B54DBAD0-09BC-41B9-A694-AE3205743173}"/>
              </a:ext>
            </a:extLst>
          </p:cNvPr>
          <p:cNvSpPr>
            <a:spLocks noGrp="1" noChangeArrowheads="1"/>
          </p:cNvSpPr>
          <p:nvPr>
            <p:ph type="body" sz="half" idx="2"/>
          </p:nvPr>
        </p:nvSpPr>
        <p:spPr>
          <a:xfrm>
            <a:off x="6248400" y="304800"/>
            <a:ext cx="4114800" cy="6324600"/>
          </a:xfrm>
        </p:spPr>
        <p:txBody>
          <a:bodyPr>
            <a:normAutofit fontScale="92500" lnSpcReduction="10000"/>
          </a:bodyPr>
          <a:lstStyle/>
          <a:p>
            <a:pPr eaLnBrk="1" hangingPunct="1">
              <a:buFont typeface="Wingdings" panose="05000000000000000000" pitchFamily="2" charset="2"/>
              <a:buNone/>
              <a:defRPr/>
            </a:pPr>
            <a:r>
              <a:rPr lang="en-US" altLang="en-US" sz="4000" b="1" dirty="0">
                <a:solidFill>
                  <a:srgbClr val="C00000"/>
                </a:solidFill>
                <a:effectLst>
                  <a:outerShdw blurRad="38100" dist="38100" dir="2700000" algn="tl">
                    <a:srgbClr val="000000">
                      <a:alpha val="43137"/>
                    </a:srgbClr>
                  </a:outerShdw>
                </a:effectLst>
                <a:latin typeface="Agency FB" pitchFamily="2" charset="0"/>
              </a:rPr>
              <a:t>Jebal Musa, </a:t>
            </a:r>
          </a:p>
          <a:p>
            <a:pPr eaLnBrk="1" hangingPunct="1">
              <a:spcBef>
                <a:spcPts val="0"/>
              </a:spcBef>
              <a:buFont typeface="Wingdings" panose="05000000000000000000" pitchFamily="2" charset="2"/>
              <a:buNone/>
              <a:defRPr/>
            </a:pPr>
            <a:r>
              <a:rPr lang="en-US" altLang="en-US" sz="4000" b="1" dirty="0">
                <a:solidFill>
                  <a:srgbClr val="C00000"/>
                </a:solidFill>
                <a:effectLst>
                  <a:outerShdw blurRad="38100" dist="38100" dir="2700000" algn="tl">
                    <a:srgbClr val="000000">
                      <a:alpha val="43137"/>
                    </a:srgbClr>
                  </a:outerShdw>
                </a:effectLst>
                <a:latin typeface="Agency FB" pitchFamily="2" charset="0"/>
              </a:rPr>
              <a:t>the traditional Mt. Sinai</a:t>
            </a:r>
          </a:p>
          <a:p>
            <a:pPr eaLnBrk="1" hangingPunct="1">
              <a:defRPr/>
            </a:pPr>
            <a:r>
              <a:rPr lang="en-US" altLang="en-US" sz="2400" i="1" dirty="0">
                <a:latin typeface="Arial Narrow" panose="020B0606020202030204" pitchFamily="34" charset="0"/>
              </a:rPr>
              <a:t>Though there is no consensus on the location of Mt. Sinai, the site having the oldest tradition is near the bottom of the Sinai peninsula.</a:t>
            </a:r>
          </a:p>
          <a:p>
            <a:pPr eaLnBrk="1" hangingPunct="1">
              <a:defRPr/>
            </a:pPr>
            <a:r>
              <a:rPr lang="en-US" altLang="en-US" sz="2400" i="1" dirty="0">
                <a:latin typeface="Arial Narrow" panose="020B0606020202030204" pitchFamily="34" charset="0"/>
              </a:rPr>
              <a:t>St. Catherine’s monastery (Eastern Orthodox), dating from the 4</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 AD, lies at the foot of the mountain.</a:t>
            </a:r>
          </a:p>
          <a:p>
            <a:pPr eaLnBrk="1" hangingPunct="1">
              <a:defRPr/>
            </a:pPr>
            <a:r>
              <a:rPr lang="en-US" altLang="en-US" sz="2400" i="1" dirty="0">
                <a:latin typeface="Arial Narrow" panose="020B0606020202030204" pitchFamily="34" charset="0"/>
              </a:rPr>
              <a:t>At the “mountain of God” the Israelites would receive the first of what would come to be called “the law of Moses.”</a:t>
            </a:r>
          </a:p>
        </p:txBody>
      </p:sp>
      <p:pic>
        <p:nvPicPr>
          <p:cNvPr id="118787" name="Picture 3" descr="ESN26">
            <a:extLst>
              <a:ext uri="{FF2B5EF4-FFF2-40B4-BE49-F238E27FC236}">
                <a16:creationId xmlns:a16="http://schemas.microsoft.com/office/drawing/2014/main" id="{468FAAE3-7526-486D-A03E-31CB5694693F}"/>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824"/>
          <a:stretch>
            <a:fillRect/>
          </a:stretch>
        </p:blipFill>
        <p:spPr>
          <a:xfrm>
            <a:off x="1524000" y="-76200"/>
            <a:ext cx="4457700" cy="6934200"/>
          </a:xfrm>
        </p:spPr>
      </p:pic>
      <p:sp>
        <p:nvSpPr>
          <p:cNvPr id="2" name="Slide Number Placeholder 1">
            <a:extLst>
              <a:ext uri="{FF2B5EF4-FFF2-40B4-BE49-F238E27FC236}">
                <a16:creationId xmlns:a16="http://schemas.microsoft.com/office/drawing/2014/main" id="{F47A3EA3-6DF6-40E8-936E-86DEE3CDBCDA}"/>
              </a:ext>
            </a:extLst>
          </p:cNvPr>
          <p:cNvSpPr>
            <a:spLocks noGrp="1"/>
          </p:cNvSpPr>
          <p:nvPr>
            <p:ph type="sldNum" sz="quarter" idx="12"/>
          </p:nvPr>
        </p:nvSpPr>
        <p:spPr>
          <a:xfrm>
            <a:off x="11224260" y="6309360"/>
            <a:ext cx="644620" cy="412115"/>
          </a:xfrm>
        </p:spPr>
        <p:txBody>
          <a:bodyPr/>
          <a:lstStyle/>
          <a:p>
            <a:pPr>
              <a:defRPr/>
            </a:pPr>
            <a:fld id="{6BCE622C-DAE1-4578-8E74-28861332DA17}" type="slidenum">
              <a:rPr lang="en-US" altLang="en-US" smtClean="0"/>
              <a:pPr>
                <a:defRPr/>
              </a:pPr>
              <a:t>108</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27010">
                                            <p:txEl>
                                              <p:pRg st="2" end="2"/>
                                            </p:txEl>
                                          </p:spTgt>
                                        </p:tgtEl>
                                        <p:attrNameLst>
                                          <p:attrName>style.visibility</p:attrName>
                                        </p:attrNameLst>
                                      </p:cBhvr>
                                      <p:to>
                                        <p:strVal val="visible"/>
                                      </p:to>
                                    </p:set>
                                    <p:anim calcmode="lin" valueType="num">
                                      <p:cBhvr additive="base">
                                        <p:cTn id="7" dur="500" fill="hold"/>
                                        <p:tgtEl>
                                          <p:spTgt spid="4270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70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7010">
                                            <p:txEl>
                                              <p:pRg st="3" end="3"/>
                                            </p:txEl>
                                          </p:spTgt>
                                        </p:tgtEl>
                                        <p:attrNameLst>
                                          <p:attrName>style.visibility</p:attrName>
                                        </p:attrNameLst>
                                      </p:cBhvr>
                                      <p:to>
                                        <p:strVal val="visible"/>
                                      </p:to>
                                    </p:set>
                                    <p:anim calcmode="lin" valueType="num">
                                      <p:cBhvr additive="base">
                                        <p:cTn id="13" dur="500" fill="hold"/>
                                        <p:tgtEl>
                                          <p:spTgt spid="42701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70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7010">
                                            <p:txEl>
                                              <p:pRg st="4" end="4"/>
                                            </p:txEl>
                                          </p:spTgt>
                                        </p:tgtEl>
                                        <p:attrNameLst>
                                          <p:attrName>style.visibility</p:attrName>
                                        </p:attrNameLst>
                                      </p:cBhvr>
                                      <p:to>
                                        <p:strVal val="visible"/>
                                      </p:to>
                                    </p:set>
                                    <p:anim calcmode="lin" valueType="num">
                                      <p:cBhvr additive="base">
                                        <p:cTn id="19" dur="500" fill="hold"/>
                                        <p:tgtEl>
                                          <p:spTgt spid="4270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70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D03375-5D14-4E3E-A13B-C135F1E4008D}"/>
              </a:ext>
            </a:extLst>
          </p:cNvPr>
          <p:cNvSpPr>
            <a:spLocks noGrp="1"/>
          </p:cNvSpPr>
          <p:nvPr>
            <p:ph type="title"/>
          </p:nvPr>
        </p:nvSpPr>
        <p:spPr>
          <a:xfrm>
            <a:off x="838200" y="48225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Tests of Faith</a:t>
            </a:r>
          </a:p>
        </p:txBody>
      </p:sp>
      <p:sp>
        <p:nvSpPr>
          <p:cNvPr id="7" name="Content Placeholder 6">
            <a:extLst>
              <a:ext uri="{FF2B5EF4-FFF2-40B4-BE49-F238E27FC236}">
                <a16:creationId xmlns:a16="http://schemas.microsoft.com/office/drawing/2014/main" id="{0D08609C-9ADC-459F-96C6-CCFB076E4878}"/>
              </a:ext>
            </a:extLst>
          </p:cNvPr>
          <p:cNvSpPr>
            <a:spLocks noGrp="1"/>
          </p:cNvSpPr>
          <p:nvPr>
            <p:ph idx="1"/>
          </p:nvPr>
        </p:nvSpPr>
        <p:spPr>
          <a:xfrm>
            <a:off x="838199" y="1331847"/>
            <a:ext cx="10870097" cy="5151092"/>
          </a:xfrm>
        </p:spPr>
        <p:txBody>
          <a:bodyPr>
            <a:normAutofit/>
          </a:bodyPr>
          <a:lstStyle/>
          <a:p>
            <a:pPr marL="0" indent="0">
              <a:buNone/>
            </a:pPr>
            <a:r>
              <a:rPr lang="en-US" sz="2800" b="1" dirty="0">
                <a:solidFill>
                  <a:srgbClr val="002060"/>
                </a:solidFill>
                <a:latin typeface="Comic Sans MS" panose="030F0702030302020204" pitchFamily="66" charset="0"/>
              </a:rPr>
              <a:t>The next series of narratives occurred </a:t>
            </a:r>
            <a:r>
              <a:rPr lang="en-US" sz="2800" b="1" i="1" dirty="0" err="1">
                <a:solidFill>
                  <a:srgbClr val="002060"/>
                </a:solidFill>
                <a:latin typeface="Comic Sans MS" panose="030F0702030302020204" pitchFamily="66" charset="0"/>
              </a:rPr>
              <a:t>en</a:t>
            </a:r>
            <a:r>
              <a:rPr lang="en-US" sz="2800" b="1" i="1" dirty="0">
                <a:solidFill>
                  <a:srgbClr val="002060"/>
                </a:solidFill>
                <a:latin typeface="Comic Sans MS" panose="030F0702030302020204" pitchFamily="66" charset="0"/>
              </a:rPr>
              <a:t> route </a:t>
            </a:r>
            <a:r>
              <a:rPr lang="en-US" sz="2800" b="1" dirty="0">
                <a:solidFill>
                  <a:srgbClr val="002060"/>
                </a:solidFill>
                <a:latin typeface="Comic Sans MS" panose="030F0702030302020204" pitchFamily="66" charset="0"/>
              </a:rPr>
              <a:t>to Mt. Sinai: these were tests of faith and parental disciplines (15:25; 16:4 cf. Dt. 8:2-5).</a:t>
            </a:r>
          </a:p>
          <a:p>
            <a:r>
              <a:rPr lang="en-US" sz="2400" i="1" dirty="0">
                <a:latin typeface="Comic Sans MS" panose="030F0702030302020204" pitchFamily="66" charset="0"/>
              </a:rPr>
              <a:t>Their initial trek into the Sinai desert led them to the wilderness of </a:t>
            </a:r>
            <a:r>
              <a:rPr lang="en-US" sz="2400" i="1" dirty="0" err="1">
                <a:latin typeface="Comic Sans MS" panose="030F0702030302020204" pitchFamily="66" charset="0"/>
              </a:rPr>
              <a:t>Shur</a:t>
            </a:r>
            <a:r>
              <a:rPr lang="en-US" sz="2400" i="1" dirty="0">
                <a:latin typeface="Comic Sans MS" panose="030F0702030302020204" pitchFamily="66" charset="0"/>
              </a:rPr>
              <a:t> (</a:t>
            </a:r>
            <a:r>
              <a:rPr lang="en-US" sz="2400" i="1" dirty="0" err="1">
                <a:latin typeface="Comic Sans MS" panose="030F0702030302020204" pitchFamily="66" charset="0"/>
              </a:rPr>
              <a:t>Shur</a:t>
            </a:r>
            <a:r>
              <a:rPr lang="en-US" sz="2400" i="1" dirty="0">
                <a:latin typeface="Comic Sans MS" panose="030F0702030302020204" pitchFamily="66" charset="0"/>
              </a:rPr>
              <a:t> means “wall,” and it probably refers to the buffer zone separating the Egyptians and the area outside Egyptian jurisdiction).</a:t>
            </a:r>
          </a:p>
          <a:p>
            <a:r>
              <a:rPr lang="en-US" sz="2400" i="1" dirty="0">
                <a:latin typeface="Comic Sans MS" panose="030F0702030302020204" pitchFamily="66" charset="0"/>
              </a:rPr>
              <a:t>This part of their escape is depicted as a series of crises brought on by thirst, hunger and enemies.</a:t>
            </a:r>
          </a:p>
          <a:p>
            <a:r>
              <a:rPr lang="en-US" sz="2400" i="1" dirty="0">
                <a:latin typeface="Comic Sans MS" panose="030F0702030302020204" pitchFamily="66" charset="0"/>
              </a:rPr>
              <a:t>A repeating motif is the Israelite penchant for complaint and murmuring (15:24; 16;2-3, 8; 17:1-7), a motif that will reappear again in Numbers.</a:t>
            </a:r>
          </a:p>
        </p:txBody>
      </p:sp>
      <p:sp>
        <p:nvSpPr>
          <p:cNvPr id="5" name="Slide Number Placeholder 4">
            <a:extLst>
              <a:ext uri="{FF2B5EF4-FFF2-40B4-BE49-F238E27FC236}">
                <a16:creationId xmlns:a16="http://schemas.microsoft.com/office/drawing/2014/main" id="{DABE975C-9711-4C26-8973-BCBBC2955810}"/>
              </a:ext>
            </a:extLst>
          </p:cNvPr>
          <p:cNvSpPr>
            <a:spLocks noGrp="1"/>
          </p:cNvSpPr>
          <p:nvPr>
            <p:ph type="sldNum" sz="quarter" idx="12"/>
          </p:nvPr>
        </p:nvSpPr>
        <p:spPr>
          <a:xfrm>
            <a:off x="11211339" y="6400800"/>
            <a:ext cx="657541" cy="320675"/>
          </a:xfrm>
        </p:spPr>
        <p:txBody>
          <a:bodyPr/>
          <a:lstStyle/>
          <a:p>
            <a:pPr>
              <a:defRPr/>
            </a:pPr>
            <a:fld id="{6BCE622C-DAE1-4578-8E74-28861332DA17}" type="slidenum">
              <a:rPr lang="en-US" altLang="en-US" smtClean="0"/>
              <a:pPr>
                <a:defRPr/>
              </a:pPr>
              <a:t>109</a:t>
            </a:fld>
            <a:endParaRPr lang="en-US" altLang="en-US" dirty="0"/>
          </a:p>
        </p:txBody>
      </p:sp>
    </p:spTree>
    <p:extLst>
      <p:ext uri="{BB962C8B-B14F-4D97-AF65-F5344CB8AC3E}">
        <p14:creationId xmlns:p14="http://schemas.microsoft.com/office/powerpoint/2010/main" val="282533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08FB9E3A-4AA5-4EAD-9407-1421018DEA14}"/>
              </a:ext>
            </a:extLst>
          </p:cNvPr>
          <p:cNvSpPr>
            <a:spLocks noGrp="1" noChangeArrowheads="1"/>
          </p:cNvSpPr>
          <p:nvPr>
            <p:ph type="title"/>
          </p:nvPr>
        </p:nvSpPr>
        <p:spPr>
          <a:xfrm>
            <a:off x="838200" y="931454"/>
            <a:ext cx="10515600"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language of Israel In and Out of Egypt</a:t>
            </a:r>
          </a:p>
        </p:txBody>
      </p:sp>
      <p:sp>
        <p:nvSpPr>
          <p:cNvPr id="380931" name="Rectangle 3">
            <a:extLst>
              <a:ext uri="{FF2B5EF4-FFF2-40B4-BE49-F238E27FC236}">
                <a16:creationId xmlns:a16="http://schemas.microsoft.com/office/drawing/2014/main" id="{74274B3D-3363-48C3-B037-4B9EB928B9D8}"/>
              </a:ext>
            </a:extLst>
          </p:cNvPr>
          <p:cNvSpPr>
            <a:spLocks noGrp="1" noChangeArrowheads="1"/>
          </p:cNvSpPr>
          <p:nvPr>
            <p:ph type="body" idx="1"/>
          </p:nvPr>
        </p:nvSpPr>
        <p:spPr/>
        <p:txBody>
          <a:bodyPr>
            <a:normAutofit lnSpcReduction="10000"/>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rPr>
              <a:t>The precise nature of the language of Jacob’s family in Egypt is unknown.</a:t>
            </a:r>
          </a:p>
          <a:p>
            <a:pPr eaLnBrk="1" hangingPunct="1">
              <a:defRPr/>
            </a:pPr>
            <a:r>
              <a:rPr lang="en-US" altLang="en-US" sz="2400" i="1" dirty="0">
                <a:latin typeface="Comic Sans MS" panose="030F0702030302020204" pitchFamily="66" charset="0"/>
              </a:rPr>
              <a:t>The upheavals which rearranged the political geography of Syria-Palestine during the transition from Late Bronze Age II to Iron Age I (ca. 1400 to 1200 BC) produced changes in the linguistic map as well.</a:t>
            </a:r>
          </a:p>
          <a:p>
            <a:pPr eaLnBrk="1" hangingPunct="1">
              <a:defRPr/>
            </a:pPr>
            <a:r>
              <a:rPr lang="en-US" altLang="en-US" sz="2400" i="1" dirty="0">
                <a:latin typeface="Comic Sans MS" panose="030F0702030302020204" pitchFamily="66" charset="0"/>
              </a:rPr>
              <a:t>It is likely that Hebrew emerged as a distinct language during this period, though it used the same alphabet as several other Northwest Semitic languages as well as held a rather large pool of common vocabulary.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 calcmode="lin" valueType="num">
                                      <p:cBhvr>
                                        <p:cTn id="7" dur="500" fill="hold"/>
                                        <p:tgtEl>
                                          <p:spTgt spid="3809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0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0931">
                                            <p:txEl>
                                              <p:pRg st="1" end="1"/>
                                            </p:txEl>
                                          </p:spTgt>
                                        </p:tgtEl>
                                        <p:attrNameLst>
                                          <p:attrName>style.visibility</p:attrName>
                                        </p:attrNameLst>
                                      </p:cBhvr>
                                      <p:to>
                                        <p:strVal val="visible"/>
                                      </p:to>
                                    </p:set>
                                    <p:anim calcmode="lin" valueType="num">
                                      <p:cBhvr additive="base">
                                        <p:cTn id="13" dur="500" fill="hold"/>
                                        <p:tgtEl>
                                          <p:spTgt spid="3809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0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0931">
                                            <p:txEl>
                                              <p:pRg st="2" end="2"/>
                                            </p:txEl>
                                          </p:spTgt>
                                        </p:tgtEl>
                                        <p:attrNameLst>
                                          <p:attrName>style.visibility</p:attrName>
                                        </p:attrNameLst>
                                      </p:cBhvr>
                                      <p:to>
                                        <p:strVal val="visible"/>
                                      </p:to>
                                    </p:set>
                                    <p:anim calcmode="lin" valueType="num">
                                      <p:cBhvr additive="base">
                                        <p:cTn id="19" dur="500" fill="hold"/>
                                        <p:tgtEl>
                                          <p:spTgt spid="3809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0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5F20A-EA11-4A3E-8AAA-737E8BD98416}"/>
              </a:ext>
            </a:extLst>
          </p:cNvPr>
          <p:cNvSpPr>
            <a:spLocks noGrp="1"/>
          </p:cNvSpPr>
          <p:nvPr>
            <p:ph type="title"/>
          </p:nvPr>
        </p:nvSpPr>
        <p:spPr>
          <a:xfrm>
            <a:off x="838200" y="5344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Test at Marah (15:22-26)</a:t>
            </a:r>
          </a:p>
        </p:txBody>
      </p:sp>
      <p:sp>
        <p:nvSpPr>
          <p:cNvPr id="3" name="Content Placeholder 2">
            <a:extLst>
              <a:ext uri="{FF2B5EF4-FFF2-40B4-BE49-F238E27FC236}">
                <a16:creationId xmlns:a16="http://schemas.microsoft.com/office/drawing/2014/main" id="{A1DD46BF-DA9A-4F86-AFF6-B8CA03CEFB18}"/>
              </a:ext>
            </a:extLst>
          </p:cNvPr>
          <p:cNvSpPr>
            <a:spLocks noGrp="1"/>
          </p:cNvSpPr>
          <p:nvPr>
            <p:ph idx="1"/>
          </p:nvPr>
        </p:nvSpPr>
        <p:spPr>
          <a:xfrm>
            <a:off x="838200" y="1364639"/>
            <a:ext cx="10751820" cy="4798677"/>
          </a:xfrm>
        </p:spPr>
        <p:txBody>
          <a:bodyPr>
            <a:normAutofit/>
          </a:bodyPr>
          <a:lstStyle/>
          <a:p>
            <a:pPr marL="0" indent="0">
              <a:buNone/>
            </a:pPr>
            <a:r>
              <a:rPr lang="en-US" sz="2800" b="1" dirty="0">
                <a:solidFill>
                  <a:srgbClr val="002060"/>
                </a:solidFill>
                <a:latin typeface="Comic Sans MS" panose="030F0702030302020204" pitchFamily="66" charset="0"/>
              </a:rPr>
              <a:t>The people complained that they were dying of thirst.</a:t>
            </a:r>
          </a:p>
          <a:p>
            <a:r>
              <a:rPr lang="en-US" sz="2400" i="1" dirty="0">
                <a:latin typeface="Comic Sans MS" panose="030F0702030302020204" pitchFamily="66" charset="0"/>
              </a:rPr>
              <a:t>They had found water, but the water was undrinkable.</a:t>
            </a:r>
          </a:p>
          <a:p>
            <a:r>
              <a:rPr lang="en-US" sz="2400" i="1" dirty="0">
                <a:latin typeface="Comic Sans MS" panose="030F0702030302020204" pitchFamily="66" charset="0"/>
              </a:rPr>
              <a:t>At Yahweh’s instruction, Moses threw a tree into the water, and the water became sweet. (Modern nomads still use vegetable matter to sweeten bitter waters.)</a:t>
            </a:r>
          </a:p>
          <a:p>
            <a:r>
              <a:rPr lang="en-US" sz="2400" i="1" dirty="0">
                <a:latin typeface="Comic Sans MS" panose="030F0702030302020204" pitchFamily="66" charset="0"/>
              </a:rPr>
              <a:t>They named the site “Marah” (= “bitter,” cf. Ru. 1:20)</a:t>
            </a:r>
          </a:p>
          <a:p>
            <a:r>
              <a:rPr lang="en-US" sz="2400" i="1" dirty="0">
                <a:latin typeface="Comic Sans MS" panose="030F0702030302020204" pitchFamily="66" charset="0"/>
              </a:rPr>
              <a:t>Here, Yahweh promised them that if they were obedient, he would spare them the diseases of Egypt and would be to them a healer. His declaration was, “I am Yahweh-</a:t>
            </a:r>
            <a:r>
              <a:rPr lang="en-US" sz="2400" i="1" dirty="0" err="1">
                <a:latin typeface="Comic Sans MS" panose="030F0702030302020204" pitchFamily="66" charset="0"/>
              </a:rPr>
              <a:t>roph’ka</a:t>
            </a:r>
            <a:r>
              <a:rPr lang="en-US" sz="2400" i="1" dirty="0">
                <a:latin typeface="Comic Sans MS" panose="030F0702030302020204" pitchFamily="66" charset="0"/>
              </a:rPr>
              <a:t>” (= “I am the L</a:t>
            </a:r>
            <a:r>
              <a:rPr lang="en-US" sz="2000" i="1" dirty="0">
                <a:latin typeface="Comic Sans MS" panose="030F0702030302020204" pitchFamily="66" charset="0"/>
              </a:rPr>
              <a:t>ORD</a:t>
            </a:r>
            <a:r>
              <a:rPr lang="en-US" sz="2400" i="1" dirty="0">
                <a:latin typeface="Comic Sans MS" panose="030F0702030302020204" pitchFamily="66" charset="0"/>
              </a:rPr>
              <a:t> your healer”).</a:t>
            </a:r>
          </a:p>
        </p:txBody>
      </p:sp>
      <p:sp>
        <p:nvSpPr>
          <p:cNvPr id="4" name="Slide Number Placeholder 3">
            <a:extLst>
              <a:ext uri="{FF2B5EF4-FFF2-40B4-BE49-F238E27FC236}">
                <a16:creationId xmlns:a16="http://schemas.microsoft.com/office/drawing/2014/main" id="{69C68E78-0209-444D-B6A0-C608D924CB6F}"/>
              </a:ext>
            </a:extLst>
          </p:cNvPr>
          <p:cNvSpPr>
            <a:spLocks noGrp="1"/>
          </p:cNvSpPr>
          <p:nvPr>
            <p:ph type="sldNum" sz="quarter" idx="12"/>
          </p:nvPr>
        </p:nvSpPr>
        <p:spPr>
          <a:xfrm>
            <a:off x="11155680" y="6323592"/>
            <a:ext cx="713200" cy="397883"/>
          </a:xfrm>
        </p:spPr>
        <p:txBody>
          <a:bodyPr/>
          <a:lstStyle/>
          <a:p>
            <a:fld id="{45C00377-489B-40EC-B059-26BDDD2E89B9}" type="slidenum">
              <a:rPr lang="en-US" smtClean="0"/>
              <a:pPr/>
              <a:t>110</a:t>
            </a:fld>
            <a:endParaRPr lang="en-US" dirty="0"/>
          </a:p>
        </p:txBody>
      </p:sp>
    </p:spTree>
    <p:extLst>
      <p:ext uri="{BB962C8B-B14F-4D97-AF65-F5344CB8AC3E}">
        <p14:creationId xmlns:p14="http://schemas.microsoft.com/office/powerpoint/2010/main" val="29818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29ECE-A723-453A-9312-E87F82801F0C}"/>
              </a:ext>
            </a:extLst>
          </p:cNvPr>
          <p:cNvSpPr>
            <a:spLocks noGrp="1"/>
          </p:cNvSpPr>
          <p:nvPr>
            <p:ph type="title"/>
          </p:nvPr>
        </p:nvSpPr>
        <p:spPr>
          <a:xfrm>
            <a:off x="7132319" y="206058"/>
            <a:ext cx="3657918" cy="1096963"/>
          </a:xfrm>
        </p:spPr>
        <p:txBody>
          <a:bodyPr/>
          <a:lstStyle/>
          <a:p>
            <a:r>
              <a:rPr lang="en-US" dirty="0">
                <a:solidFill>
                  <a:srgbClr val="C00000"/>
                </a:solidFill>
                <a:effectLst>
                  <a:outerShdw blurRad="38100" dist="38100" dir="2700000" algn="tl">
                    <a:srgbClr val="000000">
                      <a:alpha val="43137"/>
                    </a:srgbClr>
                  </a:outerShdw>
                </a:effectLst>
              </a:rPr>
              <a:t>At </a:t>
            </a:r>
            <a:r>
              <a:rPr lang="en-US" dirty="0" err="1">
                <a:solidFill>
                  <a:srgbClr val="C00000"/>
                </a:solidFill>
                <a:effectLst>
                  <a:outerShdw blurRad="38100" dist="38100" dir="2700000" algn="tl">
                    <a:srgbClr val="000000">
                      <a:alpha val="43137"/>
                    </a:srgbClr>
                  </a:outerShdw>
                </a:effectLst>
              </a:rPr>
              <a:t>Elim</a:t>
            </a:r>
            <a:r>
              <a:rPr lang="en-US" dirty="0">
                <a:solidFill>
                  <a:srgbClr val="C00000"/>
                </a:solidFill>
                <a:effectLst>
                  <a:outerShdw blurRad="38100" dist="38100" dir="2700000" algn="tl">
                    <a:srgbClr val="000000">
                      <a:alpha val="43137"/>
                    </a:srgbClr>
                  </a:outerShdw>
                </a:effectLst>
              </a:rPr>
              <a:t> (15:27)</a:t>
            </a:r>
          </a:p>
        </p:txBody>
      </p:sp>
      <p:pic>
        <p:nvPicPr>
          <p:cNvPr id="9" name="Content Placeholder 8">
            <a:extLst>
              <a:ext uri="{FF2B5EF4-FFF2-40B4-BE49-F238E27FC236}">
                <a16:creationId xmlns:a16="http://schemas.microsoft.com/office/drawing/2014/main" id="{1D8DEB4C-BD50-4C41-BCCB-D4A12C60DFC0}"/>
              </a:ext>
            </a:extLst>
          </p:cNvPr>
          <p:cNvPicPr>
            <a:picLocks noGrp="1" noChangeAspect="1"/>
          </p:cNvPicPr>
          <p:nvPr>
            <p:ph sz="half" idx="1"/>
          </p:nvPr>
        </p:nvPicPr>
        <p:blipFill>
          <a:blip r:embed="rId2"/>
          <a:stretch>
            <a:fillRect/>
          </a:stretch>
        </p:blipFill>
        <p:spPr>
          <a:xfrm>
            <a:off x="30797" y="-1270"/>
            <a:ext cx="6859269" cy="6859269"/>
          </a:xfrm>
        </p:spPr>
      </p:pic>
      <p:sp>
        <p:nvSpPr>
          <p:cNvPr id="7" name="Text Placeholder 6">
            <a:extLst>
              <a:ext uri="{FF2B5EF4-FFF2-40B4-BE49-F238E27FC236}">
                <a16:creationId xmlns:a16="http://schemas.microsoft.com/office/drawing/2014/main" id="{453A2922-6C07-40D9-8F57-579B4245BFBB}"/>
              </a:ext>
            </a:extLst>
          </p:cNvPr>
          <p:cNvSpPr>
            <a:spLocks noGrp="1"/>
          </p:cNvSpPr>
          <p:nvPr>
            <p:ph type="body" sz="half" idx="2"/>
          </p:nvPr>
        </p:nvSpPr>
        <p:spPr>
          <a:xfrm>
            <a:off x="7132319" y="1097280"/>
            <a:ext cx="4731703" cy="5259070"/>
          </a:xfrm>
        </p:spPr>
        <p:txBody>
          <a:bodyPr>
            <a:normAutofit/>
          </a:bodyPr>
          <a:lstStyle/>
          <a:p>
            <a:pPr marL="0" indent="0">
              <a:buNone/>
            </a:pPr>
            <a:r>
              <a:rPr lang="en-US" sz="2800" b="1" dirty="0" err="1">
                <a:solidFill>
                  <a:srgbClr val="FF0000"/>
                </a:solidFill>
                <a:effectLst>
                  <a:outerShdw blurRad="38100" dist="38100" dir="2700000" algn="tl">
                    <a:srgbClr val="000000">
                      <a:alpha val="43137"/>
                    </a:srgbClr>
                  </a:outerShdw>
                </a:effectLst>
              </a:rPr>
              <a:t>Elim</a:t>
            </a:r>
            <a:r>
              <a:rPr lang="en-US" sz="2800" b="1" dirty="0">
                <a:solidFill>
                  <a:srgbClr val="FF0000"/>
                </a:solidFill>
                <a:effectLst>
                  <a:outerShdw blurRad="38100" dist="38100" dir="2700000" algn="tl">
                    <a:srgbClr val="000000">
                      <a:alpha val="43137"/>
                    </a:srgbClr>
                  </a:outerShdw>
                </a:effectLst>
              </a:rPr>
              <a:t> has been identified with </a:t>
            </a:r>
            <a:r>
              <a:rPr lang="en-US" sz="2800" b="1" dirty="0" err="1">
                <a:solidFill>
                  <a:srgbClr val="FF0000"/>
                </a:solidFill>
                <a:effectLst>
                  <a:outerShdw blurRad="38100" dist="38100" dir="2700000" algn="tl">
                    <a:srgbClr val="000000">
                      <a:alpha val="43137"/>
                    </a:srgbClr>
                  </a:outerShdw>
                </a:effectLst>
              </a:rPr>
              <a:t>Feiran</a:t>
            </a:r>
            <a:r>
              <a:rPr lang="en-US" sz="2800" b="1" dirty="0">
                <a:solidFill>
                  <a:srgbClr val="FF0000"/>
                </a:solidFill>
                <a:effectLst>
                  <a:outerShdw blurRad="38100" dist="38100" dir="2700000" algn="tl">
                    <a:srgbClr val="000000">
                      <a:alpha val="43137"/>
                    </a:srgbClr>
                  </a:outerShdw>
                </a:effectLst>
              </a:rPr>
              <a:t>, the largest oasis in the Sinai desert where nearly three miles of palm-covered shade surrounds pure spring water.</a:t>
            </a:r>
          </a:p>
          <a:p>
            <a:r>
              <a:rPr lang="en-US" sz="2400" i="1" dirty="0"/>
              <a:t>This oasis lies about 60 miles south of the modern town of Suez.</a:t>
            </a:r>
          </a:p>
          <a:p>
            <a:r>
              <a:rPr lang="en-US" sz="2400" i="1" dirty="0"/>
              <a:t>The name means “terebinths” (large trees) or “gods” and was probably a sacred site.</a:t>
            </a:r>
          </a:p>
        </p:txBody>
      </p:sp>
      <p:sp>
        <p:nvSpPr>
          <p:cNvPr id="4" name="Slide Number Placeholder 3">
            <a:extLst>
              <a:ext uri="{FF2B5EF4-FFF2-40B4-BE49-F238E27FC236}">
                <a16:creationId xmlns:a16="http://schemas.microsoft.com/office/drawing/2014/main" id="{69F3F657-0950-44B3-8821-9B7AC08870C1}"/>
              </a:ext>
            </a:extLst>
          </p:cNvPr>
          <p:cNvSpPr>
            <a:spLocks noGrp="1"/>
          </p:cNvSpPr>
          <p:nvPr>
            <p:ph type="sldNum" sz="quarter" idx="12"/>
          </p:nvPr>
        </p:nvSpPr>
        <p:spPr>
          <a:xfrm>
            <a:off x="11064240" y="6356350"/>
            <a:ext cx="804640" cy="365125"/>
          </a:xfrm>
        </p:spPr>
        <p:txBody>
          <a:bodyPr/>
          <a:lstStyle/>
          <a:p>
            <a:fld id="{45C00377-489B-40EC-B059-26BDDD2E89B9}" type="slidenum">
              <a:rPr lang="en-US" smtClean="0"/>
              <a:pPr/>
              <a:t>111</a:t>
            </a:fld>
            <a:endParaRPr lang="en-US" dirty="0"/>
          </a:p>
        </p:txBody>
      </p:sp>
    </p:spTree>
    <p:extLst>
      <p:ext uri="{BB962C8B-B14F-4D97-AF65-F5344CB8AC3E}">
        <p14:creationId xmlns:p14="http://schemas.microsoft.com/office/powerpoint/2010/main" val="352479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581C6-BA65-43B6-ADEC-1D738F8ED9CB}"/>
              </a:ext>
            </a:extLst>
          </p:cNvPr>
          <p:cNvSpPr>
            <a:spLocks noGrp="1"/>
          </p:cNvSpPr>
          <p:nvPr>
            <p:ph type="title"/>
          </p:nvPr>
        </p:nvSpPr>
        <p:spPr>
          <a:xfrm>
            <a:off x="563880" y="160020"/>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Test in the Wilderness of Sin (16:1-36)</a:t>
            </a:r>
          </a:p>
        </p:txBody>
      </p:sp>
      <p:sp>
        <p:nvSpPr>
          <p:cNvPr id="3" name="Content Placeholder 2">
            <a:extLst>
              <a:ext uri="{FF2B5EF4-FFF2-40B4-BE49-F238E27FC236}">
                <a16:creationId xmlns:a16="http://schemas.microsoft.com/office/drawing/2014/main" id="{4752C508-1EBD-457A-90A9-F26EE4DB210E}"/>
              </a:ext>
            </a:extLst>
          </p:cNvPr>
          <p:cNvSpPr>
            <a:spLocks noGrp="1"/>
          </p:cNvSpPr>
          <p:nvPr>
            <p:ph idx="1"/>
          </p:nvPr>
        </p:nvSpPr>
        <p:spPr>
          <a:xfrm>
            <a:off x="563880" y="1031258"/>
            <a:ext cx="11353800" cy="5826742"/>
          </a:xfrm>
        </p:spPr>
        <p:txBody>
          <a:bodyPr>
            <a:normAutofit lnSpcReduction="10000"/>
          </a:bodyPr>
          <a:lstStyle/>
          <a:p>
            <a:pPr marL="0" lvl="0" indent="0">
              <a:buNone/>
            </a:pPr>
            <a:r>
              <a:rPr lang="en-US" sz="2800" b="1" dirty="0">
                <a:solidFill>
                  <a:srgbClr val="002060"/>
                </a:solidFill>
                <a:latin typeface="Comic Sans MS" panose="030F0702030302020204" pitchFamily="66" charset="0"/>
              </a:rPr>
              <a:t>In the next test, the people complained that they were starving to death.</a:t>
            </a:r>
          </a:p>
          <a:p>
            <a:pPr lvl="0"/>
            <a:r>
              <a:rPr lang="en-US" sz="2400" i="1" dirty="0">
                <a:solidFill>
                  <a:prstClr val="black"/>
                </a:solidFill>
                <a:latin typeface="Comic Sans MS" panose="030F0702030302020204" pitchFamily="66" charset="0"/>
              </a:rPr>
              <a:t>The place-name “sin” is a transliteration, but it probably has a morphological link with the place-name “Sinai.” (It should not be connected to the word “sin” as transgression, since this is an entirely different word in Hebrew.)</a:t>
            </a:r>
          </a:p>
          <a:p>
            <a:pPr lvl="0"/>
            <a:r>
              <a:rPr lang="en-US" sz="2400" i="1" dirty="0">
                <a:solidFill>
                  <a:prstClr val="black"/>
                </a:solidFill>
                <a:latin typeface="Comic Sans MS" panose="030F0702030302020204" pitchFamily="66" charset="0"/>
              </a:rPr>
              <a:t>Here, Yahweh provided them with manna and quail [The Hebrew expression </a:t>
            </a:r>
            <a:r>
              <a:rPr lang="en-US" sz="2400" dirty="0" err="1">
                <a:solidFill>
                  <a:prstClr val="black"/>
                </a:solidFill>
                <a:latin typeface="HebrewTh" pitchFamily="2" charset="0"/>
              </a:rPr>
              <a:t>xUh</a:t>
            </a:r>
            <a:r>
              <a:rPr lang="en-US" sz="2400" dirty="0">
                <a:solidFill>
                  <a:prstClr val="black"/>
                </a:solidFill>
                <a:latin typeface="HebrewTh" pitchFamily="2" charset="0"/>
              </a:rPr>
              <a:t> </a:t>
            </a:r>
            <a:r>
              <a:rPr lang="en-US" sz="2400" dirty="0" err="1">
                <a:solidFill>
                  <a:prstClr val="black"/>
                </a:solidFill>
                <a:latin typeface="HebrewTh" pitchFamily="2" charset="0"/>
              </a:rPr>
              <a:t>NmA</a:t>
            </a:r>
            <a:r>
              <a:rPr lang="en-US" sz="2400" i="1" dirty="0">
                <a:solidFill>
                  <a:prstClr val="black"/>
                </a:solidFill>
                <a:latin typeface="Comic Sans MS" panose="030F0702030302020204" pitchFamily="66" charset="0"/>
              </a:rPr>
              <a:t> (= man-hu’ or manna) is a question, “What is it?”]</a:t>
            </a:r>
          </a:p>
          <a:p>
            <a:pPr lvl="0"/>
            <a:r>
              <a:rPr lang="en-US" sz="2400" i="1" dirty="0">
                <a:solidFill>
                  <a:prstClr val="black"/>
                </a:solidFill>
                <a:latin typeface="Comic Sans MS" panose="030F0702030302020204" pitchFamily="66" charset="0"/>
              </a:rPr>
              <a:t>Even today, a species of honey dew is known to accrue in the desert, and the Bedouins still call it “</a:t>
            </a:r>
            <a:r>
              <a:rPr lang="en-US" sz="2400" i="1" dirty="0" err="1">
                <a:solidFill>
                  <a:prstClr val="black"/>
                </a:solidFill>
                <a:latin typeface="Comic Sans MS" panose="030F0702030302020204" pitchFamily="66" charset="0"/>
              </a:rPr>
              <a:t>mann</a:t>
            </a:r>
            <a:r>
              <a:rPr lang="en-US" sz="2400" i="1" dirty="0">
                <a:solidFill>
                  <a:prstClr val="black"/>
                </a:solidFill>
                <a:latin typeface="Comic Sans MS" panose="030F0702030302020204" pitchFamily="66" charset="0"/>
              </a:rPr>
              <a:t>,” either a species of lichen, a gum resin produced by flowering trees, or a scale produced by insects.</a:t>
            </a:r>
          </a:p>
          <a:p>
            <a:pPr lvl="0"/>
            <a:r>
              <a:rPr lang="en-US" sz="2400" i="1" dirty="0">
                <a:solidFill>
                  <a:prstClr val="black"/>
                </a:solidFill>
                <a:latin typeface="Comic Sans MS" panose="030F0702030302020204" pitchFamily="66" charset="0"/>
              </a:rPr>
              <a:t>Also, migrating quail, after crossing the sea, even today fall exhausted to the ground in the desert and are easily scavenged.</a:t>
            </a:r>
          </a:p>
        </p:txBody>
      </p:sp>
      <p:sp>
        <p:nvSpPr>
          <p:cNvPr id="4" name="Slide Number Placeholder 3">
            <a:extLst>
              <a:ext uri="{FF2B5EF4-FFF2-40B4-BE49-F238E27FC236}">
                <a16:creationId xmlns:a16="http://schemas.microsoft.com/office/drawing/2014/main" id="{04999E6F-049E-4C9B-AD85-5805B43E13EF}"/>
              </a:ext>
            </a:extLst>
          </p:cNvPr>
          <p:cNvSpPr>
            <a:spLocks noGrp="1"/>
          </p:cNvSpPr>
          <p:nvPr>
            <p:ph type="sldNum" sz="quarter" idx="12"/>
          </p:nvPr>
        </p:nvSpPr>
        <p:spPr>
          <a:xfrm>
            <a:off x="11155680" y="6429466"/>
            <a:ext cx="713200" cy="292009"/>
          </a:xfrm>
        </p:spPr>
        <p:txBody>
          <a:bodyPr/>
          <a:lstStyle/>
          <a:p>
            <a:fld id="{45C00377-489B-40EC-B059-26BDDD2E89B9}" type="slidenum">
              <a:rPr lang="en-US" smtClean="0"/>
              <a:pPr/>
              <a:t>112</a:t>
            </a:fld>
            <a:endParaRPr lang="en-US" dirty="0"/>
          </a:p>
        </p:txBody>
      </p:sp>
    </p:spTree>
    <p:extLst>
      <p:ext uri="{BB962C8B-B14F-4D97-AF65-F5344CB8AC3E}">
        <p14:creationId xmlns:p14="http://schemas.microsoft.com/office/powerpoint/2010/main" val="68646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C547-F2BC-4657-B75A-9B834A690015}"/>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Origins of the Sabbath</a:t>
            </a:r>
          </a:p>
        </p:txBody>
      </p:sp>
      <p:sp>
        <p:nvSpPr>
          <p:cNvPr id="3" name="Content Placeholder 2">
            <a:extLst>
              <a:ext uri="{FF2B5EF4-FFF2-40B4-BE49-F238E27FC236}">
                <a16:creationId xmlns:a16="http://schemas.microsoft.com/office/drawing/2014/main" id="{86968E27-9E75-469E-AF99-AD703B3D3E9A}"/>
              </a:ext>
            </a:extLst>
          </p:cNvPr>
          <p:cNvSpPr>
            <a:spLocks noGrp="1"/>
          </p:cNvSpPr>
          <p:nvPr>
            <p:ph idx="1"/>
          </p:nvPr>
        </p:nvSpPr>
        <p:spPr>
          <a:xfrm>
            <a:off x="838200" y="1301917"/>
            <a:ext cx="10706100" cy="5127549"/>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gift of manna coincides with the beginning of Sabbath observance.</a:t>
            </a:r>
          </a:p>
          <a:p>
            <a:r>
              <a:rPr lang="en-US" sz="2400" i="1" dirty="0"/>
              <a:t>The concept of Sabbath appears first in 16:23, and in order for the people to trust the Giver (and not merely the gift), they were forbidden to collect manna on the 7</a:t>
            </a:r>
            <a:r>
              <a:rPr lang="en-US" sz="2400" i="1" baseline="30000" dirty="0"/>
              <a:t>th</a:t>
            </a:r>
            <a:r>
              <a:rPr lang="en-US" sz="2400" i="1" dirty="0"/>
              <a:t> day, but were required to observe this as a day of rest.</a:t>
            </a:r>
          </a:p>
          <a:p>
            <a:r>
              <a:rPr lang="en-US" sz="2400" i="1" dirty="0"/>
              <a:t>Essentially, the Sabbath is a basic expression of faith in God’s presence and provision, and later its observance will be required as one of the 10 commandments, where it is linked to God’s rest at the climax of creation (20:11; cf. Ge. 2:1-3).</a:t>
            </a:r>
          </a:p>
          <a:p>
            <a:r>
              <a:rPr lang="en-US" sz="2400" i="1" dirty="0"/>
              <a:t>Failure to observe the Sabbath was an act of treason and punishable by death (cf. Nu. 15:32-36).</a:t>
            </a:r>
          </a:p>
          <a:p>
            <a:r>
              <a:rPr lang="en-US" sz="2400" i="1" dirty="0"/>
              <a:t>The word “Sabbath” derives from the Hebrew verb </a:t>
            </a:r>
            <a:r>
              <a:rPr lang="en-US" sz="2400" dirty="0" err="1">
                <a:latin typeface="HebrewTh" pitchFamily="2" charset="0"/>
              </a:rPr>
              <a:t>tbawA</a:t>
            </a:r>
            <a:r>
              <a:rPr lang="en-US" sz="2400" i="1" dirty="0"/>
              <a:t> (“</a:t>
            </a:r>
            <a:r>
              <a:rPr lang="en-US" sz="2400" i="1" dirty="0" err="1"/>
              <a:t>Shabath</a:t>
            </a:r>
            <a:r>
              <a:rPr lang="en-US" sz="2400" i="1" dirty="0"/>
              <a:t>” = to stop).</a:t>
            </a:r>
          </a:p>
        </p:txBody>
      </p:sp>
      <p:sp>
        <p:nvSpPr>
          <p:cNvPr id="4" name="Slide Number Placeholder 3">
            <a:extLst>
              <a:ext uri="{FF2B5EF4-FFF2-40B4-BE49-F238E27FC236}">
                <a16:creationId xmlns:a16="http://schemas.microsoft.com/office/drawing/2014/main" id="{575AD595-7D97-4D85-9006-A0BBC4555D64}"/>
              </a:ext>
            </a:extLst>
          </p:cNvPr>
          <p:cNvSpPr>
            <a:spLocks noGrp="1"/>
          </p:cNvSpPr>
          <p:nvPr>
            <p:ph type="sldNum" sz="quarter" idx="12"/>
          </p:nvPr>
        </p:nvSpPr>
        <p:spPr>
          <a:xfrm>
            <a:off x="11155680" y="6429466"/>
            <a:ext cx="713200" cy="292009"/>
          </a:xfrm>
        </p:spPr>
        <p:txBody>
          <a:bodyPr/>
          <a:lstStyle/>
          <a:p>
            <a:fld id="{45C00377-489B-40EC-B059-26BDDD2E89B9}" type="slidenum">
              <a:rPr lang="en-US" smtClean="0"/>
              <a:pPr/>
              <a:t>113</a:t>
            </a:fld>
            <a:endParaRPr lang="en-US" dirty="0"/>
          </a:p>
        </p:txBody>
      </p:sp>
    </p:spTree>
    <p:extLst>
      <p:ext uri="{BB962C8B-B14F-4D97-AF65-F5344CB8AC3E}">
        <p14:creationId xmlns:p14="http://schemas.microsoft.com/office/powerpoint/2010/main" val="405130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4AFB-2B0A-400B-8D6E-C155DCF7594F}"/>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Test at Rephidim (17:1-7)</a:t>
            </a:r>
          </a:p>
        </p:txBody>
      </p:sp>
      <p:sp>
        <p:nvSpPr>
          <p:cNvPr id="3" name="Content Placeholder 2">
            <a:extLst>
              <a:ext uri="{FF2B5EF4-FFF2-40B4-BE49-F238E27FC236}">
                <a16:creationId xmlns:a16="http://schemas.microsoft.com/office/drawing/2014/main" id="{79993E51-FE5D-4BBF-A70C-83BEA38EF119}"/>
              </a:ext>
            </a:extLst>
          </p:cNvPr>
          <p:cNvSpPr>
            <a:spLocks noGrp="1"/>
          </p:cNvSpPr>
          <p:nvPr>
            <p:ph idx="1"/>
          </p:nvPr>
        </p:nvSpPr>
        <p:spPr>
          <a:xfrm>
            <a:off x="838200" y="1259858"/>
            <a:ext cx="10866120" cy="5169608"/>
          </a:xfrm>
        </p:spPr>
        <p:txBody>
          <a:bodyPr>
            <a:normAutofit lnSpcReduction="10000"/>
          </a:bodyPr>
          <a:lstStyle/>
          <a:p>
            <a:pPr marL="0" lvl="0" indent="0">
              <a:buNone/>
            </a:pPr>
            <a:r>
              <a:rPr lang="en-US" sz="2800" b="1" dirty="0">
                <a:solidFill>
                  <a:srgbClr val="002060"/>
                </a:solidFill>
                <a:latin typeface="Comic Sans MS" panose="030F0702030302020204" pitchFamily="66" charset="0"/>
              </a:rPr>
              <a:t>The next test once again concerned water, always a crucial factor in desert survival.</a:t>
            </a:r>
          </a:p>
          <a:p>
            <a:pPr lvl="0"/>
            <a:r>
              <a:rPr lang="en-US" sz="2400" i="1" dirty="0">
                <a:solidFill>
                  <a:prstClr val="black"/>
                </a:solidFill>
                <a:latin typeface="Comic Sans MS" panose="030F0702030302020204" pitchFamily="66" charset="0"/>
              </a:rPr>
              <a:t>Here, the underlying issue in all the tests was the Israelites’ question, “Is Yahweh among us or not?”</a:t>
            </a:r>
          </a:p>
          <a:p>
            <a:pPr lvl="0"/>
            <a:r>
              <a:rPr lang="en-US" sz="2400" i="1" dirty="0">
                <a:solidFill>
                  <a:prstClr val="black"/>
                </a:solidFill>
                <a:latin typeface="Comic Sans MS" panose="030F0702030302020204" pitchFamily="66" charset="0"/>
              </a:rPr>
              <a:t>The irony, of course, is that by complaining the Israelites were testing Yahweh (17:2, 7) without realizing that he was testing them (cf. Dt. 8:2).</a:t>
            </a:r>
          </a:p>
          <a:p>
            <a:pPr lvl="0"/>
            <a:r>
              <a:rPr lang="en-US" sz="2400" i="1" dirty="0">
                <a:solidFill>
                  <a:prstClr val="black"/>
                </a:solidFill>
                <a:latin typeface="Comic Sans MS" panose="030F0702030302020204" pitchFamily="66" charset="0"/>
              </a:rPr>
              <a:t>On this occasion, Moses used his rod to strike the rock, thus bringing water.</a:t>
            </a:r>
          </a:p>
          <a:p>
            <a:pPr lvl="0"/>
            <a:r>
              <a:rPr lang="en-US" sz="2400" i="1" dirty="0">
                <a:solidFill>
                  <a:prstClr val="black"/>
                </a:solidFill>
                <a:latin typeface="Comic Sans MS" panose="030F0702030302020204" pitchFamily="66" charset="0"/>
              </a:rPr>
              <a:t>The place-names </a:t>
            </a:r>
            <a:r>
              <a:rPr lang="en-US" sz="2400" i="1" dirty="0" err="1">
                <a:solidFill>
                  <a:prstClr val="black"/>
                </a:solidFill>
                <a:latin typeface="Comic Sans MS" panose="030F0702030302020204" pitchFamily="66" charset="0"/>
              </a:rPr>
              <a:t>Massah</a:t>
            </a:r>
            <a:r>
              <a:rPr lang="en-US" sz="2400" i="1" dirty="0">
                <a:solidFill>
                  <a:prstClr val="black"/>
                </a:solidFill>
                <a:latin typeface="Comic Sans MS" panose="030F0702030302020204" pitchFamily="66" charset="0"/>
              </a:rPr>
              <a:t> (= testing) and </a:t>
            </a:r>
            <a:r>
              <a:rPr lang="en-US" sz="2400" i="1" dirty="0" err="1">
                <a:solidFill>
                  <a:prstClr val="black"/>
                </a:solidFill>
                <a:latin typeface="Comic Sans MS" panose="030F0702030302020204" pitchFamily="66" charset="0"/>
              </a:rPr>
              <a:t>Meribah</a:t>
            </a:r>
            <a:r>
              <a:rPr lang="en-US" sz="2400" i="1" dirty="0">
                <a:solidFill>
                  <a:prstClr val="black"/>
                </a:solidFill>
                <a:latin typeface="Comic Sans MS" panose="030F0702030302020204" pitchFamily="66" charset="0"/>
              </a:rPr>
              <a:t> (= quarreling) would live on as examples of unbelief and shame (cf. Dt. 6:16; 9:22; 33:8; Ps. 81:7; 95:8; 106:32).</a:t>
            </a:r>
          </a:p>
          <a:p>
            <a:pPr marL="0" indent="0">
              <a:buNone/>
            </a:pPr>
            <a:endParaRPr lang="en-US" dirty="0"/>
          </a:p>
        </p:txBody>
      </p:sp>
      <p:sp>
        <p:nvSpPr>
          <p:cNvPr id="4" name="Slide Number Placeholder 3">
            <a:extLst>
              <a:ext uri="{FF2B5EF4-FFF2-40B4-BE49-F238E27FC236}">
                <a16:creationId xmlns:a16="http://schemas.microsoft.com/office/drawing/2014/main" id="{D1E272B6-CA12-411A-BFB1-60688CA8CB87}"/>
              </a:ext>
            </a:extLst>
          </p:cNvPr>
          <p:cNvSpPr>
            <a:spLocks noGrp="1"/>
          </p:cNvSpPr>
          <p:nvPr>
            <p:ph type="sldNum" sz="quarter" idx="12"/>
          </p:nvPr>
        </p:nvSpPr>
        <p:spPr>
          <a:xfrm>
            <a:off x="11018520" y="6429466"/>
            <a:ext cx="850360" cy="292009"/>
          </a:xfrm>
        </p:spPr>
        <p:txBody>
          <a:bodyPr/>
          <a:lstStyle/>
          <a:p>
            <a:fld id="{45C00377-489B-40EC-B059-26BDDD2E89B9}" type="slidenum">
              <a:rPr lang="en-US" smtClean="0"/>
              <a:pPr/>
              <a:t>114</a:t>
            </a:fld>
            <a:endParaRPr lang="en-US" dirty="0"/>
          </a:p>
        </p:txBody>
      </p:sp>
    </p:spTree>
    <p:extLst>
      <p:ext uri="{BB962C8B-B14F-4D97-AF65-F5344CB8AC3E}">
        <p14:creationId xmlns:p14="http://schemas.microsoft.com/office/powerpoint/2010/main" val="28312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F8B4-B195-4D72-8709-9B68467C90F0}"/>
              </a:ext>
            </a:extLst>
          </p:cNvPr>
          <p:cNvSpPr>
            <a:spLocks noGrp="1"/>
          </p:cNvSpPr>
          <p:nvPr>
            <p:ph type="title"/>
          </p:nvPr>
        </p:nvSpPr>
        <p:spPr>
          <a:xfrm>
            <a:off x="838200" y="383550"/>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Test Against Amalek (17:8-16)</a:t>
            </a:r>
          </a:p>
        </p:txBody>
      </p:sp>
      <p:sp>
        <p:nvSpPr>
          <p:cNvPr id="3" name="Content Placeholder 2">
            <a:extLst>
              <a:ext uri="{FF2B5EF4-FFF2-40B4-BE49-F238E27FC236}">
                <a16:creationId xmlns:a16="http://schemas.microsoft.com/office/drawing/2014/main" id="{1E18B001-2A9C-4AC5-B6FF-3EA5873D2904}"/>
              </a:ext>
            </a:extLst>
          </p:cNvPr>
          <p:cNvSpPr>
            <a:spLocks noGrp="1"/>
          </p:cNvSpPr>
          <p:nvPr>
            <p:ph idx="1"/>
          </p:nvPr>
        </p:nvSpPr>
        <p:spPr>
          <a:xfrm>
            <a:off x="838200" y="1325768"/>
            <a:ext cx="10866120" cy="5395707"/>
          </a:xfrm>
        </p:spPr>
        <p:txBody>
          <a:bodyPr>
            <a:normAutofit lnSpcReduction="10000"/>
          </a:bodyPr>
          <a:lstStyle/>
          <a:p>
            <a:pPr marL="0" lvl="0" indent="0">
              <a:buNone/>
            </a:pPr>
            <a:r>
              <a:rPr lang="en-US" sz="2800" b="1" dirty="0">
                <a:solidFill>
                  <a:srgbClr val="002060"/>
                </a:solidFill>
                <a:latin typeface="Comic Sans MS" panose="030F0702030302020204" pitchFamily="66" charset="0"/>
              </a:rPr>
              <a:t>While at Rephidim, the Israelites were attacked by a warlike group called Amalek (descended from Canaanites and Edomites, cf. Ge. 36:12).</a:t>
            </a:r>
          </a:p>
          <a:p>
            <a:pPr lvl="0"/>
            <a:r>
              <a:rPr lang="en-US" sz="2400" i="1" dirty="0">
                <a:solidFill>
                  <a:prstClr val="black"/>
                </a:solidFill>
                <a:latin typeface="Comic Sans MS" panose="030F0702030302020204" pitchFamily="66" charset="0"/>
              </a:rPr>
              <a:t>While earlier Yahweh is designated as a “Man of War” (15:3), here will be the first occasion of holy war in which the Israelites fight in combat and are successful so long as Moses’ arms, holding the staff of God, are upraised.</a:t>
            </a:r>
          </a:p>
          <a:p>
            <a:pPr lvl="0"/>
            <a:r>
              <a:rPr lang="en-US" sz="2400" i="1" dirty="0">
                <a:solidFill>
                  <a:prstClr val="black"/>
                </a:solidFill>
                <a:latin typeface="Comic Sans MS" panose="030F0702030302020204" pitchFamily="66" charset="0"/>
              </a:rPr>
              <a:t>Here, the reader also meets for the first time Joshua, who served as the field commander.</a:t>
            </a:r>
          </a:p>
          <a:p>
            <a:pPr lvl="0"/>
            <a:r>
              <a:rPr lang="en-US" sz="2400" i="1" dirty="0">
                <a:solidFill>
                  <a:prstClr val="black"/>
                </a:solidFill>
                <a:latin typeface="Comic Sans MS" panose="030F0702030302020204" pitchFamily="66" charset="0"/>
              </a:rPr>
              <a:t>The battle with Amalek, along with the command for total extinction, serves as a paradigm for the later wars of Israel against the Canaanites.</a:t>
            </a:r>
          </a:p>
          <a:p>
            <a:endParaRPr lang="en-US" dirty="0"/>
          </a:p>
        </p:txBody>
      </p:sp>
      <p:sp>
        <p:nvSpPr>
          <p:cNvPr id="4" name="Slide Number Placeholder 3">
            <a:extLst>
              <a:ext uri="{FF2B5EF4-FFF2-40B4-BE49-F238E27FC236}">
                <a16:creationId xmlns:a16="http://schemas.microsoft.com/office/drawing/2014/main" id="{476122D5-6F34-4A74-8287-0DECC26C949D}"/>
              </a:ext>
            </a:extLst>
          </p:cNvPr>
          <p:cNvSpPr>
            <a:spLocks noGrp="1"/>
          </p:cNvSpPr>
          <p:nvPr>
            <p:ph type="sldNum" sz="quarter" idx="12"/>
          </p:nvPr>
        </p:nvSpPr>
        <p:spPr>
          <a:xfrm>
            <a:off x="10972800" y="6429466"/>
            <a:ext cx="896080" cy="292009"/>
          </a:xfrm>
        </p:spPr>
        <p:txBody>
          <a:bodyPr/>
          <a:lstStyle/>
          <a:p>
            <a:fld id="{45C00377-489B-40EC-B059-26BDDD2E89B9}" type="slidenum">
              <a:rPr lang="en-US" smtClean="0"/>
              <a:pPr/>
              <a:t>115</a:t>
            </a:fld>
            <a:endParaRPr lang="en-US" dirty="0"/>
          </a:p>
        </p:txBody>
      </p:sp>
    </p:spTree>
    <p:extLst>
      <p:ext uri="{BB962C8B-B14F-4D97-AF65-F5344CB8AC3E}">
        <p14:creationId xmlns:p14="http://schemas.microsoft.com/office/powerpoint/2010/main" val="93745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6879-9F0E-4588-8AA4-5E75E4C54CB7}"/>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The Beginning of Oral and Written Memoirs</a:t>
            </a:r>
          </a:p>
        </p:txBody>
      </p:sp>
      <p:sp>
        <p:nvSpPr>
          <p:cNvPr id="3" name="Content Placeholder 2">
            <a:extLst>
              <a:ext uri="{FF2B5EF4-FFF2-40B4-BE49-F238E27FC236}">
                <a16:creationId xmlns:a16="http://schemas.microsoft.com/office/drawing/2014/main" id="{7A4ED01C-5D8E-47DB-BFCD-4BED7CA6BFB7}"/>
              </a:ext>
            </a:extLst>
          </p:cNvPr>
          <p:cNvSpPr>
            <a:spLocks noGrp="1"/>
          </p:cNvSpPr>
          <p:nvPr>
            <p:ph idx="1"/>
          </p:nvPr>
        </p:nvSpPr>
        <p:spPr>
          <a:xfrm>
            <a:off x="838200" y="1401078"/>
            <a:ext cx="11030680" cy="5137517"/>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battle against Amalek becomes the first occasion when the outcome was to be written out and recited, presumably using the early alphabet of Hebrew.</a:t>
            </a:r>
          </a:p>
          <a:p>
            <a:r>
              <a:rPr lang="en-US" sz="2400" i="1" dirty="0"/>
              <a:t>A victory monument was erected and given the name </a:t>
            </a:r>
            <a:r>
              <a:rPr lang="en-US" sz="2400" dirty="0">
                <a:latin typeface="HebrewTh" pitchFamily="2" charset="0"/>
              </a:rPr>
              <a:t>ys0in9 hv!hy4</a:t>
            </a:r>
            <a:r>
              <a:rPr lang="en-US" sz="2400" i="1" dirty="0"/>
              <a:t> (Yahweh-</a:t>
            </a:r>
            <a:r>
              <a:rPr lang="en-US" sz="2400" i="1" dirty="0" err="1"/>
              <a:t>nissi</a:t>
            </a:r>
            <a:r>
              <a:rPr lang="en-US" sz="2400" i="1" dirty="0"/>
              <a:t>’ = “The L</a:t>
            </a:r>
            <a:r>
              <a:rPr lang="en-US" sz="2000" i="1" dirty="0"/>
              <a:t>ORD</a:t>
            </a:r>
            <a:r>
              <a:rPr lang="en-US" sz="2400" i="1" dirty="0"/>
              <a:t> is my banner”), which is to say, my rallying point and the cause for which I fight.</a:t>
            </a:r>
          </a:p>
          <a:p>
            <a:r>
              <a:rPr lang="en-US" sz="2400" i="1" dirty="0"/>
              <a:t>The form of writing was on a scroll (not a codex, as the word “book” might imply in the English versions).</a:t>
            </a:r>
          </a:p>
          <a:p>
            <a:r>
              <a:rPr lang="en-US" sz="2400" i="1" dirty="0"/>
              <a:t>This incident foreshadows the essentials of Israelite leadership:  </a:t>
            </a:r>
            <a:r>
              <a:rPr lang="en-US" sz="2400" b="1" i="1" dirty="0"/>
              <a:t>Yahweh</a:t>
            </a:r>
            <a:r>
              <a:rPr lang="en-US" sz="2400" i="1" dirty="0"/>
              <a:t>, the divine King; </a:t>
            </a:r>
            <a:r>
              <a:rPr lang="en-US" sz="2400" b="1" i="1" dirty="0"/>
              <a:t>Joshua</a:t>
            </a:r>
            <a:r>
              <a:rPr lang="en-US" sz="2400" i="1" dirty="0"/>
              <a:t>, the Ephraimite field officer; </a:t>
            </a:r>
            <a:r>
              <a:rPr lang="en-US" sz="2400" b="1" i="1" dirty="0" err="1"/>
              <a:t>Hur</a:t>
            </a:r>
            <a:r>
              <a:rPr lang="en-US" sz="2400" i="1" dirty="0"/>
              <a:t>, the prince of Judah, anticipating the kingship of David; and, </a:t>
            </a:r>
            <a:r>
              <a:rPr lang="en-US" sz="2400" b="1" i="1" dirty="0"/>
              <a:t>Aaron</a:t>
            </a:r>
            <a:r>
              <a:rPr lang="en-US" sz="2400" i="1" dirty="0"/>
              <a:t>, the priests from the line of Levi.</a:t>
            </a:r>
          </a:p>
        </p:txBody>
      </p:sp>
      <p:sp>
        <p:nvSpPr>
          <p:cNvPr id="4" name="Slide Number Placeholder 3">
            <a:extLst>
              <a:ext uri="{FF2B5EF4-FFF2-40B4-BE49-F238E27FC236}">
                <a16:creationId xmlns:a16="http://schemas.microsoft.com/office/drawing/2014/main" id="{D00A5DE6-19F6-45ED-BCA9-09CEB979A9CB}"/>
              </a:ext>
            </a:extLst>
          </p:cNvPr>
          <p:cNvSpPr>
            <a:spLocks noGrp="1"/>
          </p:cNvSpPr>
          <p:nvPr>
            <p:ph type="sldNum" sz="quarter" idx="12"/>
          </p:nvPr>
        </p:nvSpPr>
        <p:spPr>
          <a:xfrm>
            <a:off x="11018520" y="6429466"/>
            <a:ext cx="850360" cy="292009"/>
          </a:xfrm>
        </p:spPr>
        <p:txBody>
          <a:bodyPr/>
          <a:lstStyle/>
          <a:p>
            <a:fld id="{45C00377-489B-40EC-B059-26BDDD2E89B9}" type="slidenum">
              <a:rPr lang="en-US" smtClean="0"/>
              <a:pPr/>
              <a:t>116</a:t>
            </a:fld>
            <a:endParaRPr lang="en-US" dirty="0"/>
          </a:p>
        </p:txBody>
      </p:sp>
    </p:spTree>
    <p:extLst>
      <p:ext uri="{BB962C8B-B14F-4D97-AF65-F5344CB8AC3E}">
        <p14:creationId xmlns:p14="http://schemas.microsoft.com/office/powerpoint/2010/main" val="41047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CD02-596E-43B0-B15A-400DC9452AFB}"/>
              </a:ext>
            </a:extLst>
          </p:cNvPr>
          <p:cNvSpPr>
            <a:spLocks noGrp="1"/>
          </p:cNvSpPr>
          <p:nvPr>
            <p:ph type="title"/>
          </p:nvPr>
        </p:nvSpPr>
        <p:spPr>
          <a:xfrm>
            <a:off x="264542" y="77351"/>
            <a:ext cx="5564758" cy="974209"/>
          </a:xfrm>
        </p:spPr>
        <p:txBody>
          <a:bodyPr/>
          <a:lstStyle/>
          <a:p>
            <a:r>
              <a:rPr lang="en-US" dirty="0">
                <a:solidFill>
                  <a:srgbClr val="C00000"/>
                </a:solidFill>
                <a:effectLst>
                  <a:outerShdw blurRad="38100" dist="38100" dir="2700000" algn="tl">
                    <a:srgbClr val="000000">
                      <a:alpha val="43137"/>
                    </a:srgbClr>
                  </a:outerShdw>
                </a:effectLst>
              </a:rPr>
              <a:t>The Early Hebrew Alphabet</a:t>
            </a:r>
          </a:p>
        </p:txBody>
      </p:sp>
      <p:sp>
        <p:nvSpPr>
          <p:cNvPr id="5" name="Text Placeholder 4">
            <a:extLst>
              <a:ext uri="{FF2B5EF4-FFF2-40B4-BE49-F238E27FC236}">
                <a16:creationId xmlns:a16="http://schemas.microsoft.com/office/drawing/2014/main" id="{4614E4E2-2990-4E29-970B-1F69D1DDA1A4}"/>
              </a:ext>
            </a:extLst>
          </p:cNvPr>
          <p:cNvSpPr>
            <a:spLocks noGrp="1"/>
          </p:cNvSpPr>
          <p:nvPr>
            <p:ph type="body" sz="half" idx="1"/>
          </p:nvPr>
        </p:nvSpPr>
        <p:spPr>
          <a:xfrm>
            <a:off x="279400" y="777242"/>
            <a:ext cx="11648058" cy="1615616"/>
          </a:xfrm>
        </p:spPr>
        <p:txBody>
          <a:bodyPr>
            <a:normAutofit fontScale="92500"/>
          </a:bodyPr>
          <a:lstStyle/>
          <a:p>
            <a:pPr marL="0" indent="0">
              <a:buNone/>
            </a:pPr>
            <a:r>
              <a:rPr lang="en-US" sz="2800" dirty="0"/>
              <a:t>Early examples of an alphabet using Phoenician-type script includes the </a:t>
            </a:r>
            <a:r>
              <a:rPr lang="en-US" sz="2800" dirty="0" err="1"/>
              <a:t>Isbet</a:t>
            </a:r>
            <a:r>
              <a:rPr lang="en-US" sz="2800" dirty="0"/>
              <a:t> </a:t>
            </a:r>
            <a:r>
              <a:rPr lang="en-US" sz="2800" dirty="0" err="1"/>
              <a:t>Sartah</a:t>
            </a:r>
            <a:r>
              <a:rPr lang="en-US" sz="2800" dirty="0"/>
              <a:t> </a:t>
            </a:r>
            <a:r>
              <a:rPr lang="en-US" sz="2800" dirty="0" err="1"/>
              <a:t>Abedecary</a:t>
            </a:r>
            <a:r>
              <a:rPr lang="en-US" sz="2800" dirty="0"/>
              <a:t>, which dates to about 1200 BC, and the Tel </a:t>
            </a:r>
            <a:r>
              <a:rPr lang="en-US" sz="2800" dirty="0" err="1"/>
              <a:t>Zayit</a:t>
            </a:r>
            <a:r>
              <a:rPr lang="en-US" sz="2800" dirty="0"/>
              <a:t> Abecedary, which dates to about the late 10</a:t>
            </a:r>
            <a:r>
              <a:rPr lang="en-US" sz="2800" baseline="30000" dirty="0"/>
              <a:t>th</a:t>
            </a:r>
            <a:r>
              <a:rPr lang="en-US" sz="2800" dirty="0"/>
              <a:t> century BC. These are precursors of biblical Hebrew.</a:t>
            </a:r>
          </a:p>
        </p:txBody>
      </p:sp>
      <p:pic>
        <p:nvPicPr>
          <p:cNvPr id="8" name="Content Placeholder 7">
            <a:extLst>
              <a:ext uri="{FF2B5EF4-FFF2-40B4-BE49-F238E27FC236}">
                <a16:creationId xmlns:a16="http://schemas.microsoft.com/office/drawing/2014/main" id="{8E7B2821-5D6A-4941-931C-5DDB3C57927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804292" y="4837540"/>
            <a:ext cx="4485258" cy="1786627"/>
          </a:xfrm>
        </p:spPr>
      </p:pic>
      <p:pic>
        <p:nvPicPr>
          <p:cNvPr id="10" name="Picture 9">
            <a:extLst>
              <a:ext uri="{FF2B5EF4-FFF2-40B4-BE49-F238E27FC236}">
                <a16:creationId xmlns:a16="http://schemas.microsoft.com/office/drawing/2014/main" id="{9156F83A-37FB-4B8E-9E99-1657C1F550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9300" y="4823012"/>
            <a:ext cx="4485258" cy="1756726"/>
          </a:xfrm>
          <a:prstGeom prst="rect">
            <a:avLst/>
          </a:prstGeom>
        </p:spPr>
      </p:pic>
      <p:pic>
        <p:nvPicPr>
          <p:cNvPr id="12" name="Picture 11">
            <a:extLst>
              <a:ext uri="{FF2B5EF4-FFF2-40B4-BE49-F238E27FC236}">
                <a16:creationId xmlns:a16="http://schemas.microsoft.com/office/drawing/2014/main" id="{4F2240DF-13C2-4A01-8706-CFC49BAB43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833" y="2704796"/>
            <a:ext cx="2989580" cy="1943227"/>
          </a:xfrm>
          <a:prstGeom prst="rect">
            <a:avLst/>
          </a:prstGeom>
        </p:spPr>
      </p:pic>
      <p:pic>
        <p:nvPicPr>
          <p:cNvPr id="14" name="Picture 13">
            <a:extLst>
              <a:ext uri="{FF2B5EF4-FFF2-40B4-BE49-F238E27FC236}">
                <a16:creationId xmlns:a16="http://schemas.microsoft.com/office/drawing/2014/main" id="{2B228FDD-AC89-4209-9D43-40F8665C1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8306" y="2704796"/>
            <a:ext cx="3587494" cy="1943226"/>
          </a:xfrm>
          <a:prstGeom prst="rect">
            <a:avLst/>
          </a:prstGeom>
        </p:spPr>
      </p:pic>
    </p:spTree>
    <p:extLst>
      <p:ext uri="{BB962C8B-B14F-4D97-AF65-F5344CB8AC3E}">
        <p14:creationId xmlns:p14="http://schemas.microsoft.com/office/powerpoint/2010/main" val="2434355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E943-EB8B-4AFB-AEF9-860C4360254E}"/>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Advice of Jethro (18)</a:t>
            </a:r>
          </a:p>
        </p:txBody>
      </p:sp>
      <p:sp>
        <p:nvSpPr>
          <p:cNvPr id="3" name="Content Placeholder 2">
            <a:extLst>
              <a:ext uri="{FF2B5EF4-FFF2-40B4-BE49-F238E27FC236}">
                <a16:creationId xmlns:a16="http://schemas.microsoft.com/office/drawing/2014/main" id="{1EBB8D17-A577-41F5-8110-6FE1052F1E0D}"/>
              </a:ext>
            </a:extLst>
          </p:cNvPr>
          <p:cNvSpPr>
            <a:spLocks noGrp="1"/>
          </p:cNvSpPr>
          <p:nvPr>
            <p:ph idx="1"/>
          </p:nvPr>
        </p:nvSpPr>
        <p:spPr>
          <a:xfrm>
            <a:off x="838200" y="1417320"/>
            <a:ext cx="11030680" cy="4279583"/>
          </a:xfrm>
        </p:spPr>
        <p:txBody>
          <a:bodyPr>
            <a:normAutofit/>
          </a:bodyPr>
          <a:lstStyle/>
          <a:p>
            <a:pPr marL="0" indent="0">
              <a:buNone/>
            </a:pPr>
            <a:r>
              <a:rPr lang="en-US" sz="2800" b="1" dirty="0">
                <a:solidFill>
                  <a:srgbClr val="002060"/>
                </a:solidFill>
                <a:latin typeface="Comic Sans MS" panose="030F0702030302020204" pitchFamily="66" charset="0"/>
              </a:rPr>
              <a:t>Moses’ father-in-law, along with Moses’ wife and two sons, now met Moses in the desert, and Jethro offered some wise advice on adjudicating civil concerns among the people.</a:t>
            </a:r>
          </a:p>
          <a:p>
            <a:r>
              <a:rPr lang="en-US" sz="2400" i="1" dirty="0">
                <a:latin typeface="Comic Sans MS" panose="030F0702030302020204" pitchFamily="66" charset="0"/>
              </a:rPr>
              <a:t>As yet, there was no formal law, as would be the case later, and Moses seemed to be handling disputes on the basis of natural principles of justice. People simply brought their civil concerns to Moses personally.</a:t>
            </a:r>
          </a:p>
          <a:p>
            <a:r>
              <a:rPr lang="en-US" sz="2400" i="1" dirty="0">
                <a:latin typeface="Comic Sans MS" panose="030F0702030302020204" pitchFamily="66" charset="0"/>
              </a:rPr>
              <a:t>Upon the advice of Jethro, Moses organized a judiciary, though he himself would still serve as a supreme justice for difficult cases.</a:t>
            </a:r>
          </a:p>
        </p:txBody>
      </p:sp>
      <p:sp>
        <p:nvSpPr>
          <p:cNvPr id="4" name="Slide Number Placeholder 3">
            <a:extLst>
              <a:ext uri="{FF2B5EF4-FFF2-40B4-BE49-F238E27FC236}">
                <a16:creationId xmlns:a16="http://schemas.microsoft.com/office/drawing/2014/main" id="{E28A1CF5-E459-4E1B-B032-4E40976EA20A}"/>
              </a:ext>
            </a:extLst>
          </p:cNvPr>
          <p:cNvSpPr>
            <a:spLocks noGrp="1"/>
          </p:cNvSpPr>
          <p:nvPr>
            <p:ph type="sldNum" sz="quarter" idx="12"/>
          </p:nvPr>
        </p:nvSpPr>
        <p:spPr>
          <a:xfrm>
            <a:off x="11178540" y="6429466"/>
            <a:ext cx="690340" cy="292009"/>
          </a:xfrm>
        </p:spPr>
        <p:txBody>
          <a:bodyPr/>
          <a:lstStyle/>
          <a:p>
            <a:fld id="{45C00377-489B-40EC-B059-26BDDD2E89B9}" type="slidenum">
              <a:rPr lang="en-US" smtClean="0"/>
              <a:pPr/>
              <a:t>118</a:t>
            </a:fld>
            <a:endParaRPr lang="en-US" dirty="0"/>
          </a:p>
        </p:txBody>
      </p:sp>
    </p:spTree>
    <p:extLst>
      <p:ext uri="{BB962C8B-B14F-4D97-AF65-F5344CB8AC3E}">
        <p14:creationId xmlns:p14="http://schemas.microsoft.com/office/powerpoint/2010/main" val="146476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The Initial Law Code</a:t>
            </a:r>
          </a:p>
        </p:txBody>
      </p:sp>
    </p:spTree>
    <p:extLst>
      <p:ext uri="{BB962C8B-B14F-4D97-AF65-F5344CB8AC3E}">
        <p14:creationId xmlns:p14="http://schemas.microsoft.com/office/powerpoint/2010/main" val="191037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84002" name="Rectangle 2">
            <a:extLst>
              <a:ext uri="{FF2B5EF4-FFF2-40B4-BE49-F238E27FC236}">
                <a16:creationId xmlns:a16="http://schemas.microsoft.com/office/drawing/2014/main" id="{0010A111-A337-4CF4-B621-122EDAD974F5}"/>
              </a:ext>
            </a:extLst>
          </p:cNvPr>
          <p:cNvSpPr>
            <a:spLocks noGrp="1" noChangeArrowheads="1"/>
          </p:cNvSpPr>
          <p:nvPr>
            <p:ph type="title"/>
          </p:nvPr>
        </p:nvSpPr>
        <p:spPr>
          <a:xfrm>
            <a:off x="1337310" y="190500"/>
            <a:ext cx="8229600" cy="1143000"/>
          </a:xfrm>
        </p:spPr>
        <p:txBody>
          <a:bodyPr>
            <a:norm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Early Semitic Script</a:t>
            </a:r>
          </a:p>
        </p:txBody>
      </p:sp>
      <p:sp>
        <p:nvSpPr>
          <p:cNvPr id="384003" name="Rectangle 3">
            <a:extLst>
              <a:ext uri="{FF2B5EF4-FFF2-40B4-BE49-F238E27FC236}">
                <a16:creationId xmlns:a16="http://schemas.microsoft.com/office/drawing/2014/main" id="{00F42368-2258-419A-A902-15C2FD3DC78B}"/>
              </a:ext>
            </a:extLst>
          </p:cNvPr>
          <p:cNvSpPr>
            <a:spLocks noGrp="1" noChangeArrowheads="1"/>
          </p:cNvSpPr>
          <p:nvPr>
            <p:ph type="body" idx="1"/>
          </p:nvPr>
        </p:nvSpPr>
        <p:spPr>
          <a:xfrm>
            <a:off x="1337310" y="1485900"/>
            <a:ext cx="9517380" cy="5181600"/>
          </a:xfrm>
        </p:spPr>
        <p:txBody>
          <a:bodyPr/>
          <a:lstStyle/>
          <a:p>
            <a:pP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Script (the writing style of the alphabet) was common to several languages, just as it is in modern times (i.e., we write in English, but we use Latin letters). Our earliest Semitic inscriptions have peculiarities that predate standardization:</a:t>
            </a:r>
          </a:p>
          <a:p>
            <a:pPr eaLnBrk="1" hangingPunct="1">
              <a:lnSpc>
                <a:spcPct val="90000"/>
              </a:lnSpc>
              <a:defRPr/>
            </a:pPr>
            <a:r>
              <a:rPr lang="en-US" altLang="en-US" sz="2400" i="1" dirty="0">
                <a:latin typeface="Comic Sans MS" panose="030F0702030302020204" pitchFamily="66" charset="0"/>
              </a:rPr>
              <a:t>The orientation of a given letter might vary (it could “face” in more than one direction; it could “lean” to either the right or the left).</a:t>
            </a:r>
          </a:p>
          <a:p>
            <a:pPr eaLnBrk="1" hangingPunct="1">
              <a:lnSpc>
                <a:spcPct val="90000"/>
              </a:lnSpc>
              <a:defRPr/>
            </a:pPr>
            <a:r>
              <a:rPr lang="en-US" altLang="en-US" sz="2400" i="1" dirty="0">
                <a:latin typeface="Comic Sans MS" panose="030F0702030302020204" pitchFamily="66" charset="0"/>
              </a:rPr>
              <a:t>Some writing was left-to-right, some right-to-left, and some “as the ox plows,” that is, left-to-right, then right-to-left, then left-to-right, etc.</a:t>
            </a:r>
          </a:p>
          <a:p>
            <a:pPr eaLnBrk="1" hangingPunct="1">
              <a:lnSpc>
                <a:spcPct val="90000"/>
              </a:lnSpc>
              <a:defRPr/>
            </a:pPr>
            <a:r>
              <a:rPr lang="en-US" altLang="en-US" sz="2400" i="1" dirty="0">
                <a:latin typeface="Comic Sans MS" panose="030F0702030302020204" pitchFamily="66" charset="0"/>
              </a:rPr>
              <a:t>A few early inscriptions are even written vertically in columns!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4003">
                                            <p:txEl>
                                              <p:pRg st="0" end="0"/>
                                            </p:txEl>
                                          </p:spTgt>
                                        </p:tgtEl>
                                        <p:attrNameLst>
                                          <p:attrName>style.visibility</p:attrName>
                                        </p:attrNameLst>
                                      </p:cBhvr>
                                      <p:to>
                                        <p:strVal val="visible"/>
                                      </p:to>
                                    </p:set>
                                    <p:anim calcmode="lin" valueType="num">
                                      <p:cBhvr>
                                        <p:cTn id="7" dur="500" fill="hold"/>
                                        <p:tgtEl>
                                          <p:spTgt spid="384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4003">
                                            <p:txEl>
                                              <p:pRg st="1" end="1"/>
                                            </p:txEl>
                                          </p:spTgt>
                                        </p:tgtEl>
                                        <p:attrNameLst>
                                          <p:attrName>style.visibility</p:attrName>
                                        </p:attrNameLst>
                                      </p:cBhvr>
                                      <p:to>
                                        <p:strVal val="visible"/>
                                      </p:to>
                                    </p:set>
                                    <p:anim calcmode="lin" valueType="num">
                                      <p:cBhvr additive="base">
                                        <p:cTn id="13" dur="500" fill="hold"/>
                                        <p:tgtEl>
                                          <p:spTgt spid="3840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40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4003">
                                            <p:txEl>
                                              <p:pRg st="2" end="2"/>
                                            </p:txEl>
                                          </p:spTgt>
                                        </p:tgtEl>
                                        <p:attrNameLst>
                                          <p:attrName>style.visibility</p:attrName>
                                        </p:attrNameLst>
                                      </p:cBhvr>
                                      <p:to>
                                        <p:strVal val="visible"/>
                                      </p:to>
                                    </p:set>
                                    <p:anim calcmode="lin" valueType="num">
                                      <p:cBhvr additive="base">
                                        <p:cTn id="19" dur="500" fill="hold"/>
                                        <p:tgtEl>
                                          <p:spTgt spid="3840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40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4003">
                                            <p:txEl>
                                              <p:pRg st="3" end="3"/>
                                            </p:txEl>
                                          </p:spTgt>
                                        </p:tgtEl>
                                        <p:attrNameLst>
                                          <p:attrName>style.visibility</p:attrName>
                                        </p:attrNameLst>
                                      </p:cBhvr>
                                      <p:to>
                                        <p:strVal val="visible"/>
                                      </p:to>
                                    </p:set>
                                    <p:anim calcmode="lin" valueType="num">
                                      <p:cBhvr additive="base">
                                        <p:cTn id="25" dur="500" fill="hold"/>
                                        <p:tgtEl>
                                          <p:spTgt spid="3840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40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AD3C-D1AE-425A-8228-E031C0855900}"/>
              </a:ext>
            </a:extLst>
          </p:cNvPr>
          <p:cNvSpPr>
            <a:spLocks noGrp="1"/>
          </p:cNvSpPr>
          <p:nvPr>
            <p:ph type="title"/>
          </p:nvPr>
        </p:nvSpPr>
        <p:spPr>
          <a:xfrm>
            <a:off x="838200" y="170119"/>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Calling of Israel (19:1-9)</a:t>
            </a:r>
          </a:p>
        </p:txBody>
      </p:sp>
      <p:sp>
        <p:nvSpPr>
          <p:cNvPr id="3" name="Content Placeholder 2">
            <a:extLst>
              <a:ext uri="{FF2B5EF4-FFF2-40B4-BE49-F238E27FC236}">
                <a16:creationId xmlns:a16="http://schemas.microsoft.com/office/drawing/2014/main" id="{720A6FBB-BFEB-4855-9CC8-BE87E06FCB18}"/>
              </a:ext>
            </a:extLst>
          </p:cNvPr>
          <p:cNvSpPr>
            <a:spLocks noGrp="1"/>
          </p:cNvSpPr>
          <p:nvPr>
            <p:ph idx="1"/>
          </p:nvPr>
        </p:nvSpPr>
        <p:spPr>
          <a:xfrm>
            <a:off x="838200" y="1039972"/>
            <a:ext cx="11030680" cy="3782263"/>
          </a:xfrm>
        </p:spPr>
        <p:txBody>
          <a:bodyPr>
            <a:normAutofit/>
          </a:bodyPr>
          <a:lstStyle/>
          <a:p>
            <a:pPr marL="0" indent="0">
              <a:buNone/>
            </a:pPr>
            <a:r>
              <a:rPr lang="en-US" sz="2800" b="1" dirty="0">
                <a:solidFill>
                  <a:srgbClr val="002060"/>
                </a:solidFill>
                <a:latin typeface="Comic Sans MS" panose="030F0702030302020204" pitchFamily="66" charset="0"/>
              </a:rPr>
              <a:t>From Rephidim, the Israelites now completed the final leg of their journey to Mt. Sinai, where Moses ascended the slopes to hear the voice of Yahweh.</a:t>
            </a:r>
          </a:p>
          <a:p>
            <a:r>
              <a:rPr lang="en-US" sz="2400" i="1" dirty="0">
                <a:latin typeface="Comic Sans MS" panose="030F0702030302020204" pitchFamily="66" charset="0"/>
              </a:rPr>
              <a:t>Here, God announced to him Israel’s calling to be a kingdom of priests and a holy nation, a calling that would stretch into the NT (1 Pe. 2:5, 9).</a:t>
            </a:r>
          </a:p>
          <a:p>
            <a:r>
              <a:rPr lang="en-US" sz="2400" i="1" dirty="0">
                <a:latin typeface="Comic Sans MS" panose="030F0702030302020204" pitchFamily="66" charset="0"/>
              </a:rPr>
              <a:t>The redemption of Israel from Egypt was also a calling—it was not only an escape from something, but a commission to be something.</a:t>
            </a:r>
          </a:p>
        </p:txBody>
      </p:sp>
      <p:sp>
        <p:nvSpPr>
          <p:cNvPr id="6" name="TextBox 5">
            <a:extLst>
              <a:ext uri="{FF2B5EF4-FFF2-40B4-BE49-F238E27FC236}">
                <a16:creationId xmlns:a16="http://schemas.microsoft.com/office/drawing/2014/main" id="{9A54985B-D38F-43F9-ADDE-21F6CA0738AE}"/>
              </a:ext>
            </a:extLst>
          </p:cNvPr>
          <p:cNvSpPr txBox="1"/>
          <p:nvPr/>
        </p:nvSpPr>
        <p:spPr>
          <a:xfrm>
            <a:off x="0" y="4731025"/>
            <a:ext cx="12192000" cy="1815882"/>
          </a:xfrm>
          <a:prstGeom prst="rect">
            <a:avLst/>
          </a:prstGeom>
          <a:solidFill>
            <a:srgbClr val="7030A0"/>
          </a:solidFill>
        </p:spPr>
        <p:txBody>
          <a:bodyPr wrap="square" rtlCol="0">
            <a:spAutoFit/>
          </a:bodyPr>
          <a:lstStyle/>
          <a:p>
            <a:pPr algn="ctr"/>
            <a:r>
              <a:rPr lang="en-US" sz="2800" b="1" dirty="0">
                <a:solidFill>
                  <a:srgbClr val="FFFF66"/>
                </a:solidFill>
                <a:effectLst>
                  <a:outerShdw blurRad="38100" dist="38100" dir="2700000" algn="tl">
                    <a:srgbClr val="000000">
                      <a:alpha val="43137"/>
                    </a:srgbClr>
                  </a:outerShdw>
                </a:effectLst>
                <a:latin typeface="Agency FB" panose="020B0503020202020204" pitchFamily="34" charset="0"/>
              </a:rPr>
              <a:t>The commission of the nation to be a kingdom of priests set apart for God’s larger purpose theologically connects directly with God’s promise to Abraham that in his seed all nations of the earth will be blessed (cf. Ge. 12:3). Priests, by definition, are mediators, and if the whole nation was to be a priesthood, this immediately implies that they were to be priests to the nations.</a:t>
            </a:r>
          </a:p>
        </p:txBody>
      </p:sp>
    </p:spTree>
    <p:extLst>
      <p:ext uri="{BB962C8B-B14F-4D97-AF65-F5344CB8AC3E}">
        <p14:creationId xmlns:p14="http://schemas.microsoft.com/office/powerpoint/2010/main" val="85053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EB61-403D-49CB-910C-1B079E35168C}"/>
              </a:ext>
            </a:extLst>
          </p:cNvPr>
          <p:cNvSpPr>
            <a:spLocks noGrp="1"/>
          </p:cNvSpPr>
          <p:nvPr>
            <p:ph type="title"/>
          </p:nvPr>
        </p:nvSpPr>
        <p:spPr>
          <a:xfrm>
            <a:off x="1981200" y="1"/>
            <a:ext cx="8229600" cy="1139825"/>
          </a:xfrm>
        </p:spPr>
        <p:txBody>
          <a:bodyPr/>
          <a:lstStyle/>
          <a:p>
            <a:pPr>
              <a:defRPr/>
            </a:pPr>
            <a:r>
              <a:rPr lang="en-US" dirty="0">
                <a:solidFill>
                  <a:srgbClr val="C00000"/>
                </a:solidFill>
                <a:effectLst>
                  <a:outerShdw blurRad="38100" dist="38100" dir="2700000" algn="tl">
                    <a:srgbClr val="000000">
                      <a:alpha val="43137"/>
                    </a:srgbClr>
                  </a:outerShdw>
                </a:effectLst>
              </a:rPr>
              <a:t>The Marking Off of Holy Space (19:10-25)</a:t>
            </a:r>
          </a:p>
        </p:txBody>
      </p:sp>
      <p:sp>
        <p:nvSpPr>
          <p:cNvPr id="3" name="Content Placeholder 2">
            <a:extLst>
              <a:ext uri="{FF2B5EF4-FFF2-40B4-BE49-F238E27FC236}">
                <a16:creationId xmlns:a16="http://schemas.microsoft.com/office/drawing/2014/main" id="{26179434-9120-4485-B351-F5B21798103F}"/>
              </a:ext>
            </a:extLst>
          </p:cNvPr>
          <p:cNvSpPr>
            <a:spLocks noGrp="1"/>
          </p:cNvSpPr>
          <p:nvPr>
            <p:ph sz="half" idx="1"/>
          </p:nvPr>
        </p:nvSpPr>
        <p:spPr>
          <a:xfrm>
            <a:off x="323120" y="1139826"/>
            <a:ext cx="5620480" cy="5561012"/>
          </a:xfrm>
        </p:spPr>
        <p:txBody>
          <a:bodyPr>
            <a:normAutofit lnSpcReduction="10000"/>
          </a:bodyPr>
          <a:lstStyle/>
          <a:p>
            <a:pPr marL="0" indent="0">
              <a:buNone/>
              <a:defRPr/>
            </a:pPr>
            <a:r>
              <a:rPr lang="en-US" sz="2800" b="1" dirty="0">
                <a:solidFill>
                  <a:srgbClr val="FF0000"/>
                </a:solidFill>
                <a:effectLst>
                  <a:outerShdw blurRad="38100" dist="38100" dir="2700000" algn="tl">
                    <a:srgbClr val="000000">
                      <a:alpha val="43137"/>
                    </a:srgbClr>
                  </a:outerShdw>
                </a:effectLst>
              </a:rPr>
              <a:t>At Mt. Sinai, Moses was instructed to mark off the space around the mountain into concentric spaces of holiness:</a:t>
            </a:r>
          </a:p>
          <a:p>
            <a:pPr>
              <a:defRPr/>
            </a:pPr>
            <a:r>
              <a:rPr lang="en-US" sz="2400" i="1" dirty="0"/>
              <a:t>The people were confined to the foot of the mountain outside a barrier (19:17-25).</a:t>
            </a:r>
          </a:p>
          <a:p>
            <a:pPr>
              <a:defRPr/>
            </a:pPr>
            <a:r>
              <a:rPr lang="en-US" sz="2400" i="1" dirty="0"/>
              <a:t>The elders were allowed part way up (24:9-11).</a:t>
            </a:r>
          </a:p>
          <a:p>
            <a:pPr>
              <a:defRPr/>
            </a:pPr>
            <a:r>
              <a:rPr lang="en-US" sz="2400" i="1" dirty="0"/>
              <a:t>Only Moses was allowed to enter the cloud of Yahweh’s presence at the top (24:15-18).</a:t>
            </a:r>
          </a:p>
        </p:txBody>
      </p:sp>
      <p:sp>
        <p:nvSpPr>
          <p:cNvPr id="5" name="Rectangle 4">
            <a:extLst>
              <a:ext uri="{FF2B5EF4-FFF2-40B4-BE49-F238E27FC236}">
                <a16:creationId xmlns:a16="http://schemas.microsoft.com/office/drawing/2014/main" id="{CDCFD649-3696-4750-8B02-CA656E5E0BD6}"/>
              </a:ext>
            </a:extLst>
          </p:cNvPr>
          <p:cNvSpPr/>
          <p:nvPr/>
        </p:nvSpPr>
        <p:spPr>
          <a:xfrm>
            <a:off x="9296400" y="6343650"/>
            <a:ext cx="2095500" cy="357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1EBBE813-A238-407C-8784-F8B204873911}"/>
              </a:ext>
            </a:extLst>
          </p:cNvPr>
          <p:cNvSpPr>
            <a:spLocks noGrp="1"/>
          </p:cNvSpPr>
          <p:nvPr>
            <p:ph type="body" sz="half" idx="2"/>
          </p:nvPr>
        </p:nvSpPr>
        <p:spPr/>
        <p:txBody>
          <a:bodyPr/>
          <a:lstStyle/>
          <a:p>
            <a:endParaRPr lang="en-US"/>
          </a:p>
        </p:txBody>
      </p:sp>
      <p:sp>
        <p:nvSpPr>
          <p:cNvPr id="7" name="Text Placeholder 3">
            <a:extLst>
              <a:ext uri="{FF2B5EF4-FFF2-40B4-BE49-F238E27FC236}">
                <a16:creationId xmlns:a16="http://schemas.microsoft.com/office/drawing/2014/main" id="{F1E85CB7-D337-4551-866B-4181219A0B16}"/>
              </a:ext>
            </a:extLst>
          </p:cNvPr>
          <p:cNvSpPr txBox="1">
            <a:spLocks/>
          </p:cNvSpPr>
          <p:nvPr/>
        </p:nvSpPr>
        <p:spPr>
          <a:xfrm>
            <a:off x="6191250" y="1117602"/>
            <a:ext cx="5874027" cy="5581649"/>
          </a:xfrm>
          <a:prstGeom prst="rect">
            <a:avLst/>
          </a:prstGeom>
          <a:solidFill>
            <a:schemeClr val="accent3">
              <a:lumMod val="50000"/>
            </a:schemeClr>
          </a:solidFill>
          <a:ln>
            <a:solidFill>
              <a:schemeClr val="accent1">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800">
                <a:solidFill>
                  <a:srgbClr val="FFFF66"/>
                </a:solidFill>
                <a:latin typeface="Eras Demi ITC" panose="020B0805030504020804" pitchFamily="34" charset="0"/>
              </a:rPr>
              <a:t>These same concentric areas of holiness would be repeated in the tabernacle, and later, the 1</a:t>
            </a:r>
            <a:r>
              <a:rPr lang="en-US" sz="2800" baseline="30000">
                <a:solidFill>
                  <a:srgbClr val="FFFF66"/>
                </a:solidFill>
                <a:latin typeface="Eras Demi ITC" panose="020B0805030504020804" pitchFamily="34" charset="0"/>
              </a:rPr>
              <a:t>st</a:t>
            </a:r>
            <a:r>
              <a:rPr lang="en-US" sz="2800">
                <a:solidFill>
                  <a:srgbClr val="FFFF66"/>
                </a:solidFill>
                <a:latin typeface="Eras Demi ITC" panose="020B0805030504020804" pitchFamily="34" charset="0"/>
              </a:rPr>
              <a:t> and 2</a:t>
            </a:r>
            <a:r>
              <a:rPr lang="en-US" sz="2800" baseline="30000">
                <a:solidFill>
                  <a:srgbClr val="FFFF66"/>
                </a:solidFill>
                <a:latin typeface="Eras Demi ITC" panose="020B0805030504020804" pitchFamily="34" charset="0"/>
              </a:rPr>
              <a:t>nd</a:t>
            </a:r>
            <a:r>
              <a:rPr lang="en-US" sz="2800">
                <a:solidFill>
                  <a:srgbClr val="FFFF66"/>
                </a:solidFill>
                <a:latin typeface="Eras Demi ITC" panose="020B0805030504020804" pitchFamily="34" charset="0"/>
              </a:rPr>
              <a:t> temples.</a:t>
            </a:r>
          </a:p>
          <a:p>
            <a:pPr>
              <a:defRPr/>
            </a:pPr>
            <a:r>
              <a:rPr lang="en-US" sz="2400" i="1">
                <a:solidFill>
                  <a:schemeClr val="bg1"/>
                </a:solidFill>
                <a:latin typeface="Arial" panose="020B0604020202020204" pitchFamily="34" charset="0"/>
                <a:cs typeface="Arial" panose="020B0604020202020204" pitchFamily="34" charset="0"/>
              </a:rPr>
              <a:t>The tabernacle yet to be built would become a kind of portable Mt. Sinai, and the concentric circles of the mountain are replicated in the sanctuary.</a:t>
            </a:r>
          </a:p>
          <a:p>
            <a:pPr>
              <a:defRPr/>
            </a:pPr>
            <a:r>
              <a:rPr lang="en-US" sz="2400" i="1">
                <a:solidFill>
                  <a:schemeClr val="bg1"/>
                </a:solidFill>
                <a:latin typeface="Arial" panose="020B0604020202020204" pitchFamily="34" charset="0"/>
                <a:cs typeface="Arial" panose="020B0604020202020204" pitchFamily="34" charset="0"/>
              </a:rPr>
              <a:t>Yahweh’s presence on the mountain would be replicated by his presence in the Most Holy Place. </a:t>
            </a:r>
            <a:endParaRPr lang="en-US" sz="2400" i="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randombar(horizontal)">
                                      <p:cBhvr>
                                        <p:cTn id="32" dur="500"/>
                                        <p:tgtEl>
                                          <p:spTgt spid="7">
                                            <p:bg/>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0" dur="5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CA2C-21BD-4F5B-920F-17905B8504F5}"/>
              </a:ext>
            </a:extLst>
          </p:cNvPr>
          <p:cNvSpPr>
            <a:spLocks noGrp="1"/>
          </p:cNvSpPr>
          <p:nvPr>
            <p:ph type="title"/>
          </p:nvPr>
        </p:nvSpPr>
        <p:spPr>
          <a:xfrm>
            <a:off x="609600" y="281474"/>
            <a:ext cx="10972800" cy="1139825"/>
          </a:xfrm>
        </p:spPr>
        <p:txBody>
          <a:bodyPr/>
          <a:lstStyle/>
          <a:p>
            <a:r>
              <a:rPr lang="en-US" dirty="0">
                <a:solidFill>
                  <a:srgbClr val="C00000"/>
                </a:solidFill>
                <a:effectLst>
                  <a:outerShdw blurRad="38100" dist="38100" dir="2700000" algn="tl">
                    <a:srgbClr val="000000">
                      <a:alpha val="43137"/>
                    </a:srgbClr>
                  </a:outerShdw>
                </a:effectLst>
              </a:rPr>
              <a:t>Ritual Purification (19:10, 14-15, 22)</a:t>
            </a:r>
          </a:p>
        </p:txBody>
      </p:sp>
      <p:sp>
        <p:nvSpPr>
          <p:cNvPr id="6" name="Text Placeholder 5">
            <a:extLst>
              <a:ext uri="{FF2B5EF4-FFF2-40B4-BE49-F238E27FC236}">
                <a16:creationId xmlns:a16="http://schemas.microsoft.com/office/drawing/2014/main" id="{21848823-CAEB-43DC-9BB5-07778B173C61}"/>
              </a:ext>
            </a:extLst>
          </p:cNvPr>
          <p:cNvSpPr>
            <a:spLocks noGrp="1"/>
          </p:cNvSpPr>
          <p:nvPr>
            <p:ph type="body" sz="half" idx="1"/>
          </p:nvPr>
        </p:nvSpPr>
        <p:spPr>
          <a:xfrm>
            <a:off x="609600" y="1571904"/>
            <a:ext cx="6634567" cy="5004622"/>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Ritual purification involves washing with water, a symbolic cleansing of those things associated with mortality (natural death and reproduction).</a:t>
            </a:r>
          </a:p>
          <a:p>
            <a:r>
              <a:rPr lang="en-US" sz="2400" i="1" dirty="0"/>
              <a:t>The act of purification makes the people fit for an encounter with God, who is immortal (and not subject to death or reproduction).</a:t>
            </a:r>
          </a:p>
          <a:p>
            <a:r>
              <a:rPr lang="en-US" sz="2400" i="1" dirty="0"/>
              <a:t>As yet, there were no corpses in the community, so only a restriction on sexual relations is described.</a:t>
            </a:r>
          </a:p>
        </p:txBody>
      </p:sp>
      <p:sp>
        <p:nvSpPr>
          <p:cNvPr id="3" name="Rectangle 2">
            <a:extLst>
              <a:ext uri="{FF2B5EF4-FFF2-40B4-BE49-F238E27FC236}">
                <a16:creationId xmlns:a16="http://schemas.microsoft.com/office/drawing/2014/main" id="{B7199763-DDBC-4565-ACCE-79BDF6BF243D}"/>
              </a:ext>
            </a:extLst>
          </p:cNvPr>
          <p:cNvSpPr/>
          <p:nvPr/>
        </p:nvSpPr>
        <p:spPr>
          <a:xfrm>
            <a:off x="9334500" y="6362700"/>
            <a:ext cx="2114550" cy="3619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6">
            <a:extLst>
              <a:ext uri="{FF2B5EF4-FFF2-40B4-BE49-F238E27FC236}">
                <a16:creationId xmlns:a16="http://schemas.microsoft.com/office/drawing/2014/main" id="{97D2E726-CD3D-4218-99AA-5A375059051D}"/>
              </a:ext>
            </a:extLst>
          </p:cNvPr>
          <p:cNvSpPr txBox="1">
            <a:spLocks/>
          </p:cNvSpPr>
          <p:nvPr/>
        </p:nvSpPr>
        <p:spPr>
          <a:xfrm>
            <a:off x="7244167" y="1459399"/>
            <a:ext cx="4833533" cy="5270362"/>
          </a:xfrm>
          <a:prstGeom prst="rect">
            <a:avLst/>
          </a:prstGeom>
          <a:solidFill>
            <a:schemeClr val="accent3">
              <a:lumMod val="50000"/>
            </a:schemeClr>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a:solidFill>
                  <a:srgbClr val="FFFF66"/>
                </a:solidFill>
                <a:latin typeface="Eras Demi ITC" panose="020B0805030504020804" pitchFamily="34" charset="0"/>
              </a:rPr>
              <a:t>Later, these same regulations will be incorporated into the rules governing the sanctuary.</a:t>
            </a:r>
          </a:p>
          <a:p>
            <a:r>
              <a:rPr lang="en-US" sz="2400" i="1">
                <a:solidFill>
                  <a:schemeClr val="bg1"/>
                </a:solidFill>
                <a:latin typeface="Arial" panose="020B0604020202020204" pitchFamily="34" charset="0"/>
                <a:cs typeface="Arial" panose="020B0604020202020204" pitchFamily="34" charset="0"/>
              </a:rPr>
              <a:t>God is a consuming fire, and he must not be approached casually.</a:t>
            </a:r>
          </a:p>
          <a:p>
            <a:r>
              <a:rPr lang="en-US" sz="2400" i="1">
                <a:solidFill>
                  <a:schemeClr val="bg1"/>
                </a:solidFill>
                <a:latin typeface="Arial" panose="020B0604020202020204" pitchFamily="34" charset="0"/>
                <a:cs typeface="Arial" panose="020B0604020202020204" pitchFamily="34" charset="0"/>
              </a:rPr>
              <a:t>A full vision of God will result in death, which is why communications must be mediated.</a:t>
            </a:r>
            <a:endParaRPr lang="en-US"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0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7D46D918-2A7C-4149-924F-691F2B4DEC7F}"/>
              </a:ext>
            </a:extLst>
          </p:cNvPr>
          <p:cNvSpPr>
            <a:spLocks noGrp="1" noChangeArrowheads="1"/>
          </p:cNvSpPr>
          <p:nvPr>
            <p:ph type="title"/>
          </p:nvPr>
        </p:nvSpPr>
        <p:spPr>
          <a:xfrm>
            <a:off x="4411980" y="219008"/>
            <a:ext cx="5801139" cy="644892"/>
          </a:xfrm>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rPr>
              <a:t>Law in the Ancient Near East</a:t>
            </a:r>
          </a:p>
        </p:txBody>
      </p:sp>
      <p:sp>
        <p:nvSpPr>
          <p:cNvPr id="5" name="Slide Number Placeholder 5">
            <a:extLst>
              <a:ext uri="{FF2B5EF4-FFF2-40B4-BE49-F238E27FC236}">
                <a16:creationId xmlns:a16="http://schemas.microsoft.com/office/drawing/2014/main" id="{29EA4F6D-203D-4E42-926F-6A3988B2E89E}"/>
              </a:ext>
            </a:extLst>
          </p:cNvPr>
          <p:cNvSpPr>
            <a:spLocks noGrp="1"/>
          </p:cNvSpPr>
          <p:nvPr>
            <p:ph type="sldNum" sz="quarter" idx="14"/>
          </p:nvPr>
        </p:nvSpPr>
        <p:spPr>
          <a:xfrm>
            <a:off x="11144739" y="6433252"/>
            <a:ext cx="724141" cy="288223"/>
          </a:xfrm>
        </p:spPr>
        <p:txBody>
          <a:bodyPr/>
          <a:lstStyle/>
          <a:p>
            <a:pPr>
              <a:defRPr/>
            </a:pPr>
            <a:fld id="{661CE832-A1B3-4E65-91E6-9B51F9F301DC}" type="slidenum">
              <a:rPr lang="en-US" altLang="en-US"/>
              <a:pPr>
                <a:defRPr/>
              </a:pPr>
              <a:t>123</a:t>
            </a:fld>
            <a:endParaRPr lang="en-US" altLang="en-US" dirty="0"/>
          </a:p>
        </p:txBody>
      </p:sp>
      <p:sp>
        <p:nvSpPr>
          <p:cNvPr id="428035" name="Rectangle 3">
            <a:extLst>
              <a:ext uri="{FF2B5EF4-FFF2-40B4-BE49-F238E27FC236}">
                <a16:creationId xmlns:a16="http://schemas.microsoft.com/office/drawing/2014/main" id="{F02F7921-B39D-48AB-AFD0-728BE0BA3D61}"/>
              </a:ext>
            </a:extLst>
          </p:cNvPr>
          <p:cNvSpPr>
            <a:spLocks noGrp="1" noChangeArrowheads="1"/>
          </p:cNvSpPr>
          <p:nvPr>
            <p:ph sz="half" idx="1"/>
          </p:nvPr>
        </p:nvSpPr>
        <p:spPr>
          <a:xfrm>
            <a:off x="4411980" y="909620"/>
            <a:ext cx="7456900" cy="5569351"/>
          </a:xfrm>
        </p:spPr>
        <p:txBody>
          <a:bodyPr>
            <a:normAutofit fontScale="92500" lnSpcReduction="20000"/>
          </a:bodyPr>
          <a:lstStyle/>
          <a:p>
            <a:pPr eaLnBrk="1" hangingPunct="1">
              <a:buFont typeface="Wingdings" panose="05000000000000000000" pitchFamily="2" charset="2"/>
              <a:buNone/>
              <a:defRPr/>
            </a:pPr>
            <a:r>
              <a:rPr lang="en-US" altLang="en-US" sz="3000" b="1" dirty="0">
                <a:solidFill>
                  <a:srgbClr val="FF0000"/>
                </a:solidFill>
                <a:effectLst>
                  <a:outerShdw blurRad="38100" dist="38100" dir="2700000" algn="tl">
                    <a:srgbClr val="000000">
                      <a:alpha val="43137"/>
                    </a:srgbClr>
                  </a:outerShdw>
                </a:effectLst>
              </a:rPr>
              <a:t>A number of law codes have been discovered from the ancient Near East (Ur-</a:t>
            </a:r>
            <a:r>
              <a:rPr lang="en-US" altLang="en-US" sz="3000" b="1" dirty="0" err="1">
                <a:solidFill>
                  <a:srgbClr val="FF0000"/>
                </a:solidFill>
                <a:effectLst>
                  <a:outerShdw blurRad="38100" dist="38100" dir="2700000" algn="tl">
                    <a:srgbClr val="000000">
                      <a:alpha val="43137"/>
                    </a:srgbClr>
                  </a:outerShdw>
                </a:effectLst>
              </a:rPr>
              <a:t>Nammu</a:t>
            </a:r>
            <a:r>
              <a:rPr lang="en-US" altLang="en-US" sz="3000" b="1" dirty="0">
                <a:solidFill>
                  <a:srgbClr val="FF0000"/>
                </a:solidFill>
                <a:effectLst>
                  <a:outerShdw blurRad="38100" dist="38100" dir="2700000" algn="tl">
                    <a:srgbClr val="000000">
                      <a:alpha val="43137"/>
                    </a:srgbClr>
                  </a:outerShdw>
                </a:effectLst>
              </a:rPr>
              <a:t>, Hammurabi, </a:t>
            </a:r>
            <a:r>
              <a:rPr lang="en-US" altLang="en-US" sz="3000" b="1" dirty="0" err="1">
                <a:solidFill>
                  <a:srgbClr val="FF0000"/>
                </a:solidFill>
                <a:effectLst>
                  <a:outerShdw blurRad="38100" dist="38100" dir="2700000" algn="tl">
                    <a:srgbClr val="000000">
                      <a:alpha val="43137"/>
                    </a:srgbClr>
                  </a:outerShdw>
                </a:effectLst>
              </a:rPr>
              <a:t>Eshnunna</a:t>
            </a:r>
            <a:r>
              <a:rPr lang="en-US" altLang="en-US" sz="3000" b="1" dirty="0">
                <a:solidFill>
                  <a:srgbClr val="FF0000"/>
                </a:solidFill>
                <a:effectLst>
                  <a:outerShdw blurRad="38100" dist="38100" dir="2700000" algn="tl">
                    <a:srgbClr val="000000">
                      <a:alpha val="43137"/>
                    </a:srgbClr>
                  </a:outerShdw>
                </a:effectLst>
              </a:rPr>
              <a:t>, </a:t>
            </a:r>
            <a:r>
              <a:rPr lang="en-US" altLang="en-US" sz="3000" b="1" dirty="0" err="1">
                <a:solidFill>
                  <a:srgbClr val="FF0000"/>
                </a:solidFill>
                <a:effectLst>
                  <a:outerShdw blurRad="38100" dist="38100" dir="2700000" algn="tl">
                    <a:srgbClr val="000000">
                      <a:alpha val="43137"/>
                    </a:srgbClr>
                  </a:outerShdw>
                </a:effectLst>
              </a:rPr>
              <a:t>Lipit-Ishar</a:t>
            </a:r>
            <a:r>
              <a:rPr lang="en-US" altLang="en-US" sz="3000" b="1" dirty="0">
                <a:solidFill>
                  <a:srgbClr val="FF0000"/>
                </a:solidFill>
                <a:effectLst>
                  <a:outerShdw blurRad="38100" dist="38100" dir="2700000" algn="tl">
                    <a:srgbClr val="000000">
                      <a:alpha val="43137"/>
                    </a:srgbClr>
                  </a:outerShdw>
                </a:effectLst>
              </a:rPr>
              <a:t>, etc.).</a:t>
            </a:r>
          </a:p>
          <a:p>
            <a:pPr eaLnBrk="1" hangingPunct="1">
              <a:defRPr/>
            </a:pPr>
            <a:r>
              <a:rPr lang="en-US" altLang="en-US" sz="2600" i="1" dirty="0"/>
              <a:t>Most such law codes contain case laws, that is, if “such and such” is the case, then “such and such” is the penalty.</a:t>
            </a:r>
          </a:p>
          <a:p>
            <a:pPr eaLnBrk="1" hangingPunct="1">
              <a:defRPr/>
            </a:pPr>
            <a:r>
              <a:rPr lang="en-US" altLang="en-US" sz="2600" i="1" dirty="0"/>
              <a:t>The laws of Moses also contain many such </a:t>
            </a:r>
            <a:r>
              <a:rPr lang="en-US" altLang="en-US" sz="2600" i="1" u="sng" dirty="0"/>
              <a:t>case laws</a:t>
            </a:r>
            <a:r>
              <a:rPr lang="en-US" altLang="en-US" sz="2600" i="1" dirty="0"/>
              <a:t> (Ex. 21).</a:t>
            </a:r>
          </a:p>
          <a:p>
            <a:pPr eaLnBrk="1" hangingPunct="1">
              <a:defRPr/>
            </a:pPr>
            <a:r>
              <a:rPr lang="en-US" altLang="en-US" sz="2600" i="1" dirty="0"/>
              <a:t>However, the law of Moses also contains </a:t>
            </a:r>
            <a:r>
              <a:rPr lang="en-US" altLang="en-US" sz="2600" i="1" u="sng" dirty="0"/>
              <a:t>apodictic laws</a:t>
            </a:r>
            <a:r>
              <a:rPr lang="en-US" altLang="en-US" sz="2600" i="1" dirty="0"/>
              <a:t>, that is, absolute laws (“you shall” and “you shall not”). Such laws are unique in the ancient world, and in Moses’ law they are the more important of the two kinds.</a:t>
            </a:r>
          </a:p>
          <a:p>
            <a:pPr eaLnBrk="1" hangingPunct="1">
              <a:defRPr/>
            </a:pPr>
            <a:r>
              <a:rPr lang="en-US" altLang="en-US" sz="2600" i="1" dirty="0"/>
              <a:t>The heart of these apodictic laws are the Ten Commandments.</a:t>
            </a:r>
          </a:p>
        </p:txBody>
      </p:sp>
      <p:pic>
        <p:nvPicPr>
          <p:cNvPr id="19" name="Content Placeholder 18">
            <a:extLst>
              <a:ext uri="{FF2B5EF4-FFF2-40B4-BE49-F238E27FC236}">
                <a16:creationId xmlns:a16="http://schemas.microsoft.com/office/drawing/2014/main" id="{0F7E8C85-CBA0-4FD8-A372-57D0E80B8F0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23120" y="0"/>
            <a:ext cx="3688080" cy="6849292"/>
          </a:xfrm>
        </p:spPr>
      </p:pic>
      <p:sp>
        <p:nvSpPr>
          <p:cNvPr id="20" name="TextBox 19">
            <a:extLst>
              <a:ext uri="{FF2B5EF4-FFF2-40B4-BE49-F238E27FC236}">
                <a16:creationId xmlns:a16="http://schemas.microsoft.com/office/drawing/2014/main" id="{4C56AECB-E926-42A8-BF07-002E5DBAB673}"/>
              </a:ext>
            </a:extLst>
          </p:cNvPr>
          <p:cNvSpPr txBox="1"/>
          <p:nvPr/>
        </p:nvSpPr>
        <p:spPr>
          <a:xfrm>
            <a:off x="4137660" y="6433252"/>
            <a:ext cx="2834640" cy="338554"/>
          </a:xfrm>
          <a:prstGeom prst="rect">
            <a:avLst/>
          </a:prstGeom>
          <a:noFill/>
        </p:spPr>
        <p:txBody>
          <a:bodyPr wrap="square" rtlCol="0">
            <a:spAutoFit/>
          </a:bodyPr>
          <a:lstStyle/>
          <a:p>
            <a:r>
              <a:rPr lang="en-US" sz="1600" dirty="0"/>
              <a:t>Louvre, Paris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 calcmode="lin" valueType="num">
                                      <p:cBhvr>
                                        <p:cTn id="7" dur="500" fill="hold"/>
                                        <p:tgtEl>
                                          <p:spTgt spid="428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8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8035">
                                            <p:txEl>
                                              <p:pRg st="1" end="1"/>
                                            </p:txEl>
                                          </p:spTgt>
                                        </p:tgtEl>
                                        <p:attrNameLst>
                                          <p:attrName>style.visibility</p:attrName>
                                        </p:attrNameLst>
                                      </p:cBhvr>
                                      <p:to>
                                        <p:strVal val="visible"/>
                                      </p:to>
                                    </p:set>
                                    <p:anim calcmode="lin" valueType="num">
                                      <p:cBhvr additive="base">
                                        <p:cTn id="13" dur="500" fill="hold"/>
                                        <p:tgtEl>
                                          <p:spTgt spid="428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8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8035">
                                            <p:txEl>
                                              <p:pRg st="2" end="2"/>
                                            </p:txEl>
                                          </p:spTgt>
                                        </p:tgtEl>
                                        <p:attrNameLst>
                                          <p:attrName>style.visibility</p:attrName>
                                        </p:attrNameLst>
                                      </p:cBhvr>
                                      <p:to>
                                        <p:strVal val="visible"/>
                                      </p:to>
                                    </p:set>
                                    <p:anim calcmode="lin" valueType="num">
                                      <p:cBhvr additive="base">
                                        <p:cTn id="19" dur="500" fill="hold"/>
                                        <p:tgtEl>
                                          <p:spTgt spid="428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8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8035">
                                            <p:txEl>
                                              <p:pRg st="3" end="3"/>
                                            </p:txEl>
                                          </p:spTgt>
                                        </p:tgtEl>
                                        <p:attrNameLst>
                                          <p:attrName>style.visibility</p:attrName>
                                        </p:attrNameLst>
                                      </p:cBhvr>
                                      <p:to>
                                        <p:strVal val="visible"/>
                                      </p:to>
                                    </p:set>
                                    <p:anim calcmode="lin" valueType="num">
                                      <p:cBhvr additive="base">
                                        <p:cTn id="25" dur="500" fill="hold"/>
                                        <p:tgtEl>
                                          <p:spTgt spid="428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8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28035">
                                            <p:txEl>
                                              <p:pRg st="4" end="4"/>
                                            </p:txEl>
                                          </p:spTgt>
                                        </p:tgtEl>
                                        <p:attrNameLst>
                                          <p:attrName>style.visibility</p:attrName>
                                        </p:attrNameLst>
                                      </p:cBhvr>
                                      <p:to>
                                        <p:strVal val="visible"/>
                                      </p:to>
                                    </p:set>
                                    <p:anim calcmode="lin" valueType="num">
                                      <p:cBhvr additive="base">
                                        <p:cTn id="31" dur="500" fill="hold"/>
                                        <p:tgtEl>
                                          <p:spTgt spid="428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80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5E4D-8BE7-4A4C-B1E3-F46E0A6403DD}"/>
              </a:ext>
            </a:extLst>
          </p:cNvPr>
          <p:cNvSpPr>
            <a:spLocks noGrp="1"/>
          </p:cNvSpPr>
          <p:nvPr>
            <p:ph type="title"/>
          </p:nvPr>
        </p:nvSpPr>
        <p:spPr>
          <a:xfrm>
            <a:off x="6634271" y="546627"/>
            <a:ext cx="5557729" cy="645985"/>
          </a:xfrm>
        </p:spPr>
        <p:txBody>
          <a:bodyPr>
            <a:noAutofit/>
          </a:bodyPr>
          <a:lstStyle/>
          <a:p>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The Ten Words (20:1-21)</a:t>
            </a:r>
          </a:p>
        </p:txBody>
      </p:sp>
      <p:sp>
        <p:nvSpPr>
          <p:cNvPr id="3" name="Slide Number Placeholder 2">
            <a:extLst>
              <a:ext uri="{FF2B5EF4-FFF2-40B4-BE49-F238E27FC236}">
                <a16:creationId xmlns:a16="http://schemas.microsoft.com/office/drawing/2014/main" id="{2977B8DF-E1B3-4BED-8CF4-89252F78EAB7}"/>
              </a:ext>
            </a:extLst>
          </p:cNvPr>
          <p:cNvSpPr>
            <a:spLocks noGrp="1"/>
          </p:cNvSpPr>
          <p:nvPr>
            <p:ph type="sldNum" sz="quarter" idx="14"/>
          </p:nvPr>
        </p:nvSpPr>
        <p:spPr>
          <a:xfrm>
            <a:off x="11178540" y="6356350"/>
            <a:ext cx="690340" cy="365126"/>
          </a:xfrm>
        </p:spPr>
        <p:txBody>
          <a:bodyPr/>
          <a:lstStyle/>
          <a:p>
            <a:fld id="{45C00377-489B-40EC-B059-26BDDD2E89B9}" type="slidenum">
              <a:rPr lang="en-US" smtClean="0"/>
              <a:pPr/>
              <a:t>124</a:t>
            </a:fld>
            <a:endParaRPr lang="en-US" dirty="0"/>
          </a:p>
        </p:txBody>
      </p:sp>
      <p:sp>
        <p:nvSpPr>
          <p:cNvPr id="4" name="Content Placeholder 3">
            <a:extLst>
              <a:ext uri="{FF2B5EF4-FFF2-40B4-BE49-F238E27FC236}">
                <a16:creationId xmlns:a16="http://schemas.microsoft.com/office/drawing/2014/main" id="{821C22BD-447B-4BA3-9BD0-E4CAE993CF44}"/>
              </a:ext>
            </a:extLst>
          </p:cNvPr>
          <p:cNvSpPr>
            <a:spLocks noGrp="1"/>
          </p:cNvSpPr>
          <p:nvPr>
            <p:ph sz="half" idx="1"/>
          </p:nvPr>
        </p:nvSpPr>
        <p:spPr>
          <a:xfrm>
            <a:off x="210503" y="298174"/>
            <a:ext cx="6150539" cy="6423302"/>
          </a:xfrm>
        </p:spPr>
        <p:txBody>
          <a:bodyPr>
            <a:normAutofit lnSpcReduction="10000"/>
          </a:bodyPr>
          <a:lstStyle/>
          <a:p>
            <a:pPr marL="0" indent="0">
              <a:buNone/>
            </a:pPr>
            <a:r>
              <a:rPr lang="en-US" sz="2800" b="1" dirty="0">
                <a:solidFill>
                  <a:srgbClr val="002060"/>
                </a:solidFill>
                <a:latin typeface="Comic Sans MS" panose="030F0702030302020204" pitchFamily="66" charset="0"/>
              </a:rPr>
              <a:t>As familiar as is the phrase “the Ten Commandments,” it comes as a surprise that this language is only used later (34:28).</a:t>
            </a:r>
          </a:p>
          <a:p>
            <a:r>
              <a:rPr lang="en-US" sz="2400" i="1" dirty="0">
                <a:latin typeface="Comic Sans MS" panose="030F0702030302020204" pitchFamily="66" charset="0"/>
              </a:rPr>
              <a:t>Quite literally, the designation is “the ten words” (</a:t>
            </a:r>
            <a:r>
              <a:rPr lang="en-US" sz="2400" dirty="0">
                <a:latin typeface="HebrewTh" pitchFamily="2" charset="0"/>
              </a:rPr>
              <a:t>Myr9bAD;ha </a:t>
            </a:r>
            <a:r>
              <a:rPr lang="en-US" sz="2400" dirty="0" err="1">
                <a:latin typeface="HebrewTh" pitchFamily="2" charset="0"/>
              </a:rPr>
              <a:t>tr@W,fE</a:t>
            </a:r>
            <a:r>
              <a:rPr lang="en-US" sz="2400" i="1" dirty="0">
                <a:latin typeface="Comic Sans MS" panose="030F0702030302020204" pitchFamily="66" charset="0"/>
              </a:rPr>
              <a:t>).</a:t>
            </a:r>
          </a:p>
          <a:p>
            <a:r>
              <a:rPr lang="en-US" sz="2400" i="1" dirty="0">
                <a:latin typeface="Comic Sans MS" panose="030F0702030302020204" pitchFamily="66" charset="0"/>
              </a:rPr>
              <a:t>In Greek, the designation is the Decalogue (</a:t>
            </a:r>
            <a:r>
              <a:rPr lang="en-US" sz="2400" dirty="0">
                <a:latin typeface="Greekth" panose="02020803070505020304" pitchFamily="18" charset="0"/>
              </a:rPr>
              <a:t>de&lt;ka lo&lt;</a:t>
            </a:r>
            <a:r>
              <a:rPr lang="en-US" sz="2400" dirty="0" err="1">
                <a:latin typeface="Greekth" panose="02020803070505020304" pitchFamily="18" charset="0"/>
              </a:rPr>
              <a:t>gouj</a:t>
            </a:r>
            <a:r>
              <a:rPr lang="en-US" sz="2400" i="1" dirty="0">
                <a:latin typeface="Comic Sans MS" panose="030F0702030302020204" pitchFamily="66" charset="0"/>
              </a:rPr>
              <a:t>).</a:t>
            </a:r>
          </a:p>
          <a:p>
            <a:r>
              <a:rPr lang="en-US" sz="2400" i="1" dirty="0">
                <a:latin typeface="Comic Sans MS" panose="030F0702030302020204" pitchFamily="66" charset="0"/>
              </a:rPr>
              <a:t>That the ten words are the core of the law is indicated not only in that it was the first part to be given, but also, because it would be encoded on the tables of stone and deposited in the ark of the covenant.</a:t>
            </a:r>
          </a:p>
        </p:txBody>
      </p:sp>
      <p:sp>
        <p:nvSpPr>
          <p:cNvPr id="5" name="Content Placeholder 4">
            <a:extLst>
              <a:ext uri="{FF2B5EF4-FFF2-40B4-BE49-F238E27FC236}">
                <a16:creationId xmlns:a16="http://schemas.microsoft.com/office/drawing/2014/main" id="{31F4895B-4D65-4F9E-B8ED-0151EF7E3179}"/>
              </a:ext>
            </a:extLst>
          </p:cNvPr>
          <p:cNvSpPr>
            <a:spLocks noGrp="1"/>
          </p:cNvSpPr>
          <p:nvPr>
            <p:ph sz="half" idx="2"/>
          </p:nvPr>
        </p:nvSpPr>
        <p:spPr>
          <a:xfrm>
            <a:off x="6879413" y="1524521"/>
            <a:ext cx="4984820" cy="5103585"/>
          </a:xfrm>
          <a:solidFill>
            <a:srgbClr val="0070C0"/>
          </a:solidFill>
        </p:spPr>
        <p:txBody>
          <a:bodyPr>
            <a:normAutofit/>
          </a:bodyPr>
          <a:lstStyle/>
          <a:p>
            <a:pPr marL="0" indent="0">
              <a:buNone/>
            </a:pPr>
            <a:r>
              <a:rPr lang="en-US" sz="28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While the Bible indicates the proper number is ten, it does not enumerate them.</a:t>
            </a:r>
          </a:p>
          <a:p>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Hence, there are diverse traditions as to how they should be enumerated.</a:t>
            </a:r>
          </a:p>
          <a:p>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all, the Ten Words would be given three  times, once orally (20:1ff.) and twice in stone tablets (31:18; 34:4, 28).</a:t>
            </a:r>
          </a:p>
        </p:txBody>
      </p:sp>
    </p:spTree>
    <p:extLst>
      <p:ext uri="{BB962C8B-B14F-4D97-AF65-F5344CB8AC3E}">
        <p14:creationId xmlns:p14="http://schemas.microsoft.com/office/powerpoint/2010/main" val="15388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bg/>
                                          </p:spTgt>
                                        </p:tgtEl>
                                        <p:attrNameLst>
                                          <p:attrName>style.visibility</p:attrName>
                                        </p:attrNameLst>
                                      </p:cBhvr>
                                      <p:to>
                                        <p:strVal val="visible"/>
                                      </p:to>
                                    </p:set>
                                    <p:animEffect transition="in" filter="randombar(horizontal)">
                                      <p:cBhvr>
                                        <p:cTn id="32" dur="500"/>
                                        <p:tgtEl>
                                          <p:spTgt spid="5">
                                            <p:bg/>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 calcmode="lin" valueType="num">
                                      <p:cBhvr additive="base">
                                        <p:cTn id="4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anim calcmode="lin" valueType="num">
                                      <p:cBhvr additive="base">
                                        <p:cTn id="4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C95D"/>
        </a:solidFill>
        <a:effectLst/>
      </p:bgPr>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BF709E6A-F1AC-473C-8A4B-B73344EAE831}"/>
              </a:ext>
            </a:extLst>
          </p:cNvPr>
          <p:cNvSpPr>
            <a:spLocks noGrp="1"/>
          </p:cNvSpPr>
          <p:nvPr>
            <p:ph type="sldNum" sz="quarter" idx="12"/>
          </p:nvPr>
        </p:nvSpPr>
        <p:spPr/>
        <p:txBody>
          <a:bodyPr/>
          <a:lstStyle/>
          <a:p>
            <a:pPr fontAlgn="base">
              <a:spcBef>
                <a:spcPct val="0"/>
              </a:spcBef>
              <a:spcAft>
                <a:spcPct val="0"/>
              </a:spcAft>
              <a:defRPr/>
            </a:pPr>
            <a:fld id="{FDB58D8A-AFBD-4550-BB21-D6DED1A914B9}" type="slidenum">
              <a:rPr lang="en-US" altLang="en-US">
                <a:solidFill>
                  <a:srgbClr val="000000"/>
                </a:solidFill>
                <a:cs typeface="Arial" panose="020B0604020202020204" pitchFamily="34" charset="0"/>
              </a:rPr>
              <a:pPr fontAlgn="base">
                <a:spcBef>
                  <a:spcPct val="0"/>
                </a:spcBef>
                <a:spcAft>
                  <a:spcPct val="0"/>
                </a:spcAft>
                <a:defRPr/>
              </a:pPr>
              <a:t>125</a:t>
            </a:fld>
            <a:endParaRPr lang="en-US" altLang="en-US">
              <a:solidFill>
                <a:srgbClr val="000000"/>
              </a:solidFill>
              <a:cs typeface="Arial" panose="020B0604020202020204" pitchFamily="34" charset="0"/>
            </a:endParaRPr>
          </a:p>
        </p:txBody>
      </p:sp>
      <p:sp>
        <p:nvSpPr>
          <p:cNvPr id="152578" name="Rectangle 2">
            <a:extLst>
              <a:ext uri="{FF2B5EF4-FFF2-40B4-BE49-F238E27FC236}">
                <a16:creationId xmlns:a16="http://schemas.microsoft.com/office/drawing/2014/main" id="{3B489CCF-B3C1-4C41-9DA3-7893ACEA9360}"/>
              </a:ext>
            </a:extLst>
          </p:cNvPr>
          <p:cNvSpPr>
            <a:spLocks noGrp="1" noChangeArrowheads="1"/>
          </p:cNvSpPr>
          <p:nvPr>
            <p:ph type="title"/>
          </p:nvPr>
        </p:nvSpPr>
        <p:spPr>
          <a:xfrm>
            <a:off x="1828800" y="76200"/>
            <a:ext cx="8686800" cy="1524000"/>
          </a:xfrm>
        </p:spPr>
        <p:txBody>
          <a:bodyPr/>
          <a:lstStyle/>
          <a:p>
            <a:pPr algn="l" eaLnBrk="1" hangingPunct="1">
              <a:defRPr/>
            </a:pPr>
            <a:r>
              <a:rPr lang="en-US" altLang="en-US" sz="4000" dirty="0">
                <a:latin typeface="Copperplate Gothic Bold" pitchFamily="34" charset="0"/>
              </a:rPr>
              <a:t>The Ten Words</a:t>
            </a:r>
            <a:br>
              <a:rPr lang="en-US" altLang="en-US" sz="2400" dirty="0"/>
            </a:br>
            <a:r>
              <a:rPr lang="en-US" altLang="en-US" sz="2400" i="1" dirty="0"/>
              <a:t>Traditions as to how the Ten Words are to be counted.</a:t>
            </a:r>
            <a:endParaRPr lang="en-US" altLang="en-US" sz="2400" dirty="0"/>
          </a:p>
        </p:txBody>
      </p:sp>
      <p:sp>
        <p:nvSpPr>
          <p:cNvPr id="152580" name="Rectangle 4">
            <a:extLst>
              <a:ext uri="{FF2B5EF4-FFF2-40B4-BE49-F238E27FC236}">
                <a16:creationId xmlns:a16="http://schemas.microsoft.com/office/drawing/2014/main" id="{84D828A8-A820-4ACB-989A-6A0B761E8FB8}"/>
              </a:ext>
            </a:extLst>
          </p:cNvPr>
          <p:cNvSpPr>
            <a:spLocks noGrp="1" noChangeArrowheads="1"/>
          </p:cNvSpPr>
          <p:nvPr>
            <p:ph type="body" sz="half" idx="1"/>
          </p:nvPr>
        </p:nvSpPr>
        <p:spPr>
          <a:xfrm>
            <a:off x="1676400" y="2209800"/>
            <a:ext cx="1600200" cy="4495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000" i="1" dirty="0"/>
              <a:t>1</a:t>
            </a:r>
            <a:r>
              <a:rPr lang="en-US" altLang="en-US" sz="2400" dirty="0"/>
              <a:t>	20:2</a:t>
            </a:r>
          </a:p>
          <a:p>
            <a:pPr eaLnBrk="1" hangingPunct="1">
              <a:buFont typeface="Wingdings" panose="05000000000000000000" pitchFamily="2" charset="2"/>
              <a:buNone/>
              <a:defRPr/>
            </a:pPr>
            <a:r>
              <a:rPr lang="en-US" altLang="en-US" sz="2000" i="1" dirty="0"/>
              <a:t>2</a:t>
            </a:r>
            <a:r>
              <a:rPr lang="en-US" altLang="en-US" sz="2400" dirty="0"/>
              <a:t>	20:3-6</a:t>
            </a:r>
          </a:p>
          <a:p>
            <a:pPr eaLnBrk="1" hangingPunct="1">
              <a:buFont typeface="Wingdings" panose="05000000000000000000" pitchFamily="2" charset="2"/>
              <a:buNone/>
              <a:defRPr/>
            </a:pPr>
            <a:r>
              <a:rPr lang="en-US" altLang="en-US" sz="2000" i="1" dirty="0"/>
              <a:t>3</a:t>
            </a:r>
            <a:r>
              <a:rPr lang="en-US" altLang="en-US" sz="2400" dirty="0"/>
              <a:t>	20:7</a:t>
            </a:r>
          </a:p>
          <a:p>
            <a:pPr eaLnBrk="1" hangingPunct="1">
              <a:buFont typeface="Wingdings" panose="05000000000000000000" pitchFamily="2" charset="2"/>
              <a:buNone/>
              <a:defRPr/>
            </a:pPr>
            <a:r>
              <a:rPr lang="en-US" altLang="en-US" sz="2000" i="1" dirty="0"/>
              <a:t>4</a:t>
            </a:r>
            <a:r>
              <a:rPr lang="en-US" altLang="en-US" sz="2400" dirty="0"/>
              <a:t>	20:8-11</a:t>
            </a:r>
          </a:p>
          <a:p>
            <a:pPr eaLnBrk="1" hangingPunct="1">
              <a:buFont typeface="Wingdings" panose="05000000000000000000" pitchFamily="2" charset="2"/>
              <a:buNone/>
              <a:defRPr/>
            </a:pPr>
            <a:r>
              <a:rPr lang="en-US" altLang="en-US" sz="2000" i="1" dirty="0"/>
              <a:t>5</a:t>
            </a:r>
            <a:r>
              <a:rPr lang="en-US" altLang="en-US" sz="2400" dirty="0"/>
              <a:t>	20:12</a:t>
            </a:r>
          </a:p>
          <a:p>
            <a:pPr eaLnBrk="1" hangingPunct="1">
              <a:buFont typeface="Wingdings" panose="05000000000000000000" pitchFamily="2" charset="2"/>
              <a:buNone/>
              <a:defRPr/>
            </a:pPr>
            <a:r>
              <a:rPr lang="en-US" altLang="en-US" sz="2000" i="1" dirty="0"/>
              <a:t>6</a:t>
            </a:r>
            <a:r>
              <a:rPr lang="en-US" altLang="en-US" sz="2400" dirty="0"/>
              <a:t>	20:13</a:t>
            </a:r>
          </a:p>
          <a:p>
            <a:pPr eaLnBrk="1" hangingPunct="1">
              <a:buFont typeface="Wingdings" panose="05000000000000000000" pitchFamily="2" charset="2"/>
              <a:buNone/>
              <a:defRPr/>
            </a:pPr>
            <a:r>
              <a:rPr lang="en-US" altLang="en-US" sz="2000" i="1" dirty="0"/>
              <a:t>7</a:t>
            </a:r>
            <a:r>
              <a:rPr lang="en-US" altLang="en-US" sz="2400" dirty="0"/>
              <a:t>	20:14</a:t>
            </a:r>
          </a:p>
          <a:p>
            <a:pPr eaLnBrk="1" hangingPunct="1">
              <a:buFont typeface="Wingdings" panose="05000000000000000000" pitchFamily="2" charset="2"/>
              <a:buNone/>
              <a:defRPr/>
            </a:pPr>
            <a:r>
              <a:rPr lang="en-US" altLang="en-US" sz="2000" i="1" dirty="0"/>
              <a:t>8</a:t>
            </a:r>
            <a:r>
              <a:rPr lang="en-US" altLang="en-US" sz="2400" dirty="0"/>
              <a:t>	20:15</a:t>
            </a:r>
          </a:p>
          <a:p>
            <a:pPr eaLnBrk="1" hangingPunct="1">
              <a:buFont typeface="Wingdings" panose="05000000000000000000" pitchFamily="2" charset="2"/>
              <a:buNone/>
              <a:defRPr/>
            </a:pPr>
            <a:r>
              <a:rPr lang="en-US" altLang="en-US" sz="2000" i="1" dirty="0"/>
              <a:t>9</a:t>
            </a:r>
            <a:r>
              <a:rPr lang="en-US" altLang="en-US" sz="2400" dirty="0"/>
              <a:t>	20:16</a:t>
            </a:r>
          </a:p>
          <a:p>
            <a:pPr eaLnBrk="1" hangingPunct="1">
              <a:buFont typeface="Wingdings" panose="05000000000000000000" pitchFamily="2" charset="2"/>
              <a:buNone/>
              <a:defRPr/>
            </a:pPr>
            <a:r>
              <a:rPr lang="en-US" altLang="en-US" sz="2000" i="1" dirty="0"/>
              <a:t>10</a:t>
            </a:r>
            <a:r>
              <a:rPr lang="en-US" altLang="en-US" sz="2400" dirty="0"/>
              <a:t>	20:17</a:t>
            </a:r>
          </a:p>
        </p:txBody>
      </p:sp>
      <p:sp>
        <p:nvSpPr>
          <p:cNvPr id="152581" name="Rectangle 5">
            <a:extLst>
              <a:ext uri="{FF2B5EF4-FFF2-40B4-BE49-F238E27FC236}">
                <a16:creationId xmlns:a16="http://schemas.microsoft.com/office/drawing/2014/main" id="{470970FF-66FA-4748-99A0-0B5CF4AE18D6}"/>
              </a:ext>
            </a:extLst>
          </p:cNvPr>
          <p:cNvSpPr>
            <a:spLocks noGrp="1" noChangeArrowheads="1"/>
          </p:cNvSpPr>
          <p:nvPr>
            <p:ph type="body" sz="half" idx="2"/>
          </p:nvPr>
        </p:nvSpPr>
        <p:spPr>
          <a:xfrm>
            <a:off x="4876800" y="2209800"/>
            <a:ext cx="1600200" cy="4495800"/>
          </a:xfrm>
          <a:solidFill>
            <a:srgbClr val="CFCCAD"/>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000" i="1" dirty="0"/>
              <a:t>1</a:t>
            </a:r>
            <a:r>
              <a:rPr lang="en-US" altLang="en-US" sz="2400" dirty="0"/>
              <a:t>	20:2-3</a:t>
            </a:r>
          </a:p>
          <a:p>
            <a:pPr eaLnBrk="1" hangingPunct="1">
              <a:buFont typeface="Wingdings" panose="05000000000000000000" pitchFamily="2" charset="2"/>
              <a:buNone/>
              <a:defRPr/>
            </a:pPr>
            <a:r>
              <a:rPr lang="en-US" altLang="en-US" sz="2000" i="1" dirty="0"/>
              <a:t>2</a:t>
            </a:r>
            <a:r>
              <a:rPr lang="en-US" altLang="en-US" sz="2400" dirty="0"/>
              <a:t>	20:4-6</a:t>
            </a:r>
          </a:p>
          <a:p>
            <a:pPr eaLnBrk="1" hangingPunct="1">
              <a:buFont typeface="Wingdings" panose="05000000000000000000" pitchFamily="2" charset="2"/>
              <a:buNone/>
              <a:defRPr/>
            </a:pPr>
            <a:r>
              <a:rPr lang="en-US" altLang="en-US" sz="1800" i="1" dirty="0"/>
              <a:t>3</a:t>
            </a:r>
            <a:r>
              <a:rPr lang="en-US" altLang="en-US" sz="2400" dirty="0"/>
              <a:t>	20:7</a:t>
            </a:r>
          </a:p>
          <a:p>
            <a:pPr eaLnBrk="1" hangingPunct="1">
              <a:buFont typeface="Wingdings" panose="05000000000000000000" pitchFamily="2" charset="2"/>
              <a:buNone/>
              <a:defRPr/>
            </a:pPr>
            <a:r>
              <a:rPr lang="en-US" altLang="en-US" sz="2000" i="1" dirty="0"/>
              <a:t>4</a:t>
            </a:r>
            <a:r>
              <a:rPr lang="en-US" altLang="en-US" sz="2400" dirty="0"/>
              <a:t>	20:8-11</a:t>
            </a:r>
          </a:p>
          <a:p>
            <a:pPr eaLnBrk="1" hangingPunct="1">
              <a:buFont typeface="Wingdings" panose="05000000000000000000" pitchFamily="2" charset="2"/>
              <a:buNone/>
              <a:defRPr/>
            </a:pPr>
            <a:r>
              <a:rPr lang="en-US" altLang="en-US" sz="1800" i="1" dirty="0"/>
              <a:t>5</a:t>
            </a:r>
            <a:r>
              <a:rPr lang="en-US" altLang="en-US" sz="2400" dirty="0"/>
              <a:t>	20:12</a:t>
            </a:r>
          </a:p>
          <a:p>
            <a:pPr eaLnBrk="1" hangingPunct="1">
              <a:buFont typeface="Wingdings" panose="05000000000000000000" pitchFamily="2" charset="2"/>
              <a:buNone/>
              <a:defRPr/>
            </a:pPr>
            <a:r>
              <a:rPr lang="en-US" altLang="en-US" sz="1800" i="1" dirty="0"/>
              <a:t>6</a:t>
            </a:r>
            <a:r>
              <a:rPr lang="en-US" altLang="en-US" sz="2400" dirty="0"/>
              <a:t>	20:13</a:t>
            </a:r>
          </a:p>
          <a:p>
            <a:pPr eaLnBrk="1" hangingPunct="1">
              <a:buFont typeface="Wingdings" panose="05000000000000000000" pitchFamily="2" charset="2"/>
              <a:buNone/>
              <a:defRPr/>
            </a:pPr>
            <a:r>
              <a:rPr lang="en-US" altLang="en-US" sz="2000" i="1" dirty="0"/>
              <a:t>7</a:t>
            </a:r>
            <a:r>
              <a:rPr lang="en-US" altLang="en-US" sz="2400" dirty="0"/>
              <a:t>	20:14</a:t>
            </a:r>
          </a:p>
          <a:p>
            <a:pPr eaLnBrk="1" hangingPunct="1">
              <a:buFont typeface="Wingdings" panose="05000000000000000000" pitchFamily="2" charset="2"/>
              <a:buNone/>
              <a:defRPr/>
            </a:pPr>
            <a:r>
              <a:rPr lang="en-US" altLang="en-US" sz="2000" i="1" dirty="0"/>
              <a:t>8</a:t>
            </a:r>
            <a:r>
              <a:rPr lang="en-US" altLang="en-US" sz="2400" dirty="0"/>
              <a:t>	20:15</a:t>
            </a:r>
          </a:p>
          <a:p>
            <a:pPr eaLnBrk="1" hangingPunct="1">
              <a:buFont typeface="Wingdings" panose="05000000000000000000" pitchFamily="2" charset="2"/>
              <a:buNone/>
              <a:defRPr/>
            </a:pPr>
            <a:r>
              <a:rPr lang="en-US" altLang="en-US" sz="2000" i="1" dirty="0"/>
              <a:t>9</a:t>
            </a:r>
            <a:r>
              <a:rPr lang="en-US" altLang="en-US" sz="2400" dirty="0"/>
              <a:t>	20:16</a:t>
            </a:r>
          </a:p>
          <a:p>
            <a:pPr eaLnBrk="1" hangingPunct="1">
              <a:buFont typeface="Wingdings" panose="05000000000000000000" pitchFamily="2" charset="2"/>
              <a:buNone/>
              <a:defRPr/>
            </a:pPr>
            <a:r>
              <a:rPr lang="en-US" altLang="en-US" sz="2000" i="1" dirty="0"/>
              <a:t>10</a:t>
            </a:r>
            <a:r>
              <a:rPr lang="en-US" altLang="en-US" sz="2400" dirty="0"/>
              <a:t>	20:17</a:t>
            </a:r>
          </a:p>
        </p:txBody>
      </p:sp>
      <p:sp>
        <p:nvSpPr>
          <p:cNvPr id="152582" name="Rectangle 6">
            <a:extLst>
              <a:ext uri="{FF2B5EF4-FFF2-40B4-BE49-F238E27FC236}">
                <a16:creationId xmlns:a16="http://schemas.microsoft.com/office/drawing/2014/main" id="{E1581A28-8D42-4EFD-9F93-33237C08F672}"/>
              </a:ext>
            </a:extLst>
          </p:cNvPr>
          <p:cNvSpPr>
            <a:spLocks noChangeArrowheads="1"/>
          </p:cNvSpPr>
          <p:nvPr/>
        </p:nvSpPr>
        <p:spPr bwMode="auto">
          <a:xfrm>
            <a:off x="9486900" y="2209800"/>
            <a:ext cx="1600200" cy="4495800"/>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FFFFFF"/>
                  </a:outerShdw>
                </a:effectLst>
                <a:latin typeface="Tahoma" panose="020B0604030504040204" pitchFamily="34" charset="0"/>
                <a:cs typeface="Arial" panose="020B0604020202020204" pitchFamily="34" charset="0"/>
              </a:defRPr>
            </a:lvl9pPr>
          </a:lstStyle>
          <a:p>
            <a:pPr fontAlgn="base">
              <a:spcAft>
                <a:spcPct val="0"/>
              </a:spcAft>
              <a:buClr>
                <a:srgbClr val="5B8800"/>
              </a:buClr>
              <a:buNone/>
              <a:defRPr/>
            </a:pPr>
            <a:r>
              <a:rPr lang="en-US" altLang="en-US" sz="2000" i="1" dirty="0">
                <a:solidFill>
                  <a:srgbClr val="000000"/>
                </a:solidFill>
              </a:rPr>
              <a:t>1</a:t>
            </a:r>
            <a:r>
              <a:rPr lang="en-US" altLang="en-US" sz="2400" dirty="0">
                <a:solidFill>
                  <a:srgbClr val="000000"/>
                </a:solidFill>
              </a:rPr>
              <a:t>	20:2-6</a:t>
            </a:r>
          </a:p>
          <a:p>
            <a:pPr fontAlgn="base">
              <a:spcAft>
                <a:spcPct val="0"/>
              </a:spcAft>
              <a:buClr>
                <a:srgbClr val="5B8800"/>
              </a:buClr>
              <a:buNone/>
              <a:defRPr/>
            </a:pPr>
            <a:r>
              <a:rPr lang="en-US" altLang="en-US" sz="2000" i="1" dirty="0">
                <a:solidFill>
                  <a:srgbClr val="000000"/>
                </a:solidFill>
              </a:rPr>
              <a:t>2</a:t>
            </a:r>
            <a:r>
              <a:rPr lang="en-US" altLang="en-US" sz="2400" dirty="0">
                <a:solidFill>
                  <a:srgbClr val="000000"/>
                </a:solidFill>
              </a:rPr>
              <a:t>	20:7</a:t>
            </a:r>
          </a:p>
          <a:p>
            <a:pPr fontAlgn="base">
              <a:spcAft>
                <a:spcPct val="0"/>
              </a:spcAft>
              <a:buClr>
                <a:srgbClr val="5B8800"/>
              </a:buClr>
              <a:buNone/>
              <a:defRPr/>
            </a:pPr>
            <a:r>
              <a:rPr lang="en-US" altLang="en-US" sz="2000" i="1" dirty="0">
                <a:solidFill>
                  <a:srgbClr val="000000"/>
                </a:solidFill>
              </a:rPr>
              <a:t>3</a:t>
            </a:r>
            <a:r>
              <a:rPr lang="en-US" altLang="en-US" sz="2400" dirty="0">
                <a:solidFill>
                  <a:srgbClr val="000000"/>
                </a:solidFill>
              </a:rPr>
              <a:t>	20:8-11</a:t>
            </a:r>
          </a:p>
          <a:p>
            <a:pPr fontAlgn="base">
              <a:spcAft>
                <a:spcPct val="0"/>
              </a:spcAft>
              <a:buClr>
                <a:srgbClr val="5B8800"/>
              </a:buClr>
              <a:buNone/>
              <a:defRPr/>
            </a:pPr>
            <a:r>
              <a:rPr lang="en-US" altLang="en-US" sz="2000" i="1" dirty="0">
                <a:solidFill>
                  <a:srgbClr val="000000"/>
                </a:solidFill>
              </a:rPr>
              <a:t>4</a:t>
            </a:r>
            <a:r>
              <a:rPr lang="en-US" altLang="en-US" sz="2400" dirty="0">
                <a:solidFill>
                  <a:srgbClr val="000000"/>
                </a:solidFill>
              </a:rPr>
              <a:t>	20:12</a:t>
            </a:r>
          </a:p>
          <a:p>
            <a:pPr fontAlgn="base">
              <a:spcAft>
                <a:spcPct val="0"/>
              </a:spcAft>
              <a:buClr>
                <a:srgbClr val="5B8800"/>
              </a:buClr>
              <a:buNone/>
              <a:defRPr/>
            </a:pPr>
            <a:r>
              <a:rPr lang="en-US" altLang="en-US" sz="2000" i="1" dirty="0">
                <a:solidFill>
                  <a:srgbClr val="000000"/>
                </a:solidFill>
              </a:rPr>
              <a:t>5</a:t>
            </a:r>
            <a:r>
              <a:rPr lang="en-US" altLang="en-US" sz="2400" dirty="0">
                <a:solidFill>
                  <a:srgbClr val="000000"/>
                </a:solidFill>
              </a:rPr>
              <a:t>	20:13</a:t>
            </a:r>
          </a:p>
          <a:p>
            <a:pPr fontAlgn="base">
              <a:spcAft>
                <a:spcPct val="0"/>
              </a:spcAft>
              <a:buClr>
                <a:srgbClr val="5B8800"/>
              </a:buClr>
              <a:buNone/>
              <a:defRPr/>
            </a:pPr>
            <a:r>
              <a:rPr lang="en-US" altLang="en-US" sz="2000" i="1" dirty="0">
                <a:solidFill>
                  <a:srgbClr val="000000"/>
                </a:solidFill>
              </a:rPr>
              <a:t>6</a:t>
            </a:r>
            <a:r>
              <a:rPr lang="en-US" altLang="en-US" sz="2400" dirty="0">
                <a:solidFill>
                  <a:srgbClr val="000000"/>
                </a:solidFill>
              </a:rPr>
              <a:t>	20:14</a:t>
            </a:r>
          </a:p>
          <a:p>
            <a:pPr fontAlgn="base">
              <a:spcAft>
                <a:spcPct val="0"/>
              </a:spcAft>
              <a:buClr>
                <a:srgbClr val="5B8800"/>
              </a:buClr>
              <a:buNone/>
              <a:defRPr/>
            </a:pPr>
            <a:r>
              <a:rPr lang="en-US" altLang="en-US" sz="2000" i="1" dirty="0">
                <a:solidFill>
                  <a:srgbClr val="000000"/>
                </a:solidFill>
              </a:rPr>
              <a:t>7</a:t>
            </a:r>
            <a:r>
              <a:rPr lang="en-US" altLang="en-US" sz="2400" dirty="0">
                <a:solidFill>
                  <a:srgbClr val="000000"/>
                </a:solidFill>
              </a:rPr>
              <a:t>	20:15</a:t>
            </a:r>
          </a:p>
          <a:p>
            <a:pPr fontAlgn="base">
              <a:spcAft>
                <a:spcPct val="0"/>
              </a:spcAft>
              <a:buClr>
                <a:srgbClr val="5B8800"/>
              </a:buClr>
              <a:buNone/>
              <a:defRPr/>
            </a:pPr>
            <a:r>
              <a:rPr lang="en-US" altLang="en-US" sz="2000" i="1" dirty="0">
                <a:solidFill>
                  <a:srgbClr val="000000"/>
                </a:solidFill>
              </a:rPr>
              <a:t>8</a:t>
            </a:r>
            <a:r>
              <a:rPr lang="en-US" altLang="en-US" sz="2400" dirty="0">
                <a:solidFill>
                  <a:srgbClr val="000000"/>
                </a:solidFill>
              </a:rPr>
              <a:t>	20:16</a:t>
            </a:r>
          </a:p>
          <a:p>
            <a:pPr fontAlgn="base">
              <a:spcAft>
                <a:spcPct val="0"/>
              </a:spcAft>
              <a:buClr>
                <a:srgbClr val="5B8800"/>
              </a:buClr>
              <a:buNone/>
              <a:defRPr/>
            </a:pPr>
            <a:r>
              <a:rPr lang="en-US" altLang="en-US" sz="2000" i="1" dirty="0">
                <a:solidFill>
                  <a:srgbClr val="000000"/>
                </a:solidFill>
              </a:rPr>
              <a:t>9</a:t>
            </a:r>
            <a:r>
              <a:rPr lang="en-US" altLang="en-US" sz="2400" dirty="0">
                <a:solidFill>
                  <a:srgbClr val="000000"/>
                </a:solidFill>
              </a:rPr>
              <a:t>	20:17a</a:t>
            </a:r>
          </a:p>
          <a:p>
            <a:pPr fontAlgn="base">
              <a:spcAft>
                <a:spcPct val="0"/>
              </a:spcAft>
              <a:buClr>
                <a:srgbClr val="5B8800"/>
              </a:buClr>
              <a:buNone/>
              <a:defRPr/>
            </a:pPr>
            <a:r>
              <a:rPr lang="en-US" altLang="en-US" sz="2000" i="1" dirty="0">
                <a:solidFill>
                  <a:srgbClr val="000000"/>
                </a:solidFill>
              </a:rPr>
              <a:t>10</a:t>
            </a:r>
            <a:r>
              <a:rPr lang="en-US" altLang="en-US" sz="2400" dirty="0">
                <a:solidFill>
                  <a:srgbClr val="000000"/>
                </a:solidFill>
              </a:rPr>
              <a:t>	20:17b</a:t>
            </a:r>
          </a:p>
        </p:txBody>
      </p:sp>
      <p:sp>
        <p:nvSpPr>
          <p:cNvPr id="152583" name="Text Box 7">
            <a:extLst>
              <a:ext uri="{FF2B5EF4-FFF2-40B4-BE49-F238E27FC236}">
                <a16:creationId xmlns:a16="http://schemas.microsoft.com/office/drawing/2014/main" id="{6619EF2B-F7F5-42FD-A726-CB2FA100D730}"/>
              </a:ext>
            </a:extLst>
          </p:cNvPr>
          <p:cNvSpPr txBox="1">
            <a:spLocks noChangeArrowheads="1"/>
          </p:cNvSpPr>
          <p:nvPr/>
        </p:nvSpPr>
        <p:spPr bwMode="auto">
          <a:xfrm>
            <a:off x="1676400" y="1722439"/>
            <a:ext cx="10210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000" b="1" i="0" dirty="0">
                <a:solidFill>
                  <a:srgbClr val="000000"/>
                </a:solidFill>
              </a:rPr>
              <a:t>    JEWS  	 ORTHODOX/REFORMED/ANGLICAN        LUTHERAN/CATHOLIC</a:t>
            </a:r>
          </a:p>
        </p:txBody>
      </p:sp>
      <p:sp>
        <p:nvSpPr>
          <p:cNvPr id="152584" name="Text Box 8">
            <a:extLst>
              <a:ext uri="{FF2B5EF4-FFF2-40B4-BE49-F238E27FC236}">
                <a16:creationId xmlns:a16="http://schemas.microsoft.com/office/drawing/2014/main" id="{0618478D-307D-464D-86D8-10E0E200B7CE}"/>
              </a:ext>
            </a:extLst>
          </p:cNvPr>
          <p:cNvSpPr txBox="1">
            <a:spLocks noChangeArrowheads="1"/>
          </p:cNvSpPr>
          <p:nvPr/>
        </p:nvSpPr>
        <p:spPr bwMode="auto">
          <a:xfrm>
            <a:off x="3429000" y="2767926"/>
            <a:ext cx="1371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1800" b="1" i="0" dirty="0">
                <a:solidFill>
                  <a:srgbClr val="000000"/>
                </a:solidFill>
                <a:latin typeface="Arial Narrow" panose="020B0606020202030204" pitchFamily="34" charset="0"/>
              </a:rPr>
              <a:t>Israel’s relationship to Yahweh</a:t>
            </a:r>
          </a:p>
        </p:txBody>
      </p:sp>
      <p:sp>
        <p:nvSpPr>
          <p:cNvPr id="152585" name="Text Box 9">
            <a:extLst>
              <a:ext uri="{FF2B5EF4-FFF2-40B4-BE49-F238E27FC236}">
                <a16:creationId xmlns:a16="http://schemas.microsoft.com/office/drawing/2014/main" id="{27DECC32-3AFD-4D3E-9221-2B3C77E14091}"/>
              </a:ext>
            </a:extLst>
          </p:cNvPr>
          <p:cNvSpPr txBox="1">
            <a:spLocks noChangeArrowheads="1"/>
          </p:cNvSpPr>
          <p:nvPr/>
        </p:nvSpPr>
        <p:spPr bwMode="auto">
          <a:xfrm>
            <a:off x="3390900" y="4711638"/>
            <a:ext cx="1371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1800" b="1" i="0" dirty="0">
                <a:solidFill>
                  <a:srgbClr val="000000"/>
                </a:solidFill>
                <a:latin typeface="Arial Narrow" panose="020B0606020202030204" pitchFamily="34" charset="0"/>
              </a:rPr>
              <a:t>Israel’s relationship within the community</a:t>
            </a:r>
          </a:p>
        </p:txBody>
      </p:sp>
      <p:sp>
        <p:nvSpPr>
          <p:cNvPr id="152586" name="AutoShape 10">
            <a:extLst>
              <a:ext uri="{FF2B5EF4-FFF2-40B4-BE49-F238E27FC236}">
                <a16:creationId xmlns:a16="http://schemas.microsoft.com/office/drawing/2014/main" id="{4A0B9708-4B66-4878-B587-5DD01550D552}"/>
              </a:ext>
            </a:extLst>
          </p:cNvPr>
          <p:cNvSpPr>
            <a:spLocks/>
          </p:cNvSpPr>
          <p:nvPr/>
        </p:nvSpPr>
        <p:spPr bwMode="auto">
          <a:xfrm>
            <a:off x="3352800" y="2286000"/>
            <a:ext cx="228600" cy="1687451"/>
          </a:xfrm>
          <a:prstGeom prst="leftBrace">
            <a:avLst>
              <a:gd name="adj1" fmla="val 722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52587" name="AutoShape 11">
            <a:extLst>
              <a:ext uri="{FF2B5EF4-FFF2-40B4-BE49-F238E27FC236}">
                <a16:creationId xmlns:a16="http://schemas.microsoft.com/office/drawing/2014/main" id="{75AFA84C-A6C9-4708-A609-3889D28B6371}"/>
              </a:ext>
            </a:extLst>
          </p:cNvPr>
          <p:cNvSpPr>
            <a:spLocks/>
          </p:cNvSpPr>
          <p:nvPr/>
        </p:nvSpPr>
        <p:spPr bwMode="auto">
          <a:xfrm>
            <a:off x="4572000" y="2286000"/>
            <a:ext cx="228600" cy="1687451"/>
          </a:xfrm>
          <a:prstGeom prst="rightBrace">
            <a:avLst>
              <a:gd name="adj1" fmla="val 722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52588" name="AutoShape 12">
            <a:extLst>
              <a:ext uri="{FF2B5EF4-FFF2-40B4-BE49-F238E27FC236}">
                <a16:creationId xmlns:a16="http://schemas.microsoft.com/office/drawing/2014/main" id="{63BF96A3-3361-4118-9DE8-51431C2EC6B8}"/>
              </a:ext>
            </a:extLst>
          </p:cNvPr>
          <p:cNvSpPr>
            <a:spLocks/>
          </p:cNvSpPr>
          <p:nvPr/>
        </p:nvSpPr>
        <p:spPr bwMode="auto">
          <a:xfrm>
            <a:off x="3352800" y="4136902"/>
            <a:ext cx="228600" cy="2340098"/>
          </a:xfrm>
          <a:prstGeom prst="leftBrace">
            <a:avLst>
              <a:gd name="adj1" fmla="val 722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52589" name="AutoShape 13">
            <a:extLst>
              <a:ext uri="{FF2B5EF4-FFF2-40B4-BE49-F238E27FC236}">
                <a16:creationId xmlns:a16="http://schemas.microsoft.com/office/drawing/2014/main" id="{77DEDC57-FA31-45B0-B046-34FA30C7C46E}"/>
              </a:ext>
            </a:extLst>
          </p:cNvPr>
          <p:cNvSpPr>
            <a:spLocks/>
          </p:cNvSpPr>
          <p:nvPr/>
        </p:nvSpPr>
        <p:spPr bwMode="auto">
          <a:xfrm>
            <a:off x="4572000" y="4136902"/>
            <a:ext cx="228600" cy="2340098"/>
          </a:xfrm>
          <a:prstGeom prst="rightBrace">
            <a:avLst>
              <a:gd name="adj1" fmla="val 722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2583">
                                            <p:txEl>
                                              <p:pRg st="0" end="0"/>
                                            </p:txEl>
                                          </p:spTgt>
                                        </p:tgtEl>
                                        <p:attrNameLst>
                                          <p:attrName>style.visibility</p:attrName>
                                        </p:attrNameLst>
                                      </p:cBhvr>
                                      <p:to>
                                        <p:strVal val="visible"/>
                                      </p:to>
                                    </p:set>
                                    <p:anim calcmode="lin" valueType="num">
                                      <p:cBhvr>
                                        <p:cTn id="7" dur="500" fill="hold"/>
                                        <p:tgtEl>
                                          <p:spTgt spid="1525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2583">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52580">
                                            <p:bg/>
                                          </p:spTgt>
                                        </p:tgtEl>
                                        <p:attrNameLst>
                                          <p:attrName>style.visibility</p:attrName>
                                        </p:attrNameLst>
                                      </p:cBhvr>
                                      <p:to>
                                        <p:strVal val="visible"/>
                                      </p:to>
                                    </p:set>
                                    <p:animEffect transition="in" filter="dissolve">
                                      <p:cBhvr>
                                        <p:cTn id="12" dur="500"/>
                                        <p:tgtEl>
                                          <p:spTgt spid="15258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2580">
                                            <p:txEl>
                                              <p:pRg st="0" end="0"/>
                                            </p:txEl>
                                          </p:spTgt>
                                        </p:tgtEl>
                                        <p:attrNameLst>
                                          <p:attrName>style.visibility</p:attrName>
                                        </p:attrNameLst>
                                      </p:cBhvr>
                                      <p:to>
                                        <p:strVal val="visible"/>
                                      </p:to>
                                    </p:set>
                                    <p:animEffect transition="in" filter="dissolve">
                                      <p:cBhvr>
                                        <p:cTn id="15" dur="500"/>
                                        <p:tgtEl>
                                          <p:spTgt spid="152580">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2580">
                                            <p:txEl>
                                              <p:pRg st="1" end="1"/>
                                            </p:txEl>
                                          </p:spTgt>
                                        </p:tgtEl>
                                        <p:attrNameLst>
                                          <p:attrName>style.visibility</p:attrName>
                                        </p:attrNameLst>
                                      </p:cBhvr>
                                      <p:to>
                                        <p:strVal val="visible"/>
                                      </p:to>
                                    </p:set>
                                    <p:animEffect transition="in" filter="dissolve">
                                      <p:cBhvr>
                                        <p:cTn id="18" dur="500"/>
                                        <p:tgtEl>
                                          <p:spTgt spid="152580">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2580">
                                            <p:txEl>
                                              <p:pRg st="2" end="2"/>
                                            </p:txEl>
                                          </p:spTgt>
                                        </p:tgtEl>
                                        <p:attrNameLst>
                                          <p:attrName>style.visibility</p:attrName>
                                        </p:attrNameLst>
                                      </p:cBhvr>
                                      <p:to>
                                        <p:strVal val="visible"/>
                                      </p:to>
                                    </p:set>
                                    <p:animEffect transition="in" filter="dissolve">
                                      <p:cBhvr>
                                        <p:cTn id="21" dur="500"/>
                                        <p:tgtEl>
                                          <p:spTgt spid="152580">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2580">
                                            <p:txEl>
                                              <p:pRg st="3" end="3"/>
                                            </p:txEl>
                                          </p:spTgt>
                                        </p:tgtEl>
                                        <p:attrNameLst>
                                          <p:attrName>style.visibility</p:attrName>
                                        </p:attrNameLst>
                                      </p:cBhvr>
                                      <p:to>
                                        <p:strVal val="visible"/>
                                      </p:to>
                                    </p:set>
                                    <p:animEffect transition="in" filter="dissolve">
                                      <p:cBhvr>
                                        <p:cTn id="24" dur="500"/>
                                        <p:tgtEl>
                                          <p:spTgt spid="152580">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2580">
                                            <p:txEl>
                                              <p:pRg st="4" end="4"/>
                                            </p:txEl>
                                          </p:spTgt>
                                        </p:tgtEl>
                                        <p:attrNameLst>
                                          <p:attrName>style.visibility</p:attrName>
                                        </p:attrNameLst>
                                      </p:cBhvr>
                                      <p:to>
                                        <p:strVal val="visible"/>
                                      </p:to>
                                    </p:set>
                                    <p:animEffect transition="in" filter="dissolve">
                                      <p:cBhvr>
                                        <p:cTn id="27" dur="500"/>
                                        <p:tgtEl>
                                          <p:spTgt spid="152580">
                                            <p:txEl>
                                              <p:pRg st="4" end="4"/>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2580">
                                            <p:txEl>
                                              <p:pRg st="5" end="5"/>
                                            </p:txEl>
                                          </p:spTgt>
                                        </p:tgtEl>
                                        <p:attrNameLst>
                                          <p:attrName>style.visibility</p:attrName>
                                        </p:attrNameLst>
                                      </p:cBhvr>
                                      <p:to>
                                        <p:strVal val="visible"/>
                                      </p:to>
                                    </p:set>
                                    <p:animEffect transition="in" filter="dissolve">
                                      <p:cBhvr>
                                        <p:cTn id="30" dur="500"/>
                                        <p:tgtEl>
                                          <p:spTgt spid="152580">
                                            <p:txEl>
                                              <p:pRg st="5" end="5"/>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52580">
                                            <p:txEl>
                                              <p:pRg st="6" end="6"/>
                                            </p:txEl>
                                          </p:spTgt>
                                        </p:tgtEl>
                                        <p:attrNameLst>
                                          <p:attrName>style.visibility</p:attrName>
                                        </p:attrNameLst>
                                      </p:cBhvr>
                                      <p:to>
                                        <p:strVal val="visible"/>
                                      </p:to>
                                    </p:set>
                                    <p:animEffect transition="in" filter="dissolve">
                                      <p:cBhvr>
                                        <p:cTn id="33" dur="500"/>
                                        <p:tgtEl>
                                          <p:spTgt spid="152580">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52580">
                                            <p:txEl>
                                              <p:pRg st="7" end="7"/>
                                            </p:txEl>
                                          </p:spTgt>
                                        </p:tgtEl>
                                        <p:attrNameLst>
                                          <p:attrName>style.visibility</p:attrName>
                                        </p:attrNameLst>
                                      </p:cBhvr>
                                      <p:to>
                                        <p:strVal val="visible"/>
                                      </p:to>
                                    </p:set>
                                    <p:animEffect transition="in" filter="dissolve">
                                      <p:cBhvr>
                                        <p:cTn id="36" dur="500"/>
                                        <p:tgtEl>
                                          <p:spTgt spid="152580">
                                            <p:txEl>
                                              <p:pRg st="7" end="7"/>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52580">
                                            <p:txEl>
                                              <p:pRg st="8" end="8"/>
                                            </p:txEl>
                                          </p:spTgt>
                                        </p:tgtEl>
                                        <p:attrNameLst>
                                          <p:attrName>style.visibility</p:attrName>
                                        </p:attrNameLst>
                                      </p:cBhvr>
                                      <p:to>
                                        <p:strVal val="visible"/>
                                      </p:to>
                                    </p:set>
                                    <p:animEffect transition="in" filter="dissolve">
                                      <p:cBhvr>
                                        <p:cTn id="39" dur="500"/>
                                        <p:tgtEl>
                                          <p:spTgt spid="152580">
                                            <p:txEl>
                                              <p:pRg st="8" end="8"/>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2580">
                                            <p:txEl>
                                              <p:pRg st="9" end="9"/>
                                            </p:txEl>
                                          </p:spTgt>
                                        </p:tgtEl>
                                        <p:attrNameLst>
                                          <p:attrName>style.visibility</p:attrName>
                                        </p:attrNameLst>
                                      </p:cBhvr>
                                      <p:to>
                                        <p:strVal val="visible"/>
                                      </p:to>
                                    </p:set>
                                    <p:animEffect transition="in" filter="dissolve">
                                      <p:cBhvr>
                                        <p:cTn id="42" dur="500"/>
                                        <p:tgtEl>
                                          <p:spTgt spid="152580">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2581">
                                            <p:bg/>
                                          </p:spTgt>
                                        </p:tgtEl>
                                        <p:attrNameLst>
                                          <p:attrName>style.visibility</p:attrName>
                                        </p:attrNameLst>
                                      </p:cBhvr>
                                      <p:to>
                                        <p:strVal val="visible"/>
                                      </p:to>
                                    </p:set>
                                    <p:animEffect transition="in" filter="dissolve">
                                      <p:cBhvr>
                                        <p:cTn id="47" dur="500"/>
                                        <p:tgtEl>
                                          <p:spTgt spid="152581">
                                            <p:bg/>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52581">
                                            <p:txEl>
                                              <p:pRg st="0" end="0"/>
                                            </p:txEl>
                                          </p:spTgt>
                                        </p:tgtEl>
                                        <p:attrNameLst>
                                          <p:attrName>style.visibility</p:attrName>
                                        </p:attrNameLst>
                                      </p:cBhvr>
                                      <p:to>
                                        <p:strVal val="visible"/>
                                      </p:to>
                                    </p:set>
                                    <p:animEffect transition="in" filter="dissolve">
                                      <p:cBhvr>
                                        <p:cTn id="50" dur="500"/>
                                        <p:tgtEl>
                                          <p:spTgt spid="152581">
                                            <p:txEl>
                                              <p:pRg st="0" end="0"/>
                                            </p:txEl>
                                          </p:spTgt>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52581">
                                            <p:txEl>
                                              <p:pRg st="1" end="1"/>
                                            </p:txEl>
                                          </p:spTgt>
                                        </p:tgtEl>
                                        <p:attrNameLst>
                                          <p:attrName>style.visibility</p:attrName>
                                        </p:attrNameLst>
                                      </p:cBhvr>
                                      <p:to>
                                        <p:strVal val="visible"/>
                                      </p:to>
                                    </p:set>
                                    <p:animEffect transition="in" filter="dissolve">
                                      <p:cBhvr>
                                        <p:cTn id="53" dur="500"/>
                                        <p:tgtEl>
                                          <p:spTgt spid="152581">
                                            <p:txEl>
                                              <p:pRg st="1" end="1"/>
                                            </p:txEl>
                                          </p:spTgt>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52581">
                                            <p:txEl>
                                              <p:pRg st="2" end="2"/>
                                            </p:txEl>
                                          </p:spTgt>
                                        </p:tgtEl>
                                        <p:attrNameLst>
                                          <p:attrName>style.visibility</p:attrName>
                                        </p:attrNameLst>
                                      </p:cBhvr>
                                      <p:to>
                                        <p:strVal val="visible"/>
                                      </p:to>
                                    </p:set>
                                    <p:animEffect transition="in" filter="dissolve">
                                      <p:cBhvr>
                                        <p:cTn id="56" dur="500"/>
                                        <p:tgtEl>
                                          <p:spTgt spid="152581">
                                            <p:txEl>
                                              <p:pRg st="2" end="2"/>
                                            </p:txEl>
                                          </p:spTgt>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52581">
                                            <p:txEl>
                                              <p:pRg st="3" end="3"/>
                                            </p:txEl>
                                          </p:spTgt>
                                        </p:tgtEl>
                                        <p:attrNameLst>
                                          <p:attrName>style.visibility</p:attrName>
                                        </p:attrNameLst>
                                      </p:cBhvr>
                                      <p:to>
                                        <p:strVal val="visible"/>
                                      </p:to>
                                    </p:set>
                                    <p:animEffect transition="in" filter="dissolve">
                                      <p:cBhvr>
                                        <p:cTn id="59" dur="500"/>
                                        <p:tgtEl>
                                          <p:spTgt spid="152581">
                                            <p:txEl>
                                              <p:pRg st="3" end="3"/>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52581">
                                            <p:txEl>
                                              <p:pRg st="4" end="4"/>
                                            </p:txEl>
                                          </p:spTgt>
                                        </p:tgtEl>
                                        <p:attrNameLst>
                                          <p:attrName>style.visibility</p:attrName>
                                        </p:attrNameLst>
                                      </p:cBhvr>
                                      <p:to>
                                        <p:strVal val="visible"/>
                                      </p:to>
                                    </p:set>
                                    <p:animEffect transition="in" filter="dissolve">
                                      <p:cBhvr>
                                        <p:cTn id="62" dur="500"/>
                                        <p:tgtEl>
                                          <p:spTgt spid="152581">
                                            <p:txEl>
                                              <p:pRg st="4" end="4"/>
                                            </p:txEl>
                                          </p:spTgt>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52581">
                                            <p:txEl>
                                              <p:pRg st="5" end="5"/>
                                            </p:txEl>
                                          </p:spTgt>
                                        </p:tgtEl>
                                        <p:attrNameLst>
                                          <p:attrName>style.visibility</p:attrName>
                                        </p:attrNameLst>
                                      </p:cBhvr>
                                      <p:to>
                                        <p:strVal val="visible"/>
                                      </p:to>
                                    </p:set>
                                    <p:animEffect transition="in" filter="dissolve">
                                      <p:cBhvr>
                                        <p:cTn id="65" dur="500"/>
                                        <p:tgtEl>
                                          <p:spTgt spid="152581">
                                            <p:txEl>
                                              <p:pRg st="5" end="5"/>
                                            </p:txEl>
                                          </p:spTgt>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52581">
                                            <p:txEl>
                                              <p:pRg st="6" end="6"/>
                                            </p:txEl>
                                          </p:spTgt>
                                        </p:tgtEl>
                                        <p:attrNameLst>
                                          <p:attrName>style.visibility</p:attrName>
                                        </p:attrNameLst>
                                      </p:cBhvr>
                                      <p:to>
                                        <p:strVal val="visible"/>
                                      </p:to>
                                    </p:set>
                                    <p:animEffect transition="in" filter="dissolve">
                                      <p:cBhvr>
                                        <p:cTn id="68" dur="500"/>
                                        <p:tgtEl>
                                          <p:spTgt spid="152581">
                                            <p:txEl>
                                              <p:pRg st="6" end="6"/>
                                            </p:txEl>
                                          </p:spTgt>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52581">
                                            <p:txEl>
                                              <p:pRg st="7" end="7"/>
                                            </p:txEl>
                                          </p:spTgt>
                                        </p:tgtEl>
                                        <p:attrNameLst>
                                          <p:attrName>style.visibility</p:attrName>
                                        </p:attrNameLst>
                                      </p:cBhvr>
                                      <p:to>
                                        <p:strVal val="visible"/>
                                      </p:to>
                                    </p:set>
                                    <p:animEffect transition="in" filter="dissolve">
                                      <p:cBhvr>
                                        <p:cTn id="71" dur="500"/>
                                        <p:tgtEl>
                                          <p:spTgt spid="152581">
                                            <p:txEl>
                                              <p:pRg st="7" end="7"/>
                                            </p:txEl>
                                          </p:spTgt>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52581">
                                            <p:txEl>
                                              <p:pRg st="8" end="8"/>
                                            </p:txEl>
                                          </p:spTgt>
                                        </p:tgtEl>
                                        <p:attrNameLst>
                                          <p:attrName>style.visibility</p:attrName>
                                        </p:attrNameLst>
                                      </p:cBhvr>
                                      <p:to>
                                        <p:strVal val="visible"/>
                                      </p:to>
                                    </p:set>
                                    <p:animEffect transition="in" filter="dissolve">
                                      <p:cBhvr>
                                        <p:cTn id="74" dur="500"/>
                                        <p:tgtEl>
                                          <p:spTgt spid="152581">
                                            <p:txEl>
                                              <p:pRg st="8" end="8"/>
                                            </p:txEl>
                                          </p:spTgt>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52581">
                                            <p:txEl>
                                              <p:pRg st="9" end="9"/>
                                            </p:txEl>
                                          </p:spTgt>
                                        </p:tgtEl>
                                        <p:attrNameLst>
                                          <p:attrName>style.visibility</p:attrName>
                                        </p:attrNameLst>
                                      </p:cBhvr>
                                      <p:to>
                                        <p:strVal val="visible"/>
                                      </p:to>
                                    </p:set>
                                    <p:animEffect transition="in" filter="dissolve">
                                      <p:cBhvr>
                                        <p:cTn id="77" dur="500"/>
                                        <p:tgtEl>
                                          <p:spTgt spid="152581">
                                            <p:txEl>
                                              <p:pRg st="9" end="9"/>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16" fill="hold" grpId="0" nodeType="clickEffect">
                                  <p:stCondLst>
                                    <p:cond delay="0"/>
                                  </p:stCondLst>
                                  <p:childTnLst>
                                    <p:set>
                                      <p:cBhvr>
                                        <p:cTn id="81" dur="1" fill="hold">
                                          <p:stCondLst>
                                            <p:cond delay="0"/>
                                          </p:stCondLst>
                                        </p:cTn>
                                        <p:tgtEl>
                                          <p:spTgt spid="152584"/>
                                        </p:tgtEl>
                                        <p:attrNameLst>
                                          <p:attrName>style.visibility</p:attrName>
                                        </p:attrNameLst>
                                      </p:cBhvr>
                                      <p:to>
                                        <p:strVal val="visible"/>
                                      </p:to>
                                    </p:set>
                                    <p:anim calcmode="lin" valueType="num">
                                      <p:cBhvr>
                                        <p:cTn id="82" dur="500" fill="hold"/>
                                        <p:tgtEl>
                                          <p:spTgt spid="152584"/>
                                        </p:tgtEl>
                                        <p:attrNameLst>
                                          <p:attrName>ppt_w</p:attrName>
                                        </p:attrNameLst>
                                      </p:cBhvr>
                                      <p:tavLst>
                                        <p:tav tm="0">
                                          <p:val>
                                            <p:fltVal val="0"/>
                                          </p:val>
                                        </p:tav>
                                        <p:tav tm="100000">
                                          <p:val>
                                            <p:strVal val="#ppt_w"/>
                                          </p:val>
                                        </p:tav>
                                      </p:tavLst>
                                    </p:anim>
                                    <p:anim calcmode="lin" valueType="num">
                                      <p:cBhvr>
                                        <p:cTn id="83" dur="500" fill="hold"/>
                                        <p:tgtEl>
                                          <p:spTgt spid="152584"/>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152586"/>
                                        </p:tgtEl>
                                        <p:attrNameLst>
                                          <p:attrName>style.visibility</p:attrName>
                                        </p:attrNameLst>
                                      </p:cBhvr>
                                      <p:to>
                                        <p:strVal val="visible"/>
                                      </p:to>
                                    </p:set>
                                    <p:anim calcmode="lin" valueType="num">
                                      <p:cBhvr>
                                        <p:cTn id="86" dur="500" fill="hold"/>
                                        <p:tgtEl>
                                          <p:spTgt spid="152586"/>
                                        </p:tgtEl>
                                        <p:attrNameLst>
                                          <p:attrName>ppt_w</p:attrName>
                                        </p:attrNameLst>
                                      </p:cBhvr>
                                      <p:tavLst>
                                        <p:tav tm="0">
                                          <p:val>
                                            <p:fltVal val="0"/>
                                          </p:val>
                                        </p:tav>
                                        <p:tav tm="100000">
                                          <p:val>
                                            <p:strVal val="#ppt_w"/>
                                          </p:val>
                                        </p:tav>
                                      </p:tavLst>
                                    </p:anim>
                                    <p:anim calcmode="lin" valueType="num">
                                      <p:cBhvr>
                                        <p:cTn id="87" dur="500" fill="hold"/>
                                        <p:tgtEl>
                                          <p:spTgt spid="152586"/>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52587"/>
                                        </p:tgtEl>
                                        <p:attrNameLst>
                                          <p:attrName>style.visibility</p:attrName>
                                        </p:attrNameLst>
                                      </p:cBhvr>
                                      <p:to>
                                        <p:strVal val="visible"/>
                                      </p:to>
                                    </p:set>
                                    <p:anim calcmode="lin" valueType="num">
                                      <p:cBhvr>
                                        <p:cTn id="90" dur="500" fill="hold"/>
                                        <p:tgtEl>
                                          <p:spTgt spid="152587"/>
                                        </p:tgtEl>
                                        <p:attrNameLst>
                                          <p:attrName>ppt_w</p:attrName>
                                        </p:attrNameLst>
                                      </p:cBhvr>
                                      <p:tavLst>
                                        <p:tav tm="0">
                                          <p:val>
                                            <p:fltVal val="0"/>
                                          </p:val>
                                        </p:tav>
                                        <p:tav tm="100000">
                                          <p:val>
                                            <p:strVal val="#ppt_w"/>
                                          </p:val>
                                        </p:tav>
                                      </p:tavLst>
                                    </p:anim>
                                    <p:anim calcmode="lin" valueType="num">
                                      <p:cBhvr>
                                        <p:cTn id="91" dur="500" fill="hold"/>
                                        <p:tgtEl>
                                          <p:spTgt spid="152587"/>
                                        </p:tgtEl>
                                        <p:attrNameLst>
                                          <p:attrName>ppt_h</p:attrName>
                                        </p:attrNameLst>
                                      </p:cBhvr>
                                      <p:tavLst>
                                        <p:tav tm="0">
                                          <p:val>
                                            <p:fltVal val="0"/>
                                          </p:val>
                                        </p:tav>
                                        <p:tav tm="100000">
                                          <p:val>
                                            <p:strVal val="#ppt_h"/>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152585"/>
                                        </p:tgtEl>
                                        <p:attrNameLst>
                                          <p:attrName>style.visibility</p:attrName>
                                        </p:attrNameLst>
                                      </p:cBhvr>
                                      <p:to>
                                        <p:strVal val="visible"/>
                                      </p:to>
                                    </p:set>
                                    <p:anim calcmode="lin" valueType="num">
                                      <p:cBhvr>
                                        <p:cTn id="96" dur="500" fill="hold"/>
                                        <p:tgtEl>
                                          <p:spTgt spid="152585"/>
                                        </p:tgtEl>
                                        <p:attrNameLst>
                                          <p:attrName>ppt_w</p:attrName>
                                        </p:attrNameLst>
                                      </p:cBhvr>
                                      <p:tavLst>
                                        <p:tav tm="0">
                                          <p:val>
                                            <p:fltVal val="0"/>
                                          </p:val>
                                        </p:tav>
                                        <p:tav tm="100000">
                                          <p:val>
                                            <p:strVal val="#ppt_w"/>
                                          </p:val>
                                        </p:tav>
                                      </p:tavLst>
                                    </p:anim>
                                    <p:anim calcmode="lin" valueType="num">
                                      <p:cBhvr>
                                        <p:cTn id="97" dur="500" fill="hold"/>
                                        <p:tgtEl>
                                          <p:spTgt spid="152585"/>
                                        </p:tgtEl>
                                        <p:attrNameLst>
                                          <p:attrName>ppt_h</p:attrName>
                                        </p:attrNameLst>
                                      </p:cBhvr>
                                      <p:tavLst>
                                        <p:tav tm="0">
                                          <p:val>
                                            <p:fltVal val="0"/>
                                          </p:val>
                                        </p:tav>
                                        <p:tav tm="100000">
                                          <p:val>
                                            <p:strVal val="#ppt_h"/>
                                          </p:val>
                                        </p:tav>
                                      </p:tavLst>
                                    </p:anim>
                                  </p:childTnLst>
                                </p:cTn>
                              </p:par>
                              <p:par>
                                <p:cTn id="98" presetID="23" presetClass="entr" presetSubtype="16" fill="hold" nodeType="withEffect">
                                  <p:stCondLst>
                                    <p:cond delay="0"/>
                                  </p:stCondLst>
                                  <p:childTnLst>
                                    <p:set>
                                      <p:cBhvr>
                                        <p:cTn id="99" dur="1" fill="hold">
                                          <p:stCondLst>
                                            <p:cond delay="0"/>
                                          </p:stCondLst>
                                        </p:cTn>
                                        <p:tgtEl>
                                          <p:spTgt spid="152588"/>
                                        </p:tgtEl>
                                        <p:attrNameLst>
                                          <p:attrName>style.visibility</p:attrName>
                                        </p:attrNameLst>
                                      </p:cBhvr>
                                      <p:to>
                                        <p:strVal val="visible"/>
                                      </p:to>
                                    </p:set>
                                    <p:anim calcmode="lin" valueType="num">
                                      <p:cBhvr>
                                        <p:cTn id="100" dur="500" fill="hold"/>
                                        <p:tgtEl>
                                          <p:spTgt spid="152588"/>
                                        </p:tgtEl>
                                        <p:attrNameLst>
                                          <p:attrName>ppt_w</p:attrName>
                                        </p:attrNameLst>
                                      </p:cBhvr>
                                      <p:tavLst>
                                        <p:tav tm="0">
                                          <p:val>
                                            <p:fltVal val="0"/>
                                          </p:val>
                                        </p:tav>
                                        <p:tav tm="100000">
                                          <p:val>
                                            <p:strVal val="#ppt_w"/>
                                          </p:val>
                                        </p:tav>
                                      </p:tavLst>
                                    </p:anim>
                                    <p:anim calcmode="lin" valueType="num">
                                      <p:cBhvr>
                                        <p:cTn id="101" dur="500" fill="hold"/>
                                        <p:tgtEl>
                                          <p:spTgt spid="152588"/>
                                        </p:tgtEl>
                                        <p:attrNameLst>
                                          <p:attrName>ppt_h</p:attrName>
                                        </p:attrNameLst>
                                      </p:cBhvr>
                                      <p:tavLst>
                                        <p:tav tm="0">
                                          <p:val>
                                            <p:fltVal val="0"/>
                                          </p:val>
                                        </p:tav>
                                        <p:tav tm="100000">
                                          <p:val>
                                            <p:strVal val="#ppt_h"/>
                                          </p:val>
                                        </p:tav>
                                      </p:tavLst>
                                    </p:anim>
                                  </p:childTnLst>
                                </p:cTn>
                              </p:par>
                              <p:par>
                                <p:cTn id="102" presetID="23" presetClass="entr" presetSubtype="16" fill="hold" nodeType="withEffect">
                                  <p:stCondLst>
                                    <p:cond delay="0"/>
                                  </p:stCondLst>
                                  <p:childTnLst>
                                    <p:set>
                                      <p:cBhvr>
                                        <p:cTn id="103" dur="1" fill="hold">
                                          <p:stCondLst>
                                            <p:cond delay="0"/>
                                          </p:stCondLst>
                                        </p:cTn>
                                        <p:tgtEl>
                                          <p:spTgt spid="152589"/>
                                        </p:tgtEl>
                                        <p:attrNameLst>
                                          <p:attrName>style.visibility</p:attrName>
                                        </p:attrNameLst>
                                      </p:cBhvr>
                                      <p:to>
                                        <p:strVal val="visible"/>
                                      </p:to>
                                    </p:set>
                                    <p:anim calcmode="lin" valueType="num">
                                      <p:cBhvr>
                                        <p:cTn id="104" dur="500" fill="hold"/>
                                        <p:tgtEl>
                                          <p:spTgt spid="152589"/>
                                        </p:tgtEl>
                                        <p:attrNameLst>
                                          <p:attrName>ppt_w</p:attrName>
                                        </p:attrNameLst>
                                      </p:cBhvr>
                                      <p:tavLst>
                                        <p:tav tm="0">
                                          <p:val>
                                            <p:fltVal val="0"/>
                                          </p:val>
                                        </p:tav>
                                        <p:tav tm="100000">
                                          <p:val>
                                            <p:strVal val="#ppt_w"/>
                                          </p:val>
                                        </p:tav>
                                      </p:tavLst>
                                    </p:anim>
                                    <p:anim calcmode="lin" valueType="num">
                                      <p:cBhvr>
                                        <p:cTn id="105" dur="500" fill="hold"/>
                                        <p:tgtEl>
                                          <p:spTgt spid="152589"/>
                                        </p:tgtEl>
                                        <p:attrNameLst>
                                          <p:attrName>ppt_h</p:attrName>
                                        </p:attrNameLst>
                                      </p:cBhvr>
                                      <p:tavLst>
                                        <p:tav tm="0">
                                          <p:val>
                                            <p:fltVal val="0"/>
                                          </p:val>
                                        </p:tav>
                                        <p:tav tm="100000">
                                          <p:val>
                                            <p:strVal val="#ppt_h"/>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152582"/>
                                        </p:tgtEl>
                                        <p:attrNameLst>
                                          <p:attrName>style.visibility</p:attrName>
                                        </p:attrNameLst>
                                      </p:cBhvr>
                                      <p:to>
                                        <p:strVal val="visible"/>
                                      </p:to>
                                    </p:set>
                                    <p:animEffect transition="in" filter="dissolve">
                                      <p:cBhvr>
                                        <p:cTn id="110"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uiExpand="1" build="p" animBg="1"/>
      <p:bldP spid="152581" grpId="0" uiExpand="1" build="p" animBg="1"/>
      <p:bldP spid="152582" grpId="0" animBg="1"/>
      <p:bldP spid="152584" grpId="0"/>
      <p:bldP spid="152585"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333300"/>
        </a:solidFill>
        <a:effectLst/>
      </p:bgPr>
    </p:bg>
    <p:spTree>
      <p:nvGrpSpPr>
        <p:cNvPr id="1" name=""/>
        <p:cNvGrpSpPr/>
        <p:nvPr/>
      </p:nvGrpSpPr>
      <p:grpSpPr>
        <a:xfrm>
          <a:off x="0" y="0"/>
          <a:ext cx="0" cy="0"/>
          <a:chOff x="0" y="0"/>
          <a:chExt cx="0" cy="0"/>
        </a:xfrm>
      </p:grpSpPr>
      <p:pic>
        <p:nvPicPr>
          <p:cNvPr id="93186" name="Picture 5" descr="AIS267">
            <a:extLst>
              <a:ext uri="{FF2B5EF4-FFF2-40B4-BE49-F238E27FC236}">
                <a16:creationId xmlns:a16="http://schemas.microsoft.com/office/drawing/2014/main" id="{0FFAEAEA-8CD8-4DEC-9766-5F1DF87F71D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516"/>
          <a:stretch>
            <a:fillRect/>
          </a:stretch>
        </p:blipFill>
        <p:spPr>
          <a:xfrm>
            <a:off x="1127760" y="0"/>
            <a:ext cx="4358641" cy="68037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7" name="Text Box 6">
            <a:extLst>
              <a:ext uri="{FF2B5EF4-FFF2-40B4-BE49-F238E27FC236}">
                <a16:creationId xmlns:a16="http://schemas.microsoft.com/office/drawing/2014/main" id="{D424CC58-E067-4E40-891E-EED6B5364956}"/>
              </a:ext>
            </a:extLst>
          </p:cNvPr>
          <p:cNvSpPr txBox="1">
            <a:spLocks noChangeArrowheads="1"/>
          </p:cNvSpPr>
          <p:nvPr/>
        </p:nvSpPr>
        <p:spPr bwMode="auto">
          <a:xfrm>
            <a:off x="5608320" y="5621337"/>
            <a:ext cx="2819400"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1800" i="0" dirty="0">
                <a:solidFill>
                  <a:srgbClr val="FFFF99"/>
                </a:solidFill>
              </a:rPr>
              <a:t>Nash Papyrus containing the Ten Commandments.</a:t>
            </a:r>
          </a:p>
          <a:p>
            <a:pPr fontAlgn="base">
              <a:spcBef>
                <a:spcPct val="50000"/>
              </a:spcBef>
              <a:spcAft>
                <a:spcPct val="0"/>
              </a:spcAft>
            </a:pPr>
            <a:r>
              <a:rPr lang="en-US" altLang="en-US" sz="1600" i="0" dirty="0">
                <a:solidFill>
                  <a:srgbClr val="FFFF99"/>
                </a:solidFill>
                <a:latin typeface="Arial Narrow" panose="020B0606020202030204" pitchFamily="34" charset="0"/>
              </a:rPr>
              <a:t>Cambridge University Library</a:t>
            </a:r>
          </a:p>
        </p:txBody>
      </p:sp>
      <p:sp>
        <p:nvSpPr>
          <p:cNvPr id="93188" name="Rectangle 7">
            <a:extLst>
              <a:ext uri="{FF2B5EF4-FFF2-40B4-BE49-F238E27FC236}">
                <a16:creationId xmlns:a16="http://schemas.microsoft.com/office/drawing/2014/main" id="{D4ABC21E-C10D-4167-B6B7-369902B75A8E}"/>
              </a:ext>
            </a:extLst>
          </p:cNvPr>
          <p:cNvSpPr>
            <a:spLocks noGrp="1" noChangeArrowheads="1"/>
          </p:cNvSpPr>
          <p:nvPr>
            <p:ph type="body" sz="half" idx="2"/>
          </p:nvPr>
        </p:nvSpPr>
        <p:spPr>
          <a:xfrm>
            <a:off x="5791200" y="228600"/>
            <a:ext cx="5524500" cy="5392737"/>
          </a:xfrm>
        </p:spPr>
        <p:txBody>
          <a:bodyPr/>
          <a:lstStyle/>
          <a:p>
            <a:pPr eaLnBrk="1" hangingPunct="1">
              <a:lnSpc>
                <a:spcPct val="90000"/>
              </a:lnSpc>
              <a:buFont typeface="Wingdings" panose="05000000000000000000" pitchFamily="2" charset="2"/>
              <a:buNone/>
            </a:pPr>
            <a:r>
              <a:rPr lang="en-US" altLang="en-US" sz="2400" dirty="0">
                <a:solidFill>
                  <a:srgbClr val="FFFFFF"/>
                </a:solidFill>
                <a:effectLst/>
              </a:rPr>
              <a:t>Discovered in 1898, these four fragments comprise a single sheet containing the Ten Commandments and the beginning of the </a:t>
            </a:r>
            <a:r>
              <a:rPr lang="en-US" altLang="en-US" sz="2400" i="1" dirty="0">
                <a:solidFill>
                  <a:srgbClr val="FFFFFF"/>
                </a:solidFill>
                <a:effectLst/>
              </a:rPr>
              <a:t>Shema</a:t>
            </a:r>
            <a:r>
              <a:rPr lang="en-US" altLang="en-US" sz="2400" dirty="0">
                <a:solidFill>
                  <a:srgbClr val="FFFFFF"/>
                </a:solidFill>
                <a:effectLst/>
              </a:rPr>
              <a:t> (Dt. 6:4). Dating to the 2</a:t>
            </a:r>
            <a:r>
              <a:rPr lang="en-US" altLang="en-US" sz="2400" baseline="30000" dirty="0">
                <a:solidFill>
                  <a:srgbClr val="FFFFFF"/>
                </a:solidFill>
                <a:effectLst/>
              </a:rPr>
              <a:t>nd</a:t>
            </a:r>
            <a:r>
              <a:rPr lang="en-US" altLang="en-US" sz="2400" dirty="0">
                <a:solidFill>
                  <a:srgbClr val="FFFFFF"/>
                </a:solidFill>
                <a:effectLst/>
              </a:rPr>
              <a:t> century BC, the text conflates the versions of the commandments in Ex. 20 and Dt. 5. Since the Ten Commandments were traditionally recited prior to reciting the </a:t>
            </a:r>
            <a:r>
              <a:rPr lang="en-US" altLang="en-US" sz="2400" i="1" dirty="0">
                <a:solidFill>
                  <a:srgbClr val="FFFFFF"/>
                </a:solidFill>
                <a:effectLst/>
              </a:rPr>
              <a:t>Shema</a:t>
            </a:r>
            <a:r>
              <a:rPr lang="en-US" altLang="en-US" sz="2400" dirty="0">
                <a:solidFill>
                  <a:srgbClr val="FFFFFF"/>
                </a:solidFill>
                <a:effectLst/>
              </a:rPr>
              <a:t>, it is likely that this text is a liturgical document.</a:t>
            </a:r>
          </a:p>
          <a:p>
            <a:pPr eaLnBrk="1" hangingPunct="1">
              <a:lnSpc>
                <a:spcPct val="90000"/>
              </a:lnSpc>
              <a:buFont typeface="Wingdings" panose="05000000000000000000" pitchFamily="2" charset="2"/>
              <a:buNone/>
            </a:pPr>
            <a:r>
              <a:rPr lang="en-US" altLang="en-US" sz="2400" dirty="0">
                <a:solidFill>
                  <a:srgbClr val="FFFFFF"/>
                </a:solidFill>
                <a:effectLst/>
              </a:rPr>
              <a:t>Prior to the discovery of the Dead Sea Scrolls, this was considered to be the oldest extant Hebrew manuscript fragment.</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CF0E86BF-E49B-4C2D-94B5-0FA7D14B3769}"/>
              </a:ext>
            </a:extLst>
          </p:cNvPr>
          <p:cNvSpPr>
            <a:spLocks noGrp="1"/>
          </p:cNvSpPr>
          <p:nvPr>
            <p:ph type="sldNum" sz="quarter" idx="12"/>
          </p:nvPr>
        </p:nvSpPr>
        <p:spPr/>
        <p:txBody>
          <a:bodyPr/>
          <a:lstStyle/>
          <a:p>
            <a:pPr fontAlgn="base">
              <a:spcBef>
                <a:spcPct val="0"/>
              </a:spcBef>
              <a:spcAft>
                <a:spcPct val="0"/>
              </a:spcAft>
              <a:defRPr/>
            </a:pPr>
            <a:fld id="{95D3E1E8-AC69-4C81-8A3A-379CEBCA7BA8}" type="slidenum">
              <a:rPr lang="en-US" altLang="en-US">
                <a:solidFill>
                  <a:srgbClr val="000000"/>
                </a:solidFill>
                <a:cs typeface="Arial" panose="020B0604020202020204" pitchFamily="34" charset="0"/>
              </a:rPr>
              <a:pPr fontAlgn="base">
                <a:spcBef>
                  <a:spcPct val="0"/>
                </a:spcBef>
                <a:spcAft>
                  <a:spcPct val="0"/>
                </a:spcAft>
                <a:defRPr/>
              </a:pPr>
              <a:t>127</a:t>
            </a:fld>
            <a:endParaRPr lang="en-US" altLang="en-US">
              <a:solidFill>
                <a:srgbClr val="000000"/>
              </a:solidFill>
              <a:cs typeface="Arial" panose="020B0604020202020204" pitchFamily="34" charset="0"/>
            </a:endParaRPr>
          </a:p>
        </p:txBody>
      </p:sp>
      <p:sp>
        <p:nvSpPr>
          <p:cNvPr id="154626" name="Rectangle 2">
            <a:extLst>
              <a:ext uri="{FF2B5EF4-FFF2-40B4-BE49-F238E27FC236}">
                <a16:creationId xmlns:a16="http://schemas.microsoft.com/office/drawing/2014/main" id="{BF141516-BC4A-47DC-95B4-58D3FD19A34A}"/>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1-2</a:t>
            </a:r>
          </a:p>
        </p:txBody>
      </p:sp>
      <p:sp>
        <p:nvSpPr>
          <p:cNvPr id="154628" name="Rectangle 4">
            <a:extLst>
              <a:ext uri="{FF2B5EF4-FFF2-40B4-BE49-F238E27FC236}">
                <a16:creationId xmlns:a16="http://schemas.microsoft.com/office/drawing/2014/main" id="{A24F83DE-763D-4A07-9A07-266D902589B9}"/>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1</a:t>
            </a:r>
            <a:r>
              <a:rPr lang="en-US" altLang="en-US" sz="2800" b="1" baseline="30000" dirty="0">
                <a:solidFill>
                  <a:schemeClr val="hlink"/>
                </a:solidFill>
                <a:effectLst>
                  <a:outerShdw blurRad="38100" dist="38100" dir="2700000" algn="tl">
                    <a:srgbClr val="000000"/>
                  </a:outerShdw>
                </a:effectLst>
              </a:rPr>
              <a:t>st</a:t>
            </a:r>
            <a:r>
              <a:rPr lang="en-US" altLang="en-US" sz="2800" b="1" dirty="0">
                <a:solidFill>
                  <a:schemeClr val="hlink"/>
                </a:solidFill>
                <a:effectLst>
                  <a:outerShdw blurRad="38100" dist="38100" dir="2700000" algn="tl">
                    <a:srgbClr val="000000"/>
                  </a:outerShdw>
                </a:effectLst>
              </a:rPr>
              <a:t> commandment bans polytheism and the worship of foreign gods.</a:t>
            </a:r>
          </a:p>
          <a:p>
            <a:pPr eaLnBrk="1" hangingPunct="1">
              <a:lnSpc>
                <a:spcPct val="90000"/>
              </a:lnSpc>
              <a:defRPr/>
            </a:pPr>
            <a:r>
              <a:rPr lang="en-US" altLang="en-US" sz="2400" i="1" dirty="0">
                <a:effectLst/>
              </a:rPr>
              <a:t>Yahweh has exclusive claim upon Israel.</a:t>
            </a:r>
          </a:p>
          <a:p>
            <a:pPr eaLnBrk="1" hangingPunct="1">
              <a:lnSpc>
                <a:spcPct val="90000"/>
              </a:lnSpc>
              <a:defRPr/>
            </a:pPr>
            <a:r>
              <a:rPr lang="en-US" altLang="en-US" sz="2400" i="1" dirty="0">
                <a:effectLst/>
              </a:rPr>
              <a:t>The essence of the commandment is relational, and the essence of relationship is faithfulness.</a:t>
            </a:r>
          </a:p>
          <a:p>
            <a:pPr eaLnBrk="1" hangingPunct="1">
              <a:lnSpc>
                <a:spcPct val="90000"/>
              </a:lnSpc>
              <a:defRPr/>
            </a:pPr>
            <a:r>
              <a:rPr lang="en-US" altLang="en-US" sz="2400" i="1" dirty="0">
                <a:effectLst/>
              </a:rPr>
              <a:t>“Jealousy,” here, is the appropriate exclusivity of a husband for his wife.</a:t>
            </a:r>
          </a:p>
        </p:txBody>
      </p:sp>
      <p:sp>
        <p:nvSpPr>
          <p:cNvPr id="154629" name="Rectangle 5">
            <a:extLst>
              <a:ext uri="{FF2B5EF4-FFF2-40B4-BE49-F238E27FC236}">
                <a16:creationId xmlns:a16="http://schemas.microsoft.com/office/drawing/2014/main" id="{9F48286B-0AD4-45C9-A22D-B4B252BC370A}"/>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2</a:t>
            </a:r>
            <a:r>
              <a:rPr lang="en-US" altLang="en-US" sz="2800" b="1" baseline="30000">
                <a:solidFill>
                  <a:schemeClr val="hlink"/>
                </a:solidFill>
                <a:effectLst>
                  <a:outerShdw blurRad="38100" dist="38100" dir="2700000" algn="tl">
                    <a:srgbClr val="000000"/>
                  </a:outerShdw>
                </a:effectLst>
              </a:rPr>
              <a:t>nd</a:t>
            </a:r>
            <a:r>
              <a:rPr lang="en-US" altLang="en-US" sz="2800" b="1">
                <a:solidFill>
                  <a:schemeClr val="hlink"/>
                </a:solidFill>
                <a:effectLst>
                  <a:outerShdw blurRad="38100" dist="38100" dir="2700000" algn="tl">
                    <a:srgbClr val="000000"/>
                  </a:outerShdw>
                </a:effectLst>
              </a:rPr>
              <a:t> commandment bans any image of deity carved in wood or stone.</a:t>
            </a:r>
          </a:p>
          <a:p>
            <a:pPr eaLnBrk="1" hangingPunct="1">
              <a:lnSpc>
                <a:spcPct val="90000"/>
              </a:lnSpc>
              <a:defRPr/>
            </a:pPr>
            <a:r>
              <a:rPr lang="en-US" altLang="en-US" sz="2400" i="1">
                <a:effectLst/>
              </a:rPr>
              <a:t>Yahweh is unlike any created thing, and his mystery is to be preserved.</a:t>
            </a:r>
          </a:p>
          <a:p>
            <a:pPr eaLnBrk="1" hangingPunct="1">
              <a:lnSpc>
                <a:spcPct val="90000"/>
              </a:lnSpc>
              <a:defRPr/>
            </a:pPr>
            <a:r>
              <a:rPr lang="en-US" altLang="en-US" sz="2400" i="1">
                <a:effectLst/>
              </a:rPr>
              <a:t>Virtually all other ancient Near Eastern religions practiced idolatry.</a:t>
            </a:r>
          </a:p>
          <a:p>
            <a:pPr eaLnBrk="1" hangingPunct="1">
              <a:lnSpc>
                <a:spcPct val="90000"/>
              </a:lnSpc>
              <a:defRPr/>
            </a:pPr>
            <a:r>
              <a:rPr lang="en-US" altLang="en-US" sz="2400" i="1">
                <a:effectLst/>
              </a:rPr>
              <a:t>The character of Yahweh is that his mercy is much greater than his capacity for punishment.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4628">
                                            <p:bg/>
                                          </p:spTgt>
                                        </p:tgtEl>
                                        <p:attrNameLst>
                                          <p:attrName>style.visibility</p:attrName>
                                        </p:attrNameLst>
                                      </p:cBhvr>
                                      <p:to>
                                        <p:strVal val="visible"/>
                                      </p:to>
                                    </p:set>
                                    <p:animEffect transition="in" filter="dissolve">
                                      <p:cBhvr>
                                        <p:cTn id="7" dur="500"/>
                                        <p:tgtEl>
                                          <p:spTgt spid="15462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4628">
                                            <p:txEl>
                                              <p:pRg st="0" end="0"/>
                                            </p:txEl>
                                          </p:spTgt>
                                        </p:tgtEl>
                                        <p:attrNameLst>
                                          <p:attrName>style.visibility</p:attrName>
                                        </p:attrNameLst>
                                      </p:cBhvr>
                                      <p:to>
                                        <p:strVal val="visible"/>
                                      </p:to>
                                    </p:set>
                                    <p:animEffect transition="in" filter="dissolve">
                                      <p:cBhvr>
                                        <p:cTn id="10" dur="500"/>
                                        <p:tgtEl>
                                          <p:spTgt spid="15462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54628">
                                            <p:txEl>
                                              <p:pRg st="1" end="1"/>
                                            </p:txEl>
                                          </p:spTgt>
                                        </p:tgtEl>
                                        <p:attrNameLst>
                                          <p:attrName>style.visibility</p:attrName>
                                        </p:attrNameLst>
                                      </p:cBhvr>
                                      <p:to>
                                        <p:strVal val="visible"/>
                                      </p:to>
                                    </p:set>
                                    <p:anim calcmode="lin" valueType="num">
                                      <p:cBhvr additive="base">
                                        <p:cTn id="15" dur="500" fill="hold"/>
                                        <p:tgtEl>
                                          <p:spTgt spid="15462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4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4628">
                                            <p:txEl>
                                              <p:pRg st="2" end="2"/>
                                            </p:txEl>
                                          </p:spTgt>
                                        </p:tgtEl>
                                        <p:attrNameLst>
                                          <p:attrName>style.visibility</p:attrName>
                                        </p:attrNameLst>
                                      </p:cBhvr>
                                      <p:to>
                                        <p:strVal val="visible"/>
                                      </p:to>
                                    </p:set>
                                    <p:anim calcmode="lin" valueType="num">
                                      <p:cBhvr additive="base">
                                        <p:cTn id="21" dur="500" fill="hold"/>
                                        <p:tgtEl>
                                          <p:spTgt spid="15462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46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4628">
                                            <p:txEl>
                                              <p:pRg st="3" end="3"/>
                                            </p:txEl>
                                          </p:spTgt>
                                        </p:tgtEl>
                                        <p:attrNameLst>
                                          <p:attrName>style.visibility</p:attrName>
                                        </p:attrNameLst>
                                      </p:cBhvr>
                                      <p:to>
                                        <p:strVal val="visible"/>
                                      </p:to>
                                    </p:set>
                                    <p:anim calcmode="lin" valueType="num">
                                      <p:cBhvr additive="base">
                                        <p:cTn id="27" dur="500" fill="hold"/>
                                        <p:tgtEl>
                                          <p:spTgt spid="15462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46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4629">
                                            <p:bg/>
                                          </p:spTgt>
                                        </p:tgtEl>
                                        <p:attrNameLst>
                                          <p:attrName>style.visibility</p:attrName>
                                        </p:attrNameLst>
                                      </p:cBhvr>
                                      <p:to>
                                        <p:strVal val="visible"/>
                                      </p:to>
                                    </p:set>
                                    <p:animEffect transition="in" filter="dissolve">
                                      <p:cBhvr>
                                        <p:cTn id="33" dur="500"/>
                                        <p:tgtEl>
                                          <p:spTgt spid="154629">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54629">
                                            <p:txEl>
                                              <p:pRg st="0" end="0"/>
                                            </p:txEl>
                                          </p:spTgt>
                                        </p:tgtEl>
                                        <p:attrNameLst>
                                          <p:attrName>style.visibility</p:attrName>
                                        </p:attrNameLst>
                                      </p:cBhvr>
                                      <p:to>
                                        <p:strVal val="visible"/>
                                      </p:to>
                                    </p:set>
                                    <p:animEffect transition="in" filter="dissolve">
                                      <p:cBhvr>
                                        <p:cTn id="36" dur="500"/>
                                        <p:tgtEl>
                                          <p:spTgt spid="154629">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4629">
                                            <p:txEl>
                                              <p:pRg st="1" end="1"/>
                                            </p:txEl>
                                          </p:spTgt>
                                        </p:tgtEl>
                                        <p:attrNameLst>
                                          <p:attrName>style.visibility</p:attrName>
                                        </p:attrNameLst>
                                      </p:cBhvr>
                                      <p:to>
                                        <p:strVal val="visible"/>
                                      </p:to>
                                    </p:set>
                                    <p:anim calcmode="lin" valueType="num">
                                      <p:cBhvr additive="base">
                                        <p:cTn id="41" dur="500" fill="hold"/>
                                        <p:tgtEl>
                                          <p:spTgt spid="154629">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4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54629">
                                            <p:txEl>
                                              <p:pRg st="2" end="2"/>
                                            </p:txEl>
                                          </p:spTgt>
                                        </p:tgtEl>
                                        <p:attrNameLst>
                                          <p:attrName>style.visibility</p:attrName>
                                        </p:attrNameLst>
                                      </p:cBhvr>
                                      <p:to>
                                        <p:strVal val="visible"/>
                                      </p:to>
                                    </p:set>
                                    <p:anim calcmode="lin" valueType="num">
                                      <p:cBhvr additive="base">
                                        <p:cTn id="47" dur="500" fill="hold"/>
                                        <p:tgtEl>
                                          <p:spTgt spid="154629">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4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54629">
                                            <p:txEl>
                                              <p:pRg st="3" end="3"/>
                                            </p:txEl>
                                          </p:spTgt>
                                        </p:tgtEl>
                                        <p:attrNameLst>
                                          <p:attrName>style.visibility</p:attrName>
                                        </p:attrNameLst>
                                      </p:cBhvr>
                                      <p:to>
                                        <p:strVal val="visible"/>
                                      </p:to>
                                    </p:set>
                                    <p:anim calcmode="lin" valueType="num">
                                      <p:cBhvr additive="base">
                                        <p:cTn id="53" dur="500" fill="hold"/>
                                        <p:tgtEl>
                                          <p:spTgt spid="154629">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4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uiExpand="1" build="p" animBg="1"/>
      <p:bldP spid="154629" grpId="0" uiExpand="1" build="p" animBg="1"/>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77B8DF-E1B3-4BED-8CF4-89252F78EAB7}"/>
              </a:ext>
            </a:extLst>
          </p:cNvPr>
          <p:cNvSpPr>
            <a:spLocks noGrp="1"/>
          </p:cNvSpPr>
          <p:nvPr>
            <p:ph type="sldNum" sz="quarter" idx="14"/>
          </p:nvPr>
        </p:nvSpPr>
        <p:spPr>
          <a:xfrm>
            <a:off x="11178540" y="6356350"/>
            <a:ext cx="690340" cy="36512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21C22BD-447B-4BA3-9BD0-E4CAE993CF44}"/>
              </a:ext>
            </a:extLst>
          </p:cNvPr>
          <p:cNvSpPr>
            <a:spLocks noGrp="1"/>
          </p:cNvSpPr>
          <p:nvPr>
            <p:ph sz="half" idx="1"/>
          </p:nvPr>
        </p:nvSpPr>
        <p:spPr>
          <a:xfrm>
            <a:off x="210503" y="178904"/>
            <a:ext cx="6349323" cy="6542572"/>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language in 20:5 of “children to the third and fourth generation” as opposed to “thousands” [of generations] is a typical idiom of comparison (repeated in 34:7; cf. Nu. 14:18; Dt. 5:9).</a:t>
            </a:r>
          </a:p>
          <a:p>
            <a:r>
              <a:rPr lang="en-US" sz="2400" i="1" dirty="0">
                <a:latin typeface="Comic Sans MS" panose="030F0702030302020204" pitchFamily="66" charset="0"/>
              </a:rPr>
              <a:t>The point is not a mathematical one, but rather, a comparison between the vastness of God’s mercy and the relative brevity of his punishment.</a:t>
            </a:r>
          </a:p>
          <a:p>
            <a:r>
              <a:rPr lang="en-US" sz="2400" i="1" dirty="0">
                <a:latin typeface="Comic Sans MS" panose="030F0702030302020204" pitchFamily="66" charset="0"/>
              </a:rPr>
              <a:t>Dt. 24:16 indicates that such a comparative statement should not be taken in an absolute way.</a:t>
            </a:r>
          </a:p>
        </p:txBody>
      </p:sp>
      <p:sp>
        <p:nvSpPr>
          <p:cNvPr id="5" name="Content Placeholder 4">
            <a:extLst>
              <a:ext uri="{FF2B5EF4-FFF2-40B4-BE49-F238E27FC236}">
                <a16:creationId xmlns:a16="http://schemas.microsoft.com/office/drawing/2014/main" id="{31F4895B-4D65-4F9E-B8ED-0151EF7E3179}"/>
              </a:ext>
            </a:extLst>
          </p:cNvPr>
          <p:cNvSpPr>
            <a:spLocks noGrp="1"/>
          </p:cNvSpPr>
          <p:nvPr>
            <p:ph sz="half" idx="2"/>
          </p:nvPr>
        </p:nvSpPr>
        <p:spPr>
          <a:xfrm>
            <a:off x="6798364" y="218661"/>
            <a:ext cx="5145381" cy="6449202"/>
          </a:xfrm>
          <a:solidFill>
            <a:srgbClr val="0070C0"/>
          </a:solidFill>
        </p:spPr>
        <p:txBody>
          <a:bodyPr>
            <a:normAutofit/>
          </a:bodyPr>
          <a:lstStyle/>
          <a:p>
            <a:pPr marL="0" indent="0">
              <a:buNone/>
            </a:pPr>
            <a:r>
              <a:rPr lang="en-US" sz="2800" b="1" dirty="0">
                <a:solidFill>
                  <a:srgbClr val="FFFF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interpreters have sought to make this statement a “generational curse,” but this is unlikely to be the meaning, and the idea was directly rebutted by Ezekiel and Jeremiah.</a:t>
            </a:r>
          </a:p>
          <a:p>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on Dt. 24:16, Ezekiel in Babylon challenged the notion of generational curses (</a:t>
            </a:r>
            <a:r>
              <a:rPr lang="en-US" sz="2400"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Eze</a:t>
            </a:r>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 </a:t>
            </a:r>
          </a:p>
          <a:p>
            <a:r>
              <a:rPr lang="en-US" sz="24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Jeremiah in Jerusalem did the same (Je. 31:29-30).</a:t>
            </a:r>
          </a:p>
        </p:txBody>
      </p:sp>
    </p:spTree>
    <p:extLst>
      <p:ext uri="{BB962C8B-B14F-4D97-AF65-F5344CB8AC3E}">
        <p14:creationId xmlns:p14="http://schemas.microsoft.com/office/powerpoint/2010/main" val="132362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bg/>
                                          </p:spTgt>
                                        </p:tgtEl>
                                        <p:attrNameLst>
                                          <p:attrName>style.visibility</p:attrName>
                                        </p:attrNameLst>
                                      </p:cBhvr>
                                      <p:to>
                                        <p:strVal val="visible"/>
                                      </p:to>
                                    </p:set>
                                    <p:animEffect transition="in" filter="randombar(horizontal)">
                                      <p:cBhvr>
                                        <p:cTn id="26" dur="500"/>
                                        <p:tgtEl>
                                          <p:spTgt spid="5">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calcmode="lin" valueType="num">
                                      <p:cBhvr additive="base">
                                        <p:cTn id="3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 calcmode="lin" valueType="num">
                                      <p:cBhvr additive="base">
                                        <p:cTn id="4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B5229031-05F8-49A3-BD53-E19F262C3EC8}"/>
              </a:ext>
            </a:extLst>
          </p:cNvPr>
          <p:cNvSpPr>
            <a:spLocks noGrp="1"/>
          </p:cNvSpPr>
          <p:nvPr>
            <p:ph type="sldNum" sz="quarter" idx="12"/>
          </p:nvPr>
        </p:nvSpPr>
        <p:spPr/>
        <p:txBody>
          <a:bodyPr/>
          <a:lstStyle/>
          <a:p>
            <a:pPr fontAlgn="base">
              <a:spcBef>
                <a:spcPct val="0"/>
              </a:spcBef>
              <a:spcAft>
                <a:spcPct val="0"/>
              </a:spcAft>
              <a:defRPr/>
            </a:pPr>
            <a:fld id="{140402F0-A97C-412C-B497-FA6D91BD7EA6}" type="slidenum">
              <a:rPr lang="en-US" altLang="en-US">
                <a:solidFill>
                  <a:srgbClr val="000000"/>
                </a:solidFill>
                <a:cs typeface="Arial" panose="020B0604020202020204" pitchFamily="34" charset="0"/>
              </a:rPr>
              <a:pPr fontAlgn="base">
                <a:spcBef>
                  <a:spcPct val="0"/>
                </a:spcBef>
                <a:spcAft>
                  <a:spcPct val="0"/>
                </a:spcAft>
                <a:defRPr/>
              </a:pPr>
              <a:t>129</a:t>
            </a:fld>
            <a:endParaRPr lang="en-US" altLang="en-US">
              <a:solidFill>
                <a:srgbClr val="000000"/>
              </a:solidFill>
              <a:cs typeface="Arial" panose="020B0604020202020204" pitchFamily="34" charset="0"/>
            </a:endParaRPr>
          </a:p>
        </p:txBody>
      </p:sp>
      <p:sp>
        <p:nvSpPr>
          <p:cNvPr id="158722" name="Rectangle 2">
            <a:extLst>
              <a:ext uri="{FF2B5EF4-FFF2-40B4-BE49-F238E27FC236}">
                <a16:creationId xmlns:a16="http://schemas.microsoft.com/office/drawing/2014/main" id="{3BF75092-F578-4467-B841-B8C29CF3FEA5}"/>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3-4</a:t>
            </a:r>
          </a:p>
        </p:txBody>
      </p:sp>
      <p:sp>
        <p:nvSpPr>
          <p:cNvPr id="158723" name="Rectangle 3">
            <a:extLst>
              <a:ext uri="{FF2B5EF4-FFF2-40B4-BE49-F238E27FC236}">
                <a16:creationId xmlns:a16="http://schemas.microsoft.com/office/drawing/2014/main" id="{CC8E6C6C-73F4-4783-8EAD-DE840A639842}"/>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3</a:t>
            </a:r>
            <a:r>
              <a:rPr lang="en-US" altLang="en-US" sz="2800" b="1" baseline="30000" dirty="0">
                <a:solidFill>
                  <a:schemeClr val="hlink"/>
                </a:solidFill>
                <a:effectLst>
                  <a:outerShdw blurRad="38100" dist="38100" dir="2700000" algn="tl">
                    <a:srgbClr val="000000"/>
                  </a:outerShdw>
                </a:effectLst>
              </a:rPr>
              <a:t>rd</a:t>
            </a:r>
            <a:r>
              <a:rPr lang="en-US" altLang="en-US" sz="2800" b="1" dirty="0">
                <a:solidFill>
                  <a:schemeClr val="hlink"/>
                </a:solidFill>
                <a:effectLst>
                  <a:outerShdw blurRad="38100" dist="38100" dir="2700000" algn="tl">
                    <a:srgbClr val="000000"/>
                  </a:outerShdw>
                </a:effectLst>
              </a:rPr>
              <a:t> commandment bans the abuse of God’s sacred name.</a:t>
            </a:r>
          </a:p>
          <a:p>
            <a:pPr eaLnBrk="1" hangingPunct="1">
              <a:lnSpc>
                <a:spcPct val="90000"/>
              </a:lnSpc>
              <a:defRPr/>
            </a:pPr>
            <a:r>
              <a:rPr lang="en-US" altLang="en-US" sz="2400" i="1" dirty="0">
                <a:effectLst/>
              </a:rPr>
              <a:t>Ancient people considered a name to bear the nature or function of the one named.</a:t>
            </a:r>
          </a:p>
          <a:p>
            <a:pPr eaLnBrk="1" hangingPunct="1">
              <a:lnSpc>
                <a:spcPct val="90000"/>
              </a:lnSpc>
              <a:defRPr/>
            </a:pPr>
            <a:r>
              <a:rPr lang="en-US" altLang="en-US" sz="2400" i="1" dirty="0">
                <a:effectLst/>
              </a:rPr>
              <a:t>Primary abuses concerned oath-taking (“As Yahweh lives…”) and prophecy (“Thus says Yahweh…”), both of which were attempts to presume on God’s power.</a:t>
            </a:r>
          </a:p>
        </p:txBody>
      </p:sp>
      <p:sp>
        <p:nvSpPr>
          <p:cNvPr id="158724" name="Rectangle 4">
            <a:extLst>
              <a:ext uri="{FF2B5EF4-FFF2-40B4-BE49-F238E27FC236}">
                <a16:creationId xmlns:a16="http://schemas.microsoft.com/office/drawing/2014/main" id="{6398347E-4483-41AB-B29D-E6947A21D36B}"/>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4</a:t>
            </a:r>
            <a:r>
              <a:rPr lang="en-US" altLang="en-US" sz="2800" b="1" baseline="30000" dirty="0">
                <a:solidFill>
                  <a:schemeClr val="hlink"/>
                </a:solidFill>
                <a:effectLst>
                  <a:outerShdw blurRad="38100" dist="38100" dir="2700000" algn="tl">
                    <a:srgbClr val="000000"/>
                  </a:outerShdw>
                </a:effectLst>
              </a:rPr>
              <a:t>th</a:t>
            </a:r>
            <a:r>
              <a:rPr lang="en-US" altLang="en-US" sz="2800" b="1" dirty="0">
                <a:solidFill>
                  <a:schemeClr val="hlink"/>
                </a:solidFill>
                <a:effectLst>
                  <a:outerShdw blurRad="38100" dist="38100" dir="2700000" algn="tl">
                    <a:srgbClr val="000000"/>
                  </a:outerShdw>
                </a:effectLst>
              </a:rPr>
              <a:t> commandment concerns respect for divine grace through rest.</a:t>
            </a:r>
          </a:p>
          <a:p>
            <a:pPr eaLnBrk="1" hangingPunct="1">
              <a:lnSpc>
                <a:spcPct val="90000"/>
              </a:lnSpc>
              <a:defRPr/>
            </a:pPr>
            <a:r>
              <a:rPr lang="en-US" altLang="en-US" sz="2400" i="1" dirty="0">
                <a:effectLst/>
              </a:rPr>
              <a:t>The Sabbath was implicit in creation and the sending of manna.</a:t>
            </a:r>
          </a:p>
          <a:p>
            <a:pPr eaLnBrk="1" hangingPunct="1">
              <a:lnSpc>
                <a:spcPct val="90000"/>
              </a:lnSpc>
              <a:defRPr/>
            </a:pPr>
            <a:r>
              <a:rPr lang="en-US" altLang="en-US" sz="2400" i="1" dirty="0">
                <a:effectLst/>
              </a:rPr>
              <a:t>The Sabbath was a day of reflection on the redemption from Egypt.</a:t>
            </a:r>
          </a:p>
          <a:p>
            <a:pPr eaLnBrk="1" hangingPunct="1">
              <a:lnSpc>
                <a:spcPct val="90000"/>
              </a:lnSpc>
              <a:defRPr/>
            </a:pPr>
            <a:r>
              <a:rPr lang="en-US" altLang="en-US" sz="2400" i="1" dirty="0">
                <a:effectLst/>
              </a:rPr>
              <a:t>The word “Sabbath” is derived from the Hebrew verb </a:t>
            </a:r>
            <a:r>
              <a:rPr lang="en-US" altLang="en-US" sz="2400" dirty="0" err="1">
                <a:effectLst/>
                <a:latin typeface="HebrewTh" pitchFamily="2" charset="0"/>
              </a:rPr>
              <a:t>tbawA</a:t>
            </a:r>
            <a:r>
              <a:rPr lang="en-US" altLang="en-US" sz="2400" i="1" dirty="0">
                <a:effectLst/>
              </a:rPr>
              <a:t> (= to stop, cease).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8723">
                                            <p:bg/>
                                          </p:spTgt>
                                        </p:tgtEl>
                                        <p:attrNameLst>
                                          <p:attrName>style.visibility</p:attrName>
                                        </p:attrNameLst>
                                      </p:cBhvr>
                                      <p:to>
                                        <p:strVal val="visible"/>
                                      </p:to>
                                    </p:set>
                                    <p:animEffect transition="in" filter="dissolve">
                                      <p:cBhvr>
                                        <p:cTn id="7" dur="500"/>
                                        <p:tgtEl>
                                          <p:spTgt spid="15872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8723">
                                            <p:txEl>
                                              <p:pRg st="0" end="0"/>
                                            </p:txEl>
                                          </p:spTgt>
                                        </p:tgtEl>
                                        <p:attrNameLst>
                                          <p:attrName>style.visibility</p:attrName>
                                        </p:attrNameLst>
                                      </p:cBhvr>
                                      <p:to>
                                        <p:strVal val="visible"/>
                                      </p:to>
                                    </p:set>
                                    <p:animEffect transition="in" filter="dissolve">
                                      <p:cBhvr>
                                        <p:cTn id="10" dur="500"/>
                                        <p:tgtEl>
                                          <p:spTgt spid="15872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58723">
                                            <p:txEl>
                                              <p:pRg st="1" end="1"/>
                                            </p:txEl>
                                          </p:spTgt>
                                        </p:tgtEl>
                                        <p:attrNameLst>
                                          <p:attrName>style.visibility</p:attrName>
                                        </p:attrNameLst>
                                      </p:cBhvr>
                                      <p:to>
                                        <p:strVal val="visible"/>
                                      </p:to>
                                    </p:set>
                                    <p:anim calcmode="lin" valueType="num">
                                      <p:cBhvr additive="base">
                                        <p:cTn id="15" dur="5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8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8723">
                                            <p:txEl>
                                              <p:pRg st="2" end="2"/>
                                            </p:txEl>
                                          </p:spTgt>
                                        </p:tgtEl>
                                        <p:attrNameLst>
                                          <p:attrName>style.visibility</p:attrName>
                                        </p:attrNameLst>
                                      </p:cBhvr>
                                      <p:to>
                                        <p:strVal val="visible"/>
                                      </p:to>
                                    </p:set>
                                    <p:anim calcmode="lin" valueType="num">
                                      <p:cBhvr additive="base">
                                        <p:cTn id="21" dur="500" fill="hold"/>
                                        <p:tgtEl>
                                          <p:spTgt spid="1587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8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8724">
                                            <p:bg/>
                                          </p:spTgt>
                                        </p:tgtEl>
                                        <p:attrNameLst>
                                          <p:attrName>style.visibility</p:attrName>
                                        </p:attrNameLst>
                                      </p:cBhvr>
                                      <p:to>
                                        <p:strVal val="visible"/>
                                      </p:to>
                                    </p:set>
                                    <p:animEffect transition="in" filter="dissolve">
                                      <p:cBhvr>
                                        <p:cTn id="27" dur="500"/>
                                        <p:tgtEl>
                                          <p:spTgt spid="15872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8724">
                                            <p:txEl>
                                              <p:pRg st="0" end="0"/>
                                            </p:txEl>
                                          </p:spTgt>
                                        </p:tgtEl>
                                        <p:attrNameLst>
                                          <p:attrName>style.visibility</p:attrName>
                                        </p:attrNameLst>
                                      </p:cBhvr>
                                      <p:to>
                                        <p:strVal val="visible"/>
                                      </p:to>
                                    </p:set>
                                    <p:animEffect transition="in" filter="dissolve">
                                      <p:cBhvr>
                                        <p:cTn id="30" dur="500"/>
                                        <p:tgtEl>
                                          <p:spTgt spid="15872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58724">
                                            <p:txEl>
                                              <p:pRg st="1" end="1"/>
                                            </p:txEl>
                                          </p:spTgt>
                                        </p:tgtEl>
                                        <p:attrNameLst>
                                          <p:attrName>style.visibility</p:attrName>
                                        </p:attrNameLst>
                                      </p:cBhvr>
                                      <p:to>
                                        <p:strVal val="visible"/>
                                      </p:to>
                                    </p:set>
                                    <p:anim calcmode="lin" valueType="num">
                                      <p:cBhvr additive="base">
                                        <p:cTn id="35" dur="500" fill="hold"/>
                                        <p:tgtEl>
                                          <p:spTgt spid="15872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87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8724">
                                            <p:txEl>
                                              <p:pRg st="2" end="2"/>
                                            </p:txEl>
                                          </p:spTgt>
                                        </p:tgtEl>
                                        <p:attrNameLst>
                                          <p:attrName>style.visibility</p:attrName>
                                        </p:attrNameLst>
                                      </p:cBhvr>
                                      <p:to>
                                        <p:strVal val="visible"/>
                                      </p:to>
                                    </p:set>
                                    <p:anim calcmode="lin" valueType="num">
                                      <p:cBhvr additive="base">
                                        <p:cTn id="41" dur="500" fill="hold"/>
                                        <p:tgtEl>
                                          <p:spTgt spid="15872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87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58724">
                                            <p:txEl>
                                              <p:pRg st="3" end="3"/>
                                            </p:txEl>
                                          </p:spTgt>
                                        </p:tgtEl>
                                        <p:attrNameLst>
                                          <p:attrName>style.visibility</p:attrName>
                                        </p:attrNameLst>
                                      </p:cBhvr>
                                      <p:to>
                                        <p:strVal val="visible"/>
                                      </p:to>
                                    </p:set>
                                    <p:anim calcmode="lin" valueType="num">
                                      <p:cBhvr additive="base">
                                        <p:cTn id="47" dur="500" fill="hold"/>
                                        <p:tgtEl>
                                          <p:spTgt spid="15872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587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uiExpand="1" build="p" animBg="1"/>
      <p:bldP spid="158724"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05463D1D-80D1-4AE5-A587-FBCEEE7AB5F9}"/>
              </a:ext>
            </a:extLst>
          </p:cNvPr>
          <p:cNvSpPr>
            <a:spLocks noGrp="1" noChangeArrowheads="1"/>
          </p:cNvSpPr>
          <p:nvPr>
            <p:ph type="title"/>
          </p:nvPr>
        </p:nvSpPr>
        <p:spPr>
          <a:xfrm>
            <a:off x="1752600" y="76200"/>
            <a:ext cx="8229600" cy="1143000"/>
          </a:xfrm>
        </p:spPr>
        <p:txBody>
          <a:bodyPr/>
          <a:lstStyle/>
          <a:p>
            <a:pPr algn="ctr" eaLnBrk="1" hangingPunct="1">
              <a:defRPr/>
            </a:pPr>
            <a:r>
              <a:rPr lang="en-US" altLang="en-US" b="1" dirty="0" err="1"/>
              <a:t>Qeifa</a:t>
            </a:r>
            <a:r>
              <a:rPr lang="en-US" altLang="en-US" b="1" dirty="0"/>
              <a:t> Ostracon</a:t>
            </a:r>
          </a:p>
        </p:txBody>
      </p:sp>
      <p:sp>
        <p:nvSpPr>
          <p:cNvPr id="38915" name="Rectangle 3">
            <a:extLst>
              <a:ext uri="{FF2B5EF4-FFF2-40B4-BE49-F238E27FC236}">
                <a16:creationId xmlns:a16="http://schemas.microsoft.com/office/drawing/2014/main" id="{9A53EEDE-D7F7-49F6-8185-D4DEC41749A9}"/>
              </a:ext>
            </a:extLst>
          </p:cNvPr>
          <p:cNvSpPr>
            <a:spLocks noGrp="1" noChangeArrowheads="1"/>
          </p:cNvSpPr>
          <p:nvPr>
            <p:ph type="body" idx="1"/>
          </p:nvPr>
        </p:nvSpPr>
        <p:spPr>
          <a:xfrm>
            <a:off x="1752600" y="5181600"/>
            <a:ext cx="8458200" cy="1371600"/>
          </a:xfrm>
        </p:spPr>
        <p:txBody>
          <a:bodyPr/>
          <a:lstStyle/>
          <a:p>
            <a:pPr eaLnBrk="1" hangingPunct="1">
              <a:lnSpc>
                <a:spcPct val="80000"/>
              </a:lnSpc>
              <a:buFont typeface="Wingdings" panose="05000000000000000000" pitchFamily="2" charset="2"/>
              <a:buNone/>
            </a:pPr>
            <a:r>
              <a:rPr lang="en-US" altLang="en-US" sz="2400" dirty="0"/>
              <a:t>Arguably the oldest Hebrew text yet discovered, this inscription features alphabetic letters that are oriented in more than one direction (see the red, blue, gold and green circled letter pairs).</a:t>
            </a:r>
          </a:p>
        </p:txBody>
      </p:sp>
      <p:pic>
        <p:nvPicPr>
          <p:cNvPr id="3" name="Picture 2">
            <a:extLst>
              <a:ext uri="{FF2B5EF4-FFF2-40B4-BE49-F238E27FC236}">
                <a16:creationId xmlns:a16="http://schemas.microsoft.com/office/drawing/2014/main" id="{4B784C12-1C33-4107-BDB2-DE62AF328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8333" y="1264920"/>
            <a:ext cx="3708067" cy="3541204"/>
          </a:xfrm>
          <a:prstGeom prst="rect">
            <a:avLst/>
          </a:prstGeom>
        </p:spPr>
      </p:pic>
      <p:pic>
        <p:nvPicPr>
          <p:cNvPr id="5" name="Picture 4">
            <a:extLst>
              <a:ext uri="{FF2B5EF4-FFF2-40B4-BE49-F238E27FC236}">
                <a16:creationId xmlns:a16="http://schemas.microsoft.com/office/drawing/2014/main" id="{8CB1661B-AD46-465F-A3DB-28FEBE104F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264920"/>
            <a:ext cx="3835239" cy="3541204"/>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AC28C52-A8C6-4564-B506-E6B1EB684BCF}"/>
              </a:ext>
            </a:extLst>
          </p:cNvPr>
          <p:cNvSpPr>
            <a:spLocks noGrp="1"/>
          </p:cNvSpPr>
          <p:nvPr>
            <p:ph type="sldNum" sz="quarter" idx="12"/>
          </p:nvPr>
        </p:nvSpPr>
        <p:spPr/>
        <p:txBody>
          <a:bodyPr/>
          <a:lstStyle/>
          <a:p>
            <a:pPr fontAlgn="base">
              <a:spcBef>
                <a:spcPct val="0"/>
              </a:spcBef>
              <a:spcAft>
                <a:spcPct val="0"/>
              </a:spcAft>
              <a:defRPr/>
            </a:pPr>
            <a:fld id="{5DBB6F76-2711-490F-8556-E0B00BF9CB9C}" type="slidenum">
              <a:rPr lang="en-US" altLang="en-US">
                <a:solidFill>
                  <a:srgbClr val="000000"/>
                </a:solidFill>
                <a:cs typeface="Arial" panose="020B0604020202020204" pitchFamily="34" charset="0"/>
              </a:rPr>
              <a:pPr fontAlgn="base">
                <a:spcBef>
                  <a:spcPct val="0"/>
                </a:spcBef>
                <a:spcAft>
                  <a:spcPct val="0"/>
                </a:spcAft>
                <a:defRPr/>
              </a:pPr>
              <a:t>130</a:t>
            </a:fld>
            <a:endParaRPr lang="en-US" altLang="en-US">
              <a:solidFill>
                <a:srgbClr val="000000"/>
              </a:solidFill>
              <a:cs typeface="Arial" panose="020B0604020202020204" pitchFamily="34" charset="0"/>
            </a:endParaRPr>
          </a:p>
        </p:txBody>
      </p:sp>
      <p:sp>
        <p:nvSpPr>
          <p:cNvPr id="159746" name="Rectangle 2">
            <a:extLst>
              <a:ext uri="{FF2B5EF4-FFF2-40B4-BE49-F238E27FC236}">
                <a16:creationId xmlns:a16="http://schemas.microsoft.com/office/drawing/2014/main" id="{0E2544AC-0AFE-46DB-BA56-3E98A592621A}"/>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5-6</a:t>
            </a:r>
          </a:p>
        </p:txBody>
      </p:sp>
      <p:sp>
        <p:nvSpPr>
          <p:cNvPr id="159747" name="Rectangle 3">
            <a:extLst>
              <a:ext uri="{FF2B5EF4-FFF2-40B4-BE49-F238E27FC236}">
                <a16:creationId xmlns:a16="http://schemas.microsoft.com/office/drawing/2014/main" id="{D829887B-1488-4B42-8AA9-A2E7FE723C96}"/>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5</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aims at preserving the family.</a:t>
            </a:r>
          </a:p>
          <a:p>
            <a:pPr eaLnBrk="1" hangingPunct="1">
              <a:defRPr/>
            </a:pPr>
            <a:r>
              <a:rPr lang="en-US" altLang="en-US" sz="2400" i="1">
                <a:effectLst/>
              </a:rPr>
              <a:t>While often taken to refer to parents and small children, this law equally concerns adult children and their aged parents (cf. Mk. 7:9-13).</a:t>
            </a:r>
          </a:p>
          <a:p>
            <a:pPr eaLnBrk="1" hangingPunct="1">
              <a:defRPr/>
            </a:pPr>
            <a:r>
              <a:rPr lang="en-US" altLang="en-US" sz="2400" i="1">
                <a:effectLst/>
              </a:rPr>
              <a:t>To dishonor one’s parents is to dishonor God himself, the heavenly Father.</a:t>
            </a:r>
          </a:p>
        </p:txBody>
      </p:sp>
      <p:sp>
        <p:nvSpPr>
          <p:cNvPr id="159748" name="Rectangle 4">
            <a:extLst>
              <a:ext uri="{FF2B5EF4-FFF2-40B4-BE49-F238E27FC236}">
                <a16:creationId xmlns:a16="http://schemas.microsoft.com/office/drawing/2014/main" id="{4A740FAC-F443-4E93-8DAB-129BF4A27A41}"/>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6</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bans murder.</a:t>
            </a:r>
          </a:p>
          <a:p>
            <a:pPr eaLnBrk="1" hangingPunct="1">
              <a:defRPr/>
            </a:pPr>
            <a:r>
              <a:rPr lang="en-US" altLang="en-US" sz="2400" i="1">
                <a:effectLst/>
              </a:rPr>
              <a:t>While there are several words in Hebrew for killing, the one used here specifically refers to the private killing of humans.</a:t>
            </a:r>
          </a:p>
          <a:p>
            <a:pPr eaLnBrk="1" hangingPunct="1">
              <a:defRPr/>
            </a:pPr>
            <a:r>
              <a:rPr lang="en-US" altLang="en-US" sz="2400" i="1">
                <a:effectLst/>
              </a:rPr>
              <a:t>Specifically, it prohibits private blood revenge, for only the community can take responsibility for capital punishment.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9747">
                                            <p:bg/>
                                          </p:spTgt>
                                        </p:tgtEl>
                                        <p:attrNameLst>
                                          <p:attrName>style.visibility</p:attrName>
                                        </p:attrNameLst>
                                      </p:cBhvr>
                                      <p:to>
                                        <p:strVal val="visible"/>
                                      </p:to>
                                    </p:set>
                                    <p:animEffect transition="in" filter="dissolve">
                                      <p:cBhvr>
                                        <p:cTn id="7" dur="500"/>
                                        <p:tgtEl>
                                          <p:spTgt spid="15974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9747">
                                            <p:txEl>
                                              <p:pRg st="0" end="0"/>
                                            </p:txEl>
                                          </p:spTgt>
                                        </p:tgtEl>
                                        <p:attrNameLst>
                                          <p:attrName>style.visibility</p:attrName>
                                        </p:attrNameLst>
                                      </p:cBhvr>
                                      <p:to>
                                        <p:strVal val="visible"/>
                                      </p:to>
                                    </p:set>
                                    <p:animEffect transition="in" filter="dissolve">
                                      <p:cBhvr>
                                        <p:cTn id="10" dur="500"/>
                                        <p:tgtEl>
                                          <p:spTgt spid="15974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59747">
                                            <p:txEl>
                                              <p:pRg st="1" end="1"/>
                                            </p:txEl>
                                          </p:spTgt>
                                        </p:tgtEl>
                                        <p:attrNameLst>
                                          <p:attrName>style.visibility</p:attrName>
                                        </p:attrNameLst>
                                      </p:cBhvr>
                                      <p:to>
                                        <p:strVal val="visible"/>
                                      </p:to>
                                    </p:set>
                                    <p:anim calcmode="lin" valueType="num">
                                      <p:cBhvr additive="base">
                                        <p:cTn id="15"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59747">
                                            <p:txEl>
                                              <p:pRg st="2" end="2"/>
                                            </p:txEl>
                                          </p:spTgt>
                                        </p:tgtEl>
                                        <p:attrNameLst>
                                          <p:attrName>style.visibility</p:attrName>
                                        </p:attrNameLst>
                                      </p:cBhvr>
                                      <p:to>
                                        <p:strVal val="visible"/>
                                      </p:to>
                                    </p:set>
                                    <p:anim calcmode="lin" valueType="num">
                                      <p:cBhvr additive="base">
                                        <p:cTn id="21"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9748">
                                            <p:bg/>
                                          </p:spTgt>
                                        </p:tgtEl>
                                        <p:attrNameLst>
                                          <p:attrName>style.visibility</p:attrName>
                                        </p:attrNameLst>
                                      </p:cBhvr>
                                      <p:to>
                                        <p:strVal val="visible"/>
                                      </p:to>
                                    </p:set>
                                    <p:animEffect transition="in" filter="dissolve">
                                      <p:cBhvr>
                                        <p:cTn id="27" dur="500"/>
                                        <p:tgtEl>
                                          <p:spTgt spid="159748">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59748">
                                            <p:txEl>
                                              <p:pRg st="0" end="0"/>
                                            </p:txEl>
                                          </p:spTgt>
                                        </p:tgtEl>
                                        <p:attrNameLst>
                                          <p:attrName>style.visibility</p:attrName>
                                        </p:attrNameLst>
                                      </p:cBhvr>
                                      <p:to>
                                        <p:strVal val="visible"/>
                                      </p:to>
                                    </p:set>
                                    <p:animEffect transition="in" filter="dissolve">
                                      <p:cBhvr>
                                        <p:cTn id="30" dur="500"/>
                                        <p:tgtEl>
                                          <p:spTgt spid="159748">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59748">
                                            <p:txEl>
                                              <p:pRg st="1" end="1"/>
                                            </p:txEl>
                                          </p:spTgt>
                                        </p:tgtEl>
                                        <p:attrNameLst>
                                          <p:attrName>style.visibility</p:attrName>
                                        </p:attrNameLst>
                                      </p:cBhvr>
                                      <p:to>
                                        <p:strVal val="visible"/>
                                      </p:to>
                                    </p:set>
                                    <p:anim calcmode="lin" valueType="num">
                                      <p:cBhvr additive="base">
                                        <p:cTn id="35" dur="500" fill="hold"/>
                                        <p:tgtEl>
                                          <p:spTgt spid="15974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97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9748">
                                            <p:txEl>
                                              <p:pRg st="2" end="2"/>
                                            </p:txEl>
                                          </p:spTgt>
                                        </p:tgtEl>
                                        <p:attrNameLst>
                                          <p:attrName>style.visibility</p:attrName>
                                        </p:attrNameLst>
                                      </p:cBhvr>
                                      <p:to>
                                        <p:strVal val="visible"/>
                                      </p:to>
                                    </p:set>
                                    <p:anim calcmode="lin" valueType="num">
                                      <p:cBhvr additive="base">
                                        <p:cTn id="41" dur="500" fill="hold"/>
                                        <p:tgtEl>
                                          <p:spTgt spid="15974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97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uiExpand="1" build="p" animBg="1"/>
      <p:bldP spid="159748" grpId="0" uiExpand="1"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E2FD849-27EB-4636-B4C2-D4485D122F45}"/>
              </a:ext>
            </a:extLst>
          </p:cNvPr>
          <p:cNvSpPr>
            <a:spLocks noGrp="1"/>
          </p:cNvSpPr>
          <p:nvPr>
            <p:ph type="sldNum" sz="quarter" idx="12"/>
          </p:nvPr>
        </p:nvSpPr>
        <p:spPr/>
        <p:txBody>
          <a:bodyPr/>
          <a:lstStyle/>
          <a:p>
            <a:pPr fontAlgn="base">
              <a:spcBef>
                <a:spcPct val="0"/>
              </a:spcBef>
              <a:spcAft>
                <a:spcPct val="0"/>
              </a:spcAft>
              <a:defRPr/>
            </a:pPr>
            <a:fld id="{BFF7FB8C-6A2F-4A58-AAF1-4B63AFBD2B01}" type="slidenum">
              <a:rPr lang="en-US" altLang="en-US">
                <a:solidFill>
                  <a:srgbClr val="000000"/>
                </a:solidFill>
                <a:cs typeface="Arial" panose="020B0604020202020204" pitchFamily="34" charset="0"/>
              </a:rPr>
              <a:pPr fontAlgn="base">
                <a:spcBef>
                  <a:spcPct val="0"/>
                </a:spcBef>
                <a:spcAft>
                  <a:spcPct val="0"/>
                </a:spcAft>
                <a:defRPr/>
              </a:pPr>
              <a:t>131</a:t>
            </a:fld>
            <a:endParaRPr lang="en-US" altLang="en-US">
              <a:solidFill>
                <a:srgbClr val="000000"/>
              </a:solidFill>
              <a:cs typeface="Arial" panose="020B0604020202020204" pitchFamily="34" charset="0"/>
            </a:endParaRPr>
          </a:p>
        </p:txBody>
      </p:sp>
      <p:sp>
        <p:nvSpPr>
          <p:cNvPr id="160770" name="Rectangle 2">
            <a:extLst>
              <a:ext uri="{FF2B5EF4-FFF2-40B4-BE49-F238E27FC236}">
                <a16:creationId xmlns:a16="http://schemas.microsoft.com/office/drawing/2014/main" id="{86F686C8-08BE-46D2-B063-E41537E0E70F}"/>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7-8</a:t>
            </a:r>
          </a:p>
        </p:txBody>
      </p:sp>
      <p:sp>
        <p:nvSpPr>
          <p:cNvPr id="160771" name="Rectangle 3">
            <a:extLst>
              <a:ext uri="{FF2B5EF4-FFF2-40B4-BE49-F238E27FC236}">
                <a16:creationId xmlns:a16="http://schemas.microsoft.com/office/drawing/2014/main" id="{88CD3927-37AE-47E9-B7AC-6D1508A13603}"/>
              </a:ext>
            </a:extLst>
          </p:cNvPr>
          <p:cNvSpPr>
            <a:spLocks noGrp="1" noChangeArrowheads="1"/>
          </p:cNvSpPr>
          <p:nvPr>
            <p:ph type="body" sz="half" idx="1"/>
          </p:nvPr>
        </p:nvSpPr>
        <p:spPr>
          <a:xfrm>
            <a:off x="1676400" y="1219200"/>
            <a:ext cx="4267200" cy="525780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7</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preserves the sanctity of marriage.</a:t>
            </a:r>
          </a:p>
          <a:p>
            <a:pPr eaLnBrk="1" hangingPunct="1">
              <a:defRPr/>
            </a:pPr>
            <a:r>
              <a:rPr lang="en-US" altLang="en-US" sz="2400" i="1">
                <a:effectLst/>
              </a:rPr>
              <a:t>Like murder, adultery was a capital offense.</a:t>
            </a:r>
          </a:p>
          <a:p>
            <a:pPr eaLnBrk="1" hangingPunct="1">
              <a:defRPr/>
            </a:pPr>
            <a:r>
              <a:rPr lang="en-US" altLang="en-US" sz="2400" i="1">
                <a:effectLst/>
              </a:rPr>
              <a:t>It represented defiance against God who unites a man and woman in marriage.</a:t>
            </a:r>
          </a:p>
          <a:p>
            <a:pPr eaLnBrk="1" hangingPunct="1">
              <a:defRPr/>
            </a:pPr>
            <a:r>
              <a:rPr lang="en-US" altLang="en-US" sz="2400" i="1">
                <a:effectLst/>
              </a:rPr>
              <a:t>As a fundamental act of unfaithfulness, it underlies various other sexual offenses taken up later.</a:t>
            </a:r>
          </a:p>
        </p:txBody>
      </p:sp>
      <p:sp>
        <p:nvSpPr>
          <p:cNvPr id="160772" name="Rectangle 4">
            <a:extLst>
              <a:ext uri="{FF2B5EF4-FFF2-40B4-BE49-F238E27FC236}">
                <a16:creationId xmlns:a16="http://schemas.microsoft.com/office/drawing/2014/main" id="{FA30237C-7468-4D50-83FD-F6867035A53F}"/>
              </a:ext>
            </a:extLst>
          </p:cNvPr>
          <p:cNvSpPr>
            <a:spLocks noGrp="1" noChangeArrowheads="1"/>
          </p:cNvSpPr>
          <p:nvPr>
            <p:ph type="body" sz="half" idx="2"/>
          </p:nvPr>
        </p:nvSpPr>
        <p:spPr>
          <a:xfrm>
            <a:off x="6172200" y="1219200"/>
            <a:ext cx="4343400" cy="5257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chemeClr val="hlink"/>
                </a:solidFill>
                <a:effectLst>
                  <a:outerShdw blurRad="38100" dist="38100" dir="2700000" algn="tl">
                    <a:srgbClr val="000000"/>
                  </a:outerShdw>
                </a:effectLst>
              </a:rPr>
              <a:t>The 8</a:t>
            </a:r>
            <a:r>
              <a:rPr lang="en-US" altLang="en-US" sz="2800" b="1" baseline="30000" dirty="0">
                <a:solidFill>
                  <a:schemeClr val="hlink"/>
                </a:solidFill>
                <a:effectLst>
                  <a:outerShdw blurRad="38100" dist="38100" dir="2700000" algn="tl">
                    <a:srgbClr val="000000"/>
                  </a:outerShdw>
                </a:effectLst>
              </a:rPr>
              <a:t>th</a:t>
            </a:r>
            <a:r>
              <a:rPr lang="en-US" altLang="en-US" sz="2800" b="1" dirty="0">
                <a:solidFill>
                  <a:schemeClr val="hlink"/>
                </a:solidFill>
                <a:effectLst>
                  <a:outerShdw blurRad="38100" dist="38100" dir="2700000" algn="tl">
                    <a:srgbClr val="000000"/>
                  </a:outerShdw>
                </a:effectLst>
              </a:rPr>
              <a:t> commandment preserves the sanctity of personal ownership.</a:t>
            </a:r>
          </a:p>
          <a:p>
            <a:pPr eaLnBrk="1" hangingPunct="1">
              <a:defRPr/>
            </a:pPr>
            <a:r>
              <a:rPr lang="en-US" altLang="en-US" sz="2400" i="1" dirty="0">
                <a:effectLst/>
              </a:rPr>
              <a:t>Popularly, this law concerns robbery and petty theft, but it also probably includes kidnapping (the Hebrew verb can also have persons as its object, cf. 21:16).</a:t>
            </a:r>
          </a:p>
          <a:p>
            <a:pPr eaLnBrk="1" hangingPunct="1">
              <a:defRPr/>
            </a:pPr>
            <a:r>
              <a:rPr lang="en-US" altLang="en-US" sz="2400" i="1" dirty="0">
                <a:effectLst/>
              </a:rPr>
              <a:t>Acts of theft are violations of the person him/herself.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0771">
                                            <p:bg/>
                                          </p:spTgt>
                                        </p:tgtEl>
                                        <p:attrNameLst>
                                          <p:attrName>style.visibility</p:attrName>
                                        </p:attrNameLst>
                                      </p:cBhvr>
                                      <p:to>
                                        <p:strVal val="visible"/>
                                      </p:to>
                                    </p:set>
                                    <p:animEffect transition="in" filter="dissolve">
                                      <p:cBhvr>
                                        <p:cTn id="7" dur="500"/>
                                        <p:tgtEl>
                                          <p:spTgt spid="16077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0771">
                                            <p:txEl>
                                              <p:pRg st="0" end="0"/>
                                            </p:txEl>
                                          </p:spTgt>
                                        </p:tgtEl>
                                        <p:attrNameLst>
                                          <p:attrName>style.visibility</p:attrName>
                                        </p:attrNameLst>
                                      </p:cBhvr>
                                      <p:to>
                                        <p:strVal val="visible"/>
                                      </p:to>
                                    </p:set>
                                    <p:animEffect transition="in" filter="dissolve">
                                      <p:cBhvr>
                                        <p:cTn id="10" dur="500"/>
                                        <p:tgtEl>
                                          <p:spTgt spid="16077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0771">
                                            <p:txEl>
                                              <p:pRg st="1" end="1"/>
                                            </p:txEl>
                                          </p:spTgt>
                                        </p:tgtEl>
                                        <p:attrNameLst>
                                          <p:attrName>style.visibility</p:attrName>
                                        </p:attrNameLst>
                                      </p:cBhvr>
                                      <p:to>
                                        <p:strVal val="visible"/>
                                      </p:to>
                                    </p:set>
                                    <p:anim calcmode="lin" valueType="num">
                                      <p:cBhvr additive="base">
                                        <p:cTn id="15" dur="500" fill="hold"/>
                                        <p:tgtEl>
                                          <p:spTgt spid="16077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0771">
                                            <p:txEl>
                                              <p:pRg st="2" end="2"/>
                                            </p:txEl>
                                          </p:spTgt>
                                        </p:tgtEl>
                                        <p:attrNameLst>
                                          <p:attrName>style.visibility</p:attrName>
                                        </p:attrNameLst>
                                      </p:cBhvr>
                                      <p:to>
                                        <p:strVal val="visible"/>
                                      </p:to>
                                    </p:set>
                                    <p:anim calcmode="lin" valueType="num">
                                      <p:cBhvr additive="base">
                                        <p:cTn id="21" dur="500" fill="hold"/>
                                        <p:tgtEl>
                                          <p:spTgt spid="16077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0771">
                                            <p:txEl>
                                              <p:pRg st="3" end="3"/>
                                            </p:txEl>
                                          </p:spTgt>
                                        </p:tgtEl>
                                        <p:attrNameLst>
                                          <p:attrName>style.visibility</p:attrName>
                                        </p:attrNameLst>
                                      </p:cBhvr>
                                      <p:to>
                                        <p:strVal val="visible"/>
                                      </p:to>
                                    </p:set>
                                    <p:anim calcmode="lin" valueType="num">
                                      <p:cBhvr additive="base">
                                        <p:cTn id="27" dur="500" fill="hold"/>
                                        <p:tgtEl>
                                          <p:spTgt spid="16077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0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60772">
                                            <p:bg/>
                                          </p:spTgt>
                                        </p:tgtEl>
                                        <p:attrNameLst>
                                          <p:attrName>style.visibility</p:attrName>
                                        </p:attrNameLst>
                                      </p:cBhvr>
                                      <p:to>
                                        <p:strVal val="visible"/>
                                      </p:to>
                                    </p:set>
                                    <p:animEffect transition="in" filter="dissolve">
                                      <p:cBhvr>
                                        <p:cTn id="33" dur="500"/>
                                        <p:tgtEl>
                                          <p:spTgt spid="160772">
                                            <p:bg/>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60772">
                                            <p:txEl>
                                              <p:pRg st="0" end="0"/>
                                            </p:txEl>
                                          </p:spTgt>
                                        </p:tgtEl>
                                        <p:attrNameLst>
                                          <p:attrName>style.visibility</p:attrName>
                                        </p:attrNameLst>
                                      </p:cBhvr>
                                      <p:to>
                                        <p:strVal val="visible"/>
                                      </p:to>
                                    </p:set>
                                    <p:animEffect transition="in" filter="dissolve">
                                      <p:cBhvr>
                                        <p:cTn id="36" dur="500"/>
                                        <p:tgtEl>
                                          <p:spTgt spid="160772">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0772">
                                            <p:txEl>
                                              <p:pRg st="1" end="1"/>
                                            </p:txEl>
                                          </p:spTgt>
                                        </p:tgtEl>
                                        <p:attrNameLst>
                                          <p:attrName>style.visibility</p:attrName>
                                        </p:attrNameLst>
                                      </p:cBhvr>
                                      <p:to>
                                        <p:strVal val="visible"/>
                                      </p:to>
                                    </p:set>
                                    <p:anim calcmode="lin" valueType="num">
                                      <p:cBhvr additive="base">
                                        <p:cTn id="41" dur="500" fill="hold"/>
                                        <p:tgtEl>
                                          <p:spTgt spid="16077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077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0772">
                                            <p:txEl>
                                              <p:pRg st="2" end="2"/>
                                            </p:txEl>
                                          </p:spTgt>
                                        </p:tgtEl>
                                        <p:attrNameLst>
                                          <p:attrName>style.visibility</p:attrName>
                                        </p:attrNameLst>
                                      </p:cBhvr>
                                      <p:to>
                                        <p:strVal val="visible"/>
                                      </p:to>
                                    </p:set>
                                    <p:anim calcmode="lin" valueType="num">
                                      <p:cBhvr additive="base">
                                        <p:cTn id="47" dur="500" fill="hold"/>
                                        <p:tgtEl>
                                          <p:spTgt spid="160772">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077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animBg="1"/>
      <p:bldP spid="160772" grpId="0" uiExpand="1"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577631F9-0EA9-4A56-818A-4CB506E2BBAF}"/>
              </a:ext>
            </a:extLst>
          </p:cNvPr>
          <p:cNvSpPr>
            <a:spLocks noGrp="1"/>
          </p:cNvSpPr>
          <p:nvPr>
            <p:ph type="sldNum" sz="quarter" idx="12"/>
          </p:nvPr>
        </p:nvSpPr>
        <p:spPr/>
        <p:txBody>
          <a:bodyPr/>
          <a:lstStyle/>
          <a:p>
            <a:pPr fontAlgn="base">
              <a:spcBef>
                <a:spcPct val="0"/>
              </a:spcBef>
              <a:spcAft>
                <a:spcPct val="0"/>
              </a:spcAft>
              <a:defRPr/>
            </a:pPr>
            <a:fld id="{60119CCD-03F0-47EE-BB30-DE624ADE95B1}" type="slidenum">
              <a:rPr lang="en-US" altLang="en-US">
                <a:solidFill>
                  <a:srgbClr val="000000"/>
                </a:solidFill>
                <a:cs typeface="Arial" panose="020B0604020202020204" pitchFamily="34" charset="0"/>
              </a:rPr>
              <a:pPr fontAlgn="base">
                <a:spcBef>
                  <a:spcPct val="0"/>
                </a:spcBef>
                <a:spcAft>
                  <a:spcPct val="0"/>
                </a:spcAft>
                <a:defRPr/>
              </a:pPr>
              <a:t>132</a:t>
            </a:fld>
            <a:endParaRPr lang="en-US" altLang="en-US">
              <a:solidFill>
                <a:srgbClr val="000000"/>
              </a:solidFill>
              <a:cs typeface="Arial" panose="020B0604020202020204" pitchFamily="34" charset="0"/>
            </a:endParaRPr>
          </a:p>
        </p:txBody>
      </p:sp>
      <p:sp>
        <p:nvSpPr>
          <p:cNvPr id="161794" name="Rectangle 2">
            <a:extLst>
              <a:ext uri="{FF2B5EF4-FFF2-40B4-BE49-F238E27FC236}">
                <a16:creationId xmlns:a16="http://schemas.microsoft.com/office/drawing/2014/main" id="{D98AA63D-F57A-4D63-BE12-426B7D6EBFC5}"/>
              </a:ext>
            </a:extLst>
          </p:cNvPr>
          <p:cNvSpPr>
            <a:spLocks noGrp="1" noChangeArrowheads="1"/>
          </p:cNvSpPr>
          <p:nvPr>
            <p:ph type="title"/>
          </p:nvPr>
        </p:nvSpPr>
        <p:spPr>
          <a:xfrm>
            <a:off x="1981200" y="76200"/>
            <a:ext cx="8229600" cy="1371600"/>
          </a:xfrm>
        </p:spPr>
        <p:txBody>
          <a:bodyPr/>
          <a:lstStyle/>
          <a:p>
            <a:pPr eaLnBrk="1" hangingPunct="1">
              <a:defRPr/>
            </a:pPr>
            <a:r>
              <a:rPr lang="en-US" altLang="en-US">
                <a:latin typeface="Copperplate Gothic Bold" pitchFamily="34" charset="0"/>
              </a:rPr>
              <a:t>Commandments 9-10</a:t>
            </a:r>
          </a:p>
        </p:txBody>
      </p:sp>
      <p:sp>
        <p:nvSpPr>
          <p:cNvPr id="161795" name="Rectangle 3">
            <a:extLst>
              <a:ext uri="{FF2B5EF4-FFF2-40B4-BE49-F238E27FC236}">
                <a16:creationId xmlns:a16="http://schemas.microsoft.com/office/drawing/2014/main" id="{BFD31F8B-1CF9-4CEE-A2A2-4DBEA5A31A9C}"/>
              </a:ext>
            </a:extLst>
          </p:cNvPr>
          <p:cNvSpPr>
            <a:spLocks noGrp="1" noChangeArrowheads="1"/>
          </p:cNvSpPr>
          <p:nvPr>
            <p:ph type="body" sz="half" idx="1"/>
          </p:nvPr>
        </p:nvSpPr>
        <p:spPr>
          <a:xfrm>
            <a:off x="1600200" y="1219200"/>
            <a:ext cx="4267200" cy="5257800"/>
          </a:xfrm>
          <a:solidFill>
            <a:srgbClr val="CCCCFF"/>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9</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concerns perjury.</a:t>
            </a:r>
          </a:p>
          <a:p>
            <a:pPr eaLnBrk="1" hangingPunct="1">
              <a:defRPr/>
            </a:pPr>
            <a:r>
              <a:rPr lang="en-US" altLang="en-US" sz="2400" i="1">
                <a:effectLst/>
              </a:rPr>
              <a:t>The extension “against one’s neighbor” sets the focus within Israel’s legal system.</a:t>
            </a:r>
          </a:p>
          <a:p>
            <a:pPr eaLnBrk="1" hangingPunct="1">
              <a:defRPr/>
            </a:pPr>
            <a:r>
              <a:rPr lang="en-US" altLang="en-US" sz="2400" i="1">
                <a:effectLst/>
              </a:rPr>
              <a:t>Especially in capital cases, perjury could be tantamount to murder (cf. 1 Kg. 21:19).</a:t>
            </a:r>
          </a:p>
        </p:txBody>
      </p:sp>
      <p:sp>
        <p:nvSpPr>
          <p:cNvPr id="161796" name="Rectangle 4">
            <a:extLst>
              <a:ext uri="{FF2B5EF4-FFF2-40B4-BE49-F238E27FC236}">
                <a16:creationId xmlns:a16="http://schemas.microsoft.com/office/drawing/2014/main" id="{713E23E6-D7EC-47A7-833F-A763D779AB2E}"/>
              </a:ext>
            </a:extLst>
          </p:cNvPr>
          <p:cNvSpPr>
            <a:spLocks noGrp="1" noChangeArrowheads="1"/>
          </p:cNvSpPr>
          <p:nvPr>
            <p:ph type="body" sz="half" idx="2"/>
          </p:nvPr>
        </p:nvSpPr>
        <p:spPr>
          <a:xfrm>
            <a:off x="6019800" y="1219200"/>
            <a:ext cx="4572000" cy="5257800"/>
          </a:xfrm>
          <a:solidFill>
            <a:srgbClr val="C2C3C8"/>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chemeClr val="hlink"/>
                </a:solidFill>
                <a:effectLst>
                  <a:outerShdw blurRad="38100" dist="38100" dir="2700000" algn="tl">
                    <a:srgbClr val="000000"/>
                  </a:outerShdw>
                </a:effectLst>
              </a:rPr>
              <a:t>The 10</a:t>
            </a:r>
            <a:r>
              <a:rPr lang="en-US" altLang="en-US" sz="2800" b="1" baseline="30000">
                <a:solidFill>
                  <a:schemeClr val="hlink"/>
                </a:solidFill>
                <a:effectLst>
                  <a:outerShdw blurRad="38100" dist="38100" dir="2700000" algn="tl">
                    <a:srgbClr val="000000"/>
                  </a:outerShdw>
                </a:effectLst>
              </a:rPr>
              <a:t>th</a:t>
            </a:r>
            <a:r>
              <a:rPr lang="en-US" altLang="en-US" sz="2800" b="1">
                <a:solidFill>
                  <a:schemeClr val="hlink"/>
                </a:solidFill>
                <a:effectLst>
                  <a:outerShdw blurRad="38100" dist="38100" dir="2700000" algn="tl">
                    <a:srgbClr val="000000"/>
                  </a:outerShdw>
                </a:effectLst>
              </a:rPr>
              <a:t> commandment concerns inward sin.</a:t>
            </a:r>
          </a:p>
          <a:p>
            <a:pPr eaLnBrk="1" hangingPunct="1">
              <a:defRPr/>
            </a:pPr>
            <a:r>
              <a:rPr lang="en-US" altLang="en-US" sz="2400" i="1">
                <a:effectLst/>
              </a:rPr>
              <a:t>The intent was not to address crimes committed, but rather, the root of crime that lies within the self.</a:t>
            </a:r>
          </a:p>
          <a:p>
            <a:pPr eaLnBrk="1" hangingPunct="1">
              <a:defRPr/>
            </a:pPr>
            <a:r>
              <a:rPr lang="en-US" altLang="en-US" sz="2400" i="1">
                <a:effectLst/>
              </a:rPr>
              <a:t>No breach of this law could be examined by a human court.</a:t>
            </a:r>
          </a:p>
          <a:p>
            <a:pPr eaLnBrk="1" hangingPunct="1">
              <a:defRPr/>
            </a:pPr>
            <a:r>
              <a:rPr lang="en-US" altLang="en-US" sz="2400" i="1">
                <a:effectLst/>
              </a:rPr>
              <a:t>Hence, the chief judge of this law could only be God himself.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1795">
                                            <p:bg/>
                                          </p:spTgt>
                                        </p:tgtEl>
                                        <p:attrNameLst>
                                          <p:attrName>style.visibility</p:attrName>
                                        </p:attrNameLst>
                                      </p:cBhvr>
                                      <p:to>
                                        <p:strVal val="visible"/>
                                      </p:to>
                                    </p:set>
                                    <p:animEffect transition="in" filter="dissolve">
                                      <p:cBhvr>
                                        <p:cTn id="7" dur="500"/>
                                        <p:tgtEl>
                                          <p:spTgt spid="161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1795">
                                            <p:txEl>
                                              <p:pRg st="0" end="0"/>
                                            </p:txEl>
                                          </p:spTgt>
                                        </p:tgtEl>
                                        <p:attrNameLst>
                                          <p:attrName>style.visibility</p:attrName>
                                        </p:attrNameLst>
                                      </p:cBhvr>
                                      <p:to>
                                        <p:strVal val="visible"/>
                                      </p:to>
                                    </p:set>
                                    <p:animEffect transition="in" filter="dissolve">
                                      <p:cBhvr>
                                        <p:cTn id="10" dur="500"/>
                                        <p:tgtEl>
                                          <p:spTgt spid="1617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61795">
                                            <p:txEl>
                                              <p:pRg st="1" end="1"/>
                                            </p:txEl>
                                          </p:spTgt>
                                        </p:tgtEl>
                                        <p:attrNameLst>
                                          <p:attrName>style.visibility</p:attrName>
                                        </p:attrNameLst>
                                      </p:cBhvr>
                                      <p:to>
                                        <p:strVal val="visible"/>
                                      </p:to>
                                    </p:set>
                                    <p:anim calcmode="lin" valueType="num">
                                      <p:cBhvr additive="base">
                                        <p:cTn id="15"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1795">
                                            <p:txEl>
                                              <p:pRg st="2" end="2"/>
                                            </p:txEl>
                                          </p:spTgt>
                                        </p:tgtEl>
                                        <p:attrNameLst>
                                          <p:attrName>style.visibility</p:attrName>
                                        </p:attrNameLst>
                                      </p:cBhvr>
                                      <p:to>
                                        <p:strVal val="visible"/>
                                      </p:to>
                                    </p:set>
                                    <p:anim calcmode="lin" valueType="num">
                                      <p:cBhvr additive="base">
                                        <p:cTn id="21"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1796">
                                            <p:bg/>
                                          </p:spTgt>
                                        </p:tgtEl>
                                        <p:attrNameLst>
                                          <p:attrName>style.visibility</p:attrName>
                                        </p:attrNameLst>
                                      </p:cBhvr>
                                      <p:to>
                                        <p:strVal val="visible"/>
                                      </p:to>
                                    </p:set>
                                    <p:animEffect transition="in" filter="dissolve">
                                      <p:cBhvr>
                                        <p:cTn id="27" dur="500"/>
                                        <p:tgtEl>
                                          <p:spTgt spid="161796">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1796">
                                            <p:txEl>
                                              <p:pRg st="0" end="0"/>
                                            </p:txEl>
                                          </p:spTgt>
                                        </p:tgtEl>
                                        <p:attrNameLst>
                                          <p:attrName>style.visibility</p:attrName>
                                        </p:attrNameLst>
                                      </p:cBhvr>
                                      <p:to>
                                        <p:strVal val="visible"/>
                                      </p:to>
                                    </p:set>
                                    <p:animEffect transition="in" filter="dissolve">
                                      <p:cBhvr>
                                        <p:cTn id="30" dur="500"/>
                                        <p:tgtEl>
                                          <p:spTgt spid="161796">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61796">
                                            <p:txEl>
                                              <p:pRg st="1" end="1"/>
                                            </p:txEl>
                                          </p:spTgt>
                                        </p:tgtEl>
                                        <p:attrNameLst>
                                          <p:attrName>style.visibility</p:attrName>
                                        </p:attrNameLst>
                                      </p:cBhvr>
                                      <p:to>
                                        <p:strVal val="visible"/>
                                      </p:to>
                                    </p:set>
                                    <p:anim calcmode="lin" valueType="num">
                                      <p:cBhvr additive="base">
                                        <p:cTn id="35" dur="500" fill="hold"/>
                                        <p:tgtEl>
                                          <p:spTgt spid="16179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17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1796">
                                            <p:txEl>
                                              <p:pRg st="2" end="2"/>
                                            </p:txEl>
                                          </p:spTgt>
                                        </p:tgtEl>
                                        <p:attrNameLst>
                                          <p:attrName>style.visibility</p:attrName>
                                        </p:attrNameLst>
                                      </p:cBhvr>
                                      <p:to>
                                        <p:strVal val="visible"/>
                                      </p:to>
                                    </p:set>
                                    <p:anim calcmode="lin" valueType="num">
                                      <p:cBhvr additive="base">
                                        <p:cTn id="41" dur="500" fill="hold"/>
                                        <p:tgtEl>
                                          <p:spTgt spid="16179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17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1796">
                                            <p:txEl>
                                              <p:pRg st="3" end="3"/>
                                            </p:txEl>
                                          </p:spTgt>
                                        </p:tgtEl>
                                        <p:attrNameLst>
                                          <p:attrName>style.visibility</p:attrName>
                                        </p:attrNameLst>
                                      </p:cBhvr>
                                      <p:to>
                                        <p:strVal val="visible"/>
                                      </p:to>
                                    </p:set>
                                    <p:anim calcmode="lin" valueType="num">
                                      <p:cBhvr additive="base">
                                        <p:cTn id="47" dur="500" fill="hold"/>
                                        <p:tgtEl>
                                          <p:spTgt spid="16179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179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animBg="1"/>
      <p:bldP spid="161796" grpId="0" uiExpand="1" build="p" animBg="1"/>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E943-EB8B-4AFB-AEF9-860C4360254E}"/>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Book of the Covenant (20:22—23:33)</a:t>
            </a:r>
          </a:p>
        </p:txBody>
      </p:sp>
      <p:sp>
        <p:nvSpPr>
          <p:cNvPr id="3" name="Content Placeholder 2">
            <a:extLst>
              <a:ext uri="{FF2B5EF4-FFF2-40B4-BE49-F238E27FC236}">
                <a16:creationId xmlns:a16="http://schemas.microsoft.com/office/drawing/2014/main" id="{1EBB8D17-A577-41F5-8110-6FE1052F1E0D}"/>
              </a:ext>
            </a:extLst>
          </p:cNvPr>
          <p:cNvSpPr>
            <a:spLocks noGrp="1"/>
          </p:cNvSpPr>
          <p:nvPr>
            <p:ph idx="1"/>
          </p:nvPr>
        </p:nvSpPr>
        <p:spPr>
          <a:xfrm>
            <a:off x="838200" y="1417320"/>
            <a:ext cx="11030680" cy="5440680"/>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title “Book of the Covenant” comes from 24:7, at the conclusion and acceptance of the next set of laws.</a:t>
            </a:r>
          </a:p>
          <a:p>
            <a:r>
              <a:rPr lang="en-US" sz="2400" i="1" dirty="0">
                <a:latin typeface="Comic Sans MS" panose="030F0702030302020204" pitchFamily="66" charset="0"/>
              </a:rPr>
              <a:t>The use of the term “covenant” is important in that it describes a binding suzerainty relationship between Israel and Yahweh.</a:t>
            </a:r>
          </a:p>
          <a:p>
            <a:r>
              <a:rPr lang="en-US" sz="2400" i="1" dirty="0">
                <a:latin typeface="Comic Sans MS" panose="030F0702030302020204" pitchFamily="66" charset="0"/>
              </a:rPr>
              <a:t>The expansion of the principles set forth in the Ten Words would be Israel’s first law code, though many of the laws have parallels in other ancient law codes as well.</a:t>
            </a:r>
          </a:p>
          <a:p>
            <a:r>
              <a:rPr lang="en-US" sz="2400" i="1" dirty="0">
                <a:latin typeface="Comic Sans MS" panose="030F0702030302020204" pitchFamily="66" charset="0"/>
              </a:rPr>
              <a:t>In general, the Book of the Covenant presents three basic types of laws:</a:t>
            </a:r>
          </a:p>
          <a:p>
            <a:pPr lvl="1"/>
            <a:r>
              <a:rPr lang="en-US" sz="2200" b="1" dirty="0">
                <a:latin typeface="Comic Sans MS" panose="030F0702030302020204" pitchFamily="66" charset="0"/>
              </a:rPr>
              <a:t>…those commanding piety</a:t>
            </a:r>
          </a:p>
          <a:p>
            <a:pPr lvl="1"/>
            <a:r>
              <a:rPr lang="en-US" sz="2200" b="1" dirty="0">
                <a:latin typeface="Comic Sans MS" panose="030F0702030302020204" pitchFamily="66" charset="0"/>
              </a:rPr>
              <a:t>…those commanding justice</a:t>
            </a:r>
          </a:p>
          <a:p>
            <a:pPr lvl="1"/>
            <a:r>
              <a:rPr lang="en-US" sz="2200" b="1" dirty="0">
                <a:latin typeface="Comic Sans MS" panose="030F0702030302020204" pitchFamily="66" charset="0"/>
              </a:rPr>
              <a:t>…those commanding charity.</a:t>
            </a:r>
          </a:p>
        </p:txBody>
      </p:sp>
      <p:sp>
        <p:nvSpPr>
          <p:cNvPr id="4" name="Slide Number Placeholder 3">
            <a:extLst>
              <a:ext uri="{FF2B5EF4-FFF2-40B4-BE49-F238E27FC236}">
                <a16:creationId xmlns:a16="http://schemas.microsoft.com/office/drawing/2014/main" id="{E28A1CF5-E459-4E1B-B032-4E40976EA20A}"/>
              </a:ext>
            </a:extLst>
          </p:cNvPr>
          <p:cNvSpPr>
            <a:spLocks noGrp="1"/>
          </p:cNvSpPr>
          <p:nvPr>
            <p:ph type="sldNum" sz="quarter" idx="12"/>
          </p:nvPr>
        </p:nvSpPr>
        <p:spPr>
          <a:xfrm>
            <a:off x="11178540" y="6429466"/>
            <a:ext cx="6903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4D1646-66F2-468F-9AC8-801C436463F2}"/>
              </a:ext>
            </a:extLst>
          </p:cNvPr>
          <p:cNvSpPr>
            <a:spLocks noGrp="1"/>
          </p:cNvSpPr>
          <p:nvPr>
            <p:ph type="sldNum" sz="quarter" idx="12"/>
          </p:nvPr>
        </p:nvSpPr>
        <p:spPr>
          <a:xfrm>
            <a:off x="11143785" y="6429466"/>
            <a:ext cx="725095" cy="292009"/>
          </a:xfrm>
        </p:spPr>
        <p:txBody>
          <a:bodyPr/>
          <a:lstStyle/>
          <a:p>
            <a:pPr>
              <a:defRPr/>
            </a:pPr>
            <a:fld id="{B8B4E7BA-2FD8-4245-B90E-88E3A4F9E9B9}" type="slidenum">
              <a:rPr lang="en-US" altLang="en-US"/>
              <a:pPr>
                <a:defRPr/>
              </a:pPr>
              <a:t>134</a:t>
            </a:fld>
            <a:endParaRPr lang="en-US" altLang="en-US" dirty="0"/>
          </a:p>
        </p:txBody>
      </p:sp>
      <p:sp>
        <p:nvSpPr>
          <p:cNvPr id="470018" name="Rectangle 2">
            <a:extLst>
              <a:ext uri="{FF2B5EF4-FFF2-40B4-BE49-F238E27FC236}">
                <a16:creationId xmlns:a16="http://schemas.microsoft.com/office/drawing/2014/main" id="{7058C5BE-6A37-481B-8CE3-705B24E5A4CA}"/>
              </a:ext>
            </a:extLst>
          </p:cNvPr>
          <p:cNvSpPr>
            <a:spLocks noGrp="1" noChangeArrowheads="1"/>
          </p:cNvSpPr>
          <p:nvPr>
            <p:ph type="title"/>
          </p:nvPr>
        </p:nvSpPr>
        <p:spPr/>
        <p:txBody>
          <a:bodyPr/>
          <a:lstStyle/>
          <a:p>
            <a:pPr eaLnBrk="1" hangingPunct="1">
              <a:defRPr/>
            </a:pPr>
            <a:r>
              <a:rPr lang="en-US" altLang="en-US" dirty="0">
                <a:solidFill>
                  <a:srgbClr val="C00000"/>
                </a:solidFill>
                <a:effectLst>
                  <a:outerShdw blurRad="38100" dist="38100" dir="2700000" algn="tl">
                    <a:srgbClr val="000000">
                      <a:alpha val="43137"/>
                    </a:srgbClr>
                  </a:outerShdw>
                </a:effectLst>
                <a:latin typeface="Copperplate Gothic Bold" pitchFamily="34" charset="0"/>
              </a:rPr>
              <a:t>The Nature of A.N.E. Covenant</a:t>
            </a:r>
          </a:p>
        </p:txBody>
      </p:sp>
      <p:sp>
        <p:nvSpPr>
          <p:cNvPr id="470019" name="Rectangle 3">
            <a:extLst>
              <a:ext uri="{FF2B5EF4-FFF2-40B4-BE49-F238E27FC236}">
                <a16:creationId xmlns:a16="http://schemas.microsoft.com/office/drawing/2014/main" id="{70A86CF7-5A04-48FE-A725-35627D51492C}"/>
              </a:ext>
            </a:extLst>
          </p:cNvPr>
          <p:cNvSpPr>
            <a:spLocks noGrp="1" noChangeArrowheads="1"/>
          </p:cNvSpPr>
          <p:nvPr>
            <p:ph type="body" idx="1"/>
          </p:nvPr>
        </p:nvSpPr>
        <p:spPr>
          <a:xfrm>
            <a:off x="838201" y="1338146"/>
            <a:ext cx="10515600" cy="5383329"/>
          </a:xfrm>
        </p:spPr>
        <p:txBody>
          <a:bodyPr>
            <a:normAutofit/>
          </a:bodyPr>
          <a:lstStyle/>
          <a:p>
            <a:pPr eaLnBrk="1" hangingPunct="1">
              <a:buFont typeface="Wingdings" panose="05000000000000000000" pitchFamily="2" charset="2"/>
              <a:buNone/>
              <a:defRPr/>
            </a:pPr>
            <a:r>
              <a:rPr lang="en-US" altLang="en-US" sz="3200" b="1" dirty="0">
                <a:solidFill>
                  <a:srgbClr val="002060"/>
                </a:solidFill>
              </a:rPr>
              <a:t>The cultural institution of covenant, widespread throughout the ancient Near East, became the essential basis for the relationship between Yahweh and Israel.</a:t>
            </a:r>
          </a:p>
          <a:p>
            <a:pPr eaLnBrk="1" hangingPunct="1">
              <a:defRPr/>
            </a:pPr>
            <a:r>
              <a:rPr lang="en-US" altLang="en-US" sz="2400" i="1" dirty="0">
                <a:latin typeface="Calibri" panose="020F0502020204030204" pitchFamily="34" charset="0"/>
              </a:rPr>
              <a:t>Covenant was a basic social institution within tribal structures and between city-states when there was no international law.</a:t>
            </a:r>
          </a:p>
          <a:p>
            <a:pPr eaLnBrk="1" hangingPunct="1">
              <a:defRPr/>
            </a:pPr>
            <a:r>
              <a:rPr lang="en-US" altLang="en-US" sz="2400" i="1" dirty="0">
                <a:latin typeface="Calibri" panose="020F0502020204030204" pitchFamily="34" charset="0"/>
              </a:rPr>
              <a:t>A covenant was a solemn promise made binding by an oath so that each party was obliged to fulfill the terms.</a:t>
            </a:r>
          </a:p>
          <a:p>
            <a:pPr eaLnBrk="1" hangingPunct="1">
              <a:defRPr/>
            </a:pPr>
            <a:r>
              <a:rPr lang="en-US" altLang="en-US" sz="2400" i="1" dirty="0">
                <a:latin typeface="Calibri" panose="020F0502020204030204" pitchFamily="34" charset="0"/>
              </a:rPr>
              <a:t>A suzerainty-treaty was a covenant between parties of unequal status—an overlord and a subject. Here, Yahweh was the suzerain (the Great King), and Israel was the vassal (the lesser party).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19">
                                            <p:txEl>
                                              <p:pRg st="0" end="0"/>
                                            </p:txEl>
                                          </p:spTgt>
                                        </p:tgtEl>
                                        <p:attrNameLst>
                                          <p:attrName>style.visibility</p:attrName>
                                        </p:attrNameLst>
                                      </p:cBhvr>
                                      <p:to>
                                        <p:strVal val="visible"/>
                                      </p:to>
                                    </p:set>
                                    <p:anim calcmode="lin" valueType="num">
                                      <p:cBhvr>
                                        <p:cTn id="7" dur="500" fill="hold"/>
                                        <p:tgtEl>
                                          <p:spTgt spid="470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00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0019">
                                            <p:txEl>
                                              <p:pRg st="1" end="1"/>
                                            </p:txEl>
                                          </p:spTgt>
                                        </p:tgtEl>
                                        <p:attrNameLst>
                                          <p:attrName>style.visibility</p:attrName>
                                        </p:attrNameLst>
                                      </p:cBhvr>
                                      <p:to>
                                        <p:strVal val="visible"/>
                                      </p:to>
                                    </p:set>
                                    <p:anim calcmode="lin" valueType="num">
                                      <p:cBhvr additive="base">
                                        <p:cTn id="13" dur="500" fill="hold"/>
                                        <p:tgtEl>
                                          <p:spTgt spid="470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0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0019">
                                            <p:txEl>
                                              <p:pRg st="2" end="2"/>
                                            </p:txEl>
                                          </p:spTgt>
                                        </p:tgtEl>
                                        <p:attrNameLst>
                                          <p:attrName>style.visibility</p:attrName>
                                        </p:attrNameLst>
                                      </p:cBhvr>
                                      <p:to>
                                        <p:strVal val="visible"/>
                                      </p:to>
                                    </p:set>
                                    <p:anim calcmode="lin" valueType="num">
                                      <p:cBhvr additive="base">
                                        <p:cTn id="19" dur="500" fill="hold"/>
                                        <p:tgtEl>
                                          <p:spTgt spid="470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0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0019">
                                            <p:txEl>
                                              <p:pRg st="3" end="3"/>
                                            </p:txEl>
                                          </p:spTgt>
                                        </p:tgtEl>
                                        <p:attrNameLst>
                                          <p:attrName>style.visibility</p:attrName>
                                        </p:attrNameLst>
                                      </p:cBhvr>
                                      <p:to>
                                        <p:strVal val="visible"/>
                                      </p:to>
                                    </p:set>
                                    <p:anim calcmode="lin" valueType="num">
                                      <p:cBhvr additive="base">
                                        <p:cTn id="25" dur="500" fill="hold"/>
                                        <p:tgtEl>
                                          <p:spTgt spid="4700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00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71042" name="Rectangle 2">
            <a:extLst>
              <a:ext uri="{FF2B5EF4-FFF2-40B4-BE49-F238E27FC236}">
                <a16:creationId xmlns:a16="http://schemas.microsoft.com/office/drawing/2014/main" id="{64FF5EBA-E8E7-40F0-9B49-821BC0E7B515}"/>
              </a:ext>
            </a:extLst>
          </p:cNvPr>
          <p:cNvSpPr>
            <a:spLocks noGrp="1" noChangeArrowheads="1"/>
          </p:cNvSpPr>
          <p:nvPr>
            <p:ph type="title"/>
          </p:nvPr>
        </p:nvSpPr>
        <p:spPr>
          <a:xfrm>
            <a:off x="557561" y="1"/>
            <a:ext cx="10995102" cy="1984916"/>
          </a:xfrm>
        </p:spPr>
        <p:txBody>
          <a:bodyPr>
            <a:normAutofit/>
          </a:bodyPr>
          <a:lstStyle/>
          <a:p>
            <a:pPr algn="ctr" eaLnBrk="1" hangingPunct="1">
              <a:defRPr/>
            </a:pPr>
            <a:r>
              <a:rPr lang="en-US" altLang="en-US" sz="28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well-known covenants are known from the ancient world.</a:t>
            </a:r>
            <a:br>
              <a:rPr lang="en-US" altLang="en-US" sz="3200" dirty="0">
                <a:solidFill>
                  <a:srgbClr val="FF9900"/>
                </a:solidFill>
                <a:latin typeface="Impact" panose="020B0806030902050204" pitchFamily="34" charset="0"/>
              </a:rPr>
            </a:br>
            <a:r>
              <a:rPr lang="en-US" altLang="en-US" sz="2400" b="0" dirty="0">
                <a:latin typeface="Arial Narrow" panose="020B0606020202030204" pitchFamily="34" charset="0"/>
              </a:rPr>
              <a:t>Ancient Near Eastern treaties with striking parallels to the biblical covenant material have been found in ancient Hittite culture (15</a:t>
            </a:r>
            <a:r>
              <a:rPr lang="en-US" altLang="en-US" sz="2400" b="0" baseline="30000" dirty="0">
                <a:latin typeface="Arial Narrow" panose="020B0606020202030204" pitchFamily="34" charset="0"/>
              </a:rPr>
              <a:t>th</a:t>
            </a:r>
            <a:r>
              <a:rPr lang="en-US" altLang="en-US" sz="2400" b="0" dirty="0">
                <a:latin typeface="Arial Narrow" panose="020B0606020202030204" pitchFamily="34" charset="0"/>
              </a:rPr>
              <a:t> century BC) and in the vassal treaties of Esarhaddon II of Assyria (7</a:t>
            </a:r>
            <a:r>
              <a:rPr lang="en-US" altLang="en-US" sz="2400" b="0" baseline="30000" dirty="0">
                <a:latin typeface="Arial Narrow" panose="020B0606020202030204" pitchFamily="34" charset="0"/>
              </a:rPr>
              <a:t>th</a:t>
            </a:r>
            <a:r>
              <a:rPr lang="en-US" altLang="en-US" sz="2400" b="0" dirty="0">
                <a:latin typeface="Arial Narrow" panose="020B0606020202030204" pitchFamily="34" charset="0"/>
              </a:rPr>
              <a:t> century BC).</a:t>
            </a:r>
            <a:endParaRPr lang="en-US" altLang="en-US" sz="2400" b="0" dirty="0">
              <a:latin typeface="Impact" panose="020B0806030902050204" pitchFamily="34" charset="0"/>
            </a:endParaRPr>
          </a:p>
        </p:txBody>
      </p:sp>
      <p:pic>
        <p:nvPicPr>
          <p:cNvPr id="471043" name="Picture 3" descr="BM,%20Nov-2007%20123[1]">
            <a:extLst>
              <a:ext uri="{FF2B5EF4-FFF2-40B4-BE49-F238E27FC236}">
                <a16:creationId xmlns:a16="http://schemas.microsoft.com/office/drawing/2014/main" id="{1B334163-0867-48E8-8228-4B8BB721D6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6537" y="1747798"/>
            <a:ext cx="2849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4" name="Picture 4" descr="VTE">
            <a:extLst>
              <a:ext uri="{FF2B5EF4-FFF2-40B4-BE49-F238E27FC236}">
                <a16:creationId xmlns:a16="http://schemas.microsoft.com/office/drawing/2014/main" id="{9DDF912A-9A79-4689-940D-013F996F63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4640" y="1747798"/>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5" name="Text Box 5">
            <a:extLst>
              <a:ext uri="{FF2B5EF4-FFF2-40B4-BE49-F238E27FC236}">
                <a16:creationId xmlns:a16="http://schemas.microsoft.com/office/drawing/2014/main" id="{55DDBCAA-A16E-4977-8C4E-E1D5E5EAA2D0}"/>
              </a:ext>
            </a:extLst>
          </p:cNvPr>
          <p:cNvSpPr txBox="1">
            <a:spLocks noChangeArrowheads="1"/>
          </p:cNvSpPr>
          <p:nvPr/>
        </p:nvSpPr>
        <p:spPr bwMode="auto">
          <a:xfrm>
            <a:off x="1553737" y="6483348"/>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dirty="0">
                <a:latin typeface="Arial Narrow" panose="020B0606020202030204" pitchFamily="34" charset="0"/>
              </a:rPr>
              <a:t>British Museum, London</a:t>
            </a:r>
          </a:p>
        </p:txBody>
      </p:sp>
      <p:sp>
        <p:nvSpPr>
          <p:cNvPr id="471046" name="Text Box 6">
            <a:extLst>
              <a:ext uri="{FF2B5EF4-FFF2-40B4-BE49-F238E27FC236}">
                <a16:creationId xmlns:a16="http://schemas.microsoft.com/office/drawing/2014/main" id="{7BEA5F91-C401-4693-B2A9-58C36D001002}"/>
              </a:ext>
            </a:extLst>
          </p:cNvPr>
          <p:cNvSpPr txBox="1">
            <a:spLocks noChangeArrowheads="1"/>
          </p:cNvSpPr>
          <p:nvPr/>
        </p:nvSpPr>
        <p:spPr bwMode="auto">
          <a:xfrm>
            <a:off x="6573644" y="649450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1600" dirty="0">
                <a:latin typeface="Arial Narrow" panose="020B0606020202030204" pitchFamily="34" charset="0"/>
              </a:rPr>
              <a:t>University of Pennsylvania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43"/>
                                        </p:tgtEl>
                                        <p:attrNameLst>
                                          <p:attrName>style.visibility</p:attrName>
                                        </p:attrNameLst>
                                      </p:cBhvr>
                                      <p:to>
                                        <p:strVal val="visible"/>
                                      </p:to>
                                    </p:set>
                                    <p:animEffect transition="in" filter="dissolve">
                                      <p:cBhvr>
                                        <p:cTn id="7" dur="500"/>
                                        <p:tgtEl>
                                          <p:spTgt spid="4710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45"/>
                                        </p:tgtEl>
                                        <p:attrNameLst>
                                          <p:attrName>style.visibility</p:attrName>
                                        </p:attrNameLst>
                                      </p:cBhvr>
                                      <p:to>
                                        <p:strVal val="visible"/>
                                      </p:to>
                                    </p:set>
                                    <p:animEffect transition="in" filter="dissolve">
                                      <p:cBhvr>
                                        <p:cTn id="10" dur="500"/>
                                        <p:tgtEl>
                                          <p:spTgt spid="4710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71044"/>
                                        </p:tgtEl>
                                        <p:attrNameLst>
                                          <p:attrName>style.visibility</p:attrName>
                                        </p:attrNameLst>
                                      </p:cBhvr>
                                      <p:to>
                                        <p:strVal val="visible"/>
                                      </p:to>
                                    </p:set>
                                    <p:animEffect transition="in" filter="dissolve">
                                      <p:cBhvr>
                                        <p:cTn id="15" dur="500"/>
                                        <p:tgtEl>
                                          <p:spTgt spid="471044"/>
                                        </p:tgtEl>
                                      </p:cBhvr>
                                    </p:animEffect>
                                  </p:childTnLst>
                                </p:cTn>
                              </p:par>
                              <p:par>
                                <p:cTn id="16" presetID="9" presetClass="entr" presetSubtype="0" fill="hold" nodeType="withEffect">
                                  <p:stCondLst>
                                    <p:cond delay="0"/>
                                  </p:stCondLst>
                                  <p:childTnLst>
                                    <p:set>
                                      <p:cBhvr>
                                        <p:cTn id="17" dur="1" fill="hold">
                                          <p:stCondLst>
                                            <p:cond delay="0"/>
                                          </p:stCondLst>
                                        </p:cTn>
                                        <p:tgtEl>
                                          <p:spTgt spid="471046">
                                            <p:txEl>
                                              <p:pRg st="0" end="0"/>
                                            </p:txEl>
                                          </p:spTgt>
                                        </p:tgtEl>
                                        <p:attrNameLst>
                                          <p:attrName>style.visibility</p:attrName>
                                        </p:attrNameLst>
                                      </p:cBhvr>
                                      <p:to>
                                        <p:strVal val="visible"/>
                                      </p:to>
                                    </p:set>
                                    <p:animEffect transition="in" filter="dissolve">
                                      <p:cBhvr>
                                        <p:cTn id="18" dur="500"/>
                                        <p:tgtEl>
                                          <p:spTgt spid="4710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128B-03B7-4938-B5E1-CC57F755532D}"/>
              </a:ext>
            </a:extLst>
          </p:cNvPr>
          <p:cNvSpPr>
            <a:spLocks noGrp="1"/>
          </p:cNvSpPr>
          <p:nvPr>
            <p:ph type="title"/>
          </p:nvPr>
        </p:nvSpPr>
        <p:spPr>
          <a:xfrm>
            <a:off x="548640" y="251461"/>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Expansions on the Ten Words</a:t>
            </a:r>
          </a:p>
        </p:txBody>
      </p:sp>
      <p:sp>
        <p:nvSpPr>
          <p:cNvPr id="3" name="Content Placeholder 2">
            <a:extLst>
              <a:ext uri="{FF2B5EF4-FFF2-40B4-BE49-F238E27FC236}">
                <a16:creationId xmlns:a16="http://schemas.microsoft.com/office/drawing/2014/main" id="{0E29A18C-8828-4661-BDF4-515F4501F7E3}"/>
              </a:ext>
            </a:extLst>
          </p:cNvPr>
          <p:cNvSpPr>
            <a:spLocks noGrp="1"/>
          </p:cNvSpPr>
          <p:nvPr>
            <p:ph idx="1"/>
          </p:nvPr>
        </p:nvSpPr>
        <p:spPr>
          <a:xfrm>
            <a:off x="548639" y="1005838"/>
            <a:ext cx="11474747" cy="5852162"/>
          </a:xfrm>
        </p:spPr>
        <p:txBody>
          <a:bodyPr>
            <a:normAutofit fontScale="92500"/>
          </a:bodyPr>
          <a:lstStyle/>
          <a:p>
            <a:pPr marL="0" indent="0">
              <a:buNone/>
            </a:pPr>
            <a:r>
              <a:rPr lang="en-US" sz="2800" b="1" dirty="0">
                <a:solidFill>
                  <a:srgbClr val="002060"/>
                </a:solidFill>
                <a:latin typeface="Comic Sans MS" panose="030F0702030302020204" pitchFamily="66" charset="0"/>
              </a:rPr>
              <a:t>The classical principle for justice in the ancient Near East was the </a:t>
            </a:r>
            <a:r>
              <a:rPr lang="en-US" sz="2800" b="1" i="1" dirty="0" err="1">
                <a:solidFill>
                  <a:srgbClr val="002060"/>
                </a:solidFill>
                <a:latin typeface="Comic Sans MS" panose="030F0702030302020204" pitchFamily="66" charset="0"/>
              </a:rPr>
              <a:t>lex</a:t>
            </a:r>
            <a:r>
              <a:rPr lang="en-US" sz="2800" b="1" i="1" dirty="0">
                <a:solidFill>
                  <a:srgbClr val="002060"/>
                </a:solidFill>
                <a:latin typeface="Comic Sans MS" panose="030F0702030302020204" pitchFamily="66" charset="0"/>
              </a:rPr>
              <a:t> talionis</a:t>
            </a:r>
            <a:r>
              <a:rPr lang="en-US" sz="2800" b="1" dirty="0">
                <a:solidFill>
                  <a:srgbClr val="002060"/>
                </a:solidFill>
                <a:latin typeface="Comic Sans MS" panose="030F0702030302020204" pitchFamily="66" charset="0"/>
              </a:rPr>
              <a:t> (like punishment for like offense, i.e., “eye for eye”). Many of these laws are largely expansions of the Ten Words, though they do not follow the original order. If the Decalogue consists of </a:t>
            </a:r>
            <a:r>
              <a:rPr lang="en-US" sz="2800" b="1" u="sng" dirty="0">
                <a:solidFill>
                  <a:srgbClr val="002060"/>
                </a:solidFill>
                <a:latin typeface="Comic Sans MS" panose="030F0702030302020204" pitchFamily="66" charset="0"/>
              </a:rPr>
              <a:t>apodictic</a:t>
            </a:r>
            <a:r>
              <a:rPr lang="en-US" sz="2800" b="1" dirty="0">
                <a:solidFill>
                  <a:srgbClr val="002060"/>
                </a:solidFill>
                <a:latin typeface="Comic Sans MS" panose="030F0702030302020204" pitchFamily="66" charset="0"/>
              </a:rPr>
              <a:t> laws, the expansions are </a:t>
            </a:r>
            <a:r>
              <a:rPr lang="en-US" sz="2800" b="1" u="sng" dirty="0">
                <a:solidFill>
                  <a:srgbClr val="002060"/>
                </a:solidFill>
                <a:latin typeface="Comic Sans MS" panose="030F0702030302020204" pitchFamily="66" charset="0"/>
              </a:rPr>
              <a:t>case</a:t>
            </a:r>
            <a:r>
              <a:rPr lang="en-US" sz="2800" b="1" dirty="0">
                <a:solidFill>
                  <a:srgbClr val="002060"/>
                </a:solidFill>
                <a:latin typeface="Comic Sans MS" panose="030F0702030302020204" pitchFamily="66" charset="0"/>
              </a:rPr>
              <a:t> examples. </a:t>
            </a:r>
          </a:p>
          <a:p>
            <a:r>
              <a:rPr lang="en-US" sz="2400" b="1" i="1" u="sng" dirty="0">
                <a:latin typeface="Comic Sans MS" panose="030F0702030302020204" pitchFamily="66" charset="0"/>
              </a:rPr>
              <a:t>First Word:</a:t>
            </a:r>
            <a:r>
              <a:rPr lang="en-US" sz="2400" i="1" dirty="0">
                <a:latin typeface="Comic Sans MS" panose="030F0702030302020204" pitchFamily="66" charset="0"/>
              </a:rPr>
              <a:t> The exclusive worship of Yahweh meant no recognition of other deities (22:20). Sacrifice to any deity but Yahweh was a capital offense. Here is the first appearance of the word </a:t>
            </a:r>
            <a:r>
              <a:rPr lang="en-US" sz="2400" i="1" u="sng" dirty="0" err="1">
                <a:latin typeface="Comic Sans MS" panose="030F0702030302020204" pitchFamily="66" charset="0"/>
              </a:rPr>
              <a:t>herem</a:t>
            </a:r>
            <a:r>
              <a:rPr lang="en-US" sz="2400" i="1" dirty="0">
                <a:latin typeface="Comic Sans MS" panose="030F0702030302020204" pitchFamily="66" charset="0"/>
              </a:rPr>
              <a:t> (= “banned” or “devoted to destruction”).</a:t>
            </a:r>
          </a:p>
          <a:p>
            <a:r>
              <a:rPr lang="en-US" sz="2400" b="1" i="1" u="sng" dirty="0">
                <a:latin typeface="Comic Sans MS" panose="030F0702030302020204" pitchFamily="66" charset="0"/>
              </a:rPr>
              <a:t>Second Word:</a:t>
            </a:r>
            <a:r>
              <a:rPr lang="en-US" sz="2400" i="1" dirty="0">
                <a:latin typeface="Comic Sans MS" panose="030F0702030302020204" pitchFamily="66" charset="0"/>
              </a:rPr>
              <a:t> Fashioning likenesses of God in gold or silver was strictly forbidden, since the mystery of God was to be preserved (20:23).</a:t>
            </a:r>
          </a:p>
          <a:p>
            <a:r>
              <a:rPr lang="en-US" sz="2400" b="1" i="1" u="sng" dirty="0">
                <a:latin typeface="Comic Sans MS" panose="030F0702030302020204" pitchFamily="66" charset="0"/>
              </a:rPr>
              <a:t>Third Word:</a:t>
            </a:r>
            <a:r>
              <a:rPr lang="en-US" sz="2400" i="1" dirty="0">
                <a:latin typeface="Comic Sans MS" panose="030F0702030302020204" pitchFamily="66" charset="0"/>
              </a:rPr>
              <a:t> Reverence for Yahweh’s name also meant that the names of other deities were not to be invoked (23:13; 22:28).</a:t>
            </a:r>
            <a:endParaRPr lang="en-US" sz="2400" b="1" i="1" u="sng"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9EC26D35-6EC5-4498-9AA7-AC69830FE3A9}"/>
              </a:ext>
            </a:extLst>
          </p:cNvPr>
          <p:cNvSpPr>
            <a:spLocks noGrp="1"/>
          </p:cNvSpPr>
          <p:nvPr>
            <p:ph type="sldNum" sz="quarter" idx="12"/>
          </p:nvPr>
        </p:nvSpPr>
        <p:spPr>
          <a:xfrm>
            <a:off x="11155680" y="6356350"/>
            <a:ext cx="713200" cy="365125"/>
          </a:xfrm>
        </p:spPr>
        <p:txBody>
          <a:bodyPr/>
          <a:lstStyle/>
          <a:p>
            <a:fld id="{45C00377-489B-40EC-B059-26BDDD2E89B9}" type="slidenum">
              <a:rPr lang="en-US" smtClean="0"/>
              <a:pPr/>
              <a:t>136</a:t>
            </a:fld>
            <a:endParaRPr lang="en-US" dirty="0"/>
          </a:p>
        </p:txBody>
      </p:sp>
    </p:spTree>
    <p:extLst>
      <p:ext uri="{BB962C8B-B14F-4D97-AF65-F5344CB8AC3E}">
        <p14:creationId xmlns:p14="http://schemas.microsoft.com/office/powerpoint/2010/main" val="18814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E943-EB8B-4AFB-AEF9-860C4360254E}"/>
              </a:ext>
            </a:extLst>
          </p:cNvPr>
          <p:cNvSpPr>
            <a:spLocks noGrp="1"/>
          </p:cNvSpPr>
          <p:nvPr>
            <p:ph type="title"/>
          </p:nvPr>
        </p:nvSpPr>
        <p:spPr/>
        <p:txBody>
          <a:bodyPr>
            <a:noAutofit/>
          </a:bodyPr>
          <a:lstStyle/>
          <a:p>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Laws About Altars (20:22-26)</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3" name="Content Placeholder 2">
            <a:extLst>
              <a:ext uri="{FF2B5EF4-FFF2-40B4-BE49-F238E27FC236}">
                <a16:creationId xmlns:a16="http://schemas.microsoft.com/office/drawing/2014/main" id="{1EBB8D17-A577-41F5-8110-6FE1052F1E0D}"/>
              </a:ext>
            </a:extLst>
          </p:cNvPr>
          <p:cNvSpPr>
            <a:spLocks noGrp="1"/>
          </p:cNvSpPr>
          <p:nvPr>
            <p:ph sz="half" idx="2"/>
          </p:nvPr>
        </p:nvSpPr>
        <p:spPr>
          <a:xfrm>
            <a:off x="6096000" y="1344473"/>
            <a:ext cx="5772880" cy="5235714"/>
          </a:xfrm>
        </p:spPr>
        <p:txBody>
          <a:bodyPr>
            <a:normAutofit/>
          </a:bodyPr>
          <a:lstStyle/>
          <a:p>
            <a:pPr marL="0" indent="0">
              <a:buNone/>
            </a:pPr>
            <a:r>
              <a:rPr lang="en-US" sz="2800" b="1" dirty="0">
                <a:solidFill>
                  <a:srgbClr val="002060"/>
                </a:solidFill>
                <a:latin typeface="Comic Sans MS" panose="030F0702030302020204" pitchFamily="66" charset="0"/>
              </a:rPr>
              <a:t>Altars were to be constructed of earth (i.e., packed dirt or mudbrick) or unhewn field stones; they were not to be approached with steps.</a:t>
            </a:r>
          </a:p>
          <a:p>
            <a:r>
              <a:rPr lang="en-US" sz="2400" i="1" dirty="0">
                <a:latin typeface="Comic Sans MS" panose="030F0702030302020204" pitchFamily="66" charset="0"/>
              </a:rPr>
              <a:t>This altar of unworked stones, discovered in Arad, Judah, fits the requirements.</a:t>
            </a:r>
          </a:p>
          <a:p>
            <a:r>
              <a:rPr lang="en-US" sz="2400" i="1" dirty="0">
                <a:latin typeface="Comic Sans MS" panose="030F0702030302020204" pitchFamily="66" charset="0"/>
              </a:rPr>
              <a:t>Later, Joshua will build such an altar (Jos. 3:12; 4:20).</a:t>
            </a:r>
          </a:p>
        </p:txBody>
      </p:sp>
      <p:sp>
        <p:nvSpPr>
          <p:cNvPr id="4" name="Slide Number Placeholder 3">
            <a:extLst>
              <a:ext uri="{FF2B5EF4-FFF2-40B4-BE49-F238E27FC236}">
                <a16:creationId xmlns:a16="http://schemas.microsoft.com/office/drawing/2014/main" id="{E28A1CF5-E459-4E1B-B032-4E40976EA20A}"/>
              </a:ext>
            </a:extLst>
          </p:cNvPr>
          <p:cNvSpPr>
            <a:spLocks noGrp="1"/>
          </p:cNvSpPr>
          <p:nvPr>
            <p:ph type="sldNum" sz="quarter" idx="12"/>
          </p:nvPr>
        </p:nvSpPr>
        <p:spPr>
          <a:xfrm>
            <a:off x="11131826" y="6313488"/>
            <a:ext cx="737054" cy="4079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4" descr="HBS21">
            <a:extLst>
              <a:ext uri="{FF2B5EF4-FFF2-40B4-BE49-F238E27FC236}">
                <a16:creationId xmlns:a16="http://schemas.microsoft.com/office/drawing/2014/main" id="{4CA24A88-EDA8-490F-A77D-5081A4B627E9}"/>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323120" y="1344472"/>
            <a:ext cx="5384800" cy="5235714"/>
          </a:xfrm>
        </p:spPr>
      </p:pic>
    </p:spTree>
    <p:extLst>
      <p:ext uri="{BB962C8B-B14F-4D97-AF65-F5344CB8AC3E}">
        <p14:creationId xmlns:p14="http://schemas.microsoft.com/office/powerpoint/2010/main" val="113340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3E4AB-22A1-455E-8AE2-F4BE89CC6E7E}"/>
              </a:ext>
            </a:extLst>
          </p:cNvPr>
          <p:cNvSpPr>
            <a:spLocks noGrp="1"/>
          </p:cNvSpPr>
          <p:nvPr>
            <p:ph idx="1"/>
          </p:nvPr>
        </p:nvSpPr>
        <p:spPr>
          <a:xfrm>
            <a:off x="434340" y="342900"/>
            <a:ext cx="10919460" cy="5834063"/>
          </a:xfrm>
        </p:spPr>
        <p:txBody>
          <a:bodyPr>
            <a:normAutofit/>
          </a:bodyPr>
          <a:lstStyle/>
          <a:p>
            <a:r>
              <a:rPr lang="en-US" sz="2400" b="1" i="1" u="sng" dirty="0">
                <a:latin typeface="Comic Sans MS" panose="030F0702030302020204" pitchFamily="66" charset="0"/>
              </a:rPr>
              <a:t>Fourth Word:</a:t>
            </a:r>
            <a:r>
              <a:rPr lang="en-US" sz="2400" i="1" dirty="0">
                <a:latin typeface="Comic Sans MS" panose="030F0702030302020204" pitchFamily="66" charset="0"/>
              </a:rPr>
              <a:t> Sabbatical laws concerned not only the seventh day but the seventh year (23:10-12). Also, attendance at three annual pilgrim festivals was required (The </a:t>
            </a:r>
            <a:r>
              <a:rPr lang="en-US" sz="2400" i="1" u="sng" dirty="0" err="1">
                <a:latin typeface="Comic Sans MS" panose="030F0702030302020204" pitchFamily="66" charset="0"/>
              </a:rPr>
              <a:t>Haggim</a:t>
            </a:r>
            <a:r>
              <a:rPr lang="en-US" sz="2400" i="1" dirty="0">
                <a:latin typeface="Comic Sans MS" panose="030F0702030302020204" pitchFamily="66" charset="0"/>
              </a:rPr>
              <a:t>): 1) Passover/Unleavened Bread, 2) Harvest, and 3) Ingathering (23:14-17). Details would be provided later (34:18-24; cf. Lv. 23; Nu. 28-29; Dt. 16).</a:t>
            </a:r>
            <a:endParaRPr lang="en-US" sz="2400" b="1" i="1" u="sng" dirty="0">
              <a:latin typeface="Comic Sans MS" panose="030F0702030302020204" pitchFamily="66" charset="0"/>
            </a:endParaRPr>
          </a:p>
          <a:p>
            <a:r>
              <a:rPr lang="en-US" sz="2400" b="1" i="1" u="sng" dirty="0">
                <a:latin typeface="Comic Sans MS" panose="030F0702030302020204" pitchFamily="66" charset="0"/>
              </a:rPr>
              <a:t>Fifth Word:</a:t>
            </a:r>
            <a:r>
              <a:rPr lang="en-US" sz="2400" b="1" i="1" dirty="0">
                <a:latin typeface="Comic Sans MS" panose="030F0702030302020204" pitchFamily="66" charset="0"/>
              </a:rPr>
              <a:t> </a:t>
            </a:r>
            <a:r>
              <a:rPr lang="en-US" sz="2400" i="1" dirty="0">
                <a:latin typeface="Comic Sans MS" panose="030F0702030302020204" pitchFamily="66" charset="0"/>
              </a:rPr>
              <a:t>Each person owes his life to his parents, and more remotely, to God. To attack one’s parents is implicitly to attack God (21:15, 17).</a:t>
            </a:r>
            <a:endParaRPr lang="en-US" sz="2400" b="1" i="1" u="sng" dirty="0">
              <a:latin typeface="Comic Sans MS" panose="030F0702030302020204" pitchFamily="66" charset="0"/>
            </a:endParaRPr>
          </a:p>
          <a:p>
            <a:r>
              <a:rPr lang="en-US" sz="2400" b="1" i="1" u="sng" dirty="0">
                <a:latin typeface="Comic Sans MS" panose="030F0702030302020204" pitchFamily="66" charset="0"/>
              </a:rPr>
              <a:t>Sixth Word:</a:t>
            </a:r>
            <a:r>
              <a:rPr lang="en-US" sz="2400" b="1" i="1" dirty="0">
                <a:latin typeface="Comic Sans MS" panose="030F0702030302020204" pitchFamily="66" charset="0"/>
              </a:rPr>
              <a:t> </a:t>
            </a:r>
            <a:r>
              <a:rPr lang="en-US" sz="2400" i="1" dirty="0">
                <a:latin typeface="Comic Sans MS" panose="030F0702030302020204" pitchFamily="66" charset="0"/>
              </a:rPr>
              <a:t>Distinction is made between premeditated murder, manslaughter and negligent homicide, and sanctuaries for those guilty of manslaughter are anticipated (21:12-14, 18-32; cf. Dt. 19:1-13; Jos. 20).</a:t>
            </a:r>
          </a:p>
          <a:p>
            <a:r>
              <a:rPr lang="en-US" sz="2400" b="1" i="1" u="sng" dirty="0">
                <a:latin typeface="Comic Sans MS" panose="030F0702030302020204" pitchFamily="66" charset="0"/>
              </a:rPr>
              <a:t>Seventh Word:</a:t>
            </a:r>
            <a:r>
              <a:rPr lang="en-US" sz="2400" i="1" dirty="0">
                <a:latin typeface="Comic Sans MS" panose="030F0702030302020204" pitchFamily="66" charset="0"/>
              </a:rPr>
              <a:t> Distinction is made between adultery and premarital sex (22:16-17), and bestiality is a capital crime (22:19).</a:t>
            </a:r>
            <a:endParaRPr lang="en-US" sz="2400" b="1" i="1" u="sng" dirty="0">
              <a:solidFill>
                <a:prstClr val="black"/>
              </a:solidFill>
              <a:latin typeface="Comic Sans MS" panose="030F0702030302020204" pitchFamily="66" charset="0"/>
            </a:endParaRPr>
          </a:p>
          <a:p>
            <a:pPr marL="0" indent="0">
              <a:buNone/>
            </a:pPr>
            <a:endParaRPr lang="en-US" dirty="0"/>
          </a:p>
        </p:txBody>
      </p:sp>
      <p:sp>
        <p:nvSpPr>
          <p:cNvPr id="4" name="Slide Number Placeholder 3">
            <a:extLst>
              <a:ext uri="{FF2B5EF4-FFF2-40B4-BE49-F238E27FC236}">
                <a16:creationId xmlns:a16="http://schemas.microsoft.com/office/drawing/2014/main" id="{AB89E4E0-93D0-421E-A0CA-50C437EE690A}"/>
              </a:ext>
            </a:extLst>
          </p:cNvPr>
          <p:cNvSpPr>
            <a:spLocks noGrp="1"/>
          </p:cNvSpPr>
          <p:nvPr>
            <p:ph type="sldNum" sz="quarter" idx="12"/>
          </p:nvPr>
        </p:nvSpPr>
        <p:spPr>
          <a:xfrm>
            <a:off x="11109960" y="6515100"/>
            <a:ext cx="758920" cy="206375"/>
          </a:xfrm>
        </p:spPr>
        <p:txBody>
          <a:bodyPr/>
          <a:lstStyle/>
          <a:p>
            <a:fld id="{45C00377-489B-40EC-B059-26BDDD2E89B9}" type="slidenum">
              <a:rPr lang="en-US" smtClean="0"/>
              <a:pPr/>
              <a:t>138</a:t>
            </a:fld>
            <a:endParaRPr lang="en-US" dirty="0"/>
          </a:p>
        </p:txBody>
      </p:sp>
    </p:spTree>
    <p:extLst>
      <p:ext uri="{BB962C8B-B14F-4D97-AF65-F5344CB8AC3E}">
        <p14:creationId xmlns:p14="http://schemas.microsoft.com/office/powerpoint/2010/main" val="17127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23C7AE-9A95-4DF2-839D-DD1807A4D042}"/>
              </a:ext>
            </a:extLst>
          </p:cNvPr>
          <p:cNvSpPr>
            <a:spLocks noGrp="1"/>
          </p:cNvSpPr>
          <p:nvPr>
            <p:ph idx="1"/>
          </p:nvPr>
        </p:nvSpPr>
        <p:spPr>
          <a:xfrm>
            <a:off x="480060" y="457200"/>
            <a:ext cx="10873740" cy="5719763"/>
          </a:xfrm>
        </p:spPr>
        <p:txBody>
          <a:bodyPr/>
          <a:lstStyle/>
          <a:p>
            <a:pPr lvl="0"/>
            <a:r>
              <a:rPr lang="en-US" sz="2400" b="1" i="1" u="sng" dirty="0">
                <a:solidFill>
                  <a:prstClr val="black"/>
                </a:solidFill>
                <a:latin typeface="Comic Sans MS" panose="030F0702030302020204" pitchFamily="66" charset="0"/>
              </a:rPr>
              <a:t>Eighth Word:</a:t>
            </a:r>
            <a:r>
              <a:rPr lang="en-US" sz="2400" b="1" i="1" dirty="0">
                <a:solidFill>
                  <a:prstClr val="black"/>
                </a:solidFill>
                <a:latin typeface="Comic Sans MS" panose="030F0702030302020204" pitchFamily="66" charset="0"/>
              </a:rPr>
              <a:t> </a:t>
            </a:r>
            <a:r>
              <a:rPr lang="en-US" sz="2400" i="1" dirty="0">
                <a:solidFill>
                  <a:prstClr val="black"/>
                </a:solidFill>
                <a:latin typeface="Comic Sans MS" panose="030F0702030302020204" pitchFamily="66" charset="0"/>
              </a:rPr>
              <a:t>Kidnapping is a capital offense (21:16). Killing an intruder is justifiable (22:2).  Negligence and breaches of trust call for restitution (21:33-36; 22:1-15).</a:t>
            </a:r>
          </a:p>
          <a:p>
            <a:pPr lvl="0"/>
            <a:r>
              <a:rPr lang="en-US" sz="2400" b="1" i="1" u="sng" dirty="0">
                <a:solidFill>
                  <a:prstClr val="black"/>
                </a:solidFill>
                <a:latin typeface="Comic Sans MS" panose="030F0702030302020204" pitchFamily="66" charset="0"/>
              </a:rPr>
              <a:t>Ninth Word:</a:t>
            </a:r>
            <a:r>
              <a:rPr lang="en-US" sz="2400" i="1" dirty="0">
                <a:solidFill>
                  <a:prstClr val="black"/>
                </a:solidFill>
                <a:latin typeface="Comic Sans MS" panose="030F0702030302020204" pitchFamily="66" charset="0"/>
              </a:rPr>
              <a:t> The commandment about false witness includes perjury, defamation of character and bribery (23:1-3, 6-8).</a:t>
            </a:r>
          </a:p>
          <a:p>
            <a:pPr lvl="0"/>
            <a:r>
              <a:rPr lang="en-US" sz="2400" b="1" i="1" u="sng" dirty="0">
                <a:solidFill>
                  <a:prstClr val="black"/>
                </a:solidFill>
                <a:latin typeface="Comic Sans MS" panose="030F0702030302020204" pitchFamily="66" charset="0"/>
              </a:rPr>
              <a:t>Tenth Word:</a:t>
            </a:r>
            <a:r>
              <a:rPr lang="en-US" sz="2400" i="1" dirty="0">
                <a:solidFill>
                  <a:prstClr val="black"/>
                </a:solidFill>
                <a:latin typeface="Comic Sans MS" panose="030F0702030302020204" pitchFamily="66" charset="0"/>
              </a:rPr>
              <a:t> Inasmuch as the final commandment concerns internal motives, there are no direct expansions. However, it should be remembered that internal motives implicitly lie behind other commandments (i.e., murder, adultery, lying, theft), and the charity laws urge a generosity that is the opposite of covetousness.</a:t>
            </a:r>
            <a:endParaRPr lang="en-US" sz="2400" b="1" i="1" u="sng" dirty="0">
              <a:solidFill>
                <a:prstClr val="black"/>
              </a:solidFill>
              <a:latin typeface="Comic Sans MS" panose="030F0702030302020204" pitchFamily="66" charset="0"/>
            </a:endParaRPr>
          </a:p>
        </p:txBody>
      </p:sp>
      <p:sp>
        <p:nvSpPr>
          <p:cNvPr id="4" name="Slide Number Placeholder 3">
            <a:extLst>
              <a:ext uri="{FF2B5EF4-FFF2-40B4-BE49-F238E27FC236}">
                <a16:creationId xmlns:a16="http://schemas.microsoft.com/office/drawing/2014/main" id="{E5BA44B8-6E3A-4460-83BD-F049E803764F}"/>
              </a:ext>
            </a:extLst>
          </p:cNvPr>
          <p:cNvSpPr>
            <a:spLocks noGrp="1"/>
          </p:cNvSpPr>
          <p:nvPr>
            <p:ph type="sldNum" sz="quarter" idx="12"/>
          </p:nvPr>
        </p:nvSpPr>
        <p:spPr>
          <a:xfrm>
            <a:off x="11109960" y="6400800"/>
            <a:ext cx="758920" cy="320675"/>
          </a:xfrm>
        </p:spPr>
        <p:txBody>
          <a:bodyPr/>
          <a:lstStyle/>
          <a:p>
            <a:fld id="{45C00377-489B-40EC-B059-26BDDD2E89B9}" type="slidenum">
              <a:rPr lang="en-US" smtClean="0"/>
              <a:pPr/>
              <a:t>139</a:t>
            </a:fld>
            <a:endParaRPr lang="en-US" dirty="0"/>
          </a:p>
        </p:txBody>
      </p:sp>
    </p:spTree>
    <p:extLst>
      <p:ext uri="{BB962C8B-B14F-4D97-AF65-F5344CB8AC3E}">
        <p14:creationId xmlns:p14="http://schemas.microsoft.com/office/powerpoint/2010/main" val="28404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F780A3C0-8981-4107-8E94-795EA2EF4207}"/>
              </a:ext>
            </a:extLst>
          </p:cNvPr>
          <p:cNvSpPr>
            <a:spLocks noGrp="1" noChangeArrowheads="1"/>
          </p:cNvSpPr>
          <p:nvPr>
            <p:ph type="title"/>
          </p:nvPr>
        </p:nvSpPr>
        <p:spPr>
          <a:xfrm>
            <a:off x="934277" y="76200"/>
            <a:ext cx="8229600" cy="1143000"/>
          </a:xfrm>
        </p:spPr>
        <p:txBody>
          <a:bodyPr>
            <a:norm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Developing Alphabet</a:t>
            </a:r>
          </a:p>
        </p:txBody>
      </p:sp>
      <p:sp>
        <p:nvSpPr>
          <p:cNvPr id="386051" name="Rectangle 3">
            <a:extLst>
              <a:ext uri="{FF2B5EF4-FFF2-40B4-BE49-F238E27FC236}">
                <a16:creationId xmlns:a16="http://schemas.microsoft.com/office/drawing/2014/main" id="{894FF1E2-37B9-4239-AF31-DB786ADFDA63}"/>
              </a:ext>
            </a:extLst>
          </p:cNvPr>
          <p:cNvSpPr>
            <a:spLocks noGrp="1" noChangeArrowheads="1"/>
          </p:cNvSpPr>
          <p:nvPr>
            <p:ph type="body" idx="1"/>
          </p:nvPr>
        </p:nvSpPr>
        <p:spPr>
          <a:xfrm>
            <a:off x="934277" y="1219200"/>
            <a:ext cx="10078279" cy="5334000"/>
          </a:xfrm>
        </p:spPr>
        <p:txBody>
          <a:bodyPr/>
          <a:lstStyle/>
          <a:p>
            <a:pPr eaLnBrk="1" hangingPunct="1">
              <a:lnSpc>
                <a:spcPct val="90000"/>
              </a:lnSpc>
              <a:buFont typeface="Wingdings" panose="05000000000000000000" pitchFamily="2" charset="2"/>
              <a:buNone/>
              <a:defRPr/>
            </a:pPr>
            <a:r>
              <a:rPr lang="en-US" altLang="en-US" sz="2800" dirty="0">
                <a:solidFill>
                  <a:srgbClr val="002060"/>
                </a:solidFill>
                <a:effectLst>
                  <a:outerShdw blurRad="38100" dist="38100" dir="2700000" algn="tl">
                    <a:srgbClr val="000000"/>
                  </a:outerShdw>
                </a:effectLst>
                <a:latin typeface="Comic Sans MS" panose="030F0702030302020204" pitchFamily="66" charset="0"/>
              </a:rPr>
              <a:t>Though eventually Hebrew became standardized with just 22 consonants, early versions of the alphabet sometimes contained as many as 27 or 28 consonants.</a:t>
            </a:r>
          </a:p>
          <a:p>
            <a:pPr eaLnBrk="1" hangingPunct="1">
              <a:lnSpc>
                <a:spcPct val="90000"/>
              </a:lnSpc>
              <a:defRPr/>
            </a:pPr>
            <a:r>
              <a:rPr lang="en-US" altLang="en-US" sz="2400" i="1" dirty="0">
                <a:latin typeface="Comic Sans MS" panose="030F0702030302020204" pitchFamily="66" charset="0"/>
              </a:rPr>
              <a:t>Vowels were not represented, nor would there be any complete system of vowel-pointing for many hundreds of years (ca. 9</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 AD).</a:t>
            </a:r>
          </a:p>
          <a:p>
            <a:pPr eaLnBrk="1" hangingPunct="1">
              <a:lnSpc>
                <a:spcPct val="90000"/>
              </a:lnSpc>
              <a:defRPr/>
            </a:pPr>
            <a:r>
              <a:rPr lang="en-US" altLang="en-US" sz="2400" i="1" dirty="0">
                <a:latin typeface="Comic Sans MS" panose="030F0702030302020204" pitchFamily="66" charset="0"/>
              </a:rPr>
              <a:t>However, early Hebrew began using certain consonants to signify vowels, first at the end of words and later in the middle of words.</a:t>
            </a:r>
          </a:p>
          <a:p>
            <a:pPr>
              <a:lnSpc>
                <a:spcPct val="90000"/>
              </a:lnSpc>
              <a:defRPr/>
            </a:pPr>
            <a:r>
              <a:rPr lang="en-US" altLang="en-US" sz="2400" i="1" dirty="0">
                <a:latin typeface="Comic Sans MS" panose="030F0702030302020204" pitchFamily="66" charset="0"/>
              </a:rPr>
              <a:t>Pronunciation variations occurred even within the clans of Israel, and a local dialect existed in which the sounds “</a:t>
            </a:r>
            <a:r>
              <a:rPr lang="en-US" altLang="en-US" sz="2400" dirty="0" err="1">
                <a:latin typeface="Comic Sans MS" panose="030F0702030302020204" pitchFamily="66" charset="0"/>
              </a:rPr>
              <a:t>sh</a:t>
            </a:r>
            <a:r>
              <a:rPr lang="en-US" altLang="en-US" sz="2400" dirty="0">
                <a:latin typeface="Comic Sans MS" panose="030F0702030302020204" pitchFamily="66" charset="0"/>
              </a:rPr>
              <a:t>”</a:t>
            </a:r>
            <a:r>
              <a:rPr lang="en-US" altLang="en-US" sz="2400" i="1" dirty="0">
                <a:latin typeface="Comic Sans MS" panose="030F0702030302020204" pitchFamily="66" charset="0"/>
              </a:rPr>
              <a:t> and “</a:t>
            </a:r>
            <a:r>
              <a:rPr lang="en-US" altLang="en-US" sz="2400" dirty="0">
                <a:latin typeface="Comic Sans MS" panose="030F0702030302020204" pitchFamily="66" charset="0"/>
              </a:rPr>
              <a:t>s”</a:t>
            </a:r>
            <a:r>
              <a:rPr lang="en-US" altLang="en-US" sz="2400" i="1" dirty="0">
                <a:latin typeface="Comic Sans MS" panose="030F0702030302020204" pitchFamily="66" charset="0"/>
              </a:rPr>
              <a:t> were not clearly distinguished (cf. Jg. 12:5-6).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6051">
                                            <p:txEl>
                                              <p:pRg st="0" end="0"/>
                                            </p:txEl>
                                          </p:spTgt>
                                        </p:tgtEl>
                                        <p:attrNameLst>
                                          <p:attrName>style.visibility</p:attrName>
                                        </p:attrNameLst>
                                      </p:cBhvr>
                                      <p:to>
                                        <p:strVal val="visible"/>
                                      </p:to>
                                    </p:set>
                                    <p:anim calcmode="lin" valueType="num">
                                      <p:cBhvr>
                                        <p:cTn id="7" dur="500" fill="hold"/>
                                        <p:tgtEl>
                                          <p:spTgt spid="386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60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6051">
                                            <p:txEl>
                                              <p:pRg st="1" end="1"/>
                                            </p:txEl>
                                          </p:spTgt>
                                        </p:tgtEl>
                                        <p:attrNameLst>
                                          <p:attrName>style.visibility</p:attrName>
                                        </p:attrNameLst>
                                      </p:cBhvr>
                                      <p:to>
                                        <p:strVal val="visible"/>
                                      </p:to>
                                    </p:set>
                                    <p:anim calcmode="lin" valueType="num">
                                      <p:cBhvr additive="base">
                                        <p:cTn id="13" dur="500" fill="hold"/>
                                        <p:tgtEl>
                                          <p:spTgt spid="386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6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6051">
                                            <p:txEl>
                                              <p:pRg st="2" end="2"/>
                                            </p:txEl>
                                          </p:spTgt>
                                        </p:tgtEl>
                                        <p:attrNameLst>
                                          <p:attrName>style.visibility</p:attrName>
                                        </p:attrNameLst>
                                      </p:cBhvr>
                                      <p:to>
                                        <p:strVal val="visible"/>
                                      </p:to>
                                    </p:set>
                                    <p:anim calcmode="lin" valueType="num">
                                      <p:cBhvr additive="base">
                                        <p:cTn id="19" dur="500" fill="hold"/>
                                        <p:tgtEl>
                                          <p:spTgt spid="386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6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6051">
                                            <p:txEl>
                                              <p:pRg st="3" end="3"/>
                                            </p:txEl>
                                          </p:spTgt>
                                        </p:tgtEl>
                                        <p:attrNameLst>
                                          <p:attrName>style.visibility</p:attrName>
                                        </p:attrNameLst>
                                      </p:cBhvr>
                                      <p:to>
                                        <p:strVal val="visible"/>
                                      </p:to>
                                    </p:set>
                                    <p:anim calcmode="lin" valueType="num">
                                      <p:cBhvr additive="base">
                                        <p:cTn id="25" dur="500" fill="hold"/>
                                        <p:tgtEl>
                                          <p:spTgt spid="386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60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643B1-61D2-4F4C-B97E-4F52CAFFB731}"/>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Laws About Charity</a:t>
            </a:r>
          </a:p>
        </p:txBody>
      </p:sp>
      <p:sp>
        <p:nvSpPr>
          <p:cNvPr id="3" name="Content Placeholder 2">
            <a:extLst>
              <a:ext uri="{FF2B5EF4-FFF2-40B4-BE49-F238E27FC236}">
                <a16:creationId xmlns:a16="http://schemas.microsoft.com/office/drawing/2014/main" id="{46DB5B6A-A661-4BC1-8E39-6378BB622693}"/>
              </a:ext>
            </a:extLst>
          </p:cNvPr>
          <p:cNvSpPr>
            <a:spLocks noGrp="1"/>
          </p:cNvSpPr>
          <p:nvPr>
            <p:ph idx="1"/>
          </p:nvPr>
        </p:nvSpPr>
        <p:spPr/>
        <p:txBody>
          <a:bodyPr>
            <a:normAutofit fontScale="92500" lnSpcReduction="10000"/>
          </a:bodyPr>
          <a:lstStyle/>
          <a:p>
            <a:pPr marL="0" indent="0">
              <a:buNone/>
            </a:pPr>
            <a:r>
              <a:rPr lang="en-US" sz="2800" b="1" dirty="0">
                <a:solidFill>
                  <a:srgbClr val="002060"/>
                </a:solidFill>
                <a:latin typeface="Comic Sans MS" panose="030F0702030302020204" pitchFamily="66" charset="0"/>
              </a:rPr>
              <a:t>Charity laws are the obverse of what the 10</a:t>
            </a:r>
            <a:r>
              <a:rPr lang="en-US" sz="2800" b="1" baseline="30000" dirty="0">
                <a:solidFill>
                  <a:srgbClr val="002060"/>
                </a:solidFill>
                <a:latin typeface="Comic Sans MS" panose="030F0702030302020204" pitchFamily="66" charset="0"/>
              </a:rPr>
              <a:t>th</a:t>
            </a:r>
            <a:r>
              <a:rPr lang="en-US" sz="2800" b="1" dirty="0">
                <a:solidFill>
                  <a:srgbClr val="002060"/>
                </a:solidFill>
                <a:latin typeface="Comic Sans MS" panose="030F0702030302020204" pitchFamily="66" charset="0"/>
              </a:rPr>
              <a:t> Word prohibits. These laws are matters of the heart and often require self-sacrifice.</a:t>
            </a:r>
          </a:p>
          <a:p>
            <a:r>
              <a:rPr lang="en-US" sz="2400" i="1" dirty="0">
                <a:latin typeface="Comic Sans MS" panose="030F0702030302020204" pitchFamily="66" charset="0"/>
              </a:rPr>
              <a:t>Charity begins with foreigners, since the Israelites themselves were foreigners in Egypt, and it extends to those who are the most disadvantaged, such as, widows and orphans (22:21-24; 23:9).</a:t>
            </a:r>
          </a:p>
          <a:p>
            <a:r>
              <a:rPr lang="en-US" sz="2400" i="1" dirty="0">
                <a:latin typeface="Comic Sans MS" panose="030F0702030302020204" pitchFamily="66" charset="0"/>
              </a:rPr>
              <a:t>It includes the poor, who subsist day-to-day (22:25-27).</a:t>
            </a:r>
          </a:p>
          <a:p>
            <a:r>
              <a:rPr lang="en-US" sz="2400" i="1" dirty="0">
                <a:latin typeface="Comic Sans MS" panose="030F0702030302020204" pitchFamily="66" charset="0"/>
              </a:rPr>
              <a:t>It even includes one’s enemies (23:4-5), a commandment underlying the teachings of Jesus (cf. Mt. 5:43-48).</a:t>
            </a:r>
          </a:p>
          <a:p>
            <a:endParaRPr lang="en-US" sz="2800" dirty="0"/>
          </a:p>
        </p:txBody>
      </p:sp>
      <p:sp>
        <p:nvSpPr>
          <p:cNvPr id="4" name="Slide Number Placeholder 3">
            <a:extLst>
              <a:ext uri="{FF2B5EF4-FFF2-40B4-BE49-F238E27FC236}">
                <a16:creationId xmlns:a16="http://schemas.microsoft.com/office/drawing/2014/main" id="{121AA117-FDDE-4239-A16F-5EFC5D15FDE0}"/>
              </a:ext>
            </a:extLst>
          </p:cNvPr>
          <p:cNvSpPr>
            <a:spLocks noGrp="1"/>
          </p:cNvSpPr>
          <p:nvPr>
            <p:ph type="sldNum" sz="quarter" idx="12"/>
          </p:nvPr>
        </p:nvSpPr>
        <p:spPr>
          <a:xfrm>
            <a:off x="11132820" y="6176964"/>
            <a:ext cx="736060" cy="544512"/>
          </a:xfrm>
        </p:spPr>
        <p:txBody>
          <a:bodyPr/>
          <a:lstStyle/>
          <a:p>
            <a:fld id="{45C00377-489B-40EC-B059-26BDDD2E89B9}" type="slidenum">
              <a:rPr lang="en-US" smtClean="0"/>
              <a:pPr/>
              <a:t>140</a:t>
            </a:fld>
            <a:endParaRPr lang="en-US" dirty="0"/>
          </a:p>
        </p:txBody>
      </p:sp>
    </p:spTree>
    <p:extLst>
      <p:ext uri="{BB962C8B-B14F-4D97-AF65-F5344CB8AC3E}">
        <p14:creationId xmlns:p14="http://schemas.microsoft.com/office/powerpoint/2010/main" val="36384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1326"/>
        </a:solidFill>
        <a:effectLst/>
      </p:bgPr>
    </p:bg>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722F1427-5DF4-44EA-B46F-90CF053E19B4}"/>
              </a:ext>
            </a:extLst>
          </p:cNvPr>
          <p:cNvSpPr>
            <a:spLocks noGrp="1"/>
          </p:cNvSpPr>
          <p:nvPr>
            <p:ph type="title"/>
          </p:nvPr>
        </p:nvSpPr>
        <p:spPr>
          <a:xfrm>
            <a:off x="6702426" y="220563"/>
            <a:ext cx="4346574" cy="5162549"/>
          </a:xfrm>
        </p:spPr>
        <p:txBody>
          <a:bodyPr/>
          <a:lstStyle/>
          <a:p>
            <a:r>
              <a:rPr lang="en-US" altLang="en-US" sz="2800" dirty="0">
                <a:solidFill>
                  <a:srgbClr val="00FFFF"/>
                </a:solidFill>
              </a:rPr>
              <a:t>Translation</a:t>
            </a:r>
            <a:br>
              <a:rPr lang="en-US" altLang="en-US" sz="2800" dirty="0">
                <a:solidFill>
                  <a:srgbClr val="00FFFF"/>
                </a:solidFill>
              </a:rPr>
            </a:br>
            <a:r>
              <a:rPr lang="en-US" altLang="en-US" sz="2000" b="1" i="1" dirty="0">
                <a:solidFill>
                  <a:schemeClr val="tx1"/>
                </a:solidFill>
                <a:latin typeface="Arial Narrow" panose="020B0606020202030204" pitchFamily="34" charset="0"/>
              </a:rPr>
              <a:t>…your servant was at Ha-</a:t>
            </a:r>
            <a:r>
              <a:rPr lang="en-US" altLang="en-US" sz="2000" b="1" i="1" dirty="0" err="1">
                <a:solidFill>
                  <a:schemeClr val="tx1"/>
                </a:solidFill>
                <a:latin typeface="Arial Narrow" panose="020B0606020202030204" pitchFamily="34" charset="0"/>
              </a:rPr>
              <a:t>saar</a:t>
            </a:r>
            <a:r>
              <a:rPr lang="en-US" altLang="en-US" sz="2000" b="1" i="1" dirty="0">
                <a:solidFill>
                  <a:schemeClr val="tx1"/>
                </a:solidFill>
                <a:latin typeface="Arial Narrow" panose="020B0606020202030204" pitchFamily="34" charset="0"/>
              </a:rPr>
              <a:t>-</a:t>
            </a:r>
            <a:r>
              <a:rPr lang="en-US" altLang="en-US" sz="2000" b="1" i="1" dirty="0" err="1">
                <a:solidFill>
                  <a:schemeClr val="tx1"/>
                </a:solidFill>
                <a:latin typeface="Arial Narrow" panose="020B0606020202030204" pitchFamily="34" charset="0"/>
              </a:rPr>
              <a:t>Asam</a:t>
            </a:r>
            <a:r>
              <a:rPr lang="en-US" altLang="en-US" sz="2000" b="1" i="1" dirty="0">
                <a:solidFill>
                  <a:schemeClr val="tx1"/>
                </a:solidFill>
                <a:latin typeface="Arial Narrow" panose="020B0606020202030204" pitchFamily="34" charset="0"/>
              </a:rPr>
              <a:t> (when the following incident occurred). …when your servant had finished (his) reaping and had stored it a few days ago, </a:t>
            </a:r>
            <a:r>
              <a:rPr lang="en-US" altLang="en-US" sz="2000" b="1" i="1" dirty="0" err="1">
                <a:solidFill>
                  <a:schemeClr val="tx1"/>
                </a:solidFill>
                <a:latin typeface="Arial Narrow" panose="020B0606020202030204" pitchFamily="34" charset="0"/>
              </a:rPr>
              <a:t>Hoshayahu</a:t>
            </a:r>
            <a:r>
              <a:rPr lang="en-US" altLang="en-US" sz="2000" b="1" i="1" dirty="0">
                <a:solidFill>
                  <a:schemeClr val="tx1"/>
                </a:solidFill>
                <a:latin typeface="Arial Narrow" panose="020B0606020202030204" pitchFamily="34" charset="0"/>
              </a:rPr>
              <a:t> ben </a:t>
            </a:r>
            <a:r>
              <a:rPr lang="en-US" altLang="en-US" sz="2000" b="1" i="1" dirty="0" err="1">
                <a:solidFill>
                  <a:schemeClr val="tx1"/>
                </a:solidFill>
                <a:latin typeface="Arial Narrow" panose="020B0606020202030204" pitchFamily="34" charset="0"/>
              </a:rPr>
              <a:t>Shabay</a:t>
            </a:r>
            <a:r>
              <a:rPr lang="en-US" altLang="en-US" sz="2000" b="1" i="1" dirty="0">
                <a:solidFill>
                  <a:schemeClr val="tx1"/>
                </a:solidFill>
                <a:latin typeface="Arial Narrow" panose="020B0606020202030204" pitchFamily="34" charset="0"/>
              </a:rPr>
              <a:t>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a:t>
            </a:r>
            <a:endParaRPr lang="en-US" altLang="en-US" sz="2800" b="1" dirty="0">
              <a:solidFill>
                <a:srgbClr val="00FFFF"/>
              </a:solidFill>
              <a:latin typeface="Arial Narrow" panose="020B0606020202030204" pitchFamily="34" charset="0"/>
            </a:endParaRPr>
          </a:p>
        </p:txBody>
      </p:sp>
      <p:pic>
        <p:nvPicPr>
          <p:cNvPr id="94211" name="Picture 6" descr="garment">
            <a:extLst>
              <a:ext uri="{FF2B5EF4-FFF2-40B4-BE49-F238E27FC236}">
                <a16:creationId xmlns:a16="http://schemas.microsoft.com/office/drawing/2014/main" id="{97BB4F62-3E7D-4367-A0FC-535E24D5E98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143000" y="140971"/>
            <a:ext cx="5372099" cy="5582698"/>
          </a:xfrm>
        </p:spPr>
      </p:pic>
      <p:sp>
        <p:nvSpPr>
          <p:cNvPr id="94212" name="Text Box 7">
            <a:extLst>
              <a:ext uri="{FF2B5EF4-FFF2-40B4-BE49-F238E27FC236}">
                <a16:creationId xmlns:a16="http://schemas.microsoft.com/office/drawing/2014/main" id="{F11F1B8A-3B2D-49FA-9BAF-0BDDA8DE2A6B}"/>
              </a:ext>
            </a:extLst>
          </p:cNvPr>
          <p:cNvSpPr txBox="1">
            <a:spLocks noChangeArrowheads="1"/>
          </p:cNvSpPr>
          <p:nvPr/>
        </p:nvSpPr>
        <p:spPr bwMode="auto">
          <a:xfrm>
            <a:off x="274320" y="5829300"/>
            <a:ext cx="90754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Impact" panose="020B0806030902050204" pitchFamily="34" charset="0"/>
              </a:defRPr>
            </a:lvl1pPr>
            <a:lvl2pPr marL="742950" indent="-285750">
              <a:defRPr sz="4800">
                <a:solidFill>
                  <a:schemeClr val="tx1"/>
                </a:solidFill>
                <a:latin typeface="Impact" panose="020B0806030902050204" pitchFamily="34" charset="0"/>
              </a:defRPr>
            </a:lvl2pPr>
            <a:lvl3pPr marL="1143000" indent="-228600">
              <a:defRPr sz="4800">
                <a:solidFill>
                  <a:schemeClr val="tx1"/>
                </a:solidFill>
                <a:latin typeface="Impact" panose="020B0806030902050204" pitchFamily="34" charset="0"/>
              </a:defRPr>
            </a:lvl3pPr>
            <a:lvl4pPr marL="1600200" indent="-228600">
              <a:defRPr sz="4800">
                <a:solidFill>
                  <a:schemeClr val="tx1"/>
                </a:solidFill>
                <a:latin typeface="Impact" panose="020B0806030902050204" pitchFamily="34" charset="0"/>
              </a:defRPr>
            </a:lvl4pPr>
            <a:lvl5pPr marL="2057400" indent="-228600">
              <a:defRPr sz="4800">
                <a:solidFill>
                  <a:schemeClr val="tx1"/>
                </a:solidFill>
                <a:latin typeface="Impact" panose="020B0806030902050204" pitchFamily="34" charset="0"/>
              </a:defRPr>
            </a:lvl5pPr>
            <a:lvl6pPr marL="2514600" indent="-228600" eaLnBrk="0" fontAlgn="base" hangingPunct="0">
              <a:spcBef>
                <a:spcPct val="0"/>
              </a:spcBef>
              <a:spcAft>
                <a:spcPct val="0"/>
              </a:spcAft>
              <a:defRPr sz="4800">
                <a:solidFill>
                  <a:schemeClr val="tx1"/>
                </a:solidFill>
                <a:latin typeface="Impact" panose="020B0806030902050204" pitchFamily="34" charset="0"/>
              </a:defRPr>
            </a:lvl6pPr>
            <a:lvl7pPr marL="2971800" indent="-228600" eaLnBrk="0" fontAlgn="base" hangingPunct="0">
              <a:spcBef>
                <a:spcPct val="0"/>
              </a:spcBef>
              <a:spcAft>
                <a:spcPct val="0"/>
              </a:spcAft>
              <a:defRPr sz="4800">
                <a:solidFill>
                  <a:schemeClr val="tx1"/>
                </a:solidFill>
                <a:latin typeface="Impact" panose="020B0806030902050204" pitchFamily="34" charset="0"/>
              </a:defRPr>
            </a:lvl7pPr>
            <a:lvl8pPr marL="3429000" indent="-228600" eaLnBrk="0" fontAlgn="base" hangingPunct="0">
              <a:spcBef>
                <a:spcPct val="0"/>
              </a:spcBef>
              <a:spcAft>
                <a:spcPct val="0"/>
              </a:spcAft>
              <a:defRPr sz="4800">
                <a:solidFill>
                  <a:schemeClr val="tx1"/>
                </a:solidFill>
                <a:latin typeface="Impact" panose="020B0806030902050204" pitchFamily="34" charset="0"/>
              </a:defRPr>
            </a:lvl8pPr>
            <a:lvl9pPr marL="3886200" indent="-228600" eaLnBrk="0" fontAlgn="base" hangingPunct="0">
              <a:spcBef>
                <a:spcPct val="0"/>
              </a:spcBef>
              <a:spcAft>
                <a:spcPct val="0"/>
              </a:spcAft>
              <a:defRPr sz="4800">
                <a:solidFill>
                  <a:schemeClr val="tx1"/>
                </a:solidFill>
                <a:latin typeface="Impact" panose="020B0806030902050204" pitchFamily="34" charset="0"/>
              </a:defRPr>
            </a:lvl9pPr>
          </a:lstStyle>
          <a:p>
            <a:pPr eaLnBrk="0" fontAlgn="base" hangingPunct="0">
              <a:spcBef>
                <a:spcPct val="50000"/>
              </a:spcBef>
              <a:spcAft>
                <a:spcPct val="0"/>
              </a:spcAft>
            </a:pPr>
            <a:r>
              <a:rPr lang="en-US" altLang="en-US" sz="2400" dirty="0">
                <a:solidFill>
                  <a:prstClr val="white"/>
                </a:solidFill>
                <a:latin typeface="Arial Narrow" panose="020B0606020202030204" pitchFamily="34" charset="0"/>
              </a:rPr>
              <a:t>This 7</a:t>
            </a:r>
            <a:r>
              <a:rPr lang="en-US" altLang="en-US" sz="2400" baseline="30000" dirty="0">
                <a:solidFill>
                  <a:prstClr val="white"/>
                </a:solidFill>
                <a:latin typeface="Arial Narrow" panose="020B0606020202030204" pitchFamily="34" charset="0"/>
              </a:rPr>
              <a:t>th</a:t>
            </a:r>
            <a:r>
              <a:rPr lang="en-US" altLang="en-US" sz="2400" dirty="0">
                <a:solidFill>
                  <a:prstClr val="white"/>
                </a:solidFill>
                <a:latin typeface="Arial Narrow" panose="020B0606020202030204" pitchFamily="34" charset="0"/>
              </a:rPr>
              <a:t> century BC ostracon from the Israelite coast refers to the garment which functioned as a cloak by day and a blanket by night (cf. Dt. 24:12-13).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500" fill="hold"/>
                                        <p:tgtEl>
                                          <p:spTgt spid="131076"/>
                                        </p:tgtEl>
                                        <p:attrNameLst>
                                          <p:attrName>ppt_w</p:attrName>
                                        </p:attrNameLst>
                                      </p:cBhvr>
                                      <p:tavLst>
                                        <p:tav tm="0">
                                          <p:val>
                                            <p:fltVal val="0"/>
                                          </p:val>
                                        </p:tav>
                                        <p:tav tm="100000">
                                          <p:val>
                                            <p:strVal val="#ppt_w"/>
                                          </p:val>
                                        </p:tav>
                                      </p:tavLst>
                                    </p:anim>
                                    <p:anim calcmode="lin" valueType="num">
                                      <p:cBhvr>
                                        <p:cTn id="8" dur="500" fill="hold"/>
                                        <p:tgtEl>
                                          <p:spTgt spid="1310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D58F-44B9-47B7-8BC9-1B4CDC348EE1}"/>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Laws About Slaves</a:t>
            </a:r>
          </a:p>
        </p:txBody>
      </p:sp>
      <p:sp>
        <p:nvSpPr>
          <p:cNvPr id="6" name="Content Placeholder 5">
            <a:extLst>
              <a:ext uri="{FF2B5EF4-FFF2-40B4-BE49-F238E27FC236}">
                <a16:creationId xmlns:a16="http://schemas.microsoft.com/office/drawing/2014/main" id="{44E1BAE2-64FA-4524-A152-EBD18B3306BE}"/>
              </a:ext>
            </a:extLst>
          </p:cNvPr>
          <p:cNvSpPr>
            <a:spLocks noGrp="1"/>
          </p:cNvSpPr>
          <p:nvPr>
            <p:ph idx="1"/>
          </p:nvPr>
        </p:nvSpPr>
        <p:spPr>
          <a:xfrm>
            <a:off x="838200" y="1301917"/>
            <a:ext cx="11030680" cy="5556083"/>
          </a:xfrm>
        </p:spPr>
        <p:txBody>
          <a:bodyPr>
            <a:normAutofit/>
          </a:bodyPr>
          <a:lstStyle/>
          <a:p>
            <a:pPr marL="0" indent="0">
              <a:buNone/>
            </a:pPr>
            <a:r>
              <a:rPr lang="en-US" sz="2800" b="1" dirty="0">
                <a:solidFill>
                  <a:srgbClr val="002060"/>
                </a:solidFill>
                <a:latin typeface="Comic Sans MS" panose="030F0702030302020204" pitchFamily="66" charset="0"/>
              </a:rPr>
              <a:t>In the ancient Near East, slavery was not based on race, but rather, one’s economic situation (i.e., one could sell himself into slavery to pay a debt, and he could buy himself out of slavery by paying the debt).</a:t>
            </a:r>
          </a:p>
          <a:p>
            <a:r>
              <a:rPr lang="en-US" sz="2400" i="1" dirty="0">
                <a:latin typeface="Comic Sans MS" panose="030F0702030302020204" pitchFamily="66" charset="0"/>
              </a:rPr>
              <a:t>These laws recognize such servitude but limit the service to six years. Permanent slavery was not to be imposed on Israelite citizens, though they could opt for permanent slavery by their own free will (21:1-11).</a:t>
            </a:r>
          </a:p>
          <a:p>
            <a:r>
              <a:rPr lang="en-US" sz="2400" i="1" dirty="0">
                <a:latin typeface="Comic Sans MS" panose="030F0702030302020204" pitchFamily="66" charset="0"/>
              </a:rPr>
              <a:t>Slaves were granted the right to life (21:20-21) and freedom from injurious treatment (21:26-27).</a:t>
            </a:r>
          </a:p>
        </p:txBody>
      </p:sp>
      <p:sp>
        <p:nvSpPr>
          <p:cNvPr id="5" name="Slide Number Placeholder 4">
            <a:extLst>
              <a:ext uri="{FF2B5EF4-FFF2-40B4-BE49-F238E27FC236}">
                <a16:creationId xmlns:a16="http://schemas.microsoft.com/office/drawing/2014/main" id="{0C67AF4E-7C97-4158-B0FA-A3150A44CF0E}"/>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342F-E6A5-4E07-A4EE-6D960D562992}"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8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973E-34B7-4624-BFBF-D2373A1326B6}"/>
              </a:ext>
            </a:extLst>
          </p:cNvPr>
          <p:cNvSpPr>
            <a:spLocks noGrp="1"/>
          </p:cNvSpPr>
          <p:nvPr>
            <p:ph type="title"/>
          </p:nvPr>
        </p:nvSpPr>
        <p:spPr>
          <a:xfrm>
            <a:off x="838200" y="387985"/>
            <a:ext cx="10774680" cy="1294332"/>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Laws Concerning the First-born and First-fruits (22:29-30)</a:t>
            </a:r>
          </a:p>
        </p:txBody>
      </p:sp>
      <p:sp>
        <p:nvSpPr>
          <p:cNvPr id="3" name="Content Placeholder 2">
            <a:extLst>
              <a:ext uri="{FF2B5EF4-FFF2-40B4-BE49-F238E27FC236}">
                <a16:creationId xmlns:a16="http://schemas.microsoft.com/office/drawing/2014/main" id="{57259FE8-0749-4BBA-97EB-BCF7ED0D911D}"/>
              </a:ext>
            </a:extLst>
          </p:cNvPr>
          <p:cNvSpPr>
            <a:spLocks noGrp="1"/>
          </p:cNvSpPr>
          <p:nvPr>
            <p:ph idx="1"/>
          </p:nvPr>
        </p:nvSpPr>
        <p:spPr/>
        <p:txBody>
          <a:bodyPr>
            <a:normAutofit/>
          </a:bodyPr>
          <a:lstStyle/>
          <a:p>
            <a:pPr marL="0" indent="0">
              <a:buNone/>
            </a:pPr>
            <a:r>
              <a:rPr lang="en-US" sz="2800" b="1" dirty="0">
                <a:solidFill>
                  <a:srgbClr val="002060"/>
                </a:solidFill>
                <a:latin typeface="Comic Sans MS" panose="030F0702030302020204" pitchFamily="66" charset="0"/>
              </a:rPr>
              <a:t>The laws concerning firstborn sons and firstborn animals is related to the Passover, when the firstborn sons of Egypt were stricken, both human and beast (4:22-23; 11:5; 12:12, 29).</a:t>
            </a:r>
          </a:p>
          <a:p>
            <a:r>
              <a:rPr lang="en-US" sz="2400" i="1" dirty="0">
                <a:latin typeface="Comic Sans MS" panose="030F0702030302020204" pitchFamily="66" charset="0"/>
              </a:rPr>
              <a:t>Of course, the firstborn are not consigned to destruction but are to be redeemed (cf. 13:13; 34:20; Dt. 15:19).</a:t>
            </a:r>
          </a:p>
          <a:p>
            <a:r>
              <a:rPr lang="en-US" sz="2400" i="1" dirty="0">
                <a:latin typeface="Comic Sans MS" panose="030F0702030302020204" pitchFamily="66" charset="0"/>
              </a:rPr>
              <a:t>The general law about offering to God the first-fruits of the harvest will eventually be detailed more specifically (22:19a; 23:19; cf. Dt. 26).</a:t>
            </a:r>
          </a:p>
          <a:p>
            <a:endParaRPr lang="en-US" dirty="0"/>
          </a:p>
        </p:txBody>
      </p:sp>
      <p:sp>
        <p:nvSpPr>
          <p:cNvPr id="4" name="Slide Number Placeholder 3">
            <a:extLst>
              <a:ext uri="{FF2B5EF4-FFF2-40B4-BE49-F238E27FC236}">
                <a16:creationId xmlns:a16="http://schemas.microsoft.com/office/drawing/2014/main" id="{4F960A7F-8F4B-4AF1-94C6-5BF150C25C15}"/>
              </a:ext>
            </a:extLst>
          </p:cNvPr>
          <p:cNvSpPr>
            <a:spLocks noGrp="1"/>
          </p:cNvSpPr>
          <p:nvPr>
            <p:ph type="sldNum" sz="quarter" idx="12"/>
          </p:nvPr>
        </p:nvSpPr>
        <p:spPr>
          <a:xfrm>
            <a:off x="11132820" y="6417444"/>
            <a:ext cx="736060" cy="304031"/>
          </a:xfrm>
        </p:spPr>
        <p:txBody>
          <a:bodyPr/>
          <a:lstStyle/>
          <a:p>
            <a:fld id="{45C00377-489B-40EC-B059-26BDDD2E89B9}" type="slidenum">
              <a:rPr lang="en-US" smtClean="0"/>
              <a:pPr/>
              <a:t>143</a:t>
            </a:fld>
            <a:endParaRPr lang="en-US" dirty="0"/>
          </a:p>
        </p:txBody>
      </p:sp>
    </p:spTree>
    <p:extLst>
      <p:ext uri="{BB962C8B-B14F-4D97-AF65-F5344CB8AC3E}">
        <p14:creationId xmlns:p14="http://schemas.microsoft.com/office/powerpoint/2010/main" val="187694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590E-A000-4FBA-A774-FE00BFC2A9AB}"/>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Unusual Laws</a:t>
            </a:r>
          </a:p>
        </p:txBody>
      </p:sp>
      <p:sp>
        <p:nvSpPr>
          <p:cNvPr id="3" name="Content Placeholder 2">
            <a:extLst>
              <a:ext uri="{FF2B5EF4-FFF2-40B4-BE49-F238E27FC236}">
                <a16:creationId xmlns:a16="http://schemas.microsoft.com/office/drawing/2014/main" id="{82889827-E48C-487B-89B5-D30C13F41D6F}"/>
              </a:ext>
            </a:extLst>
          </p:cNvPr>
          <p:cNvSpPr>
            <a:spLocks noGrp="1"/>
          </p:cNvSpPr>
          <p:nvPr>
            <p:ph idx="1"/>
          </p:nvPr>
        </p:nvSpPr>
        <p:spPr>
          <a:xfrm>
            <a:off x="838200" y="1257300"/>
            <a:ext cx="10843260" cy="5172166"/>
          </a:xfrm>
        </p:spPr>
        <p:txBody>
          <a:bodyPr>
            <a:normAutofit lnSpcReduction="10000"/>
          </a:bodyPr>
          <a:lstStyle/>
          <a:p>
            <a:pPr marL="0" indent="0">
              <a:buNone/>
            </a:pPr>
            <a:r>
              <a:rPr lang="en-US" sz="2800" b="1" dirty="0">
                <a:solidFill>
                  <a:srgbClr val="002060"/>
                </a:solidFill>
                <a:latin typeface="Comic Sans MS" panose="030F0702030302020204" pitchFamily="66" charset="0"/>
              </a:rPr>
              <a:t>Several laws do not fall easily into any of the foregoing categories, and they include:</a:t>
            </a:r>
          </a:p>
          <a:p>
            <a:r>
              <a:rPr lang="en-US" sz="2400" i="1" dirty="0">
                <a:latin typeface="Comic Sans MS" panose="030F0702030302020204" pitchFamily="66" charset="0"/>
              </a:rPr>
              <a:t>Magicians (22:18), probably referring to freelance wonder-workers operating outside the faith of Yahweh, were sentenced to death (cf. Dt. 18:9-14).</a:t>
            </a:r>
          </a:p>
          <a:p>
            <a:r>
              <a:rPr lang="en-US" sz="2400" i="1" dirty="0">
                <a:latin typeface="Comic Sans MS" panose="030F0702030302020204" pitchFamily="66" charset="0"/>
              </a:rPr>
              <a:t>The law about boiling a kid in its mother’s milk likely concerns an insensitivity to animals (23:18-19), and similar concerns are to be found in other laws (e.g., Dt. 22:6-8). This law became the basis for the general prohibition of mixing meat and dairy in Jewish kosher law.</a:t>
            </a:r>
          </a:p>
          <a:p>
            <a:r>
              <a:rPr lang="en-US" sz="2400" i="1" dirty="0">
                <a:latin typeface="Comic Sans MS" panose="030F0702030302020204" pitchFamily="66" charset="0"/>
              </a:rPr>
              <a:t>The law about not eating flesh torn by beasts (22:31) likely derives from the fact that it was not properly slaughtered and bled (cf. Dt. 12:16, 23).</a:t>
            </a:r>
          </a:p>
        </p:txBody>
      </p:sp>
      <p:sp>
        <p:nvSpPr>
          <p:cNvPr id="4" name="Slide Number Placeholder 3">
            <a:extLst>
              <a:ext uri="{FF2B5EF4-FFF2-40B4-BE49-F238E27FC236}">
                <a16:creationId xmlns:a16="http://schemas.microsoft.com/office/drawing/2014/main" id="{9B3853D4-0EF2-483F-97C0-460312CF6AB8}"/>
              </a:ext>
            </a:extLst>
          </p:cNvPr>
          <p:cNvSpPr>
            <a:spLocks noGrp="1"/>
          </p:cNvSpPr>
          <p:nvPr>
            <p:ph type="sldNum" sz="quarter" idx="12"/>
          </p:nvPr>
        </p:nvSpPr>
        <p:spPr>
          <a:xfrm>
            <a:off x="10927080" y="6429466"/>
            <a:ext cx="94180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3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11822-3CF3-439B-8185-CCE12DA24201}"/>
              </a:ext>
            </a:extLst>
          </p:cNvPr>
          <p:cNvSpPr>
            <a:spLocks noGrp="1"/>
          </p:cNvSpPr>
          <p:nvPr>
            <p:ph type="title"/>
          </p:nvPr>
        </p:nvSpPr>
        <p:spPr>
          <a:xfrm>
            <a:off x="838200" y="136525"/>
            <a:ext cx="10515600" cy="637198"/>
          </a:xfrm>
        </p:spPr>
        <p:txBody>
          <a:bodyPr/>
          <a:lstStyle/>
          <a:p>
            <a:pPr algn="ctr"/>
            <a:r>
              <a:rPr lang="en-US" dirty="0">
                <a:solidFill>
                  <a:srgbClr val="C00000"/>
                </a:solidFill>
                <a:effectLst>
                  <a:outerShdw blurRad="38100" dist="38100" dir="2700000" algn="tl">
                    <a:srgbClr val="000000">
                      <a:alpha val="43137"/>
                    </a:srgbClr>
                  </a:outerShdw>
                </a:effectLst>
              </a:rPr>
              <a:t>Some Comparisons with Hammurabi’s Code</a:t>
            </a:r>
          </a:p>
        </p:txBody>
      </p:sp>
      <p:sp>
        <p:nvSpPr>
          <p:cNvPr id="4" name="Content Placeholder 3">
            <a:extLst>
              <a:ext uri="{FF2B5EF4-FFF2-40B4-BE49-F238E27FC236}">
                <a16:creationId xmlns:a16="http://schemas.microsoft.com/office/drawing/2014/main" id="{9F096E57-2304-4521-88A6-8C8BDA072A9C}"/>
              </a:ext>
            </a:extLst>
          </p:cNvPr>
          <p:cNvSpPr>
            <a:spLocks noGrp="1"/>
          </p:cNvSpPr>
          <p:nvPr>
            <p:ph sz="half" idx="1"/>
          </p:nvPr>
        </p:nvSpPr>
        <p:spPr>
          <a:xfrm>
            <a:off x="187813" y="773723"/>
            <a:ext cx="6281567" cy="5947753"/>
          </a:xfrm>
          <a:solidFill>
            <a:srgbClr val="FFFF66"/>
          </a:solidFill>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HAMMURABI</a:t>
            </a:r>
          </a:p>
          <a:p>
            <a:pPr marL="0" indent="0">
              <a:buNone/>
            </a:pPr>
            <a:r>
              <a:rPr lang="en-US" sz="2000" i="1" dirty="0">
                <a:latin typeface="Arial Narrow" panose="020B0606020202030204" pitchFamily="34" charset="0"/>
              </a:rPr>
              <a:t>If a man is in debt and sells his wife, son, or daughter, or binds them over to service, for three years they shall work in the house of their purchaser of master; in the fourth year they shall be given their freedom. (#117).</a:t>
            </a:r>
          </a:p>
          <a:p>
            <a:pPr marL="0" indent="0">
              <a:buNone/>
            </a:pPr>
            <a:r>
              <a:rPr lang="en-US" sz="2000" i="1" dirty="0">
                <a:latin typeface="Arial Narrow" panose="020B0606020202030204" pitchFamily="34" charset="0"/>
              </a:rPr>
              <a:t>If a man destroys the eye of another man, they shall destroy his eye. If he breaks another man's bone, they shall break his bone. If a man knocks out a tooth of a man of his own rank, they shall knock out his tooth (#196-197, 200).</a:t>
            </a:r>
          </a:p>
          <a:p>
            <a:pPr marL="0" indent="0">
              <a:buNone/>
            </a:pPr>
            <a:r>
              <a:rPr lang="en-US" sz="2000" i="1" dirty="0">
                <a:latin typeface="Arial Narrow" panose="020B0606020202030204" pitchFamily="34" charset="0"/>
              </a:rPr>
              <a:t>If a man has struck a free woman with child, and has caused her to miscarry, he shall pay ten shekels for her miscarriage (#209).</a:t>
            </a:r>
          </a:p>
          <a:p>
            <a:pPr marL="0" indent="0">
              <a:buNone/>
            </a:pPr>
            <a:r>
              <a:rPr lang="en-US" sz="2000" i="1" dirty="0">
                <a:latin typeface="Arial Narrow" panose="020B0606020202030204" pitchFamily="34" charset="0"/>
              </a:rPr>
              <a:t>If a man's ox be a </a:t>
            </a:r>
            <a:r>
              <a:rPr lang="en-US" sz="2000" i="1" dirty="0" err="1">
                <a:latin typeface="Arial Narrow" panose="020B0606020202030204" pitchFamily="34" charset="0"/>
              </a:rPr>
              <a:t>gorer</a:t>
            </a:r>
            <a:r>
              <a:rPr lang="en-US" sz="2000" i="1" dirty="0">
                <a:latin typeface="Arial Narrow" panose="020B0606020202030204" pitchFamily="34" charset="0"/>
              </a:rPr>
              <a:t>, and has revealed its evil propensity as a </a:t>
            </a:r>
            <a:r>
              <a:rPr lang="en-US" sz="2000" i="1" dirty="0" err="1">
                <a:latin typeface="Arial Narrow" panose="020B0606020202030204" pitchFamily="34" charset="0"/>
              </a:rPr>
              <a:t>gorer</a:t>
            </a:r>
            <a:r>
              <a:rPr lang="en-US" sz="2000" i="1" dirty="0">
                <a:latin typeface="Arial Narrow" panose="020B0606020202030204" pitchFamily="34" charset="0"/>
              </a:rPr>
              <a:t>, and he has not blunted its horn, or shut up the ox, and then that ox has gored a free man, and caused his death, the owner shall pay half a mina of silver (#251).</a:t>
            </a:r>
          </a:p>
          <a:p>
            <a:pPr marL="0" indent="0">
              <a:buNone/>
            </a:pPr>
            <a:endParaRPr lang="en-US" sz="2000" dirty="0">
              <a:latin typeface="Arial Narrow" panose="020B0606020202030204" pitchFamily="34" charset="0"/>
            </a:endParaRPr>
          </a:p>
        </p:txBody>
      </p:sp>
      <p:sp>
        <p:nvSpPr>
          <p:cNvPr id="5" name="Content Placeholder 4">
            <a:extLst>
              <a:ext uri="{FF2B5EF4-FFF2-40B4-BE49-F238E27FC236}">
                <a16:creationId xmlns:a16="http://schemas.microsoft.com/office/drawing/2014/main" id="{735AC124-D2B6-4CC7-B33E-90A797546A5E}"/>
              </a:ext>
            </a:extLst>
          </p:cNvPr>
          <p:cNvSpPr>
            <a:spLocks noGrp="1"/>
          </p:cNvSpPr>
          <p:nvPr>
            <p:ph sz="half" idx="2"/>
          </p:nvPr>
        </p:nvSpPr>
        <p:spPr>
          <a:xfrm>
            <a:off x="6675120" y="773723"/>
            <a:ext cx="5329067" cy="5947753"/>
          </a:xfrm>
          <a:solidFill>
            <a:srgbClr val="FFFF99"/>
          </a:solidFill>
        </p:spPr>
        <p:txBody>
          <a:bodyPr>
            <a:normAutofit/>
          </a:bodyPr>
          <a:lstStyle/>
          <a:p>
            <a:pPr marL="0" indent="0">
              <a:lnSpc>
                <a:spcPct val="100000"/>
              </a:lnSpc>
              <a:buNone/>
            </a:pPr>
            <a:r>
              <a:rPr lang="en-US" sz="2800" b="1" dirty="0">
                <a:solidFill>
                  <a:srgbClr val="FF0000"/>
                </a:solidFill>
                <a:effectLst>
                  <a:outerShdw blurRad="38100" dist="38100" dir="2700000" algn="tl">
                    <a:srgbClr val="000000">
                      <a:alpha val="43137"/>
                    </a:srgbClr>
                  </a:outerShdw>
                </a:effectLst>
              </a:rPr>
              <a:t>MOSES</a:t>
            </a:r>
          </a:p>
          <a:p>
            <a:pPr marL="0" indent="0">
              <a:buNone/>
            </a:pPr>
            <a:r>
              <a:rPr lang="en-US" sz="2000" i="1" dirty="0">
                <a:latin typeface="Arial Narrow" panose="020B0606020202030204" pitchFamily="34" charset="0"/>
              </a:rPr>
              <a:t>When you buy a Hebrew slave, he shall serve six years, and in the seventh he shall go free, for nothing (21:2).</a:t>
            </a:r>
          </a:p>
          <a:p>
            <a:pPr marL="0" indent="0">
              <a:buNone/>
            </a:pPr>
            <a:r>
              <a:rPr lang="en-US" sz="2000" i="1" dirty="0">
                <a:latin typeface="Arial Narrow" panose="020B0606020202030204" pitchFamily="34" charset="0"/>
              </a:rPr>
              <a:t>But if there is harm, you shall pay life for life, eye for eye, tooth for tooth, hand for hand, foot for foot, burn for burn, wound for wound, stripe for stripe (21:23-25).</a:t>
            </a:r>
          </a:p>
          <a:p>
            <a:pPr marL="0" indent="0">
              <a:buNone/>
            </a:pPr>
            <a:r>
              <a:rPr lang="en-US" sz="2000" i="1" dirty="0">
                <a:latin typeface="Arial Narrow" panose="020B0606020202030204" pitchFamily="34" charset="0"/>
              </a:rPr>
              <a:t>When men strive together and hit a pregnant woman, so that her children come out, but there is no harm, the one who hit her shall surely be fined (21:22).</a:t>
            </a:r>
          </a:p>
          <a:p>
            <a:pPr marL="0" indent="0">
              <a:buNone/>
            </a:pPr>
            <a:r>
              <a:rPr lang="en-US" sz="2000" i="1" dirty="0">
                <a:latin typeface="Arial Narrow" panose="020B0606020202030204" pitchFamily="34" charset="0"/>
              </a:rPr>
              <a:t>But if the ox has been accustomed to gore in the past, and its owner has been warned but has not kept it in, and it kills a man or woman, the ox shall be stoned, and its owner also shall be put to death (21:29).</a:t>
            </a:r>
          </a:p>
          <a:p>
            <a:pPr marL="0" indent="0">
              <a:buNone/>
            </a:pPr>
            <a:endParaRPr lang="en-US" sz="2000" i="1" dirty="0">
              <a:latin typeface="Arial Narrow" panose="020B0606020202030204" pitchFamily="34" charset="0"/>
            </a:endParaRPr>
          </a:p>
        </p:txBody>
      </p:sp>
    </p:spTree>
    <p:extLst>
      <p:ext uri="{BB962C8B-B14F-4D97-AF65-F5344CB8AC3E}">
        <p14:creationId xmlns:p14="http://schemas.microsoft.com/office/powerpoint/2010/main" val="10067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randombar(horizontal)">
                                      <p:cBhvr>
                                        <p:cTn id="13" dur="500"/>
                                        <p:tgtEl>
                                          <p:spTgt spid="5">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 calcmode="lin" valueType="num">
                                      <p:cBhvr additive="base">
                                        <p:cTn id="4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 calcmode="lin" valueType="num">
                                      <p:cBhvr additive="base">
                                        <p:cTn id="5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anim calcmode="lin" valueType="num">
                                      <p:cBhvr additive="base">
                                        <p:cTn id="5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E1A5-D458-47E5-BEFC-8497E2C4E219}"/>
              </a:ext>
            </a:extLst>
          </p:cNvPr>
          <p:cNvSpPr>
            <a:spLocks noGrp="1"/>
          </p:cNvSpPr>
          <p:nvPr>
            <p:ph type="title"/>
          </p:nvPr>
        </p:nvSpPr>
        <p:spPr>
          <a:xfrm>
            <a:off x="838200" y="466634"/>
            <a:ext cx="10515600" cy="988786"/>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Anticipating the Conquest of Canaan (23:20-33)</a:t>
            </a:r>
          </a:p>
        </p:txBody>
      </p:sp>
      <p:sp>
        <p:nvSpPr>
          <p:cNvPr id="3" name="Content Placeholder 2">
            <a:extLst>
              <a:ext uri="{FF2B5EF4-FFF2-40B4-BE49-F238E27FC236}">
                <a16:creationId xmlns:a16="http://schemas.microsoft.com/office/drawing/2014/main" id="{D67B0E4C-0F17-4002-8A23-EDE3880A3F84}"/>
              </a:ext>
            </a:extLst>
          </p:cNvPr>
          <p:cNvSpPr>
            <a:spLocks noGrp="1"/>
          </p:cNvSpPr>
          <p:nvPr>
            <p:ph idx="1"/>
          </p:nvPr>
        </p:nvSpPr>
        <p:spPr>
          <a:xfrm>
            <a:off x="838200" y="1922798"/>
            <a:ext cx="10515600" cy="4798677"/>
          </a:xfrm>
        </p:spPr>
        <p:txBody>
          <a:bodyPr>
            <a:normAutofit lnSpcReduction="10000"/>
          </a:bodyPr>
          <a:lstStyle/>
          <a:p>
            <a:pPr marL="0" indent="0">
              <a:buNone/>
            </a:pPr>
            <a:r>
              <a:rPr lang="en-US" sz="2800" b="1" dirty="0">
                <a:solidFill>
                  <a:srgbClr val="002060"/>
                </a:solidFill>
                <a:latin typeface="Comic Sans MS" panose="030F0702030302020204" pitchFamily="66" charset="0"/>
              </a:rPr>
              <a:t>From the beginning, the deliverance of Israel from Egypt was in order to bring the Israelites into a new land and so fulfill God’s covenant promises to Abraham (6:6-8).</a:t>
            </a:r>
          </a:p>
          <a:p>
            <a:r>
              <a:rPr lang="en-US" sz="2400" i="1" dirty="0">
                <a:latin typeface="Comic Sans MS" panose="030F0702030302020204" pitchFamily="66" charset="0"/>
              </a:rPr>
              <a:t>The “Messenger of the Covenant,” probably another example of the </a:t>
            </a:r>
            <a:r>
              <a:rPr lang="en-US" sz="2400" i="1" dirty="0" err="1">
                <a:latin typeface="Comic Sans MS" panose="030F0702030302020204" pitchFamily="66" charset="0"/>
              </a:rPr>
              <a:t>Mal’ak</a:t>
            </a:r>
            <a:r>
              <a:rPr lang="en-US" sz="2400" i="1" dirty="0">
                <a:latin typeface="Comic Sans MS" panose="030F0702030302020204" pitchFamily="66" charset="0"/>
              </a:rPr>
              <a:t> Yahweh, would now lead them to the land of Canaan, where they would confront the Canaanite nations in war.</a:t>
            </a:r>
          </a:p>
          <a:p>
            <a:r>
              <a:rPr lang="en-US" sz="2400" i="1" dirty="0">
                <a:latin typeface="Comic Sans MS" panose="030F0702030302020204" pitchFamily="66" charset="0"/>
              </a:rPr>
              <a:t>Covenant obedience would result in gradual military victory (“little by little”).</a:t>
            </a:r>
          </a:p>
          <a:p>
            <a:r>
              <a:rPr lang="en-US" sz="2400" i="1" dirty="0">
                <a:latin typeface="Comic Sans MS" panose="030F0702030302020204" pitchFamily="66" charset="0"/>
              </a:rPr>
              <a:t>Of central importance was the worship of Yahweh alone and no tolerance of Canaanite religion.</a:t>
            </a:r>
          </a:p>
        </p:txBody>
      </p:sp>
      <p:sp>
        <p:nvSpPr>
          <p:cNvPr id="4" name="Slide Number Placeholder 3">
            <a:extLst>
              <a:ext uri="{FF2B5EF4-FFF2-40B4-BE49-F238E27FC236}">
                <a16:creationId xmlns:a16="http://schemas.microsoft.com/office/drawing/2014/main" id="{7B269EE9-6609-438C-879C-8BCAB827FA91}"/>
              </a:ext>
            </a:extLst>
          </p:cNvPr>
          <p:cNvSpPr>
            <a:spLocks noGrp="1"/>
          </p:cNvSpPr>
          <p:nvPr>
            <p:ph type="sldNum" sz="quarter" idx="12"/>
          </p:nvPr>
        </p:nvSpPr>
        <p:spPr>
          <a:xfrm>
            <a:off x="10995660" y="6429466"/>
            <a:ext cx="873220" cy="292009"/>
          </a:xfrm>
        </p:spPr>
        <p:txBody>
          <a:bodyPr/>
          <a:lstStyle/>
          <a:p>
            <a:fld id="{45C00377-489B-40EC-B059-26BDDD2E89B9}" type="slidenum">
              <a:rPr lang="en-US" smtClean="0"/>
              <a:pPr/>
              <a:t>146</a:t>
            </a:fld>
            <a:endParaRPr lang="en-US" dirty="0"/>
          </a:p>
        </p:txBody>
      </p:sp>
    </p:spTree>
    <p:extLst>
      <p:ext uri="{BB962C8B-B14F-4D97-AF65-F5344CB8AC3E}">
        <p14:creationId xmlns:p14="http://schemas.microsoft.com/office/powerpoint/2010/main" val="36581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074DD2C-9328-4308-904C-B88BE9D3FB57}"/>
              </a:ext>
            </a:extLst>
          </p:cNvPr>
          <p:cNvSpPr>
            <a:spLocks noGrp="1" noChangeArrowheads="1"/>
          </p:cNvSpPr>
          <p:nvPr>
            <p:ph type="title"/>
          </p:nvPr>
        </p:nvSpPr>
        <p:spPr>
          <a:xfrm>
            <a:off x="7010400" y="76200"/>
            <a:ext cx="2590800" cy="762000"/>
          </a:xfrm>
        </p:spPr>
        <p:txBody>
          <a:bodyPr/>
          <a:lstStyle/>
          <a:p>
            <a:pPr eaLnBrk="1" hangingPunct="1">
              <a:defRPr/>
            </a:pPr>
            <a:r>
              <a:rPr lang="en-US" altLang="en-US">
                <a:latin typeface="Tahoma" panose="020B0604030504040204" pitchFamily="34" charset="0"/>
              </a:rPr>
              <a:t>Ba’al Epic</a:t>
            </a:r>
          </a:p>
        </p:txBody>
      </p:sp>
      <p:sp>
        <p:nvSpPr>
          <p:cNvPr id="110595" name="Rectangle 3">
            <a:extLst>
              <a:ext uri="{FF2B5EF4-FFF2-40B4-BE49-F238E27FC236}">
                <a16:creationId xmlns:a16="http://schemas.microsoft.com/office/drawing/2014/main" id="{F954DC9E-A0C6-4B3E-8492-0C7F444C9C3B}"/>
              </a:ext>
            </a:extLst>
          </p:cNvPr>
          <p:cNvSpPr>
            <a:spLocks noGrp="1" noChangeArrowheads="1"/>
          </p:cNvSpPr>
          <p:nvPr>
            <p:ph type="body" sz="half" idx="2"/>
          </p:nvPr>
        </p:nvSpPr>
        <p:spPr>
          <a:xfrm>
            <a:off x="7010400" y="990600"/>
            <a:ext cx="3505200" cy="5638800"/>
          </a:xfrm>
        </p:spPr>
        <p:txBody>
          <a:bodyPr/>
          <a:lstStyle/>
          <a:p>
            <a:pPr eaLnBrk="1" hangingPunct="1">
              <a:lnSpc>
                <a:spcPct val="90000"/>
              </a:lnSpc>
              <a:buFont typeface="Wingdings" panose="05000000000000000000" pitchFamily="2" charset="2"/>
              <a:buNone/>
              <a:defRPr/>
            </a:pPr>
            <a:r>
              <a:rPr lang="en-US" altLang="en-US" sz="2400">
                <a:latin typeface="Arial Narrow" panose="020B0606020202030204" pitchFamily="34" charset="0"/>
              </a:rPr>
              <a:t>Discovered in Ugarit (Ras Shamra, Syria), this text describes the myth of Ba’al and his role as “Lord of the Earth” (responsible for fertility). The text describes the construction of Ba’al’s palace on Mt. </a:t>
            </a:r>
            <a:br>
              <a:rPr lang="en-US" altLang="en-US" sz="2400">
                <a:latin typeface="Arial Narrow" panose="020B0606020202030204" pitchFamily="34" charset="0"/>
              </a:rPr>
            </a:br>
            <a:r>
              <a:rPr lang="en-US" altLang="en-US" sz="2400">
                <a:latin typeface="Arial Narrow" panose="020B0606020202030204" pitchFamily="34" charset="0"/>
              </a:rPr>
              <a:t>Zaphon after he defeated Yamm, god of the sea, as well as his return from the underworld after being imprisoned by Mot, god of death.</a:t>
            </a:r>
          </a:p>
        </p:txBody>
      </p:sp>
      <p:pic>
        <p:nvPicPr>
          <p:cNvPr id="43012" name="Picture 4" descr="AIS115">
            <a:extLst>
              <a:ext uri="{FF2B5EF4-FFF2-40B4-BE49-F238E27FC236}">
                <a16:creationId xmlns:a16="http://schemas.microsoft.com/office/drawing/2014/main" id="{DB5ECAF1-821F-4F88-A5F9-F01F5A9E88A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38289" y="0"/>
            <a:ext cx="5316537" cy="6858000"/>
          </a:xfrm>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A0933929-30F6-4C3C-92BA-EDD0F5161D28}"/>
              </a:ext>
            </a:extLst>
          </p:cNvPr>
          <p:cNvSpPr>
            <a:spLocks noGrp="1" noChangeArrowheads="1"/>
          </p:cNvSpPr>
          <p:nvPr>
            <p:ph type="title"/>
          </p:nvPr>
        </p:nvSpPr>
        <p:spPr>
          <a:xfrm>
            <a:off x="1981200" y="0"/>
            <a:ext cx="8229600" cy="1143000"/>
          </a:xfrm>
        </p:spPr>
        <p:txBody>
          <a:bodyPr/>
          <a:lstStyle/>
          <a:p>
            <a:pPr eaLnBrk="1" hangingPunct="1">
              <a:defRPr/>
            </a:pPr>
            <a:r>
              <a:rPr lang="en-US" altLang="en-US" sz="6000" dirty="0">
                <a:latin typeface="Euphemia" panose="020B0503040102020104" pitchFamily="34" charset="0"/>
              </a:rPr>
              <a:t>Canaanite Religion</a:t>
            </a:r>
            <a:endParaRPr lang="en-US" altLang="en-US" sz="3200" dirty="0">
              <a:latin typeface="Euphemia" panose="020B0503040102020104" pitchFamily="34" charset="0"/>
            </a:endParaRPr>
          </a:p>
        </p:txBody>
      </p:sp>
      <p:sp>
        <p:nvSpPr>
          <p:cNvPr id="111619" name="Rectangle 3">
            <a:extLst>
              <a:ext uri="{FF2B5EF4-FFF2-40B4-BE49-F238E27FC236}">
                <a16:creationId xmlns:a16="http://schemas.microsoft.com/office/drawing/2014/main" id="{E8FE07CF-DF7C-412F-8394-0A0439DDE1BA}"/>
              </a:ext>
            </a:extLst>
          </p:cNvPr>
          <p:cNvSpPr>
            <a:spLocks noGrp="1" noChangeArrowheads="1"/>
          </p:cNvSpPr>
          <p:nvPr>
            <p:ph type="body" idx="1"/>
          </p:nvPr>
        </p:nvSpPr>
        <p:spPr>
          <a:xfrm>
            <a:off x="274320" y="1143000"/>
            <a:ext cx="11361420" cy="5638800"/>
          </a:xfrm>
        </p:spPr>
        <p:txBody>
          <a:bodyPr/>
          <a:lstStyle/>
          <a:p>
            <a:pPr eaLnBrk="1" hangingPunct="1">
              <a:lnSpc>
                <a:spcPct val="90000"/>
              </a:lnSpc>
              <a:buFont typeface="Wingdings" panose="05000000000000000000" pitchFamily="2" charset="2"/>
              <a:buNone/>
              <a:defRPr/>
            </a:pPr>
            <a:r>
              <a:rPr lang="en-US" altLang="en-US" sz="2800" i="1" dirty="0">
                <a:solidFill>
                  <a:srgbClr val="FFFF00"/>
                </a:solidFill>
                <a:latin typeface="Franklin Gothic Medium" panose="020B0603020102020204" pitchFamily="34" charset="0"/>
              </a:rPr>
              <a:t>	</a:t>
            </a:r>
            <a:r>
              <a:rPr lang="en-US" altLang="en-US" sz="2800" dirty="0">
                <a:solidFill>
                  <a:srgbClr val="FFFF00"/>
                </a:solidFill>
                <a:latin typeface="Franklin Gothic Medium" panose="020B0603020102020204" pitchFamily="34" charset="0"/>
              </a:rPr>
              <a:t>The religions of the Canaanite nations were fertility cults using imitative magic to induce fertility in the land, livestock and people.</a:t>
            </a:r>
            <a:r>
              <a:rPr lang="en-US" altLang="en-US" sz="2800" i="1" dirty="0">
                <a:latin typeface="Franklin Gothic Medium" panose="020B0603020102020204" pitchFamily="34" charset="0"/>
              </a:rPr>
              <a:t> </a:t>
            </a:r>
          </a:p>
          <a:p>
            <a:pPr lvl="1" eaLnBrk="1" hangingPunct="1">
              <a:lnSpc>
                <a:spcPct val="90000"/>
              </a:lnSpc>
              <a:buFontTx/>
              <a:buBlip>
                <a:blip r:embed="rId2"/>
              </a:buBlip>
              <a:defRPr/>
            </a:pPr>
            <a:r>
              <a:rPr lang="en-US" altLang="en-US" sz="2400" i="1" dirty="0">
                <a:latin typeface="Franklin Gothic Medium" panose="020B0603020102020204" pitchFamily="34" charset="0"/>
              </a:rPr>
              <a:t>The deities were both male and female.</a:t>
            </a:r>
          </a:p>
          <a:p>
            <a:pPr lvl="1" eaLnBrk="1" hangingPunct="1">
              <a:lnSpc>
                <a:spcPct val="90000"/>
              </a:lnSpc>
              <a:buFontTx/>
              <a:buBlip>
                <a:blip r:embed="rId2"/>
              </a:buBlip>
              <a:defRPr/>
            </a:pPr>
            <a:r>
              <a:rPr lang="en-US" altLang="en-US" sz="2400" i="1" dirty="0">
                <a:latin typeface="Franklin Gothic Medium" panose="020B0603020102020204" pitchFamily="34" charset="0"/>
              </a:rPr>
              <a:t>In Canaanite mythology, </a:t>
            </a:r>
            <a:r>
              <a:rPr lang="en-US" altLang="en-US" sz="2400" i="1" dirty="0" err="1">
                <a:solidFill>
                  <a:srgbClr val="FFFF00"/>
                </a:solidFill>
                <a:latin typeface="Franklin Gothic Medium" panose="020B0603020102020204" pitchFamily="34" charset="0"/>
              </a:rPr>
              <a:t>Ba’al</a:t>
            </a:r>
            <a:r>
              <a:rPr lang="en-US" altLang="en-US" sz="2400" i="1" dirty="0">
                <a:solidFill>
                  <a:srgbClr val="FFFF00"/>
                </a:solidFill>
                <a:latin typeface="Franklin Gothic Medium" panose="020B0603020102020204" pitchFamily="34" charset="0"/>
              </a:rPr>
              <a:t> </a:t>
            </a:r>
            <a:r>
              <a:rPr lang="en-US" altLang="en-US" sz="2400" i="1" dirty="0">
                <a:latin typeface="Franklin Gothic Medium" panose="020B0603020102020204" pitchFamily="34" charset="0"/>
              </a:rPr>
              <a:t>(god of rain, lightning and storm) was killed each fall and imprisoned by Mot (god of death), causing the dry season.</a:t>
            </a:r>
          </a:p>
          <a:p>
            <a:pPr lvl="1" eaLnBrk="1" hangingPunct="1">
              <a:lnSpc>
                <a:spcPct val="90000"/>
              </a:lnSpc>
              <a:buFontTx/>
              <a:buBlip>
                <a:blip r:embed="rId2"/>
              </a:buBlip>
              <a:defRPr/>
            </a:pPr>
            <a:r>
              <a:rPr lang="en-US" altLang="en-US" sz="2400" i="1" dirty="0">
                <a:latin typeface="Franklin Gothic Medium" panose="020B0603020102020204" pitchFamily="34" charset="0"/>
              </a:rPr>
              <a:t>In the spring, </a:t>
            </a:r>
            <a:r>
              <a:rPr lang="en-US" altLang="en-US" sz="2400" i="1" dirty="0" err="1">
                <a:solidFill>
                  <a:srgbClr val="FFFF00"/>
                </a:solidFill>
                <a:latin typeface="Franklin Gothic Medium" panose="020B0603020102020204" pitchFamily="34" charset="0"/>
              </a:rPr>
              <a:t>Ashtaroth</a:t>
            </a:r>
            <a:r>
              <a:rPr lang="en-US" altLang="en-US" sz="2400" i="1" dirty="0">
                <a:solidFill>
                  <a:srgbClr val="FFFF00"/>
                </a:solidFill>
                <a:latin typeface="Franklin Gothic Medium" panose="020B0603020102020204" pitchFamily="34" charset="0"/>
              </a:rPr>
              <a:t> </a:t>
            </a:r>
            <a:r>
              <a:rPr lang="en-US" altLang="en-US" sz="2400" i="1" dirty="0">
                <a:latin typeface="Franklin Gothic Medium" panose="020B0603020102020204" pitchFamily="34" charset="0"/>
              </a:rPr>
              <a:t>(goddess of sex and war) rescued </a:t>
            </a:r>
            <a:r>
              <a:rPr lang="en-US" altLang="en-US" sz="2400" i="1" dirty="0" err="1">
                <a:latin typeface="Franklin Gothic Medium" panose="020B0603020102020204" pitchFamily="34" charset="0"/>
              </a:rPr>
              <a:t>Ba’al</a:t>
            </a:r>
            <a:r>
              <a:rPr lang="en-US" altLang="en-US" sz="2400" i="1" dirty="0">
                <a:latin typeface="Franklin Gothic Medium" panose="020B0603020102020204" pitchFamily="34" charset="0"/>
              </a:rPr>
              <a:t> from the power of Mot, enabling </a:t>
            </a:r>
            <a:r>
              <a:rPr lang="en-US" altLang="en-US" sz="2400" i="1" dirty="0" err="1">
                <a:latin typeface="Franklin Gothic Medium" panose="020B0603020102020204" pitchFamily="34" charset="0"/>
              </a:rPr>
              <a:t>Ba’al</a:t>
            </a:r>
            <a:r>
              <a:rPr lang="en-US" altLang="en-US" sz="2400" i="1" dirty="0">
                <a:latin typeface="Franklin Gothic Medium" panose="020B0603020102020204" pitchFamily="34" charset="0"/>
              </a:rPr>
              <a:t> and </a:t>
            </a:r>
            <a:r>
              <a:rPr lang="en-US" altLang="en-US" sz="2400" i="1" dirty="0" err="1">
                <a:latin typeface="Franklin Gothic Medium" panose="020B0603020102020204" pitchFamily="34" charset="0"/>
              </a:rPr>
              <a:t>Ashtaroth</a:t>
            </a:r>
            <a:r>
              <a:rPr lang="en-US" altLang="en-US" sz="2400" i="1" dirty="0">
                <a:latin typeface="Franklin Gothic Medium" panose="020B0603020102020204" pitchFamily="34" charset="0"/>
              </a:rPr>
              <a:t> to mate.</a:t>
            </a:r>
          </a:p>
          <a:p>
            <a:pPr lvl="1" eaLnBrk="1" hangingPunct="1">
              <a:lnSpc>
                <a:spcPct val="90000"/>
              </a:lnSpc>
              <a:buFontTx/>
              <a:buBlip>
                <a:blip r:embed="rId2"/>
              </a:buBlip>
              <a:defRPr/>
            </a:pPr>
            <a:r>
              <a:rPr lang="en-US" altLang="en-US" sz="2400" i="1" dirty="0">
                <a:latin typeface="Franklin Gothic Medium" panose="020B0603020102020204" pitchFamily="34" charset="0"/>
              </a:rPr>
              <a:t>The mating of the deities was believed to cause fertility in soil, animals and humans.</a:t>
            </a:r>
          </a:p>
          <a:p>
            <a:pPr lvl="1" eaLnBrk="1" hangingPunct="1">
              <a:lnSpc>
                <a:spcPct val="90000"/>
              </a:lnSpc>
              <a:buFontTx/>
              <a:buBlip>
                <a:blip r:embed="rId2"/>
              </a:buBlip>
              <a:defRPr/>
            </a:pPr>
            <a:r>
              <a:rPr lang="en-US" altLang="en-US" sz="2400" i="1" dirty="0">
                <a:latin typeface="Franklin Gothic Medium" panose="020B0603020102020204" pitchFamily="34" charset="0"/>
              </a:rPr>
              <a:t>To induce </a:t>
            </a:r>
            <a:r>
              <a:rPr lang="en-US" altLang="en-US" sz="2400" i="1" dirty="0">
                <a:solidFill>
                  <a:srgbClr val="FFFF00"/>
                </a:solidFill>
                <a:latin typeface="Franklin Gothic Medium" panose="020B0603020102020204" pitchFamily="34" charset="0"/>
              </a:rPr>
              <a:t>the mating of </a:t>
            </a:r>
            <a:r>
              <a:rPr lang="en-US" altLang="en-US" sz="2400" i="1" dirty="0" err="1">
                <a:solidFill>
                  <a:srgbClr val="FFFF00"/>
                </a:solidFill>
                <a:latin typeface="Franklin Gothic Medium" panose="020B0603020102020204" pitchFamily="34" charset="0"/>
              </a:rPr>
              <a:t>Ba’al</a:t>
            </a:r>
            <a:r>
              <a:rPr lang="en-US" altLang="en-US" sz="2400" i="1" dirty="0">
                <a:solidFill>
                  <a:srgbClr val="FFFF00"/>
                </a:solidFill>
                <a:latin typeface="Franklin Gothic Medium" panose="020B0603020102020204" pitchFamily="34" charset="0"/>
              </a:rPr>
              <a:t> and </a:t>
            </a:r>
            <a:r>
              <a:rPr lang="en-US" altLang="en-US" sz="2400" i="1" dirty="0" err="1">
                <a:solidFill>
                  <a:srgbClr val="FFFF00"/>
                </a:solidFill>
                <a:latin typeface="Franklin Gothic Medium" panose="020B0603020102020204" pitchFamily="34" charset="0"/>
              </a:rPr>
              <a:t>Ashtaroth</a:t>
            </a:r>
            <a:r>
              <a:rPr lang="en-US" altLang="en-US" sz="2400" i="1" dirty="0">
                <a:latin typeface="Franklin Gothic Medium" panose="020B0603020102020204" pitchFamily="34" charset="0"/>
              </a:rPr>
              <a:t>, humans participated in sacred prostitution at the high places as a form of imitative magic—”on every high hill and under every green tree”.</a:t>
            </a:r>
          </a:p>
          <a:p>
            <a:pPr lvl="1" eaLnBrk="1" hangingPunct="1">
              <a:lnSpc>
                <a:spcPct val="90000"/>
              </a:lnSpc>
              <a:buFontTx/>
              <a:buBlip>
                <a:blip r:embed="rId2"/>
              </a:buBlip>
              <a:defRPr/>
            </a:pPr>
            <a:r>
              <a:rPr lang="en-US" altLang="en-US" sz="2400" i="1" dirty="0">
                <a:latin typeface="Franklin Gothic Medium" panose="020B0603020102020204" pitchFamily="34" charset="0"/>
              </a:rPr>
              <a:t>Both male and female sacred prostitutes (</a:t>
            </a:r>
            <a:r>
              <a:rPr lang="en-US" altLang="en-US" sz="2400" b="1" i="1" dirty="0" err="1">
                <a:solidFill>
                  <a:srgbClr val="FFFF00"/>
                </a:solidFill>
                <a:latin typeface="Arial Narrow" panose="020B0606020202030204" pitchFamily="34" charset="0"/>
              </a:rPr>
              <a:t>qedeshim</a:t>
            </a:r>
            <a:r>
              <a:rPr lang="en-US" altLang="en-US" sz="2400" i="1" dirty="0">
                <a:latin typeface="Franklin Gothic Medium" panose="020B0603020102020204" pitchFamily="34" charset="0"/>
              </a:rPr>
              <a:t> and </a:t>
            </a:r>
            <a:r>
              <a:rPr lang="en-US" altLang="en-US" sz="2400" b="1" i="1" dirty="0" err="1">
                <a:solidFill>
                  <a:srgbClr val="FFFF00"/>
                </a:solidFill>
                <a:latin typeface="Arial Narrow" panose="020B0606020202030204" pitchFamily="34" charset="0"/>
              </a:rPr>
              <a:t>qedeshot</a:t>
            </a:r>
            <a:r>
              <a:rPr lang="en-US" altLang="en-US" sz="2400" i="1" dirty="0">
                <a:latin typeface="Franklin Gothic Medium" panose="020B0603020102020204" pitchFamily="34" charset="0"/>
              </a:rPr>
              <a:t>) served the public in Canaanite temples and open air sacred sites on the mountains.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p:cTn id="7" dur="500" fill="hold"/>
                                        <p:tgtEl>
                                          <p:spTgt spid="111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1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1619">
                                            <p:txEl>
                                              <p:pRg st="4" end="4"/>
                                            </p:txEl>
                                          </p:spTgt>
                                        </p:tgtEl>
                                        <p:attrNameLst>
                                          <p:attrName>style.visibility</p:attrName>
                                        </p:attrNameLst>
                                      </p:cBhvr>
                                      <p:to>
                                        <p:strVal val="visible"/>
                                      </p:to>
                                    </p:set>
                                    <p:anim calcmode="lin" valueType="num">
                                      <p:cBhvr additive="base">
                                        <p:cTn id="31"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1619">
                                            <p:txEl>
                                              <p:pRg st="5" end="5"/>
                                            </p:txEl>
                                          </p:spTgt>
                                        </p:tgtEl>
                                        <p:attrNameLst>
                                          <p:attrName>style.visibility</p:attrName>
                                        </p:attrNameLst>
                                      </p:cBhvr>
                                      <p:to>
                                        <p:strVal val="visible"/>
                                      </p:to>
                                    </p:set>
                                    <p:anim calcmode="lin" valueType="num">
                                      <p:cBhvr additive="base">
                                        <p:cTn id="37"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16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11619">
                                            <p:txEl>
                                              <p:pRg st="6" end="6"/>
                                            </p:txEl>
                                          </p:spTgt>
                                        </p:tgtEl>
                                        <p:attrNameLst>
                                          <p:attrName>style.visibility</p:attrName>
                                        </p:attrNameLst>
                                      </p:cBhvr>
                                      <p:to>
                                        <p:strVal val="visible"/>
                                      </p:to>
                                    </p:set>
                                    <p:anim calcmode="lin" valueType="num">
                                      <p:cBhvr additive="base">
                                        <p:cTn id="43"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16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9B96228-AF6B-4AFE-BA85-B67385C43954}"/>
              </a:ext>
            </a:extLst>
          </p:cNvPr>
          <p:cNvSpPr>
            <a:spLocks noGrp="1" noChangeArrowheads="1"/>
          </p:cNvSpPr>
          <p:nvPr>
            <p:ph type="title"/>
          </p:nvPr>
        </p:nvSpPr>
        <p:spPr>
          <a:xfrm>
            <a:off x="2019300" y="0"/>
            <a:ext cx="8191500" cy="1447800"/>
          </a:xfrm>
        </p:spPr>
        <p:txBody>
          <a:bodyPr/>
          <a:lstStyle/>
          <a:p>
            <a:pPr eaLnBrk="1" hangingPunct="1">
              <a:defRPr/>
            </a:pPr>
            <a:r>
              <a:rPr lang="en-US" altLang="en-US" sz="6000" dirty="0">
                <a:latin typeface="Euphemia" panose="020B0503040102020104" pitchFamily="34" charset="0"/>
              </a:rPr>
              <a:t>Canaanite Pantheon</a:t>
            </a:r>
          </a:p>
        </p:txBody>
      </p:sp>
      <p:sp>
        <p:nvSpPr>
          <p:cNvPr id="112643" name="Rectangle 3">
            <a:extLst>
              <a:ext uri="{FF2B5EF4-FFF2-40B4-BE49-F238E27FC236}">
                <a16:creationId xmlns:a16="http://schemas.microsoft.com/office/drawing/2014/main" id="{5BAA66E1-4A96-4EBD-A3C7-0E34E7EC5307}"/>
              </a:ext>
            </a:extLst>
          </p:cNvPr>
          <p:cNvSpPr>
            <a:spLocks noGrp="1" noChangeArrowheads="1"/>
          </p:cNvSpPr>
          <p:nvPr>
            <p:ph type="body" idx="1"/>
          </p:nvPr>
        </p:nvSpPr>
        <p:spPr>
          <a:xfrm>
            <a:off x="1981200" y="1524000"/>
            <a:ext cx="8229600" cy="4953000"/>
          </a:xfrm>
        </p:spPr>
        <p:txBody>
          <a:bodyPr/>
          <a:lstStyle/>
          <a:p>
            <a:pPr eaLnBrk="1" hangingPunct="1">
              <a:lnSpc>
                <a:spcPct val="90000"/>
              </a:lnSpc>
              <a:buFont typeface="Wingdings" panose="05000000000000000000" pitchFamily="2" charset="2"/>
              <a:buNone/>
              <a:defRPr/>
            </a:pPr>
            <a:r>
              <a:rPr lang="en-US" altLang="en-US" sz="2800" dirty="0">
                <a:solidFill>
                  <a:srgbClr val="FFFF00"/>
                </a:solidFill>
                <a:latin typeface="HebrewTh" pitchFamily="2" charset="0"/>
              </a:rPr>
              <a:t>     Lx</a:t>
            </a:r>
            <a:r>
              <a:rPr lang="en-US" altLang="en-US" sz="2800" dirty="0">
                <a:solidFill>
                  <a:srgbClr val="FFFF00"/>
                </a:solidFill>
                <a:latin typeface="Agency FB" pitchFamily="2" charset="0"/>
              </a:rPr>
              <a:t> (El)</a:t>
            </a:r>
            <a:r>
              <a:rPr lang="en-US" altLang="en-US" sz="2800" dirty="0">
                <a:solidFill>
                  <a:srgbClr val="FFFF00"/>
                </a:solidFill>
                <a:latin typeface="HebrewTh" pitchFamily="2" charset="0"/>
              </a:rPr>
              <a:t>			     </a:t>
            </a:r>
            <a:r>
              <a:rPr lang="en-US" altLang="en-US" sz="2800" dirty="0" err="1">
                <a:solidFill>
                  <a:srgbClr val="FFFF00"/>
                </a:solidFill>
                <a:latin typeface="HebrewTh" pitchFamily="2" charset="0"/>
              </a:rPr>
              <a:t>trwx</a:t>
            </a:r>
            <a:r>
              <a:rPr lang="en-US" altLang="en-US" sz="2800" dirty="0">
                <a:solidFill>
                  <a:srgbClr val="FFFF00"/>
                </a:solidFill>
                <a:latin typeface="Agency FB" pitchFamily="2" charset="0"/>
              </a:rPr>
              <a:t> (</a:t>
            </a:r>
            <a:r>
              <a:rPr lang="en-US" altLang="en-US" sz="2800" dirty="0" err="1">
                <a:solidFill>
                  <a:srgbClr val="FFFF00"/>
                </a:solidFill>
                <a:latin typeface="Agency FB" pitchFamily="2" charset="0"/>
              </a:rPr>
              <a:t>Asherat</a:t>
            </a:r>
            <a:r>
              <a:rPr lang="en-US" altLang="en-US" sz="2800" dirty="0">
                <a:solidFill>
                  <a:srgbClr val="FFFF00"/>
                </a:solidFill>
                <a:latin typeface="Agency FB" pitchFamily="2" charset="0"/>
              </a:rPr>
              <a:t>)</a:t>
            </a:r>
          </a:p>
          <a:p>
            <a:pPr eaLnBrk="1" hangingPunct="1">
              <a:lnSpc>
                <a:spcPct val="90000"/>
              </a:lnSpc>
              <a:buFont typeface="Wingdings" panose="05000000000000000000" pitchFamily="2" charset="2"/>
              <a:buNone/>
              <a:defRPr/>
            </a:pPr>
            <a:r>
              <a:rPr lang="en-US" altLang="en-US" sz="2800" dirty="0">
                <a:solidFill>
                  <a:srgbClr val="FFFF00"/>
                </a:solidFill>
                <a:latin typeface="Agency FB" pitchFamily="2" charset="0"/>
              </a:rPr>
              <a:t>father of the pantheon	</a:t>
            </a:r>
            <a:r>
              <a:rPr lang="en-US" altLang="en-US" sz="2800" dirty="0">
                <a:latin typeface="Agency FB" pitchFamily="2" charset="0"/>
              </a:rPr>
              <a:t>		            </a:t>
            </a:r>
            <a:r>
              <a:rPr lang="en-US" altLang="en-US" sz="2800" dirty="0">
                <a:solidFill>
                  <a:srgbClr val="FFFF00"/>
                </a:solidFill>
                <a:latin typeface="Agency FB" pitchFamily="2" charset="0"/>
              </a:rPr>
              <a:t>mother of the gods</a:t>
            </a:r>
            <a:endParaRPr lang="en-US" altLang="en-US" sz="2800" dirty="0">
              <a:latin typeface="HebrewTh" pitchFamily="2" charset="0"/>
            </a:endParaRPr>
          </a:p>
          <a:p>
            <a:pPr algn="ctr" eaLnBrk="1" hangingPunct="1">
              <a:lnSpc>
                <a:spcPct val="90000"/>
              </a:lnSpc>
              <a:buFont typeface="Wingdings" panose="05000000000000000000" pitchFamily="2" charset="2"/>
              <a:buNone/>
              <a:defRPr/>
            </a:pPr>
            <a:endParaRPr lang="en-US" altLang="en-US" sz="2800" dirty="0">
              <a:latin typeface="HebrewTh" pitchFamily="2" charset="0"/>
            </a:endParaRPr>
          </a:p>
          <a:p>
            <a:pPr algn="ctr" eaLnBrk="1" hangingPunct="1">
              <a:lnSpc>
                <a:spcPct val="90000"/>
              </a:lnSpc>
              <a:buFont typeface="Wingdings" panose="05000000000000000000" pitchFamily="2" charset="2"/>
              <a:buNone/>
              <a:defRPr/>
            </a:pPr>
            <a:endParaRPr lang="en-US" altLang="en-US" sz="2800" dirty="0">
              <a:solidFill>
                <a:srgbClr val="FFFF00"/>
              </a:solidFill>
              <a:latin typeface="HebrewTh" pitchFamily="2" charset="0"/>
            </a:endParaRPr>
          </a:p>
          <a:p>
            <a:pPr algn="ctr" eaLnBrk="1" hangingPunct="1">
              <a:lnSpc>
                <a:spcPct val="90000"/>
              </a:lnSpc>
              <a:buFont typeface="Wingdings" panose="05000000000000000000" pitchFamily="2" charset="2"/>
              <a:buNone/>
              <a:defRPr/>
            </a:pPr>
            <a:r>
              <a:rPr lang="en-US" altLang="en-US" sz="2800" dirty="0" err="1">
                <a:solidFill>
                  <a:srgbClr val="FFFF00"/>
                </a:solidFill>
                <a:latin typeface="HebrewTh" pitchFamily="2" charset="0"/>
              </a:rPr>
              <a:t>Mylx</a:t>
            </a:r>
            <a:r>
              <a:rPr lang="en-US" altLang="en-US" sz="2800" dirty="0">
                <a:solidFill>
                  <a:srgbClr val="FFFF00"/>
                </a:solidFill>
                <a:latin typeface="Agency FB" pitchFamily="2" charset="0"/>
              </a:rPr>
              <a:t> (</a:t>
            </a:r>
            <a:r>
              <a:rPr lang="en-US" altLang="en-US" sz="2800" dirty="0" err="1">
                <a:solidFill>
                  <a:srgbClr val="FFFF00"/>
                </a:solidFill>
                <a:latin typeface="Agency FB" pitchFamily="2" charset="0"/>
              </a:rPr>
              <a:t>Elim</a:t>
            </a:r>
            <a:r>
              <a:rPr lang="en-US" altLang="en-US" sz="2800" dirty="0">
                <a:solidFill>
                  <a:srgbClr val="FFFF00"/>
                </a:solidFill>
                <a:latin typeface="Agency FB" pitchFamily="2" charset="0"/>
              </a:rPr>
              <a:t>)</a:t>
            </a:r>
          </a:p>
          <a:p>
            <a:pPr algn="ctr" eaLnBrk="1" hangingPunct="1">
              <a:lnSpc>
                <a:spcPct val="90000"/>
              </a:lnSpc>
              <a:buFont typeface="Wingdings" panose="05000000000000000000" pitchFamily="2" charset="2"/>
              <a:buNone/>
              <a:defRPr/>
            </a:pPr>
            <a:r>
              <a:rPr lang="en-US" altLang="en-US" sz="2800" dirty="0">
                <a:solidFill>
                  <a:srgbClr val="FFFF00"/>
                </a:solidFill>
                <a:latin typeface="Agency FB" pitchFamily="2" charset="0"/>
              </a:rPr>
              <a:t>70 gods and goddesses</a:t>
            </a:r>
          </a:p>
          <a:p>
            <a:pPr algn="ctr" eaLnBrk="1" hangingPunct="1">
              <a:lnSpc>
                <a:spcPct val="90000"/>
              </a:lnSpc>
              <a:buFont typeface="Wingdings" panose="05000000000000000000" pitchFamily="2" charset="2"/>
              <a:buNone/>
              <a:defRPr/>
            </a:pPr>
            <a:endParaRPr lang="en-US" altLang="en-US" sz="800" dirty="0">
              <a:solidFill>
                <a:srgbClr val="FFFF00"/>
              </a:solidFill>
              <a:latin typeface="Agency FB" pitchFamily="2" charset="0"/>
            </a:endParaRPr>
          </a:p>
          <a:p>
            <a:pPr eaLnBrk="1" hangingPunct="1">
              <a:lnSpc>
                <a:spcPct val="90000"/>
              </a:lnSpc>
              <a:buFont typeface="Wingdings" panose="05000000000000000000" pitchFamily="2" charset="2"/>
              <a:buNone/>
              <a:defRPr/>
            </a:pPr>
            <a:r>
              <a:rPr lang="en-US" altLang="en-US" sz="2800" dirty="0">
                <a:solidFill>
                  <a:srgbClr val="FFFF00"/>
                </a:solidFill>
                <a:latin typeface="Berlin Sans FB Demi" pitchFamily="34" charset="0"/>
              </a:rPr>
              <a:t>		Symbols and sacred places:</a:t>
            </a:r>
          </a:p>
          <a:p>
            <a:pPr eaLnBrk="1" hangingPunct="1">
              <a:lnSpc>
                <a:spcPct val="90000"/>
              </a:lnSpc>
              <a:buFont typeface="Wingdings" panose="05000000000000000000" pitchFamily="2" charset="2"/>
              <a:buNone/>
              <a:defRPr/>
            </a:pPr>
            <a:r>
              <a:rPr lang="en-US" altLang="en-US" sz="2800" dirty="0">
                <a:latin typeface="HebrewTh" pitchFamily="2" charset="0"/>
              </a:rPr>
              <a:t>		</a:t>
            </a:r>
            <a:r>
              <a:rPr lang="en-US" altLang="en-US" sz="2800" dirty="0" err="1">
                <a:solidFill>
                  <a:srgbClr val="FFFFCC"/>
                </a:solidFill>
                <a:latin typeface="HebrewTh" pitchFamily="2" charset="0"/>
              </a:rPr>
              <a:t>tObcZem</a:t>
            </a:r>
            <a:r>
              <a:rPr lang="en-US" altLang="en-US" sz="2800" dirty="0" err="1">
                <a:solidFill>
                  <a:srgbClr val="FFFF99"/>
                </a:solidFill>
                <a:latin typeface="HebrewTh" pitchFamily="2" charset="0"/>
              </a:rPr>
              <a:t>a</a:t>
            </a:r>
            <a:r>
              <a:rPr lang="en-US" altLang="en-US" sz="2800" dirty="0">
                <a:latin typeface="Agency FB" pitchFamily="2" charset="0"/>
              </a:rPr>
              <a:t> (</a:t>
            </a:r>
            <a:r>
              <a:rPr lang="en-US" altLang="en-US" sz="2800" i="1" dirty="0" err="1">
                <a:latin typeface="Agency FB" pitchFamily="2" charset="0"/>
              </a:rPr>
              <a:t>matstsebot</a:t>
            </a:r>
            <a:r>
              <a:rPr lang="en-US" altLang="en-US" sz="2800" dirty="0">
                <a:latin typeface="Agency FB" pitchFamily="2" charset="0"/>
              </a:rPr>
              <a:t> = phallic pillars, male symbols)</a:t>
            </a:r>
            <a:endParaRPr lang="en-US" altLang="en-US" sz="2800" dirty="0">
              <a:latin typeface="HebrewTh" pitchFamily="2" charset="0"/>
            </a:endParaRPr>
          </a:p>
          <a:p>
            <a:pPr eaLnBrk="1" hangingPunct="1">
              <a:lnSpc>
                <a:spcPct val="90000"/>
              </a:lnSpc>
              <a:buFont typeface="Wingdings" panose="05000000000000000000" pitchFamily="2" charset="2"/>
              <a:buNone/>
              <a:defRPr/>
            </a:pPr>
            <a:r>
              <a:rPr lang="en-US" altLang="en-US" sz="2800" dirty="0">
                <a:latin typeface="HebrewTh" pitchFamily="2" charset="0"/>
              </a:rPr>
              <a:t>	</a:t>
            </a:r>
            <a:r>
              <a:rPr lang="en-US" altLang="en-US" sz="2800" dirty="0">
                <a:solidFill>
                  <a:srgbClr val="FFFFCC"/>
                </a:solidFill>
                <a:latin typeface="HebrewTh" pitchFamily="2" charset="0"/>
              </a:rPr>
              <a:t>	hrAwex3</a:t>
            </a:r>
            <a:r>
              <a:rPr lang="en-US" altLang="en-US" sz="2800" dirty="0">
                <a:solidFill>
                  <a:srgbClr val="FFFF99"/>
                </a:solidFill>
                <a:latin typeface="Agency FB" pitchFamily="2" charset="0"/>
              </a:rPr>
              <a:t> </a:t>
            </a:r>
            <a:r>
              <a:rPr lang="en-US" altLang="en-US" sz="2800" dirty="0">
                <a:latin typeface="Agency FB" pitchFamily="2" charset="0"/>
              </a:rPr>
              <a:t>(</a:t>
            </a:r>
            <a:r>
              <a:rPr lang="en-US" altLang="en-US" sz="2800" i="1" dirty="0" err="1">
                <a:latin typeface="Agency FB" pitchFamily="2" charset="0"/>
              </a:rPr>
              <a:t>asherah</a:t>
            </a:r>
            <a:r>
              <a:rPr lang="en-US" altLang="en-US" sz="2800" dirty="0">
                <a:latin typeface="Agency FB" pitchFamily="2" charset="0"/>
              </a:rPr>
              <a:t> = sacred tree, female symbol)</a:t>
            </a:r>
            <a:endParaRPr lang="en-US" altLang="en-US" sz="2800" dirty="0">
              <a:latin typeface="HebrewTh" pitchFamily="2" charset="0"/>
            </a:endParaRPr>
          </a:p>
          <a:p>
            <a:pPr eaLnBrk="1" hangingPunct="1">
              <a:lnSpc>
                <a:spcPct val="90000"/>
              </a:lnSpc>
              <a:buFont typeface="Wingdings" panose="05000000000000000000" pitchFamily="2" charset="2"/>
              <a:buNone/>
              <a:defRPr/>
            </a:pPr>
            <a:r>
              <a:rPr lang="en-US" altLang="en-US" sz="2800" dirty="0">
                <a:latin typeface="HebrewTh" pitchFamily="2" charset="0"/>
              </a:rPr>
              <a:t>		</a:t>
            </a:r>
            <a:r>
              <a:rPr lang="en-US" altLang="en-US" sz="2800" dirty="0" err="1">
                <a:solidFill>
                  <a:srgbClr val="FFFFCC"/>
                </a:solidFill>
                <a:latin typeface="HebrewTh" pitchFamily="2" charset="0"/>
              </a:rPr>
              <a:t>tOmBA</a:t>
            </a:r>
            <a:r>
              <a:rPr lang="en-US" altLang="en-US" sz="2800" dirty="0">
                <a:latin typeface="Agency FB" pitchFamily="2" charset="0"/>
              </a:rPr>
              <a:t> (</a:t>
            </a:r>
            <a:r>
              <a:rPr lang="en-US" altLang="en-US" sz="2800" i="1" dirty="0" err="1">
                <a:latin typeface="Agency FB" pitchFamily="2" charset="0"/>
              </a:rPr>
              <a:t>bamoth</a:t>
            </a:r>
            <a:r>
              <a:rPr lang="en-US" altLang="en-US" sz="2800" dirty="0">
                <a:latin typeface="Agency FB" pitchFamily="2" charset="0"/>
              </a:rPr>
              <a:t> = high places)</a:t>
            </a:r>
            <a:endParaRPr lang="en-US" altLang="en-US" sz="2800" dirty="0">
              <a:latin typeface="HebrewTh" pitchFamily="2" charset="0"/>
            </a:endParaRPr>
          </a:p>
        </p:txBody>
      </p:sp>
      <p:sp>
        <p:nvSpPr>
          <p:cNvPr id="45060" name="Line 4">
            <a:extLst>
              <a:ext uri="{FF2B5EF4-FFF2-40B4-BE49-F238E27FC236}">
                <a16:creationId xmlns:a16="http://schemas.microsoft.com/office/drawing/2014/main" id="{29CC70C8-F537-49DF-9736-5A47E0530542}"/>
              </a:ext>
            </a:extLst>
          </p:cNvPr>
          <p:cNvSpPr>
            <a:spLocks noChangeShapeType="1"/>
          </p:cNvSpPr>
          <p:nvPr/>
        </p:nvSpPr>
        <p:spPr bwMode="auto">
          <a:xfrm>
            <a:off x="3505200" y="2819400"/>
            <a:ext cx="525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45061" name="Line 5">
            <a:extLst>
              <a:ext uri="{FF2B5EF4-FFF2-40B4-BE49-F238E27FC236}">
                <a16:creationId xmlns:a16="http://schemas.microsoft.com/office/drawing/2014/main" id="{8EE5AD81-5B58-4F82-8600-BB0A1876AF5B}"/>
              </a:ext>
            </a:extLst>
          </p:cNvPr>
          <p:cNvSpPr>
            <a:spLocks noChangeShapeType="1"/>
          </p:cNvSpPr>
          <p:nvPr/>
        </p:nvSpPr>
        <p:spPr bwMode="auto">
          <a:xfrm flipV="1">
            <a:off x="3505200" y="2514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45062" name="Line 6">
            <a:extLst>
              <a:ext uri="{FF2B5EF4-FFF2-40B4-BE49-F238E27FC236}">
                <a16:creationId xmlns:a16="http://schemas.microsoft.com/office/drawing/2014/main" id="{B2A152C2-BF31-4984-9A96-7B427527FBB4}"/>
              </a:ext>
            </a:extLst>
          </p:cNvPr>
          <p:cNvSpPr>
            <a:spLocks noChangeShapeType="1"/>
          </p:cNvSpPr>
          <p:nvPr/>
        </p:nvSpPr>
        <p:spPr bwMode="auto">
          <a:xfrm flipV="1">
            <a:off x="8763000" y="2514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
        <p:nvSpPr>
          <p:cNvPr id="44039" name="Line 7">
            <a:extLst>
              <a:ext uri="{FF2B5EF4-FFF2-40B4-BE49-F238E27FC236}">
                <a16:creationId xmlns:a16="http://schemas.microsoft.com/office/drawing/2014/main" id="{09655CDD-DF98-4A9D-BB5F-8182FD23AE5E}"/>
              </a:ext>
            </a:extLst>
          </p:cNvPr>
          <p:cNvSpPr>
            <a:spLocks noChangeShapeType="1"/>
          </p:cNvSpPr>
          <p:nvPr/>
        </p:nvSpPr>
        <p:spPr bwMode="auto">
          <a:xfrm>
            <a:off x="6096000" y="2819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DDDDDD"/>
              </a:solidFill>
              <a:latin typeface="Verdana" panose="020B060403050404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wipe(up)">
                                      <p:cBhvr>
                                        <p:cTn id="7" dur="1000"/>
                                        <p:tgtEl>
                                          <p:spTgt spid="44039"/>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112643">
                                            <p:txEl>
                                              <p:pRg st="4" end="4"/>
                                            </p:txEl>
                                          </p:spTgt>
                                        </p:tgtEl>
                                        <p:attrNameLst>
                                          <p:attrName>style.visibility</p:attrName>
                                        </p:attrNameLst>
                                      </p:cBhvr>
                                      <p:to>
                                        <p:strVal val="visible"/>
                                      </p:to>
                                    </p:set>
                                    <p:anim calcmode="lin" valueType="num">
                                      <p:cBhvr additive="base">
                                        <p:cTn id="11" dur="500" fill="hold"/>
                                        <p:tgtEl>
                                          <p:spTgt spid="11264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4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43">
                                            <p:txEl>
                                              <p:pRg st="5" end="5"/>
                                            </p:txEl>
                                          </p:spTgt>
                                        </p:tgtEl>
                                        <p:attrNameLst>
                                          <p:attrName>style.visibility</p:attrName>
                                        </p:attrNameLst>
                                      </p:cBhvr>
                                      <p:to>
                                        <p:strVal val="visible"/>
                                      </p:to>
                                    </p:set>
                                    <p:anim calcmode="lin" valueType="num">
                                      <p:cBhvr additive="base">
                                        <p:cTn id="15" dur="500" fill="hold"/>
                                        <p:tgtEl>
                                          <p:spTgt spid="11264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2643">
                                            <p:txEl>
                                              <p:pRg st="7" end="7"/>
                                            </p:txEl>
                                          </p:spTgt>
                                        </p:tgtEl>
                                        <p:attrNameLst>
                                          <p:attrName>style.visibility</p:attrName>
                                        </p:attrNameLst>
                                      </p:cBhvr>
                                      <p:to>
                                        <p:strVal val="visible"/>
                                      </p:to>
                                    </p:set>
                                    <p:anim calcmode="lin" valueType="num">
                                      <p:cBhvr additive="base">
                                        <p:cTn id="21" dur="500" fill="hold"/>
                                        <p:tgtEl>
                                          <p:spTgt spid="11264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264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2643">
                                            <p:txEl>
                                              <p:pRg st="8" end="8"/>
                                            </p:txEl>
                                          </p:spTgt>
                                        </p:tgtEl>
                                        <p:attrNameLst>
                                          <p:attrName>style.visibility</p:attrName>
                                        </p:attrNameLst>
                                      </p:cBhvr>
                                      <p:to>
                                        <p:strVal val="visible"/>
                                      </p:to>
                                    </p:set>
                                    <p:anim calcmode="lin" valueType="num">
                                      <p:cBhvr additive="base">
                                        <p:cTn id="25" dur="500" fill="hold"/>
                                        <p:tgtEl>
                                          <p:spTgt spid="11264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4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2643">
                                            <p:txEl>
                                              <p:pRg st="9" end="9"/>
                                            </p:txEl>
                                          </p:spTgt>
                                        </p:tgtEl>
                                        <p:attrNameLst>
                                          <p:attrName>style.visibility</p:attrName>
                                        </p:attrNameLst>
                                      </p:cBhvr>
                                      <p:to>
                                        <p:strVal val="visible"/>
                                      </p:to>
                                    </p:set>
                                    <p:anim calcmode="lin" valueType="num">
                                      <p:cBhvr additive="base">
                                        <p:cTn id="29" dur="500" fill="hold"/>
                                        <p:tgtEl>
                                          <p:spTgt spid="11264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264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2643">
                                            <p:txEl>
                                              <p:pRg st="10" end="10"/>
                                            </p:txEl>
                                          </p:spTgt>
                                        </p:tgtEl>
                                        <p:attrNameLst>
                                          <p:attrName>style.visibility</p:attrName>
                                        </p:attrNameLst>
                                      </p:cBhvr>
                                      <p:to>
                                        <p:strVal val="visible"/>
                                      </p:to>
                                    </p:set>
                                    <p:anim calcmode="lin" valueType="num">
                                      <p:cBhvr additive="base">
                                        <p:cTn id="33" dur="500" fill="hold"/>
                                        <p:tgtEl>
                                          <p:spTgt spid="11264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26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66"/>
        </a:solidFill>
        <a:effectLst/>
      </p:bgPr>
    </p:bg>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C51932AC-BAD5-463A-8253-840A171361C1}"/>
              </a:ext>
            </a:extLst>
          </p:cNvPr>
          <p:cNvSpPr>
            <a:spLocks noGrp="1" noChangeArrowheads="1"/>
          </p:cNvSpPr>
          <p:nvPr>
            <p:ph type="title"/>
          </p:nvPr>
        </p:nvSpPr>
        <p:spPr>
          <a:xfrm>
            <a:off x="1981200" y="76200"/>
            <a:ext cx="8229600" cy="838200"/>
          </a:xfrm>
        </p:spPr>
        <p:txBody>
          <a:bodyPr/>
          <a:lstStyle/>
          <a:p>
            <a:pPr eaLnBrk="1" hangingPunct="1">
              <a:defRPr/>
            </a:pPr>
            <a:r>
              <a:rPr lang="en-US" altLang="en-US" b="1"/>
              <a:t>Gezer Calendar</a:t>
            </a:r>
          </a:p>
        </p:txBody>
      </p:sp>
      <p:sp>
        <p:nvSpPr>
          <p:cNvPr id="40963" name="Rectangle 3">
            <a:extLst>
              <a:ext uri="{FF2B5EF4-FFF2-40B4-BE49-F238E27FC236}">
                <a16:creationId xmlns:a16="http://schemas.microsoft.com/office/drawing/2014/main" id="{9363A53C-E9CA-4FC5-8322-D0A3139D0594}"/>
              </a:ext>
            </a:extLst>
          </p:cNvPr>
          <p:cNvSpPr>
            <a:spLocks noGrp="1" noChangeArrowheads="1"/>
          </p:cNvSpPr>
          <p:nvPr>
            <p:ph type="body" idx="1"/>
          </p:nvPr>
        </p:nvSpPr>
        <p:spPr>
          <a:xfrm>
            <a:off x="1720470" y="5943600"/>
            <a:ext cx="8229600" cy="685800"/>
          </a:xfrm>
        </p:spPr>
        <p:txBody>
          <a:bodyPr>
            <a:noAutofit/>
          </a:bodyPr>
          <a:lstStyle/>
          <a:p>
            <a:pPr algn="ctr" eaLnBrk="1" hangingPunct="1">
              <a:lnSpc>
                <a:spcPct val="90000"/>
              </a:lnSpc>
              <a:buFont typeface="Wingdings" panose="05000000000000000000" pitchFamily="2" charset="2"/>
              <a:buNone/>
            </a:pPr>
            <a:r>
              <a:rPr lang="en-US" altLang="en-US" sz="2400" dirty="0"/>
              <a:t>An agricultural calendar from about 1000 BC. The script is ancient Canaanite; the language is Hebrew.</a:t>
            </a:r>
          </a:p>
        </p:txBody>
      </p:sp>
      <p:pic>
        <p:nvPicPr>
          <p:cNvPr id="3" name="Picture 2">
            <a:extLst>
              <a:ext uri="{FF2B5EF4-FFF2-40B4-BE49-F238E27FC236}">
                <a16:creationId xmlns:a16="http://schemas.microsoft.com/office/drawing/2014/main" id="{210583BF-0AE0-4020-9416-B9AF85F1CC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0326" y="1066800"/>
            <a:ext cx="3234944" cy="4876800"/>
          </a:xfrm>
          <a:prstGeom prst="rect">
            <a:avLst/>
          </a:prstGeom>
        </p:spPr>
      </p:pic>
      <p:pic>
        <p:nvPicPr>
          <p:cNvPr id="5" name="Picture 4">
            <a:extLst>
              <a:ext uri="{FF2B5EF4-FFF2-40B4-BE49-F238E27FC236}">
                <a16:creationId xmlns:a16="http://schemas.microsoft.com/office/drawing/2014/main" id="{0EF571B2-3D8A-4114-93DE-B95BAAAD2F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066800"/>
            <a:ext cx="3121152" cy="487680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62ABD44-6FE4-4651-B15B-654D32C96CB2}"/>
              </a:ext>
            </a:extLst>
          </p:cNvPr>
          <p:cNvSpPr>
            <a:spLocks noGrp="1" noChangeArrowheads="1"/>
          </p:cNvSpPr>
          <p:nvPr>
            <p:ph type="title"/>
          </p:nvPr>
        </p:nvSpPr>
        <p:spPr/>
        <p:txBody>
          <a:bodyPr/>
          <a:lstStyle/>
          <a:p>
            <a:pPr eaLnBrk="1" hangingPunct="1">
              <a:defRPr/>
            </a:pPr>
            <a:r>
              <a:rPr lang="en-US" altLang="en-US" sz="6000">
                <a:solidFill>
                  <a:srgbClr val="FFFF99"/>
                </a:solidFill>
                <a:latin typeface="Lucida Bright" pitchFamily="18" charset="0"/>
              </a:rPr>
              <a:t>Ba’al</a:t>
            </a:r>
          </a:p>
        </p:txBody>
      </p:sp>
      <p:pic>
        <p:nvPicPr>
          <p:cNvPr id="46083" name="Picture 3" descr="bar083e03">
            <a:extLst>
              <a:ext uri="{FF2B5EF4-FFF2-40B4-BE49-F238E27FC236}">
                <a16:creationId xmlns:a16="http://schemas.microsoft.com/office/drawing/2014/main" id="{15C72473-EB6A-41F2-A6E0-FFFF1A9A1E6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26654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descr="bar083e01">
            <a:extLst>
              <a:ext uri="{FF2B5EF4-FFF2-40B4-BE49-F238E27FC236}">
                <a16:creationId xmlns:a16="http://schemas.microsoft.com/office/drawing/2014/main" id="{54C13262-56BF-49AA-ABDF-BDAB398C6284}"/>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4495800" y="1371600"/>
            <a:ext cx="2960688" cy="243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descr="OldTestament 014 (Changed)">
            <a:extLst>
              <a:ext uri="{FF2B5EF4-FFF2-40B4-BE49-F238E27FC236}">
                <a16:creationId xmlns:a16="http://schemas.microsoft.com/office/drawing/2014/main" id="{5EAE78C0-A9A9-47A8-82D4-FD962FBC08D1}"/>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72401" y="277814"/>
            <a:ext cx="3022590" cy="64277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 Box 6">
            <a:extLst>
              <a:ext uri="{FF2B5EF4-FFF2-40B4-BE49-F238E27FC236}">
                <a16:creationId xmlns:a16="http://schemas.microsoft.com/office/drawing/2014/main" id="{C891C459-16F9-49B1-8F1E-4C31153E4996}"/>
              </a:ext>
            </a:extLst>
          </p:cNvPr>
          <p:cNvSpPr txBox="1">
            <a:spLocks noChangeArrowheads="1"/>
          </p:cNvSpPr>
          <p:nvPr/>
        </p:nvSpPr>
        <p:spPr bwMode="auto">
          <a:xfrm>
            <a:off x="4495800" y="4191000"/>
            <a:ext cx="2971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400">
                <a:solidFill>
                  <a:srgbClr val="DDDDDD"/>
                </a:solidFill>
                <a:latin typeface="Arial Narrow" panose="020B0606020202030204" pitchFamily="34" charset="0"/>
              </a:rPr>
              <a:t>Ba’al, the Canaanite god of storm, often was depicted with an Egyptian-style crown. He also was believed to ride standing on a bull.</a:t>
            </a:r>
          </a:p>
        </p:txBody>
      </p:sp>
      <p:sp>
        <p:nvSpPr>
          <p:cNvPr id="46087" name="Rectangle 7">
            <a:extLst>
              <a:ext uri="{FF2B5EF4-FFF2-40B4-BE49-F238E27FC236}">
                <a16:creationId xmlns:a16="http://schemas.microsoft.com/office/drawing/2014/main" id="{59CC13A7-0C5D-4827-A399-8A2D582F1817}"/>
              </a:ext>
            </a:extLst>
          </p:cNvPr>
          <p:cNvSpPr>
            <a:spLocks noChangeArrowheads="1"/>
          </p:cNvSpPr>
          <p:nvPr/>
        </p:nvSpPr>
        <p:spPr bwMode="auto">
          <a:xfrm>
            <a:off x="1600200" y="228600"/>
            <a:ext cx="228600" cy="685800"/>
          </a:xfrm>
          <a:prstGeom prst="rect">
            <a:avLst/>
          </a:prstGeom>
          <a:solidFill>
            <a:srgbClr val="E5E5FF"/>
          </a:solidFill>
          <a:ln w="9525">
            <a:solidFill>
              <a:srgbClr val="E5E5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DDDDDD"/>
              </a:solidFill>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8130" name="Picture 2" descr="ARS09">
            <a:extLst>
              <a:ext uri="{FF2B5EF4-FFF2-40B4-BE49-F238E27FC236}">
                <a16:creationId xmlns:a16="http://schemas.microsoft.com/office/drawing/2014/main" id="{FD0F1D6F-5299-44C7-9D65-DBA9736187C4}"/>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70038" y="0"/>
            <a:ext cx="3459162" cy="5334000"/>
          </a:xfrm>
        </p:spPr>
      </p:pic>
      <p:pic>
        <p:nvPicPr>
          <p:cNvPr id="48131" name="Picture 3" descr="ARS10">
            <a:extLst>
              <a:ext uri="{FF2B5EF4-FFF2-40B4-BE49-F238E27FC236}">
                <a16:creationId xmlns:a16="http://schemas.microsoft.com/office/drawing/2014/main" id="{E00CDB45-DAE9-45CD-A037-A6616D85F13D}"/>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105400" y="1814513"/>
            <a:ext cx="5562600" cy="4919662"/>
          </a:xfrm>
        </p:spPr>
      </p:pic>
      <p:sp>
        <p:nvSpPr>
          <p:cNvPr id="48132" name="Text Box 4">
            <a:extLst>
              <a:ext uri="{FF2B5EF4-FFF2-40B4-BE49-F238E27FC236}">
                <a16:creationId xmlns:a16="http://schemas.microsoft.com/office/drawing/2014/main" id="{53476052-5A91-465C-8BE9-C07D5E410697}"/>
              </a:ext>
            </a:extLst>
          </p:cNvPr>
          <p:cNvSpPr txBox="1">
            <a:spLocks noChangeArrowheads="1"/>
          </p:cNvSpPr>
          <p:nvPr/>
        </p:nvSpPr>
        <p:spPr bwMode="auto">
          <a:xfrm>
            <a:off x="1752600" y="5410201"/>
            <a:ext cx="312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eaLnBrk="0" fontAlgn="base" hangingPunct="0">
              <a:spcBef>
                <a:spcPct val="50000"/>
              </a:spcBef>
              <a:spcAft>
                <a:spcPct val="0"/>
              </a:spcAft>
              <a:buClrTx/>
              <a:buSzTx/>
              <a:buNone/>
            </a:pPr>
            <a:r>
              <a:rPr lang="en-US" altLang="en-US" sz="2400">
                <a:solidFill>
                  <a:srgbClr val="DDDDDD"/>
                </a:solidFill>
                <a:latin typeface="Tahoma" panose="020B0604030504040204" pitchFamily="34" charset="0"/>
              </a:rPr>
              <a:t>Image of Ba’al, the Canaanite storm god</a:t>
            </a:r>
          </a:p>
        </p:txBody>
      </p:sp>
      <p:sp>
        <p:nvSpPr>
          <p:cNvPr id="48133" name="Text Box 5">
            <a:extLst>
              <a:ext uri="{FF2B5EF4-FFF2-40B4-BE49-F238E27FC236}">
                <a16:creationId xmlns:a16="http://schemas.microsoft.com/office/drawing/2014/main" id="{3700228E-5DFC-4C4C-B84E-3EBE0967DF21}"/>
              </a:ext>
            </a:extLst>
          </p:cNvPr>
          <p:cNvSpPr txBox="1">
            <a:spLocks noChangeArrowheads="1"/>
          </p:cNvSpPr>
          <p:nvPr/>
        </p:nvSpPr>
        <p:spPr bwMode="auto">
          <a:xfrm>
            <a:off x="5791200" y="565151"/>
            <a:ext cx="457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eaLnBrk="0" fontAlgn="base" hangingPunct="0">
              <a:spcBef>
                <a:spcPct val="50000"/>
              </a:spcBef>
              <a:spcAft>
                <a:spcPct val="0"/>
              </a:spcAft>
              <a:buClrTx/>
              <a:buSzTx/>
              <a:buNone/>
            </a:pPr>
            <a:r>
              <a:rPr lang="en-US" altLang="en-US" sz="2400">
                <a:solidFill>
                  <a:srgbClr val="DDDDDD"/>
                </a:solidFill>
                <a:latin typeface="Tahoma" panose="020B0604030504040204" pitchFamily="34" charset="0"/>
              </a:rPr>
              <a:t>The god El in the form of a bull, symbolizing power and sexual virility.</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6866772-C29E-4AD7-A94B-CE0737BD210E}"/>
              </a:ext>
            </a:extLst>
          </p:cNvPr>
          <p:cNvSpPr>
            <a:spLocks noGrp="1" noChangeArrowheads="1"/>
          </p:cNvSpPr>
          <p:nvPr>
            <p:ph type="title"/>
          </p:nvPr>
        </p:nvSpPr>
        <p:spPr>
          <a:xfrm>
            <a:off x="1752600" y="228600"/>
            <a:ext cx="8763000" cy="914400"/>
          </a:xfrm>
        </p:spPr>
        <p:txBody>
          <a:bodyPr/>
          <a:lstStyle/>
          <a:p>
            <a:pPr eaLnBrk="1" hangingPunct="1">
              <a:defRPr/>
            </a:pPr>
            <a:r>
              <a:rPr lang="en-US" altLang="en-US" sz="4000" dirty="0" err="1">
                <a:solidFill>
                  <a:srgbClr val="FFFF99"/>
                </a:solidFill>
                <a:latin typeface="HebrewTh" pitchFamily="2" charset="0"/>
              </a:rPr>
              <a:t>tOb’cZema</a:t>
            </a:r>
            <a:r>
              <a:rPr lang="en-US" altLang="en-US" sz="4000" dirty="0">
                <a:solidFill>
                  <a:srgbClr val="FFFF99"/>
                </a:solidFill>
                <a:latin typeface="Agency FB" pitchFamily="2" charset="0"/>
              </a:rPr>
              <a:t> </a:t>
            </a:r>
            <a:r>
              <a:rPr lang="en-US" altLang="en-US" sz="2400" dirty="0"/>
              <a:t>(</a:t>
            </a:r>
            <a:r>
              <a:rPr lang="en-US" altLang="en-US" sz="2400" i="1" dirty="0" err="1"/>
              <a:t>matstsebot</a:t>
            </a:r>
            <a:r>
              <a:rPr lang="en-US" altLang="en-US" sz="2400" dirty="0"/>
              <a:t> = phallic pillars, male symbols, 23:24)</a:t>
            </a:r>
          </a:p>
        </p:txBody>
      </p:sp>
      <p:pic>
        <p:nvPicPr>
          <p:cNvPr id="49155" name="Picture 3" descr="Babylonian Slide # IEB-01">
            <a:extLst>
              <a:ext uri="{FF2B5EF4-FFF2-40B4-BE49-F238E27FC236}">
                <a16:creationId xmlns:a16="http://schemas.microsoft.com/office/drawing/2014/main" id="{AF659139-820E-4ECA-8203-5A1F69CD2F03}"/>
              </a:ext>
            </a:extLst>
          </p:cNvPr>
          <p:cNvPicPr>
            <a:picLocks noGrp="1" noChangeAspect="1" noChangeArrowheads="1"/>
          </p:cNvPicPr>
          <p:nvPr>
            <p:ph idx="1"/>
          </p:nvPr>
        </p:nvPicPr>
        <p:blipFill>
          <a:blip r:embed="rId2">
            <a:lum bright="6000" contrast="12000"/>
            <a:extLst>
              <a:ext uri="{28A0092B-C50C-407E-A947-70E740481C1C}">
                <a14:useLocalDpi xmlns:a14="http://schemas.microsoft.com/office/drawing/2010/main"/>
              </a:ext>
            </a:extLst>
          </a:blip>
          <a:srcRect/>
          <a:stretch>
            <a:fillRect/>
          </a:stretch>
        </p:blipFill>
        <p:spPr>
          <a:xfrm>
            <a:off x="2057400" y="1066800"/>
            <a:ext cx="8153400" cy="544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0178" name="Picture 2" descr="ARS07">
            <a:extLst>
              <a:ext uri="{FF2B5EF4-FFF2-40B4-BE49-F238E27FC236}">
                <a16:creationId xmlns:a16="http://schemas.microsoft.com/office/drawing/2014/main" id="{65D2B178-6B0A-4C6D-8667-1A53D7E22E6E}"/>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228600"/>
            <a:ext cx="3636963" cy="5715000"/>
          </a:xfrm>
        </p:spPr>
      </p:pic>
      <p:pic>
        <p:nvPicPr>
          <p:cNvPr id="50179" name="Picture 3" descr="ARS08">
            <a:extLst>
              <a:ext uri="{FF2B5EF4-FFF2-40B4-BE49-F238E27FC236}">
                <a16:creationId xmlns:a16="http://schemas.microsoft.com/office/drawing/2014/main" id="{F11CE998-7E03-468B-93D4-B091648E3797}"/>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t="-124"/>
          <a:stretch>
            <a:fillRect/>
          </a:stretch>
        </p:blipFill>
        <p:spPr>
          <a:xfrm>
            <a:off x="7137400" y="228600"/>
            <a:ext cx="3530600" cy="5715000"/>
          </a:xfrm>
        </p:spPr>
      </p:pic>
      <p:sp>
        <p:nvSpPr>
          <p:cNvPr id="50180" name="Text Box 4">
            <a:extLst>
              <a:ext uri="{FF2B5EF4-FFF2-40B4-BE49-F238E27FC236}">
                <a16:creationId xmlns:a16="http://schemas.microsoft.com/office/drawing/2014/main" id="{090AF9F1-0B7F-49BE-8172-A66780B845D4}"/>
              </a:ext>
            </a:extLst>
          </p:cNvPr>
          <p:cNvSpPr txBox="1">
            <a:spLocks noChangeArrowheads="1"/>
          </p:cNvSpPr>
          <p:nvPr/>
        </p:nvSpPr>
        <p:spPr bwMode="auto">
          <a:xfrm>
            <a:off x="5257800" y="647701"/>
            <a:ext cx="1981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eaLnBrk="0" fontAlgn="base" hangingPunct="0">
              <a:spcBef>
                <a:spcPct val="50000"/>
              </a:spcBef>
              <a:spcAft>
                <a:spcPct val="0"/>
              </a:spcAft>
              <a:buClrTx/>
              <a:buSzTx/>
              <a:buNone/>
            </a:pPr>
            <a:r>
              <a:rPr lang="en-US" altLang="en-US" sz="2400">
                <a:solidFill>
                  <a:srgbClr val="DDDDDD"/>
                </a:solidFill>
                <a:latin typeface="Tahoma" panose="020B0604030504040204" pitchFamily="34" charset="0"/>
              </a:rPr>
              <a:t>Goddess figures, probably Asherah or Astarte (ca. 14</a:t>
            </a:r>
            <a:r>
              <a:rPr lang="en-US" altLang="en-US" sz="2400" baseline="30000">
                <a:solidFill>
                  <a:srgbClr val="DDDDDD"/>
                </a:solidFill>
                <a:latin typeface="Tahoma" panose="020B0604030504040204" pitchFamily="34" charset="0"/>
              </a:rPr>
              <a:t>th</a:t>
            </a:r>
            <a:r>
              <a:rPr lang="en-US" altLang="en-US" sz="2400">
                <a:solidFill>
                  <a:srgbClr val="DDDDDD"/>
                </a:solidFill>
                <a:latin typeface="Tahoma" panose="020B0604030504040204" pitchFamily="34" charset="0"/>
              </a:rPr>
              <a:t> or 13</a:t>
            </a:r>
            <a:r>
              <a:rPr lang="en-US" altLang="en-US" sz="2400" baseline="30000">
                <a:solidFill>
                  <a:srgbClr val="DDDDDD"/>
                </a:solidFill>
                <a:latin typeface="Tahoma" panose="020B0604030504040204" pitchFamily="34" charset="0"/>
              </a:rPr>
              <a:t>th</a:t>
            </a:r>
            <a:r>
              <a:rPr lang="en-US" altLang="en-US" sz="2400">
                <a:solidFill>
                  <a:srgbClr val="DDDDDD"/>
                </a:solidFill>
                <a:latin typeface="Tahoma" panose="020B0604030504040204" pitchFamily="34" charset="0"/>
              </a:rPr>
              <a:t> century BC), the two major goddesses of the Canaanite pantheon.</a:t>
            </a:r>
          </a:p>
        </p:txBody>
      </p:sp>
      <p:sp>
        <p:nvSpPr>
          <p:cNvPr id="50181" name="Text Box 5">
            <a:extLst>
              <a:ext uri="{FF2B5EF4-FFF2-40B4-BE49-F238E27FC236}">
                <a16:creationId xmlns:a16="http://schemas.microsoft.com/office/drawing/2014/main" id="{8FC3073C-CDF1-4046-A2FB-A0D602CE5A5D}"/>
              </a:ext>
            </a:extLst>
          </p:cNvPr>
          <p:cNvSpPr txBox="1">
            <a:spLocks noChangeArrowheads="1"/>
          </p:cNvSpPr>
          <p:nvPr/>
        </p:nvSpPr>
        <p:spPr bwMode="auto">
          <a:xfrm>
            <a:off x="7543800" y="61722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eaLnBrk="0" fontAlgn="base" hangingPunct="0">
              <a:spcBef>
                <a:spcPct val="50000"/>
              </a:spcBef>
              <a:spcAft>
                <a:spcPct val="0"/>
              </a:spcAft>
              <a:buClrTx/>
              <a:buSzTx/>
              <a:buNone/>
            </a:pPr>
            <a:r>
              <a:rPr lang="en-US" altLang="en-US" sz="1800">
                <a:solidFill>
                  <a:srgbClr val="DDDDDD"/>
                </a:solidFill>
                <a:latin typeface="Arial Narrow" panose="020B0606020202030204" pitchFamily="34" charset="0"/>
              </a:rPr>
              <a:t>Israel Museum, Jerusalem</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5662-41BC-4F4B-93AB-29235934E5CD}"/>
              </a:ext>
            </a:extLst>
          </p:cNvPr>
          <p:cNvSpPr>
            <a:spLocks noGrp="1"/>
          </p:cNvSpPr>
          <p:nvPr>
            <p:ph type="title"/>
          </p:nvPr>
        </p:nvSpPr>
        <p:spPr>
          <a:xfrm>
            <a:off x="838200" y="48568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Covenant Ceremony (24)</a:t>
            </a:r>
          </a:p>
        </p:txBody>
      </p:sp>
      <p:sp>
        <p:nvSpPr>
          <p:cNvPr id="3" name="Content Placeholder 2">
            <a:extLst>
              <a:ext uri="{FF2B5EF4-FFF2-40B4-BE49-F238E27FC236}">
                <a16:creationId xmlns:a16="http://schemas.microsoft.com/office/drawing/2014/main" id="{C86E06AD-52E9-4DB0-B68A-8B2E6CA9A65B}"/>
              </a:ext>
            </a:extLst>
          </p:cNvPr>
          <p:cNvSpPr>
            <a:spLocks noGrp="1"/>
          </p:cNvSpPr>
          <p:nvPr>
            <p:ph idx="1"/>
          </p:nvPr>
        </p:nvSpPr>
        <p:spPr>
          <a:xfrm>
            <a:off x="975360" y="1351298"/>
            <a:ext cx="10683240" cy="5078168"/>
          </a:xfrm>
        </p:spPr>
        <p:txBody>
          <a:bodyPr>
            <a:normAutofit lnSpcReduction="10000"/>
          </a:bodyPr>
          <a:lstStyle/>
          <a:p>
            <a:pPr marL="0" indent="0">
              <a:buNone/>
            </a:pPr>
            <a:r>
              <a:rPr lang="en-US" sz="2800" b="1" dirty="0">
                <a:solidFill>
                  <a:srgbClr val="002060"/>
                </a:solidFill>
                <a:latin typeface="Comic Sans MS" panose="030F0702030302020204" pitchFamily="66" charset="0"/>
              </a:rPr>
              <a:t>Formal acceptance of the covenant was conducted in a special ceremony.</a:t>
            </a:r>
          </a:p>
          <a:p>
            <a:r>
              <a:rPr lang="en-US" sz="2400" i="1" dirty="0">
                <a:latin typeface="Comic Sans MS" panose="030F0702030302020204" pitchFamily="66" charset="0"/>
              </a:rPr>
              <a:t>The nation’s leaders were invited part way up the mountain, the people remaining below and only Moses ascending to the summit.</a:t>
            </a:r>
          </a:p>
          <a:p>
            <a:r>
              <a:rPr lang="en-US" sz="2400" i="1" dirty="0">
                <a:latin typeface="Comic Sans MS" panose="030F0702030302020204" pitchFamily="66" charset="0"/>
              </a:rPr>
              <a:t>First the first time, the terms of the covenant were written down.</a:t>
            </a:r>
          </a:p>
          <a:p>
            <a:r>
              <a:rPr lang="en-US" sz="2400" i="1" dirty="0">
                <a:latin typeface="Comic Sans MS" panose="030F0702030302020204" pitchFamily="66" charset="0"/>
              </a:rPr>
              <a:t>An altar representing Yahweh and twelve pillars representing the twelve clans were erected.</a:t>
            </a:r>
          </a:p>
          <a:p>
            <a:pPr lvl="1"/>
            <a:r>
              <a:rPr lang="en-US" sz="2000" b="1" dirty="0">
                <a:latin typeface="Comic Sans MS" panose="030F0702030302020204" pitchFamily="66" charset="0"/>
              </a:rPr>
              <a:t>Sacrifices were conducted, and Moses collected the sacrificial blood and dashed it on the altar and the people to bind them to Yahweh in a blood oath</a:t>
            </a:r>
            <a:r>
              <a:rPr lang="en-US" sz="2200" i="1" dirty="0">
                <a:latin typeface="Comic Sans MS" panose="030F0702030302020204" pitchFamily="66" charset="0"/>
              </a:rPr>
              <a:t>.</a:t>
            </a:r>
          </a:p>
          <a:p>
            <a:pPr lvl="1"/>
            <a:r>
              <a:rPr lang="en-US" sz="2000" b="1" dirty="0">
                <a:latin typeface="Comic Sans MS" panose="030F0702030302020204" pitchFamily="66" charset="0"/>
              </a:rPr>
              <a:t>The Book of the Covenant was then read aloud, and the people gave their verbal assent to its terms.</a:t>
            </a:r>
          </a:p>
          <a:p>
            <a:pPr marL="0" indent="0">
              <a:buNone/>
            </a:pPr>
            <a:endParaRPr lang="en-US" sz="2400"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7ACA0F67-05E7-4B8A-A64A-3CA6EDECB001}"/>
              </a:ext>
            </a:extLst>
          </p:cNvPr>
          <p:cNvSpPr>
            <a:spLocks noGrp="1"/>
          </p:cNvSpPr>
          <p:nvPr>
            <p:ph type="sldNum" sz="quarter" idx="12"/>
          </p:nvPr>
        </p:nvSpPr>
        <p:spPr>
          <a:xfrm>
            <a:off x="11132820" y="6429466"/>
            <a:ext cx="73606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EB2E-96D1-424E-9462-89123F03E7DB}"/>
              </a:ext>
            </a:extLst>
          </p:cNvPr>
          <p:cNvSpPr>
            <a:spLocks noGrp="1"/>
          </p:cNvSpPr>
          <p:nvPr>
            <p:ph type="title"/>
          </p:nvPr>
        </p:nvSpPr>
        <p:spPr>
          <a:xfrm>
            <a:off x="838200" y="199934"/>
            <a:ext cx="10515600" cy="637198"/>
          </a:xfrm>
        </p:spPr>
        <p:txBody>
          <a:bodyPr>
            <a:noAutofit/>
          </a:bodyPr>
          <a:lstStyle/>
          <a:p>
            <a:r>
              <a:rPr lang="en-US" sz="4000" dirty="0">
                <a:solidFill>
                  <a:srgbClr val="C00000"/>
                </a:solidFill>
              </a:rPr>
              <a:t>The Vision of God</a:t>
            </a:r>
          </a:p>
        </p:txBody>
      </p:sp>
      <p:sp>
        <p:nvSpPr>
          <p:cNvPr id="3" name="Content Placeholder 2">
            <a:extLst>
              <a:ext uri="{FF2B5EF4-FFF2-40B4-BE49-F238E27FC236}">
                <a16:creationId xmlns:a16="http://schemas.microsoft.com/office/drawing/2014/main" id="{16EBC7E0-014C-488C-B177-DF89CE98AC1A}"/>
              </a:ext>
            </a:extLst>
          </p:cNvPr>
          <p:cNvSpPr>
            <a:spLocks noGrp="1"/>
          </p:cNvSpPr>
          <p:nvPr>
            <p:ph idx="1"/>
          </p:nvPr>
        </p:nvSpPr>
        <p:spPr>
          <a:xfrm>
            <a:off x="838200" y="937260"/>
            <a:ext cx="10515600" cy="5492206"/>
          </a:xfrm>
        </p:spPr>
        <p:txBody>
          <a:bodyPr>
            <a:normAutofit lnSpcReduction="10000"/>
          </a:bodyPr>
          <a:lstStyle/>
          <a:p>
            <a:pPr marL="0" indent="0">
              <a:buNone/>
            </a:pPr>
            <a:r>
              <a:rPr lang="en-US" sz="2800" b="1" dirty="0">
                <a:solidFill>
                  <a:srgbClr val="FF0000"/>
                </a:solidFill>
              </a:rPr>
              <a:t>While no mortal is able to survive a full vision of God (cf. 19:21; 33:20), various degrees of partial vision are granted.</a:t>
            </a:r>
          </a:p>
          <a:p>
            <a:r>
              <a:rPr lang="en-US" sz="2400" i="1" dirty="0"/>
              <a:t>These degrees of visibility correspond to the religious hierarchy of the nation:</a:t>
            </a:r>
          </a:p>
          <a:p>
            <a:pPr lvl="1"/>
            <a:r>
              <a:rPr lang="en-US" sz="2000" b="1" dirty="0"/>
              <a:t>The people behold Yahweh from a distance.</a:t>
            </a:r>
          </a:p>
          <a:p>
            <a:pPr lvl="1"/>
            <a:r>
              <a:rPr lang="en-US" sz="2000" b="1" dirty="0"/>
              <a:t>The leaders behold Yahweh from below but closer than the people.</a:t>
            </a:r>
          </a:p>
          <a:p>
            <a:pPr lvl="1"/>
            <a:r>
              <a:rPr lang="en-US" sz="2000" b="1" dirty="0"/>
              <a:t>Moses, at the summit, is granted the closest vision of all, and later, he will be granted an even greater degree of vision, cf. 34:29-36).</a:t>
            </a:r>
          </a:p>
          <a:p>
            <a:r>
              <a:rPr lang="en-US" sz="2400" i="1" dirty="0"/>
              <a:t>This vision draws from the ancient Near Eastern depictions of kingship, where kings sat on elevated seats, their feet resting on a footstool (dais).</a:t>
            </a:r>
          </a:p>
          <a:p>
            <a:pPr lvl="1"/>
            <a:r>
              <a:rPr lang="en-US" sz="2000" b="1" dirty="0"/>
              <a:t>Here, the sky is the ceiling for humans but only the dais for Yahweh, and the whole earth is his footstool (cf. Is. 66:1).</a:t>
            </a:r>
          </a:p>
          <a:p>
            <a:pPr lvl="1"/>
            <a:r>
              <a:rPr lang="en-US" sz="2000" b="1" dirty="0"/>
              <a:t>The fact that the leaders ate and drank in the presence of God, their new King, constitutes a covenant meal, acknowledging his provision and their dependence upon him (cf. 1 Kg. 1:25).</a:t>
            </a:r>
          </a:p>
        </p:txBody>
      </p:sp>
      <p:sp>
        <p:nvSpPr>
          <p:cNvPr id="4" name="Slide Number Placeholder 3">
            <a:extLst>
              <a:ext uri="{FF2B5EF4-FFF2-40B4-BE49-F238E27FC236}">
                <a16:creationId xmlns:a16="http://schemas.microsoft.com/office/drawing/2014/main" id="{25508E03-00C2-450F-A9EB-F15804543ABB}"/>
              </a:ext>
            </a:extLst>
          </p:cNvPr>
          <p:cNvSpPr>
            <a:spLocks noGrp="1"/>
          </p:cNvSpPr>
          <p:nvPr>
            <p:ph type="sldNum" sz="quarter" idx="12"/>
          </p:nvPr>
        </p:nvSpPr>
        <p:spPr>
          <a:xfrm>
            <a:off x="11178540" y="6429466"/>
            <a:ext cx="690340" cy="292009"/>
          </a:xfrm>
        </p:spPr>
        <p:txBody>
          <a:bodyPr/>
          <a:lstStyle/>
          <a:p>
            <a:fld id="{45C00377-489B-40EC-B059-26BDDD2E89B9}" type="slidenum">
              <a:rPr lang="en-US" smtClean="0"/>
              <a:pPr/>
              <a:t>155</a:t>
            </a:fld>
            <a:endParaRPr lang="en-US" dirty="0"/>
          </a:p>
        </p:txBody>
      </p:sp>
    </p:spTree>
    <p:extLst>
      <p:ext uri="{BB962C8B-B14F-4D97-AF65-F5344CB8AC3E}">
        <p14:creationId xmlns:p14="http://schemas.microsoft.com/office/powerpoint/2010/main" val="15077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000018"/>
        </a:solidFill>
        <a:effectLst/>
      </p:bgPr>
    </p:bg>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DA51274A-9E47-460C-B485-F2A203C35E88}"/>
              </a:ext>
            </a:extLst>
          </p:cNvPr>
          <p:cNvSpPr>
            <a:spLocks noGrp="1" noChangeArrowheads="1"/>
          </p:cNvSpPr>
          <p:nvPr>
            <p:ph type="title"/>
          </p:nvPr>
        </p:nvSpPr>
        <p:spPr>
          <a:xfrm>
            <a:off x="285750" y="304800"/>
            <a:ext cx="3448050" cy="6553200"/>
          </a:xfrm>
        </p:spPr>
        <p:txBody>
          <a:bodyPr/>
          <a:lstStyle/>
          <a:p>
            <a:pPr algn="r" eaLnBrk="1" hangingPunct="1">
              <a:defRPr/>
            </a:pPr>
            <a:r>
              <a:rPr lang="en-US" altLang="en-US" sz="3200" dirty="0">
                <a:latin typeface="Haettenschweiler" pitchFamily="34" charset="0"/>
              </a:rPr>
              <a:t>This relief of Xerxes I from Persepolis is a typical depiction of a king seated on an elevated throne with his feet resting upon a footstool:</a:t>
            </a:r>
            <a:br>
              <a:rPr lang="en-US" altLang="en-US" dirty="0">
                <a:latin typeface="Haettenschweiler" pitchFamily="34" charset="0"/>
              </a:rPr>
            </a:br>
            <a:br>
              <a:rPr lang="en-US" altLang="en-US" dirty="0">
                <a:latin typeface="Haettenschweiler" pitchFamily="34" charset="0"/>
              </a:rPr>
            </a:br>
            <a:br>
              <a:rPr lang="en-US" altLang="en-US" sz="2400" dirty="0">
                <a:latin typeface="Arial Narrow" panose="020B0606020202030204" pitchFamily="34" charset="0"/>
              </a:rPr>
            </a:br>
            <a:r>
              <a:rPr lang="en-US" altLang="en-US" sz="1800" i="1" dirty="0">
                <a:latin typeface="Arial Narrow" panose="020B0606020202030204" pitchFamily="34" charset="0"/>
              </a:rPr>
              <a:t>Tehran Museum, Iran</a:t>
            </a:r>
            <a:endParaRPr lang="en-US" altLang="en-US" dirty="0">
              <a:latin typeface="Haettenschweiler" pitchFamily="34" charset="0"/>
            </a:endParaRPr>
          </a:p>
        </p:txBody>
      </p:sp>
      <p:pic>
        <p:nvPicPr>
          <p:cNvPr id="89091" name="Picture 3" descr="OldTestament 019 (Changed)">
            <a:extLst>
              <a:ext uri="{FF2B5EF4-FFF2-40B4-BE49-F238E27FC236}">
                <a16:creationId xmlns:a16="http://schemas.microsoft.com/office/drawing/2014/main" id="{540F127E-0668-497E-A0F7-CCD384BD5E8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174"/>
          <a:stretch>
            <a:fillRect/>
          </a:stretch>
        </p:blipFill>
        <p:spPr>
          <a:xfrm>
            <a:off x="4030979" y="0"/>
            <a:ext cx="7184571"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The </a:t>
            </a:r>
            <a:r>
              <a:rPr lang="en-US" altLang="en-US" sz="9600" dirty="0" err="1">
                <a:latin typeface="Mistral" panose="03090702030407020403" pitchFamily="66" charset="0"/>
              </a:rPr>
              <a:t>Taberncale</a:t>
            </a:r>
            <a:endParaRPr lang="en-US" altLang="en-US" sz="9600" dirty="0">
              <a:latin typeface="Mistral" panose="03090702030407020403" pitchFamily="66" charset="0"/>
            </a:endParaRPr>
          </a:p>
        </p:txBody>
      </p:sp>
    </p:spTree>
    <p:extLst>
      <p:ext uri="{BB962C8B-B14F-4D97-AF65-F5344CB8AC3E}">
        <p14:creationId xmlns:p14="http://schemas.microsoft.com/office/powerpoint/2010/main" val="11308933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02FA-1422-4BF2-A5D2-2E58182A7C13}"/>
              </a:ext>
            </a:extLst>
          </p:cNvPr>
          <p:cNvSpPr>
            <a:spLocks noGrp="1"/>
          </p:cNvSpPr>
          <p:nvPr>
            <p:ph type="title"/>
          </p:nvPr>
        </p:nvSpPr>
        <p:spPr>
          <a:xfrm>
            <a:off x="1028700" y="157162"/>
            <a:ext cx="8229600" cy="1139825"/>
          </a:xfrm>
        </p:spPr>
        <p:txBody>
          <a:bodyPr>
            <a:normAutofit/>
          </a:bodyPr>
          <a:lstStyle/>
          <a:p>
            <a:pPr>
              <a:defRPr/>
            </a:pPr>
            <a:r>
              <a:rPr lang="en-US" sz="4000" dirty="0">
                <a:solidFill>
                  <a:srgbClr val="C00000"/>
                </a:solidFill>
              </a:rPr>
              <a:t>Cult and Ritual</a:t>
            </a:r>
          </a:p>
        </p:txBody>
      </p:sp>
      <p:sp>
        <p:nvSpPr>
          <p:cNvPr id="6" name="Content Placeholder 5">
            <a:extLst>
              <a:ext uri="{FF2B5EF4-FFF2-40B4-BE49-F238E27FC236}">
                <a16:creationId xmlns:a16="http://schemas.microsoft.com/office/drawing/2014/main" id="{0E932F8D-BEBB-4372-8072-FF1B06E44C40}"/>
              </a:ext>
            </a:extLst>
          </p:cNvPr>
          <p:cNvSpPr>
            <a:spLocks noGrp="1"/>
          </p:cNvSpPr>
          <p:nvPr>
            <p:ph idx="1"/>
          </p:nvPr>
        </p:nvSpPr>
        <p:spPr>
          <a:xfrm>
            <a:off x="1028700" y="1216026"/>
            <a:ext cx="10325100" cy="5484812"/>
          </a:xfrm>
        </p:spPr>
        <p:txBody>
          <a:bodyPr>
            <a:normAutofit/>
          </a:bodyPr>
          <a:lstStyle/>
          <a:p>
            <a:pPr marL="0" indent="0">
              <a:buNone/>
              <a:defRPr/>
            </a:pPr>
            <a:r>
              <a:rPr lang="en-US" sz="2800" b="1" dirty="0">
                <a:solidFill>
                  <a:srgbClr val="FF0000"/>
                </a:solidFill>
              </a:rPr>
              <a:t>Standing alongside law &amp; covenant was cult &amp; ritual, and much of the remainder of Exodus, all of Leviticus and much of Numbers concerns this aspect of Israel’s national life.</a:t>
            </a:r>
          </a:p>
          <a:p>
            <a:pPr>
              <a:defRPr/>
            </a:pPr>
            <a:r>
              <a:rPr lang="en-US" sz="2400" i="1" dirty="0"/>
              <a:t>Israelite temple practice and Israelite theology are one and the same.</a:t>
            </a:r>
          </a:p>
          <a:p>
            <a:pPr>
              <a:defRPr/>
            </a:pPr>
            <a:r>
              <a:rPr lang="en-US" sz="2400" i="1" dirty="0"/>
              <a:t>The theology of Israel is expressed in ritual, not merely words, including the structure of the sanctuary, the performance of sacrifice and the observance of purity laws.</a:t>
            </a:r>
          </a:p>
          <a:p>
            <a:pPr>
              <a:defRPr/>
            </a:pPr>
            <a:r>
              <a:rPr lang="en-US" sz="2400" i="1" dirty="0"/>
              <a:t>Here, the nature of Yahweh himself was revealed in the ancient forms of worship.</a:t>
            </a:r>
          </a:p>
        </p:txBody>
      </p:sp>
      <p:sp>
        <p:nvSpPr>
          <p:cNvPr id="5" name="Slide Number Placeholder 4">
            <a:extLst>
              <a:ext uri="{FF2B5EF4-FFF2-40B4-BE49-F238E27FC236}">
                <a16:creationId xmlns:a16="http://schemas.microsoft.com/office/drawing/2014/main" id="{DBB79EB3-248D-458C-9400-5A796ED642FF}"/>
              </a:ext>
            </a:extLst>
          </p:cNvPr>
          <p:cNvSpPr>
            <a:spLocks noGrp="1"/>
          </p:cNvSpPr>
          <p:nvPr>
            <p:ph type="sldNum" sz="quarter" idx="12"/>
          </p:nvPr>
        </p:nvSpPr>
        <p:spPr>
          <a:xfrm>
            <a:off x="10858500" y="6332220"/>
            <a:ext cx="1010380" cy="389255"/>
          </a:xfrm>
        </p:spPr>
        <p:txBody>
          <a:bodyPr/>
          <a:lstStyle/>
          <a:p>
            <a:pPr>
              <a:defRPr/>
            </a:pPr>
            <a:fld id="{CCB43A4E-F518-4897-AA4C-DDF4759162EB}" type="slidenum">
              <a:rPr lang="en-US" altLang="en-US" smtClean="0"/>
              <a:pPr>
                <a:defRPr/>
              </a:pPr>
              <a:t>158</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0A5CC-AEDE-48FC-B591-4DE877EA9D78}"/>
              </a:ext>
            </a:extLst>
          </p:cNvPr>
          <p:cNvSpPr>
            <a:spLocks noGrp="1"/>
          </p:cNvSpPr>
          <p:nvPr>
            <p:ph idx="1"/>
          </p:nvPr>
        </p:nvSpPr>
        <p:spPr>
          <a:xfrm>
            <a:off x="891540" y="800100"/>
            <a:ext cx="10561320" cy="4732019"/>
          </a:xfrm>
        </p:spPr>
        <p:txBody>
          <a:bodyPr/>
          <a:lstStyle/>
          <a:p>
            <a:pPr marL="0" indent="0">
              <a:buNone/>
              <a:defRPr/>
            </a:pPr>
            <a:r>
              <a:rPr lang="en-US" sz="4000" dirty="0">
                <a:solidFill>
                  <a:srgbClr val="002060"/>
                </a:solidFill>
                <a:latin typeface="Book Antiqua" panose="02040602050305030304" pitchFamily="18" charset="0"/>
              </a:rPr>
              <a:t>	Through cult and ritual, the Israelites were called to forsake common life (to separate themselves from the world) in order to live a life of holiness (to separate themselves unto Yahweh).</a:t>
            </a:r>
          </a:p>
        </p:txBody>
      </p:sp>
      <p:sp>
        <p:nvSpPr>
          <p:cNvPr id="4" name="Slide Number Placeholder 3">
            <a:extLst>
              <a:ext uri="{FF2B5EF4-FFF2-40B4-BE49-F238E27FC236}">
                <a16:creationId xmlns:a16="http://schemas.microsoft.com/office/drawing/2014/main" id="{26D1A1E4-5007-4278-BE66-414018F65700}"/>
              </a:ext>
            </a:extLst>
          </p:cNvPr>
          <p:cNvSpPr>
            <a:spLocks noGrp="1"/>
          </p:cNvSpPr>
          <p:nvPr>
            <p:ph type="sldNum" sz="quarter" idx="12"/>
          </p:nvPr>
        </p:nvSpPr>
        <p:spPr>
          <a:xfrm>
            <a:off x="11269980" y="6355080"/>
            <a:ext cx="598900" cy="366395"/>
          </a:xfrm>
        </p:spPr>
        <p:txBody>
          <a:bodyPr/>
          <a:lstStyle/>
          <a:p>
            <a:pPr>
              <a:defRPr/>
            </a:pPr>
            <a:fld id="{66E2D0D4-9015-4433-AF40-8E19AF8A24DC}" type="slidenum">
              <a:rPr lang="en-US" altLang="en-US" smtClean="0"/>
              <a:pPr>
                <a:defRPr/>
              </a:pPr>
              <a:t>159</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9BBC9B8D-4584-4AE5-A3B9-095B19B4E8D0}"/>
              </a:ext>
            </a:extLst>
          </p:cNvPr>
          <p:cNvSpPr>
            <a:spLocks noGrp="1" noChangeArrowheads="1"/>
          </p:cNvSpPr>
          <p:nvPr>
            <p:ph type="title"/>
          </p:nvPr>
        </p:nvSpPr>
        <p:spPr>
          <a:xfrm>
            <a:off x="1003610" y="114300"/>
            <a:ext cx="8229600" cy="1143000"/>
          </a:xfrm>
        </p:spPr>
        <p:txBody>
          <a:bodyPr>
            <a:norm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Standardization</a:t>
            </a:r>
          </a:p>
        </p:txBody>
      </p:sp>
      <p:sp>
        <p:nvSpPr>
          <p:cNvPr id="388099" name="Rectangle 3">
            <a:extLst>
              <a:ext uri="{FF2B5EF4-FFF2-40B4-BE49-F238E27FC236}">
                <a16:creationId xmlns:a16="http://schemas.microsoft.com/office/drawing/2014/main" id="{B7ECFC9B-3A79-459C-B47C-6714BB3C0A0B}"/>
              </a:ext>
            </a:extLst>
          </p:cNvPr>
          <p:cNvSpPr>
            <a:spLocks noGrp="1" noChangeArrowheads="1"/>
          </p:cNvSpPr>
          <p:nvPr>
            <p:ph type="body" idx="1"/>
          </p:nvPr>
        </p:nvSpPr>
        <p:spPr>
          <a:xfrm>
            <a:off x="1003610" y="1219200"/>
            <a:ext cx="10482146" cy="4953000"/>
          </a:xfrm>
        </p:spPr>
        <p:txBody>
          <a:bodyPr>
            <a:normAutofit/>
          </a:bodyPr>
          <a:lstStyle/>
          <a:p>
            <a:pPr eaLnBrk="1" hangingPunct="1">
              <a:lnSpc>
                <a:spcPct val="90000"/>
              </a:lnSpc>
              <a:buFont typeface="Wingdings" panose="05000000000000000000" pitchFamily="2" charset="2"/>
              <a:buNone/>
              <a:defRPr/>
            </a:pPr>
            <a:r>
              <a:rPr lang="en-US" altLang="en-US" sz="2800" dirty="0">
                <a:solidFill>
                  <a:srgbClr val="002060"/>
                </a:solidFill>
                <a:effectLst>
                  <a:outerShdw blurRad="38100" dist="38100" dir="2700000" algn="tl">
                    <a:srgbClr val="000000"/>
                  </a:outerShdw>
                </a:effectLst>
                <a:latin typeface="Comic Sans MS" panose="030F0702030302020204" pitchFamily="66" charset="0"/>
              </a:rPr>
              <a:t>By about the mid-11</a:t>
            </a:r>
            <a:r>
              <a:rPr lang="en-US" altLang="en-US" sz="2800" baseline="30000" dirty="0">
                <a:solidFill>
                  <a:srgbClr val="002060"/>
                </a:solidFill>
                <a:effectLst>
                  <a:outerShdw blurRad="38100" dist="38100" dir="2700000" algn="tl">
                    <a:srgbClr val="000000"/>
                  </a:outerShdw>
                </a:effectLst>
                <a:latin typeface="Comic Sans MS" panose="030F0702030302020204" pitchFamily="66" charset="0"/>
              </a:rPr>
              <a:t>th</a:t>
            </a:r>
            <a:r>
              <a:rPr lang="en-US" altLang="en-US" sz="2800" dirty="0">
                <a:solidFill>
                  <a:srgbClr val="002060"/>
                </a:solidFill>
                <a:effectLst>
                  <a:outerShdw blurRad="38100" dist="38100" dir="2700000" algn="tl">
                    <a:srgbClr val="000000"/>
                  </a:outerShdw>
                </a:effectLst>
                <a:latin typeface="Comic Sans MS" panose="030F0702030302020204" pitchFamily="66" charset="0"/>
              </a:rPr>
              <a:t> century BC (the time of Samuel and Saul), several important developments occurred toward the standardization of Hebrew:</a:t>
            </a:r>
          </a:p>
          <a:p>
            <a:pPr eaLnBrk="1" hangingPunct="1">
              <a:lnSpc>
                <a:spcPct val="90000"/>
              </a:lnSpc>
              <a:defRPr/>
            </a:pPr>
            <a:r>
              <a:rPr lang="en-US" altLang="en-US" sz="2400" i="1" dirty="0">
                <a:latin typeface="Comic Sans MS" panose="030F0702030302020204" pitchFamily="66" charset="0"/>
              </a:rPr>
              <a:t>The stance of alphabetic letters became stable.</a:t>
            </a:r>
          </a:p>
          <a:p>
            <a:pPr eaLnBrk="1" hangingPunct="1">
              <a:lnSpc>
                <a:spcPct val="90000"/>
              </a:lnSpc>
              <a:defRPr/>
            </a:pPr>
            <a:r>
              <a:rPr lang="en-US" altLang="en-US" sz="2400" i="1" dirty="0">
                <a:latin typeface="Comic Sans MS" panose="030F0702030302020204" pitchFamily="66" charset="0"/>
              </a:rPr>
              <a:t>The direction of writing became consistent (right-to-left).</a:t>
            </a:r>
          </a:p>
          <a:p>
            <a:pPr eaLnBrk="1" hangingPunct="1">
              <a:lnSpc>
                <a:spcPct val="90000"/>
              </a:lnSpc>
              <a:defRPr/>
            </a:pPr>
            <a:r>
              <a:rPr lang="en-US" altLang="en-US" sz="2400" i="1" dirty="0">
                <a:latin typeface="Comic Sans MS" panose="030F0702030302020204" pitchFamily="66" charset="0"/>
              </a:rPr>
              <a:t>The number of consonants in the Hebrew alphabet was standardized to 22 letters.</a:t>
            </a:r>
          </a:p>
        </p:txBody>
      </p:sp>
      <p:sp>
        <p:nvSpPr>
          <p:cNvPr id="2" name="TextBox 1">
            <a:extLst>
              <a:ext uri="{FF2B5EF4-FFF2-40B4-BE49-F238E27FC236}">
                <a16:creationId xmlns:a16="http://schemas.microsoft.com/office/drawing/2014/main" id="{BD0C14B2-A96C-4E75-A538-A09768A7156A}"/>
              </a:ext>
            </a:extLst>
          </p:cNvPr>
          <p:cNvSpPr txBox="1"/>
          <p:nvPr/>
        </p:nvSpPr>
        <p:spPr>
          <a:xfrm>
            <a:off x="0" y="4482787"/>
            <a:ext cx="12191999" cy="2352929"/>
          </a:xfrm>
          <a:prstGeom prst="rect">
            <a:avLst/>
          </a:prstGeom>
          <a:solidFill>
            <a:srgbClr val="FFFF66"/>
          </a:solidFill>
        </p:spPr>
        <p:txBody>
          <a:bodyPr wrap="square" rtlCol="0">
            <a:spAutoFit/>
          </a:bodyPr>
          <a:lstStyle/>
          <a:p>
            <a:pPr algn="ctr"/>
            <a:r>
              <a:rPr lang="en-US" altLang="en-US" sz="3600" b="1" dirty="0">
                <a:solidFill>
                  <a:srgbClr val="002060"/>
                </a:solidFill>
                <a:latin typeface="Agency FB" panose="020B0503020202020204" pitchFamily="34" charset="0"/>
              </a:rPr>
              <a:t>The earliest written forms of the Torah, such as, the 10 commandments (Ex. 31:18; 32:16) and Moses’ written accounts (Ex. 24:4; Dt. 31:24), would necessarily have been “modernized” as the Hebrew language developed with respect to vocabulary, grammar and the forms of the letters themselves.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 calcmode="lin" valueType="num">
                                      <p:cBhvr>
                                        <p:cTn id="7" dur="500" fill="hold"/>
                                        <p:tgtEl>
                                          <p:spTgt spid="388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8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8099">
                                            <p:txEl>
                                              <p:pRg st="1" end="1"/>
                                            </p:txEl>
                                          </p:spTgt>
                                        </p:tgtEl>
                                        <p:attrNameLst>
                                          <p:attrName>style.visibility</p:attrName>
                                        </p:attrNameLst>
                                      </p:cBhvr>
                                      <p:to>
                                        <p:strVal val="visible"/>
                                      </p:to>
                                    </p:set>
                                    <p:anim calcmode="lin" valueType="num">
                                      <p:cBhvr additive="base">
                                        <p:cTn id="13" dur="500" fill="hold"/>
                                        <p:tgtEl>
                                          <p:spTgt spid="388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8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8099">
                                            <p:txEl>
                                              <p:pRg st="2" end="2"/>
                                            </p:txEl>
                                          </p:spTgt>
                                        </p:tgtEl>
                                        <p:attrNameLst>
                                          <p:attrName>style.visibility</p:attrName>
                                        </p:attrNameLst>
                                      </p:cBhvr>
                                      <p:to>
                                        <p:strVal val="visible"/>
                                      </p:to>
                                    </p:set>
                                    <p:anim calcmode="lin" valueType="num">
                                      <p:cBhvr additive="base">
                                        <p:cTn id="19" dur="500" fill="hold"/>
                                        <p:tgtEl>
                                          <p:spTgt spid="388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8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8099">
                                            <p:txEl>
                                              <p:pRg st="3" end="3"/>
                                            </p:txEl>
                                          </p:spTgt>
                                        </p:tgtEl>
                                        <p:attrNameLst>
                                          <p:attrName>style.visibility</p:attrName>
                                        </p:attrNameLst>
                                      </p:cBhvr>
                                      <p:to>
                                        <p:strVal val="visible"/>
                                      </p:to>
                                    </p:set>
                                    <p:anim calcmode="lin" valueType="num">
                                      <p:cBhvr additive="base">
                                        <p:cTn id="25" dur="500" fill="hold"/>
                                        <p:tgtEl>
                                          <p:spTgt spid="388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8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BF31-7C1E-48EA-AE75-C0799664A385}"/>
              </a:ext>
            </a:extLst>
          </p:cNvPr>
          <p:cNvSpPr>
            <a:spLocks noGrp="1"/>
          </p:cNvSpPr>
          <p:nvPr>
            <p:ph type="title"/>
          </p:nvPr>
        </p:nvSpPr>
        <p:spPr>
          <a:xfrm>
            <a:off x="1981200" y="277814"/>
            <a:ext cx="8229600" cy="1431925"/>
          </a:xfrm>
        </p:spPr>
        <p:txBody>
          <a:bodyPr/>
          <a:lstStyle/>
          <a:p>
            <a:pPr algn="ctr">
              <a:defRPr/>
            </a:pPr>
            <a:r>
              <a:rPr lang="en-US" dirty="0">
                <a:solidFill>
                  <a:srgbClr val="C00000"/>
                </a:solidFill>
              </a:rPr>
              <a:t>Religious Background</a:t>
            </a:r>
            <a:br>
              <a:rPr lang="en-US" dirty="0"/>
            </a:br>
            <a:r>
              <a:rPr lang="en-US" sz="2400" i="1" dirty="0">
                <a:solidFill>
                  <a:srgbClr val="FF0000"/>
                </a:solidFill>
              </a:rPr>
              <a:t>The Israelites coming out of pagan Egypt now are to become the people of Yahweh alone</a:t>
            </a:r>
            <a:endParaRPr lang="en-US" dirty="0">
              <a:solidFill>
                <a:srgbClr val="FF0000"/>
              </a:solidFill>
            </a:endParaRPr>
          </a:p>
        </p:txBody>
      </p:sp>
      <p:sp>
        <p:nvSpPr>
          <p:cNvPr id="3" name="Content Placeholder 2">
            <a:extLst>
              <a:ext uri="{FF2B5EF4-FFF2-40B4-BE49-F238E27FC236}">
                <a16:creationId xmlns:a16="http://schemas.microsoft.com/office/drawing/2014/main" id="{AD2C7104-BDDD-431B-BBF5-E08A803C9A76}"/>
              </a:ext>
            </a:extLst>
          </p:cNvPr>
          <p:cNvSpPr>
            <a:spLocks noGrp="1"/>
          </p:cNvSpPr>
          <p:nvPr>
            <p:ph sz="half" idx="1"/>
          </p:nvPr>
        </p:nvSpPr>
        <p:spPr>
          <a:xfrm>
            <a:off x="457200" y="1939926"/>
            <a:ext cx="5562600" cy="4613275"/>
          </a:xfrm>
          <a:solidFill>
            <a:schemeClr val="tx2">
              <a:lumMod val="10000"/>
            </a:schemeClr>
          </a:solidFill>
          <a:ln>
            <a:solidFill>
              <a:schemeClr val="tx1"/>
            </a:solidFill>
          </a:ln>
        </p:spPr>
        <p:txBody>
          <a:bodyPr/>
          <a:lstStyle/>
          <a:p>
            <a:pPr marL="0" indent="0">
              <a:buNone/>
              <a:defRPr/>
            </a:pPr>
            <a:r>
              <a:rPr lang="en-US" sz="3200" b="1" dirty="0">
                <a:solidFill>
                  <a:srgbClr val="FFC000"/>
                </a:solidFill>
              </a:rPr>
              <a:t>Pagan Religion</a:t>
            </a:r>
          </a:p>
          <a:p>
            <a:pPr marL="0" indent="0">
              <a:buNone/>
              <a:defRPr/>
            </a:pPr>
            <a:r>
              <a:rPr lang="en-US" sz="2400" dirty="0">
                <a:solidFill>
                  <a:srgbClr val="FFFF66"/>
                </a:solidFill>
              </a:rPr>
              <a:t>Pagan religion is based on human needs and desires:</a:t>
            </a:r>
          </a:p>
          <a:p>
            <a:pPr>
              <a:defRPr/>
            </a:pPr>
            <a:r>
              <a:rPr lang="en-US" sz="2000" i="1" dirty="0">
                <a:solidFill>
                  <a:schemeClr val="bg1"/>
                </a:solidFill>
              </a:rPr>
              <a:t>It is polytheistic (many gods, both good and evil)</a:t>
            </a:r>
          </a:p>
          <a:p>
            <a:pPr>
              <a:defRPr/>
            </a:pPr>
            <a:r>
              <a:rPr lang="en-US" sz="2000" i="1" dirty="0">
                <a:solidFill>
                  <a:schemeClr val="bg1"/>
                </a:solidFill>
              </a:rPr>
              <a:t>The actions of the gods are mirrored in the physical world.</a:t>
            </a:r>
          </a:p>
          <a:p>
            <a:pPr>
              <a:defRPr/>
            </a:pPr>
            <a:r>
              <a:rPr lang="en-US" sz="2000" i="1" dirty="0">
                <a:solidFill>
                  <a:schemeClr val="bg1"/>
                </a:solidFill>
              </a:rPr>
              <a:t>Through magic, one can access the divine world and manipulate the gods to do one’s will.</a:t>
            </a:r>
          </a:p>
        </p:txBody>
      </p:sp>
      <p:sp>
        <p:nvSpPr>
          <p:cNvPr id="4" name="Content Placeholder 3">
            <a:extLst>
              <a:ext uri="{FF2B5EF4-FFF2-40B4-BE49-F238E27FC236}">
                <a16:creationId xmlns:a16="http://schemas.microsoft.com/office/drawing/2014/main" id="{560D715C-E0E1-4F7C-B319-4F8BB82543C1}"/>
              </a:ext>
            </a:extLst>
          </p:cNvPr>
          <p:cNvSpPr>
            <a:spLocks noGrp="1"/>
          </p:cNvSpPr>
          <p:nvPr>
            <p:ph sz="half" idx="2"/>
          </p:nvPr>
        </p:nvSpPr>
        <p:spPr>
          <a:xfrm>
            <a:off x="6172200" y="1939926"/>
            <a:ext cx="5562600" cy="4613275"/>
          </a:xfrm>
          <a:solidFill>
            <a:schemeClr val="accent6">
              <a:lumMod val="50000"/>
            </a:schemeClr>
          </a:solidFill>
          <a:ln>
            <a:solidFill>
              <a:schemeClr val="tx1"/>
            </a:solidFill>
          </a:ln>
        </p:spPr>
        <p:txBody>
          <a:bodyPr/>
          <a:lstStyle/>
          <a:p>
            <a:pPr marL="0" indent="0">
              <a:buNone/>
              <a:defRPr/>
            </a:pPr>
            <a:r>
              <a:rPr lang="en-US" sz="3200" b="1" dirty="0">
                <a:solidFill>
                  <a:srgbClr val="FFC000"/>
                </a:solidFill>
              </a:rPr>
              <a:t>Yahweh Religion</a:t>
            </a:r>
          </a:p>
          <a:p>
            <a:pPr marL="0" indent="0">
              <a:buNone/>
              <a:defRPr/>
            </a:pPr>
            <a:r>
              <a:rPr lang="en-US" sz="2400" dirty="0">
                <a:solidFill>
                  <a:srgbClr val="FFFF66"/>
                </a:solidFill>
              </a:rPr>
              <a:t>Yahweh religion is based on the nature and character of God himself:</a:t>
            </a:r>
          </a:p>
          <a:p>
            <a:pPr>
              <a:defRPr/>
            </a:pPr>
            <a:r>
              <a:rPr lang="en-US" sz="2000" i="1" dirty="0">
                <a:solidFill>
                  <a:schemeClr val="bg1"/>
                </a:solidFill>
              </a:rPr>
              <a:t>Yahweh is one, and he is holy.</a:t>
            </a:r>
          </a:p>
          <a:p>
            <a:pPr>
              <a:defRPr/>
            </a:pPr>
            <a:r>
              <a:rPr lang="en-US" sz="2000" i="1" dirty="0">
                <a:solidFill>
                  <a:schemeClr val="bg1"/>
                </a:solidFill>
              </a:rPr>
              <a:t>His actions in the world are always in concert with his basic moral attributes, such as, his power, righteousness, faithfulness, love, holy wrath, and wisdom.</a:t>
            </a:r>
          </a:p>
          <a:p>
            <a:pPr>
              <a:defRPr/>
            </a:pPr>
            <a:r>
              <a:rPr lang="en-US" sz="2000" i="1" dirty="0">
                <a:solidFill>
                  <a:schemeClr val="bg1"/>
                </a:solidFill>
              </a:rPr>
              <a:t>Access to God is reconciliation from a condition of estrangement.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bg/>
                                          </p:spTgt>
                                        </p:tgtEl>
                                        <p:attrNameLst>
                                          <p:attrName>style.visibility</p:attrName>
                                        </p:attrNameLst>
                                      </p:cBhvr>
                                      <p:to>
                                        <p:strVal val="visible"/>
                                      </p:to>
                                    </p:set>
                                    <p:animEffect transition="in" filter="randombar(horizontal)">
                                      <p:cBhvr>
                                        <p:cTn id="36" dur="500"/>
                                        <p:tgtEl>
                                          <p:spTgt spid="4">
                                            <p:bg/>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9" dur="500"/>
                                        <p:tgtEl>
                                          <p:spTgt spid="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2" dur="500"/>
                                        <p:tgtEl>
                                          <p:spTgt spid="4">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 calcmode="lin" valueType="num">
                                      <p:cBhvr additive="base">
                                        <p:cTn id="5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56745-3744-4D66-8B27-7DEE7B4BAB01}"/>
              </a:ext>
            </a:extLst>
          </p:cNvPr>
          <p:cNvSpPr>
            <a:spLocks noGrp="1"/>
          </p:cNvSpPr>
          <p:nvPr>
            <p:ph idx="1"/>
          </p:nvPr>
        </p:nvSpPr>
        <p:spPr>
          <a:xfrm>
            <a:off x="754380" y="586740"/>
            <a:ext cx="4274820" cy="3916680"/>
          </a:xfrm>
          <a:solidFill>
            <a:schemeClr val="accent4">
              <a:lumMod val="50000"/>
            </a:schemeClr>
          </a:solidFill>
        </p:spPr>
        <p:txBody>
          <a:bodyPr/>
          <a:lstStyle/>
          <a:p>
            <a:pPr marL="0" indent="0">
              <a:buNone/>
              <a:defRPr/>
            </a:pPr>
            <a:r>
              <a:rPr lang="en-US" sz="3200" b="1" dirty="0">
                <a:solidFill>
                  <a:srgbClr val="FFC000"/>
                </a:solidFill>
              </a:rPr>
              <a:t>The Cult</a:t>
            </a:r>
          </a:p>
          <a:p>
            <a:pPr marL="0" indent="0">
              <a:buNone/>
              <a:defRPr/>
            </a:pPr>
            <a:r>
              <a:rPr lang="en-US" sz="2800" i="1" dirty="0">
                <a:solidFill>
                  <a:schemeClr val="bg1"/>
                </a:solidFill>
              </a:rPr>
              <a:t>The term “cult,” when used by scholars, refers to the system of worship through the use of a </a:t>
            </a:r>
            <a:r>
              <a:rPr lang="en-US" sz="2800" i="1" u="sng" dirty="0">
                <a:solidFill>
                  <a:schemeClr val="bg1"/>
                </a:solidFill>
              </a:rPr>
              <a:t>sanctuary</a:t>
            </a:r>
            <a:r>
              <a:rPr lang="en-US" sz="2800" i="1" dirty="0">
                <a:solidFill>
                  <a:schemeClr val="bg1"/>
                </a:solidFill>
              </a:rPr>
              <a:t>, </a:t>
            </a:r>
            <a:r>
              <a:rPr lang="en-US" sz="2800" i="1" u="sng" dirty="0">
                <a:solidFill>
                  <a:schemeClr val="bg1"/>
                </a:solidFill>
              </a:rPr>
              <a:t>sancta </a:t>
            </a:r>
            <a:r>
              <a:rPr lang="en-US" sz="2800" i="1" dirty="0">
                <a:solidFill>
                  <a:schemeClr val="bg1"/>
                </a:solidFill>
              </a:rPr>
              <a:t>and </a:t>
            </a:r>
            <a:r>
              <a:rPr lang="en-US" sz="2800" i="1" u="sng" dirty="0">
                <a:solidFill>
                  <a:schemeClr val="bg1"/>
                </a:solidFill>
              </a:rPr>
              <a:t>rituals</a:t>
            </a:r>
            <a:r>
              <a:rPr lang="en-US" sz="2800" i="1" dirty="0">
                <a:solidFill>
                  <a:schemeClr val="bg1"/>
                </a:solidFill>
              </a:rPr>
              <a:t>.</a:t>
            </a:r>
          </a:p>
        </p:txBody>
      </p:sp>
      <p:sp>
        <p:nvSpPr>
          <p:cNvPr id="4" name="Text Placeholder 3">
            <a:extLst>
              <a:ext uri="{FF2B5EF4-FFF2-40B4-BE49-F238E27FC236}">
                <a16:creationId xmlns:a16="http://schemas.microsoft.com/office/drawing/2014/main" id="{39A49C2D-2D16-40C8-8573-F5ED6AD1F8B6}"/>
              </a:ext>
            </a:extLst>
          </p:cNvPr>
          <p:cNvSpPr>
            <a:spLocks noGrp="1"/>
          </p:cNvSpPr>
          <p:nvPr>
            <p:ph type="body" sz="half" idx="2"/>
          </p:nvPr>
        </p:nvSpPr>
        <p:spPr>
          <a:xfrm>
            <a:off x="5638800" y="1554480"/>
            <a:ext cx="6042660" cy="4297680"/>
          </a:xfrm>
          <a:solidFill>
            <a:schemeClr val="bg1">
              <a:lumMod val="60000"/>
              <a:lumOff val="40000"/>
            </a:schemeClr>
          </a:solidFill>
        </p:spPr>
        <p:txBody>
          <a:bodyPr>
            <a:normAutofit/>
          </a:bodyPr>
          <a:lstStyle/>
          <a:p>
            <a:pPr>
              <a:defRPr/>
            </a:pPr>
            <a:r>
              <a:rPr lang="en-US" sz="2800" b="1" dirty="0">
                <a:solidFill>
                  <a:srgbClr val="002060"/>
                </a:solidFill>
              </a:rPr>
              <a:t>  The Sanctuary:</a:t>
            </a:r>
          </a:p>
          <a:p>
            <a:pPr>
              <a:spcBef>
                <a:spcPts val="600"/>
              </a:spcBef>
              <a:defRPr/>
            </a:pPr>
            <a:r>
              <a:rPr lang="en-US" sz="2400" i="1" dirty="0"/>
              <a:t>    A place regarded as holy (e.g., a shrine, 	temple)</a:t>
            </a:r>
          </a:p>
          <a:p>
            <a:pPr>
              <a:defRPr/>
            </a:pPr>
            <a:r>
              <a:rPr lang="en-US" sz="2800" b="1" dirty="0">
                <a:solidFill>
                  <a:srgbClr val="002060"/>
                </a:solidFill>
              </a:rPr>
              <a:t>  The Sancta:</a:t>
            </a:r>
          </a:p>
          <a:p>
            <a:pPr>
              <a:spcBef>
                <a:spcPts val="600"/>
              </a:spcBef>
              <a:defRPr/>
            </a:pPr>
            <a:r>
              <a:rPr lang="en-US" sz="2400" i="1" dirty="0"/>
              <a:t>    Holy objects (altars, lavers, bowls, etc.)</a:t>
            </a:r>
          </a:p>
          <a:p>
            <a:pPr>
              <a:defRPr/>
            </a:pPr>
            <a:r>
              <a:rPr lang="en-US" sz="2800" b="1" dirty="0">
                <a:solidFill>
                  <a:srgbClr val="002060"/>
                </a:solidFill>
              </a:rPr>
              <a:t>  The Rituals:</a:t>
            </a:r>
          </a:p>
          <a:p>
            <a:pPr>
              <a:spcBef>
                <a:spcPts val="600"/>
              </a:spcBef>
              <a:defRPr/>
            </a:pPr>
            <a:r>
              <a:rPr lang="en-US" sz="2400" i="1" dirty="0"/>
              <a:t>    System of formalized words and activities 	referred to individually as “rites.”</a:t>
            </a:r>
          </a:p>
        </p:txBody>
      </p:sp>
      <p:sp>
        <p:nvSpPr>
          <p:cNvPr id="5" name="Slide Number Placeholder 4">
            <a:extLst>
              <a:ext uri="{FF2B5EF4-FFF2-40B4-BE49-F238E27FC236}">
                <a16:creationId xmlns:a16="http://schemas.microsoft.com/office/drawing/2014/main" id="{FBCA9B93-32C2-4248-BA27-9160D6AE9235}"/>
              </a:ext>
            </a:extLst>
          </p:cNvPr>
          <p:cNvSpPr>
            <a:spLocks noGrp="1"/>
          </p:cNvSpPr>
          <p:nvPr>
            <p:ph type="sldNum" sz="quarter" idx="12"/>
          </p:nvPr>
        </p:nvSpPr>
        <p:spPr/>
        <p:txBody>
          <a:bodyPr/>
          <a:lstStyle/>
          <a:p>
            <a:pPr>
              <a:defRPr/>
            </a:pPr>
            <a:fld id="{350099A8-5515-48C0-8803-5112319B3260}" type="slidenum">
              <a:rPr lang="en-US" altLang="en-US" smtClean="0"/>
              <a:pPr>
                <a:defRPr/>
              </a:pPr>
              <a:t>161</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4">
                                            <p:bg/>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9E07F6E-E8A3-4627-B32B-6D575D68CD32}"/>
              </a:ext>
            </a:extLst>
          </p:cNvPr>
          <p:cNvSpPr>
            <a:spLocks noGrp="1"/>
          </p:cNvSpPr>
          <p:nvPr>
            <p:ph type="sldNum" sz="quarter" idx="12"/>
          </p:nvPr>
        </p:nvSpPr>
        <p:spPr>
          <a:xfrm>
            <a:off x="11064240" y="6429466"/>
            <a:ext cx="804640" cy="292009"/>
          </a:xfrm>
        </p:spPr>
        <p:txBody>
          <a:bodyPr/>
          <a:lstStyle/>
          <a:p>
            <a:pPr>
              <a:defRPr/>
            </a:pPr>
            <a:fld id="{D2B7DB1F-A80D-4F2A-BF63-83482899DCB2}" type="slidenum">
              <a:rPr lang="en-US" altLang="en-US"/>
              <a:pPr>
                <a:defRPr/>
              </a:pPr>
              <a:t>162</a:t>
            </a:fld>
            <a:endParaRPr lang="en-US" altLang="en-US" dirty="0"/>
          </a:p>
        </p:txBody>
      </p:sp>
      <p:sp>
        <p:nvSpPr>
          <p:cNvPr id="432130" name="Rectangle 2">
            <a:extLst>
              <a:ext uri="{FF2B5EF4-FFF2-40B4-BE49-F238E27FC236}">
                <a16:creationId xmlns:a16="http://schemas.microsoft.com/office/drawing/2014/main" id="{79535522-BD60-47C7-8465-DE458B52842A}"/>
              </a:ext>
            </a:extLst>
          </p:cNvPr>
          <p:cNvSpPr>
            <a:spLocks noGrp="1" noChangeArrowheads="1"/>
          </p:cNvSpPr>
          <p:nvPr>
            <p:ph type="title"/>
          </p:nvPr>
        </p:nvSpPr>
        <p:spPr>
          <a:xfrm>
            <a:off x="838200" y="616818"/>
            <a:ext cx="10515600"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Tabernacle or Sanctuary (25-31)</a:t>
            </a:r>
          </a:p>
        </p:txBody>
      </p:sp>
      <p:sp>
        <p:nvSpPr>
          <p:cNvPr id="432131" name="Rectangle 3">
            <a:extLst>
              <a:ext uri="{FF2B5EF4-FFF2-40B4-BE49-F238E27FC236}">
                <a16:creationId xmlns:a16="http://schemas.microsoft.com/office/drawing/2014/main" id="{EAC319CC-367F-488E-A322-2675026E9FE6}"/>
              </a:ext>
            </a:extLst>
          </p:cNvPr>
          <p:cNvSpPr>
            <a:spLocks noGrp="1" noChangeArrowheads="1"/>
          </p:cNvSpPr>
          <p:nvPr>
            <p:ph type="body" idx="1"/>
          </p:nvPr>
        </p:nvSpPr>
        <p:spPr>
          <a:xfrm>
            <a:off x="838200" y="1736188"/>
            <a:ext cx="10515600" cy="4798677"/>
          </a:xfrm>
        </p:spPr>
        <p:txBody>
          <a:bodyPr>
            <a:normAutofit lnSpcReduction="10000"/>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cs typeface="DaunPenh" panose="01010101010101010101" pitchFamily="2" charset="0"/>
              </a:rPr>
              <a:t>While Moses was on Mt. Sinai for 40 days and nights (24:18), Yahweh revealed to him the architecture for a moveable worship center.</a:t>
            </a:r>
          </a:p>
          <a:p>
            <a:pPr eaLnBrk="1" hangingPunct="1">
              <a:defRPr/>
            </a:pPr>
            <a:r>
              <a:rPr lang="en-US" altLang="en-US" sz="2400" i="1" dirty="0">
                <a:latin typeface="Comic Sans MS" panose="030F0702030302020204" pitchFamily="66" charset="0"/>
                <a:cs typeface="DaunPenh" panose="01010101010101010101" pitchFamily="2" charset="0"/>
              </a:rPr>
              <a:t>This sanctuary was to be at the center of the nation surrounded by concentric circles of holiness (Most Holy Place, Holy Place, Courtyard).</a:t>
            </a:r>
          </a:p>
          <a:p>
            <a:pPr eaLnBrk="1" hangingPunct="1">
              <a:defRPr/>
            </a:pPr>
            <a:r>
              <a:rPr lang="en-US" altLang="en-US" sz="2400" i="1" dirty="0">
                <a:latin typeface="Comic Sans MS" panose="030F0702030302020204" pitchFamily="66" charset="0"/>
                <a:cs typeface="DaunPenh" panose="01010101010101010101" pitchFamily="2" charset="0"/>
              </a:rPr>
              <a:t>The most sacred piece of furniture was the Ark of the Covenant containing the Ten Commandments.</a:t>
            </a:r>
          </a:p>
          <a:p>
            <a:pPr eaLnBrk="1" hangingPunct="1">
              <a:defRPr/>
            </a:pPr>
            <a:r>
              <a:rPr lang="en-US" altLang="en-US" sz="2400" i="1" dirty="0">
                <a:latin typeface="Comic Sans MS" panose="030F0702030302020204" pitchFamily="66" charset="0"/>
                <a:cs typeface="DaunPenh" panose="01010101010101010101" pitchFamily="2" charset="0"/>
              </a:rPr>
              <a:t>Because the glory of Yahweh that had enveloped Mt. Sinai would later take up residence in the Tabernacle, the Tabernacle was a kind of moveable Mt. Sinai.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 calcmode="lin" valueType="num">
                                      <p:cBhvr>
                                        <p:cTn id="7" dur="500" fill="hold"/>
                                        <p:tgtEl>
                                          <p:spTgt spid="432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2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2131">
                                            <p:txEl>
                                              <p:pRg st="1" end="1"/>
                                            </p:txEl>
                                          </p:spTgt>
                                        </p:tgtEl>
                                        <p:attrNameLst>
                                          <p:attrName>style.visibility</p:attrName>
                                        </p:attrNameLst>
                                      </p:cBhvr>
                                      <p:to>
                                        <p:strVal val="visible"/>
                                      </p:to>
                                    </p:set>
                                    <p:anim calcmode="lin" valueType="num">
                                      <p:cBhvr additive="base">
                                        <p:cTn id="13" dur="500" fill="hold"/>
                                        <p:tgtEl>
                                          <p:spTgt spid="432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2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2131">
                                            <p:txEl>
                                              <p:pRg st="2" end="2"/>
                                            </p:txEl>
                                          </p:spTgt>
                                        </p:tgtEl>
                                        <p:attrNameLst>
                                          <p:attrName>style.visibility</p:attrName>
                                        </p:attrNameLst>
                                      </p:cBhvr>
                                      <p:to>
                                        <p:strVal val="visible"/>
                                      </p:to>
                                    </p:set>
                                    <p:anim calcmode="lin" valueType="num">
                                      <p:cBhvr additive="base">
                                        <p:cTn id="19" dur="500" fill="hold"/>
                                        <p:tgtEl>
                                          <p:spTgt spid="432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2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2131">
                                            <p:txEl>
                                              <p:pRg st="3" end="3"/>
                                            </p:txEl>
                                          </p:spTgt>
                                        </p:tgtEl>
                                        <p:attrNameLst>
                                          <p:attrName>style.visibility</p:attrName>
                                        </p:attrNameLst>
                                      </p:cBhvr>
                                      <p:to>
                                        <p:strVal val="visible"/>
                                      </p:to>
                                    </p:set>
                                    <p:anim calcmode="lin" valueType="num">
                                      <p:cBhvr additive="base">
                                        <p:cTn id="25" dur="500" fill="hold"/>
                                        <p:tgtEl>
                                          <p:spTgt spid="432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2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tabernacleLayout[1]">
            <a:extLst>
              <a:ext uri="{FF2B5EF4-FFF2-40B4-BE49-F238E27FC236}">
                <a16:creationId xmlns:a16="http://schemas.microsoft.com/office/drawing/2014/main" id="{2451767B-492E-422B-A2C2-1C6E3FC197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
            <a:ext cx="91440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371108-0F6D-44CA-8DB3-929D865441E6}"/>
              </a:ext>
            </a:extLst>
          </p:cNvPr>
          <p:cNvSpPr txBox="1"/>
          <p:nvPr/>
        </p:nvSpPr>
        <p:spPr>
          <a:xfrm>
            <a:off x="1981200" y="4572000"/>
            <a:ext cx="2209800" cy="1219200"/>
          </a:xfrm>
          <a:prstGeom prst="rect">
            <a:avLst/>
          </a:prstGeom>
          <a:noFill/>
        </p:spPr>
        <p:txBody>
          <a:bodyPr>
            <a:spAutoFit/>
          </a:bodyPr>
          <a:lstStyle/>
          <a:p>
            <a:pPr>
              <a:defRPr/>
            </a:pPr>
            <a:r>
              <a:rPr lang="en-US" b="1" dirty="0">
                <a:solidFill>
                  <a:srgbClr val="C00000"/>
                </a:solidFill>
                <a:latin typeface="Lucida Bright" panose="02020603050405020304" pitchFamily="18" charset="0"/>
              </a:rPr>
              <a:t>THREE METALS</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Gold</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Silver</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Bronze</a:t>
            </a:r>
          </a:p>
        </p:txBody>
      </p:sp>
      <p:sp>
        <p:nvSpPr>
          <p:cNvPr id="3" name="TextBox 2">
            <a:extLst>
              <a:ext uri="{FF2B5EF4-FFF2-40B4-BE49-F238E27FC236}">
                <a16:creationId xmlns:a16="http://schemas.microsoft.com/office/drawing/2014/main" id="{E359DB25-DF42-4A2D-BDFF-65AF34F46033}"/>
              </a:ext>
            </a:extLst>
          </p:cNvPr>
          <p:cNvSpPr txBox="1"/>
          <p:nvPr/>
        </p:nvSpPr>
        <p:spPr>
          <a:xfrm>
            <a:off x="4495800" y="4549776"/>
            <a:ext cx="2667000" cy="2308225"/>
          </a:xfrm>
          <a:prstGeom prst="rect">
            <a:avLst/>
          </a:prstGeom>
          <a:noFill/>
        </p:spPr>
        <p:txBody>
          <a:bodyPr>
            <a:spAutoFit/>
          </a:bodyPr>
          <a:lstStyle/>
          <a:p>
            <a:pPr>
              <a:defRPr/>
            </a:pPr>
            <a:r>
              <a:rPr lang="en-US" b="1" dirty="0">
                <a:solidFill>
                  <a:srgbClr val="C00000"/>
                </a:solidFill>
                <a:latin typeface="Lucida Bright" panose="02020603050405020304" pitchFamily="18" charset="0"/>
              </a:rPr>
              <a:t>SEVEN FABRICS</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Blue wool yarn</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Purple wool yarn</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Crimson wool yarn</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Fine linen</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Goat’s hair</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Ram skins</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Leather</a:t>
            </a:r>
          </a:p>
        </p:txBody>
      </p:sp>
      <p:sp>
        <p:nvSpPr>
          <p:cNvPr id="4" name="TextBox 3">
            <a:extLst>
              <a:ext uri="{FF2B5EF4-FFF2-40B4-BE49-F238E27FC236}">
                <a16:creationId xmlns:a16="http://schemas.microsoft.com/office/drawing/2014/main" id="{9958B620-DE8B-4151-AF2E-8B8E42D13B7E}"/>
              </a:ext>
            </a:extLst>
          </p:cNvPr>
          <p:cNvSpPr txBox="1"/>
          <p:nvPr/>
        </p:nvSpPr>
        <p:spPr>
          <a:xfrm>
            <a:off x="7467600" y="4572001"/>
            <a:ext cx="3276600" cy="1477963"/>
          </a:xfrm>
          <a:prstGeom prst="rect">
            <a:avLst/>
          </a:prstGeom>
          <a:noFill/>
        </p:spPr>
        <p:txBody>
          <a:bodyPr>
            <a:spAutoFit/>
          </a:bodyPr>
          <a:lstStyle/>
          <a:p>
            <a:pPr>
              <a:defRPr/>
            </a:pPr>
            <a:r>
              <a:rPr lang="en-US" b="1" dirty="0">
                <a:solidFill>
                  <a:srgbClr val="C00000"/>
                </a:solidFill>
                <a:latin typeface="Lucida Bright" panose="02020603050405020304" pitchFamily="18" charset="0"/>
              </a:rPr>
              <a:t>OTHER MATERIALS</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Acacia wood</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Oil</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Spices</a:t>
            </a:r>
          </a:p>
          <a:p>
            <a:pPr marL="285750" indent="-285750">
              <a:buFont typeface="Arial" panose="020B0604020202020204" pitchFamily="34" charset="0"/>
              <a:buChar char="•"/>
              <a:defRPr/>
            </a:pPr>
            <a:r>
              <a:rPr lang="en-US" i="1" dirty="0">
                <a:solidFill>
                  <a:schemeClr val="accent6">
                    <a:lumMod val="75000"/>
                  </a:schemeClr>
                </a:solidFill>
                <a:latin typeface="Lucida Bright" panose="02020603050405020304" pitchFamily="18" charset="0"/>
              </a:rPr>
              <a:t>Precious stones</a:t>
            </a:r>
          </a:p>
        </p:txBody>
      </p:sp>
      <p:sp>
        <p:nvSpPr>
          <p:cNvPr id="5" name="TextBox 4">
            <a:extLst>
              <a:ext uri="{FF2B5EF4-FFF2-40B4-BE49-F238E27FC236}">
                <a16:creationId xmlns:a16="http://schemas.microsoft.com/office/drawing/2014/main" id="{F7D82F85-5A43-43C1-9350-29D81F0DCB7F}"/>
              </a:ext>
            </a:extLst>
          </p:cNvPr>
          <p:cNvSpPr txBox="1"/>
          <p:nvPr/>
        </p:nvSpPr>
        <p:spPr>
          <a:xfrm>
            <a:off x="1676400" y="4191000"/>
            <a:ext cx="8839200" cy="369888"/>
          </a:xfrm>
          <a:prstGeom prst="rect">
            <a:avLst/>
          </a:prstGeom>
          <a:noFill/>
        </p:spPr>
        <p:txBody>
          <a:bodyPr>
            <a:spAutoFit/>
          </a:bodyPr>
          <a:lstStyle/>
          <a:p>
            <a:pPr algn="ctr">
              <a:defRPr/>
            </a:pPr>
            <a:r>
              <a:rPr lang="en-US" dirty="0">
                <a:solidFill>
                  <a:schemeClr val="accent1">
                    <a:lumMod val="75000"/>
                  </a:schemeClr>
                </a:solidFill>
                <a:latin typeface="Arial Narrow" panose="020B0606020202030204" pitchFamily="34" charset="0"/>
              </a:rPr>
              <a:t>The materials in the tabernacle reflect differing levels of holiness</a:t>
            </a:r>
            <a:r>
              <a:rPr lang="en-US" dirty="0">
                <a:solidFill>
                  <a:schemeClr val="bg1"/>
                </a:solidFill>
                <a:latin typeface="Lucida Bright" panose="02020603050405020304" pitchFamily="18" charset="0"/>
              </a:rPr>
              <a:t>.</a:t>
            </a:r>
          </a:p>
        </p:txBody>
      </p:sp>
      <p:sp>
        <p:nvSpPr>
          <p:cNvPr id="7" name="Rectangle 6">
            <a:extLst>
              <a:ext uri="{FF2B5EF4-FFF2-40B4-BE49-F238E27FC236}">
                <a16:creationId xmlns:a16="http://schemas.microsoft.com/office/drawing/2014/main" id="{E3A51859-4872-4CDF-A3C9-54D22F2EC52D}"/>
              </a:ext>
            </a:extLst>
          </p:cNvPr>
          <p:cNvSpPr/>
          <p:nvPr/>
        </p:nvSpPr>
        <p:spPr>
          <a:xfrm>
            <a:off x="9982200" y="3962400"/>
            <a:ext cx="5334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9D1AB426-8EEC-4F6A-A6F7-B35960D93C83}"/>
              </a:ext>
            </a:extLst>
          </p:cNvPr>
          <p:cNvSpPr/>
          <p:nvPr/>
        </p:nvSpPr>
        <p:spPr>
          <a:xfrm>
            <a:off x="9304020" y="6326189"/>
            <a:ext cx="2057400" cy="53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3DA3473-1A45-4DF9-AF8A-DFF2BE0E201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22188"/>
            <a:ext cx="8663940" cy="6880188"/>
          </a:xfrm>
        </p:spPr>
      </p:pic>
      <p:sp>
        <p:nvSpPr>
          <p:cNvPr id="2" name="Slide Number Placeholder 1">
            <a:extLst>
              <a:ext uri="{FF2B5EF4-FFF2-40B4-BE49-F238E27FC236}">
                <a16:creationId xmlns:a16="http://schemas.microsoft.com/office/drawing/2014/main" id="{A81B1A54-8AB9-4DAF-B5C3-1571C62045D8}"/>
              </a:ext>
            </a:extLst>
          </p:cNvPr>
          <p:cNvSpPr>
            <a:spLocks noGrp="1"/>
          </p:cNvSpPr>
          <p:nvPr>
            <p:ph type="sldNum" sz="quarter" idx="12"/>
          </p:nvPr>
        </p:nvSpPr>
        <p:spPr>
          <a:xfrm>
            <a:off x="11132820" y="6355080"/>
            <a:ext cx="736060" cy="366395"/>
          </a:xfrm>
        </p:spPr>
        <p:txBody>
          <a:bodyPr/>
          <a:lstStyle/>
          <a:p>
            <a:fld id="{45C00377-489B-40EC-B059-26BDDD2E89B9}" type="slidenum">
              <a:rPr lang="en-US" smtClean="0"/>
              <a:pPr/>
              <a:t>164</a:t>
            </a:fld>
            <a:endParaRPr lang="en-US" dirty="0"/>
          </a:p>
        </p:txBody>
      </p:sp>
      <p:sp>
        <p:nvSpPr>
          <p:cNvPr id="7" name="TextBox 6">
            <a:extLst>
              <a:ext uri="{FF2B5EF4-FFF2-40B4-BE49-F238E27FC236}">
                <a16:creationId xmlns:a16="http://schemas.microsoft.com/office/drawing/2014/main" id="{F3FB7597-FCDD-4778-A4F8-E997A0D65EF7}"/>
              </a:ext>
            </a:extLst>
          </p:cNvPr>
          <p:cNvSpPr txBox="1"/>
          <p:nvPr/>
        </p:nvSpPr>
        <p:spPr>
          <a:xfrm>
            <a:off x="8915400" y="136525"/>
            <a:ext cx="3276600" cy="6370975"/>
          </a:xfrm>
          <a:prstGeom prst="rect">
            <a:avLst/>
          </a:prstGeom>
          <a:noFill/>
        </p:spPr>
        <p:txBody>
          <a:bodyPr wrap="square" rtlCol="0">
            <a:spAutoFit/>
          </a:bodyPr>
          <a:lstStyle/>
          <a:p>
            <a:r>
              <a:rPr lang="en-US" sz="2400" b="1" dirty="0"/>
              <a:t>A tabernacle model constructed by Moshe Levine and based on biblical references and interpretations in the Talmud</a:t>
            </a:r>
          </a:p>
          <a:p>
            <a:endParaRPr lang="en-US" sz="2400" dirty="0"/>
          </a:p>
          <a:p>
            <a:r>
              <a:rPr lang="en-US" sz="2400" dirty="0"/>
              <a:t>Whether or not there was a large ramp to the altar, as shown here, is debated. Ex. 20:26 might be taken to suggest such a ramp, but no ramp is described in the biblical text, only in Jewish tradition from the late 2</a:t>
            </a:r>
            <a:r>
              <a:rPr lang="en-US" sz="2400" baseline="30000" dirty="0"/>
              <a:t>nd</a:t>
            </a:r>
            <a:r>
              <a:rPr lang="en-US" sz="2400" dirty="0"/>
              <a:t> temple period.</a:t>
            </a:r>
          </a:p>
        </p:txBody>
      </p:sp>
      <p:sp>
        <p:nvSpPr>
          <p:cNvPr id="3" name="TextBox 2">
            <a:extLst>
              <a:ext uri="{FF2B5EF4-FFF2-40B4-BE49-F238E27FC236}">
                <a16:creationId xmlns:a16="http://schemas.microsoft.com/office/drawing/2014/main" id="{455C0044-57A6-4612-AFAF-8CB579D13476}"/>
              </a:ext>
            </a:extLst>
          </p:cNvPr>
          <p:cNvSpPr txBox="1"/>
          <p:nvPr/>
        </p:nvSpPr>
        <p:spPr>
          <a:xfrm>
            <a:off x="5292090" y="136525"/>
            <a:ext cx="3474720" cy="1477328"/>
          </a:xfrm>
          <a:prstGeom prst="rect">
            <a:avLst/>
          </a:prstGeom>
          <a:noFill/>
        </p:spPr>
        <p:txBody>
          <a:bodyPr wrap="square" rtlCol="0">
            <a:spAutoFit/>
          </a:bodyPr>
          <a:lstStyle/>
          <a:p>
            <a:r>
              <a:rPr lang="en-US" dirty="0">
                <a:solidFill>
                  <a:schemeClr val="bg1"/>
                </a:solidFill>
              </a:rPr>
              <a:t>From </a:t>
            </a:r>
            <a:r>
              <a:rPr lang="en-US" i="1" dirty="0">
                <a:solidFill>
                  <a:schemeClr val="bg1"/>
                </a:solidFill>
              </a:rPr>
              <a:t>The Tabernacle</a:t>
            </a:r>
            <a:r>
              <a:rPr lang="en-US" dirty="0">
                <a:solidFill>
                  <a:schemeClr val="bg1"/>
                </a:solidFill>
              </a:rPr>
              <a:t> by Moshe Levine (London, Jerusalem, London, Tel Aviv: Soncino Pres, 1969)</a:t>
            </a:r>
          </a:p>
          <a:p>
            <a:endParaRPr lang="en-US" dirty="0">
              <a:solidFill>
                <a:schemeClr val="bg1"/>
              </a:solidFill>
            </a:endParaRPr>
          </a:p>
        </p:txBody>
      </p:sp>
    </p:spTree>
    <p:extLst>
      <p:ext uri="{BB962C8B-B14F-4D97-AF65-F5344CB8AC3E}">
        <p14:creationId xmlns:p14="http://schemas.microsoft.com/office/powerpoint/2010/main" val="159131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48EA-FAFD-48D3-ABE2-84D5BCD61C7C}"/>
              </a:ext>
            </a:extLst>
          </p:cNvPr>
          <p:cNvSpPr>
            <a:spLocks noGrp="1"/>
          </p:cNvSpPr>
          <p:nvPr>
            <p:ph type="title"/>
          </p:nvPr>
        </p:nvSpPr>
        <p:spPr>
          <a:xfrm>
            <a:off x="838200" y="657134"/>
            <a:ext cx="10515600" cy="637198"/>
          </a:xfrm>
        </p:spPr>
        <p:txBody>
          <a:bodyPr>
            <a:noAutofit/>
          </a:bodyPr>
          <a:lstStyle/>
          <a:p>
            <a:pPr>
              <a:defRPr/>
            </a:pPr>
            <a:r>
              <a:rPr lang="en-US" sz="4000" dirty="0">
                <a:solidFill>
                  <a:srgbClr val="C00000"/>
                </a:solidFill>
              </a:rPr>
              <a:t>The Levels of Holiness</a:t>
            </a:r>
          </a:p>
        </p:txBody>
      </p:sp>
      <p:sp>
        <p:nvSpPr>
          <p:cNvPr id="6" name="Content Placeholder 5">
            <a:extLst>
              <a:ext uri="{FF2B5EF4-FFF2-40B4-BE49-F238E27FC236}">
                <a16:creationId xmlns:a16="http://schemas.microsoft.com/office/drawing/2014/main" id="{D823EE59-BFF3-4F37-94BE-D76BA10222DC}"/>
              </a:ext>
            </a:extLst>
          </p:cNvPr>
          <p:cNvSpPr>
            <a:spLocks noGrp="1"/>
          </p:cNvSpPr>
          <p:nvPr>
            <p:ph idx="1"/>
          </p:nvPr>
        </p:nvSpPr>
        <p:spPr>
          <a:xfrm>
            <a:off x="838200" y="1508760"/>
            <a:ext cx="9525000" cy="4892040"/>
          </a:xfrm>
        </p:spPr>
        <p:txBody>
          <a:bodyPr>
            <a:normAutofit lnSpcReduction="10000"/>
          </a:bodyPr>
          <a:lstStyle/>
          <a:p>
            <a:pPr marL="0" indent="0">
              <a:buNone/>
              <a:defRPr/>
            </a:pPr>
            <a:r>
              <a:rPr lang="en-US" sz="2800" b="1" dirty="0">
                <a:solidFill>
                  <a:srgbClr val="FF0000"/>
                </a:solidFill>
              </a:rPr>
              <a:t>The diminishing levels of holiness as one moves from the interior to the exterior is reflected in the classes of individuals who are permitted to officiate between these levels:</a:t>
            </a:r>
          </a:p>
          <a:p>
            <a:pPr>
              <a:defRPr/>
            </a:pPr>
            <a:r>
              <a:rPr lang="en-US" sz="2400" i="1" dirty="0"/>
              <a:t>The high priest alone can move between the Most Holy Place and the Holy Place.</a:t>
            </a:r>
          </a:p>
          <a:p>
            <a:pPr>
              <a:defRPr/>
            </a:pPr>
            <a:r>
              <a:rPr lang="en-US" sz="2400" i="1" dirty="0"/>
              <a:t>The large class of priests are permitted to move between the Holy Place and the Outer Court.</a:t>
            </a:r>
          </a:p>
          <a:p>
            <a:pPr>
              <a:defRPr/>
            </a:pPr>
            <a:r>
              <a:rPr lang="en-US" sz="2400" i="1" dirty="0"/>
              <a:t>The Israelites themselves are permitted to move between the Outer Court and the Encampment, but they can come no closer to the sanctuary than the altar.</a:t>
            </a:r>
          </a:p>
        </p:txBody>
      </p:sp>
      <p:sp>
        <p:nvSpPr>
          <p:cNvPr id="5" name="Slide Number Placeholder 4">
            <a:extLst>
              <a:ext uri="{FF2B5EF4-FFF2-40B4-BE49-F238E27FC236}">
                <a16:creationId xmlns:a16="http://schemas.microsoft.com/office/drawing/2014/main" id="{8E14E756-BDEF-4779-83F0-D1399E8ED255}"/>
              </a:ext>
            </a:extLst>
          </p:cNvPr>
          <p:cNvSpPr>
            <a:spLocks noGrp="1"/>
          </p:cNvSpPr>
          <p:nvPr>
            <p:ph type="sldNum" sz="quarter" idx="12"/>
          </p:nvPr>
        </p:nvSpPr>
        <p:spPr>
          <a:xfrm>
            <a:off x="10858500" y="6429467"/>
            <a:ext cx="1010380" cy="268514"/>
          </a:xfrm>
        </p:spPr>
        <p:txBody>
          <a:bodyPr/>
          <a:lstStyle/>
          <a:p>
            <a:pPr>
              <a:defRPr/>
            </a:pPr>
            <a:fld id="{6C211D12-7905-48C5-AECE-CD11526CC2A7}" type="slidenum">
              <a:rPr lang="en-US" altLang="en-US" smtClean="0"/>
              <a:pPr>
                <a:defRPr/>
              </a:pPr>
              <a:t>165</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328D-097E-419A-B54B-8C3EBC8F4A8A}"/>
              </a:ext>
            </a:extLst>
          </p:cNvPr>
          <p:cNvSpPr>
            <a:spLocks noGrp="1"/>
          </p:cNvSpPr>
          <p:nvPr>
            <p:ph type="title"/>
          </p:nvPr>
        </p:nvSpPr>
        <p:spPr/>
        <p:txBody>
          <a:bodyPr>
            <a:noAutofit/>
          </a:bodyPr>
          <a:lstStyle/>
          <a:p>
            <a:r>
              <a:rPr lang="en-US" sz="4000" dirty="0">
                <a:solidFill>
                  <a:srgbClr val="C00000"/>
                </a:solidFill>
              </a:rPr>
              <a:t>History of the Tabernacle</a:t>
            </a:r>
          </a:p>
        </p:txBody>
      </p:sp>
      <p:sp>
        <p:nvSpPr>
          <p:cNvPr id="3" name="Content Placeholder 2">
            <a:extLst>
              <a:ext uri="{FF2B5EF4-FFF2-40B4-BE49-F238E27FC236}">
                <a16:creationId xmlns:a16="http://schemas.microsoft.com/office/drawing/2014/main" id="{E335DB82-E094-42A8-8933-81DCF0248AB4}"/>
              </a:ext>
            </a:extLst>
          </p:cNvPr>
          <p:cNvSpPr>
            <a:spLocks noGrp="1"/>
          </p:cNvSpPr>
          <p:nvPr>
            <p:ph idx="1"/>
          </p:nvPr>
        </p:nvSpPr>
        <p:spPr>
          <a:xfrm>
            <a:off x="838200" y="1259857"/>
            <a:ext cx="11030680" cy="5461617"/>
          </a:xfrm>
        </p:spPr>
        <p:txBody>
          <a:bodyPr>
            <a:normAutofit lnSpcReduction="10000"/>
          </a:bodyPr>
          <a:lstStyle/>
          <a:p>
            <a:pPr marL="0" indent="0">
              <a:buNone/>
            </a:pPr>
            <a:r>
              <a:rPr lang="en-US" sz="2800" b="1" dirty="0">
                <a:solidFill>
                  <a:srgbClr val="FF0000"/>
                </a:solidFill>
              </a:rPr>
              <a:t>The tabernacle of the congregation was a mobile sanctuary constructed of gilded boards and covered by curtains. It would accompany the Israelites during their-40 year sojourn in the Sinai Peninsula.</a:t>
            </a:r>
          </a:p>
          <a:p>
            <a:r>
              <a:rPr lang="en-US" sz="2400" i="1" dirty="0"/>
              <a:t>Upon their arrival in Canaan, the tabernacle was pitched in Gilgal, near the Jordan River, throughout the period of conquest (Jos. 4).</a:t>
            </a:r>
          </a:p>
          <a:p>
            <a:r>
              <a:rPr lang="en-US" sz="2400" i="1" dirty="0"/>
              <a:t>Near the end of Joshua’s life, it was relocated to Shiloh in the central hill-lands (Jos. 18:1; 19:51; 1 Sa. 1:3, 9; 3:3, 15; Ps. 78:60ff.).</a:t>
            </a:r>
          </a:p>
          <a:p>
            <a:r>
              <a:rPr lang="en-US" sz="2400" i="1" dirty="0"/>
              <a:t>After Shiloh was destroyed, it was relocated to Nob (1 Sa. 21:1ff.), and from there, it was relocated to Gibeon (1 Chr. 16:39; 21:29; 2 Chr. 1:3-6, 13).</a:t>
            </a:r>
          </a:p>
          <a:p>
            <a:r>
              <a:rPr lang="en-US" sz="2400" i="1" dirty="0"/>
              <a:t>After Solomon erected the first temple, the tabernacle was dismantled and stored within the new shrine (1 Kg. 8:4; 2 Chr. 5:5).</a:t>
            </a:r>
          </a:p>
        </p:txBody>
      </p:sp>
      <p:sp>
        <p:nvSpPr>
          <p:cNvPr id="4" name="Slide Number Placeholder 3">
            <a:extLst>
              <a:ext uri="{FF2B5EF4-FFF2-40B4-BE49-F238E27FC236}">
                <a16:creationId xmlns:a16="http://schemas.microsoft.com/office/drawing/2014/main" id="{60A6EBE0-54B0-4C16-B4EA-8D7DE284F330}"/>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97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0231-2BF9-4407-8D81-F2E5F1B33935}"/>
              </a:ext>
            </a:extLst>
          </p:cNvPr>
          <p:cNvSpPr>
            <a:spLocks noGrp="1"/>
          </p:cNvSpPr>
          <p:nvPr>
            <p:ph type="title"/>
          </p:nvPr>
        </p:nvSpPr>
        <p:spPr>
          <a:xfrm>
            <a:off x="838200" y="19993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Building the Tabernacle (25-31, 35-39)</a:t>
            </a:r>
          </a:p>
        </p:txBody>
      </p:sp>
      <p:sp>
        <p:nvSpPr>
          <p:cNvPr id="3" name="Content Placeholder 2">
            <a:extLst>
              <a:ext uri="{FF2B5EF4-FFF2-40B4-BE49-F238E27FC236}">
                <a16:creationId xmlns:a16="http://schemas.microsoft.com/office/drawing/2014/main" id="{748D4D43-9846-4C7C-AEAA-CC3CFE353CD0}"/>
              </a:ext>
            </a:extLst>
          </p:cNvPr>
          <p:cNvSpPr>
            <a:spLocks noGrp="1"/>
          </p:cNvSpPr>
          <p:nvPr>
            <p:ph idx="1"/>
          </p:nvPr>
        </p:nvSpPr>
        <p:spPr>
          <a:xfrm>
            <a:off x="838200" y="1028700"/>
            <a:ext cx="10515600" cy="5692775"/>
          </a:xfrm>
        </p:spPr>
        <p:txBody>
          <a:bodyPr>
            <a:normAutofit lnSpcReduction="10000"/>
          </a:bodyPr>
          <a:lstStyle/>
          <a:p>
            <a:pPr marL="0" indent="0">
              <a:buNone/>
            </a:pPr>
            <a:r>
              <a:rPr lang="en-US" sz="2800" b="1" dirty="0">
                <a:solidFill>
                  <a:srgbClr val="002060"/>
                </a:solidFill>
                <a:latin typeface="Comic Sans MS" panose="030F0702030302020204" pitchFamily="66" charset="0"/>
              </a:rPr>
              <a:t>Instructions for the Tabernacle and its actual construction are separated by the episode of the golden calf. However, it will be appropriate to address both sections together.</a:t>
            </a:r>
          </a:p>
          <a:p>
            <a:r>
              <a:rPr lang="en-US" sz="2400" i="1" dirty="0">
                <a:latin typeface="Comic Sans MS" panose="030F0702030302020204" pitchFamily="66" charset="0"/>
              </a:rPr>
              <a:t>While one might expect considerable agreement between these two sections, a close reading will reveal some minor variations.</a:t>
            </a:r>
          </a:p>
          <a:p>
            <a:r>
              <a:rPr lang="en-US" sz="2400" i="1" dirty="0">
                <a:latin typeface="Comic Sans MS" panose="030F0702030302020204" pitchFamily="66" charset="0"/>
              </a:rPr>
              <a:t>The construction of the Tabernacle seems to have occurred over several months while the Israelites were encamped at Mt. Sinai, though we are told nothing in particular about the construction process.</a:t>
            </a:r>
          </a:p>
          <a:p>
            <a:r>
              <a:rPr lang="en-US" sz="2400" i="1" dirty="0">
                <a:latin typeface="Comic Sans MS" panose="030F0702030302020204" pitchFamily="66" charset="0"/>
              </a:rPr>
              <a:t>The primary craftsman, Bezalel, was filled with the Holy Spirit to carry out the work (31:1-3), and he, along with Oholiab and various other artisans, completed the work (31:4-11).</a:t>
            </a:r>
          </a:p>
        </p:txBody>
      </p:sp>
      <p:sp>
        <p:nvSpPr>
          <p:cNvPr id="4" name="Slide Number Placeholder 3">
            <a:extLst>
              <a:ext uri="{FF2B5EF4-FFF2-40B4-BE49-F238E27FC236}">
                <a16:creationId xmlns:a16="http://schemas.microsoft.com/office/drawing/2014/main" id="{F31B73DB-BE66-46EB-A4CA-FB4B0554A47D}"/>
              </a:ext>
            </a:extLst>
          </p:cNvPr>
          <p:cNvSpPr>
            <a:spLocks noGrp="1"/>
          </p:cNvSpPr>
          <p:nvPr>
            <p:ph type="sldNum" sz="quarter" idx="12"/>
          </p:nvPr>
        </p:nvSpPr>
        <p:spPr>
          <a:xfrm>
            <a:off x="11109960" y="6429466"/>
            <a:ext cx="758920" cy="292009"/>
          </a:xfrm>
        </p:spPr>
        <p:txBody>
          <a:bodyPr/>
          <a:lstStyle/>
          <a:p>
            <a:fld id="{45C00377-489B-40EC-B059-26BDDD2E89B9}" type="slidenum">
              <a:rPr lang="en-US" smtClean="0"/>
              <a:pPr/>
              <a:t>167</a:t>
            </a:fld>
            <a:endParaRPr lang="en-US" dirty="0"/>
          </a:p>
        </p:txBody>
      </p:sp>
    </p:spTree>
    <p:extLst>
      <p:ext uri="{BB962C8B-B14F-4D97-AF65-F5344CB8AC3E}">
        <p14:creationId xmlns:p14="http://schemas.microsoft.com/office/powerpoint/2010/main" val="377586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B7B4-A32F-46A8-94B9-2066D54E6BC1}"/>
              </a:ext>
            </a:extLst>
          </p:cNvPr>
          <p:cNvSpPr>
            <a:spLocks noGrp="1"/>
          </p:cNvSpPr>
          <p:nvPr>
            <p:ph type="title"/>
          </p:nvPr>
        </p:nvSpPr>
        <p:spPr>
          <a:xfrm>
            <a:off x="838200" y="335229"/>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Census (25:1-9)</a:t>
            </a:r>
          </a:p>
        </p:txBody>
      </p:sp>
      <p:sp>
        <p:nvSpPr>
          <p:cNvPr id="3" name="Content Placeholder 2">
            <a:extLst>
              <a:ext uri="{FF2B5EF4-FFF2-40B4-BE49-F238E27FC236}">
                <a16:creationId xmlns:a16="http://schemas.microsoft.com/office/drawing/2014/main" id="{74DB5AE6-F251-42AF-8964-BC8D689D4BFE}"/>
              </a:ext>
            </a:extLst>
          </p:cNvPr>
          <p:cNvSpPr>
            <a:spLocks noGrp="1"/>
          </p:cNvSpPr>
          <p:nvPr>
            <p:ph idx="1"/>
          </p:nvPr>
        </p:nvSpPr>
        <p:spPr>
          <a:xfrm>
            <a:off x="838200" y="1177285"/>
            <a:ext cx="10515600" cy="4254165"/>
          </a:xfrm>
        </p:spPr>
        <p:txBody>
          <a:bodyPr>
            <a:normAutofit/>
          </a:bodyPr>
          <a:lstStyle/>
          <a:p>
            <a:pPr marL="0" indent="0">
              <a:buNone/>
            </a:pPr>
            <a:r>
              <a:rPr lang="en-US" sz="2800" b="1" dirty="0">
                <a:solidFill>
                  <a:srgbClr val="002060"/>
                </a:solidFill>
                <a:latin typeface="Comic Sans MS" panose="030F0702030302020204" pitchFamily="66" charset="0"/>
              </a:rPr>
              <a:t>Materials for the Tabernacle came from two sources, voluntary gifts (25:1-2; 35:4-29) and mandatory taxes (38:21-31).</a:t>
            </a:r>
          </a:p>
          <a:p>
            <a:r>
              <a:rPr lang="en-US" sz="2400" i="1" dirty="0">
                <a:latin typeface="Comic Sans MS" panose="030F0702030302020204" pitchFamily="66" charset="0"/>
              </a:rPr>
              <a:t>A national census was taken in order to facilitate the mandatory taxation (and it will receive a fuller account in Nu. 1-4).</a:t>
            </a:r>
          </a:p>
          <a:p>
            <a:r>
              <a:rPr lang="en-US" sz="2400" i="1" dirty="0">
                <a:latin typeface="Comic Sans MS" panose="030F0702030302020204" pitchFamily="66" charset="0"/>
              </a:rPr>
              <a:t>The half-shekel tax was collected before the construction began (Exodus 38:24-26).</a:t>
            </a:r>
          </a:p>
        </p:txBody>
      </p:sp>
      <p:sp>
        <p:nvSpPr>
          <p:cNvPr id="4" name="Slide Number Placeholder 3">
            <a:extLst>
              <a:ext uri="{FF2B5EF4-FFF2-40B4-BE49-F238E27FC236}">
                <a16:creationId xmlns:a16="http://schemas.microsoft.com/office/drawing/2014/main" id="{D3AD6B89-D482-4074-8F64-84AA41A867E3}"/>
              </a:ext>
            </a:extLst>
          </p:cNvPr>
          <p:cNvSpPr>
            <a:spLocks noGrp="1"/>
          </p:cNvSpPr>
          <p:nvPr>
            <p:ph type="sldNum" sz="quarter" idx="12"/>
          </p:nvPr>
        </p:nvSpPr>
        <p:spPr>
          <a:xfrm>
            <a:off x="11132820" y="6429466"/>
            <a:ext cx="736060" cy="292009"/>
          </a:xfrm>
        </p:spPr>
        <p:txBody>
          <a:bodyPr/>
          <a:lstStyle/>
          <a:p>
            <a:fld id="{45C00377-489B-40EC-B059-26BDDD2E89B9}" type="slidenum">
              <a:rPr lang="en-US" smtClean="0"/>
              <a:pPr/>
              <a:t>168</a:t>
            </a:fld>
            <a:endParaRPr lang="en-US" dirty="0"/>
          </a:p>
        </p:txBody>
      </p:sp>
      <p:sp>
        <p:nvSpPr>
          <p:cNvPr id="5" name="TextBox 4">
            <a:extLst>
              <a:ext uri="{FF2B5EF4-FFF2-40B4-BE49-F238E27FC236}">
                <a16:creationId xmlns:a16="http://schemas.microsoft.com/office/drawing/2014/main" id="{63D841EB-D7E9-4074-AAC6-F6983B174EE7}"/>
              </a:ext>
            </a:extLst>
          </p:cNvPr>
          <p:cNvSpPr txBox="1"/>
          <p:nvPr/>
        </p:nvSpPr>
        <p:spPr>
          <a:xfrm>
            <a:off x="274320" y="5235185"/>
            <a:ext cx="11612880" cy="1200329"/>
          </a:xfrm>
          <a:prstGeom prst="rect">
            <a:avLst/>
          </a:prstGeom>
          <a:solidFill>
            <a:srgbClr val="FFC000"/>
          </a:solidFill>
        </p:spPr>
        <p:txBody>
          <a:bodyPr wrap="square" rtlCol="0">
            <a:spAutoFit/>
          </a:bodyPr>
          <a:lstStyle/>
          <a:p>
            <a:r>
              <a:rPr lang="en-US" sz="3600" b="1" dirty="0">
                <a:latin typeface="Agency FB" panose="020B0503020202020204" pitchFamily="34" charset="0"/>
              </a:rPr>
              <a:t>This half-shekel tax was a ransom for the lives of the people so that no plague would be among them due to the census (30:12, 16).</a:t>
            </a:r>
          </a:p>
        </p:txBody>
      </p:sp>
    </p:spTree>
    <p:extLst>
      <p:ext uri="{BB962C8B-B14F-4D97-AF65-F5344CB8AC3E}">
        <p14:creationId xmlns:p14="http://schemas.microsoft.com/office/powerpoint/2010/main" val="2232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37B0-E113-4432-BD4A-DB61F08978C2}"/>
              </a:ext>
            </a:extLst>
          </p:cNvPr>
          <p:cNvSpPr>
            <a:spLocks noGrp="1"/>
          </p:cNvSpPr>
          <p:nvPr>
            <p:ph type="title"/>
          </p:nvPr>
        </p:nvSpPr>
        <p:spPr>
          <a:xfrm>
            <a:off x="373380" y="272374"/>
            <a:ext cx="5722620" cy="1373252"/>
          </a:xfrm>
        </p:spPr>
        <p:txBody>
          <a:bodyPr>
            <a:noAutofit/>
          </a:bodyPr>
          <a:lstStyle/>
          <a:p>
            <a:r>
              <a:rPr lang="en-US" sz="4400" dirty="0">
                <a:solidFill>
                  <a:srgbClr val="C00000"/>
                </a:solidFill>
              </a:rPr>
              <a:t>The Danger of Census-taking</a:t>
            </a:r>
          </a:p>
        </p:txBody>
      </p:sp>
      <p:sp>
        <p:nvSpPr>
          <p:cNvPr id="4" name="Slide Number Placeholder 3">
            <a:extLst>
              <a:ext uri="{FF2B5EF4-FFF2-40B4-BE49-F238E27FC236}">
                <a16:creationId xmlns:a16="http://schemas.microsoft.com/office/drawing/2014/main" id="{21EE7D2D-4E94-4384-B337-1AEC887F15C0}"/>
              </a:ext>
            </a:extLst>
          </p:cNvPr>
          <p:cNvSpPr>
            <a:spLocks noGrp="1"/>
          </p:cNvSpPr>
          <p:nvPr>
            <p:ph type="sldNum" sz="quarter" idx="14"/>
          </p:nvPr>
        </p:nvSpPr>
        <p:spPr>
          <a:xfrm>
            <a:off x="11041380" y="6429466"/>
            <a:ext cx="827500" cy="292009"/>
          </a:xfrm>
        </p:spPr>
        <p:txBody>
          <a:bodyPr/>
          <a:lstStyle/>
          <a:p>
            <a:fld id="{45C00377-489B-40EC-B059-26BDDD2E89B9}" type="slidenum">
              <a:rPr lang="en-US" smtClean="0"/>
              <a:pPr/>
              <a:t>169</a:t>
            </a:fld>
            <a:endParaRPr lang="en-US" dirty="0"/>
          </a:p>
        </p:txBody>
      </p:sp>
      <p:sp>
        <p:nvSpPr>
          <p:cNvPr id="5" name="Content Placeholder 4">
            <a:extLst>
              <a:ext uri="{FF2B5EF4-FFF2-40B4-BE49-F238E27FC236}">
                <a16:creationId xmlns:a16="http://schemas.microsoft.com/office/drawing/2014/main" id="{BD42EEA9-9655-4942-82AF-42C467CF5455}"/>
              </a:ext>
            </a:extLst>
          </p:cNvPr>
          <p:cNvSpPr>
            <a:spLocks noGrp="1"/>
          </p:cNvSpPr>
          <p:nvPr>
            <p:ph sz="half" idx="1"/>
          </p:nvPr>
        </p:nvSpPr>
        <p:spPr>
          <a:xfrm>
            <a:off x="533400" y="1645626"/>
            <a:ext cx="4861560" cy="4783839"/>
          </a:xfrm>
        </p:spPr>
        <p:txBody>
          <a:bodyPr>
            <a:normAutofit lnSpcReduction="10000"/>
          </a:bodyPr>
          <a:lstStyle/>
          <a:p>
            <a:pPr marL="0" indent="0">
              <a:buNone/>
            </a:pPr>
            <a:r>
              <a:rPr lang="en-US" sz="2800" b="1" dirty="0">
                <a:solidFill>
                  <a:srgbClr val="FF0000"/>
                </a:solidFill>
              </a:rPr>
              <a:t>Census-taking, by definition, is a means of exercising power over the people by government.</a:t>
            </a:r>
          </a:p>
          <a:p>
            <a:r>
              <a:rPr lang="en-US" sz="2400" i="1" dirty="0"/>
              <a:t>However, it raises the very important question, “To whom do the people belong?”</a:t>
            </a:r>
          </a:p>
          <a:p>
            <a:r>
              <a:rPr lang="en-US" sz="2400" i="1" dirty="0"/>
              <a:t>Here, the census and half-shekel tax toward the tabernacle construction confirmed that the people belonged to Yahweh, who was their true King.</a:t>
            </a:r>
          </a:p>
        </p:txBody>
      </p:sp>
      <p:sp>
        <p:nvSpPr>
          <p:cNvPr id="6" name="Content Placeholder 5">
            <a:extLst>
              <a:ext uri="{FF2B5EF4-FFF2-40B4-BE49-F238E27FC236}">
                <a16:creationId xmlns:a16="http://schemas.microsoft.com/office/drawing/2014/main" id="{D0E4D338-F654-4A5D-87C7-A22AA5321816}"/>
              </a:ext>
            </a:extLst>
          </p:cNvPr>
          <p:cNvSpPr>
            <a:spLocks noGrp="1"/>
          </p:cNvSpPr>
          <p:nvPr>
            <p:ph sz="half" idx="2"/>
          </p:nvPr>
        </p:nvSpPr>
        <p:spPr>
          <a:xfrm>
            <a:off x="6446520" y="488528"/>
            <a:ext cx="5295900" cy="5940937"/>
          </a:xfrm>
          <a:solidFill>
            <a:srgbClr val="FFFF99"/>
          </a:solidFill>
          <a:ln>
            <a:solidFill>
              <a:schemeClr val="tx1"/>
            </a:solidFill>
          </a:ln>
        </p:spPr>
        <p:txBody>
          <a:bodyPr>
            <a:normAutofit fontScale="92500" lnSpcReduction="10000"/>
          </a:bodyPr>
          <a:lstStyle/>
          <a:p>
            <a:pPr marL="0" indent="0">
              <a:buNone/>
            </a:pPr>
            <a:r>
              <a:rPr lang="en-US" sz="2800" b="1" dirty="0">
                <a:solidFill>
                  <a:srgbClr val="002060"/>
                </a:solidFill>
                <a:latin typeface="Agency FB" panose="020B0503020202020204" pitchFamily="34" charset="0"/>
              </a:rPr>
              <a:t>The threat of epidemic disease that accompanied census-taking aims at preventing the unwarranted expansion of government over the people (30:12, 16), which implicitly displaces Yahweh as the true King.</a:t>
            </a:r>
          </a:p>
          <a:p>
            <a:r>
              <a:rPr lang="en-US" sz="2400" i="1" dirty="0">
                <a:latin typeface="Arial Narrow" panose="020B0606020202030204" pitchFamily="34" charset="0"/>
              </a:rPr>
              <a:t>Many years later, David would violate this principle by taking an unauthorized census. A plague among the people was the result (2 Sa. 24; 1 Chr. 21).</a:t>
            </a:r>
          </a:p>
          <a:p>
            <a:r>
              <a:rPr lang="en-US" sz="2400" i="1" dirty="0">
                <a:latin typeface="Arial Narrow" panose="020B0606020202030204" pitchFamily="34" charset="0"/>
              </a:rPr>
              <a:t>The Destroyer who killed the first-born in Egypt now killed Israelites (2 Sa. 24:16; 1 Chr. 21:15-16, 27).</a:t>
            </a:r>
            <a:endParaRPr lang="en-US" sz="2800" dirty="0">
              <a:latin typeface="Arial Narrow" panose="020B0606020202030204" pitchFamily="34" charset="0"/>
            </a:endParaRPr>
          </a:p>
        </p:txBody>
      </p:sp>
    </p:spTree>
    <p:extLst>
      <p:ext uri="{BB962C8B-B14F-4D97-AF65-F5344CB8AC3E}">
        <p14:creationId xmlns:p14="http://schemas.microsoft.com/office/powerpoint/2010/main" val="371519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bg/>
                                          </p:spTgt>
                                        </p:tgtEl>
                                        <p:attrNameLst>
                                          <p:attrName>style.visibility</p:attrName>
                                        </p:attrNameLst>
                                      </p:cBhvr>
                                      <p:to>
                                        <p:strVal val="visible"/>
                                      </p:to>
                                    </p:set>
                                    <p:animEffect transition="in" filter="randombar(horizontal)">
                                      <p:cBhvr>
                                        <p:cTn id="26" dur="500"/>
                                        <p:tgtEl>
                                          <p:spTgt spid="6">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F787-FE6A-49A7-BF05-4578D2078940}"/>
              </a:ext>
            </a:extLst>
          </p:cNvPr>
          <p:cNvSpPr>
            <a:spLocks noGrp="1"/>
          </p:cNvSpPr>
          <p:nvPr>
            <p:ph type="title"/>
          </p:nvPr>
        </p:nvSpPr>
        <p:spPr>
          <a:xfrm>
            <a:off x="608639" y="790604"/>
            <a:ext cx="3932237" cy="1600200"/>
          </a:xfrm>
        </p:spPr>
        <p:txBody>
          <a:bodyPr/>
          <a:lstStyle/>
          <a:p>
            <a:r>
              <a:rPr lang="en-US" dirty="0"/>
              <a:t>Fragment of the Book of Exodus</a:t>
            </a:r>
          </a:p>
        </p:txBody>
      </p:sp>
      <p:sp>
        <p:nvSpPr>
          <p:cNvPr id="3" name="Text Placeholder 2">
            <a:extLst>
              <a:ext uri="{FF2B5EF4-FFF2-40B4-BE49-F238E27FC236}">
                <a16:creationId xmlns:a16="http://schemas.microsoft.com/office/drawing/2014/main" id="{C109FFCD-5A59-47D5-BA23-5650CD19EB97}"/>
              </a:ext>
            </a:extLst>
          </p:cNvPr>
          <p:cNvSpPr>
            <a:spLocks noGrp="1"/>
          </p:cNvSpPr>
          <p:nvPr>
            <p:ph type="body" sz="half" idx="2"/>
          </p:nvPr>
        </p:nvSpPr>
        <p:spPr>
          <a:xfrm>
            <a:off x="608639" y="2636884"/>
            <a:ext cx="3932237" cy="3660626"/>
          </a:xfrm>
        </p:spPr>
        <p:txBody>
          <a:bodyPr>
            <a:normAutofit/>
          </a:bodyPr>
          <a:lstStyle/>
          <a:p>
            <a:pPr algn="l"/>
            <a:r>
              <a:rPr lang="en-US" sz="2800" dirty="0"/>
              <a:t>Among the Dead Sea Scrolls are the oldest extant copies of the Book of Exodus.  4QExod-Lev, shown here, dates to about 250 BC.</a:t>
            </a:r>
          </a:p>
        </p:txBody>
      </p:sp>
      <p:sp>
        <p:nvSpPr>
          <p:cNvPr id="4" name="Slide Number Placeholder 3">
            <a:extLst>
              <a:ext uri="{FF2B5EF4-FFF2-40B4-BE49-F238E27FC236}">
                <a16:creationId xmlns:a16="http://schemas.microsoft.com/office/drawing/2014/main" id="{ABE9D202-60CE-4E9A-98EE-E048F1FE9934}"/>
              </a:ext>
            </a:extLst>
          </p:cNvPr>
          <p:cNvSpPr>
            <a:spLocks noGrp="1"/>
          </p:cNvSpPr>
          <p:nvPr>
            <p:ph type="sldNum" sz="quarter" idx="12"/>
          </p:nvPr>
        </p:nvSpPr>
        <p:spPr/>
        <p:txBody>
          <a:bodyPr/>
          <a:lstStyle/>
          <a:p>
            <a:fld id="{45C00377-489B-40EC-B059-26BDDD2E89B9}" type="slidenum">
              <a:rPr lang="en-US" smtClean="0"/>
              <a:pPr/>
              <a:t>17</a:t>
            </a:fld>
            <a:endParaRPr lang="en-US" dirty="0"/>
          </a:p>
        </p:txBody>
      </p:sp>
      <p:pic>
        <p:nvPicPr>
          <p:cNvPr id="7" name="Content Placeholder 6">
            <a:extLst>
              <a:ext uri="{FF2B5EF4-FFF2-40B4-BE49-F238E27FC236}">
                <a16:creationId xmlns:a16="http://schemas.microsoft.com/office/drawing/2014/main" id="{68F2E074-3717-4C61-AE57-F1B58A5C4C40}"/>
              </a:ext>
            </a:extLst>
          </p:cNvPr>
          <p:cNvPicPr>
            <a:picLocks noGrp="1" noChangeAspect="1"/>
          </p:cNvPicPr>
          <p:nvPr>
            <p:ph idx="1"/>
          </p:nvPr>
        </p:nvPicPr>
        <p:blipFill>
          <a:blip r:embed="rId2"/>
          <a:stretch>
            <a:fillRect/>
          </a:stretch>
        </p:blipFill>
        <p:spPr>
          <a:xfrm>
            <a:off x="5083982" y="1303020"/>
            <a:ext cx="6877139" cy="4480560"/>
          </a:xfrm>
        </p:spPr>
      </p:pic>
    </p:spTree>
    <p:extLst>
      <p:ext uri="{BB962C8B-B14F-4D97-AF65-F5344CB8AC3E}">
        <p14:creationId xmlns:p14="http://schemas.microsoft.com/office/powerpoint/2010/main" val="95372946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CD4C-628A-4151-94F3-F2468204905D}"/>
              </a:ext>
            </a:extLst>
          </p:cNvPr>
          <p:cNvSpPr>
            <a:spLocks noGrp="1"/>
          </p:cNvSpPr>
          <p:nvPr>
            <p:ph type="title"/>
          </p:nvPr>
        </p:nvSpPr>
        <p:spPr>
          <a:xfrm>
            <a:off x="838200" y="13652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Measurements</a:t>
            </a:r>
          </a:p>
        </p:txBody>
      </p:sp>
      <p:sp>
        <p:nvSpPr>
          <p:cNvPr id="3" name="Content Placeholder 2">
            <a:extLst>
              <a:ext uri="{FF2B5EF4-FFF2-40B4-BE49-F238E27FC236}">
                <a16:creationId xmlns:a16="http://schemas.microsoft.com/office/drawing/2014/main" id="{AACEF235-FA9A-449A-8DB5-9C6D28BAAE00}"/>
              </a:ext>
            </a:extLst>
          </p:cNvPr>
          <p:cNvSpPr>
            <a:spLocks noGrp="1"/>
          </p:cNvSpPr>
          <p:nvPr>
            <p:ph idx="1"/>
          </p:nvPr>
        </p:nvSpPr>
        <p:spPr>
          <a:xfrm>
            <a:off x="838200" y="773723"/>
            <a:ext cx="10866120" cy="6084277"/>
          </a:xfrm>
        </p:spPr>
        <p:txBody>
          <a:bodyPr>
            <a:normAutofit lnSpcReduction="10000"/>
          </a:bodyPr>
          <a:lstStyle/>
          <a:p>
            <a:pPr marL="0" indent="0">
              <a:buNone/>
            </a:pPr>
            <a:r>
              <a:rPr lang="en-US" sz="3000" b="1" dirty="0">
                <a:solidFill>
                  <a:srgbClr val="002060"/>
                </a:solidFill>
                <a:latin typeface="Comic Sans MS" panose="030F0702030302020204" pitchFamily="66" charset="0"/>
              </a:rPr>
              <a:t>Various efforts have been made to replicate the Tabernacle and its furnishings, but admittedly there are gaps in our knowledge.</a:t>
            </a:r>
          </a:p>
          <a:p>
            <a:r>
              <a:rPr lang="en-US" sz="2600" i="1" dirty="0">
                <a:latin typeface="Comic Sans MS" panose="030F0702030302020204" pitchFamily="66" charset="0"/>
              </a:rPr>
              <a:t>The basic measurements are given in cubits, but this measurement is less than precise by modern standards. </a:t>
            </a:r>
          </a:p>
          <a:p>
            <a:r>
              <a:rPr lang="en-US" sz="2600" i="1" dirty="0">
                <a:latin typeface="Comic Sans MS" panose="030F0702030302020204" pitchFamily="66" charset="0"/>
              </a:rPr>
              <a:t>The actual length of a cubit varied according to date and region, the Egyptian cubit being a bit longer (about 21” or 53 centimeters) and the Mesopotamian cubit shorter (about 18” or 45 centimeters).</a:t>
            </a:r>
          </a:p>
          <a:p>
            <a:pPr lvl="1"/>
            <a:r>
              <a:rPr lang="en-US" sz="2200" b="1" dirty="0">
                <a:latin typeface="Comic Sans MS" panose="030F0702030302020204" pitchFamily="66" charset="0"/>
              </a:rPr>
              <a:t>The Hebrew word </a:t>
            </a:r>
            <a:r>
              <a:rPr lang="en-US" sz="2200" dirty="0">
                <a:latin typeface="HebrewTh" pitchFamily="2" charset="0"/>
              </a:rPr>
              <a:t>hm0Axi</a:t>
            </a:r>
            <a:r>
              <a:rPr lang="en-US" sz="2200" dirty="0">
                <a:latin typeface="Comic Sans MS" panose="030F0702030302020204" pitchFamily="66" charset="0"/>
              </a:rPr>
              <a:t> </a:t>
            </a:r>
            <a:r>
              <a:rPr lang="en-US" sz="2200" b="1" dirty="0">
                <a:latin typeface="Comic Sans MS" panose="030F0702030302020204" pitchFamily="66" charset="0"/>
              </a:rPr>
              <a:t>(= cubit) is the same root as the word for forearm, i.e., the distance between the elbow and the fingertips.</a:t>
            </a:r>
          </a:p>
          <a:p>
            <a:pPr lvl="1"/>
            <a:r>
              <a:rPr lang="en-US" sz="2200" b="1" dirty="0">
                <a:latin typeface="Comic Sans MS" panose="030F0702030302020204" pitchFamily="66" charset="0"/>
              </a:rPr>
              <a:t>The references in 2 Chr. 3:3 to “cubits of the old standard” and in Dt. 3:11 to “the common cubit” suggests that more than one reckoning was in use.</a:t>
            </a:r>
            <a:r>
              <a:rPr lang="en-US" sz="2600" i="1" dirty="0">
                <a:latin typeface="Comic Sans MS" panose="030F0702030302020204" pitchFamily="66" charset="0"/>
              </a:rPr>
              <a:t> </a:t>
            </a:r>
          </a:p>
        </p:txBody>
      </p:sp>
      <p:sp>
        <p:nvSpPr>
          <p:cNvPr id="4" name="Slide Number Placeholder 3">
            <a:extLst>
              <a:ext uri="{FF2B5EF4-FFF2-40B4-BE49-F238E27FC236}">
                <a16:creationId xmlns:a16="http://schemas.microsoft.com/office/drawing/2014/main" id="{D580B826-4237-43C0-83BD-C49013C3FEF5}"/>
              </a:ext>
            </a:extLst>
          </p:cNvPr>
          <p:cNvSpPr>
            <a:spLocks noGrp="1"/>
          </p:cNvSpPr>
          <p:nvPr>
            <p:ph type="sldNum" sz="quarter" idx="12"/>
          </p:nvPr>
        </p:nvSpPr>
        <p:spPr>
          <a:xfrm>
            <a:off x="10995660" y="6429466"/>
            <a:ext cx="873220" cy="292009"/>
          </a:xfrm>
        </p:spPr>
        <p:txBody>
          <a:bodyPr/>
          <a:lstStyle/>
          <a:p>
            <a:fld id="{45C00377-489B-40EC-B059-26BDDD2E89B9}" type="slidenum">
              <a:rPr lang="en-US" smtClean="0"/>
              <a:pPr/>
              <a:t>170</a:t>
            </a:fld>
            <a:endParaRPr lang="en-US" dirty="0"/>
          </a:p>
        </p:txBody>
      </p:sp>
    </p:spTree>
    <p:extLst>
      <p:ext uri="{BB962C8B-B14F-4D97-AF65-F5344CB8AC3E}">
        <p14:creationId xmlns:p14="http://schemas.microsoft.com/office/powerpoint/2010/main" val="34185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CC889689-94A8-4357-85B3-67BC2909D78E}"/>
              </a:ext>
            </a:extLst>
          </p:cNvPr>
          <p:cNvSpPr>
            <a:spLocks noGrp="1" noChangeArrowheads="1"/>
          </p:cNvSpPr>
          <p:nvPr>
            <p:ph type="title"/>
          </p:nvPr>
        </p:nvSpPr>
        <p:spPr>
          <a:xfrm>
            <a:off x="1097280" y="0"/>
            <a:ext cx="5554980" cy="1531620"/>
          </a:xfrm>
        </p:spPr>
        <p:txBody>
          <a:bodyPr/>
          <a:lstStyle/>
          <a:p>
            <a:pPr algn="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Ark as a Throne </a:t>
            </a:r>
            <a:r>
              <a:rPr lang="en-US" alt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(25:10-22; 37:1-9; cf. 1 Sa. 4:4; Is. 37:16)</a:t>
            </a:r>
          </a:p>
        </p:txBody>
      </p:sp>
      <p:sp>
        <p:nvSpPr>
          <p:cNvPr id="435203" name="Rectangle 3">
            <a:extLst>
              <a:ext uri="{FF2B5EF4-FFF2-40B4-BE49-F238E27FC236}">
                <a16:creationId xmlns:a16="http://schemas.microsoft.com/office/drawing/2014/main" id="{2816CB21-176E-4181-BAFA-5482352FFCE2}"/>
              </a:ext>
            </a:extLst>
          </p:cNvPr>
          <p:cNvSpPr>
            <a:spLocks noGrp="1" noChangeArrowheads="1"/>
          </p:cNvSpPr>
          <p:nvPr>
            <p:ph type="body" sz="half" idx="1"/>
          </p:nvPr>
        </p:nvSpPr>
        <p:spPr>
          <a:xfrm>
            <a:off x="22860" y="1348740"/>
            <a:ext cx="6629400" cy="5509260"/>
          </a:xfrm>
        </p:spPr>
        <p:txBody>
          <a:bodyPr>
            <a:normAutofit/>
          </a:bodyPr>
          <a:lstStyle/>
          <a:p>
            <a:pPr algn="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Variously called the Ark of the Covenant or the Ark of the Testimony, this rectangular box symbolized Israel’s binding agreement with God and contained the Ten Commandments</a:t>
            </a:r>
            <a:r>
              <a:rPr lang="en-US" altLang="en-US" sz="2800" dirty="0">
                <a:latin typeface="Comic Sans MS" panose="030F0702030302020204" pitchFamily="66" charset="0"/>
              </a:rPr>
              <a:t>. </a:t>
            </a:r>
          </a:p>
          <a:p>
            <a:pPr algn="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Here, the glory of God rested between/above the cherubim and from this throne he would speak.</a:t>
            </a:r>
          </a:p>
          <a:p>
            <a:pPr algn="r"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That the staves for carrying were on the shorter ends of the box is indicated by it’s later placement in Solomon’s temple, since the ends of the staves could be seen from the adjacent room (2 Chr. 5:9).</a:t>
            </a:r>
          </a:p>
        </p:txBody>
      </p:sp>
      <p:pic>
        <p:nvPicPr>
          <p:cNvPr id="138244" name="Picture 4" descr="Jericho">
            <a:extLst>
              <a:ext uri="{FF2B5EF4-FFF2-40B4-BE49-F238E27FC236}">
                <a16:creationId xmlns:a16="http://schemas.microsoft.com/office/drawing/2014/main" id="{55FAA288-CAE6-4D4D-A147-1198BF6AF98C}"/>
              </a:ext>
            </a:extLst>
          </p:cNvPr>
          <p:cNvPicPr>
            <a:picLocks noGrp="1" noChangeAspect="1" noChangeArrowheads="1"/>
          </p:cNvPicPr>
          <p:nvPr>
            <p:ph sz="half" idx="2"/>
          </p:nvPr>
        </p:nvPicPr>
        <p:blipFill>
          <a:blip r:embed="rId2">
            <a:lum contrast="24000"/>
            <a:extLst>
              <a:ext uri="{28A0092B-C50C-407E-A947-70E740481C1C}">
                <a14:useLocalDpi xmlns:a14="http://schemas.microsoft.com/office/drawing/2010/main"/>
              </a:ext>
            </a:extLst>
          </a:blip>
          <a:srcRect/>
          <a:stretch>
            <a:fillRect/>
          </a:stretch>
        </p:blipFill>
        <p:spPr>
          <a:xfrm>
            <a:off x="6892925" y="0"/>
            <a:ext cx="5299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8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anim calcmode="lin" valueType="num">
                                      <p:cBhvr>
                                        <p:cTn id="7" dur="500" fill="hold"/>
                                        <p:tgtEl>
                                          <p:spTgt spid="435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5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5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35203">
                                            <p:txEl>
                                              <p:pRg st="1" end="1"/>
                                            </p:txEl>
                                          </p:spTgt>
                                        </p:tgtEl>
                                        <p:attrNameLst>
                                          <p:attrName>style.visibility</p:attrName>
                                        </p:attrNameLst>
                                      </p:cBhvr>
                                      <p:to>
                                        <p:strVal val="visible"/>
                                      </p:to>
                                    </p:set>
                                    <p:anim calcmode="lin" valueType="num">
                                      <p:cBhvr additive="base">
                                        <p:cTn id="14" dur="500" fill="hold"/>
                                        <p:tgtEl>
                                          <p:spTgt spid="4352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35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35203">
                                            <p:txEl>
                                              <p:pRg st="2" end="2"/>
                                            </p:txEl>
                                          </p:spTgt>
                                        </p:tgtEl>
                                        <p:attrNameLst>
                                          <p:attrName>style.visibility</p:attrName>
                                        </p:attrNameLst>
                                      </p:cBhvr>
                                      <p:to>
                                        <p:strVal val="visible"/>
                                      </p:to>
                                    </p:set>
                                    <p:anim calcmode="lin" valueType="num">
                                      <p:cBhvr additive="base">
                                        <p:cTn id="20" dur="500" fill="hold"/>
                                        <p:tgtEl>
                                          <p:spTgt spid="4352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35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9553-962F-4377-BB20-1119AA2D5BA4}"/>
              </a:ext>
            </a:extLst>
          </p:cNvPr>
          <p:cNvSpPr>
            <a:spLocks noGrp="1"/>
          </p:cNvSpPr>
          <p:nvPr>
            <p:ph type="title"/>
          </p:nvPr>
        </p:nvSpPr>
        <p:spPr>
          <a:xfrm>
            <a:off x="1059180" y="277815"/>
            <a:ext cx="5036820" cy="1322386"/>
          </a:xfrm>
        </p:spPr>
        <p:txBody>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Table for the Bread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(25:23-30; 37:10-16)</a:t>
            </a:r>
          </a:p>
        </p:txBody>
      </p:sp>
      <p:sp>
        <p:nvSpPr>
          <p:cNvPr id="3" name="Text Placeholder 2">
            <a:extLst>
              <a:ext uri="{FF2B5EF4-FFF2-40B4-BE49-F238E27FC236}">
                <a16:creationId xmlns:a16="http://schemas.microsoft.com/office/drawing/2014/main" id="{FCE685DD-B9F2-434B-B594-C1B8C580949E}"/>
              </a:ext>
            </a:extLst>
          </p:cNvPr>
          <p:cNvSpPr>
            <a:spLocks noGrp="1"/>
          </p:cNvSpPr>
          <p:nvPr>
            <p:ph type="body" sz="half" idx="1"/>
          </p:nvPr>
        </p:nvSpPr>
        <p:spPr>
          <a:xfrm>
            <a:off x="205740" y="1600201"/>
            <a:ext cx="5890260" cy="4979984"/>
          </a:xfrm>
        </p:spPr>
        <p:txBody>
          <a:bodyPr>
            <a:normAutofit/>
          </a:bodyPr>
          <a:lstStyle/>
          <a:p>
            <a:pPr marL="0" indent="0" algn="r">
              <a:buNone/>
            </a:pPr>
            <a:r>
              <a:rPr lang="en-US" sz="2800" b="1" dirty="0">
                <a:solidFill>
                  <a:srgbClr val="002060"/>
                </a:solidFill>
                <a:latin typeface="Comic Sans MS" panose="030F0702030302020204" pitchFamily="66" charset="0"/>
              </a:rPr>
              <a:t>The actual style of this table can only be conjectured.</a:t>
            </a:r>
          </a:p>
          <a:p>
            <a:pPr marL="0" indent="0" algn="r">
              <a:buNone/>
            </a:pPr>
            <a:r>
              <a:rPr lang="en-US" sz="2400" i="1" dirty="0">
                <a:latin typeface="Comic Sans MS" panose="030F0702030302020204" pitchFamily="66" charset="0"/>
              </a:rPr>
              <a:t>Here, based both on Scripture and Jewish rabbinical tradition, the table contained an elaborate set of shelving.</a:t>
            </a:r>
          </a:p>
          <a:p>
            <a:pPr marL="0" indent="0" algn="r">
              <a:buNone/>
            </a:pPr>
            <a:r>
              <a:rPr lang="en-US" sz="2400" i="1" dirty="0">
                <a:latin typeface="Comic Sans MS" panose="030F0702030302020204" pitchFamily="66" charset="0"/>
              </a:rPr>
              <a:t>Later, it will be specified that the bread was to be laid out in two “piles” or “stacks,” six in each pile or stack (Lv. 24:6, NIV, ESV, NIB).</a:t>
            </a:r>
          </a:p>
        </p:txBody>
      </p:sp>
      <p:pic>
        <p:nvPicPr>
          <p:cNvPr id="7" name="Content Placeholder 6">
            <a:extLst>
              <a:ext uri="{FF2B5EF4-FFF2-40B4-BE49-F238E27FC236}">
                <a16:creationId xmlns:a16="http://schemas.microsoft.com/office/drawing/2014/main" id="{7A8B5516-5072-4982-BC08-43AFCA0BBBCE}"/>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16200000">
            <a:off x="5692390" y="761117"/>
            <a:ext cx="6514602" cy="5265418"/>
          </a:xfrm>
        </p:spPr>
      </p:pic>
    </p:spTree>
    <p:extLst>
      <p:ext uri="{BB962C8B-B14F-4D97-AF65-F5344CB8AC3E}">
        <p14:creationId xmlns:p14="http://schemas.microsoft.com/office/powerpoint/2010/main" val="347846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316A-FEA6-409A-9333-80884D239149}"/>
              </a:ext>
            </a:extLst>
          </p:cNvPr>
          <p:cNvSpPr>
            <a:spLocks noGrp="1"/>
          </p:cNvSpPr>
          <p:nvPr>
            <p:ph type="title"/>
          </p:nvPr>
        </p:nvSpPr>
        <p:spPr>
          <a:xfrm>
            <a:off x="995680" y="287770"/>
            <a:ext cx="5588000" cy="1096963"/>
          </a:xfrm>
        </p:spPr>
        <p:txBody>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Lampstand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(25:31-40; 37:17-24)</a:t>
            </a:r>
          </a:p>
        </p:txBody>
      </p:sp>
      <p:sp>
        <p:nvSpPr>
          <p:cNvPr id="3" name="Text Placeholder 2">
            <a:extLst>
              <a:ext uri="{FF2B5EF4-FFF2-40B4-BE49-F238E27FC236}">
                <a16:creationId xmlns:a16="http://schemas.microsoft.com/office/drawing/2014/main" id="{46A406D6-8B7C-43E7-8E99-076E6AD67320}"/>
              </a:ext>
            </a:extLst>
          </p:cNvPr>
          <p:cNvSpPr>
            <a:spLocks noGrp="1"/>
          </p:cNvSpPr>
          <p:nvPr>
            <p:ph type="body" sz="half" idx="1"/>
          </p:nvPr>
        </p:nvSpPr>
        <p:spPr>
          <a:xfrm>
            <a:off x="298580" y="1642187"/>
            <a:ext cx="6285100" cy="4937999"/>
          </a:xfrm>
        </p:spPr>
        <p:txBody>
          <a:bodyPr>
            <a:normAutofit/>
          </a:bodyPr>
          <a:lstStyle/>
          <a:p>
            <a:pPr marL="0" indent="0" algn="r">
              <a:buNone/>
            </a:pPr>
            <a:r>
              <a:rPr lang="en-US" sz="2800" b="1" dirty="0">
                <a:solidFill>
                  <a:srgbClr val="002060"/>
                </a:solidFill>
                <a:latin typeface="Comic Sans MS" panose="030F0702030302020204" pitchFamily="66" charset="0"/>
              </a:rPr>
              <a:t>The Menorah was the only light in the Tabernacle.</a:t>
            </a:r>
          </a:p>
          <a:p>
            <a:pPr marL="0" indent="0" algn="r">
              <a:buNone/>
            </a:pPr>
            <a:r>
              <a:rPr lang="en-US" sz="2400" i="1" dirty="0">
                <a:latin typeface="Comic Sans MS" panose="030F0702030302020204" pitchFamily="66" charset="0"/>
              </a:rPr>
              <a:t>While we can only conjecture its appearance based on the biblical description, we do have a visual representation of the Menorah from the Second Temple Period, since the Romans who destroyed the temple took it to Rome as booty (see next slide).</a:t>
            </a:r>
          </a:p>
          <a:p>
            <a:pPr marL="0" indent="0" algn="r">
              <a:buNone/>
            </a:pPr>
            <a:r>
              <a:rPr lang="en-US" sz="2400" i="1" dirty="0">
                <a:latin typeface="Comic Sans MS" panose="030F0702030302020204" pitchFamily="66" charset="0"/>
              </a:rPr>
              <a:t>Fuel for the lamp was olive oil (27:20-21).</a:t>
            </a:r>
          </a:p>
        </p:txBody>
      </p:sp>
      <p:pic>
        <p:nvPicPr>
          <p:cNvPr id="7" name="Content Placeholder 6">
            <a:extLst>
              <a:ext uri="{FF2B5EF4-FFF2-40B4-BE49-F238E27FC236}">
                <a16:creationId xmlns:a16="http://schemas.microsoft.com/office/drawing/2014/main" id="{982DB032-0CEC-4652-BEF5-54861725FFC2}"/>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16200000">
            <a:off x="6012642" y="1105992"/>
            <a:ext cx="6482915" cy="4748047"/>
          </a:xfrm>
        </p:spPr>
      </p:pic>
    </p:spTree>
    <p:extLst>
      <p:ext uri="{BB962C8B-B14F-4D97-AF65-F5344CB8AC3E}">
        <p14:creationId xmlns:p14="http://schemas.microsoft.com/office/powerpoint/2010/main" val="7011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D07E3C7-CC22-49D1-9241-5EE96146506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579"/>
          <a:stretch/>
        </p:blipFill>
        <p:spPr>
          <a:xfrm>
            <a:off x="-91440" y="0"/>
            <a:ext cx="12302473" cy="6858000"/>
          </a:xfrm>
        </p:spPr>
      </p:pic>
    </p:spTree>
    <p:extLst>
      <p:ext uri="{BB962C8B-B14F-4D97-AF65-F5344CB8AC3E}">
        <p14:creationId xmlns:p14="http://schemas.microsoft.com/office/powerpoint/2010/main" val="16250854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56D7-E9C2-4A36-BDA2-56F5C67CD1BF}"/>
              </a:ext>
            </a:extLst>
          </p:cNvPr>
          <p:cNvSpPr>
            <a:spLocks noGrp="1"/>
          </p:cNvSpPr>
          <p:nvPr>
            <p:ph type="title"/>
          </p:nvPr>
        </p:nvSpPr>
        <p:spPr>
          <a:xfrm>
            <a:off x="365760" y="588554"/>
            <a:ext cx="5257800" cy="943066"/>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Altar of Incense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(30:1-10; 37:25-28)</a:t>
            </a:r>
          </a:p>
        </p:txBody>
      </p:sp>
      <p:sp>
        <p:nvSpPr>
          <p:cNvPr id="4" name="Content Placeholder 3">
            <a:extLst>
              <a:ext uri="{FF2B5EF4-FFF2-40B4-BE49-F238E27FC236}">
                <a16:creationId xmlns:a16="http://schemas.microsoft.com/office/drawing/2014/main" id="{E2E2F63C-BC09-4A86-92F4-3C6EB5BB6629}"/>
              </a:ext>
            </a:extLst>
          </p:cNvPr>
          <p:cNvSpPr>
            <a:spLocks noGrp="1"/>
          </p:cNvSpPr>
          <p:nvPr>
            <p:ph sz="half" idx="1"/>
          </p:nvPr>
        </p:nvSpPr>
        <p:spPr>
          <a:xfrm>
            <a:off x="365760" y="1828800"/>
            <a:ext cx="5257800" cy="4800600"/>
          </a:xfrm>
        </p:spPr>
        <p:txBody>
          <a:bodyPr>
            <a:normAutofit lnSpcReduction="10000"/>
          </a:bodyPr>
          <a:lstStyle/>
          <a:p>
            <a:pPr marL="0" indent="0" algn="r">
              <a:buNone/>
            </a:pPr>
            <a:r>
              <a:rPr lang="en-US" sz="2800" b="1" dirty="0">
                <a:solidFill>
                  <a:srgbClr val="002060"/>
                </a:solidFill>
                <a:latin typeface="Comic Sans MS" panose="030F0702030302020204" pitchFamily="66" charset="0"/>
              </a:rPr>
              <a:t>The altar for burning incense, a substance with strong odor concocted from plant materials (30:34-38), rested in front of the inner curtain (30:6)</a:t>
            </a:r>
          </a:p>
          <a:p>
            <a:pPr marL="0" indent="0" algn="r">
              <a:buNone/>
            </a:pPr>
            <a:r>
              <a:rPr lang="en-US" sz="2400" i="1" dirty="0">
                <a:latin typeface="Comic Sans MS" panose="030F0702030302020204" pitchFamily="66" charset="0"/>
              </a:rPr>
              <a:t>An anomaly is the reference in the Letter to the Hebrews that it was placed inside, not outside, the curtain (cf. He. 9:3-5).</a:t>
            </a:r>
          </a:p>
        </p:txBody>
      </p:sp>
      <p:pic>
        <p:nvPicPr>
          <p:cNvPr id="11" name="Content Placeholder 10">
            <a:extLst>
              <a:ext uri="{FF2B5EF4-FFF2-40B4-BE49-F238E27FC236}">
                <a16:creationId xmlns:a16="http://schemas.microsoft.com/office/drawing/2014/main" id="{D0F52F72-0497-46C2-91CE-B40A7A14B390}"/>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5773189" y="228600"/>
            <a:ext cx="6418811" cy="6400800"/>
          </a:xfrm>
        </p:spPr>
      </p:pic>
    </p:spTree>
    <p:extLst>
      <p:ext uri="{BB962C8B-B14F-4D97-AF65-F5344CB8AC3E}">
        <p14:creationId xmlns:p14="http://schemas.microsoft.com/office/powerpoint/2010/main" val="22618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AF0D-5F51-484A-8AEE-CBA9428F74F1}"/>
              </a:ext>
            </a:extLst>
          </p:cNvPr>
          <p:cNvSpPr>
            <a:spLocks noGrp="1"/>
          </p:cNvSpPr>
          <p:nvPr>
            <p:ph type="title"/>
          </p:nvPr>
        </p:nvSpPr>
        <p:spPr>
          <a:xfrm>
            <a:off x="952500" y="274320"/>
            <a:ext cx="5257800" cy="1234440"/>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Bronze Altar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(27:1-8; 38:1-7)</a:t>
            </a:r>
          </a:p>
        </p:txBody>
      </p:sp>
      <p:sp>
        <p:nvSpPr>
          <p:cNvPr id="4" name="Content Placeholder 3">
            <a:extLst>
              <a:ext uri="{FF2B5EF4-FFF2-40B4-BE49-F238E27FC236}">
                <a16:creationId xmlns:a16="http://schemas.microsoft.com/office/drawing/2014/main" id="{5BC1DC27-3E68-42CE-869D-B292B9F6AC0A}"/>
              </a:ext>
            </a:extLst>
          </p:cNvPr>
          <p:cNvSpPr>
            <a:spLocks noGrp="1"/>
          </p:cNvSpPr>
          <p:nvPr>
            <p:ph sz="half" idx="1"/>
          </p:nvPr>
        </p:nvSpPr>
        <p:spPr>
          <a:xfrm>
            <a:off x="228600" y="1577341"/>
            <a:ext cx="6103620" cy="5057678"/>
          </a:xfrm>
        </p:spPr>
        <p:txBody>
          <a:bodyPr>
            <a:normAutofit lnSpcReduction="10000"/>
          </a:bodyPr>
          <a:lstStyle/>
          <a:p>
            <a:pPr marL="0" indent="0" algn="r">
              <a:buNone/>
            </a:pPr>
            <a:r>
              <a:rPr lang="en-US" sz="2800" b="1" dirty="0">
                <a:solidFill>
                  <a:srgbClr val="002060"/>
                </a:solidFill>
                <a:latin typeface="Comic Sans MS" panose="030F0702030302020204" pitchFamily="66" charset="0"/>
              </a:rPr>
              <a:t>Also referred to as the Altar of Burnt Offerings, this implement for sacrifice stood outside the sanctuary to the east.</a:t>
            </a:r>
          </a:p>
          <a:p>
            <a:pPr marL="0" indent="0" algn="r">
              <a:buNone/>
            </a:pPr>
            <a:r>
              <a:rPr lang="en-US" sz="2400" i="1" dirty="0">
                <a:latin typeface="Comic Sans MS" panose="030F0702030302020204" pitchFamily="66" charset="0"/>
              </a:rPr>
              <a:t>Because it was forbidden that altars be approached on steps, (20:26), it is sometimes conjectured that the altar was approach by a ramp.</a:t>
            </a:r>
          </a:p>
          <a:p>
            <a:pPr marL="0" indent="0" algn="r">
              <a:buNone/>
            </a:pPr>
            <a:r>
              <a:rPr lang="en-US" sz="2400" i="1" dirty="0">
                <a:latin typeface="Comic Sans MS" panose="030F0702030302020204" pitchFamily="66" charset="0"/>
              </a:rPr>
              <a:t>The projections at the corners, the “horns,” were smeared with blood in certain rituals (29:12; Lv. 4:18; 16:18).</a:t>
            </a:r>
          </a:p>
        </p:txBody>
      </p:sp>
      <p:pic>
        <p:nvPicPr>
          <p:cNvPr id="7" name="Content Placeholder 6">
            <a:extLst>
              <a:ext uri="{FF2B5EF4-FFF2-40B4-BE49-F238E27FC236}">
                <a16:creationId xmlns:a16="http://schemas.microsoft.com/office/drawing/2014/main" id="{042A742E-0CD0-45F2-A2D6-536A1F69363A}"/>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16200000">
            <a:off x="5932155" y="952952"/>
            <a:ext cx="6516472" cy="4984820"/>
          </a:xfrm>
        </p:spPr>
      </p:pic>
    </p:spTree>
    <p:extLst>
      <p:ext uri="{BB962C8B-B14F-4D97-AF65-F5344CB8AC3E}">
        <p14:creationId xmlns:p14="http://schemas.microsoft.com/office/powerpoint/2010/main" val="297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5" descr="ARS45">
            <a:extLst>
              <a:ext uri="{FF2B5EF4-FFF2-40B4-BE49-F238E27FC236}">
                <a16:creationId xmlns:a16="http://schemas.microsoft.com/office/drawing/2014/main" id="{3F8E1338-5C66-4BB3-8988-CE82DDECD248}"/>
              </a:ext>
            </a:extLst>
          </p:cNvPr>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0" y="287945"/>
            <a:ext cx="7917180" cy="628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a:extLst>
              <a:ext uri="{FF2B5EF4-FFF2-40B4-BE49-F238E27FC236}">
                <a16:creationId xmlns:a16="http://schemas.microsoft.com/office/drawing/2014/main" id="{5C8A9FE5-2688-44F3-80FC-B4B5B2D207E1}"/>
              </a:ext>
            </a:extLst>
          </p:cNvPr>
          <p:cNvSpPr txBox="1">
            <a:spLocks noChangeArrowheads="1"/>
          </p:cNvSpPr>
          <p:nvPr/>
        </p:nvSpPr>
        <p:spPr bwMode="auto">
          <a:xfrm>
            <a:off x="8206740" y="287945"/>
            <a:ext cx="371856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800" b="1" dirty="0">
                <a:solidFill>
                  <a:srgbClr val="000000"/>
                </a:solidFill>
                <a:latin typeface="Arial Narrow" panose="020B0606020202030204" pitchFamily="34" charset="0"/>
              </a:rPr>
              <a:t>The largest Israelite four-horned altar so far discovered is this one from Beersheba in southern Judah. While the altar from the Tabernacle has never been discovered (and, of course, it was not made from stone, since it had to be portable), the “horns” on this one gives us some idea of how it may have looked.</a:t>
            </a:r>
            <a:r>
              <a:rPr lang="en-US" altLang="en-US" sz="2800" dirty="0">
                <a:solidFill>
                  <a:srgbClr val="000000"/>
                </a:solidFill>
                <a:latin typeface="Arial Narrow" panose="020B0606020202030204" pitchFamily="34" charset="0"/>
              </a:rPr>
              <a:t> </a:t>
            </a:r>
          </a:p>
        </p:txBody>
      </p:sp>
    </p:spTree>
  </p:cSld>
  <p:clrMapOvr>
    <a:masterClrMapping/>
  </p:clrMapOvr>
  <p:transition spd="med">
    <p:zoom dir="in"/>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AF0D-5F51-484A-8AEE-CBA9428F74F1}"/>
              </a:ext>
            </a:extLst>
          </p:cNvPr>
          <p:cNvSpPr>
            <a:spLocks noGrp="1"/>
          </p:cNvSpPr>
          <p:nvPr>
            <p:ph type="title"/>
          </p:nvPr>
        </p:nvSpPr>
        <p:spPr>
          <a:xfrm>
            <a:off x="1805940" y="402431"/>
            <a:ext cx="5257800" cy="1234440"/>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Bronze Basin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(30:18-20; 38:8)</a:t>
            </a:r>
          </a:p>
        </p:txBody>
      </p:sp>
      <p:sp>
        <p:nvSpPr>
          <p:cNvPr id="4" name="Content Placeholder 3">
            <a:extLst>
              <a:ext uri="{FF2B5EF4-FFF2-40B4-BE49-F238E27FC236}">
                <a16:creationId xmlns:a16="http://schemas.microsoft.com/office/drawing/2014/main" id="{5BC1DC27-3E68-42CE-869D-B292B9F6AC0A}"/>
              </a:ext>
            </a:extLst>
          </p:cNvPr>
          <p:cNvSpPr>
            <a:spLocks noGrp="1"/>
          </p:cNvSpPr>
          <p:nvPr>
            <p:ph sz="half" idx="1"/>
          </p:nvPr>
        </p:nvSpPr>
        <p:spPr>
          <a:xfrm>
            <a:off x="228600" y="1769269"/>
            <a:ext cx="6835140" cy="4686300"/>
          </a:xfrm>
        </p:spPr>
        <p:txBody>
          <a:bodyPr>
            <a:normAutofit/>
          </a:bodyPr>
          <a:lstStyle/>
          <a:p>
            <a:pPr marL="0" indent="0" algn="r">
              <a:buNone/>
            </a:pPr>
            <a:r>
              <a:rPr lang="en-US" sz="2800" b="1" dirty="0">
                <a:solidFill>
                  <a:srgbClr val="002060"/>
                </a:solidFill>
                <a:latin typeface="Comic Sans MS" panose="030F0702030302020204" pitchFamily="66" charset="0"/>
              </a:rPr>
              <a:t>Also called the Laver, this implement for washing was placed between the Bronze Altar and the Sanctuary.</a:t>
            </a:r>
          </a:p>
          <a:p>
            <a:pPr marL="0" indent="0" algn="r">
              <a:buNone/>
            </a:pPr>
            <a:r>
              <a:rPr lang="en-US" sz="2400" i="1" dirty="0">
                <a:latin typeface="Comic Sans MS" panose="030F0702030302020204" pitchFamily="66" charset="0"/>
              </a:rPr>
              <a:t>Because it was used for washing feet as well as hands, it seems that it may have been relatively small or at least low to the ground.</a:t>
            </a:r>
          </a:p>
          <a:p>
            <a:pPr marL="0" indent="0" algn="r">
              <a:buNone/>
            </a:pPr>
            <a:r>
              <a:rPr lang="en-US" sz="2400" i="1" dirty="0">
                <a:latin typeface="Comic Sans MS" panose="030F0702030302020204" pitchFamily="66" charset="0"/>
              </a:rPr>
              <a:t>Later, Solomon would construct a huge basin along with ten other smaller ones (1 Kg. 7:23-37; 2 Chr. 4:2-6).</a:t>
            </a:r>
          </a:p>
        </p:txBody>
      </p:sp>
      <p:pic>
        <p:nvPicPr>
          <p:cNvPr id="8" name="Content Placeholder 7">
            <a:extLst>
              <a:ext uri="{FF2B5EF4-FFF2-40B4-BE49-F238E27FC236}">
                <a16:creationId xmlns:a16="http://schemas.microsoft.com/office/drawing/2014/main" id="{EE8AC37A-6AC5-4940-BD43-FAD06606B25B}"/>
              </a:ext>
            </a:extLst>
          </p:cNvPr>
          <p:cNvPicPr>
            <a:picLocks noGrp="1" noChangeAspect="1"/>
          </p:cNvPicPr>
          <p:nvPr>
            <p:ph sz="half" idx="2"/>
          </p:nvPr>
        </p:nvPicPr>
        <p:blipFill>
          <a:blip r:embed="rId2"/>
          <a:stretch>
            <a:fillRect/>
          </a:stretch>
        </p:blipFill>
        <p:spPr>
          <a:xfrm>
            <a:off x="7407910" y="454819"/>
            <a:ext cx="4371975" cy="6000750"/>
          </a:xfrm>
        </p:spPr>
      </p:pic>
    </p:spTree>
    <p:extLst>
      <p:ext uri="{BB962C8B-B14F-4D97-AF65-F5344CB8AC3E}">
        <p14:creationId xmlns:p14="http://schemas.microsoft.com/office/powerpoint/2010/main" val="11940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337C22-3394-45DA-8576-8B611B5773B9}"/>
              </a:ext>
            </a:extLst>
          </p:cNvPr>
          <p:cNvSpPr>
            <a:spLocks noGrp="1"/>
          </p:cNvSpPr>
          <p:nvPr>
            <p:ph type="title"/>
          </p:nvPr>
        </p:nvSpPr>
        <p:spPr>
          <a:xfrm>
            <a:off x="183094" y="199299"/>
            <a:ext cx="6431280" cy="1397091"/>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Sanctuary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(25:3-9; 26; 35:30—36:38; 38:21-31)</a:t>
            </a:r>
          </a:p>
        </p:txBody>
      </p:sp>
      <p:sp>
        <p:nvSpPr>
          <p:cNvPr id="4" name="Content Placeholder 3">
            <a:extLst>
              <a:ext uri="{FF2B5EF4-FFF2-40B4-BE49-F238E27FC236}">
                <a16:creationId xmlns:a16="http://schemas.microsoft.com/office/drawing/2014/main" id="{ABCF26DC-5731-49B0-BC92-530C424D6A6C}"/>
              </a:ext>
            </a:extLst>
          </p:cNvPr>
          <p:cNvSpPr>
            <a:spLocks noGrp="1"/>
          </p:cNvSpPr>
          <p:nvPr>
            <p:ph sz="half" idx="1"/>
          </p:nvPr>
        </p:nvSpPr>
        <p:spPr>
          <a:xfrm>
            <a:off x="183094" y="1828799"/>
            <a:ext cx="6431280" cy="4829902"/>
          </a:xfrm>
        </p:spPr>
        <p:txBody>
          <a:bodyPr>
            <a:normAutofit/>
          </a:bodyPr>
          <a:lstStyle/>
          <a:p>
            <a:pPr marL="0" indent="0" algn="r">
              <a:buNone/>
            </a:pPr>
            <a:r>
              <a:rPr lang="en-US" sz="2800" b="1" dirty="0">
                <a:solidFill>
                  <a:srgbClr val="002060"/>
                </a:solidFill>
                <a:latin typeface="Comic Sans MS" panose="030F0702030302020204" pitchFamily="66" charset="0"/>
              </a:rPr>
              <a:t>The sanctuary itself was a rectangular structure divided into two rooms demarcated by curtains.</a:t>
            </a:r>
          </a:p>
          <a:p>
            <a:pPr marL="0" indent="0" algn="r">
              <a:buNone/>
            </a:pPr>
            <a:r>
              <a:rPr lang="en-US" sz="2400" i="1" dirty="0">
                <a:latin typeface="Comic Sans MS" panose="030F0702030302020204" pitchFamily="66" charset="0"/>
              </a:rPr>
              <a:t>The walls were constructed of vertical boards sheathed with gold.</a:t>
            </a:r>
          </a:p>
          <a:p>
            <a:pPr marL="0" indent="0" algn="r">
              <a:buNone/>
            </a:pPr>
            <a:r>
              <a:rPr lang="en-US" sz="2400" i="1" dirty="0">
                <a:latin typeface="Comic Sans MS" panose="030F0702030302020204" pitchFamily="66" charset="0"/>
              </a:rPr>
              <a:t>The two curtains, one covering the innermost room (Holy of Holies) and the other the entrance to the outer room (Holy Place), were embroidered with cherubim.</a:t>
            </a:r>
          </a:p>
        </p:txBody>
      </p:sp>
      <p:pic>
        <p:nvPicPr>
          <p:cNvPr id="6" name="Picture 5">
            <a:extLst>
              <a:ext uri="{FF2B5EF4-FFF2-40B4-BE49-F238E27FC236}">
                <a16:creationId xmlns:a16="http://schemas.microsoft.com/office/drawing/2014/main" id="{2401526E-8EB1-4105-94F9-12A064694BE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rot="16200000">
            <a:off x="6192393" y="740471"/>
            <a:ext cx="6522176" cy="5439832"/>
          </a:xfrm>
          <a:prstGeom prst="rect">
            <a:avLst/>
          </a:prstGeom>
        </p:spPr>
      </p:pic>
    </p:spTree>
    <p:extLst>
      <p:ext uri="{BB962C8B-B14F-4D97-AF65-F5344CB8AC3E}">
        <p14:creationId xmlns:p14="http://schemas.microsoft.com/office/powerpoint/2010/main" val="416966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0F414-9DB1-4618-9861-1126520CDB74}"/>
              </a:ext>
            </a:extLst>
          </p:cNvPr>
          <p:cNvSpPr>
            <a:spLocks noGrp="1"/>
          </p:cNvSpPr>
          <p:nvPr>
            <p:ph type="body" idx="1"/>
          </p:nvPr>
        </p:nvSpPr>
        <p:spPr>
          <a:xfrm>
            <a:off x="5913439" y="136526"/>
            <a:ext cx="6278561" cy="6584949"/>
          </a:xfrm>
        </p:spPr>
        <p:txBody>
          <a:bodyPr>
            <a:normAutofit fontScale="92500" lnSpcReduction="20000"/>
          </a:bodyPr>
          <a:lstStyle/>
          <a:p>
            <a:pPr marL="0" indent="0">
              <a:buNone/>
            </a:pPr>
            <a:r>
              <a:rPr lang="en-US" sz="2800" b="1" dirty="0">
                <a:solidFill>
                  <a:srgbClr val="002060"/>
                </a:solidFill>
                <a:latin typeface="Comic Sans MS" panose="030F0702030302020204" pitchFamily="66" charset="0"/>
              </a:rPr>
              <a:t>One of the most debated factors regarding the exodus story is the absence of archaeological corroboration.</a:t>
            </a:r>
          </a:p>
          <a:p>
            <a:r>
              <a:rPr lang="en-US" sz="2400" i="1" dirty="0">
                <a:latin typeface="Comic Sans MS" panose="030F0702030302020204" pitchFamily="66" charset="0"/>
              </a:rPr>
              <a:t>To date, there is no unequivocal material remains of the Israelites in Egypt or their departure in a mass exodus into the Sinai Peninsula.</a:t>
            </a:r>
          </a:p>
          <a:p>
            <a:r>
              <a:rPr lang="en-US" sz="2400" i="1" dirty="0">
                <a:latin typeface="Comic Sans MS" panose="030F0702030302020204" pitchFamily="66" charset="0"/>
              </a:rPr>
              <a:t>Further, there is no surviving textual material outside the Bible that speaks of the exodus.</a:t>
            </a:r>
          </a:p>
          <a:p>
            <a:r>
              <a:rPr lang="en-US" sz="2400" i="1" dirty="0">
                <a:latin typeface="Comic Sans MS" panose="030F0702030302020204" pitchFamily="66" charset="0"/>
              </a:rPr>
              <a:t>To be sure, as Egyptologist Kenneth Kitchen (University of Liverpool) has aptly put it, “Absence of evidence is not evidence of absence.”</a:t>
            </a:r>
          </a:p>
          <a:p>
            <a:r>
              <a:rPr lang="en-US" sz="2400" i="1" dirty="0">
                <a:latin typeface="Comic Sans MS" panose="030F0702030302020204" pitchFamily="66" charset="0"/>
              </a:rPr>
              <a:t>Still, this “gap” has led to the development of what are called “minimalists” and “maximalists.”</a:t>
            </a:r>
          </a:p>
        </p:txBody>
      </p:sp>
      <p:sp>
        <p:nvSpPr>
          <p:cNvPr id="6" name="Picture Placeholder 5">
            <a:extLst>
              <a:ext uri="{FF2B5EF4-FFF2-40B4-BE49-F238E27FC236}">
                <a16:creationId xmlns:a16="http://schemas.microsoft.com/office/drawing/2014/main" id="{EE328D04-70D6-460D-B5AD-F39ED1734D55}"/>
              </a:ext>
            </a:extLst>
          </p:cNvPr>
          <p:cNvSpPr>
            <a:spLocks noGrp="1"/>
          </p:cNvSpPr>
          <p:nvPr>
            <p:ph type="pic" sz="quarter" idx="13"/>
          </p:nvPr>
        </p:nvSpPr>
        <p:spPr/>
      </p:sp>
      <p:sp>
        <p:nvSpPr>
          <p:cNvPr id="4" name="Slide Number Placeholder 3">
            <a:extLst>
              <a:ext uri="{FF2B5EF4-FFF2-40B4-BE49-F238E27FC236}">
                <a16:creationId xmlns:a16="http://schemas.microsoft.com/office/drawing/2014/main" id="{ECF6AEC7-2F61-4189-9DB4-9E5A04D833CB}"/>
              </a:ext>
            </a:extLst>
          </p:cNvPr>
          <p:cNvSpPr>
            <a:spLocks noGrp="1"/>
          </p:cNvSpPr>
          <p:nvPr>
            <p:ph type="sldNum" sz="quarter" idx="4294967295"/>
          </p:nvPr>
        </p:nvSpPr>
        <p:spPr>
          <a:xfrm>
            <a:off x="11677650" y="6356350"/>
            <a:ext cx="514350" cy="365125"/>
          </a:xfrm>
        </p:spPr>
        <p:txBody>
          <a:bodyPr/>
          <a:lstStyle/>
          <a:p>
            <a:fld id="{45C00377-489B-40EC-B059-26BDDD2E89B9}" type="slidenum">
              <a:rPr lang="en-US" smtClean="0"/>
              <a:pPr/>
              <a:t>18</a:t>
            </a:fld>
            <a:endParaRPr lang="en-US" dirty="0"/>
          </a:p>
        </p:txBody>
      </p:sp>
      <p:sp>
        <p:nvSpPr>
          <p:cNvPr id="10" name="Title 1">
            <a:extLst>
              <a:ext uri="{FF2B5EF4-FFF2-40B4-BE49-F238E27FC236}">
                <a16:creationId xmlns:a16="http://schemas.microsoft.com/office/drawing/2014/main" id="{AA3266CC-323F-4CD8-BBF4-2CE6C50FEEE3}"/>
              </a:ext>
            </a:extLst>
          </p:cNvPr>
          <p:cNvSpPr txBox="1">
            <a:spLocks/>
          </p:cNvSpPr>
          <p:nvPr/>
        </p:nvSpPr>
        <p:spPr>
          <a:xfrm>
            <a:off x="0" y="777240"/>
            <a:ext cx="4183060" cy="22111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Archaeological Issue</a:t>
            </a:r>
          </a:p>
        </p:txBody>
      </p:sp>
    </p:spTree>
    <p:extLst>
      <p:ext uri="{BB962C8B-B14F-4D97-AF65-F5344CB8AC3E}">
        <p14:creationId xmlns:p14="http://schemas.microsoft.com/office/powerpoint/2010/main" val="43444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2BE6-A591-4322-8A5F-769E46C57294}"/>
              </a:ext>
            </a:extLst>
          </p:cNvPr>
          <p:cNvSpPr>
            <a:spLocks noGrp="1"/>
          </p:cNvSpPr>
          <p:nvPr>
            <p:ph type="title"/>
          </p:nvPr>
        </p:nvSpPr>
        <p:spPr>
          <a:xfrm>
            <a:off x="556259" y="428532"/>
            <a:ext cx="5814060" cy="1397091"/>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Holy of Holies and the Holy Place</a:t>
            </a:r>
          </a:p>
        </p:txBody>
      </p:sp>
      <p:sp>
        <p:nvSpPr>
          <p:cNvPr id="4" name="Content Placeholder 3">
            <a:extLst>
              <a:ext uri="{FF2B5EF4-FFF2-40B4-BE49-F238E27FC236}">
                <a16:creationId xmlns:a16="http://schemas.microsoft.com/office/drawing/2014/main" id="{B8E06A1B-FA34-40AA-A0C2-6A919D0646A5}"/>
              </a:ext>
            </a:extLst>
          </p:cNvPr>
          <p:cNvSpPr>
            <a:spLocks noGrp="1"/>
          </p:cNvSpPr>
          <p:nvPr>
            <p:ph sz="half" idx="1"/>
          </p:nvPr>
        </p:nvSpPr>
        <p:spPr>
          <a:xfrm>
            <a:off x="838200" y="1825623"/>
            <a:ext cx="5654040" cy="4603844"/>
          </a:xfrm>
        </p:spPr>
        <p:txBody>
          <a:bodyPr>
            <a:normAutofit/>
          </a:bodyPr>
          <a:lstStyle/>
          <a:p>
            <a:pPr marL="0" indent="0" algn="r">
              <a:buNone/>
            </a:pPr>
            <a:r>
              <a:rPr lang="en-US" sz="2800" b="1" dirty="0">
                <a:solidFill>
                  <a:srgbClr val="002060"/>
                </a:solidFill>
                <a:latin typeface="Comic Sans MS" panose="030F0702030302020204" pitchFamily="66" charset="0"/>
              </a:rPr>
              <a:t>The inner room contained only a single piece of furniture, the ark of the covenant</a:t>
            </a:r>
            <a:r>
              <a:rPr lang="en-US" sz="2800" dirty="0">
                <a:latin typeface="Comic Sans MS" panose="030F0702030302020204" pitchFamily="66" charset="0"/>
              </a:rPr>
              <a:t>.</a:t>
            </a:r>
          </a:p>
          <a:p>
            <a:pPr marL="0" indent="0" algn="r">
              <a:buNone/>
            </a:pPr>
            <a:r>
              <a:rPr lang="en-US" sz="2400" i="1" dirty="0">
                <a:latin typeface="Comic Sans MS" panose="030F0702030302020204" pitchFamily="66" charset="0"/>
              </a:rPr>
              <a:t>This inner room was a perfect cube and totally dark</a:t>
            </a:r>
            <a:r>
              <a:rPr lang="en-US" sz="2800" dirty="0">
                <a:latin typeface="Comic Sans MS" panose="030F0702030302020204" pitchFamily="66" charset="0"/>
              </a:rPr>
              <a:t>.</a:t>
            </a:r>
          </a:p>
          <a:p>
            <a:pPr marL="0" indent="0" algn="r">
              <a:buNone/>
            </a:pPr>
            <a:r>
              <a:rPr lang="en-US" sz="2400" i="1" dirty="0">
                <a:latin typeface="Comic Sans MS" panose="030F0702030302020204" pitchFamily="66" charset="0"/>
              </a:rPr>
              <a:t>The outer room was rectangular and contained the menorah, the altar of incense, and the table for holy bread.</a:t>
            </a:r>
          </a:p>
        </p:txBody>
      </p:sp>
      <p:pic>
        <p:nvPicPr>
          <p:cNvPr id="7" name="Content Placeholder 6">
            <a:extLst>
              <a:ext uri="{FF2B5EF4-FFF2-40B4-BE49-F238E27FC236}">
                <a16:creationId xmlns:a16="http://schemas.microsoft.com/office/drawing/2014/main" id="{DC631F65-4D6E-476C-8830-A591DC0CCD9F}"/>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16200000">
            <a:off x="6244920" y="1095886"/>
            <a:ext cx="6058176" cy="4723466"/>
          </a:xfrm>
        </p:spPr>
      </p:pic>
    </p:spTree>
    <p:extLst>
      <p:ext uri="{BB962C8B-B14F-4D97-AF65-F5344CB8AC3E}">
        <p14:creationId xmlns:p14="http://schemas.microsoft.com/office/powerpoint/2010/main" val="10804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DED8-1882-4323-B76A-D952763EDBAA}"/>
              </a:ext>
            </a:extLst>
          </p:cNvPr>
          <p:cNvSpPr>
            <a:spLocks noGrp="1"/>
          </p:cNvSpPr>
          <p:nvPr>
            <p:ph type="title"/>
          </p:nvPr>
        </p:nvSpPr>
        <p:spPr>
          <a:xfrm>
            <a:off x="410548" y="291374"/>
            <a:ext cx="5592147" cy="774358"/>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Coverings</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(26:1, 7, 14; 36:8, 14, 19)</a:t>
            </a:r>
            <a:endParaRPr lang="en-US" sz="4000" dirty="0">
              <a:solidFill>
                <a:srgbClr val="FF6600"/>
              </a:solidFill>
              <a:effectLst>
                <a:outerShdw blurRad="38100" dist="38100" dir="2700000" algn="tl">
                  <a:srgbClr val="000000">
                    <a:alpha val="43137"/>
                  </a:srgbClr>
                </a:outerShdw>
              </a:effectLst>
              <a:latin typeface="Eras Demi ITC" panose="020B0805030504020804" pitchFamily="34" charset="0"/>
            </a:endParaRPr>
          </a:p>
        </p:txBody>
      </p:sp>
      <p:sp>
        <p:nvSpPr>
          <p:cNvPr id="4" name="Content Placeholder 3">
            <a:extLst>
              <a:ext uri="{FF2B5EF4-FFF2-40B4-BE49-F238E27FC236}">
                <a16:creationId xmlns:a16="http://schemas.microsoft.com/office/drawing/2014/main" id="{8DE610EA-0F54-477A-895F-54AD2CBD4F70}"/>
              </a:ext>
            </a:extLst>
          </p:cNvPr>
          <p:cNvSpPr>
            <a:spLocks noGrp="1"/>
          </p:cNvSpPr>
          <p:nvPr>
            <p:ph sz="half" idx="1"/>
          </p:nvPr>
        </p:nvSpPr>
        <p:spPr>
          <a:xfrm>
            <a:off x="182880" y="1065732"/>
            <a:ext cx="5823023" cy="5655743"/>
          </a:xfrm>
        </p:spPr>
        <p:txBody>
          <a:bodyPr>
            <a:normAutofit lnSpcReduction="10000"/>
          </a:bodyPr>
          <a:lstStyle/>
          <a:p>
            <a:pPr marL="0" indent="0" algn="r">
              <a:buNone/>
            </a:pPr>
            <a:r>
              <a:rPr lang="en-US" sz="2800" b="1" dirty="0">
                <a:solidFill>
                  <a:srgbClr val="002060"/>
                </a:solidFill>
                <a:latin typeface="Comic Sans MS" panose="030F0702030302020204" pitchFamily="66" charset="0"/>
              </a:rPr>
              <a:t>Three layers of coverings were draped over the sanctuary.</a:t>
            </a:r>
          </a:p>
          <a:p>
            <a:pPr marL="0" indent="0" algn="r">
              <a:buNone/>
            </a:pPr>
            <a:r>
              <a:rPr lang="en-US" sz="2400" b="1" i="1" dirty="0">
                <a:latin typeface="Comic Sans MS" panose="030F0702030302020204" pitchFamily="66" charset="0"/>
              </a:rPr>
              <a:t>INNER LAYER:  </a:t>
            </a:r>
            <a:r>
              <a:rPr lang="en-US" sz="2400" i="1" dirty="0">
                <a:latin typeface="Comic Sans MS" panose="030F0702030302020204" pitchFamily="66" charset="0"/>
              </a:rPr>
              <a:t>linen tapestry embroidered with cherubim</a:t>
            </a:r>
          </a:p>
          <a:p>
            <a:pPr marL="0" indent="0" algn="r">
              <a:buNone/>
            </a:pPr>
            <a:r>
              <a:rPr lang="en-US" sz="2400" b="1" i="1" dirty="0">
                <a:latin typeface="Comic Sans MS" panose="030F0702030302020204" pitchFamily="66" charset="0"/>
              </a:rPr>
              <a:t>MIDDLE LAYER: </a:t>
            </a:r>
            <a:r>
              <a:rPr lang="en-US" sz="2400" i="1" dirty="0">
                <a:latin typeface="Comic Sans MS" panose="030F0702030302020204" pitchFamily="66" charset="0"/>
              </a:rPr>
              <a:t>goat’s hair fabric</a:t>
            </a:r>
          </a:p>
          <a:p>
            <a:pPr marL="0" indent="0" algn="r">
              <a:buNone/>
            </a:pPr>
            <a:r>
              <a:rPr lang="en-US" sz="2400" b="1" i="1" dirty="0">
                <a:latin typeface="Comic Sans MS" panose="030F0702030302020204" pitchFamily="66" charset="0"/>
              </a:rPr>
              <a:t>OUTER LAYER: </a:t>
            </a:r>
            <a:r>
              <a:rPr lang="en-US" sz="2400" i="1" dirty="0">
                <a:latin typeface="Comic Sans MS" panose="030F0702030302020204" pitchFamily="66" charset="0"/>
              </a:rPr>
              <a:t>rams’ skins dyed red or tanned and </a:t>
            </a:r>
            <a:r>
              <a:rPr lang="en-US" sz="2400" dirty="0" err="1">
                <a:latin typeface="HebrewTh" pitchFamily="2" charset="0"/>
              </a:rPr>
              <a:t>wHaTa</a:t>
            </a:r>
            <a:r>
              <a:rPr lang="en-US" sz="2400" dirty="0">
                <a:latin typeface="Comic Sans MS" panose="030F0702030302020204" pitchFamily="66" charset="0"/>
              </a:rPr>
              <a:t> </a:t>
            </a:r>
            <a:r>
              <a:rPr lang="en-US" sz="2400" i="1" dirty="0">
                <a:latin typeface="Comic Sans MS" panose="030F0702030302020204" pitchFamily="66" charset="0"/>
              </a:rPr>
              <a:t>(this latter word is various translated as “badger skins” (KJV) or “porpoise” or “seal skins” (RV, JPS, NASB) or “goat skins” (RSV, ESV, NLT) or “durable leather” (NRSV, NET, NIV, NIB, NJB).</a:t>
            </a:r>
          </a:p>
        </p:txBody>
      </p:sp>
      <p:pic>
        <p:nvPicPr>
          <p:cNvPr id="11" name="Content Placeholder 10">
            <a:extLst>
              <a:ext uri="{FF2B5EF4-FFF2-40B4-BE49-F238E27FC236}">
                <a16:creationId xmlns:a16="http://schemas.microsoft.com/office/drawing/2014/main" id="{CBC2EE47-6C6B-4BF1-9693-A599D276E079}"/>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rot="5400000">
            <a:off x="6131070" y="606164"/>
            <a:ext cx="5868323" cy="5758265"/>
          </a:xfrm>
        </p:spPr>
      </p:pic>
    </p:spTree>
    <p:extLst>
      <p:ext uri="{BB962C8B-B14F-4D97-AF65-F5344CB8AC3E}">
        <p14:creationId xmlns:p14="http://schemas.microsoft.com/office/powerpoint/2010/main" val="41175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9A94-9B82-4107-A350-F6BA99259C52}"/>
              </a:ext>
            </a:extLst>
          </p:cNvPr>
          <p:cNvSpPr>
            <a:spLocks noGrp="1"/>
          </p:cNvSpPr>
          <p:nvPr>
            <p:ph type="title"/>
          </p:nvPr>
        </p:nvSpPr>
        <p:spPr>
          <a:xfrm>
            <a:off x="303245" y="345096"/>
            <a:ext cx="5257800" cy="951994"/>
          </a:xfrm>
        </p:spPr>
        <p:txBody>
          <a:bodyPr>
            <a:noAutofit/>
          </a:bodyPr>
          <a:lstStyle/>
          <a:p>
            <a:pPr algn="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Court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(27:9-19; 38:9-20)</a:t>
            </a:r>
          </a:p>
        </p:txBody>
      </p:sp>
      <p:sp>
        <p:nvSpPr>
          <p:cNvPr id="4" name="Content Placeholder 3">
            <a:extLst>
              <a:ext uri="{FF2B5EF4-FFF2-40B4-BE49-F238E27FC236}">
                <a16:creationId xmlns:a16="http://schemas.microsoft.com/office/drawing/2014/main" id="{0FF726B7-C4D0-4321-81EE-1FD13473493C}"/>
              </a:ext>
            </a:extLst>
          </p:cNvPr>
          <p:cNvSpPr>
            <a:spLocks noGrp="1"/>
          </p:cNvSpPr>
          <p:nvPr>
            <p:ph sz="half" idx="1"/>
          </p:nvPr>
        </p:nvSpPr>
        <p:spPr>
          <a:xfrm>
            <a:off x="160020" y="1454352"/>
            <a:ext cx="5401025" cy="5084170"/>
          </a:xfrm>
        </p:spPr>
        <p:txBody>
          <a:bodyPr>
            <a:normAutofit lnSpcReduction="10000"/>
          </a:bodyPr>
          <a:lstStyle/>
          <a:p>
            <a:pPr marL="0" indent="0" algn="r">
              <a:buNone/>
            </a:pPr>
            <a:r>
              <a:rPr lang="en-US" sz="2800" b="1" dirty="0">
                <a:solidFill>
                  <a:srgbClr val="002060"/>
                </a:solidFill>
                <a:latin typeface="Comic Sans MS" panose="030F0702030302020204" pitchFamily="66" charset="0"/>
              </a:rPr>
              <a:t>The court surrounding the sanctuary was demarcated by a network of linen hangings suspended from pillars.</a:t>
            </a:r>
          </a:p>
          <a:p>
            <a:pPr marL="0" indent="0" algn="r">
              <a:buNone/>
            </a:pPr>
            <a:r>
              <a:rPr lang="en-US" sz="2400" i="1" dirty="0">
                <a:latin typeface="Comic Sans MS" panose="030F0702030302020204" pitchFamily="66" charset="0"/>
              </a:rPr>
              <a:t>From the outside, the people would not be able to see the priests at their work.</a:t>
            </a:r>
          </a:p>
          <a:p>
            <a:pPr marL="0" indent="0" algn="r">
              <a:buNone/>
            </a:pPr>
            <a:r>
              <a:rPr lang="en-US" sz="2400" i="1" dirty="0">
                <a:latin typeface="Comic Sans MS" panose="030F0702030302020204" pitchFamily="66" charset="0"/>
              </a:rPr>
              <a:t>Within the court, which was accessible by the people bringing offerings, the bronze altar and laver were placed.</a:t>
            </a:r>
          </a:p>
        </p:txBody>
      </p:sp>
      <p:pic>
        <p:nvPicPr>
          <p:cNvPr id="7" name="Content Placeholder 6">
            <a:extLst>
              <a:ext uri="{FF2B5EF4-FFF2-40B4-BE49-F238E27FC236}">
                <a16:creationId xmlns:a16="http://schemas.microsoft.com/office/drawing/2014/main" id="{39F2989A-7399-47AB-815F-EE953BCAEE66}"/>
              </a:ext>
            </a:extLst>
          </p:cNvPr>
          <p:cNvPicPr>
            <a:picLocks noGrp="1" noChangeAspect="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99"/>
          <a:stretch/>
        </p:blipFill>
        <p:spPr>
          <a:xfrm rot="5400000">
            <a:off x="5934307" y="149252"/>
            <a:ext cx="6022984" cy="6470933"/>
          </a:xfrm>
        </p:spPr>
      </p:pic>
    </p:spTree>
    <p:extLst>
      <p:ext uri="{BB962C8B-B14F-4D97-AF65-F5344CB8AC3E}">
        <p14:creationId xmlns:p14="http://schemas.microsoft.com/office/powerpoint/2010/main" val="19108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371-8454-4FB0-A89D-0AA554C0A2FB}"/>
              </a:ext>
            </a:extLst>
          </p:cNvPr>
          <p:cNvSpPr>
            <a:spLocks noGrp="1"/>
          </p:cNvSpPr>
          <p:nvPr>
            <p:ph type="title"/>
          </p:nvPr>
        </p:nvSpPr>
        <p:spPr>
          <a:xfrm>
            <a:off x="4648199" y="224228"/>
            <a:ext cx="6705600" cy="805906"/>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Priestly Vestments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(28; 39)</a:t>
            </a:r>
          </a:p>
        </p:txBody>
      </p:sp>
      <p:sp>
        <p:nvSpPr>
          <p:cNvPr id="3" name="Slide Number Placeholder 2">
            <a:extLst>
              <a:ext uri="{FF2B5EF4-FFF2-40B4-BE49-F238E27FC236}">
                <a16:creationId xmlns:a16="http://schemas.microsoft.com/office/drawing/2014/main" id="{B0825726-8039-45A7-8996-F153E10EA615}"/>
              </a:ext>
            </a:extLst>
          </p:cNvPr>
          <p:cNvSpPr>
            <a:spLocks noGrp="1"/>
          </p:cNvSpPr>
          <p:nvPr>
            <p:ph type="sldNum" sz="quarter" idx="14"/>
          </p:nvPr>
        </p:nvSpPr>
        <p:spPr>
          <a:xfrm>
            <a:off x="10934700" y="6332220"/>
            <a:ext cx="934180" cy="389255"/>
          </a:xfrm>
        </p:spPr>
        <p:txBody>
          <a:bodyPr/>
          <a:lstStyle/>
          <a:p>
            <a:fld id="{45C00377-489B-40EC-B059-26BDDD2E89B9}" type="slidenum">
              <a:rPr lang="en-US" smtClean="0"/>
              <a:pPr/>
              <a:t>183</a:t>
            </a:fld>
            <a:endParaRPr lang="en-US" dirty="0"/>
          </a:p>
        </p:txBody>
      </p:sp>
      <p:pic>
        <p:nvPicPr>
          <p:cNvPr id="7" name="Content Placeholder 6">
            <a:extLst>
              <a:ext uri="{FF2B5EF4-FFF2-40B4-BE49-F238E27FC236}">
                <a16:creationId xmlns:a16="http://schemas.microsoft.com/office/drawing/2014/main" id="{761DFB92-EE8E-4AA3-BB8C-CF1E67829B86}"/>
              </a:ext>
            </a:extLst>
          </p:cNvPr>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257300" y="-25161"/>
            <a:ext cx="2857500" cy="6883161"/>
          </a:xfrm>
        </p:spPr>
      </p:pic>
      <p:sp>
        <p:nvSpPr>
          <p:cNvPr id="5" name="Content Placeholder 4">
            <a:extLst>
              <a:ext uri="{FF2B5EF4-FFF2-40B4-BE49-F238E27FC236}">
                <a16:creationId xmlns:a16="http://schemas.microsoft.com/office/drawing/2014/main" id="{80C7CD68-31EF-412A-BA57-54D7EDF06110}"/>
              </a:ext>
            </a:extLst>
          </p:cNvPr>
          <p:cNvSpPr>
            <a:spLocks noGrp="1"/>
          </p:cNvSpPr>
          <p:nvPr>
            <p:ph sz="half" idx="2"/>
          </p:nvPr>
        </p:nvSpPr>
        <p:spPr>
          <a:xfrm>
            <a:off x="4739638" y="1145848"/>
            <a:ext cx="7129242" cy="5487923"/>
          </a:xfrm>
        </p:spPr>
        <p:txBody>
          <a:bodyPr>
            <a:normAutofit lnSpcReduction="10000"/>
          </a:bodyPr>
          <a:lstStyle/>
          <a:p>
            <a:pPr marL="0" indent="0">
              <a:buNone/>
            </a:pPr>
            <a:r>
              <a:rPr lang="en-US" sz="2800" b="1" dirty="0">
                <a:solidFill>
                  <a:srgbClr val="002060"/>
                </a:solidFill>
                <a:latin typeface="Comic Sans MS" panose="030F0702030302020204" pitchFamily="66" charset="0"/>
              </a:rPr>
              <a:t>Garments for the ordinary priests and for the high priest were highly specialized. </a:t>
            </a:r>
          </a:p>
          <a:p>
            <a:r>
              <a:rPr lang="en-US" sz="2400" i="1" dirty="0">
                <a:latin typeface="Comic Sans MS" panose="030F0702030302020204" pitchFamily="66" charset="0"/>
              </a:rPr>
              <a:t>Ordinary priests had linen undergarments, tunics, sashes, and turbans.</a:t>
            </a:r>
          </a:p>
          <a:p>
            <a:r>
              <a:rPr lang="en-US" sz="2400" i="1" dirty="0">
                <a:latin typeface="Comic Sans MS" panose="030F0702030302020204" pitchFamily="66" charset="0"/>
              </a:rPr>
              <a:t>The high priest had additional accoutrements: bells on his robe, an ephod (with engraved names of the 12 tribes on his shoulders), a </a:t>
            </a:r>
            <a:r>
              <a:rPr lang="en-US" sz="2400" i="1" dirty="0" err="1">
                <a:latin typeface="Comic Sans MS" panose="030F0702030302020204" pitchFamily="66" charset="0"/>
              </a:rPr>
              <a:t>breastpiece</a:t>
            </a:r>
            <a:r>
              <a:rPr lang="en-US" sz="2400" i="1" dirty="0">
                <a:latin typeface="Comic Sans MS" panose="030F0702030302020204" pitchFamily="66" charset="0"/>
              </a:rPr>
              <a:t> (with four rows of precious stones along with </a:t>
            </a:r>
            <a:r>
              <a:rPr lang="en-US" sz="2400" i="1" dirty="0" err="1">
                <a:latin typeface="Comic Sans MS" panose="030F0702030302020204" pitchFamily="66" charset="0"/>
              </a:rPr>
              <a:t>Urim</a:t>
            </a:r>
            <a:r>
              <a:rPr lang="en-US" sz="2400" i="1" dirty="0">
                <a:latin typeface="Comic Sans MS" panose="030F0702030302020204" pitchFamily="66" charset="0"/>
              </a:rPr>
              <a:t> and Thummim), an elaborate outer robe, and a forehead diadem (engraved with “Holy to Yahweh”).</a:t>
            </a:r>
          </a:p>
        </p:txBody>
      </p:sp>
    </p:spTree>
    <p:extLst>
      <p:ext uri="{BB962C8B-B14F-4D97-AF65-F5344CB8AC3E}">
        <p14:creationId xmlns:p14="http://schemas.microsoft.com/office/powerpoint/2010/main" val="152474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1B77-7DDF-4CD7-AF22-96F043EE9C3F}"/>
              </a:ext>
            </a:extLst>
          </p:cNvPr>
          <p:cNvSpPr>
            <a:spLocks noGrp="1"/>
          </p:cNvSpPr>
          <p:nvPr>
            <p:ph type="title"/>
          </p:nvPr>
        </p:nvSpPr>
        <p:spPr/>
        <p:txBody>
          <a:bodyPr>
            <a:noAutofit/>
          </a:bodyPr>
          <a:lstStyle/>
          <a:p>
            <a:r>
              <a:rPr lang="en-US" sz="4400" dirty="0">
                <a:solidFill>
                  <a:srgbClr val="C00000"/>
                </a:solidFill>
                <a:effectLst>
                  <a:outerShdw blurRad="38100" dist="38100" dir="2700000" algn="tl">
                    <a:srgbClr val="000000">
                      <a:alpha val="43137"/>
                    </a:srgbClr>
                  </a:outerShdw>
                </a:effectLst>
              </a:rPr>
              <a:t>URIM AND THUMMIM</a:t>
            </a:r>
          </a:p>
        </p:txBody>
      </p:sp>
      <p:sp>
        <p:nvSpPr>
          <p:cNvPr id="6" name="Content Placeholder 5">
            <a:extLst>
              <a:ext uri="{FF2B5EF4-FFF2-40B4-BE49-F238E27FC236}">
                <a16:creationId xmlns:a16="http://schemas.microsoft.com/office/drawing/2014/main" id="{8987DB62-4666-4EF3-98CE-BD0DB0F95922}"/>
              </a:ext>
            </a:extLst>
          </p:cNvPr>
          <p:cNvSpPr>
            <a:spLocks noGrp="1"/>
          </p:cNvSpPr>
          <p:nvPr>
            <p:ph idx="1"/>
          </p:nvPr>
        </p:nvSpPr>
        <p:spPr>
          <a:xfrm>
            <a:off x="838200" y="1341120"/>
            <a:ext cx="10515600" cy="4835843"/>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curious stones in the High Priest’s breastplate called </a:t>
            </a:r>
            <a:r>
              <a:rPr lang="en-US" sz="2800" b="1" dirty="0" err="1">
                <a:solidFill>
                  <a:srgbClr val="FF0000"/>
                </a:solidFill>
                <a:effectLst>
                  <a:outerShdw blurRad="38100" dist="38100" dir="2700000" algn="tl">
                    <a:srgbClr val="000000">
                      <a:alpha val="43137"/>
                    </a:srgbClr>
                  </a:outerShdw>
                </a:effectLst>
              </a:rPr>
              <a:t>Urim</a:t>
            </a:r>
            <a:r>
              <a:rPr lang="en-US" sz="2800" b="1" dirty="0">
                <a:solidFill>
                  <a:srgbClr val="FF0000"/>
                </a:solidFill>
                <a:effectLst>
                  <a:outerShdw blurRad="38100" dist="38100" dir="2700000" algn="tl">
                    <a:srgbClr val="000000">
                      <a:alpha val="43137"/>
                    </a:srgbClr>
                  </a:outerShdw>
                </a:effectLst>
              </a:rPr>
              <a:t> and Thummim were most likely divining stones used to solicit judgments from God.</a:t>
            </a:r>
          </a:p>
          <a:p>
            <a:r>
              <a:rPr lang="en-US" sz="2400" i="1" dirty="0"/>
              <a:t>They were assigned to the Levites generally (Dt. 33:8) and the High Priest specifically (Ex. 28:30), a representation of the people before God in order to seek judgments in their behalf (Nu. 27:21)..</a:t>
            </a:r>
          </a:p>
          <a:p>
            <a:r>
              <a:rPr lang="en-US" sz="2400" i="1" dirty="0"/>
              <a:t>Details of the use of these stones are not given, but their use may have been a ritual of casting lots calling for a “yes” or “no” answer (1 Sa. 14:41).</a:t>
            </a:r>
          </a:p>
        </p:txBody>
      </p:sp>
      <p:sp>
        <p:nvSpPr>
          <p:cNvPr id="3" name="Slide Number Placeholder 2">
            <a:extLst>
              <a:ext uri="{FF2B5EF4-FFF2-40B4-BE49-F238E27FC236}">
                <a16:creationId xmlns:a16="http://schemas.microsoft.com/office/drawing/2014/main" id="{FD9FBB7F-4DE0-4663-977B-CDDE2F2FD8B8}"/>
              </a:ext>
            </a:extLst>
          </p:cNvPr>
          <p:cNvSpPr>
            <a:spLocks noGrp="1"/>
          </p:cNvSpPr>
          <p:nvPr>
            <p:ph type="sldNum" sz="quarter" idx="12"/>
          </p:nvPr>
        </p:nvSpPr>
        <p:spPr>
          <a:xfrm>
            <a:off x="11109960" y="6429466"/>
            <a:ext cx="758920" cy="292009"/>
          </a:xfrm>
        </p:spPr>
        <p:txBody>
          <a:bodyPr/>
          <a:lstStyle/>
          <a:p>
            <a:fld id="{45C00377-489B-40EC-B059-26BDDD2E89B9}" type="slidenum">
              <a:rPr lang="en-US" smtClean="0"/>
              <a:pPr/>
              <a:t>184</a:t>
            </a:fld>
            <a:endParaRPr lang="en-US" dirty="0"/>
          </a:p>
        </p:txBody>
      </p:sp>
    </p:spTree>
    <p:extLst>
      <p:ext uri="{BB962C8B-B14F-4D97-AF65-F5344CB8AC3E}">
        <p14:creationId xmlns:p14="http://schemas.microsoft.com/office/powerpoint/2010/main" val="199740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3F6E-2E43-49CC-A621-9A3A1038DD6E}"/>
              </a:ext>
            </a:extLst>
          </p:cNvPr>
          <p:cNvSpPr>
            <a:spLocks noGrp="1"/>
          </p:cNvSpPr>
          <p:nvPr>
            <p:ph type="title"/>
          </p:nvPr>
        </p:nvSpPr>
        <p:spPr>
          <a:xfrm>
            <a:off x="856034" y="136525"/>
            <a:ext cx="10497766" cy="1174982"/>
          </a:xfrm>
        </p:spPr>
        <p:txBody>
          <a:bodyPr>
            <a:noAutofit/>
          </a:bodyPr>
          <a:lstStyle/>
          <a:p>
            <a:pPr algn="ct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Ordination Ritual for Priests </a:t>
            </a:r>
            <a:b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b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(29; cf. Lv. 8)</a:t>
            </a:r>
          </a:p>
        </p:txBody>
      </p:sp>
      <p:sp>
        <p:nvSpPr>
          <p:cNvPr id="4" name="Slide Number Placeholder 3">
            <a:extLst>
              <a:ext uri="{FF2B5EF4-FFF2-40B4-BE49-F238E27FC236}">
                <a16:creationId xmlns:a16="http://schemas.microsoft.com/office/drawing/2014/main" id="{BFB01E82-545E-43B3-BB5E-FE2D21276DB8}"/>
              </a:ext>
            </a:extLst>
          </p:cNvPr>
          <p:cNvSpPr>
            <a:spLocks noGrp="1"/>
          </p:cNvSpPr>
          <p:nvPr>
            <p:ph type="sldNum" sz="quarter" idx="14"/>
          </p:nvPr>
        </p:nvSpPr>
        <p:spPr>
          <a:xfrm>
            <a:off x="11109960" y="6404264"/>
            <a:ext cx="758920" cy="317211"/>
          </a:xfrm>
        </p:spPr>
        <p:txBody>
          <a:bodyPr/>
          <a:lstStyle/>
          <a:p>
            <a:fld id="{45C00377-489B-40EC-B059-26BDDD2E89B9}" type="slidenum">
              <a:rPr lang="en-US" smtClean="0"/>
              <a:pPr/>
              <a:t>185</a:t>
            </a:fld>
            <a:endParaRPr lang="en-US" dirty="0"/>
          </a:p>
        </p:txBody>
      </p:sp>
      <p:sp>
        <p:nvSpPr>
          <p:cNvPr id="9" name="Rectangle 4">
            <a:extLst>
              <a:ext uri="{FF2B5EF4-FFF2-40B4-BE49-F238E27FC236}">
                <a16:creationId xmlns:a16="http://schemas.microsoft.com/office/drawing/2014/main" id="{2600F300-A253-45DC-938F-40BAF7F36BC5}"/>
              </a:ext>
            </a:extLst>
          </p:cNvPr>
          <p:cNvSpPr txBox="1">
            <a:spLocks noChangeArrowheads="1"/>
          </p:cNvSpPr>
          <p:nvPr/>
        </p:nvSpPr>
        <p:spPr>
          <a:xfrm>
            <a:off x="457200" y="1653920"/>
            <a:ext cx="5638800" cy="4775546"/>
          </a:xfrm>
          <a:prstGeom prst="rect">
            <a:avLst/>
          </a:prstGeom>
          <a:solidFill>
            <a:schemeClr val="tx2">
              <a:lumMod val="60000"/>
              <a:lumOff val="40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Bathing</a:t>
            </a:r>
            <a:endParaRPr lang="en-US" altLang="en-US" sz="2400" i="1" dirty="0">
              <a:effectLst>
                <a:outerShdw blurRad="38100" dist="38100" dir="2700000" algn="tl">
                  <a:srgbClr val="000000">
                    <a:alpha val="43137"/>
                  </a:srgbClr>
                </a:outerShdw>
              </a:effectLst>
              <a:latin typeface="Comic Sans MS" panose="030F0702030302020204" pitchFamily="66" charset="0"/>
            </a:endParaRP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Clothing</a:t>
            </a:r>
          </a:p>
          <a:p>
            <a:pPr>
              <a:lnSpc>
                <a:spcPct val="90000"/>
              </a:lnSpc>
              <a:defRPr/>
            </a:pPr>
            <a:r>
              <a:rPr lang="en-US" altLang="en-US" sz="2400" i="1" dirty="0">
                <a:solidFill>
                  <a:schemeClr val="bg1"/>
                </a:solidFill>
                <a:latin typeface="Comic Sans MS" panose="030F0702030302020204" pitchFamily="66" charset="0"/>
              </a:rPr>
              <a:t>Tunic, Sash, Robe, Ephod, </a:t>
            </a:r>
            <a:r>
              <a:rPr lang="en-US" altLang="en-US" sz="2400" i="1" dirty="0" err="1">
                <a:solidFill>
                  <a:schemeClr val="bg1"/>
                </a:solidFill>
                <a:latin typeface="Comic Sans MS" panose="030F0702030302020204" pitchFamily="66" charset="0"/>
              </a:rPr>
              <a:t>Breastpiece</a:t>
            </a:r>
            <a:r>
              <a:rPr lang="en-US" altLang="en-US" sz="2400" i="1" dirty="0">
                <a:solidFill>
                  <a:schemeClr val="bg1"/>
                </a:solidFill>
                <a:latin typeface="Comic Sans MS" panose="030F0702030302020204" pitchFamily="66" charset="0"/>
              </a:rPr>
              <a:t>, Turban, Sacred Diadem</a:t>
            </a:r>
            <a:endParaRPr lang="en-US" altLang="en-US" sz="2800" dirty="0">
              <a:solidFill>
                <a:schemeClr val="bg1"/>
              </a:solidFill>
              <a:latin typeface="Comic Sans MS" panose="030F0702030302020204" pitchFamily="66" charset="0"/>
            </a:endParaRP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Anointing (cf. 30:22-35)</a:t>
            </a: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Bull Sin Offering</a:t>
            </a:r>
          </a:p>
          <a:p>
            <a:pPr>
              <a:lnSpc>
                <a:spcPct val="90000"/>
              </a:lnSpc>
              <a:defRPr/>
            </a:pPr>
            <a:r>
              <a:rPr lang="en-US" altLang="en-US" sz="2400" i="1" dirty="0">
                <a:solidFill>
                  <a:schemeClr val="bg1"/>
                </a:solidFill>
                <a:latin typeface="Comic Sans MS" panose="030F0702030302020204" pitchFamily="66" charset="0"/>
              </a:rPr>
              <a:t>Imposition of hands</a:t>
            </a: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Ram Holocaust</a:t>
            </a:r>
          </a:p>
          <a:p>
            <a:pPr>
              <a:lnSpc>
                <a:spcPct val="90000"/>
              </a:lnSpc>
              <a:defRPr/>
            </a:pPr>
            <a:r>
              <a:rPr lang="en-US" altLang="en-US" sz="2400" i="1" dirty="0">
                <a:solidFill>
                  <a:schemeClr val="bg1"/>
                </a:solidFill>
                <a:latin typeface="Comic Sans MS" panose="030F0702030302020204" pitchFamily="66" charset="0"/>
              </a:rPr>
              <a:t>Imposition of hands</a:t>
            </a:r>
          </a:p>
        </p:txBody>
      </p:sp>
      <p:sp>
        <p:nvSpPr>
          <p:cNvPr id="11" name="Rectangle 5">
            <a:extLst>
              <a:ext uri="{FF2B5EF4-FFF2-40B4-BE49-F238E27FC236}">
                <a16:creationId xmlns:a16="http://schemas.microsoft.com/office/drawing/2014/main" id="{C9B296C7-BD07-4FB9-8E90-6B5DDCC06F5E}"/>
              </a:ext>
            </a:extLst>
          </p:cNvPr>
          <p:cNvSpPr txBox="1">
            <a:spLocks noChangeArrowheads="1"/>
          </p:cNvSpPr>
          <p:nvPr/>
        </p:nvSpPr>
        <p:spPr>
          <a:xfrm>
            <a:off x="6429740" y="1628718"/>
            <a:ext cx="5181600" cy="4775546"/>
          </a:xfrm>
          <a:prstGeom prst="rect">
            <a:avLst/>
          </a:prstGeom>
          <a:solidFill>
            <a:schemeClr val="tx2">
              <a:lumMod val="60000"/>
              <a:lumOff val="40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Ram for Ordination</a:t>
            </a:r>
          </a:p>
          <a:p>
            <a:pPr>
              <a:lnSpc>
                <a:spcPct val="90000"/>
              </a:lnSpc>
              <a:defRPr/>
            </a:pPr>
            <a:r>
              <a:rPr lang="en-US" altLang="en-US" sz="2400" i="1" dirty="0">
                <a:solidFill>
                  <a:schemeClr val="bg1"/>
                </a:solidFill>
                <a:latin typeface="Comic Sans MS" panose="030F0702030302020204" pitchFamily="66" charset="0"/>
              </a:rPr>
              <a:t>Imposition of hands</a:t>
            </a:r>
          </a:p>
          <a:p>
            <a:pPr>
              <a:lnSpc>
                <a:spcPct val="90000"/>
              </a:lnSpc>
              <a:defRPr/>
            </a:pPr>
            <a:r>
              <a:rPr lang="en-US" altLang="en-US" sz="2400" i="1" dirty="0">
                <a:solidFill>
                  <a:schemeClr val="bg1"/>
                </a:solidFill>
                <a:latin typeface="Comic Sans MS" panose="030F0702030302020204" pitchFamily="66" charset="0"/>
              </a:rPr>
              <a:t>Blood on right ear lobe, thumb &amp; big toe</a:t>
            </a: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Waving of Unleavened Bread</a:t>
            </a: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Waving of Ram Breast</a:t>
            </a: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Sprinkling with Blood and Oil</a:t>
            </a:r>
          </a:p>
          <a:p>
            <a:pPr>
              <a:lnSpc>
                <a:spcPct val="90000"/>
              </a:lnSpc>
              <a:buFont typeface="Wingdings" panose="05000000000000000000" pitchFamily="2" charset="2"/>
              <a:buNone/>
              <a:defRPr/>
            </a:pPr>
            <a:r>
              <a:rPr lang="en-US" altLang="en-US" sz="2800" b="1" dirty="0">
                <a:solidFill>
                  <a:srgbClr val="FFFF00"/>
                </a:solidFill>
                <a:effectLst>
                  <a:outerShdw blurRad="38100" dist="38100" dir="2700000" algn="tl">
                    <a:srgbClr val="000000">
                      <a:alpha val="43137"/>
                    </a:srgbClr>
                  </a:outerShdw>
                </a:effectLst>
                <a:latin typeface="Comic Sans MS" panose="030F0702030302020204" pitchFamily="66" charset="0"/>
              </a:rPr>
              <a:t>Sacred Meal</a:t>
            </a:r>
          </a:p>
        </p:txBody>
      </p:sp>
    </p:spTree>
    <p:extLst>
      <p:ext uri="{BB962C8B-B14F-4D97-AF65-F5344CB8AC3E}">
        <p14:creationId xmlns:p14="http://schemas.microsoft.com/office/powerpoint/2010/main" val="36742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p:cTn id="15" dur="500" fill="hold"/>
                                        <p:tgtEl>
                                          <p:spTgt spid="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9">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p:cTn id="29" dur="500" fill="hold"/>
                                        <p:tgtEl>
                                          <p:spTgt spid="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p:cTn id="37" dur="500" fill="hold"/>
                                        <p:tgtEl>
                                          <p:spTgt spid="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9">
                                            <p:txEl>
                                              <p:pRg st="4" end="4"/>
                                            </p:txEl>
                                          </p:spTgt>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p:cTn id="43" dur="500" fill="hold"/>
                                        <p:tgtEl>
                                          <p:spTgt spid="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9">
                                            <p:txEl>
                                              <p:pRg st="6" end="6"/>
                                            </p:txEl>
                                          </p:spTgt>
                                        </p:tgtEl>
                                        <p:attrNameLst>
                                          <p:attrName>style.visibility</p:attrName>
                                        </p:attrNameLst>
                                      </p:cBhvr>
                                      <p:to>
                                        <p:strVal val="visible"/>
                                      </p:to>
                                    </p:set>
                                    <p:anim calcmode="lin" valueType="num">
                                      <p:cBhvr>
                                        <p:cTn id="51" dur="500" fill="hold"/>
                                        <p:tgtEl>
                                          <p:spTgt spid="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9">
                                            <p:txEl>
                                              <p:pRg st="6" end="6"/>
                                            </p:txEl>
                                          </p:spTgt>
                                        </p:tgtEl>
                                        <p:attrNameLst>
                                          <p:attrName>ppt_y</p:attrName>
                                        </p:attrNameLst>
                                      </p:cBhvr>
                                      <p:tavLst>
                                        <p:tav tm="0">
                                          <p:val>
                                            <p:strVal val="#ppt_y"/>
                                          </p:val>
                                        </p:tav>
                                        <p:tav tm="100000">
                                          <p:val>
                                            <p:strVal val="#ppt_y"/>
                                          </p:val>
                                        </p:tav>
                                      </p:tavLst>
                                    </p:anim>
                                  </p:childTnLst>
                                </p:cTn>
                              </p:par>
                              <p:par>
                                <p:cTn id="55" presetID="39" presetClass="entr" presetSubtype="0" accel="100000" fill="hold" nodeType="withEffect">
                                  <p:stCondLst>
                                    <p:cond delay="0"/>
                                  </p:stCondLst>
                                  <p:childTnLst>
                                    <p:set>
                                      <p:cBhvr>
                                        <p:cTn id="56" dur="1" fill="hold">
                                          <p:stCondLst>
                                            <p:cond delay="0"/>
                                          </p:stCondLst>
                                        </p:cTn>
                                        <p:tgtEl>
                                          <p:spTgt spid="9">
                                            <p:txEl>
                                              <p:pRg st="7" end="7"/>
                                            </p:txEl>
                                          </p:spTgt>
                                        </p:tgtEl>
                                        <p:attrNameLst>
                                          <p:attrName>style.visibility</p:attrName>
                                        </p:attrNameLst>
                                      </p:cBhvr>
                                      <p:to>
                                        <p:strVal val="visible"/>
                                      </p:to>
                                    </p:set>
                                    <p:anim calcmode="lin" valueType="num">
                                      <p:cBhvr>
                                        <p:cTn id="57" dur="500" fill="hold"/>
                                        <p:tgtEl>
                                          <p:spTgt spid="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nodeType="clickEffect">
                                  <p:stCondLst>
                                    <p:cond delay="0"/>
                                  </p:stCondLst>
                                  <p:childTnLst>
                                    <p:set>
                                      <p:cBhvr>
                                        <p:cTn id="64" dur="1" fill="hold">
                                          <p:stCondLst>
                                            <p:cond delay="0"/>
                                          </p:stCondLst>
                                        </p:cTn>
                                        <p:tgtEl>
                                          <p:spTgt spid="11">
                                            <p:txEl>
                                              <p:pRg st="0" end="0"/>
                                            </p:txEl>
                                          </p:spTgt>
                                        </p:tgtEl>
                                        <p:attrNameLst>
                                          <p:attrName>style.visibility</p:attrName>
                                        </p:attrNameLst>
                                      </p:cBhvr>
                                      <p:to>
                                        <p:strVal val="visible"/>
                                      </p:to>
                                    </p:set>
                                    <p:anim calcmode="lin" valueType="num">
                                      <p:cBhvr>
                                        <p:cTn id="65" dur="500" fill="hold"/>
                                        <p:tgtEl>
                                          <p:spTgt spid="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11">
                                            <p:txEl>
                                              <p:pRg st="0" end="0"/>
                                            </p:txEl>
                                          </p:spTgt>
                                        </p:tgtEl>
                                        <p:attrNameLst>
                                          <p:attrName>ppt_y</p:attrName>
                                        </p:attrNameLst>
                                      </p:cBhvr>
                                      <p:tavLst>
                                        <p:tav tm="0">
                                          <p:val>
                                            <p:strVal val="#ppt_y"/>
                                          </p:val>
                                        </p:tav>
                                        <p:tav tm="100000">
                                          <p:val>
                                            <p:strVal val="#ppt_y"/>
                                          </p:val>
                                        </p:tav>
                                      </p:tavLst>
                                    </p:anim>
                                  </p:childTnLst>
                                </p:cTn>
                              </p:par>
                              <p:par>
                                <p:cTn id="69" presetID="39" presetClass="entr" presetSubtype="0" accel="100000" fill="hold" nodeType="withEffect">
                                  <p:stCondLst>
                                    <p:cond delay="0"/>
                                  </p:stCondLst>
                                  <p:childTnLst>
                                    <p:set>
                                      <p:cBhvr>
                                        <p:cTn id="70" dur="1" fill="hold">
                                          <p:stCondLst>
                                            <p:cond delay="0"/>
                                          </p:stCondLst>
                                        </p:cTn>
                                        <p:tgtEl>
                                          <p:spTgt spid="11">
                                            <p:txEl>
                                              <p:pRg st="1" end="1"/>
                                            </p:txEl>
                                          </p:spTgt>
                                        </p:tgtEl>
                                        <p:attrNameLst>
                                          <p:attrName>style.visibility</p:attrName>
                                        </p:attrNameLst>
                                      </p:cBhvr>
                                      <p:to>
                                        <p:strVal val="visible"/>
                                      </p:to>
                                    </p:set>
                                    <p:anim calcmode="lin" valueType="num">
                                      <p:cBhvr>
                                        <p:cTn id="71" dur="500" fill="hold"/>
                                        <p:tgtEl>
                                          <p:spTgt spid="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11">
                                            <p:txEl>
                                              <p:pRg st="1" end="1"/>
                                            </p:txEl>
                                          </p:spTgt>
                                        </p:tgtEl>
                                        <p:attrNameLst>
                                          <p:attrName>ppt_y</p:attrName>
                                        </p:attrNameLst>
                                      </p:cBhvr>
                                      <p:tavLst>
                                        <p:tav tm="0">
                                          <p:val>
                                            <p:strVal val="#ppt_y"/>
                                          </p:val>
                                        </p:tav>
                                        <p:tav tm="100000">
                                          <p:val>
                                            <p:strVal val="#ppt_y"/>
                                          </p:val>
                                        </p:tav>
                                      </p:tavLst>
                                    </p:anim>
                                  </p:childTnLst>
                                </p:cTn>
                              </p:par>
                              <p:par>
                                <p:cTn id="75" presetID="39" presetClass="entr" presetSubtype="0" accel="100000" fill="hold" nodeType="withEffect">
                                  <p:stCondLst>
                                    <p:cond delay="0"/>
                                  </p:stCondLst>
                                  <p:childTnLst>
                                    <p:set>
                                      <p:cBhvr>
                                        <p:cTn id="76" dur="1" fill="hold">
                                          <p:stCondLst>
                                            <p:cond delay="0"/>
                                          </p:stCondLst>
                                        </p:cTn>
                                        <p:tgtEl>
                                          <p:spTgt spid="11">
                                            <p:txEl>
                                              <p:pRg st="2" end="2"/>
                                            </p:txEl>
                                          </p:spTgt>
                                        </p:tgtEl>
                                        <p:attrNameLst>
                                          <p:attrName>style.visibility</p:attrName>
                                        </p:attrNameLst>
                                      </p:cBhvr>
                                      <p:to>
                                        <p:strVal val="visible"/>
                                      </p:to>
                                    </p:set>
                                    <p:anim calcmode="lin" valueType="num">
                                      <p:cBhvr>
                                        <p:cTn id="77" dur="500" fill="hold"/>
                                        <p:tgtEl>
                                          <p:spTgt spid="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nodeType="clickEffect">
                                  <p:stCondLst>
                                    <p:cond delay="0"/>
                                  </p:stCondLst>
                                  <p:childTnLst>
                                    <p:set>
                                      <p:cBhvr>
                                        <p:cTn id="84" dur="1" fill="hold">
                                          <p:stCondLst>
                                            <p:cond delay="0"/>
                                          </p:stCondLst>
                                        </p:cTn>
                                        <p:tgtEl>
                                          <p:spTgt spid="11">
                                            <p:txEl>
                                              <p:pRg st="3" end="3"/>
                                            </p:txEl>
                                          </p:spTgt>
                                        </p:tgtEl>
                                        <p:attrNameLst>
                                          <p:attrName>style.visibility</p:attrName>
                                        </p:attrNameLst>
                                      </p:cBhvr>
                                      <p:to>
                                        <p:strVal val="visible"/>
                                      </p:to>
                                    </p:set>
                                    <p:anim calcmode="lin" valueType="num">
                                      <p:cBhvr>
                                        <p:cTn id="85" dur="500" fill="hold"/>
                                        <p:tgtEl>
                                          <p:spTgt spid="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xEl>
                                              <p:pRg st="4" end="4"/>
                                            </p:txEl>
                                          </p:spTgt>
                                        </p:tgtEl>
                                        <p:attrNameLst>
                                          <p:attrName>style.visibility</p:attrName>
                                        </p:attrNameLst>
                                      </p:cBhvr>
                                      <p:to>
                                        <p:strVal val="visible"/>
                                      </p:to>
                                    </p:set>
                                    <p:anim calcmode="lin" valueType="num">
                                      <p:cBhvr>
                                        <p:cTn id="93" dur="500" fill="hold"/>
                                        <p:tgtEl>
                                          <p:spTgt spid="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1">
                                            <p:txEl>
                                              <p:pRg st="5" end="5"/>
                                            </p:txEl>
                                          </p:spTgt>
                                        </p:tgtEl>
                                        <p:attrNameLst>
                                          <p:attrName>style.visibility</p:attrName>
                                        </p:attrNameLst>
                                      </p:cBhvr>
                                      <p:to>
                                        <p:strVal val="visible"/>
                                      </p:to>
                                    </p:set>
                                    <p:anim calcmode="lin" valueType="num">
                                      <p:cBhvr>
                                        <p:cTn id="101" dur="500" fill="hold"/>
                                        <p:tgtEl>
                                          <p:spTgt spid="1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1">
                                            <p:txEl>
                                              <p:pRg st="6" end="6"/>
                                            </p:txEl>
                                          </p:spTgt>
                                        </p:tgtEl>
                                        <p:attrNameLst>
                                          <p:attrName>style.visibility</p:attrName>
                                        </p:attrNameLst>
                                      </p:cBhvr>
                                      <p:to>
                                        <p:strVal val="visible"/>
                                      </p:to>
                                    </p:set>
                                    <p:anim calcmode="lin" valueType="num">
                                      <p:cBhvr>
                                        <p:cTn id="109" dur="500" fill="hold"/>
                                        <p:tgtEl>
                                          <p:spTgt spid="1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6D36570-CEC5-4754-95FA-DE91E30A0637}"/>
              </a:ext>
            </a:extLst>
          </p:cNvPr>
          <p:cNvSpPr>
            <a:spLocks noGrp="1" noChangeArrowheads="1"/>
          </p:cNvSpPr>
          <p:nvPr>
            <p:ph type="title"/>
          </p:nvPr>
        </p:nvSpPr>
        <p:spPr>
          <a:xfrm rot="16200000">
            <a:off x="-1792603" y="3063240"/>
            <a:ext cx="5581650" cy="731520"/>
          </a:xfrm>
        </p:spPr>
        <p:txBody>
          <a:bodyPr/>
          <a:lstStyle/>
          <a:p>
            <a:pPr eaLnBrk="1" hangingPunct="1">
              <a:defRPr/>
            </a:pPr>
            <a:r>
              <a:rPr lang="en-US" altLang="en-US" sz="6600" dirty="0">
                <a:latin typeface="Impact" panose="020B0806030902050204" pitchFamily="34" charset="0"/>
              </a:rPr>
              <a:t>Anointing</a:t>
            </a:r>
            <a:endParaRPr lang="en-US" altLang="en-US" sz="6600" dirty="0">
              <a:latin typeface="Tahoma" panose="020B0604030504040204" pitchFamily="34" charset="0"/>
            </a:endParaRPr>
          </a:p>
        </p:txBody>
      </p:sp>
      <p:pic>
        <p:nvPicPr>
          <p:cNvPr id="52227" name="Picture 3" descr="Horn-shaped-flask(2)[1]">
            <a:extLst>
              <a:ext uri="{FF2B5EF4-FFF2-40B4-BE49-F238E27FC236}">
                <a16:creationId xmlns:a16="http://schemas.microsoft.com/office/drawing/2014/main" id="{0835C82E-2B56-413D-A66C-F7240AE024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7361" y="0"/>
            <a:ext cx="104199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a:extLst>
              <a:ext uri="{FF2B5EF4-FFF2-40B4-BE49-F238E27FC236}">
                <a16:creationId xmlns:a16="http://schemas.microsoft.com/office/drawing/2014/main" id="{D8DCE13A-5389-4BBA-ADA4-420D5BC8C5AF}"/>
              </a:ext>
            </a:extLst>
          </p:cNvPr>
          <p:cNvSpPr txBox="1">
            <a:spLocks noChangeArrowheads="1"/>
          </p:cNvSpPr>
          <p:nvPr/>
        </p:nvSpPr>
        <p:spPr bwMode="auto">
          <a:xfrm>
            <a:off x="2026920" y="382012"/>
            <a:ext cx="5638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buClrTx/>
              <a:buSzTx/>
              <a:buNone/>
            </a:pPr>
            <a:r>
              <a:rPr lang="en-US" altLang="en-US" sz="2400" dirty="0">
                <a:solidFill>
                  <a:srgbClr val="800000"/>
                </a:solidFill>
                <a:latin typeface="Arial Narrow" panose="020B0606020202030204" pitchFamily="34" charset="0"/>
              </a:rPr>
              <a:t>The anointing of the high priest may have been with an implement similar to this horn excavated at Megiddo (northern Israel) from the 15th century BC. This horn of elephant ivory has gold bands and originally was used for perfume. The people of Israel used similar horns for anointing oil. High priests were anointed for office, and kings were anointed to rule.</a:t>
            </a:r>
          </a:p>
        </p:txBody>
      </p:sp>
      <p:sp>
        <p:nvSpPr>
          <p:cNvPr id="52229" name="Text Box 5">
            <a:extLst>
              <a:ext uri="{FF2B5EF4-FFF2-40B4-BE49-F238E27FC236}">
                <a16:creationId xmlns:a16="http://schemas.microsoft.com/office/drawing/2014/main" id="{139D7E9B-1E57-4592-B513-6C070D074757}"/>
              </a:ext>
            </a:extLst>
          </p:cNvPr>
          <p:cNvSpPr txBox="1">
            <a:spLocks noChangeArrowheads="1"/>
          </p:cNvSpPr>
          <p:nvPr/>
        </p:nvSpPr>
        <p:spPr bwMode="auto">
          <a:xfrm>
            <a:off x="7665720" y="4536996"/>
            <a:ext cx="3581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sz="2400" dirty="0">
                <a:solidFill>
                  <a:srgbClr val="800000"/>
                </a:solidFill>
                <a:latin typeface="Arial Narrow" panose="020B0606020202030204" pitchFamily="34" charset="0"/>
              </a:rPr>
              <a:t>Anointing with oil symbolized consecration for service. The anointing oil was composed according to a special recipe (cf. Ex. 30:22ff.).</a:t>
            </a:r>
          </a:p>
        </p:txBody>
      </p:sp>
    </p:spTree>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CD4C-628A-4151-94F3-F2468204905D}"/>
              </a:ext>
            </a:extLst>
          </p:cNvPr>
          <p:cNvSpPr>
            <a:spLocks noGrp="1"/>
          </p:cNvSpPr>
          <p:nvPr>
            <p:ph type="title"/>
          </p:nvPr>
        </p:nvSpPr>
        <p:spPr>
          <a:xfrm>
            <a:off x="838200" y="50643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Sabbath and Creation (31:12-19)</a:t>
            </a:r>
          </a:p>
        </p:txBody>
      </p:sp>
      <p:sp>
        <p:nvSpPr>
          <p:cNvPr id="3" name="Content Placeholder 2">
            <a:extLst>
              <a:ext uri="{FF2B5EF4-FFF2-40B4-BE49-F238E27FC236}">
                <a16:creationId xmlns:a16="http://schemas.microsoft.com/office/drawing/2014/main" id="{AACEF235-FA9A-449A-8DB5-9C6D28BAAE00}"/>
              </a:ext>
            </a:extLst>
          </p:cNvPr>
          <p:cNvSpPr>
            <a:spLocks noGrp="1"/>
          </p:cNvSpPr>
          <p:nvPr>
            <p:ph idx="1"/>
          </p:nvPr>
        </p:nvSpPr>
        <p:spPr>
          <a:xfrm>
            <a:off x="838200" y="1143635"/>
            <a:ext cx="11030680" cy="5714365"/>
          </a:xfrm>
        </p:spPr>
        <p:txBody>
          <a:bodyPr>
            <a:normAutofit fontScale="92500" lnSpcReduction="10000"/>
          </a:bodyPr>
          <a:lstStyle/>
          <a:p>
            <a:pPr marL="0" indent="0">
              <a:buNone/>
            </a:pPr>
            <a:r>
              <a:rPr lang="en-US" sz="3000" b="1" dirty="0">
                <a:solidFill>
                  <a:srgbClr val="002060"/>
                </a:solidFill>
                <a:latin typeface="Comic Sans MS" panose="030F0702030302020204" pitchFamily="66" charset="0"/>
              </a:rPr>
              <a:t>The importance of Sabbath observance is evident in the frequency of occasions where it is addressed.</a:t>
            </a:r>
          </a:p>
          <a:p>
            <a:r>
              <a:rPr lang="en-US" sz="2600" i="1" dirty="0">
                <a:latin typeface="Comic Sans MS" panose="030F0702030302020204" pitchFamily="66" charset="0"/>
              </a:rPr>
              <a:t>It begins in the exodus (16:23-30), is one of the Ten Commandments (20:8-11), is reiterated on Mt. Sinai to Moses (31:12-17), and is publicly proclaimed to the people again after the golden calf episode (35:1-3).</a:t>
            </a:r>
          </a:p>
          <a:p>
            <a:r>
              <a:rPr lang="en-US" sz="2600" i="1" dirty="0">
                <a:latin typeface="Comic Sans MS" panose="030F0702030302020204" pitchFamily="66" charset="0"/>
              </a:rPr>
              <a:t>The Sabbath served as a covenant sign (31:16-17), and Sabbath-breaking was a capital offense (31:14-15; 35:2b).</a:t>
            </a:r>
          </a:p>
          <a:p>
            <a:r>
              <a:rPr lang="en-US" sz="2600" i="1" dirty="0">
                <a:latin typeface="Comic Sans MS" panose="030F0702030302020204" pitchFamily="66" charset="0"/>
              </a:rPr>
              <a:t>It reflects upon the creation (20:11; 31:17) and becomes the climax of the instruction about the building of the Tabernacle. As in the creation narrative in Genesis, the building of the sanctuary entails seven divine commands (25:1; 30:11, 17, 22, 34; 31:1; 31:12), culminating with the Sabbath and a blessing (39:43; cf. Ge. 2:3). </a:t>
            </a:r>
          </a:p>
        </p:txBody>
      </p:sp>
      <p:sp>
        <p:nvSpPr>
          <p:cNvPr id="4" name="Slide Number Placeholder 3">
            <a:extLst>
              <a:ext uri="{FF2B5EF4-FFF2-40B4-BE49-F238E27FC236}">
                <a16:creationId xmlns:a16="http://schemas.microsoft.com/office/drawing/2014/main" id="{D580B826-4237-43C0-83BD-C49013C3FEF5}"/>
              </a:ext>
            </a:extLst>
          </p:cNvPr>
          <p:cNvSpPr>
            <a:spLocks noGrp="1"/>
          </p:cNvSpPr>
          <p:nvPr>
            <p:ph type="sldNum" sz="quarter" idx="12"/>
          </p:nvPr>
        </p:nvSpPr>
        <p:spPr>
          <a:xfrm>
            <a:off x="10995660" y="6429466"/>
            <a:ext cx="87322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99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74620" y="374904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The Covenant Broken and Renewed</a:t>
            </a:r>
          </a:p>
        </p:txBody>
      </p:sp>
    </p:spTree>
    <p:extLst>
      <p:ext uri="{BB962C8B-B14F-4D97-AF65-F5344CB8AC3E}">
        <p14:creationId xmlns:p14="http://schemas.microsoft.com/office/powerpoint/2010/main" val="1210179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CD4C-628A-4151-94F3-F2468204905D}"/>
              </a:ext>
            </a:extLst>
          </p:cNvPr>
          <p:cNvSpPr>
            <a:spLocks noGrp="1"/>
          </p:cNvSpPr>
          <p:nvPr>
            <p:ph type="title"/>
          </p:nvPr>
        </p:nvSpPr>
        <p:spPr>
          <a:xfrm>
            <a:off x="838200" y="65037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On the Mountain of God</a:t>
            </a:r>
          </a:p>
        </p:txBody>
      </p:sp>
      <p:sp>
        <p:nvSpPr>
          <p:cNvPr id="3" name="Content Placeholder 2">
            <a:extLst>
              <a:ext uri="{FF2B5EF4-FFF2-40B4-BE49-F238E27FC236}">
                <a16:creationId xmlns:a16="http://schemas.microsoft.com/office/drawing/2014/main" id="{AACEF235-FA9A-449A-8DB5-9C6D28BAAE00}"/>
              </a:ext>
            </a:extLst>
          </p:cNvPr>
          <p:cNvSpPr>
            <a:spLocks noGrp="1"/>
          </p:cNvSpPr>
          <p:nvPr>
            <p:ph idx="1"/>
          </p:nvPr>
        </p:nvSpPr>
        <p:spPr>
          <a:xfrm>
            <a:off x="838200" y="1569765"/>
            <a:ext cx="11030680" cy="5005705"/>
          </a:xfrm>
        </p:spPr>
        <p:txBody>
          <a:bodyPr>
            <a:normAutofit/>
          </a:bodyPr>
          <a:lstStyle/>
          <a:p>
            <a:pPr marL="0" indent="0">
              <a:buNone/>
            </a:pPr>
            <a:r>
              <a:rPr lang="en-US" sz="2800" b="1" dirty="0">
                <a:solidFill>
                  <a:srgbClr val="002060"/>
                </a:solidFill>
                <a:latin typeface="Comic Sans MS" panose="030F0702030302020204" pitchFamily="66" charset="0"/>
              </a:rPr>
              <a:t>Moses was on the mountain alone with God when he received the written version of the Ten Commandments and the instructions for the tabernacle (24:12-18; 31:18).</a:t>
            </a:r>
          </a:p>
          <a:p>
            <a:r>
              <a:rPr lang="en-US" sz="2400" i="1" dirty="0">
                <a:latin typeface="Comic Sans MS" panose="030F0702030302020204" pitchFamily="66" charset="0"/>
              </a:rPr>
              <a:t>The decalogue was written by God on two tables of stone (24:12; 31:18; 32:16) as the core of the covenant between himself and Israel.</a:t>
            </a:r>
          </a:p>
          <a:p>
            <a:r>
              <a:rPr lang="en-US" sz="2400" i="1" dirty="0">
                <a:latin typeface="Comic Sans MS" panose="030F0702030302020204" pitchFamily="66" charset="0"/>
              </a:rPr>
              <a:t>The 40 days and nights is a highly symbolic number, often indicating a period of trial (as in the 40 years in the desert sojourn).</a:t>
            </a:r>
          </a:p>
        </p:txBody>
      </p:sp>
      <p:sp>
        <p:nvSpPr>
          <p:cNvPr id="4" name="Slide Number Placeholder 3">
            <a:extLst>
              <a:ext uri="{FF2B5EF4-FFF2-40B4-BE49-F238E27FC236}">
                <a16:creationId xmlns:a16="http://schemas.microsoft.com/office/drawing/2014/main" id="{D580B826-4237-43C0-83BD-C49013C3FEF5}"/>
              </a:ext>
            </a:extLst>
          </p:cNvPr>
          <p:cNvSpPr>
            <a:spLocks noGrp="1"/>
          </p:cNvSpPr>
          <p:nvPr>
            <p:ph type="sldNum" sz="quarter" idx="12"/>
          </p:nvPr>
        </p:nvSpPr>
        <p:spPr>
          <a:xfrm>
            <a:off x="10995660" y="6429466"/>
            <a:ext cx="87322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65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3ED852E-69EF-4522-AE7C-09C1A9EC92E4}"/>
              </a:ext>
            </a:extLst>
          </p:cNvPr>
          <p:cNvSpPr>
            <a:spLocks noGrp="1"/>
          </p:cNvSpPr>
          <p:nvPr>
            <p:ph type="sldNum" sz="quarter" idx="12"/>
          </p:nvPr>
        </p:nvSpPr>
        <p:spPr/>
        <p:txBody>
          <a:bodyPr/>
          <a:lstStyle/>
          <a:p>
            <a:pPr fontAlgn="base">
              <a:spcBef>
                <a:spcPct val="0"/>
              </a:spcBef>
              <a:spcAft>
                <a:spcPct val="0"/>
              </a:spcAft>
              <a:defRPr/>
            </a:pPr>
            <a:fld id="{70DF9E10-4E6E-413F-AF31-C951A9CE8D5A}" type="slidenum">
              <a:rPr lang="en-US" altLang="en-US">
                <a:solidFill>
                  <a:srgbClr val="FFFFFF"/>
                </a:solidFill>
                <a:latin typeface="Arial"/>
                <a:cs typeface="Arial" panose="020B0604020202020204" pitchFamily="34" charset="0"/>
              </a:rPr>
              <a:pPr fontAlgn="base">
                <a:spcBef>
                  <a:spcPct val="0"/>
                </a:spcBef>
                <a:spcAft>
                  <a:spcPct val="0"/>
                </a:spcAft>
                <a:defRPr/>
              </a:pPr>
              <a:t>19</a:t>
            </a:fld>
            <a:endParaRPr lang="en-US" altLang="en-US">
              <a:solidFill>
                <a:srgbClr val="FFFFFF"/>
              </a:solidFill>
              <a:latin typeface="Arial"/>
              <a:cs typeface="Arial" panose="020B0604020202020204" pitchFamily="34" charset="0"/>
            </a:endParaRPr>
          </a:p>
        </p:txBody>
      </p:sp>
      <p:sp>
        <p:nvSpPr>
          <p:cNvPr id="67586" name="Rectangle 2">
            <a:extLst>
              <a:ext uri="{FF2B5EF4-FFF2-40B4-BE49-F238E27FC236}">
                <a16:creationId xmlns:a16="http://schemas.microsoft.com/office/drawing/2014/main" id="{72DD006E-0406-45A4-91C8-5043C620333D}"/>
              </a:ext>
            </a:extLst>
          </p:cNvPr>
          <p:cNvSpPr>
            <a:spLocks noGrp="1" noChangeArrowheads="1"/>
          </p:cNvSpPr>
          <p:nvPr>
            <p:ph type="title"/>
          </p:nvPr>
        </p:nvSpPr>
        <p:spPr/>
        <p:txBody>
          <a:bodyPr/>
          <a:lstStyle/>
          <a:p>
            <a:pPr eaLnBrk="1" hangingPunct="1"/>
            <a:r>
              <a:rPr lang="en-US" altLang="en-US" sz="4000" dirty="0">
                <a:solidFill>
                  <a:srgbClr val="FFFF00"/>
                </a:solidFill>
              </a:rPr>
              <a:t>Minimalists</a:t>
            </a:r>
            <a:br>
              <a:rPr lang="en-US" altLang="en-US" sz="4000" dirty="0"/>
            </a:br>
            <a:r>
              <a:rPr lang="en-US" altLang="en-US" sz="2400" dirty="0">
                <a:solidFill>
                  <a:srgbClr val="FFFF99"/>
                </a:solidFill>
              </a:rPr>
              <a:t>(the terms “minimalist” and “maximalist” were coined by William Hallo of Yale University)</a:t>
            </a:r>
            <a:endParaRPr lang="en-US" altLang="en-US" sz="4000" dirty="0">
              <a:solidFill>
                <a:srgbClr val="FFFF99"/>
              </a:solidFill>
            </a:endParaRPr>
          </a:p>
        </p:txBody>
      </p:sp>
      <p:sp>
        <p:nvSpPr>
          <p:cNvPr id="67587" name="Rectangle 3">
            <a:extLst>
              <a:ext uri="{FF2B5EF4-FFF2-40B4-BE49-F238E27FC236}">
                <a16:creationId xmlns:a16="http://schemas.microsoft.com/office/drawing/2014/main" id="{99FB5E3E-9E12-4255-B655-063292B0B798}"/>
              </a:ext>
            </a:extLst>
          </p:cNvPr>
          <p:cNvSpPr>
            <a:spLocks noGrp="1" noChangeArrowheads="1"/>
          </p:cNvSpPr>
          <p:nvPr>
            <p:ph type="body" idx="1"/>
          </p:nvPr>
        </p:nvSpPr>
        <p:spPr>
          <a:xfrm>
            <a:off x="711200" y="1897380"/>
            <a:ext cx="10871200" cy="4122420"/>
          </a:xfrm>
        </p:spPr>
        <p:txBody>
          <a:bodyPr/>
          <a:lstStyle/>
          <a:p>
            <a:pPr eaLnBrk="1" hangingPunct="1">
              <a:lnSpc>
                <a:spcPct val="90000"/>
              </a:lnSpc>
            </a:pPr>
            <a:r>
              <a:rPr lang="en-US" altLang="en-US" sz="2400" dirty="0">
                <a:solidFill>
                  <a:srgbClr val="FF6600"/>
                </a:solidFill>
              </a:rPr>
              <a:t>Minimalists are those scholars who widely doubt the reliability of the biblical record: they doubt or reject all historical statements in the Bible unless corroborated by extra-biblical sources from the ancient Near East.</a:t>
            </a:r>
          </a:p>
          <a:p>
            <a:pPr lvl="1" eaLnBrk="1" hangingPunct="1">
              <a:lnSpc>
                <a:spcPct val="90000"/>
              </a:lnSpc>
              <a:buClr>
                <a:srgbClr val="00FFFF"/>
              </a:buClr>
              <a:buFont typeface="Wingdings" panose="05000000000000000000" pitchFamily="2" charset="2"/>
              <a:buChar char="Ø"/>
            </a:pPr>
            <a:r>
              <a:rPr lang="en-US" altLang="en-US" sz="2400" i="1" dirty="0">
                <a:solidFill>
                  <a:srgbClr val="FFFF66"/>
                </a:solidFill>
                <a:latin typeface="Arial" panose="020B0604020202020204" pitchFamily="34" charset="0"/>
                <a:cs typeface="Arial" panose="020B0604020202020204" pitchFamily="34" charset="0"/>
              </a:rPr>
              <a:t>Large portions of biblical history, including the exodus narratives, are treated as legend or heroic myth.</a:t>
            </a:r>
          </a:p>
          <a:p>
            <a:pPr lvl="1" eaLnBrk="1" hangingPunct="1">
              <a:lnSpc>
                <a:spcPct val="90000"/>
              </a:lnSpc>
              <a:buClr>
                <a:srgbClr val="00FFFF"/>
              </a:buClr>
              <a:buFont typeface="Wingdings" panose="05000000000000000000" pitchFamily="2" charset="2"/>
              <a:buChar char="Ø"/>
            </a:pPr>
            <a:r>
              <a:rPr lang="en-US" altLang="en-US" sz="2400" i="1" dirty="0">
                <a:solidFill>
                  <a:srgbClr val="FFFF66"/>
                </a:solidFill>
                <a:latin typeface="Arial" panose="020B0604020202020204" pitchFamily="34" charset="0"/>
                <a:cs typeface="Arial" panose="020B0604020202020204" pitchFamily="34" charset="0"/>
              </a:rPr>
              <a:t>Current major “players” include:</a:t>
            </a:r>
          </a:p>
          <a:p>
            <a:pPr lvl="2" eaLnBrk="1" hangingPunct="1">
              <a:lnSpc>
                <a:spcPct val="90000"/>
              </a:lnSpc>
            </a:pPr>
            <a:r>
              <a:rPr lang="en-US" altLang="en-US" sz="2200" i="1" dirty="0">
                <a:latin typeface="Arial" panose="020B0604020202020204" pitchFamily="34" charset="0"/>
                <a:cs typeface="Arial" panose="020B0604020202020204" pitchFamily="34" charset="0"/>
              </a:rPr>
              <a:t>Philip Davies (University of Sheffield)</a:t>
            </a:r>
          </a:p>
          <a:p>
            <a:pPr lvl="2" eaLnBrk="1" hangingPunct="1">
              <a:lnSpc>
                <a:spcPct val="90000"/>
              </a:lnSpc>
            </a:pPr>
            <a:r>
              <a:rPr lang="en-US" altLang="en-US" sz="2200" i="1" dirty="0">
                <a:latin typeface="Arial" panose="020B0604020202020204" pitchFamily="34" charset="0"/>
                <a:cs typeface="Arial" panose="020B0604020202020204" pitchFamily="34" charset="0"/>
              </a:rPr>
              <a:t>Niels Peter </a:t>
            </a:r>
            <a:r>
              <a:rPr lang="en-US" altLang="en-US" sz="2200" i="1" dirty="0" err="1">
                <a:latin typeface="Arial" panose="020B0604020202020204" pitchFamily="34" charset="0"/>
                <a:cs typeface="Arial" panose="020B0604020202020204" pitchFamily="34" charset="0"/>
              </a:rPr>
              <a:t>Lemche</a:t>
            </a:r>
            <a:r>
              <a:rPr lang="en-US" altLang="en-US" sz="2200" i="1" dirty="0">
                <a:latin typeface="Arial" panose="020B0604020202020204" pitchFamily="34" charset="0"/>
                <a:cs typeface="Arial" panose="020B0604020202020204" pitchFamily="34" charset="0"/>
              </a:rPr>
              <a:t> (University of Copenhagen)</a:t>
            </a:r>
          </a:p>
          <a:p>
            <a:pPr lvl="2" eaLnBrk="1" hangingPunct="1">
              <a:lnSpc>
                <a:spcPct val="90000"/>
              </a:lnSpc>
            </a:pPr>
            <a:r>
              <a:rPr lang="en-US" altLang="en-US" sz="2200" i="1" dirty="0">
                <a:latin typeface="Arial" panose="020B0604020202020204" pitchFamily="34" charset="0"/>
                <a:cs typeface="Arial" panose="020B0604020202020204" pitchFamily="34" charset="0"/>
              </a:rPr>
              <a:t>Thomas Thompson (Marquette University)</a:t>
            </a:r>
          </a:p>
          <a:p>
            <a:pPr lvl="2" eaLnBrk="1" hangingPunct="1">
              <a:lnSpc>
                <a:spcPct val="90000"/>
              </a:lnSpc>
            </a:pPr>
            <a:r>
              <a:rPr lang="en-US" altLang="en-US" sz="2200" i="1" dirty="0">
                <a:latin typeface="Arial" panose="020B0604020202020204" pitchFamily="34" charset="0"/>
                <a:cs typeface="Arial" panose="020B0604020202020204" pitchFamily="34" charset="0"/>
              </a:rPr>
              <a:t>Margaret Steiner (University of Leiden)</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fade">
                                      <p:cBhvr>
                                        <p:cTn id="7" dur="800" decel="100000"/>
                                        <p:tgtEl>
                                          <p:spTgt spid="67586"/>
                                        </p:tgtEl>
                                      </p:cBhvr>
                                    </p:animEffect>
                                    <p:anim calcmode="lin" valueType="num">
                                      <p:cBhvr>
                                        <p:cTn id="8" dur="800" decel="100000" fill="hold"/>
                                        <p:tgtEl>
                                          <p:spTgt spid="67586"/>
                                        </p:tgtEl>
                                        <p:attrNameLst>
                                          <p:attrName>style.rotation</p:attrName>
                                        </p:attrNameLst>
                                      </p:cBhvr>
                                      <p:tavLst>
                                        <p:tav tm="0">
                                          <p:val>
                                            <p:fltVal val="-90"/>
                                          </p:val>
                                        </p:tav>
                                        <p:tav tm="100000">
                                          <p:val>
                                            <p:fltVal val="0"/>
                                          </p:val>
                                        </p:tav>
                                      </p:tavLst>
                                    </p:anim>
                                    <p:anim calcmode="lin" valueType="num">
                                      <p:cBhvr>
                                        <p:cTn id="9" dur="800" decel="100000" fill="hold"/>
                                        <p:tgtEl>
                                          <p:spTgt spid="67586"/>
                                        </p:tgtEl>
                                        <p:attrNameLst>
                                          <p:attrName>ppt_x</p:attrName>
                                        </p:attrNameLst>
                                      </p:cBhvr>
                                      <p:tavLst>
                                        <p:tav tm="0">
                                          <p:val>
                                            <p:strVal val="#ppt_x+0.4"/>
                                          </p:val>
                                        </p:tav>
                                        <p:tav tm="100000">
                                          <p:val>
                                            <p:strVal val="#ppt_x-0.05"/>
                                          </p:val>
                                        </p:tav>
                                      </p:tavLst>
                                    </p:anim>
                                    <p:anim calcmode="lin" valueType="num">
                                      <p:cBhvr>
                                        <p:cTn id="10" dur="800" decel="100000" fill="hold"/>
                                        <p:tgtEl>
                                          <p:spTgt spid="675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5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58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7587">
                                            <p:txEl>
                                              <p:pRg st="0" end="0"/>
                                            </p:txEl>
                                          </p:spTgt>
                                        </p:tgtEl>
                                        <p:attrNameLst>
                                          <p:attrName>style.visibility</p:attrName>
                                        </p:attrNameLst>
                                      </p:cBhvr>
                                      <p:to>
                                        <p:strVal val="visible"/>
                                      </p:to>
                                    </p:set>
                                    <p:animEffect transition="in" filter="fade">
                                      <p:cBhvr>
                                        <p:cTn id="17" dur="1000"/>
                                        <p:tgtEl>
                                          <p:spTgt spid="67587">
                                            <p:txEl>
                                              <p:pRg st="0" end="0"/>
                                            </p:txEl>
                                          </p:spTgt>
                                        </p:tgtEl>
                                      </p:cBhvr>
                                    </p:animEffect>
                                    <p:anim calcmode="lin" valueType="num">
                                      <p:cBhvr>
                                        <p:cTn id="1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75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7587">
                                            <p:txEl>
                                              <p:pRg st="1" end="1"/>
                                            </p:txEl>
                                          </p:spTgt>
                                        </p:tgtEl>
                                        <p:attrNameLst>
                                          <p:attrName>style.visibility</p:attrName>
                                        </p:attrNameLst>
                                      </p:cBhvr>
                                      <p:to>
                                        <p:strVal val="visible"/>
                                      </p:to>
                                    </p:set>
                                    <p:animEffect transition="in" filter="fade">
                                      <p:cBhvr>
                                        <p:cTn id="24" dur="1000"/>
                                        <p:tgtEl>
                                          <p:spTgt spid="67587">
                                            <p:txEl>
                                              <p:pRg st="1" end="1"/>
                                            </p:txEl>
                                          </p:spTgt>
                                        </p:tgtEl>
                                      </p:cBhvr>
                                    </p:animEffect>
                                    <p:anim calcmode="lin" valueType="num">
                                      <p:cBhvr>
                                        <p:cTn id="25" dur="10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75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7587">
                                            <p:txEl>
                                              <p:pRg st="2" end="2"/>
                                            </p:txEl>
                                          </p:spTgt>
                                        </p:tgtEl>
                                        <p:attrNameLst>
                                          <p:attrName>style.visibility</p:attrName>
                                        </p:attrNameLst>
                                      </p:cBhvr>
                                      <p:to>
                                        <p:strVal val="visible"/>
                                      </p:to>
                                    </p:set>
                                    <p:animEffect transition="in" filter="fade">
                                      <p:cBhvr>
                                        <p:cTn id="31" dur="1000"/>
                                        <p:tgtEl>
                                          <p:spTgt spid="67587">
                                            <p:txEl>
                                              <p:pRg st="2" end="2"/>
                                            </p:txEl>
                                          </p:spTgt>
                                        </p:tgtEl>
                                      </p:cBhvr>
                                    </p:animEffect>
                                    <p:anim calcmode="lin" valueType="num">
                                      <p:cBhvr>
                                        <p:cTn id="32"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7587">
                                            <p:txEl>
                                              <p:pRg st="2" end="2"/>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67587">
                                            <p:txEl>
                                              <p:pRg st="3" end="3"/>
                                            </p:txEl>
                                          </p:spTgt>
                                        </p:tgtEl>
                                        <p:attrNameLst>
                                          <p:attrName>style.visibility</p:attrName>
                                        </p:attrNameLst>
                                      </p:cBhvr>
                                      <p:to>
                                        <p:strVal val="visible"/>
                                      </p:to>
                                    </p:set>
                                    <p:animEffect transition="in" filter="fade">
                                      <p:cBhvr>
                                        <p:cTn id="36" dur="1000"/>
                                        <p:tgtEl>
                                          <p:spTgt spid="67587">
                                            <p:txEl>
                                              <p:pRg st="3" end="3"/>
                                            </p:txEl>
                                          </p:spTgt>
                                        </p:tgtEl>
                                      </p:cBhvr>
                                    </p:animEffect>
                                    <p:anim calcmode="lin" valueType="num">
                                      <p:cBhvr>
                                        <p:cTn id="37" dur="10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67587">
                                            <p:txEl>
                                              <p:pRg st="3" end="3"/>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67587">
                                            <p:txEl>
                                              <p:pRg st="4" end="4"/>
                                            </p:txEl>
                                          </p:spTgt>
                                        </p:tgtEl>
                                        <p:attrNameLst>
                                          <p:attrName>style.visibility</p:attrName>
                                        </p:attrNameLst>
                                      </p:cBhvr>
                                      <p:to>
                                        <p:strVal val="visible"/>
                                      </p:to>
                                    </p:set>
                                    <p:animEffect transition="in" filter="fade">
                                      <p:cBhvr>
                                        <p:cTn id="41" dur="1000"/>
                                        <p:tgtEl>
                                          <p:spTgt spid="67587">
                                            <p:txEl>
                                              <p:pRg st="4" end="4"/>
                                            </p:txEl>
                                          </p:spTgt>
                                        </p:tgtEl>
                                      </p:cBhvr>
                                    </p:animEffect>
                                    <p:anim calcmode="lin" valueType="num">
                                      <p:cBhvr>
                                        <p:cTn id="42" dur="1000" fill="hold"/>
                                        <p:tgtEl>
                                          <p:spTgt spid="67587">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67587">
                                            <p:txEl>
                                              <p:pRg st="4" end="4"/>
                                            </p:tx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67587">
                                            <p:txEl>
                                              <p:pRg st="5" end="5"/>
                                            </p:txEl>
                                          </p:spTgt>
                                        </p:tgtEl>
                                        <p:attrNameLst>
                                          <p:attrName>style.visibility</p:attrName>
                                        </p:attrNameLst>
                                      </p:cBhvr>
                                      <p:to>
                                        <p:strVal val="visible"/>
                                      </p:to>
                                    </p:set>
                                    <p:animEffect transition="in" filter="fade">
                                      <p:cBhvr>
                                        <p:cTn id="46" dur="1000"/>
                                        <p:tgtEl>
                                          <p:spTgt spid="67587">
                                            <p:txEl>
                                              <p:pRg st="5" end="5"/>
                                            </p:txEl>
                                          </p:spTgt>
                                        </p:tgtEl>
                                      </p:cBhvr>
                                    </p:animEffect>
                                    <p:anim calcmode="lin" valueType="num">
                                      <p:cBhvr>
                                        <p:cTn id="47" dur="1000" fill="hold"/>
                                        <p:tgtEl>
                                          <p:spTgt spid="67587">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67587">
                                            <p:txEl>
                                              <p:pRg st="5" end="5"/>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7587">
                                            <p:txEl>
                                              <p:pRg st="6" end="6"/>
                                            </p:txEl>
                                          </p:spTgt>
                                        </p:tgtEl>
                                        <p:attrNameLst>
                                          <p:attrName>style.visibility</p:attrName>
                                        </p:attrNameLst>
                                      </p:cBhvr>
                                      <p:to>
                                        <p:strVal val="visible"/>
                                      </p:to>
                                    </p:set>
                                    <p:animEffect transition="in" filter="fade">
                                      <p:cBhvr>
                                        <p:cTn id="51" dur="1000"/>
                                        <p:tgtEl>
                                          <p:spTgt spid="67587">
                                            <p:txEl>
                                              <p:pRg st="6" end="6"/>
                                            </p:txEl>
                                          </p:spTgt>
                                        </p:tgtEl>
                                      </p:cBhvr>
                                    </p:animEffect>
                                    <p:anim calcmode="lin" valueType="num">
                                      <p:cBhvr>
                                        <p:cTn id="52" dur="10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6758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uiExpand="1" build="p"/>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DDDEAB-6FD8-4D19-9D3D-85CF58896B62}"/>
              </a:ext>
            </a:extLst>
          </p:cNvPr>
          <p:cNvSpPr>
            <a:spLocks noGrp="1"/>
          </p:cNvSpPr>
          <p:nvPr>
            <p:ph type="title"/>
          </p:nvPr>
        </p:nvSpPr>
        <p:spPr>
          <a:xfrm>
            <a:off x="369570" y="594360"/>
            <a:ext cx="4587240" cy="1645920"/>
          </a:xfrm>
        </p:spPr>
        <p:txBody>
          <a:bodyPr>
            <a:normAutofit/>
          </a:bodyPr>
          <a:lstStyle/>
          <a:p>
            <a:pPr algn="ctr"/>
            <a:r>
              <a:rPr lang="en-US" sz="4400" dirty="0">
                <a:solidFill>
                  <a:srgbClr val="C00000"/>
                </a:solidFill>
                <a:effectLst>
                  <a:outerShdw blurRad="38100" dist="38100" dir="2700000" algn="tl">
                    <a:srgbClr val="000000">
                      <a:alpha val="43137"/>
                    </a:srgbClr>
                  </a:outerShdw>
                </a:effectLst>
              </a:rPr>
              <a:t>The Two Tables of Stone</a:t>
            </a:r>
          </a:p>
        </p:txBody>
      </p:sp>
      <p:sp>
        <p:nvSpPr>
          <p:cNvPr id="4" name="Slide Number Placeholder 3">
            <a:extLst>
              <a:ext uri="{FF2B5EF4-FFF2-40B4-BE49-F238E27FC236}">
                <a16:creationId xmlns:a16="http://schemas.microsoft.com/office/drawing/2014/main" id="{DB34C742-C022-494E-85D8-F4E89FED41E3}"/>
              </a:ext>
            </a:extLst>
          </p:cNvPr>
          <p:cNvSpPr>
            <a:spLocks noGrp="1"/>
          </p:cNvSpPr>
          <p:nvPr>
            <p:ph type="sldNum" sz="quarter" idx="14"/>
          </p:nvPr>
        </p:nvSpPr>
        <p:spPr>
          <a:xfrm>
            <a:off x="11104403" y="6366765"/>
            <a:ext cx="764477" cy="354710"/>
          </a:xfrm>
        </p:spPr>
        <p:txBody>
          <a:bodyPr/>
          <a:lstStyle/>
          <a:p>
            <a:fld id="{45C00377-489B-40EC-B059-26BDDD2E89B9}" type="slidenum">
              <a:rPr lang="en-US" smtClean="0"/>
              <a:pPr/>
              <a:t>190</a:t>
            </a:fld>
            <a:endParaRPr lang="en-US" dirty="0"/>
          </a:p>
        </p:txBody>
      </p:sp>
      <p:pic>
        <p:nvPicPr>
          <p:cNvPr id="9" name="Content Placeholder 8">
            <a:extLst>
              <a:ext uri="{FF2B5EF4-FFF2-40B4-BE49-F238E27FC236}">
                <a16:creationId xmlns:a16="http://schemas.microsoft.com/office/drawing/2014/main" id="{944BD7CF-D463-4D38-B625-8F3AFECB79D2}"/>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0" y="1846455"/>
            <a:ext cx="5823743" cy="4840985"/>
          </a:xfrm>
        </p:spPr>
      </p:pic>
      <p:sp>
        <p:nvSpPr>
          <p:cNvPr id="7" name="Content Placeholder 6">
            <a:extLst>
              <a:ext uri="{FF2B5EF4-FFF2-40B4-BE49-F238E27FC236}">
                <a16:creationId xmlns:a16="http://schemas.microsoft.com/office/drawing/2014/main" id="{24FB50BF-0D88-41A8-BAF2-F54329EFD1BD}"/>
              </a:ext>
            </a:extLst>
          </p:cNvPr>
          <p:cNvSpPr>
            <a:spLocks noGrp="1"/>
          </p:cNvSpPr>
          <p:nvPr>
            <p:ph sz="half" idx="2"/>
          </p:nvPr>
        </p:nvSpPr>
        <p:spPr>
          <a:xfrm>
            <a:off x="5326380" y="274320"/>
            <a:ext cx="6542500" cy="6447155"/>
          </a:xfrm>
        </p:spPr>
        <p:txBody>
          <a:bodyPr>
            <a:normAutofit fontScale="92500"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In popular depictions, the two tables of stone are round-topped rectangles, a tradition that only goes back to the Middle Ages (earlier, they were depicted with sharp corners).</a:t>
            </a:r>
          </a:p>
          <a:p>
            <a:r>
              <a:rPr lang="en-US" sz="2400" i="1" dirty="0"/>
              <a:t>Often, they are stylized with the first ten letters of the Hebrew alphabet, which in Hebrew signify the numbers 1-10, five on each tablet.</a:t>
            </a:r>
          </a:p>
          <a:p>
            <a:r>
              <a:rPr lang="en-US" sz="2400" i="1" dirty="0"/>
              <a:t>Because they are the core of the law, it is likely that all 10 commandments were duplicated on both tablets, since such treaties in the ancient world were usually composed with two copies, one for each party to the covenant, to be deposited in their respective shrines.</a:t>
            </a:r>
          </a:p>
          <a:p>
            <a:r>
              <a:rPr lang="en-US" sz="2400" i="1" dirty="0"/>
              <a:t>Since Israel was to worship Yahweh alone, both tablets, Yahweh’s copy and Israel’s copy, would be deposited in a single shrine, the Tabernacle.</a:t>
            </a:r>
          </a:p>
          <a:p>
            <a:endParaRPr lang="en-US" sz="2400" i="1" dirty="0"/>
          </a:p>
        </p:txBody>
      </p:sp>
    </p:spTree>
    <p:extLst>
      <p:ext uri="{BB962C8B-B14F-4D97-AF65-F5344CB8AC3E}">
        <p14:creationId xmlns:p14="http://schemas.microsoft.com/office/powerpoint/2010/main" val="7980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A4B-2FA7-41C4-A461-CE36ACDC6AE8}"/>
              </a:ext>
            </a:extLst>
          </p:cNvPr>
          <p:cNvSpPr>
            <a:spLocks noGrp="1"/>
          </p:cNvSpPr>
          <p:nvPr>
            <p:ph type="title"/>
          </p:nvPr>
        </p:nvSpPr>
        <p:spPr>
          <a:xfrm>
            <a:off x="838200" y="602413"/>
            <a:ext cx="10515600" cy="637198"/>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Golden Calf Episode (32:1-6)</a:t>
            </a:r>
          </a:p>
        </p:txBody>
      </p:sp>
      <p:sp>
        <p:nvSpPr>
          <p:cNvPr id="3" name="Content Placeholder 2">
            <a:extLst>
              <a:ext uri="{FF2B5EF4-FFF2-40B4-BE49-F238E27FC236}">
                <a16:creationId xmlns:a16="http://schemas.microsoft.com/office/drawing/2014/main" id="{4B22A769-656C-429C-AF6E-ECC6FE4F0BD6}"/>
              </a:ext>
            </a:extLst>
          </p:cNvPr>
          <p:cNvSpPr>
            <a:spLocks noGrp="1"/>
          </p:cNvSpPr>
          <p:nvPr>
            <p:ph idx="1"/>
          </p:nvPr>
        </p:nvSpPr>
        <p:spPr>
          <a:xfrm>
            <a:off x="838200" y="1531619"/>
            <a:ext cx="10515600" cy="5075555"/>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While Moses was on the mountain of God, the people fell into false worship, constructing a golden calf by which to worship Yahweh.</a:t>
            </a:r>
          </a:p>
          <a:p>
            <a:pPr>
              <a:defRPr/>
            </a:pPr>
            <a:r>
              <a:rPr lang="en-US" sz="2400" i="1" dirty="0">
                <a:latin typeface="Comic Sans MS" panose="030F0702030302020204" pitchFamily="66" charset="0"/>
              </a:rPr>
              <a:t>A calf was considered a pedestal for the god(s) in the ancient Near East, and even though Aaron proclaimed a festival to Yahweh, the golden calf was a violation of the 2</a:t>
            </a:r>
            <a:r>
              <a:rPr lang="en-US" sz="2400" i="1" baseline="30000" dirty="0">
                <a:latin typeface="Comic Sans MS" panose="030F0702030302020204" pitchFamily="66" charset="0"/>
              </a:rPr>
              <a:t>nd</a:t>
            </a:r>
            <a:r>
              <a:rPr lang="en-US" sz="2400" i="1" dirty="0">
                <a:latin typeface="Comic Sans MS" panose="030F0702030302020204" pitchFamily="66" charset="0"/>
              </a:rPr>
              <a:t> commandment.</a:t>
            </a:r>
          </a:p>
          <a:p>
            <a:pPr>
              <a:defRPr/>
            </a:pPr>
            <a:r>
              <a:rPr lang="en-US" sz="2400" i="1" dirty="0">
                <a:latin typeface="Comic Sans MS" panose="030F0702030302020204" pitchFamily="66" charset="0"/>
              </a:rPr>
              <a:t>Before Moses descended the mountain, Yahweh told him that the people had already corrupted themselves, and this, in turn, led to a quasi-humorous dispute between the two, where Yahweh calls them “Moses’ people” (lit., “your people,” cf. 32:7) and Moses calls them “Yahweh’s people (lit., “your people,” cf. 32:11).</a:t>
            </a:r>
          </a:p>
        </p:txBody>
      </p:sp>
      <p:sp>
        <p:nvSpPr>
          <p:cNvPr id="4" name="Slide Number Placeholder 3">
            <a:extLst>
              <a:ext uri="{FF2B5EF4-FFF2-40B4-BE49-F238E27FC236}">
                <a16:creationId xmlns:a16="http://schemas.microsoft.com/office/drawing/2014/main" id="{543FB365-1CC2-48E3-93BA-6DF28DC3B465}"/>
              </a:ext>
            </a:extLst>
          </p:cNvPr>
          <p:cNvSpPr>
            <a:spLocks noGrp="1"/>
          </p:cNvSpPr>
          <p:nvPr>
            <p:ph type="sldNum" sz="quarter" idx="12"/>
          </p:nvPr>
        </p:nvSpPr>
        <p:spPr>
          <a:xfrm>
            <a:off x="11064240" y="6429466"/>
            <a:ext cx="804640" cy="292009"/>
          </a:xfrm>
        </p:spPr>
        <p:txBody>
          <a:bodyPr/>
          <a:lstStyle/>
          <a:p>
            <a:pPr>
              <a:defRPr/>
            </a:pPr>
            <a:fld id="{87B92CAC-11DF-4367-A597-0F6B5E3E28D3}" type="slidenum">
              <a:rPr lang="en-US" altLang="en-US" smtClean="0"/>
              <a:pPr>
                <a:defRPr/>
              </a:pPr>
              <a:t>191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a:extLst>
              <a:ext uri="{FF2B5EF4-FFF2-40B4-BE49-F238E27FC236}">
                <a16:creationId xmlns:a16="http://schemas.microsoft.com/office/drawing/2014/main" id="{9F2B23C7-A671-4D12-8BD7-FF2B37C157E8}"/>
              </a:ext>
            </a:extLst>
          </p:cNvPr>
          <p:cNvSpPr>
            <a:spLocks noGrp="1" noChangeArrowheads="1"/>
          </p:cNvSpPr>
          <p:nvPr>
            <p:ph type="title"/>
          </p:nvPr>
        </p:nvSpPr>
        <p:spPr>
          <a:xfrm>
            <a:off x="266700" y="40505"/>
            <a:ext cx="4114800" cy="1173163"/>
          </a:xfrm>
        </p:spPr>
        <p:txBody>
          <a:bodyPr/>
          <a:lstStyle/>
          <a:p>
            <a:pPr>
              <a:defRPr/>
            </a:pPr>
            <a:r>
              <a:rPr lang="en-US" altLang="en-US" sz="4000" dirty="0">
                <a:solidFill>
                  <a:srgbClr val="C00000"/>
                </a:solidFill>
                <a:effectLst>
                  <a:outerShdw blurRad="38100" dist="38100" dir="2700000" algn="tl">
                    <a:srgbClr val="000000">
                      <a:alpha val="43137"/>
                    </a:srgbClr>
                  </a:outerShdw>
                </a:effectLst>
              </a:rPr>
              <a:t>The Golden Calf</a:t>
            </a:r>
          </a:p>
        </p:txBody>
      </p:sp>
      <p:sp>
        <p:nvSpPr>
          <p:cNvPr id="282629" name="Rectangle 5">
            <a:extLst>
              <a:ext uri="{FF2B5EF4-FFF2-40B4-BE49-F238E27FC236}">
                <a16:creationId xmlns:a16="http://schemas.microsoft.com/office/drawing/2014/main" id="{0C80B070-E7FE-4C64-AA08-C602093EA32C}"/>
              </a:ext>
            </a:extLst>
          </p:cNvPr>
          <p:cNvSpPr>
            <a:spLocks noGrp="1" noChangeArrowheads="1"/>
          </p:cNvSpPr>
          <p:nvPr>
            <p:ph type="body" sz="half" idx="1"/>
          </p:nvPr>
        </p:nvSpPr>
        <p:spPr>
          <a:xfrm>
            <a:off x="354329" y="979487"/>
            <a:ext cx="6292216" cy="3341053"/>
          </a:xfrm>
        </p:spPr>
        <p:txBody>
          <a:bodyPr>
            <a:normAutofit fontScale="92500"/>
          </a:bodyPr>
          <a:lstStyle/>
          <a:p>
            <a:pPr>
              <a:buFont typeface="Wingdings" panose="05000000000000000000" pitchFamily="2" charset="2"/>
              <a:buNone/>
              <a:defRPr/>
            </a:pPr>
            <a:r>
              <a:rPr lang="en-US" altLang="en-US" sz="2800" b="1" dirty="0">
                <a:solidFill>
                  <a:srgbClr val="002060"/>
                </a:solidFill>
              </a:rPr>
              <a:t>Bull calves were part of the fertility cult of Canaan, but they also were known in Egypt.</a:t>
            </a:r>
          </a:p>
          <a:p>
            <a:pPr>
              <a:buNone/>
              <a:defRPr/>
            </a:pPr>
            <a:r>
              <a:rPr lang="en-US" altLang="en-US" sz="2800" b="1" dirty="0">
                <a:solidFill>
                  <a:srgbClr val="002060"/>
                </a:solidFill>
              </a:rPr>
              <a:t>This 3” bronze bull was excavated in Hazor, Canaan and dates to the Late Bronze Age (1550-1200 BC), the same general time frame as the exodus from Egypt.</a:t>
            </a:r>
          </a:p>
          <a:p>
            <a:pPr>
              <a:buFont typeface="Wingdings" panose="05000000000000000000" pitchFamily="2" charset="2"/>
              <a:buNone/>
              <a:defRPr/>
            </a:pPr>
            <a:endParaRPr lang="en-US" altLang="en-US" sz="2800" b="1" dirty="0">
              <a:solidFill>
                <a:srgbClr val="002060"/>
              </a:solidFill>
            </a:endParaRPr>
          </a:p>
        </p:txBody>
      </p:sp>
      <p:pic>
        <p:nvPicPr>
          <p:cNvPr id="282631" name="Picture 7" descr="bar083e02">
            <a:extLst>
              <a:ext uri="{FF2B5EF4-FFF2-40B4-BE49-F238E27FC236}">
                <a16:creationId xmlns:a16="http://schemas.microsoft.com/office/drawing/2014/main" id="{0F57309A-9F0B-4659-B1C5-C63EB50E1885}"/>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r="-607"/>
          <a:stretch>
            <a:fillRect/>
          </a:stretch>
        </p:blipFill>
        <p:spPr>
          <a:xfrm>
            <a:off x="6903720" y="0"/>
            <a:ext cx="5288280" cy="68524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028714A3-4EA2-4CDD-B8C8-166A75AED813}"/>
              </a:ext>
            </a:extLst>
          </p:cNvPr>
          <p:cNvSpPr txBox="1"/>
          <p:nvPr/>
        </p:nvSpPr>
        <p:spPr>
          <a:xfrm>
            <a:off x="266700" y="4480560"/>
            <a:ext cx="6379845" cy="1384995"/>
          </a:xfrm>
          <a:prstGeom prst="rect">
            <a:avLst/>
          </a:prstGeom>
          <a:solidFill>
            <a:srgbClr val="FFCC66"/>
          </a:solid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gency FB" panose="020B0503020202020204" pitchFamily="34" charset="0"/>
              </a:rPr>
              <a:t>IT WAS ONE THING TO TAKE ISRAEL OUT OF EGYPT, BUT QUITE ANOTHER TO TAKE EGYPT OUT OF THE ISRAELITES</a:t>
            </a:r>
            <a:r>
              <a:rPr lang="en-US" sz="2800" dirty="0">
                <a:solidFill>
                  <a:srgbClr val="FF0000"/>
                </a:solidFill>
                <a:effectLst>
                  <a:outerShdw blurRad="38100" dist="38100" dir="2700000" algn="tl">
                    <a:srgbClr val="000000">
                      <a:alpha val="43137"/>
                    </a:srgbClr>
                  </a:outerShdw>
                </a:effectLst>
                <a:latin typeface="Agency FB" panose="020B0503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2631"/>
                                        </p:tgtEl>
                                        <p:attrNameLst>
                                          <p:attrName>style.visibility</p:attrName>
                                        </p:attrNameLst>
                                      </p:cBhvr>
                                      <p:to>
                                        <p:strVal val="visible"/>
                                      </p:to>
                                    </p:set>
                                    <p:animEffect transition="in" filter="dissolve">
                                      <p:cBhvr>
                                        <p:cTn id="7" dur="500"/>
                                        <p:tgtEl>
                                          <p:spTgt spid="282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82629">
                                            <p:txEl>
                                              <p:pRg st="0" end="0"/>
                                            </p:txEl>
                                          </p:spTgt>
                                        </p:tgtEl>
                                        <p:attrNameLst>
                                          <p:attrName>style.visibility</p:attrName>
                                        </p:attrNameLst>
                                      </p:cBhvr>
                                      <p:to>
                                        <p:strVal val="visible"/>
                                      </p:to>
                                    </p:set>
                                    <p:anim calcmode="lin" valueType="num">
                                      <p:cBhvr additive="base">
                                        <p:cTn id="12" dur="500" fill="hold"/>
                                        <p:tgtEl>
                                          <p:spTgt spid="28262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2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2629">
                                            <p:txEl>
                                              <p:pRg st="1" end="1"/>
                                            </p:txEl>
                                          </p:spTgt>
                                        </p:tgtEl>
                                        <p:attrNameLst>
                                          <p:attrName>style.visibility</p:attrName>
                                        </p:attrNameLst>
                                      </p:cBhvr>
                                      <p:to>
                                        <p:strVal val="visible"/>
                                      </p:to>
                                    </p:set>
                                    <p:anim calcmode="lin" valueType="num">
                                      <p:cBhvr additive="base">
                                        <p:cTn id="18" dur="500" fill="hold"/>
                                        <p:tgtEl>
                                          <p:spTgt spid="28262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2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A4B-2FA7-41C4-A461-CE36ACDC6AE8}"/>
              </a:ext>
            </a:extLst>
          </p:cNvPr>
          <p:cNvSpPr>
            <a:spLocks noGrp="1"/>
          </p:cNvSpPr>
          <p:nvPr>
            <p:ph type="title"/>
          </p:nvPr>
        </p:nvSpPr>
        <p:spPr>
          <a:xfrm>
            <a:off x="838200" y="602413"/>
            <a:ext cx="10515600" cy="637198"/>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Lethal Presence of Yahweh (32:7-10)</a:t>
            </a:r>
          </a:p>
        </p:txBody>
      </p:sp>
      <p:sp>
        <p:nvSpPr>
          <p:cNvPr id="3" name="Content Placeholder 2">
            <a:extLst>
              <a:ext uri="{FF2B5EF4-FFF2-40B4-BE49-F238E27FC236}">
                <a16:creationId xmlns:a16="http://schemas.microsoft.com/office/drawing/2014/main" id="{4B22A769-656C-429C-AF6E-ECC6FE4F0BD6}"/>
              </a:ext>
            </a:extLst>
          </p:cNvPr>
          <p:cNvSpPr>
            <a:spLocks noGrp="1"/>
          </p:cNvSpPr>
          <p:nvPr>
            <p:ph idx="1"/>
          </p:nvPr>
        </p:nvSpPr>
        <p:spPr>
          <a:xfrm>
            <a:off x="838200" y="1531619"/>
            <a:ext cx="10515600" cy="5075555"/>
          </a:xfrm>
        </p:spPr>
        <p:txBody>
          <a:bodyPr>
            <a:normAutofit/>
          </a:bodyPr>
          <a:lstStyle/>
          <a:p>
            <a:pPr marL="0" indent="0">
              <a:buNone/>
              <a:defRPr/>
            </a:pPr>
            <a:r>
              <a:rPr lang="en-US" sz="2800" b="1" dirty="0">
                <a:solidFill>
                  <a:srgbClr val="002060"/>
                </a:solidFill>
                <a:latin typeface="Comic Sans MS" panose="030F0702030302020204" pitchFamily="66" charset="0"/>
              </a:rPr>
              <a:t>The lapse of the people into idolatry and their proximity to the holy mountain posed two threats.</a:t>
            </a:r>
          </a:p>
          <a:p>
            <a:pPr>
              <a:defRPr/>
            </a:pPr>
            <a:r>
              <a:rPr lang="en-US" sz="2400" i="1" dirty="0">
                <a:latin typeface="Comic Sans MS" panose="030F0702030302020204" pitchFamily="66" charset="0"/>
              </a:rPr>
              <a:t>At close proximity, Yahweh is a consuming fire (Dt. 4:23-24; cf. Nu. 11:1-3). Idolatry in his presence is an invitation to destruction.</a:t>
            </a:r>
          </a:p>
          <a:p>
            <a:pPr>
              <a:defRPr/>
            </a:pPr>
            <a:r>
              <a:rPr lang="en-US" sz="2400" i="1" dirty="0">
                <a:latin typeface="Comic Sans MS" panose="030F0702030302020204" pitchFamily="66" charset="0"/>
              </a:rPr>
              <a:t>At greater distance is the threat of plague and death, comparable to what happened in the plagues of Egypt and the Passover (15:26; Nu. 16:46-49).</a:t>
            </a:r>
          </a:p>
        </p:txBody>
      </p:sp>
      <p:sp>
        <p:nvSpPr>
          <p:cNvPr id="4" name="Slide Number Placeholder 3">
            <a:extLst>
              <a:ext uri="{FF2B5EF4-FFF2-40B4-BE49-F238E27FC236}">
                <a16:creationId xmlns:a16="http://schemas.microsoft.com/office/drawing/2014/main" id="{543FB365-1CC2-48E3-93BA-6DF28DC3B465}"/>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92CAC-11DF-4367-A597-0F6B5E3E28D3}"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38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3A4B-2FA7-41C4-A461-CE36ACDC6AE8}"/>
              </a:ext>
            </a:extLst>
          </p:cNvPr>
          <p:cNvSpPr>
            <a:spLocks noGrp="1"/>
          </p:cNvSpPr>
          <p:nvPr>
            <p:ph type="title"/>
          </p:nvPr>
        </p:nvSpPr>
        <p:spPr>
          <a:xfrm>
            <a:off x="838200" y="602413"/>
            <a:ext cx="10515600" cy="637198"/>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Moses, the Intercessor (32:11-14)</a:t>
            </a:r>
          </a:p>
        </p:txBody>
      </p:sp>
      <p:sp>
        <p:nvSpPr>
          <p:cNvPr id="3" name="Content Placeholder 2">
            <a:extLst>
              <a:ext uri="{FF2B5EF4-FFF2-40B4-BE49-F238E27FC236}">
                <a16:creationId xmlns:a16="http://schemas.microsoft.com/office/drawing/2014/main" id="{4B22A769-656C-429C-AF6E-ECC6FE4F0BD6}"/>
              </a:ext>
            </a:extLst>
          </p:cNvPr>
          <p:cNvSpPr>
            <a:spLocks noGrp="1"/>
          </p:cNvSpPr>
          <p:nvPr>
            <p:ph idx="1"/>
          </p:nvPr>
        </p:nvSpPr>
        <p:spPr>
          <a:xfrm>
            <a:off x="838200" y="1531619"/>
            <a:ext cx="10706100" cy="5326381"/>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When Moses interceded, Yahweh relented from destroying the people.</a:t>
            </a:r>
          </a:p>
          <a:p>
            <a:pPr>
              <a:defRPr/>
            </a:pPr>
            <a:r>
              <a:rPr lang="en-US" sz="2400" i="1" dirty="0">
                <a:latin typeface="Comic Sans MS" panose="030F0702030302020204" pitchFamily="66" charset="0"/>
              </a:rPr>
              <a:t>The idea that prophets could intercede in behalf of others so that God seems to reverse his decision is found throughout the Bible, beginning with Abraham’s intercession for Sodom and Gomorrah (Ge. 18:23-33).</a:t>
            </a:r>
          </a:p>
          <a:p>
            <a:pPr>
              <a:defRPr/>
            </a:pPr>
            <a:r>
              <a:rPr lang="en-US" sz="2400" i="1" dirty="0">
                <a:latin typeface="Comic Sans MS" panose="030F0702030302020204" pitchFamily="66" charset="0"/>
              </a:rPr>
              <a:t>On the face of it, such intercession seems to be in tension with the clear statement that God does not repent or change his mind (Nu. 23:19; 1 Sa. 15:29).</a:t>
            </a:r>
          </a:p>
          <a:p>
            <a:pPr>
              <a:defRPr/>
            </a:pPr>
            <a:r>
              <a:rPr lang="en-US" sz="2400" i="1" dirty="0">
                <a:latin typeface="Comic Sans MS" panose="030F0702030302020204" pitchFamily="66" charset="0"/>
              </a:rPr>
              <a:t>The language of divine change is probably rhetorical condescension, which is to say, God knows what he intends to do, but he gives opportunity for humans to become intercessors.</a:t>
            </a:r>
          </a:p>
          <a:p>
            <a:pPr>
              <a:defRPr/>
            </a:pPr>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543FB365-1CC2-48E3-93BA-6DF28DC3B465}"/>
              </a:ext>
            </a:extLst>
          </p:cNvPr>
          <p:cNvSpPr>
            <a:spLocks noGrp="1"/>
          </p:cNvSpPr>
          <p:nvPr>
            <p:ph type="sldNum" sz="quarter" idx="12"/>
          </p:nvPr>
        </p:nvSpPr>
        <p:spPr>
          <a:xfrm>
            <a:off x="11064240" y="6429466"/>
            <a:ext cx="804640" cy="2920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92CAC-11DF-4367-A597-0F6B5E3E28D3}"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886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1B3D-0B6B-44E6-A455-8C0785B6059F}"/>
              </a:ext>
            </a:extLst>
          </p:cNvPr>
          <p:cNvSpPr>
            <a:spLocks noGrp="1"/>
          </p:cNvSpPr>
          <p:nvPr>
            <p:ph type="title"/>
          </p:nvPr>
        </p:nvSpPr>
        <p:spPr>
          <a:xfrm>
            <a:off x="838200" y="36243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Broken Covenant (32:15-29)</a:t>
            </a:r>
          </a:p>
        </p:txBody>
      </p:sp>
      <p:sp>
        <p:nvSpPr>
          <p:cNvPr id="3" name="Text Placeholder 2">
            <a:extLst>
              <a:ext uri="{FF2B5EF4-FFF2-40B4-BE49-F238E27FC236}">
                <a16:creationId xmlns:a16="http://schemas.microsoft.com/office/drawing/2014/main" id="{FD75FA86-341A-49C6-81EC-CD05A5CCCD4B}"/>
              </a:ext>
            </a:extLst>
          </p:cNvPr>
          <p:cNvSpPr>
            <a:spLocks noGrp="1"/>
          </p:cNvSpPr>
          <p:nvPr>
            <p:ph idx="1"/>
          </p:nvPr>
        </p:nvSpPr>
        <p:spPr>
          <a:xfrm>
            <a:off x="838199" y="1301916"/>
            <a:ext cx="10893357" cy="5556083"/>
          </a:xfrm>
        </p:spPr>
        <p:txBody>
          <a:bodyPr>
            <a:normAutofit lnSpcReduction="10000"/>
          </a:bodyPr>
          <a:lstStyle/>
          <a:p>
            <a:pPr marL="0" indent="0">
              <a:buNone/>
            </a:pPr>
            <a:r>
              <a:rPr lang="en-US" sz="2800" b="1" dirty="0">
                <a:solidFill>
                  <a:srgbClr val="002060"/>
                </a:solidFill>
                <a:latin typeface="Comic Sans MS" panose="030F0702030302020204" pitchFamily="66" charset="0"/>
              </a:rPr>
              <a:t>Moses had interceded for the people before fully realizing what they had done.</a:t>
            </a:r>
          </a:p>
          <a:p>
            <a:r>
              <a:rPr lang="en-US" sz="2400" i="1" dirty="0">
                <a:latin typeface="Comic Sans MS" panose="030F0702030302020204" pitchFamily="66" charset="0"/>
              </a:rPr>
              <a:t>His breaking of the two stone tablets symbolized the people breaking the covenant.</a:t>
            </a:r>
          </a:p>
          <a:p>
            <a:r>
              <a:rPr lang="en-US" sz="2400" i="1" dirty="0">
                <a:latin typeface="Comic Sans MS" panose="030F0702030302020204" pitchFamily="66" charset="0"/>
              </a:rPr>
              <a:t>In destroying the golden calf, the people were compelled to drink the idol-dust mixed in water, similar to the later law of the ordeal for suspected adultery (cf. Nu. 5:11-31). In effect, Israel had become an adulterous wife, and those who drank it and were guilty were struck with a plague (32:35).</a:t>
            </a:r>
          </a:p>
          <a:p>
            <a:r>
              <a:rPr lang="en-US" sz="2400" i="1" dirty="0">
                <a:latin typeface="Comic Sans MS" panose="030F0702030302020204" pitchFamily="66" charset="0"/>
              </a:rPr>
              <a:t>The death penalty carried out by the Levites against the erring ring-leaders confirmed the Levites as the priestly clan, zealous for the service of God.</a:t>
            </a:r>
          </a:p>
          <a:p>
            <a:endParaRPr lang="en-US" dirty="0"/>
          </a:p>
        </p:txBody>
      </p:sp>
      <p:sp>
        <p:nvSpPr>
          <p:cNvPr id="5" name="Slide Number Placeholder 4">
            <a:extLst>
              <a:ext uri="{FF2B5EF4-FFF2-40B4-BE49-F238E27FC236}">
                <a16:creationId xmlns:a16="http://schemas.microsoft.com/office/drawing/2014/main" id="{33A1A682-BFC0-4B2A-B188-2DF0F77B446A}"/>
              </a:ext>
            </a:extLst>
          </p:cNvPr>
          <p:cNvSpPr>
            <a:spLocks noGrp="1"/>
          </p:cNvSpPr>
          <p:nvPr>
            <p:ph type="sldNum" sz="quarter" idx="12"/>
          </p:nvPr>
        </p:nvSpPr>
        <p:spPr>
          <a:xfrm>
            <a:off x="11109960" y="6495562"/>
            <a:ext cx="758920" cy="225913"/>
          </a:xfrm>
        </p:spPr>
        <p:txBody>
          <a:bodyPr/>
          <a:lstStyle/>
          <a:p>
            <a:pPr>
              <a:defRPr/>
            </a:pPr>
            <a:fld id="{1F4A342F-E6A5-4E07-A4EE-6D960D562992}" type="slidenum">
              <a:rPr lang="en-US" altLang="en-US" smtClean="0"/>
              <a:pPr>
                <a:defRPr/>
              </a:pPr>
              <a:t>195</a:t>
            </a:fld>
            <a:endParaRPr lang="en-US" altLang="en-US" dirty="0"/>
          </a:p>
        </p:txBody>
      </p:sp>
    </p:spTree>
    <p:extLst>
      <p:ext uri="{BB962C8B-B14F-4D97-AF65-F5344CB8AC3E}">
        <p14:creationId xmlns:p14="http://schemas.microsoft.com/office/powerpoint/2010/main" val="249608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06E6-2F06-4CC6-B8CA-872C8AC06E2F}"/>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Moses’ Continued Intercession (32:30-35)</a:t>
            </a:r>
          </a:p>
        </p:txBody>
      </p:sp>
      <p:sp>
        <p:nvSpPr>
          <p:cNvPr id="3" name="Content Placeholder 2">
            <a:extLst>
              <a:ext uri="{FF2B5EF4-FFF2-40B4-BE49-F238E27FC236}">
                <a16:creationId xmlns:a16="http://schemas.microsoft.com/office/drawing/2014/main" id="{2F67BE16-523D-4F74-8AB4-E4E9434D2BDA}"/>
              </a:ext>
            </a:extLst>
          </p:cNvPr>
          <p:cNvSpPr>
            <a:spLocks noGrp="1"/>
          </p:cNvSpPr>
          <p:nvPr>
            <p:ph idx="1"/>
          </p:nvPr>
        </p:nvSpPr>
        <p:spPr/>
        <p:txBody>
          <a:bodyPr>
            <a:normAutofit/>
          </a:bodyPr>
          <a:lstStyle/>
          <a:p>
            <a:pPr marL="0" indent="0">
              <a:buNone/>
            </a:pPr>
            <a:r>
              <a:rPr lang="en-US" sz="2800" b="1" dirty="0">
                <a:solidFill>
                  <a:srgbClr val="002060"/>
                </a:solidFill>
                <a:latin typeface="Comic Sans MS" panose="030F0702030302020204" pitchFamily="66" charset="0"/>
              </a:rPr>
              <a:t>Earlier, Moses had interceded for the people on the mountain without their knowledge. Here, he intercedes for them in full view.</a:t>
            </a:r>
          </a:p>
          <a:p>
            <a:r>
              <a:rPr lang="en-US" sz="2400" i="1" dirty="0">
                <a:latin typeface="Comic Sans MS" panose="030F0702030302020204" pitchFamily="66" charset="0"/>
              </a:rPr>
              <a:t>He even offers himself as a substitute for the people.</a:t>
            </a:r>
          </a:p>
          <a:p>
            <a:r>
              <a:rPr lang="en-US" sz="2400" i="1" dirty="0">
                <a:latin typeface="Comic Sans MS" panose="030F0702030302020204" pitchFamily="66" charset="0"/>
              </a:rPr>
              <a:t>The reader is introduced to the “Book of God,” a registry of the righteous which will resurface in various later passages extending into the New Testament (Ps 69:28; Da. 7:10; cf. Lk. 10:20; Phil. 4:3; Rv. 3:5; 13:8; 21:27, etc.).</a:t>
            </a:r>
          </a:p>
        </p:txBody>
      </p:sp>
      <p:sp>
        <p:nvSpPr>
          <p:cNvPr id="4" name="Slide Number Placeholder 3">
            <a:extLst>
              <a:ext uri="{FF2B5EF4-FFF2-40B4-BE49-F238E27FC236}">
                <a16:creationId xmlns:a16="http://schemas.microsoft.com/office/drawing/2014/main" id="{AC696254-BA78-49F7-93F9-BBC3AB1790C3}"/>
              </a:ext>
            </a:extLst>
          </p:cNvPr>
          <p:cNvSpPr>
            <a:spLocks noGrp="1"/>
          </p:cNvSpPr>
          <p:nvPr>
            <p:ph type="sldNum" sz="quarter" idx="12"/>
          </p:nvPr>
        </p:nvSpPr>
        <p:spPr>
          <a:xfrm>
            <a:off x="10966800" y="6439711"/>
            <a:ext cx="862033" cy="328106"/>
          </a:xfrm>
        </p:spPr>
        <p:txBody>
          <a:bodyPr/>
          <a:lstStyle/>
          <a:p>
            <a:fld id="{45C00377-489B-40EC-B059-26BDDD2E89B9}" type="slidenum">
              <a:rPr lang="en-US" smtClean="0"/>
              <a:pPr/>
              <a:t>196</a:t>
            </a:fld>
            <a:endParaRPr lang="en-US" dirty="0"/>
          </a:p>
        </p:txBody>
      </p:sp>
    </p:spTree>
    <p:extLst>
      <p:ext uri="{BB962C8B-B14F-4D97-AF65-F5344CB8AC3E}">
        <p14:creationId xmlns:p14="http://schemas.microsoft.com/office/powerpoint/2010/main" val="35395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B068-140C-4B15-9BF7-B599C24C27B3}"/>
              </a:ext>
            </a:extLst>
          </p:cNvPr>
          <p:cNvSpPr>
            <a:spLocks noGrp="1"/>
          </p:cNvSpPr>
          <p:nvPr>
            <p:ph type="title"/>
          </p:nvPr>
        </p:nvSpPr>
        <p:spPr>
          <a:xfrm>
            <a:off x="94520" y="56972"/>
            <a:ext cx="4991100" cy="1400509"/>
          </a:xfrm>
        </p:spPr>
        <p:txBody>
          <a:bodyPr>
            <a:noAutofit/>
          </a:bodyPr>
          <a:lstStyle/>
          <a:p>
            <a:r>
              <a:rPr lang="en-US" dirty="0">
                <a:solidFill>
                  <a:srgbClr val="FF6600"/>
                </a:solidFill>
                <a:effectLst>
                  <a:outerShdw blurRad="38100" dist="38100" dir="2700000" algn="tl">
                    <a:srgbClr val="000000">
                      <a:alpha val="43137"/>
                    </a:srgbClr>
                  </a:outerShdw>
                </a:effectLst>
                <a:latin typeface="Eras Demi ITC" panose="020B0805030504020804" pitchFamily="34" charset="0"/>
              </a:rPr>
              <a:t>The Command to Leave Sinai (33:1-6)</a:t>
            </a:r>
          </a:p>
        </p:txBody>
      </p:sp>
      <p:sp>
        <p:nvSpPr>
          <p:cNvPr id="3" name="Content Placeholder 2">
            <a:extLst>
              <a:ext uri="{FF2B5EF4-FFF2-40B4-BE49-F238E27FC236}">
                <a16:creationId xmlns:a16="http://schemas.microsoft.com/office/drawing/2014/main" id="{073E19B1-FE41-4771-8C41-D2F543844306}"/>
              </a:ext>
            </a:extLst>
          </p:cNvPr>
          <p:cNvSpPr>
            <a:spLocks noGrp="1"/>
          </p:cNvSpPr>
          <p:nvPr>
            <p:ph idx="1"/>
          </p:nvPr>
        </p:nvSpPr>
        <p:spPr>
          <a:xfrm>
            <a:off x="163100" y="1457481"/>
            <a:ext cx="5242560" cy="5400519"/>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Israelites do not actually leave until Nu. 11, but here the entry into Canaan is envisioned.</a:t>
            </a:r>
          </a:p>
          <a:p>
            <a:r>
              <a:rPr lang="en-US" sz="2400" i="1" dirty="0">
                <a:latin typeface="Comic Sans MS" panose="030F0702030302020204" pitchFamily="66" charset="0"/>
              </a:rPr>
              <a:t>Yahweh pledges to fulfill his promise to give them the land.</a:t>
            </a:r>
          </a:p>
          <a:p>
            <a:r>
              <a:rPr lang="en-US" sz="2400" i="1" dirty="0">
                <a:latin typeface="Comic Sans MS" panose="030F0702030302020204" pitchFamily="66" charset="0"/>
              </a:rPr>
              <a:t>However, at first he does not agree to dwell among them, since their inability to keep covenant would only bring dishonor to him and destruction to them.</a:t>
            </a:r>
          </a:p>
        </p:txBody>
      </p:sp>
      <p:sp>
        <p:nvSpPr>
          <p:cNvPr id="4" name="Slide Number Placeholder 3">
            <a:extLst>
              <a:ext uri="{FF2B5EF4-FFF2-40B4-BE49-F238E27FC236}">
                <a16:creationId xmlns:a16="http://schemas.microsoft.com/office/drawing/2014/main" id="{BB444424-8143-4B71-A0BC-97C6931D512C}"/>
              </a:ext>
            </a:extLst>
          </p:cNvPr>
          <p:cNvSpPr>
            <a:spLocks noGrp="1"/>
          </p:cNvSpPr>
          <p:nvPr>
            <p:ph type="sldNum" sz="quarter" idx="12"/>
          </p:nvPr>
        </p:nvSpPr>
        <p:spPr/>
        <p:txBody>
          <a:bodyPr/>
          <a:lstStyle/>
          <a:p>
            <a:fld id="{45C00377-489B-40EC-B059-26BDDD2E89B9}" type="slidenum">
              <a:rPr lang="en-US" smtClean="0"/>
              <a:pPr/>
              <a:t>197</a:t>
            </a:fld>
            <a:endParaRPr lang="en-US" dirty="0"/>
          </a:p>
        </p:txBody>
      </p:sp>
      <p:pic>
        <p:nvPicPr>
          <p:cNvPr id="6" name="Picture 5">
            <a:extLst>
              <a:ext uri="{FF2B5EF4-FFF2-40B4-BE49-F238E27FC236}">
                <a16:creationId xmlns:a16="http://schemas.microsoft.com/office/drawing/2014/main" id="{6B88D258-65D5-4583-B111-5AF9C9AE15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05660" y="11251"/>
            <a:ext cx="6783260" cy="6846748"/>
          </a:xfrm>
          <a:prstGeom prst="rect">
            <a:avLst/>
          </a:prstGeom>
        </p:spPr>
      </p:pic>
      <p:sp>
        <p:nvSpPr>
          <p:cNvPr id="7" name="TextBox 6">
            <a:extLst>
              <a:ext uri="{FF2B5EF4-FFF2-40B4-BE49-F238E27FC236}">
                <a16:creationId xmlns:a16="http://schemas.microsoft.com/office/drawing/2014/main" id="{E717B1C8-0EA6-4171-9896-F18032C7207B}"/>
              </a:ext>
            </a:extLst>
          </p:cNvPr>
          <p:cNvSpPr txBox="1"/>
          <p:nvPr/>
        </p:nvSpPr>
        <p:spPr>
          <a:xfrm>
            <a:off x="5565680" y="5429069"/>
            <a:ext cx="6463220" cy="1200329"/>
          </a:xfrm>
          <a:prstGeom prst="rect">
            <a:avLst/>
          </a:prstGeom>
          <a:blipFill dpi="0" rotWithShape="1">
            <a:blip r:embed="rId3">
              <a:alphaModFix amt="37000"/>
            </a:blip>
            <a:srcRect/>
            <a:tile tx="0" ty="0" sx="100000" sy="100000" flip="none" algn="tl"/>
          </a:blip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The present-day long-distance hiking trail through the Sinai desert, including Mt. Sinai, is 550 km., a 42-day adventure.</a:t>
            </a:r>
          </a:p>
        </p:txBody>
      </p:sp>
    </p:spTree>
    <p:extLst>
      <p:ext uri="{BB962C8B-B14F-4D97-AF65-F5344CB8AC3E}">
        <p14:creationId xmlns:p14="http://schemas.microsoft.com/office/powerpoint/2010/main" val="41461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A946F-FE2E-4D6A-9D87-DCDEDE661D19}"/>
              </a:ext>
            </a:extLst>
          </p:cNvPr>
          <p:cNvSpPr>
            <a:spLocks noGrp="1"/>
          </p:cNvSpPr>
          <p:nvPr>
            <p:ph type="title"/>
          </p:nvPr>
        </p:nvSpPr>
        <p:spPr>
          <a:xfrm>
            <a:off x="838200" y="552682"/>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Yahweh Outside the Camp (33:7-11)</a:t>
            </a:r>
          </a:p>
        </p:txBody>
      </p:sp>
      <p:sp>
        <p:nvSpPr>
          <p:cNvPr id="3" name="Content Placeholder 2">
            <a:extLst>
              <a:ext uri="{FF2B5EF4-FFF2-40B4-BE49-F238E27FC236}">
                <a16:creationId xmlns:a16="http://schemas.microsoft.com/office/drawing/2014/main" id="{38D52821-9D5A-4426-A4DB-D4312029834A}"/>
              </a:ext>
            </a:extLst>
          </p:cNvPr>
          <p:cNvSpPr>
            <a:spLocks noGrp="1"/>
          </p:cNvSpPr>
          <p:nvPr>
            <p:ph idx="1"/>
          </p:nvPr>
        </p:nvSpPr>
        <p:spPr>
          <a:xfrm>
            <a:off x="838200" y="1533698"/>
            <a:ext cx="10515600" cy="4798677"/>
          </a:xfrm>
        </p:spPr>
        <p:txBody>
          <a:bodyPr>
            <a:normAutofit/>
          </a:bodyPr>
          <a:lstStyle/>
          <a:p>
            <a:pPr marL="0" indent="0">
              <a:buNone/>
            </a:pPr>
            <a:r>
              <a:rPr lang="en-US" sz="2800" b="1" dirty="0">
                <a:solidFill>
                  <a:srgbClr val="002060"/>
                </a:solidFill>
                <a:latin typeface="Comic Sans MS" panose="030F0702030302020204" pitchFamily="66" charset="0"/>
              </a:rPr>
              <a:t>Usually, those who are unclean are required to be isolated in order not to pass on their contagion to others. Here, however, the whole nation is unclean because of the debacle with the golden calf, and Yahweh himself is now “outside” the camp.</a:t>
            </a:r>
          </a:p>
          <a:p>
            <a:r>
              <a:rPr lang="en-US" sz="2400" i="1" dirty="0">
                <a:latin typeface="Comic Sans MS" panose="030F0702030302020204" pitchFamily="66" charset="0"/>
              </a:rPr>
              <a:t>Hence, Moses was compelled withdraw outside the community to go to Yahweh, confronting him in a special tent.</a:t>
            </a:r>
          </a:p>
          <a:p>
            <a:r>
              <a:rPr lang="en-US" sz="2400" i="1" dirty="0">
                <a:latin typeface="Comic Sans MS" panose="030F0702030302020204" pitchFamily="66" charset="0"/>
              </a:rPr>
              <a:t>At this special tent, Moses and God would speak to each other with the familiarity of close friends (cf. Dt. 34:10).</a:t>
            </a:r>
          </a:p>
        </p:txBody>
      </p:sp>
      <p:sp>
        <p:nvSpPr>
          <p:cNvPr id="4" name="Slide Number Placeholder 3">
            <a:extLst>
              <a:ext uri="{FF2B5EF4-FFF2-40B4-BE49-F238E27FC236}">
                <a16:creationId xmlns:a16="http://schemas.microsoft.com/office/drawing/2014/main" id="{FA7FC5AB-C904-4D5B-8C71-63D57397890D}"/>
              </a:ext>
            </a:extLst>
          </p:cNvPr>
          <p:cNvSpPr>
            <a:spLocks noGrp="1"/>
          </p:cNvSpPr>
          <p:nvPr>
            <p:ph type="sldNum" sz="quarter" idx="12"/>
          </p:nvPr>
        </p:nvSpPr>
        <p:spPr>
          <a:xfrm>
            <a:off x="11146971" y="6429466"/>
            <a:ext cx="721909" cy="292009"/>
          </a:xfrm>
        </p:spPr>
        <p:txBody>
          <a:bodyPr/>
          <a:lstStyle/>
          <a:p>
            <a:fld id="{45C00377-489B-40EC-B059-26BDDD2E89B9}" type="slidenum">
              <a:rPr lang="en-US" smtClean="0"/>
              <a:pPr/>
              <a:t>198</a:t>
            </a:fld>
            <a:endParaRPr lang="en-US" dirty="0"/>
          </a:p>
        </p:txBody>
      </p:sp>
    </p:spTree>
    <p:extLst>
      <p:ext uri="{BB962C8B-B14F-4D97-AF65-F5344CB8AC3E}">
        <p14:creationId xmlns:p14="http://schemas.microsoft.com/office/powerpoint/2010/main" val="183979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DA65-85EE-4C66-A741-71561DE85358}"/>
              </a:ext>
            </a:extLst>
          </p:cNvPr>
          <p:cNvSpPr>
            <a:spLocks noGrp="1"/>
          </p:cNvSpPr>
          <p:nvPr>
            <p:ph type="title"/>
          </p:nvPr>
        </p:nvSpPr>
        <p:spPr>
          <a:xfrm>
            <a:off x="697018" y="346485"/>
            <a:ext cx="11005457" cy="717389"/>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Yahweh in the Midst of the Camp (33:12-17)</a:t>
            </a:r>
          </a:p>
        </p:txBody>
      </p:sp>
      <p:sp>
        <p:nvSpPr>
          <p:cNvPr id="3" name="Content Placeholder 2">
            <a:extLst>
              <a:ext uri="{FF2B5EF4-FFF2-40B4-BE49-F238E27FC236}">
                <a16:creationId xmlns:a16="http://schemas.microsoft.com/office/drawing/2014/main" id="{4768ABB5-893A-404D-8FCF-7D49FB5C53B4}"/>
              </a:ext>
            </a:extLst>
          </p:cNvPr>
          <p:cNvSpPr>
            <a:spLocks noGrp="1"/>
          </p:cNvSpPr>
          <p:nvPr>
            <p:ph idx="1"/>
          </p:nvPr>
        </p:nvSpPr>
        <p:spPr>
          <a:xfrm>
            <a:off x="778964" y="1134641"/>
            <a:ext cx="11089915" cy="5376874"/>
          </a:xfrm>
        </p:spPr>
        <p:txBody>
          <a:bodyPr>
            <a:normAutofit/>
          </a:bodyPr>
          <a:lstStyle/>
          <a:p>
            <a:pPr marL="0" indent="0">
              <a:buNone/>
            </a:pPr>
            <a:r>
              <a:rPr lang="en-US" sz="2800" b="1" dirty="0">
                <a:solidFill>
                  <a:srgbClr val="002060"/>
                </a:solidFill>
                <a:latin typeface="Comic Sans MS" panose="030F0702030302020204" pitchFamily="66" charset="0"/>
              </a:rPr>
              <a:t>Earlier, Yahweh said he would not dwell within the community (33:3). At Moses’ intercession, however, Yahweh said he would reenter the community and lead them to Canaan. Implicitly, this would entail the building of the tabernacle.</a:t>
            </a:r>
          </a:p>
          <a:p>
            <a:r>
              <a:rPr lang="en-US" sz="2400" i="1" dirty="0">
                <a:latin typeface="Comic Sans MS" panose="030F0702030302020204" pitchFamily="66" charset="0"/>
              </a:rPr>
              <a:t>In his intercession, Moses asked Yahweh to show him his “ways.” Later, a Hebrew poet would make a subtle distinction between Yahweh’s “ways” (a deeper level) and his “acts” (a more superficial level). He made known his “ways” unto Moses, but his “acts” to the Israelites (Ps. 103:7).</a:t>
            </a:r>
          </a:p>
          <a:p>
            <a:r>
              <a:rPr lang="en-US" sz="2400" i="1" dirty="0">
                <a:latin typeface="Comic Sans MS" panose="030F0702030302020204" pitchFamily="66" charset="0"/>
              </a:rPr>
              <a:t>The face/presence of Yahweh would now go with them and lead them to the promised land.</a:t>
            </a:r>
          </a:p>
        </p:txBody>
      </p:sp>
      <p:sp>
        <p:nvSpPr>
          <p:cNvPr id="4" name="Slide Number Placeholder 3">
            <a:extLst>
              <a:ext uri="{FF2B5EF4-FFF2-40B4-BE49-F238E27FC236}">
                <a16:creationId xmlns:a16="http://schemas.microsoft.com/office/drawing/2014/main" id="{22FBCFA2-6F65-4F1F-8577-2EBF5AA65D75}"/>
              </a:ext>
            </a:extLst>
          </p:cNvPr>
          <p:cNvSpPr>
            <a:spLocks noGrp="1"/>
          </p:cNvSpPr>
          <p:nvPr>
            <p:ph type="sldNum" sz="quarter" idx="12"/>
          </p:nvPr>
        </p:nvSpPr>
        <p:spPr>
          <a:xfrm>
            <a:off x="11146971" y="6511515"/>
            <a:ext cx="721909" cy="209960"/>
          </a:xfrm>
        </p:spPr>
        <p:txBody>
          <a:bodyPr/>
          <a:lstStyle/>
          <a:p>
            <a:fld id="{45C00377-489B-40EC-B059-26BDDD2E89B9}" type="slidenum">
              <a:rPr lang="en-US" smtClean="0"/>
              <a:pPr/>
              <a:t>199</a:t>
            </a:fld>
            <a:endParaRPr lang="en-US" dirty="0"/>
          </a:p>
        </p:txBody>
      </p:sp>
    </p:spTree>
    <p:extLst>
      <p:ext uri="{BB962C8B-B14F-4D97-AF65-F5344CB8AC3E}">
        <p14:creationId xmlns:p14="http://schemas.microsoft.com/office/powerpoint/2010/main" val="257217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570922" y="3962400"/>
            <a:ext cx="8839200" cy="1676400"/>
          </a:xfrm>
        </p:spPr>
        <p:txBody>
          <a:bodyPr/>
          <a:lstStyle/>
          <a:p>
            <a:pPr algn="r" eaLnBrk="1" hangingPunct="1">
              <a:defRPr/>
            </a:pPr>
            <a:r>
              <a:rPr lang="en-US" altLang="en-US" sz="9600" dirty="0">
                <a:latin typeface="Mistral" panose="03090702030407020403" pitchFamily="66" charset="0"/>
              </a:rPr>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DAF4308-CDEB-4941-8C9E-701561F67DA7}"/>
              </a:ext>
            </a:extLst>
          </p:cNvPr>
          <p:cNvSpPr>
            <a:spLocks noGrp="1"/>
          </p:cNvSpPr>
          <p:nvPr>
            <p:ph type="sldNum" sz="quarter" idx="12"/>
          </p:nvPr>
        </p:nvSpPr>
        <p:spPr/>
        <p:txBody>
          <a:bodyPr/>
          <a:lstStyle/>
          <a:p>
            <a:pPr fontAlgn="base">
              <a:spcBef>
                <a:spcPct val="0"/>
              </a:spcBef>
              <a:spcAft>
                <a:spcPct val="0"/>
              </a:spcAft>
              <a:defRPr/>
            </a:pPr>
            <a:fld id="{3AD07299-7F1A-460E-9EBA-41296BC509BF}" type="slidenum">
              <a:rPr lang="en-US" altLang="en-US">
                <a:solidFill>
                  <a:srgbClr val="FFFFFF"/>
                </a:solidFill>
                <a:latin typeface="Arial"/>
                <a:cs typeface="Arial" panose="020B0604020202020204" pitchFamily="34" charset="0"/>
              </a:rPr>
              <a:pPr fontAlgn="base">
                <a:spcBef>
                  <a:spcPct val="0"/>
                </a:spcBef>
                <a:spcAft>
                  <a:spcPct val="0"/>
                </a:spcAft>
                <a:defRPr/>
              </a:pPr>
              <a:t>20</a:t>
            </a:fld>
            <a:endParaRPr lang="en-US" altLang="en-US">
              <a:solidFill>
                <a:srgbClr val="FFFFFF"/>
              </a:solidFill>
              <a:latin typeface="Arial"/>
              <a:cs typeface="Arial" panose="020B0604020202020204" pitchFamily="34" charset="0"/>
            </a:endParaRPr>
          </a:p>
        </p:txBody>
      </p:sp>
      <p:sp>
        <p:nvSpPr>
          <p:cNvPr id="68610" name="Rectangle 2">
            <a:extLst>
              <a:ext uri="{FF2B5EF4-FFF2-40B4-BE49-F238E27FC236}">
                <a16:creationId xmlns:a16="http://schemas.microsoft.com/office/drawing/2014/main" id="{E8367BC9-3E6E-4AE2-BF06-1DAF1FDB3013}"/>
              </a:ext>
            </a:extLst>
          </p:cNvPr>
          <p:cNvSpPr>
            <a:spLocks noGrp="1" noChangeArrowheads="1"/>
          </p:cNvSpPr>
          <p:nvPr>
            <p:ph type="title"/>
          </p:nvPr>
        </p:nvSpPr>
        <p:spPr/>
        <p:txBody>
          <a:bodyPr/>
          <a:lstStyle/>
          <a:p>
            <a:pPr eaLnBrk="1" hangingPunct="1"/>
            <a:r>
              <a:rPr lang="en-US" altLang="en-US">
                <a:solidFill>
                  <a:srgbClr val="FFFF00"/>
                </a:solidFill>
              </a:rPr>
              <a:t>Maximalists</a:t>
            </a:r>
          </a:p>
        </p:txBody>
      </p:sp>
      <p:sp>
        <p:nvSpPr>
          <p:cNvPr id="68611" name="Rectangle 3">
            <a:extLst>
              <a:ext uri="{FF2B5EF4-FFF2-40B4-BE49-F238E27FC236}">
                <a16:creationId xmlns:a16="http://schemas.microsoft.com/office/drawing/2014/main" id="{AC855658-7F16-4BB8-8127-C1DFF8FAD931}"/>
              </a:ext>
            </a:extLst>
          </p:cNvPr>
          <p:cNvSpPr>
            <a:spLocks noGrp="1" noChangeArrowheads="1"/>
          </p:cNvSpPr>
          <p:nvPr>
            <p:ph type="body" idx="1"/>
          </p:nvPr>
        </p:nvSpPr>
        <p:spPr/>
        <p:txBody>
          <a:bodyPr/>
          <a:lstStyle/>
          <a:p>
            <a:pPr eaLnBrk="1" hangingPunct="1"/>
            <a:r>
              <a:rPr lang="en-US" altLang="en-US" sz="2400" dirty="0">
                <a:solidFill>
                  <a:srgbClr val="FF6600"/>
                </a:solidFill>
              </a:rPr>
              <a:t>Maximalists are those scholars who tend to accept historical statements in the biblical record unless disproved by extra-biblical evidence.</a:t>
            </a:r>
          </a:p>
          <a:p>
            <a:pPr lvl="1" eaLnBrk="1" hangingPunct="1">
              <a:buClr>
                <a:srgbClr val="00FFFF"/>
              </a:buClr>
              <a:buFont typeface="Wingdings" panose="05000000000000000000" pitchFamily="2" charset="2"/>
              <a:buChar char="Ø"/>
            </a:pPr>
            <a:r>
              <a:rPr lang="en-US" altLang="en-US" sz="2400" i="1" dirty="0">
                <a:solidFill>
                  <a:srgbClr val="FFFF66"/>
                </a:solidFill>
              </a:rPr>
              <a:t>Current major “players” include:</a:t>
            </a:r>
          </a:p>
          <a:p>
            <a:pPr lvl="2" eaLnBrk="1" hangingPunct="1"/>
            <a:r>
              <a:rPr lang="en-US" altLang="en-US" sz="2200" i="1" dirty="0"/>
              <a:t>William </a:t>
            </a:r>
            <a:r>
              <a:rPr lang="en-US" altLang="en-US" sz="2200" i="1" dirty="0" err="1"/>
              <a:t>Dever</a:t>
            </a:r>
            <a:r>
              <a:rPr lang="en-US" altLang="en-US" sz="2200" i="1" dirty="0"/>
              <a:t> (University of Arizona)</a:t>
            </a:r>
          </a:p>
          <a:p>
            <a:pPr lvl="2" eaLnBrk="1" hangingPunct="1"/>
            <a:r>
              <a:rPr lang="en-US" altLang="en-US" sz="2200" i="1" dirty="0"/>
              <a:t>Kenneth Kitchen (University of Liverpool)</a:t>
            </a:r>
          </a:p>
          <a:p>
            <a:pPr lvl="2" eaLnBrk="1" hangingPunct="1"/>
            <a:r>
              <a:rPr lang="en-US" altLang="en-US" sz="2200" i="1" dirty="0"/>
              <a:t>Alan Millard (University of Liverpool)</a:t>
            </a:r>
          </a:p>
          <a:p>
            <a:pPr lvl="2" eaLnBrk="1" hangingPunct="1"/>
            <a:r>
              <a:rPr lang="en-US" altLang="en-US" sz="2200" i="1" dirty="0"/>
              <a:t>William Hallo (Yale University)</a:t>
            </a:r>
          </a:p>
          <a:p>
            <a:pPr lvl="2" eaLnBrk="1" hangingPunct="1"/>
            <a:r>
              <a:rPr lang="en-US" altLang="en-US" sz="2200" i="1" dirty="0"/>
              <a:t>Kyle McCarter (Johns Hopkins University)</a:t>
            </a:r>
          </a:p>
          <a:p>
            <a:pPr lvl="2" eaLnBrk="1" hangingPunct="1"/>
            <a:r>
              <a:rPr lang="en-US" altLang="en-US" sz="2200" i="1" dirty="0"/>
              <a:t>Andre Lemaire (Sorbonne University)</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800" decel="100000"/>
                                        <p:tgtEl>
                                          <p:spTgt spid="68610"/>
                                        </p:tgtEl>
                                      </p:cBhvr>
                                    </p:animEffect>
                                    <p:anim calcmode="lin" valueType="num">
                                      <p:cBhvr>
                                        <p:cTn id="8" dur="800" decel="100000" fill="hold"/>
                                        <p:tgtEl>
                                          <p:spTgt spid="68610"/>
                                        </p:tgtEl>
                                        <p:attrNameLst>
                                          <p:attrName>style.rotation</p:attrName>
                                        </p:attrNameLst>
                                      </p:cBhvr>
                                      <p:tavLst>
                                        <p:tav tm="0">
                                          <p:val>
                                            <p:fltVal val="-90"/>
                                          </p:val>
                                        </p:tav>
                                        <p:tav tm="100000">
                                          <p:val>
                                            <p:fltVal val="0"/>
                                          </p:val>
                                        </p:tav>
                                      </p:tavLst>
                                    </p:anim>
                                    <p:anim calcmode="lin" valueType="num">
                                      <p:cBhvr>
                                        <p:cTn id="9" dur="800" decel="100000" fill="hold"/>
                                        <p:tgtEl>
                                          <p:spTgt spid="68610"/>
                                        </p:tgtEl>
                                        <p:attrNameLst>
                                          <p:attrName>ppt_x</p:attrName>
                                        </p:attrNameLst>
                                      </p:cBhvr>
                                      <p:tavLst>
                                        <p:tav tm="0">
                                          <p:val>
                                            <p:strVal val="#ppt_x+0.4"/>
                                          </p:val>
                                        </p:tav>
                                        <p:tav tm="100000">
                                          <p:val>
                                            <p:strVal val="#ppt_x-0.05"/>
                                          </p:val>
                                        </p:tav>
                                      </p:tavLst>
                                    </p:anim>
                                    <p:anim calcmode="lin" valueType="num">
                                      <p:cBhvr>
                                        <p:cTn id="10" dur="800" decel="100000" fill="hold"/>
                                        <p:tgtEl>
                                          <p:spTgt spid="686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86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861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8611">
                                            <p:txEl>
                                              <p:pRg st="0" end="0"/>
                                            </p:txEl>
                                          </p:spTgt>
                                        </p:tgtEl>
                                        <p:attrNameLst>
                                          <p:attrName>style.visibility</p:attrName>
                                        </p:attrNameLst>
                                      </p:cBhvr>
                                      <p:to>
                                        <p:strVal val="visible"/>
                                      </p:to>
                                    </p:set>
                                    <p:animEffect transition="in" filter="fade">
                                      <p:cBhvr>
                                        <p:cTn id="17" dur="1000"/>
                                        <p:tgtEl>
                                          <p:spTgt spid="68611">
                                            <p:txEl>
                                              <p:pRg st="0" end="0"/>
                                            </p:txEl>
                                          </p:spTgt>
                                        </p:tgtEl>
                                      </p:cBhvr>
                                    </p:animEffect>
                                    <p:anim calcmode="lin" valueType="num">
                                      <p:cBhvr>
                                        <p:cTn id="18"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86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8611">
                                            <p:txEl>
                                              <p:pRg st="1" end="1"/>
                                            </p:txEl>
                                          </p:spTgt>
                                        </p:tgtEl>
                                        <p:attrNameLst>
                                          <p:attrName>style.visibility</p:attrName>
                                        </p:attrNameLst>
                                      </p:cBhvr>
                                      <p:to>
                                        <p:strVal val="visible"/>
                                      </p:to>
                                    </p:set>
                                    <p:animEffect transition="in" filter="fade">
                                      <p:cBhvr>
                                        <p:cTn id="24" dur="1000"/>
                                        <p:tgtEl>
                                          <p:spTgt spid="68611">
                                            <p:txEl>
                                              <p:pRg st="1" end="1"/>
                                            </p:txEl>
                                          </p:spTgt>
                                        </p:tgtEl>
                                      </p:cBhvr>
                                    </p:animEffect>
                                    <p:anim calcmode="lin" valueType="num">
                                      <p:cBhvr>
                                        <p:cTn id="25" dur="10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8611">
                                            <p:txEl>
                                              <p:pRg st="1" end="1"/>
                                            </p:tx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68611">
                                            <p:txEl>
                                              <p:pRg st="2" end="2"/>
                                            </p:txEl>
                                          </p:spTgt>
                                        </p:tgtEl>
                                        <p:attrNameLst>
                                          <p:attrName>style.visibility</p:attrName>
                                        </p:attrNameLst>
                                      </p:cBhvr>
                                      <p:to>
                                        <p:strVal val="visible"/>
                                      </p:to>
                                    </p:set>
                                    <p:animEffect transition="in" filter="fade">
                                      <p:cBhvr>
                                        <p:cTn id="29" dur="1000"/>
                                        <p:tgtEl>
                                          <p:spTgt spid="68611">
                                            <p:txEl>
                                              <p:pRg st="2" end="2"/>
                                            </p:txEl>
                                          </p:spTgt>
                                        </p:tgtEl>
                                      </p:cBhvr>
                                    </p:animEffect>
                                    <p:anim calcmode="lin" valueType="num">
                                      <p:cBhvr>
                                        <p:cTn id="30" dur="10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8611">
                                            <p:txEl>
                                              <p:pRg st="2" end="2"/>
                                            </p:tx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68611">
                                            <p:txEl>
                                              <p:pRg st="3" end="3"/>
                                            </p:txEl>
                                          </p:spTgt>
                                        </p:tgtEl>
                                        <p:attrNameLst>
                                          <p:attrName>style.visibility</p:attrName>
                                        </p:attrNameLst>
                                      </p:cBhvr>
                                      <p:to>
                                        <p:strVal val="visible"/>
                                      </p:to>
                                    </p:set>
                                    <p:animEffect transition="in" filter="fade">
                                      <p:cBhvr>
                                        <p:cTn id="34" dur="1000"/>
                                        <p:tgtEl>
                                          <p:spTgt spid="68611">
                                            <p:txEl>
                                              <p:pRg st="3" end="3"/>
                                            </p:txEl>
                                          </p:spTgt>
                                        </p:tgtEl>
                                      </p:cBhvr>
                                    </p:animEffect>
                                    <p:anim calcmode="lin" valueType="num">
                                      <p:cBhvr>
                                        <p:cTn id="35" dur="1000" fill="hold"/>
                                        <p:tgtEl>
                                          <p:spTgt spid="68611">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8611">
                                            <p:txEl>
                                              <p:pRg st="3" end="3"/>
                                            </p:tx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8611">
                                            <p:txEl>
                                              <p:pRg st="4" end="4"/>
                                            </p:txEl>
                                          </p:spTgt>
                                        </p:tgtEl>
                                        <p:attrNameLst>
                                          <p:attrName>style.visibility</p:attrName>
                                        </p:attrNameLst>
                                      </p:cBhvr>
                                      <p:to>
                                        <p:strVal val="visible"/>
                                      </p:to>
                                    </p:set>
                                    <p:animEffect transition="in" filter="fade">
                                      <p:cBhvr>
                                        <p:cTn id="39" dur="1000"/>
                                        <p:tgtEl>
                                          <p:spTgt spid="68611">
                                            <p:txEl>
                                              <p:pRg st="4" end="4"/>
                                            </p:txEl>
                                          </p:spTgt>
                                        </p:tgtEl>
                                      </p:cBhvr>
                                    </p:animEffect>
                                    <p:anim calcmode="lin" valueType="num">
                                      <p:cBhvr>
                                        <p:cTn id="40" dur="1000" fill="hold"/>
                                        <p:tgtEl>
                                          <p:spTgt spid="68611">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8611">
                                            <p:txEl>
                                              <p:pRg st="4" end="4"/>
                                            </p:tx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68611">
                                            <p:txEl>
                                              <p:pRg st="5" end="5"/>
                                            </p:txEl>
                                          </p:spTgt>
                                        </p:tgtEl>
                                        <p:attrNameLst>
                                          <p:attrName>style.visibility</p:attrName>
                                        </p:attrNameLst>
                                      </p:cBhvr>
                                      <p:to>
                                        <p:strVal val="visible"/>
                                      </p:to>
                                    </p:set>
                                    <p:animEffect transition="in" filter="fade">
                                      <p:cBhvr>
                                        <p:cTn id="44" dur="1000"/>
                                        <p:tgtEl>
                                          <p:spTgt spid="68611">
                                            <p:txEl>
                                              <p:pRg st="5" end="5"/>
                                            </p:txEl>
                                          </p:spTgt>
                                        </p:tgtEl>
                                      </p:cBhvr>
                                    </p:animEffect>
                                    <p:anim calcmode="lin" valueType="num">
                                      <p:cBhvr>
                                        <p:cTn id="45" dur="1000" fill="hold"/>
                                        <p:tgtEl>
                                          <p:spTgt spid="68611">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68611">
                                            <p:txEl>
                                              <p:pRg st="5" end="5"/>
                                            </p:tx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8611">
                                            <p:txEl>
                                              <p:pRg st="6" end="6"/>
                                            </p:txEl>
                                          </p:spTgt>
                                        </p:tgtEl>
                                        <p:attrNameLst>
                                          <p:attrName>style.visibility</p:attrName>
                                        </p:attrNameLst>
                                      </p:cBhvr>
                                      <p:to>
                                        <p:strVal val="visible"/>
                                      </p:to>
                                    </p:set>
                                    <p:animEffect transition="in" filter="fade">
                                      <p:cBhvr>
                                        <p:cTn id="49" dur="1000"/>
                                        <p:tgtEl>
                                          <p:spTgt spid="68611">
                                            <p:txEl>
                                              <p:pRg st="6" end="6"/>
                                            </p:txEl>
                                          </p:spTgt>
                                        </p:tgtEl>
                                      </p:cBhvr>
                                    </p:animEffect>
                                    <p:anim calcmode="lin" valueType="num">
                                      <p:cBhvr>
                                        <p:cTn id="50" dur="1000" fill="hold"/>
                                        <p:tgtEl>
                                          <p:spTgt spid="686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8611">
                                            <p:txEl>
                                              <p:pRg st="6" end="6"/>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8611">
                                            <p:txEl>
                                              <p:pRg st="7" end="7"/>
                                            </p:txEl>
                                          </p:spTgt>
                                        </p:tgtEl>
                                        <p:attrNameLst>
                                          <p:attrName>style.visibility</p:attrName>
                                        </p:attrNameLst>
                                      </p:cBhvr>
                                      <p:to>
                                        <p:strVal val="visible"/>
                                      </p:to>
                                    </p:set>
                                    <p:animEffect transition="in" filter="fade">
                                      <p:cBhvr>
                                        <p:cTn id="54" dur="1000"/>
                                        <p:tgtEl>
                                          <p:spTgt spid="68611">
                                            <p:txEl>
                                              <p:pRg st="7" end="7"/>
                                            </p:txEl>
                                          </p:spTgt>
                                        </p:tgtEl>
                                      </p:cBhvr>
                                    </p:animEffect>
                                    <p:anim calcmode="lin" valueType="num">
                                      <p:cBhvr>
                                        <p:cTn id="55" dur="1000" fill="hold"/>
                                        <p:tgtEl>
                                          <p:spTgt spid="68611">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686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uiExpand="1" build="p"/>
    </p:bld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EC5C-09B7-46A8-B9B1-7C14BD249C46}"/>
              </a:ext>
            </a:extLst>
          </p:cNvPr>
          <p:cNvSpPr>
            <a:spLocks noGrp="1"/>
          </p:cNvSpPr>
          <p:nvPr>
            <p:ph type="title"/>
          </p:nvPr>
        </p:nvSpPr>
        <p:spPr>
          <a:xfrm>
            <a:off x="323118" y="428535"/>
            <a:ext cx="4984823" cy="851626"/>
          </a:xfrm>
        </p:spPr>
        <p:txBody>
          <a:bodyPr>
            <a:noAutofit/>
          </a:bodyPr>
          <a:lstStyle/>
          <a:p>
            <a:r>
              <a:rPr lang="en-US" sz="4400" dirty="0">
                <a:solidFill>
                  <a:srgbClr val="C00000"/>
                </a:solidFill>
                <a:effectLst>
                  <a:outerShdw blurRad="38100" dist="38100" dir="2700000" algn="tl">
                    <a:srgbClr val="000000">
                      <a:alpha val="43137"/>
                    </a:srgbClr>
                  </a:outerShdw>
                </a:effectLst>
              </a:rPr>
              <a:t>The Divine Face</a:t>
            </a:r>
          </a:p>
        </p:txBody>
      </p:sp>
      <p:sp>
        <p:nvSpPr>
          <p:cNvPr id="4" name="Slide Number Placeholder 3">
            <a:extLst>
              <a:ext uri="{FF2B5EF4-FFF2-40B4-BE49-F238E27FC236}">
                <a16:creationId xmlns:a16="http://schemas.microsoft.com/office/drawing/2014/main" id="{E63407B2-CCF5-49D4-A140-61F1E7775AA5}"/>
              </a:ext>
            </a:extLst>
          </p:cNvPr>
          <p:cNvSpPr>
            <a:spLocks noGrp="1"/>
          </p:cNvSpPr>
          <p:nvPr>
            <p:ph type="sldNum" sz="quarter" idx="14"/>
          </p:nvPr>
        </p:nvSpPr>
        <p:spPr>
          <a:xfrm>
            <a:off x="11087100" y="6429466"/>
            <a:ext cx="781780" cy="292009"/>
          </a:xfrm>
        </p:spPr>
        <p:txBody>
          <a:bodyPr/>
          <a:lstStyle/>
          <a:p>
            <a:fld id="{45C00377-489B-40EC-B059-26BDDD2E89B9}" type="slidenum">
              <a:rPr lang="en-US" smtClean="0"/>
              <a:pPr/>
              <a:t>200</a:t>
            </a:fld>
            <a:endParaRPr lang="en-US" dirty="0"/>
          </a:p>
        </p:txBody>
      </p:sp>
      <p:sp>
        <p:nvSpPr>
          <p:cNvPr id="5" name="Content Placeholder 4">
            <a:extLst>
              <a:ext uri="{FF2B5EF4-FFF2-40B4-BE49-F238E27FC236}">
                <a16:creationId xmlns:a16="http://schemas.microsoft.com/office/drawing/2014/main" id="{AC76411B-19FE-457C-8D1A-CDF287137EEF}"/>
              </a:ext>
            </a:extLst>
          </p:cNvPr>
          <p:cNvSpPr>
            <a:spLocks noGrp="1"/>
          </p:cNvSpPr>
          <p:nvPr>
            <p:ph sz="half" idx="1"/>
          </p:nvPr>
        </p:nvSpPr>
        <p:spPr>
          <a:xfrm>
            <a:off x="323118" y="1331050"/>
            <a:ext cx="5772882" cy="5098415"/>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Just as the </a:t>
            </a:r>
            <a:r>
              <a:rPr lang="en-US" sz="2800" b="1" dirty="0" err="1">
                <a:solidFill>
                  <a:srgbClr val="FF0000"/>
                </a:solidFill>
                <a:effectLst>
                  <a:outerShdw blurRad="38100" dist="38100" dir="2700000" algn="tl">
                    <a:srgbClr val="000000">
                      <a:alpha val="43137"/>
                    </a:srgbClr>
                  </a:outerShdw>
                </a:effectLst>
              </a:rPr>
              <a:t>Mal’ak</a:t>
            </a:r>
            <a:r>
              <a:rPr lang="en-US" sz="2800" b="1" dirty="0">
                <a:solidFill>
                  <a:srgbClr val="FF0000"/>
                </a:solidFill>
                <a:effectLst>
                  <a:outerShdw blurRad="38100" dist="38100" dir="2700000" algn="tl">
                    <a:srgbClr val="000000">
                      <a:alpha val="43137"/>
                    </a:srgbClr>
                  </a:outerShdw>
                </a:effectLst>
              </a:rPr>
              <a:t> Yahweh (Angel of the L</a:t>
            </a:r>
            <a:r>
              <a:rPr lang="en-US" sz="2600" b="1" dirty="0">
                <a:solidFill>
                  <a:srgbClr val="FF0000"/>
                </a:solidFill>
                <a:effectLst>
                  <a:outerShdw blurRad="38100" dist="38100" dir="2700000" algn="tl">
                    <a:srgbClr val="000000">
                      <a:alpha val="43137"/>
                    </a:srgbClr>
                  </a:outerShdw>
                </a:effectLst>
              </a:rPr>
              <a:t>ORD</a:t>
            </a:r>
            <a:r>
              <a:rPr lang="en-US" sz="2800" b="1" dirty="0">
                <a:solidFill>
                  <a:srgbClr val="FF0000"/>
                </a:solidFill>
                <a:effectLst>
                  <a:outerShdw blurRad="38100" dist="38100" dir="2700000" algn="tl">
                    <a:srgbClr val="000000">
                      <a:alpha val="43137"/>
                    </a:srgbClr>
                  </a:outerShdw>
                </a:effectLst>
              </a:rPr>
              <a:t>) is the primary recurring theophany, so the Face of Yahweh (</a:t>
            </a:r>
            <a:r>
              <a:rPr lang="en-US" sz="2800" dirty="0" err="1">
                <a:solidFill>
                  <a:srgbClr val="FF0000"/>
                </a:solidFill>
                <a:effectLst>
                  <a:outerShdw blurRad="38100" dist="38100" dir="2700000" algn="tl">
                    <a:srgbClr val="000000">
                      <a:alpha val="43137"/>
                    </a:srgbClr>
                  </a:outerShdw>
                </a:effectLst>
                <a:latin typeface="HebrewTh" pitchFamily="2" charset="0"/>
              </a:rPr>
              <a:t>MyniPA</a:t>
            </a:r>
            <a:r>
              <a:rPr lang="en-US" sz="2800" b="1" dirty="0">
                <a:solidFill>
                  <a:srgbClr val="FF0000"/>
                </a:solidFill>
                <a:effectLst>
                  <a:outerShdw blurRad="38100" dist="38100" dir="2700000" algn="tl">
                    <a:srgbClr val="000000">
                      <a:alpha val="43137"/>
                    </a:srgbClr>
                  </a:outerShdw>
                </a:effectLst>
              </a:rPr>
              <a:t>) is the primary recurring anthropomorphism.</a:t>
            </a:r>
          </a:p>
          <a:p>
            <a:r>
              <a:rPr lang="en-US" sz="2400" i="1" dirty="0"/>
              <a:t>Divine displeasure is expressed when Yahweh’s face is against someone (Ge. 3:8; 4:14, 16; Lv. 10:2; 22:3).</a:t>
            </a:r>
          </a:p>
          <a:p>
            <a:r>
              <a:rPr lang="en-US" sz="2400" i="1" dirty="0"/>
              <a:t>Divine approval is expressed when his face is turned toward someone (Ge. 27:7; Nu. 6:25; Dt. 12:7, 18; 14:23, 26; 15:20, etc.).</a:t>
            </a:r>
          </a:p>
        </p:txBody>
      </p:sp>
      <p:sp>
        <p:nvSpPr>
          <p:cNvPr id="6" name="Content Placeholder 5">
            <a:extLst>
              <a:ext uri="{FF2B5EF4-FFF2-40B4-BE49-F238E27FC236}">
                <a16:creationId xmlns:a16="http://schemas.microsoft.com/office/drawing/2014/main" id="{7D9759B4-244E-43B9-92C4-5B1801F3B1B9}"/>
              </a:ext>
            </a:extLst>
          </p:cNvPr>
          <p:cNvSpPr>
            <a:spLocks noGrp="1"/>
          </p:cNvSpPr>
          <p:nvPr>
            <p:ph sz="half" idx="2"/>
          </p:nvPr>
        </p:nvSpPr>
        <p:spPr>
          <a:xfrm>
            <a:off x="6368978" y="428535"/>
            <a:ext cx="5499902" cy="6000932"/>
          </a:xfrm>
          <a:solidFill>
            <a:schemeClr val="accent6">
              <a:lumMod val="50000"/>
            </a:schemeClr>
          </a:solidFill>
        </p:spPr>
        <p:txBody>
          <a:bodyPr>
            <a:normAutofit lnSpcReduction="10000"/>
          </a:bodyPr>
          <a:lstStyle/>
          <a:p>
            <a:pPr marL="0" indent="0">
              <a:buNone/>
            </a:pPr>
            <a:r>
              <a:rPr lang="en-US" sz="3600" b="1" dirty="0">
                <a:solidFill>
                  <a:srgbClr val="FFFF99"/>
                </a:solidFill>
                <a:latin typeface="Agency FB" panose="020B0503020202020204" pitchFamily="34" charset="0"/>
              </a:rPr>
              <a:t>Hence, Yahweh says his “face” will go with the Israelites (33:14), usually translated as “presence” in the English versions.</a:t>
            </a:r>
          </a:p>
          <a:p>
            <a:r>
              <a:rPr lang="en-US" sz="2400" b="1" i="1" dirty="0">
                <a:solidFill>
                  <a:schemeClr val="bg1"/>
                </a:solidFill>
                <a:latin typeface="Arial Narrow" panose="020B0606020202030204" pitchFamily="34" charset="0"/>
              </a:rPr>
              <a:t>Later, Moses would say that God brought the entire company out of Egypt by his “face” (Dt. 4:37; cf. Is. 63:9).</a:t>
            </a:r>
          </a:p>
          <a:p>
            <a:r>
              <a:rPr lang="en-US" sz="2400" b="1" i="1" dirty="0">
                <a:solidFill>
                  <a:schemeClr val="bg1"/>
                </a:solidFill>
                <a:latin typeface="Arial Narrow" panose="020B0606020202030204" pitchFamily="34" charset="0"/>
              </a:rPr>
              <a:t>The sacred bread in the tabernacle would be, quite literally, the “bread of the face” (Ex. 25:30; 39:36), and the table was the </a:t>
            </a:r>
            <a:br>
              <a:rPr lang="en-US" sz="2400" b="1" i="1" dirty="0">
                <a:solidFill>
                  <a:schemeClr val="bg1"/>
                </a:solidFill>
                <a:latin typeface="Arial Narrow" panose="020B0606020202030204" pitchFamily="34" charset="0"/>
              </a:rPr>
            </a:br>
            <a:r>
              <a:rPr lang="en-US" sz="2400" b="1" i="1" dirty="0">
                <a:solidFill>
                  <a:schemeClr val="bg1"/>
                </a:solidFill>
                <a:latin typeface="Arial Narrow" panose="020B0606020202030204" pitchFamily="34" charset="0"/>
              </a:rPr>
              <a:t>“table of the face” (Nu. 4:7).</a:t>
            </a:r>
          </a:p>
          <a:p>
            <a:pPr marL="0" indent="0">
              <a:buNone/>
            </a:pPr>
            <a:endParaRPr lang="en-US" sz="3600" b="1" dirty="0">
              <a:solidFill>
                <a:srgbClr val="FFFF99"/>
              </a:solidFill>
              <a:latin typeface="Agency FB" panose="020B0503020202020204" pitchFamily="34" charset="0"/>
            </a:endParaRPr>
          </a:p>
        </p:txBody>
      </p:sp>
    </p:spTree>
    <p:extLst>
      <p:ext uri="{BB962C8B-B14F-4D97-AF65-F5344CB8AC3E}">
        <p14:creationId xmlns:p14="http://schemas.microsoft.com/office/powerpoint/2010/main" val="122772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bg/>
                                          </p:spTgt>
                                        </p:tgtEl>
                                        <p:attrNameLst>
                                          <p:attrName>style.visibility</p:attrName>
                                        </p:attrNameLst>
                                      </p:cBhvr>
                                      <p:to>
                                        <p:strVal val="visible"/>
                                      </p:to>
                                    </p:set>
                                    <p:animEffect transition="in" filter="randombar(horizontal)">
                                      <p:cBhvr>
                                        <p:cTn id="26" dur="500"/>
                                        <p:tgtEl>
                                          <p:spTgt spid="6">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993-99E5-4068-A81F-2E8388081F28}"/>
              </a:ext>
            </a:extLst>
          </p:cNvPr>
          <p:cNvSpPr>
            <a:spLocks noGrp="1"/>
          </p:cNvSpPr>
          <p:nvPr>
            <p:ph type="title"/>
          </p:nvPr>
        </p:nvSpPr>
        <p:spPr>
          <a:xfrm>
            <a:off x="140239" y="136524"/>
            <a:ext cx="5566069" cy="1417955"/>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Great Theophany (33:18-23; 34:1-9)</a:t>
            </a:r>
          </a:p>
        </p:txBody>
      </p:sp>
      <p:sp>
        <p:nvSpPr>
          <p:cNvPr id="4" name="Slide Number Placeholder 3">
            <a:extLst>
              <a:ext uri="{FF2B5EF4-FFF2-40B4-BE49-F238E27FC236}">
                <a16:creationId xmlns:a16="http://schemas.microsoft.com/office/drawing/2014/main" id="{60ABD136-E09B-48DC-ADF0-2358A1446E79}"/>
              </a:ext>
            </a:extLst>
          </p:cNvPr>
          <p:cNvSpPr>
            <a:spLocks noGrp="1"/>
          </p:cNvSpPr>
          <p:nvPr>
            <p:ph type="sldNum" sz="quarter" idx="14"/>
          </p:nvPr>
        </p:nvSpPr>
        <p:spPr/>
        <p:txBody>
          <a:bodyPr/>
          <a:lstStyle/>
          <a:p>
            <a:fld id="{45C00377-489B-40EC-B059-26BDDD2E89B9}" type="slidenum">
              <a:rPr lang="en-US" smtClean="0"/>
              <a:pPr/>
              <a:t>201</a:t>
            </a:fld>
            <a:endParaRPr lang="en-US" dirty="0"/>
          </a:p>
        </p:txBody>
      </p:sp>
      <p:sp>
        <p:nvSpPr>
          <p:cNvPr id="5" name="Content Placeholder 4">
            <a:extLst>
              <a:ext uri="{FF2B5EF4-FFF2-40B4-BE49-F238E27FC236}">
                <a16:creationId xmlns:a16="http://schemas.microsoft.com/office/drawing/2014/main" id="{4057187A-F028-4749-80A5-8E59E5A5C603}"/>
              </a:ext>
            </a:extLst>
          </p:cNvPr>
          <p:cNvSpPr>
            <a:spLocks noGrp="1"/>
          </p:cNvSpPr>
          <p:nvPr>
            <p:ph sz="half" idx="1"/>
          </p:nvPr>
        </p:nvSpPr>
        <p:spPr>
          <a:xfrm>
            <a:off x="140239" y="1645919"/>
            <a:ext cx="6985534" cy="5097781"/>
          </a:xfrm>
        </p:spPr>
        <p:txBody>
          <a:bodyPr>
            <a:normAutofit lnSpcReduction="10000"/>
          </a:bodyPr>
          <a:lstStyle/>
          <a:p>
            <a:pPr marL="0" indent="0">
              <a:buNone/>
            </a:pPr>
            <a:r>
              <a:rPr lang="en-US" sz="2800" b="1" dirty="0">
                <a:solidFill>
                  <a:srgbClr val="002060"/>
                </a:solidFill>
                <a:latin typeface="Comic Sans MS" panose="030F0702030302020204" pitchFamily="66" charset="0"/>
              </a:rPr>
              <a:t>On the mountain, Moses requested to see Yahweh’s glory.</a:t>
            </a:r>
          </a:p>
          <a:p>
            <a:r>
              <a:rPr lang="en-US" sz="2400" i="1" dirty="0">
                <a:latin typeface="Comic Sans MS" panose="030F0702030302020204" pitchFamily="66" charset="0"/>
              </a:rPr>
              <a:t>Though Moses was not allowed to see the divine glory in its full essence (Ex. 33:22), he was privileged to see at least a veiled expression (cf. Nu. 12:8). </a:t>
            </a:r>
          </a:p>
          <a:p>
            <a:r>
              <a:rPr lang="en-US" sz="2400" i="1" dirty="0">
                <a:latin typeface="Comic Sans MS" panose="030F0702030302020204" pitchFamily="66" charset="0"/>
              </a:rPr>
              <a:t>He also heard a fuller expression of the divine name.</a:t>
            </a:r>
          </a:p>
          <a:p>
            <a:r>
              <a:rPr lang="en-US" sz="2400" i="1" dirty="0">
                <a:latin typeface="Comic Sans MS" panose="030F0702030302020204" pitchFamily="66" charset="0"/>
              </a:rPr>
              <a:t>Moses now cut two more tables of stone upon which Yahweh wrote the Ten Words once again.</a:t>
            </a:r>
          </a:p>
        </p:txBody>
      </p:sp>
      <p:pic>
        <p:nvPicPr>
          <p:cNvPr id="8" name="Content Placeholder 7">
            <a:extLst>
              <a:ext uri="{FF2B5EF4-FFF2-40B4-BE49-F238E27FC236}">
                <a16:creationId xmlns:a16="http://schemas.microsoft.com/office/drawing/2014/main" id="{70DC9AA1-6D39-4EBE-A0D8-5F30FC3DA230}"/>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145228" y="0"/>
            <a:ext cx="5050988" cy="6863807"/>
          </a:xfrm>
        </p:spPr>
      </p:pic>
      <p:sp>
        <p:nvSpPr>
          <p:cNvPr id="3" name="TextBox 2">
            <a:extLst>
              <a:ext uri="{FF2B5EF4-FFF2-40B4-BE49-F238E27FC236}">
                <a16:creationId xmlns:a16="http://schemas.microsoft.com/office/drawing/2014/main" id="{ABDB0456-CFE6-4DAD-9EB9-523B4CD6FD79}"/>
              </a:ext>
            </a:extLst>
          </p:cNvPr>
          <p:cNvSpPr txBox="1"/>
          <p:nvPr/>
        </p:nvSpPr>
        <p:spPr>
          <a:xfrm>
            <a:off x="8015591" y="5552532"/>
            <a:ext cx="2607013" cy="369332"/>
          </a:xfrm>
          <a:prstGeom prst="rect">
            <a:avLst/>
          </a:prstGeom>
          <a:noFill/>
        </p:spPr>
        <p:txBody>
          <a:bodyPr wrap="square" rtlCol="0">
            <a:spAutoFit/>
          </a:bodyPr>
          <a:lstStyle/>
          <a:p>
            <a:r>
              <a:rPr lang="en-US" dirty="0">
                <a:solidFill>
                  <a:schemeClr val="bg1"/>
                </a:solidFill>
              </a:rPr>
              <a:t>Mt. Sinai</a:t>
            </a:r>
          </a:p>
        </p:txBody>
      </p:sp>
    </p:spTree>
    <p:extLst>
      <p:ext uri="{BB962C8B-B14F-4D97-AF65-F5344CB8AC3E}">
        <p14:creationId xmlns:p14="http://schemas.microsoft.com/office/powerpoint/2010/main" val="251470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EEAA-783A-473F-8D2D-53E53F3B736B}"/>
              </a:ext>
            </a:extLst>
          </p:cNvPr>
          <p:cNvSpPr>
            <a:spLocks noGrp="1"/>
          </p:cNvSpPr>
          <p:nvPr>
            <p:ph type="title"/>
          </p:nvPr>
        </p:nvSpPr>
        <p:spPr>
          <a:xfrm>
            <a:off x="571500" y="582501"/>
            <a:ext cx="10515600" cy="637198"/>
          </a:xfrm>
        </p:spPr>
        <p:txBody>
          <a:bodyPr>
            <a:normAutofit fontScale="90000"/>
          </a:bodyPr>
          <a:lstStyle/>
          <a:p>
            <a:r>
              <a:rPr lang="en-US" sz="4900" dirty="0">
                <a:solidFill>
                  <a:srgbClr val="C00000"/>
                </a:solidFill>
                <a:effectLst>
                  <a:outerShdw blurRad="38100" dist="38100" dir="2700000" algn="tl">
                    <a:srgbClr val="000000">
                      <a:alpha val="43137"/>
                    </a:srgbClr>
                  </a:outerShdw>
                </a:effectLst>
              </a:rPr>
              <a:t>The Divine Glory </a:t>
            </a:r>
            <a:r>
              <a:rPr lang="en-US" dirty="0">
                <a:solidFill>
                  <a:srgbClr val="C00000"/>
                </a:solidFill>
                <a:effectLst>
                  <a:outerShdw blurRad="38100" dist="38100" dir="2700000" algn="tl">
                    <a:srgbClr val="000000">
                      <a:alpha val="43137"/>
                    </a:srgbClr>
                  </a:outerShdw>
                </a:effectLst>
              </a:rPr>
              <a:t>(</a:t>
            </a:r>
            <a:r>
              <a:rPr lang="en-US" b="0" dirty="0" err="1">
                <a:solidFill>
                  <a:srgbClr val="C00000"/>
                </a:solidFill>
                <a:effectLst>
                  <a:outerShdw blurRad="38100" dist="38100" dir="2700000" algn="tl">
                    <a:srgbClr val="000000">
                      <a:alpha val="43137"/>
                    </a:srgbClr>
                  </a:outerShdw>
                </a:effectLst>
                <a:latin typeface="HebrewTh" pitchFamily="2" charset="0"/>
              </a:rPr>
              <a:t>dObK</a:t>
            </a:r>
            <a:r>
              <a:rPr lang="en-US" dirty="0" err="1">
                <a:solidFill>
                  <a:srgbClr val="C00000"/>
                </a:solidFill>
                <a:effectLst>
                  <a:outerShdw blurRad="38100" dist="38100" dir="2700000" algn="tl">
                    <a:srgbClr val="000000">
                      <a:alpha val="43137"/>
                    </a:srgbClr>
                  </a:outerShdw>
                </a:effectLst>
                <a:latin typeface="HebrewTh" pitchFamily="2" charset="0"/>
              </a:rPr>
              <a:t>A</a:t>
            </a:r>
            <a:r>
              <a:rPr lang="en-US" dirty="0">
                <a:solidFill>
                  <a:srgbClr val="C00000"/>
                </a:solidFill>
                <a:effectLst>
                  <a:outerShdw blurRad="38100" dist="38100" dir="2700000" algn="tl">
                    <a:srgbClr val="000000">
                      <a:alpha val="43137"/>
                    </a:srgbClr>
                  </a:outerShdw>
                </a:effectLst>
                <a:latin typeface="+mj-lt"/>
              </a:rPr>
              <a:t> = “heaviness” or “weight”)</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2AE37C6-92E4-4C2D-A061-408787344C8C}"/>
              </a:ext>
            </a:extLst>
          </p:cNvPr>
          <p:cNvSpPr>
            <a:spLocks noGrp="1"/>
          </p:cNvSpPr>
          <p:nvPr>
            <p:ph idx="1"/>
          </p:nvPr>
        </p:nvSpPr>
        <p:spPr>
          <a:xfrm>
            <a:off x="571500" y="1452038"/>
            <a:ext cx="10782300" cy="4823461"/>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reader first encounters the </a:t>
            </a:r>
            <a:r>
              <a:rPr lang="en-US" sz="2800" b="1" i="1" dirty="0" err="1">
                <a:solidFill>
                  <a:srgbClr val="FF0000"/>
                </a:solidFill>
                <a:effectLst>
                  <a:outerShdw blurRad="38100" dist="38100" dir="2700000" algn="tl">
                    <a:srgbClr val="000000">
                      <a:alpha val="43137"/>
                    </a:srgbClr>
                  </a:outerShdw>
                </a:effectLst>
              </a:rPr>
              <a:t>kavod</a:t>
            </a:r>
            <a:r>
              <a:rPr lang="en-US" sz="2800" b="1" dirty="0">
                <a:solidFill>
                  <a:srgbClr val="FF0000"/>
                </a:solidFill>
                <a:effectLst>
                  <a:outerShdw blurRad="38100" dist="38100" dir="2700000" algn="tl">
                    <a:srgbClr val="000000">
                      <a:alpha val="43137"/>
                    </a:srgbClr>
                  </a:outerShdw>
                </a:effectLst>
              </a:rPr>
              <a:t> of Yahweh in the desert account of the supply of manna and quail (Ex. 16:7, 10-12). Even more impressive is the </a:t>
            </a:r>
            <a:r>
              <a:rPr lang="en-US" sz="2800" b="1" i="1" dirty="0" err="1">
                <a:solidFill>
                  <a:srgbClr val="FF0000"/>
                </a:solidFill>
                <a:effectLst>
                  <a:outerShdw blurRad="38100" dist="38100" dir="2700000" algn="tl">
                    <a:srgbClr val="000000">
                      <a:alpha val="43137"/>
                    </a:srgbClr>
                  </a:outerShdw>
                </a:effectLst>
              </a:rPr>
              <a:t>kavod</a:t>
            </a:r>
            <a:r>
              <a:rPr lang="en-US" sz="2800" b="1" dirty="0">
                <a:solidFill>
                  <a:srgbClr val="FF0000"/>
                </a:solidFill>
                <a:effectLst>
                  <a:outerShdw blurRad="38100" dist="38100" dir="2700000" algn="tl">
                    <a:srgbClr val="000000">
                      <a:alpha val="43137"/>
                    </a:srgbClr>
                  </a:outerShdw>
                </a:effectLst>
              </a:rPr>
              <a:t> of Yahweh in the cloud which covered Sinai (Ex. 24:16-17) and in the residence of Yahweh in the Tent of Meeting, where he would speak from between the cherubim (Ex. 25:21-22; 29:42-43; 40:34-35). </a:t>
            </a:r>
          </a:p>
          <a:p>
            <a:r>
              <a:rPr lang="en-US" sz="2400" i="1" dirty="0"/>
              <a:t>The divine glory, the divine name and the divine face are each a synecdoche for the full essence of God’s person.</a:t>
            </a:r>
          </a:p>
          <a:p>
            <a:r>
              <a:rPr lang="en-US" sz="2400" i="1" dirty="0"/>
              <a:t>No one can behold this full essence of God and survive, which is why Moses was shielded in a cleft of the rock (33:20-23).</a:t>
            </a:r>
          </a:p>
          <a:p>
            <a:pPr marL="0" indent="0">
              <a:buNone/>
            </a:pPr>
            <a:endParaRPr lang="en-US" dirty="0"/>
          </a:p>
        </p:txBody>
      </p:sp>
      <p:sp>
        <p:nvSpPr>
          <p:cNvPr id="4" name="Slide Number Placeholder 3">
            <a:extLst>
              <a:ext uri="{FF2B5EF4-FFF2-40B4-BE49-F238E27FC236}">
                <a16:creationId xmlns:a16="http://schemas.microsoft.com/office/drawing/2014/main" id="{D95429A1-CE43-49E9-8075-8225B58F266C}"/>
              </a:ext>
            </a:extLst>
          </p:cNvPr>
          <p:cNvSpPr>
            <a:spLocks noGrp="1"/>
          </p:cNvSpPr>
          <p:nvPr>
            <p:ph type="sldNum" sz="quarter" idx="12"/>
          </p:nvPr>
        </p:nvSpPr>
        <p:spPr>
          <a:xfrm>
            <a:off x="11087100" y="6377770"/>
            <a:ext cx="781780" cy="34370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608E5459-4570-423A-9A89-0AA9BDD4B34E}"/>
              </a:ext>
            </a:extLst>
          </p:cNvPr>
          <p:cNvSpPr>
            <a:spLocks noGrp="1" noChangeArrowheads="1"/>
          </p:cNvSpPr>
          <p:nvPr>
            <p:ph type="title"/>
          </p:nvPr>
        </p:nvSpPr>
        <p:spPr>
          <a:xfrm>
            <a:off x="1676400" y="533400"/>
            <a:ext cx="8839200" cy="1524000"/>
          </a:xfrm>
        </p:spPr>
        <p:txBody>
          <a:bodyPr/>
          <a:lstStyle/>
          <a:p>
            <a:pPr eaLnBrk="1" hangingPunct="1">
              <a:defRPr/>
            </a:pPr>
            <a:r>
              <a:rPr lang="en-US" altLang="en-US" sz="6000" b="0" dirty="0" err="1">
                <a:solidFill>
                  <a:srgbClr val="FFFF99"/>
                </a:solidFill>
                <a:latin typeface="HebrewTh" pitchFamily="2" charset="0"/>
              </a:rPr>
              <a:t>Mwe</a:t>
            </a:r>
            <a:br>
              <a:rPr lang="en-US" altLang="en-US" sz="6600" b="0" dirty="0">
                <a:solidFill>
                  <a:srgbClr val="FFFF99"/>
                </a:solidFill>
                <a:latin typeface="Matura MT Script Capitals" panose="020B0604020202020204" pitchFamily="66" charset="0"/>
              </a:rPr>
            </a:br>
            <a:r>
              <a:rPr lang="en-US" altLang="en-US" sz="4800" b="0" dirty="0">
                <a:solidFill>
                  <a:srgbClr val="FFFF99"/>
                </a:solidFill>
                <a:latin typeface="Matura MT Script Capitals" panose="020B0604020202020204" pitchFamily="66" charset="0"/>
              </a:rPr>
              <a:t>The “Name”</a:t>
            </a:r>
            <a:br>
              <a:rPr lang="en-US" altLang="en-US" sz="4800" b="0" dirty="0">
                <a:solidFill>
                  <a:srgbClr val="FFFFCC"/>
                </a:solidFill>
                <a:latin typeface="Matura MT Script Capitals" panose="020B0604020202020204" pitchFamily="66" charset="0"/>
              </a:rPr>
            </a:br>
            <a:r>
              <a:rPr lang="en-US" altLang="en-US" sz="2400" b="0" dirty="0">
                <a:latin typeface="Lucida Bright" panose="02020603050405020304" pitchFamily="18" charset="0"/>
              </a:rPr>
              <a:t>synecdoche for personality, character &amp; reputation</a:t>
            </a:r>
            <a:br>
              <a:rPr lang="en-US" altLang="en-US" sz="2400" b="0" dirty="0">
                <a:latin typeface="Lucida Bright" panose="02020603050405020304" pitchFamily="18" charset="0"/>
              </a:rPr>
            </a:br>
            <a:r>
              <a:rPr lang="en-US" altLang="en-US" sz="2800" b="0" dirty="0">
                <a:latin typeface="Arial Rounded MT Bold" panose="020B0604020202020204" pitchFamily="34" charset="0"/>
              </a:rPr>
              <a:t>(“I know you by name,” 33:12, 17)</a:t>
            </a:r>
          </a:p>
        </p:txBody>
      </p:sp>
      <p:sp>
        <p:nvSpPr>
          <p:cNvPr id="503811" name="Rectangle 3">
            <a:extLst>
              <a:ext uri="{FF2B5EF4-FFF2-40B4-BE49-F238E27FC236}">
                <a16:creationId xmlns:a16="http://schemas.microsoft.com/office/drawing/2014/main" id="{91826C55-31F9-446A-87BF-4D50B6FC1444}"/>
              </a:ext>
            </a:extLst>
          </p:cNvPr>
          <p:cNvSpPr>
            <a:spLocks noGrp="1" noChangeArrowheads="1"/>
          </p:cNvSpPr>
          <p:nvPr>
            <p:ph type="body" idx="1"/>
          </p:nvPr>
        </p:nvSpPr>
        <p:spPr>
          <a:xfrm>
            <a:off x="342900" y="2811780"/>
            <a:ext cx="11468100" cy="3680461"/>
          </a:xfrm>
        </p:spPr>
        <p:txBody>
          <a:bodyPr/>
          <a:lstStyle/>
          <a:p>
            <a:pPr eaLnBrk="1" hangingPunct="1">
              <a:lnSpc>
                <a:spcPct val="90000"/>
              </a:lnSpc>
              <a:buFontTx/>
              <a:buNone/>
              <a:defRPr/>
            </a:pPr>
            <a:r>
              <a:rPr lang="en-US" altLang="en-US" sz="2800" dirty="0">
                <a:solidFill>
                  <a:srgbClr val="FFFF99"/>
                </a:solidFill>
                <a:latin typeface="Eras Demi ITC" panose="020B0604020202020204" pitchFamily="34" charset="0"/>
              </a:rPr>
              <a:t>In the ancient Near East, one’s name embodied the essence of one’s essential personhood.</a:t>
            </a:r>
          </a:p>
          <a:p>
            <a:pPr lvl="1" eaLnBrk="1" hangingPunct="1">
              <a:lnSpc>
                <a:spcPct val="90000"/>
              </a:lnSpc>
              <a:buFontTx/>
              <a:buChar char="•"/>
              <a:defRPr/>
            </a:pPr>
            <a:r>
              <a:rPr lang="en-US" altLang="en-US" sz="2000" b="1" dirty="0">
                <a:latin typeface="Arial" panose="020B0604020202020204" pitchFamily="34" charset="0"/>
              </a:rPr>
              <a:t>Adam (Ge. 5:2 – Adam’s name is a play on the word dirt)</a:t>
            </a:r>
          </a:p>
          <a:p>
            <a:pPr lvl="1" eaLnBrk="1" hangingPunct="1">
              <a:lnSpc>
                <a:spcPct val="90000"/>
              </a:lnSpc>
              <a:buFontTx/>
              <a:buChar char="•"/>
              <a:defRPr/>
            </a:pPr>
            <a:r>
              <a:rPr lang="en-US" altLang="en-US" sz="2000" b="1" dirty="0" err="1">
                <a:latin typeface="Arial" panose="020B0604020202020204" pitchFamily="34" charset="0"/>
              </a:rPr>
              <a:t>Nabal</a:t>
            </a:r>
            <a:r>
              <a:rPr lang="en-US" altLang="en-US" sz="2000" b="1" dirty="0">
                <a:latin typeface="Arial" panose="020B0604020202020204" pitchFamily="34" charset="0"/>
              </a:rPr>
              <a:t> (1 Sa. 25:25 – the word “fool”)</a:t>
            </a:r>
          </a:p>
          <a:p>
            <a:pPr lvl="1" eaLnBrk="1" hangingPunct="1">
              <a:lnSpc>
                <a:spcPct val="90000"/>
              </a:lnSpc>
              <a:buFontTx/>
              <a:buChar char="•"/>
              <a:defRPr/>
            </a:pPr>
            <a:r>
              <a:rPr lang="en-US" altLang="en-US" sz="2000" b="1" dirty="0">
                <a:latin typeface="Arial" panose="020B0604020202020204" pitchFamily="34" charset="0"/>
              </a:rPr>
              <a:t>Elijah (1 Kg. 18:39 – Elijah’s name means “Yahweh is my God”)</a:t>
            </a:r>
          </a:p>
          <a:p>
            <a:pPr lvl="1" eaLnBrk="1" hangingPunct="1">
              <a:lnSpc>
                <a:spcPct val="90000"/>
              </a:lnSpc>
              <a:buFontTx/>
              <a:buChar char="•"/>
              <a:defRPr/>
            </a:pPr>
            <a:r>
              <a:rPr lang="en-US" altLang="en-US" sz="2000" b="1" dirty="0">
                <a:latin typeface="Arial" panose="020B0604020202020204" pitchFamily="34" charset="0"/>
              </a:rPr>
              <a:t>Names in the Book of Ruth (Elimelech, Naomi, Marah, </a:t>
            </a:r>
            <a:r>
              <a:rPr lang="en-US" altLang="en-US" sz="2000" b="1" dirty="0" err="1">
                <a:latin typeface="Arial" panose="020B0604020202020204" pitchFamily="34" charset="0"/>
              </a:rPr>
              <a:t>Kilion</a:t>
            </a:r>
            <a:r>
              <a:rPr lang="en-US" altLang="en-US" sz="2000" b="1" dirty="0">
                <a:latin typeface="Arial" panose="020B0604020202020204" pitchFamily="34" charset="0"/>
              </a:rPr>
              <a:t>, </a:t>
            </a:r>
            <a:r>
              <a:rPr lang="en-US" altLang="en-US" sz="2000" b="1" dirty="0" err="1">
                <a:latin typeface="Arial" panose="020B0604020202020204" pitchFamily="34" charset="0"/>
              </a:rPr>
              <a:t>Mahlon</a:t>
            </a:r>
            <a:r>
              <a:rPr lang="en-US" altLang="en-US" sz="2000" b="1" dirty="0">
                <a:latin typeface="Arial" panose="020B0604020202020204" pitchFamily="34" charset="0"/>
              </a:rPr>
              <a:t>, Orpah, Ruth)</a:t>
            </a:r>
          </a:p>
          <a:p>
            <a:pPr eaLnBrk="1" hangingPunct="1">
              <a:lnSpc>
                <a:spcPct val="90000"/>
              </a:lnSpc>
              <a:buFontTx/>
              <a:buNone/>
              <a:defRPr/>
            </a:pPr>
            <a:endParaRPr lang="en-US" altLang="en-US" sz="800" b="1" dirty="0">
              <a:latin typeface="Arial" panose="020B0604020202020204" pitchFamily="34" charset="0"/>
            </a:endParaRPr>
          </a:p>
          <a:p>
            <a:pPr eaLnBrk="1" hangingPunct="1">
              <a:lnSpc>
                <a:spcPct val="90000"/>
              </a:lnSpc>
              <a:buFontTx/>
              <a:buNone/>
              <a:defRPr/>
            </a:pPr>
            <a:r>
              <a:rPr lang="en-US" altLang="en-US" dirty="0">
                <a:solidFill>
                  <a:srgbClr val="FFFF00"/>
                </a:solidFill>
                <a:latin typeface="Eras Demi ITC" panose="020B0604020202020204" pitchFamily="34" charset="0"/>
              </a:rPr>
              <a:t>Yahweh’s “name” is a circumlocution for Yahweh himself, his reputation for compassion and forgiveness.</a:t>
            </a:r>
          </a:p>
        </p:txBody>
      </p:sp>
    </p:spTree>
    <p:extLst>
      <p:ext uri="{BB962C8B-B14F-4D97-AF65-F5344CB8AC3E}">
        <p14:creationId xmlns:p14="http://schemas.microsoft.com/office/powerpoint/2010/main" val="236862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anim calcmode="lin" valueType="num">
                                      <p:cBhvr>
                                        <p:cTn id="7" dur="500" fill="hold"/>
                                        <p:tgtEl>
                                          <p:spTgt spid="503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38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03811">
                                            <p:txEl>
                                              <p:pRg st="1" end="1"/>
                                            </p:txEl>
                                          </p:spTgt>
                                        </p:tgtEl>
                                        <p:attrNameLst>
                                          <p:attrName>style.visibility</p:attrName>
                                        </p:attrNameLst>
                                      </p:cBhvr>
                                      <p:to>
                                        <p:strVal val="visible"/>
                                      </p:to>
                                    </p:set>
                                    <p:anim calcmode="lin" valueType="num">
                                      <p:cBhvr>
                                        <p:cTn id="13" dur="500" fill="hold"/>
                                        <p:tgtEl>
                                          <p:spTgt spid="503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03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03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03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03811">
                                            <p:txEl>
                                              <p:pRg st="2" end="2"/>
                                            </p:txEl>
                                          </p:spTgt>
                                        </p:tgtEl>
                                        <p:attrNameLst>
                                          <p:attrName>style.visibility</p:attrName>
                                        </p:attrNameLst>
                                      </p:cBhvr>
                                      <p:to>
                                        <p:strVal val="visible"/>
                                      </p:to>
                                    </p:set>
                                    <p:anim calcmode="lin" valueType="num">
                                      <p:cBhvr>
                                        <p:cTn id="21" dur="500" fill="hold"/>
                                        <p:tgtEl>
                                          <p:spTgt spid="503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03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03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03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03811">
                                            <p:txEl>
                                              <p:pRg st="3" end="3"/>
                                            </p:txEl>
                                          </p:spTgt>
                                        </p:tgtEl>
                                        <p:attrNameLst>
                                          <p:attrName>style.visibility</p:attrName>
                                        </p:attrNameLst>
                                      </p:cBhvr>
                                      <p:to>
                                        <p:strVal val="visible"/>
                                      </p:to>
                                    </p:set>
                                    <p:anim calcmode="lin" valueType="num">
                                      <p:cBhvr>
                                        <p:cTn id="29" dur="500" fill="hold"/>
                                        <p:tgtEl>
                                          <p:spTgt spid="503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03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03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038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503811">
                                            <p:txEl>
                                              <p:pRg st="4" end="4"/>
                                            </p:txEl>
                                          </p:spTgt>
                                        </p:tgtEl>
                                        <p:attrNameLst>
                                          <p:attrName>style.visibility</p:attrName>
                                        </p:attrNameLst>
                                      </p:cBhvr>
                                      <p:to>
                                        <p:strVal val="visible"/>
                                      </p:to>
                                    </p:set>
                                    <p:anim calcmode="lin" valueType="num">
                                      <p:cBhvr>
                                        <p:cTn id="37" dur="500" fill="hold"/>
                                        <p:tgtEl>
                                          <p:spTgt spid="5038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5038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5038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5038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503811">
                                            <p:txEl>
                                              <p:pRg st="6" end="6"/>
                                            </p:txEl>
                                          </p:spTgt>
                                        </p:tgtEl>
                                        <p:attrNameLst>
                                          <p:attrName>style.visibility</p:attrName>
                                        </p:attrNameLst>
                                      </p:cBhvr>
                                      <p:to>
                                        <p:strVal val="visible"/>
                                      </p:to>
                                    </p:set>
                                    <p:anim calcmode="lin" valueType="num">
                                      <p:cBhvr>
                                        <p:cTn id="45" dur="500" fill="hold"/>
                                        <p:tgtEl>
                                          <p:spTgt spid="503811">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50381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5666952D-BEE9-4E37-906B-5DFFC55A4F05}"/>
              </a:ext>
            </a:extLst>
          </p:cNvPr>
          <p:cNvSpPr>
            <a:spLocks noGrp="1" noChangeArrowheads="1"/>
          </p:cNvSpPr>
          <p:nvPr>
            <p:ph type="title"/>
          </p:nvPr>
        </p:nvSpPr>
        <p:spPr>
          <a:xfrm>
            <a:off x="609600" y="685800"/>
            <a:ext cx="10972800" cy="1143000"/>
          </a:xfrm>
        </p:spPr>
        <p:txBody>
          <a:bodyPr/>
          <a:lstStyle/>
          <a:p>
            <a:pPr eaLnBrk="1" hangingPunct="1">
              <a:defRPr/>
            </a:pPr>
            <a:r>
              <a:rPr lang="en-US" altLang="en-US" sz="4000" b="1" dirty="0"/>
              <a:t>Translating the Divine Name in the English Old Testament</a:t>
            </a:r>
          </a:p>
        </p:txBody>
      </p:sp>
      <p:sp>
        <p:nvSpPr>
          <p:cNvPr id="254980" name="Rectangle 4">
            <a:extLst>
              <a:ext uri="{FF2B5EF4-FFF2-40B4-BE49-F238E27FC236}">
                <a16:creationId xmlns:a16="http://schemas.microsoft.com/office/drawing/2014/main" id="{5297FE29-0DDD-42D6-9187-E78194C8B48B}"/>
              </a:ext>
            </a:extLst>
          </p:cNvPr>
          <p:cNvSpPr>
            <a:spLocks noGrp="1" noChangeArrowheads="1"/>
          </p:cNvSpPr>
          <p:nvPr>
            <p:ph type="body" sz="half" idx="1"/>
          </p:nvPr>
        </p:nvSpPr>
        <p:spPr>
          <a:xfrm>
            <a:off x="609601" y="2369820"/>
            <a:ext cx="5410200" cy="3230880"/>
          </a:xfrm>
          <a:solidFill>
            <a:srgbClr val="660033"/>
          </a:solidFill>
          <a:ln>
            <a:solidFill>
              <a:schemeClr val="tx1"/>
            </a:solidFill>
            <a:miter lim="800000"/>
            <a:headEnd/>
            <a:tailEnd/>
          </a:ln>
        </p:spPr>
        <p:txBody>
          <a:bodyPr/>
          <a:lstStyle/>
          <a:p>
            <a:pPr eaLnBrk="1" hangingPunct="1">
              <a:buFont typeface="Wingdings" panose="05000000000000000000" pitchFamily="2" charset="2"/>
              <a:buNone/>
              <a:defRPr/>
            </a:pPr>
            <a:r>
              <a:rPr lang="en-US" altLang="en-US" sz="3600" b="1" dirty="0">
                <a:solidFill>
                  <a:srgbClr val="FFFF66"/>
                </a:solidFill>
                <a:latin typeface="Agency FB" pitchFamily="2" charset="0"/>
              </a:rPr>
              <a:t>“God” in the English Bible</a:t>
            </a:r>
          </a:p>
          <a:p>
            <a:pPr eaLnBrk="1" hangingPunct="1">
              <a:defRPr/>
            </a:pPr>
            <a:r>
              <a:rPr lang="en-US" altLang="en-US" sz="2800" dirty="0" err="1">
                <a:latin typeface="HebrewTh" pitchFamily="2" charset="0"/>
              </a:rPr>
              <a:t>Myhi|x</a:t>
            </a:r>
            <a:r>
              <a:rPr lang="en-US" altLang="en-US" sz="2800" dirty="0">
                <a:latin typeface="HebrewTh" pitchFamily="2" charset="0"/>
              </a:rPr>
              <a:t>&lt;</a:t>
            </a:r>
            <a:r>
              <a:rPr lang="en-US" altLang="en-US" sz="2800" dirty="0">
                <a:latin typeface="Arial Narrow" panose="020B0606020202030204" pitchFamily="34" charset="0"/>
              </a:rPr>
              <a:t>	=     “God” or “gods” (governed by singular or plural verbs)</a:t>
            </a:r>
          </a:p>
          <a:p>
            <a:pPr eaLnBrk="1" hangingPunct="1">
              <a:defRPr/>
            </a:pPr>
            <a:r>
              <a:rPr lang="en-US" altLang="en-US" sz="2800" dirty="0" err="1">
                <a:latin typeface="HebrewTh" pitchFamily="2" charset="0"/>
              </a:rPr>
              <a:t>Lxe</a:t>
            </a:r>
            <a:r>
              <a:rPr lang="en-US" altLang="en-US" sz="2800" dirty="0">
                <a:latin typeface="Arial Narrow" panose="020B0606020202030204" pitchFamily="34" charset="0"/>
              </a:rPr>
              <a:t>		=    “ God” or “god”</a:t>
            </a:r>
          </a:p>
          <a:p>
            <a:pPr eaLnBrk="1" hangingPunct="1">
              <a:defRPr/>
            </a:pPr>
            <a:r>
              <a:rPr lang="en-US" altLang="en-US" sz="2800" dirty="0" err="1">
                <a:latin typeface="HebrewTh" pitchFamily="2" charset="0"/>
              </a:rPr>
              <a:t>Mylixe</a:t>
            </a:r>
            <a:r>
              <a:rPr lang="en-US" altLang="en-US" sz="2800" dirty="0">
                <a:latin typeface="Arial Narrow" panose="020B0606020202030204" pitchFamily="34" charset="0"/>
              </a:rPr>
              <a:t>	=     “gods” (pagan)</a:t>
            </a:r>
            <a:endParaRPr lang="en-US" altLang="en-US" sz="2800" dirty="0">
              <a:latin typeface="HebrewTh" pitchFamily="2" charset="0"/>
            </a:endParaRPr>
          </a:p>
        </p:txBody>
      </p:sp>
      <p:sp>
        <p:nvSpPr>
          <p:cNvPr id="254981" name="Rectangle 5">
            <a:extLst>
              <a:ext uri="{FF2B5EF4-FFF2-40B4-BE49-F238E27FC236}">
                <a16:creationId xmlns:a16="http://schemas.microsoft.com/office/drawing/2014/main" id="{0CFEB3A7-33C2-4305-AB49-83EF79048CD7}"/>
              </a:ext>
            </a:extLst>
          </p:cNvPr>
          <p:cNvSpPr>
            <a:spLocks noGrp="1" noChangeArrowheads="1"/>
          </p:cNvSpPr>
          <p:nvPr>
            <p:ph type="body" sz="half" idx="2"/>
          </p:nvPr>
        </p:nvSpPr>
        <p:spPr>
          <a:xfrm>
            <a:off x="6172202" y="2369820"/>
            <a:ext cx="5410198" cy="3230880"/>
          </a:xfrm>
          <a:solidFill>
            <a:srgbClr val="993366"/>
          </a:solidFill>
          <a:ln>
            <a:solidFill>
              <a:schemeClr val="tx1"/>
            </a:solidFill>
            <a:miter lim="800000"/>
            <a:headEnd/>
            <a:tailEnd/>
          </a:ln>
        </p:spPr>
        <p:txBody>
          <a:bodyPr/>
          <a:lstStyle/>
          <a:p>
            <a:pPr eaLnBrk="1" hangingPunct="1">
              <a:buFont typeface="Wingdings" panose="05000000000000000000" pitchFamily="2" charset="2"/>
              <a:buNone/>
              <a:defRPr/>
            </a:pPr>
            <a:r>
              <a:rPr lang="en-US" altLang="en-US" sz="3600" b="1" dirty="0">
                <a:solidFill>
                  <a:srgbClr val="FFFF66"/>
                </a:solidFill>
                <a:latin typeface="Agency FB" pitchFamily="2" charset="0"/>
              </a:rPr>
              <a:t>“L</a:t>
            </a:r>
            <a:r>
              <a:rPr lang="en-US" altLang="en-US" sz="2800" b="1" dirty="0">
                <a:solidFill>
                  <a:srgbClr val="FFFF66"/>
                </a:solidFill>
                <a:latin typeface="Agency FB" pitchFamily="2" charset="0"/>
              </a:rPr>
              <a:t>ORD</a:t>
            </a:r>
            <a:r>
              <a:rPr lang="en-US" altLang="en-US" sz="3600" b="1" dirty="0">
                <a:solidFill>
                  <a:srgbClr val="FFFF66"/>
                </a:solidFill>
                <a:latin typeface="Agency FB" pitchFamily="2" charset="0"/>
              </a:rPr>
              <a:t>/Lord” in the English Bible</a:t>
            </a:r>
          </a:p>
          <a:p>
            <a:pPr eaLnBrk="1" hangingPunct="1">
              <a:defRPr/>
            </a:pPr>
            <a:r>
              <a:rPr lang="en-US" altLang="en-US" sz="2800" dirty="0">
                <a:latin typeface="HebrewTh" pitchFamily="2" charset="0"/>
              </a:rPr>
              <a:t>hv!hy4</a:t>
            </a:r>
            <a:r>
              <a:rPr lang="en-US" altLang="en-US" sz="2800" dirty="0">
                <a:latin typeface="Arial Narrow" panose="020B0606020202030204" pitchFamily="34" charset="0"/>
              </a:rPr>
              <a:t>	=     “L</a:t>
            </a:r>
            <a:r>
              <a:rPr lang="en-US" altLang="en-US" sz="2400" dirty="0">
                <a:latin typeface="Arial Narrow" panose="020B0606020202030204" pitchFamily="34" charset="0"/>
              </a:rPr>
              <a:t>ORD</a:t>
            </a:r>
            <a:r>
              <a:rPr lang="en-US" altLang="en-US" sz="2800" dirty="0">
                <a:latin typeface="Arial Narrow" panose="020B0606020202030204" pitchFamily="34" charset="0"/>
              </a:rPr>
              <a:t>“</a:t>
            </a:r>
            <a:r>
              <a:rPr lang="en-US" altLang="en-US" sz="2400" dirty="0">
                <a:latin typeface="Arial Narrow" panose="020B0606020202030204" pitchFamily="34" charset="0"/>
              </a:rPr>
              <a:t> </a:t>
            </a:r>
            <a:r>
              <a:rPr lang="en-US" altLang="en-US" sz="2800" dirty="0">
                <a:latin typeface="Arial Narrow" panose="020B0606020202030204" pitchFamily="34" charset="0"/>
              </a:rPr>
              <a:t>(the </a:t>
            </a:r>
            <a:r>
              <a:rPr lang="en-US" altLang="en-US" sz="2800" dirty="0" err="1">
                <a:latin typeface="Arial Narrow" panose="020B0606020202030204" pitchFamily="34" charset="0"/>
              </a:rPr>
              <a:t>Tetragrammaton</a:t>
            </a:r>
            <a:r>
              <a:rPr lang="en-US" altLang="en-US" sz="2800" dirty="0">
                <a:latin typeface="Arial Narrow" panose="020B0606020202030204" pitchFamily="34" charset="0"/>
              </a:rPr>
              <a:t>) </a:t>
            </a:r>
          </a:p>
          <a:p>
            <a:pPr eaLnBrk="1" hangingPunct="1">
              <a:defRPr/>
            </a:pPr>
            <a:r>
              <a:rPr lang="en-US" altLang="en-US" sz="2800" dirty="0" err="1">
                <a:latin typeface="HebrewTh" pitchFamily="2" charset="0"/>
              </a:rPr>
              <a:t>NOdxA</a:t>
            </a:r>
            <a:r>
              <a:rPr lang="en-US" altLang="en-US" sz="2800" dirty="0">
                <a:latin typeface="Arial Narrow" panose="020B0606020202030204" pitchFamily="34" charset="0"/>
              </a:rPr>
              <a:t>	=     “Lord” or “lord” 	          (master, husband)</a:t>
            </a:r>
          </a:p>
          <a:p>
            <a:pPr eaLnBrk="1" hangingPunct="1">
              <a:defRPr/>
            </a:pPr>
            <a:r>
              <a:rPr lang="en-US" altLang="en-US" sz="2800" dirty="0" err="1">
                <a:solidFill>
                  <a:srgbClr val="FFFFFF"/>
                </a:solidFill>
                <a:latin typeface="HebrewTh" pitchFamily="2" charset="0"/>
              </a:rPr>
              <a:t>Yn!d</a:t>
            </a:r>
            <a:r>
              <a:rPr lang="en-US" altLang="en-US" sz="2800" dirty="0">
                <a:solidFill>
                  <a:srgbClr val="FFFFFF"/>
                </a:solidFill>
                <a:latin typeface="HebrewTh" pitchFamily="2" charset="0"/>
              </a:rPr>
              <a:t>*</a:t>
            </a:r>
            <a:r>
              <a:rPr lang="en-US" altLang="en-US" sz="2800" dirty="0" err="1">
                <a:solidFill>
                  <a:srgbClr val="FFFFFF"/>
                </a:solidFill>
                <a:latin typeface="HebrewTh" pitchFamily="2" charset="0"/>
              </a:rPr>
              <a:t>xE</a:t>
            </a:r>
            <a:r>
              <a:rPr lang="en-US" altLang="en-US" sz="2800" dirty="0">
                <a:solidFill>
                  <a:srgbClr val="FFFFFF"/>
                </a:solidFill>
                <a:latin typeface="Arial Narrow" panose="020B0606020202030204" pitchFamily="34" charset="0"/>
              </a:rPr>
              <a:t>	=     “my Lord”</a:t>
            </a:r>
            <a:endParaRPr lang="en-US" altLang="en-US" sz="2800" dirty="0">
              <a:latin typeface="HebrewTh" pitchFamily="2" charset="0"/>
            </a:endParaRPr>
          </a:p>
        </p:txBody>
      </p:sp>
    </p:spTree>
    <p:extLst>
      <p:ext uri="{BB962C8B-B14F-4D97-AF65-F5344CB8AC3E}">
        <p14:creationId xmlns:p14="http://schemas.microsoft.com/office/powerpoint/2010/main" val="275803810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980">
                                            <p:bg/>
                                          </p:spTgt>
                                        </p:tgtEl>
                                        <p:attrNameLst>
                                          <p:attrName>style.visibility</p:attrName>
                                        </p:attrNameLst>
                                      </p:cBhvr>
                                      <p:to>
                                        <p:strVal val="visible"/>
                                      </p:to>
                                    </p:set>
                                    <p:animEffect transition="in" filter="dissolve">
                                      <p:cBhvr>
                                        <p:cTn id="7" dur="500"/>
                                        <p:tgtEl>
                                          <p:spTgt spid="254980">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4980">
                                            <p:txEl>
                                              <p:pRg st="0" end="0"/>
                                            </p:txEl>
                                          </p:spTgt>
                                        </p:tgtEl>
                                        <p:attrNameLst>
                                          <p:attrName>style.visibility</p:attrName>
                                        </p:attrNameLst>
                                      </p:cBhvr>
                                      <p:to>
                                        <p:strVal val="visible"/>
                                      </p:to>
                                    </p:set>
                                    <p:animEffect transition="in" filter="dissolve">
                                      <p:cBhvr>
                                        <p:cTn id="10" dur="500"/>
                                        <p:tgtEl>
                                          <p:spTgt spid="25498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54980">
                                            <p:txEl>
                                              <p:pRg st="1" end="1"/>
                                            </p:txEl>
                                          </p:spTgt>
                                        </p:tgtEl>
                                        <p:attrNameLst>
                                          <p:attrName>style.visibility</p:attrName>
                                        </p:attrNameLst>
                                      </p:cBhvr>
                                      <p:to>
                                        <p:strVal val="visible"/>
                                      </p:to>
                                    </p:set>
                                    <p:anim calcmode="lin" valueType="num">
                                      <p:cBhvr>
                                        <p:cTn id="15" dur="500" fill="hold"/>
                                        <p:tgtEl>
                                          <p:spTgt spid="25498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5498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5498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549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54980">
                                            <p:txEl>
                                              <p:pRg st="2" end="2"/>
                                            </p:txEl>
                                          </p:spTgt>
                                        </p:tgtEl>
                                        <p:attrNameLst>
                                          <p:attrName>style.visibility</p:attrName>
                                        </p:attrNameLst>
                                      </p:cBhvr>
                                      <p:to>
                                        <p:strVal val="visible"/>
                                      </p:to>
                                    </p:set>
                                    <p:anim calcmode="lin" valueType="num">
                                      <p:cBhvr>
                                        <p:cTn id="23" dur="500" fill="hold"/>
                                        <p:tgtEl>
                                          <p:spTgt spid="25498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5498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5498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549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54980">
                                            <p:txEl>
                                              <p:pRg st="3" end="3"/>
                                            </p:txEl>
                                          </p:spTgt>
                                        </p:tgtEl>
                                        <p:attrNameLst>
                                          <p:attrName>style.visibility</p:attrName>
                                        </p:attrNameLst>
                                      </p:cBhvr>
                                      <p:to>
                                        <p:strVal val="visible"/>
                                      </p:to>
                                    </p:set>
                                    <p:anim calcmode="lin" valueType="num">
                                      <p:cBhvr>
                                        <p:cTn id="31" dur="500" fill="hold"/>
                                        <p:tgtEl>
                                          <p:spTgt spid="25498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5498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5498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5498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54981">
                                            <p:bg/>
                                          </p:spTgt>
                                        </p:tgtEl>
                                        <p:attrNameLst>
                                          <p:attrName>style.visibility</p:attrName>
                                        </p:attrNameLst>
                                      </p:cBhvr>
                                      <p:to>
                                        <p:strVal val="visible"/>
                                      </p:to>
                                    </p:set>
                                    <p:animEffect transition="in" filter="dissolve">
                                      <p:cBhvr>
                                        <p:cTn id="39" dur="500"/>
                                        <p:tgtEl>
                                          <p:spTgt spid="254981">
                                            <p:bg/>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54981">
                                            <p:txEl>
                                              <p:pRg st="0" end="0"/>
                                            </p:txEl>
                                          </p:spTgt>
                                        </p:tgtEl>
                                        <p:attrNameLst>
                                          <p:attrName>style.visibility</p:attrName>
                                        </p:attrNameLst>
                                      </p:cBhvr>
                                      <p:to>
                                        <p:strVal val="visible"/>
                                      </p:to>
                                    </p:set>
                                    <p:animEffect transition="in" filter="dissolve">
                                      <p:cBhvr>
                                        <p:cTn id="42" dur="500"/>
                                        <p:tgtEl>
                                          <p:spTgt spid="25498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254981">
                                            <p:txEl>
                                              <p:pRg st="1" end="1"/>
                                            </p:txEl>
                                          </p:spTgt>
                                        </p:tgtEl>
                                        <p:attrNameLst>
                                          <p:attrName>style.visibility</p:attrName>
                                        </p:attrNameLst>
                                      </p:cBhvr>
                                      <p:to>
                                        <p:strVal val="visible"/>
                                      </p:to>
                                    </p:set>
                                    <p:anim calcmode="lin" valueType="num">
                                      <p:cBhvr>
                                        <p:cTn id="47" dur="500" fill="hold"/>
                                        <p:tgtEl>
                                          <p:spTgt spid="25498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5498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5498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5498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254981">
                                            <p:txEl>
                                              <p:pRg st="2" end="2"/>
                                            </p:txEl>
                                          </p:spTgt>
                                        </p:tgtEl>
                                        <p:attrNameLst>
                                          <p:attrName>style.visibility</p:attrName>
                                        </p:attrNameLst>
                                      </p:cBhvr>
                                      <p:to>
                                        <p:strVal val="visible"/>
                                      </p:to>
                                    </p:set>
                                    <p:anim calcmode="lin" valueType="num">
                                      <p:cBhvr>
                                        <p:cTn id="55" dur="500" fill="hold"/>
                                        <p:tgtEl>
                                          <p:spTgt spid="25498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5498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5498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549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254981">
                                            <p:txEl>
                                              <p:pRg st="3" end="3"/>
                                            </p:txEl>
                                          </p:spTgt>
                                        </p:tgtEl>
                                        <p:attrNameLst>
                                          <p:attrName>style.visibility</p:attrName>
                                        </p:attrNameLst>
                                      </p:cBhvr>
                                      <p:to>
                                        <p:strVal val="visible"/>
                                      </p:to>
                                    </p:set>
                                    <p:anim calcmode="lin" valueType="num">
                                      <p:cBhvr>
                                        <p:cTn id="63" dur="500" fill="hold"/>
                                        <p:tgtEl>
                                          <p:spTgt spid="25498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25498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25498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25498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uiExpand="1" build="p" animBg="1"/>
      <p:bldP spid="254981" grpId="0" uiExpand="1" build="p"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979-F91C-412D-AC55-C492E0CA169F}"/>
              </a:ext>
            </a:extLst>
          </p:cNvPr>
          <p:cNvSpPr>
            <a:spLocks noGrp="1"/>
          </p:cNvSpPr>
          <p:nvPr>
            <p:ph type="title"/>
          </p:nvPr>
        </p:nvSpPr>
        <p:spPr>
          <a:xfrm>
            <a:off x="838200" y="13652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Renewal of the Covenant (34:10-28)</a:t>
            </a:r>
          </a:p>
        </p:txBody>
      </p:sp>
      <p:sp>
        <p:nvSpPr>
          <p:cNvPr id="3" name="Content Placeholder 2">
            <a:extLst>
              <a:ext uri="{FF2B5EF4-FFF2-40B4-BE49-F238E27FC236}">
                <a16:creationId xmlns:a16="http://schemas.microsoft.com/office/drawing/2014/main" id="{1E8EB301-BB13-457E-9A11-53314B27D699}"/>
              </a:ext>
            </a:extLst>
          </p:cNvPr>
          <p:cNvSpPr>
            <a:spLocks noGrp="1"/>
          </p:cNvSpPr>
          <p:nvPr>
            <p:ph idx="1"/>
          </p:nvPr>
        </p:nvSpPr>
        <p:spPr>
          <a:xfrm>
            <a:off x="838200" y="936171"/>
            <a:ext cx="10678886" cy="5785304"/>
          </a:xfrm>
        </p:spPr>
        <p:txBody>
          <a:bodyPr>
            <a:normAutofit fontScale="92500" lnSpcReduction="10000"/>
          </a:bodyPr>
          <a:lstStyle/>
          <a:p>
            <a:pPr marL="0" indent="0">
              <a:buNone/>
            </a:pPr>
            <a:r>
              <a:rPr lang="en-US" sz="2800" b="1" dirty="0">
                <a:solidFill>
                  <a:srgbClr val="002060"/>
                </a:solidFill>
                <a:latin typeface="Comic Sans MS" panose="030F0702030302020204" pitchFamily="66" charset="0"/>
              </a:rPr>
              <a:t>Previously, the Israelites had affirmed their covenant with Yahweh in a blood ceremony (24:7-8). Now, because of the golden calf episode and the broken covenant, it needed to be renewed.</a:t>
            </a:r>
          </a:p>
          <a:p>
            <a:r>
              <a:rPr lang="en-US" sz="2400" i="1" dirty="0">
                <a:latin typeface="Comic Sans MS" panose="030F0702030302020204" pitchFamily="66" charset="0"/>
              </a:rPr>
              <a:t>The language of covenant-making as well as covenant renewal is consistent throughout, which is to say, covenants are “cut” (</a:t>
            </a:r>
            <a:r>
              <a:rPr lang="en-US" sz="2400" dirty="0" err="1">
                <a:latin typeface="HebrewTh" pitchFamily="2" charset="0"/>
              </a:rPr>
              <a:t>traKA</a:t>
            </a:r>
            <a:r>
              <a:rPr lang="en-US" sz="2400" i="1" dirty="0">
                <a:latin typeface="Comic Sans MS" panose="030F0702030302020204" pitchFamily="66" charset="0"/>
              </a:rPr>
              <a:t>), cf. 34:10, 27.</a:t>
            </a:r>
          </a:p>
          <a:p>
            <a:r>
              <a:rPr lang="en-US" sz="2400" i="1" dirty="0">
                <a:latin typeface="Comic Sans MS" panose="030F0702030302020204" pitchFamily="66" charset="0"/>
              </a:rPr>
              <a:t>Here, the imperative to drive out the Canaanites is repeated along with the command to destroy their pagan religious implements.</a:t>
            </a:r>
          </a:p>
          <a:p>
            <a:r>
              <a:rPr lang="en-US" sz="2400" i="1" dirty="0">
                <a:latin typeface="Comic Sans MS" panose="030F0702030302020204" pitchFamily="66" charset="0"/>
              </a:rPr>
              <a:t>Several key elements in the original covenant are repeated as well, including:  the outlawing of idolatry, the observance of the three pilgrim festivals (Passover/Unleavened Bread, Weeks and Booths), the dedication of the first-born, the observance of Sabbath, the offering of first-fruits, and the basis for kosher observance.</a:t>
            </a:r>
          </a:p>
        </p:txBody>
      </p:sp>
      <p:sp>
        <p:nvSpPr>
          <p:cNvPr id="4" name="Slide Number Placeholder 3">
            <a:extLst>
              <a:ext uri="{FF2B5EF4-FFF2-40B4-BE49-F238E27FC236}">
                <a16:creationId xmlns:a16="http://schemas.microsoft.com/office/drawing/2014/main" id="{1D5755BE-49C8-44CD-9C9A-8F0D37856D71}"/>
              </a:ext>
            </a:extLst>
          </p:cNvPr>
          <p:cNvSpPr>
            <a:spLocks noGrp="1"/>
          </p:cNvSpPr>
          <p:nvPr>
            <p:ph type="sldNum" sz="quarter" idx="12"/>
          </p:nvPr>
        </p:nvSpPr>
        <p:spPr>
          <a:xfrm>
            <a:off x="11103429" y="6429466"/>
            <a:ext cx="765451" cy="292009"/>
          </a:xfrm>
        </p:spPr>
        <p:txBody>
          <a:bodyPr/>
          <a:lstStyle/>
          <a:p>
            <a:fld id="{45C00377-489B-40EC-B059-26BDDD2E89B9}" type="slidenum">
              <a:rPr lang="en-US" smtClean="0"/>
              <a:pPr/>
              <a:t>205</a:t>
            </a:fld>
            <a:endParaRPr lang="en-US" dirty="0"/>
          </a:p>
        </p:txBody>
      </p:sp>
    </p:spTree>
    <p:extLst>
      <p:ext uri="{BB962C8B-B14F-4D97-AF65-F5344CB8AC3E}">
        <p14:creationId xmlns:p14="http://schemas.microsoft.com/office/powerpoint/2010/main" val="336252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0014-7E8C-4B8E-AC2C-D44B7C2824F1}"/>
              </a:ext>
            </a:extLst>
          </p:cNvPr>
          <p:cNvSpPr>
            <a:spLocks noGrp="1"/>
          </p:cNvSpPr>
          <p:nvPr>
            <p:ph type="title"/>
          </p:nvPr>
        </p:nvSpPr>
        <p:spPr>
          <a:xfrm>
            <a:off x="5740400" y="19795"/>
            <a:ext cx="5384800" cy="1322387"/>
          </a:xfrm>
        </p:spPr>
        <p:txBody>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Face of Moses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(34:29-35)</a:t>
            </a:r>
          </a:p>
        </p:txBody>
      </p:sp>
      <p:sp>
        <p:nvSpPr>
          <p:cNvPr id="3" name="Content Placeholder 2">
            <a:extLst>
              <a:ext uri="{FF2B5EF4-FFF2-40B4-BE49-F238E27FC236}">
                <a16:creationId xmlns:a16="http://schemas.microsoft.com/office/drawing/2014/main" id="{429FF36F-04D7-4097-BA5B-60DF2FBA4C12}"/>
              </a:ext>
            </a:extLst>
          </p:cNvPr>
          <p:cNvSpPr>
            <a:spLocks noGrp="1"/>
          </p:cNvSpPr>
          <p:nvPr>
            <p:ph sz="half" idx="1"/>
          </p:nvPr>
        </p:nvSpPr>
        <p:spPr>
          <a:xfrm>
            <a:off x="5740400" y="1262972"/>
            <a:ext cx="6451600" cy="5595028"/>
          </a:xfrm>
        </p:spPr>
        <p:txBody>
          <a:bodyPr>
            <a:normAutofit fontScale="85000" lnSpcReduction="10000"/>
          </a:bodyPr>
          <a:lstStyle/>
          <a:p>
            <a:pPr marL="0" indent="0">
              <a:buNone/>
            </a:pPr>
            <a:r>
              <a:rPr lang="en-US" sz="2400" b="1" dirty="0">
                <a:latin typeface="Comic Sans MS" panose="030F0702030302020204" pitchFamily="66" charset="0"/>
              </a:rPr>
              <a:t>A curious anomaly has arisen over the exact meaning of the Hebrew expression which says the “skin of his [Moses’] face was </a:t>
            </a:r>
            <a:r>
              <a:rPr lang="en-US" sz="2400" b="1" i="1" dirty="0" err="1">
                <a:latin typeface="Comic Sans MS" panose="030F0702030302020204" pitchFamily="66" charset="0"/>
              </a:rPr>
              <a:t>qaran</a:t>
            </a:r>
            <a:r>
              <a:rPr lang="en-US" sz="2400" b="1" i="1" dirty="0">
                <a:latin typeface="Comic Sans MS" panose="030F0702030302020204" pitchFamily="66" charset="0"/>
              </a:rPr>
              <a:t>” </a:t>
            </a:r>
            <a:r>
              <a:rPr lang="en-US" sz="2400" b="1" dirty="0">
                <a:latin typeface="Comic Sans MS" panose="030F0702030302020204" pitchFamily="66" charset="0"/>
              </a:rPr>
              <a:t>(Ex. 34:30), the same root as the Hebrew word for “horn.” St. Jerome rendered it in the Latin Vulgate that Moses’ faced was ‘horned.” The LXX, on the other hand, defined the word contextually and rendered it that Moses’ face “shone,” a rendering that is now reflected in most English Bibles, and which seems to have been the opinion of Paul (2 Co. 2:13, 18). Another rabbinical interpretation is that Moses’ skin became deformed or scarred by his exposure to the </a:t>
            </a:r>
            <a:r>
              <a:rPr lang="en-US" sz="2400" b="1" i="1" dirty="0" err="1">
                <a:latin typeface="Comic Sans MS" panose="030F0702030302020204" pitchFamily="66" charset="0"/>
              </a:rPr>
              <a:t>kavod</a:t>
            </a:r>
            <a:r>
              <a:rPr lang="en-US" sz="2400" b="1" i="1" dirty="0">
                <a:latin typeface="Comic Sans MS" panose="030F0702030302020204" pitchFamily="66" charset="0"/>
              </a:rPr>
              <a:t> </a:t>
            </a:r>
            <a:r>
              <a:rPr lang="en-US" sz="2400" b="1" dirty="0">
                <a:latin typeface="Comic Sans MS" panose="030F0702030302020204" pitchFamily="66" charset="0"/>
              </a:rPr>
              <a:t>of Yahweh.</a:t>
            </a:r>
          </a:p>
          <a:p>
            <a:pPr marL="0" indent="0">
              <a:buNone/>
            </a:pPr>
            <a:endParaRPr lang="en-US" sz="900" b="1" dirty="0">
              <a:latin typeface="Comic Sans MS" panose="030F0702030302020204" pitchFamily="66" charset="0"/>
            </a:endParaRPr>
          </a:p>
          <a:p>
            <a:pPr marL="0" indent="0">
              <a:buNone/>
            </a:pPr>
            <a:r>
              <a:rPr lang="en-US" sz="2400" b="1" dirty="0">
                <a:latin typeface="Comic Sans MS" panose="030F0702030302020204" pitchFamily="66" charset="0"/>
              </a:rPr>
              <a:t>Michelangelo depicted Moses’ face as “horned”.</a:t>
            </a:r>
          </a:p>
          <a:p>
            <a:pPr marL="0" indent="0">
              <a:buNone/>
            </a:pPr>
            <a:endParaRPr lang="en-US" dirty="0"/>
          </a:p>
        </p:txBody>
      </p:sp>
      <p:sp>
        <p:nvSpPr>
          <p:cNvPr id="4" name="Slide Number Placeholder 3">
            <a:extLst>
              <a:ext uri="{FF2B5EF4-FFF2-40B4-BE49-F238E27FC236}">
                <a16:creationId xmlns:a16="http://schemas.microsoft.com/office/drawing/2014/main" id="{054C7BC2-2FF5-4FFD-9CE5-9F4B464940BB}"/>
              </a:ext>
            </a:extLst>
          </p:cNvPr>
          <p:cNvSpPr>
            <a:spLocks noGrp="1"/>
          </p:cNvSpPr>
          <p:nvPr>
            <p:ph type="sldNum" sz="quarter" idx="12"/>
          </p:nvPr>
        </p:nvSpPr>
        <p:spPr>
          <a:xfrm>
            <a:off x="11125200" y="6357257"/>
            <a:ext cx="743680" cy="364218"/>
          </a:xfrm>
        </p:spPr>
        <p:txBody>
          <a:bodyPr/>
          <a:lstStyle/>
          <a:p>
            <a:fld id="{45C00377-489B-40EC-B059-26BDDD2E89B9}" type="slidenum">
              <a:rPr lang="en-US" smtClean="0"/>
              <a:pPr/>
              <a:t>206</a:t>
            </a:fld>
            <a:endParaRPr lang="en-US" dirty="0"/>
          </a:p>
        </p:txBody>
      </p:sp>
      <p:pic>
        <p:nvPicPr>
          <p:cNvPr id="7" name="Picture 4" descr="michelangelo_moses[1]">
            <a:extLst>
              <a:ext uri="{FF2B5EF4-FFF2-40B4-BE49-F238E27FC236}">
                <a16:creationId xmlns:a16="http://schemas.microsoft.com/office/drawing/2014/main" id="{AB86D4D9-1D39-4956-8536-E500970B4A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a:xfrm>
            <a:off x="-3184" y="4236"/>
            <a:ext cx="5517804" cy="68537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222788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74620" y="374904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Erection of the Tabernacle</a:t>
            </a:r>
          </a:p>
        </p:txBody>
      </p:sp>
    </p:spTree>
    <p:extLst>
      <p:ext uri="{BB962C8B-B14F-4D97-AF65-F5344CB8AC3E}">
        <p14:creationId xmlns:p14="http://schemas.microsoft.com/office/powerpoint/2010/main" val="15038169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1D89F-D304-4063-97FD-CB355B7E2D84}"/>
              </a:ext>
            </a:extLst>
          </p:cNvPr>
          <p:cNvSpPr>
            <a:spLocks noGrp="1"/>
          </p:cNvSpPr>
          <p:nvPr>
            <p:ph type="title"/>
          </p:nvPr>
        </p:nvSpPr>
        <p:spPr>
          <a:xfrm>
            <a:off x="838200" y="68103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Erection of the Tabernacle (40:1-33)</a:t>
            </a:r>
          </a:p>
        </p:txBody>
      </p:sp>
      <p:sp>
        <p:nvSpPr>
          <p:cNvPr id="3" name="Content Placeholder 2">
            <a:extLst>
              <a:ext uri="{FF2B5EF4-FFF2-40B4-BE49-F238E27FC236}">
                <a16:creationId xmlns:a16="http://schemas.microsoft.com/office/drawing/2014/main" id="{4E7A140B-F662-4DDF-BDA5-DD39F515732A}"/>
              </a:ext>
            </a:extLst>
          </p:cNvPr>
          <p:cNvSpPr>
            <a:spLocks noGrp="1"/>
          </p:cNvSpPr>
          <p:nvPr>
            <p:ph idx="1"/>
          </p:nvPr>
        </p:nvSpPr>
        <p:spPr/>
        <p:txBody>
          <a:bodyPr>
            <a:normAutofit lnSpcReduction="10000"/>
          </a:bodyPr>
          <a:lstStyle/>
          <a:p>
            <a:pPr marL="0" indent="0">
              <a:buNone/>
            </a:pPr>
            <a:r>
              <a:rPr lang="en-US" sz="2800" b="1" dirty="0">
                <a:solidFill>
                  <a:srgbClr val="002060"/>
                </a:solidFill>
                <a:latin typeface="Comic Sans MS" panose="030F0702030302020204" pitchFamily="66" charset="0"/>
              </a:rPr>
              <a:t>The Book of Exodus closes with the erection of the Tabernacle by Moses.</a:t>
            </a:r>
          </a:p>
          <a:p>
            <a:r>
              <a:rPr lang="en-US" sz="2400" i="1" dirty="0">
                <a:latin typeface="Comic Sans MS" panose="030F0702030302020204" pitchFamily="66" charset="0"/>
              </a:rPr>
              <a:t>This event occurred almost one year after the exodus from Egypt (40:2, 17; cf. 12:2-3) and 9-10 months after the Israelites arrived at Mt. Sinai (19:1).</a:t>
            </a:r>
          </a:p>
          <a:p>
            <a:r>
              <a:rPr lang="en-US" sz="2400" i="1" dirty="0">
                <a:latin typeface="Comic Sans MS" panose="030F0702030302020204" pitchFamily="66" charset="0"/>
              </a:rPr>
              <a:t>All the furniture and implements constructed by Bezalel and his assistants were now put together for the first time.</a:t>
            </a:r>
          </a:p>
          <a:p>
            <a:r>
              <a:rPr lang="en-US" sz="2400" i="1" dirty="0">
                <a:latin typeface="Comic Sans MS" panose="030F0702030302020204" pitchFamily="66" charset="0"/>
              </a:rPr>
              <a:t>The sanctuary and all the other implements were consecrated with anointing oil, along with Aaron and his sons.</a:t>
            </a:r>
          </a:p>
        </p:txBody>
      </p:sp>
      <p:sp>
        <p:nvSpPr>
          <p:cNvPr id="4" name="Slide Number Placeholder 3">
            <a:extLst>
              <a:ext uri="{FF2B5EF4-FFF2-40B4-BE49-F238E27FC236}">
                <a16:creationId xmlns:a16="http://schemas.microsoft.com/office/drawing/2014/main" id="{EF45A53B-9228-4B6D-BABF-960D861E7AA4}"/>
              </a:ext>
            </a:extLst>
          </p:cNvPr>
          <p:cNvSpPr>
            <a:spLocks noGrp="1"/>
          </p:cNvSpPr>
          <p:nvPr>
            <p:ph type="sldNum" sz="quarter" idx="12"/>
          </p:nvPr>
        </p:nvSpPr>
        <p:spPr>
          <a:xfrm>
            <a:off x="11178540" y="6429466"/>
            <a:ext cx="690340" cy="292009"/>
          </a:xfrm>
        </p:spPr>
        <p:txBody>
          <a:bodyPr/>
          <a:lstStyle/>
          <a:p>
            <a:fld id="{45C00377-489B-40EC-B059-26BDDD2E89B9}" type="slidenum">
              <a:rPr lang="en-US" smtClean="0"/>
              <a:pPr/>
              <a:t>208</a:t>
            </a:fld>
            <a:endParaRPr lang="en-US" dirty="0"/>
          </a:p>
        </p:txBody>
      </p:sp>
    </p:spTree>
    <p:extLst>
      <p:ext uri="{BB962C8B-B14F-4D97-AF65-F5344CB8AC3E}">
        <p14:creationId xmlns:p14="http://schemas.microsoft.com/office/powerpoint/2010/main" val="3554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7543-16B1-4B24-AB74-3C98576ECB5F}"/>
              </a:ext>
            </a:extLst>
          </p:cNvPr>
          <p:cNvSpPr>
            <a:spLocks noGrp="1"/>
          </p:cNvSpPr>
          <p:nvPr>
            <p:ph type="title"/>
          </p:nvPr>
        </p:nvSpPr>
        <p:spPr>
          <a:xfrm>
            <a:off x="838200" y="42957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Descent of the Glory Cloud (40:34-38)</a:t>
            </a:r>
          </a:p>
        </p:txBody>
      </p:sp>
      <p:sp>
        <p:nvSpPr>
          <p:cNvPr id="3" name="Content Placeholder 2">
            <a:extLst>
              <a:ext uri="{FF2B5EF4-FFF2-40B4-BE49-F238E27FC236}">
                <a16:creationId xmlns:a16="http://schemas.microsoft.com/office/drawing/2014/main" id="{EC8B85DB-CC7D-4D71-A167-4B79E86CB9E7}"/>
              </a:ext>
            </a:extLst>
          </p:cNvPr>
          <p:cNvSpPr>
            <a:spLocks noGrp="1"/>
          </p:cNvSpPr>
          <p:nvPr>
            <p:ph idx="1"/>
          </p:nvPr>
        </p:nvSpPr>
        <p:spPr>
          <a:xfrm>
            <a:off x="838200" y="1303020"/>
            <a:ext cx="10515600" cy="5212715"/>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glory that the Israelites has seen in the pillar of cloud (16:6-7, 10) and which had covered the mountain of God (24:16) now filled the sanctuary.</a:t>
            </a:r>
          </a:p>
          <a:p>
            <a:r>
              <a:rPr lang="en-US" sz="2400" i="1" dirty="0">
                <a:latin typeface="Comic Sans MS" panose="030F0702030302020204" pitchFamily="66" charset="0"/>
              </a:rPr>
              <a:t>Neither Moses nor the priests were able to enter the sanctuary at this point.</a:t>
            </a:r>
          </a:p>
          <a:p>
            <a:r>
              <a:rPr lang="en-US" sz="2400" i="1" dirty="0">
                <a:latin typeface="Comic Sans MS" panose="030F0702030302020204" pitchFamily="66" charset="0"/>
              </a:rPr>
              <a:t>The cloud of glory would now lead the Israelites throughout all their travels toward the land of Canaan.</a:t>
            </a:r>
          </a:p>
          <a:p>
            <a:r>
              <a:rPr lang="en-US" sz="2400" i="1" dirty="0">
                <a:latin typeface="Comic Sans MS" panose="030F0702030302020204" pitchFamily="66" charset="0"/>
              </a:rPr>
              <a:t>The tabernacle would serve as a sort of portable Mt. Sinai, going with the Israelites to the promised land.</a:t>
            </a:r>
          </a:p>
          <a:p>
            <a:r>
              <a:rPr lang="en-US" sz="2400" i="1" dirty="0">
                <a:latin typeface="Comic Sans MS" panose="030F0702030302020204" pitchFamily="66" charset="0"/>
              </a:rPr>
              <a:t>Later in the Aramaic Targums, the presence of God would be referred to as the </a:t>
            </a:r>
            <a:r>
              <a:rPr lang="en-US" sz="2400" i="1" u="sng" dirty="0">
                <a:latin typeface="Comic Sans MS" panose="030F0702030302020204" pitchFamily="66" charset="0"/>
              </a:rPr>
              <a:t>Shekinah</a:t>
            </a:r>
            <a:r>
              <a:rPr lang="en-US" sz="2400" i="1" dirty="0">
                <a:latin typeface="Comic Sans MS" panose="030F0702030302020204" pitchFamily="66" charset="0"/>
              </a:rPr>
              <a:t> (= to abide, to settle).</a:t>
            </a:r>
            <a:endParaRPr lang="en-US" sz="2400" i="1" u="sng"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8F3BB054-4FBA-4685-BADC-ED6D36EFC456}"/>
              </a:ext>
            </a:extLst>
          </p:cNvPr>
          <p:cNvSpPr>
            <a:spLocks noGrp="1"/>
          </p:cNvSpPr>
          <p:nvPr>
            <p:ph type="sldNum" sz="quarter" idx="12"/>
          </p:nvPr>
        </p:nvSpPr>
        <p:spPr>
          <a:xfrm>
            <a:off x="11132820" y="6446520"/>
            <a:ext cx="736060" cy="274955"/>
          </a:xfrm>
        </p:spPr>
        <p:txBody>
          <a:bodyPr/>
          <a:lstStyle/>
          <a:p>
            <a:fld id="{45C00377-489B-40EC-B059-26BDDD2E89B9}" type="slidenum">
              <a:rPr lang="en-US" smtClean="0"/>
              <a:pPr/>
              <a:t>209</a:t>
            </a:fld>
            <a:endParaRPr lang="en-US" dirty="0"/>
          </a:p>
        </p:txBody>
      </p:sp>
    </p:spTree>
    <p:extLst>
      <p:ext uri="{BB962C8B-B14F-4D97-AF65-F5344CB8AC3E}">
        <p14:creationId xmlns:p14="http://schemas.microsoft.com/office/powerpoint/2010/main" val="40213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55F1D-A1A8-4766-9650-60D1756EBE77}"/>
              </a:ext>
            </a:extLst>
          </p:cNvPr>
          <p:cNvSpPr>
            <a:spLocks noGrp="1"/>
          </p:cNvSpPr>
          <p:nvPr>
            <p:ph type="title"/>
          </p:nvPr>
        </p:nvSpPr>
        <p:spPr>
          <a:xfrm>
            <a:off x="609600" y="117794"/>
            <a:ext cx="10972800" cy="1139825"/>
          </a:xfrm>
        </p:spPr>
        <p:txBody>
          <a:bodyPr>
            <a:normAutofit/>
          </a:bodyPr>
          <a:lstStyle/>
          <a:p>
            <a:r>
              <a:rPr lang="en-US" dirty="0">
                <a:solidFill>
                  <a:srgbClr val="FF3300"/>
                </a:solidFill>
                <a:effectLst>
                  <a:outerShdw blurRad="38100" dist="38100" dir="2700000" algn="tl">
                    <a:srgbClr val="000000">
                      <a:alpha val="43137"/>
                    </a:srgbClr>
                  </a:outerShdw>
                </a:effectLst>
              </a:rPr>
              <a:t>This debate, in turn, has led to two basic positions in the academy regarding the exodus.</a:t>
            </a:r>
          </a:p>
        </p:txBody>
      </p:sp>
      <p:sp>
        <p:nvSpPr>
          <p:cNvPr id="5" name="Content Placeholder 4">
            <a:extLst>
              <a:ext uri="{FF2B5EF4-FFF2-40B4-BE49-F238E27FC236}">
                <a16:creationId xmlns:a16="http://schemas.microsoft.com/office/drawing/2014/main" id="{7303BAE6-3D22-41D4-960D-EF53C9D91037}"/>
              </a:ext>
            </a:extLst>
          </p:cNvPr>
          <p:cNvSpPr>
            <a:spLocks noGrp="1"/>
          </p:cNvSpPr>
          <p:nvPr>
            <p:ph sz="half" idx="1"/>
          </p:nvPr>
        </p:nvSpPr>
        <p:spPr>
          <a:xfrm>
            <a:off x="483139" y="1257619"/>
            <a:ext cx="3558283" cy="4025581"/>
          </a:xfrm>
          <a:solidFill>
            <a:srgbClr val="FFFFCC"/>
          </a:solidFill>
          <a:ln>
            <a:solidFill>
              <a:schemeClr val="accent1"/>
            </a:solidFill>
          </a:ln>
        </p:spPr>
        <p:txBody>
          <a:bodyPr>
            <a:normAutofit fontScale="92500" lnSpcReduction="20000"/>
          </a:bodyPr>
          <a:lstStyle/>
          <a:p>
            <a:pPr marL="0" indent="0">
              <a:buNone/>
            </a:pPr>
            <a:r>
              <a:rPr lang="en-US" sz="3000" b="1" dirty="0">
                <a:solidFill>
                  <a:srgbClr val="002060"/>
                </a:solidFill>
              </a:rPr>
              <a:t>The Israelites were never there…</a:t>
            </a:r>
          </a:p>
          <a:p>
            <a:r>
              <a:rPr lang="en-US" sz="2600" i="1" dirty="0"/>
              <a:t>The account of the exodus is mere folklore and legend.</a:t>
            </a:r>
          </a:p>
          <a:p>
            <a:r>
              <a:rPr lang="en-US" sz="2600" i="1" dirty="0"/>
              <a:t>It was composed centuries after the event, so the account cannot be read as “history”.</a:t>
            </a:r>
          </a:p>
        </p:txBody>
      </p:sp>
      <p:sp>
        <p:nvSpPr>
          <p:cNvPr id="6" name="Text Placeholder 5">
            <a:extLst>
              <a:ext uri="{FF2B5EF4-FFF2-40B4-BE49-F238E27FC236}">
                <a16:creationId xmlns:a16="http://schemas.microsoft.com/office/drawing/2014/main" id="{4968FBF7-8816-44B5-B376-6E4865F396FC}"/>
              </a:ext>
            </a:extLst>
          </p:cNvPr>
          <p:cNvSpPr>
            <a:spLocks noGrp="1"/>
          </p:cNvSpPr>
          <p:nvPr>
            <p:ph type="body" sz="half" idx="2"/>
          </p:nvPr>
        </p:nvSpPr>
        <p:spPr>
          <a:xfrm>
            <a:off x="4343400" y="1257619"/>
            <a:ext cx="7365460" cy="5322567"/>
          </a:xfrm>
          <a:solidFill>
            <a:srgbClr val="FFFF66"/>
          </a:solidFill>
          <a:ln>
            <a:solidFill>
              <a:schemeClr val="accent1"/>
            </a:solidFill>
          </a:ln>
        </p:spPr>
        <p:txBody>
          <a:bodyPr>
            <a:normAutofit fontScale="92500" lnSpcReduction="20000"/>
          </a:bodyPr>
          <a:lstStyle/>
          <a:p>
            <a:pPr marL="0" indent="0">
              <a:buNone/>
            </a:pPr>
            <a:r>
              <a:rPr lang="en-US" sz="3000" b="1" dirty="0">
                <a:solidFill>
                  <a:srgbClr val="002060"/>
                </a:solidFill>
              </a:rPr>
              <a:t>The Israelites were there, but we have had unrealistic expectations as to what archaeology can deliver…</a:t>
            </a:r>
          </a:p>
          <a:p>
            <a:r>
              <a:rPr lang="en-US" sz="2600" i="1" dirty="0"/>
              <a:t>The ability to determine ethnicity in the archaeological record is quite limited, so trying to find “Israel” in Egypt is nearly impossible.</a:t>
            </a:r>
          </a:p>
          <a:p>
            <a:r>
              <a:rPr lang="en-US" sz="2600" i="1" dirty="0"/>
              <a:t>The area where the Israelites lived, the northeastern Delta (cf. Ge. 45:10; 47:4, 6, 11; Ex. 8:22; 9:26), has a very high water table (due to the waters of the Nile River), which makes excavation difficult and expensive.</a:t>
            </a:r>
          </a:p>
          <a:p>
            <a:r>
              <a:rPr lang="en-US" sz="2600" i="1" dirty="0"/>
              <a:t>No historical or administrative papyri has survived in this damp environment.</a:t>
            </a:r>
          </a:p>
        </p:txBody>
      </p:sp>
    </p:spTree>
    <p:extLst>
      <p:ext uri="{BB962C8B-B14F-4D97-AF65-F5344CB8AC3E}">
        <p14:creationId xmlns:p14="http://schemas.microsoft.com/office/powerpoint/2010/main" val="5700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961F23FE-1602-4DD2-ABEF-4F4D35C4A07F}"/>
              </a:ext>
            </a:extLst>
          </p:cNvPr>
          <p:cNvSpPr>
            <a:spLocks noGrp="1" noChangeArrowheads="1"/>
          </p:cNvSpPr>
          <p:nvPr>
            <p:ph type="title"/>
          </p:nvPr>
        </p:nvSpPr>
        <p:spPr/>
        <p:txBody>
          <a:bodyPr/>
          <a:lstStyle/>
          <a:p>
            <a:pPr algn="l" eaLnBrk="1" hangingPunct="1">
              <a:defRPr/>
            </a:pPr>
            <a:r>
              <a:rPr lang="en-US" altLang="en-US" sz="4000" dirty="0">
                <a:solidFill>
                  <a:srgbClr val="D8B274"/>
                </a:solidFill>
              </a:rPr>
              <a:t>Calendar</a:t>
            </a:r>
            <a:r>
              <a:rPr lang="en-US" altLang="en-US" sz="4000" dirty="0"/>
              <a:t> of the Exodus</a:t>
            </a:r>
          </a:p>
        </p:txBody>
      </p:sp>
      <p:sp>
        <p:nvSpPr>
          <p:cNvPr id="2" name="Content Placeholder 1">
            <a:extLst>
              <a:ext uri="{FF2B5EF4-FFF2-40B4-BE49-F238E27FC236}">
                <a16:creationId xmlns:a16="http://schemas.microsoft.com/office/drawing/2014/main" id="{81F11A57-0414-44AE-9DA9-3FFA2AA91DA6}"/>
              </a:ext>
            </a:extLst>
          </p:cNvPr>
          <p:cNvSpPr>
            <a:spLocks noGrp="1"/>
          </p:cNvSpPr>
          <p:nvPr>
            <p:ph sz="half" idx="1"/>
          </p:nvPr>
        </p:nvSpPr>
        <p:spPr>
          <a:xfrm>
            <a:off x="1066801" y="1417638"/>
            <a:ext cx="10972799" cy="4830762"/>
          </a:xfrm>
        </p:spPr>
        <p:txBody>
          <a:bodyPr/>
          <a:lstStyle/>
          <a:p>
            <a:pPr marL="0" indent="0">
              <a:buNone/>
            </a:pPr>
            <a:r>
              <a:rPr lang="en-US" sz="2800" b="1" dirty="0">
                <a:solidFill>
                  <a:srgbClr val="FFC000"/>
                </a:solidFill>
                <a:latin typeface="Arial Narrow" panose="020B0606020202030204" pitchFamily="34" charset="0"/>
              </a:rPr>
              <a:t>PASSOVER:  </a:t>
            </a:r>
            <a:r>
              <a:rPr lang="en-US" sz="2800" dirty="0">
                <a:latin typeface="Arial Narrow" panose="020B0606020202030204" pitchFamily="34" charset="0"/>
              </a:rPr>
              <a:t>10</a:t>
            </a:r>
            <a:r>
              <a:rPr lang="en-US" sz="2800" baseline="30000" dirty="0">
                <a:latin typeface="Arial Narrow" panose="020B0606020202030204" pitchFamily="34" charset="0"/>
              </a:rPr>
              <a:t>th</a:t>
            </a:r>
            <a:r>
              <a:rPr lang="en-US" sz="2800" dirty="0">
                <a:latin typeface="Arial Narrow" panose="020B0606020202030204" pitchFamily="34" charset="0"/>
              </a:rPr>
              <a:t> Day of 1</a:t>
            </a:r>
            <a:r>
              <a:rPr lang="en-US" sz="2800" baseline="30000" dirty="0">
                <a:latin typeface="Arial Narrow" panose="020B0606020202030204" pitchFamily="34" charset="0"/>
              </a:rPr>
              <a:t>st</a:t>
            </a:r>
            <a:r>
              <a:rPr lang="en-US" sz="2800" dirty="0">
                <a:latin typeface="Arial Narrow" panose="020B0606020202030204" pitchFamily="34" charset="0"/>
              </a:rPr>
              <a:t> Month, Year 1 (Ex. 12:2-3)</a:t>
            </a:r>
          </a:p>
          <a:p>
            <a:pPr marL="0" indent="0">
              <a:buNone/>
            </a:pPr>
            <a:r>
              <a:rPr lang="en-US" sz="2800" b="1" dirty="0">
                <a:solidFill>
                  <a:srgbClr val="FFC000"/>
                </a:solidFill>
                <a:latin typeface="Arial Narrow" panose="020B0606020202030204" pitchFamily="34" charset="0"/>
              </a:rPr>
              <a:t>ARRIVAL AT SINAI: </a:t>
            </a:r>
            <a:r>
              <a:rPr lang="en-US" sz="2800" dirty="0">
                <a:latin typeface="Arial Narrow" panose="020B0606020202030204" pitchFamily="34" charset="0"/>
              </a:rPr>
              <a:t>Third New Moon, Year 1 (Ex. 19:1-3)</a:t>
            </a:r>
          </a:p>
          <a:p>
            <a:pPr marL="0" indent="0">
              <a:buNone/>
            </a:pPr>
            <a:r>
              <a:rPr lang="en-US" sz="2800" b="1" dirty="0">
                <a:solidFill>
                  <a:srgbClr val="FFC000"/>
                </a:solidFill>
                <a:latin typeface="Arial Narrow" panose="020B0606020202030204" pitchFamily="34" charset="0"/>
              </a:rPr>
              <a:t>ERECTION OF THE TABERNACLE: </a:t>
            </a:r>
            <a:r>
              <a:rPr lang="en-US" sz="2800" dirty="0">
                <a:latin typeface="Arial Narrow" panose="020B0606020202030204" pitchFamily="34" charset="0"/>
              </a:rPr>
              <a:t>1</a:t>
            </a:r>
            <a:r>
              <a:rPr lang="en-US" sz="2800" baseline="30000" dirty="0">
                <a:latin typeface="Arial Narrow" panose="020B0606020202030204" pitchFamily="34" charset="0"/>
              </a:rPr>
              <a:t>st</a:t>
            </a:r>
            <a:r>
              <a:rPr lang="en-US" sz="2800" dirty="0">
                <a:latin typeface="Arial Narrow" panose="020B0606020202030204" pitchFamily="34" charset="0"/>
              </a:rPr>
              <a:t> Day, 1</a:t>
            </a:r>
            <a:r>
              <a:rPr lang="en-US" sz="2800" baseline="30000" dirty="0">
                <a:latin typeface="Arial Narrow" panose="020B0606020202030204" pitchFamily="34" charset="0"/>
              </a:rPr>
              <a:t>st</a:t>
            </a:r>
            <a:r>
              <a:rPr lang="en-US" sz="2800" dirty="0">
                <a:latin typeface="Arial Narrow" panose="020B0606020202030204" pitchFamily="34" charset="0"/>
              </a:rPr>
              <a:t> Month, Year 2 (Ex. 40:2, 17)</a:t>
            </a:r>
          </a:p>
          <a:p>
            <a:pPr marL="0" indent="0">
              <a:buNone/>
            </a:pPr>
            <a:r>
              <a:rPr lang="en-US" sz="2800" b="1" dirty="0">
                <a:solidFill>
                  <a:srgbClr val="FFC000"/>
                </a:solidFill>
                <a:latin typeface="Arial Narrow" panose="020B0606020202030204" pitchFamily="34" charset="0"/>
              </a:rPr>
              <a:t>MILITARY CENSUS: </a:t>
            </a:r>
            <a:r>
              <a:rPr lang="en-US" sz="2800" dirty="0">
                <a:latin typeface="Arial Narrow" panose="020B0606020202030204" pitchFamily="34" charset="0"/>
              </a:rPr>
              <a:t>1</a:t>
            </a:r>
            <a:r>
              <a:rPr lang="en-US" sz="2800" baseline="30000" dirty="0">
                <a:latin typeface="Arial Narrow" panose="020B0606020202030204" pitchFamily="34" charset="0"/>
              </a:rPr>
              <a:t>st</a:t>
            </a:r>
            <a:r>
              <a:rPr lang="en-US" sz="2800" dirty="0">
                <a:latin typeface="Arial Narrow" panose="020B0606020202030204" pitchFamily="34" charset="0"/>
              </a:rPr>
              <a:t> Day, 2</a:t>
            </a:r>
            <a:r>
              <a:rPr lang="en-US" sz="2800" baseline="30000" dirty="0">
                <a:latin typeface="Arial Narrow" panose="020B0606020202030204" pitchFamily="34" charset="0"/>
              </a:rPr>
              <a:t>nd</a:t>
            </a:r>
            <a:r>
              <a:rPr lang="en-US" sz="2800" dirty="0">
                <a:latin typeface="Arial Narrow" panose="020B0606020202030204" pitchFamily="34" charset="0"/>
              </a:rPr>
              <a:t> Month, Year 2 (Nu. 1:1, 18)</a:t>
            </a:r>
          </a:p>
          <a:p>
            <a:pPr marL="0" indent="0">
              <a:buNone/>
            </a:pPr>
            <a:r>
              <a:rPr lang="en-US" sz="2800" b="1" dirty="0">
                <a:solidFill>
                  <a:srgbClr val="FFC000"/>
                </a:solidFill>
                <a:latin typeface="Arial Narrow" panose="020B0606020202030204" pitchFamily="34" charset="0"/>
              </a:rPr>
              <a:t>DEPARTURE FROM SINAI: </a:t>
            </a:r>
            <a:r>
              <a:rPr lang="en-US" sz="2800" dirty="0">
                <a:latin typeface="Arial Narrow" panose="020B0606020202030204" pitchFamily="34" charset="0"/>
              </a:rPr>
              <a:t>20</a:t>
            </a:r>
            <a:r>
              <a:rPr lang="en-US" sz="2800" baseline="30000" dirty="0">
                <a:latin typeface="Arial Narrow" panose="020B0606020202030204" pitchFamily="34" charset="0"/>
              </a:rPr>
              <a:t>th</a:t>
            </a:r>
            <a:r>
              <a:rPr lang="en-US" sz="2800" dirty="0">
                <a:latin typeface="Arial Narrow" panose="020B0606020202030204" pitchFamily="34" charset="0"/>
              </a:rPr>
              <a:t> Day, 2</a:t>
            </a:r>
            <a:r>
              <a:rPr lang="en-US" sz="2800" baseline="30000" dirty="0">
                <a:latin typeface="Arial Narrow" panose="020B0606020202030204" pitchFamily="34" charset="0"/>
              </a:rPr>
              <a:t>nd</a:t>
            </a:r>
            <a:r>
              <a:rPr lang="en-US" sz="2800" dirty="0">
                <a:latin typeface="Arial Narrow" panose="020B0606020202030204" pitchFamily="34" charset="0"/>
              </a:rPr>
              <a:t> Month, Year 2 (Nu 10:11)</a:t>
            </a:r>
          </a:p>
          <a:p>
            <a:pPr marL="0" indent="0">
              <a:buNone/>
            </a:pPr>
            <a:r>
              <a:rPr lang="en-US" sz="2800" b="1" dirty="0">
                <a:solidFill>
                  <a:srgbClr val="FFC000"/>
                </a:solidFill>
                <a:latin typeface="Arial Narrow" panose="020B0606020202030204" pitchFamily="34" charset="0"/>
              </a:rPr>
              <a:t>DEATH OF MIRIAM: </a:t>
            </a:r>
            <a:r>
              <a:rPr lang="en-US" sz="2800" dirty="0">
                <a:latin typeface="Arial Narrow" panose="020B0606020202030204" pitchFamily="34" charset="0"/>
              </a:rPr>
              <a:t>1</a:t>
            </a:r>
            <a:r>
              <a:rPr lang="en-US" sz="2800" baseline="30000" dirty="0">
                <a:latin typeface="Arial Narrow" panose="020B0606020202030204" pitchFamily="34" charset="0"/>
              </a:rPr>
              <a:t>st</a:t>
            </a:r>
            <a:r>
              <a:rPr lang="en-US" sz="2800" dirty="0">
                <a:latin typeface="Arial Narrow" panose="020B0606020202030204" pitchFamily="34" charset="0"/>
              </a:rPr>
              <a:t> Month, Year 3 (Nu. 20:1)</a:t>
            </a:r>
          </a:p>
          <a:p>
            <a:pPr marL="0" indent="0">
              <a:buNone/>
            </a:pPr>
            <a:r>
              <a:rPr lang="en-US" sz="2800" dirty="0">
                <a:latin typeface="Arial Narrow" panose="020B0606020202030204" pitchFamily="34" charset="0"/>
              </a:rPr>
              <a:t>	Stages of the Sojourn (Nu. 33:1-49, 40 years total)</a:t>
            </a:r>
          </a:p>
          <a:p>
            <a:pPr marL="0" indent="0">
              <a:buNone/>
            </a:pPr>
            <a:r>
              <a:rPr lang="en-US" sz="2800" b="1" dirty="0">
                <a:solidFill>
                  <a:srgbClr val="FFC000"/>
                </a:solidFill>
                <a:latin typeface="Arial Narrow" panose="020B0606020202030204" pitchFamily="34" charset="0"/>
              </a:rPr>
              <a:t>MOSES’ FINAL SPEECH: </a:t>
            </a:r>
            <a:r>
              <a:rPr lang="en-US" sz="2800" dirty="0">
                <a:latin typeface="Arial Narrow" panose="020B0606020202030204" pitchFamily="34" charset="0"/>
              </a:rPr>
              <a:t>1</a:t>
            </a:r>
            <a:r>
              <a:rPr lang="en-US" sz="2800" baseline="30000" dirty="0">
                <a:latin typeface="Arial Narrow" panose="020B0606020202030204" pitchFamily="34" charset="0"/>
              </a:rPr>
              <a:t>st</a:t>
            </a:r>
            <a:r>
              <a:rPr lang="en-US" sz="2800" dirty="0">
                <a:latin typeface="Arial Narrow" panose="020B0606020202030204" pitchFamily="34" charset="0"/>
              </a:rPr>
              <a:t> Day, 11</a:t>
            </a:r>
            <a:r>
              <a:rPr lang="en-US" sz="2800" baseline="30000" dirty="0">
                <a:latin typeface="Arial Narrow" panose="020B0606020202030204" pitchFamily="34" charset="0"/>
              </a:rPr>
              <a:t>th</a:t>
            </a:r>
            <a:r>
              <a:rPr lang="en-US" sz="2800" dirty="0">
                <a:latin typeface="Arial Narrow" panose="020B0606020202030204" pitchFamily="34" charset="0"/>
              </a:rPr>
              <a:t> Month, Year 40 (Dt. 1:3)</a:t>
            </a:r>
          </a:p>
          <a:p>
            <a:pPr marL="0" indent="0">
              <a:buNone/>
            </a:pPr>
            <a:r>
              <a:rPr lang="en-US" sz="2800" b="1" dirty="0">
                <a:solidFill>
                  <a:srgbClr val="FFC000"/>
                </a:solidFill>
                <a:latin typeface="Arial Narrow" panose="020B0606020202030204" pitchFamily="34" charset="0"/>
              </a:rPr>
              <a:t>ENCAMPMENT AT GILGAL IN CANAAN: </a:t>
            </a:r>
            <a:r>
              <a:rPr lang="en-US" sz="2800" dirty="0">
                <a:latin typeface="Arial Narrow" panose="020B0606020202030204" pitchFamily="34" charset="0"/>
              </a:rPr>
              <a:t>10</a:t>
            </a:r>
            <a:r>
              <a:rPr lang="en-US" sz="2800" baseline="30000" dirty="0">
                <a:latin typeface="Arial Narrow" panose="020B0606020202030204" pitchFamily="34" charset="0"/>
              </a:rPr>
              <a:t>th</a:t>
            </a:r>
            <a:r>
              <a:rPr lang="en-US" sz="2800" dirty="0">
                <a:latin typeface="Arial Narrow" panose="020B0606020202030204" pitchFamily="34" charset="0"/>
              </a:rPr>
              <a:t> Day, 1</a:t>
            </a:r>
            <a:r>
              <a:rPr lang="en-US" sz="2800" baseline="30000" dirty="0">
                <a:latin typeface="Arial Narrow" panose="020B0606020202030204" pitchFamily="34" charset="0"/>
              </a:rPr>
              <a:t>st</a:t>
            </a:r>
            <a:r>
              <a:rPr lang="en-US" sz="2800" dirty="0">
                <a:latin typeface="Arial Narrow" panose="020B0606020202030204" pitchFamily="34" charset="0"/>
              </a:rPr>
              <a:t> Month, Year 41 (Jos. 4:19)</a:t>
            </a:r>
          </a:p>
        </p:txBody>
      </p:sp>
      <p:sp>
        <p:nvSpPr>
          <p:cNvPr id="14" name="Slide Number Placeholder 5">
            <a:extLst>
              <a:ext uri="{FF2B5EF4-FFF2-40B4-BE49-F238E27FC236}">
                <a16:creationId xmlns:a16="http://schemas.microsoft.com/office/drawing/2014/main" id="{5F4834D3-1F81-46EC-AB92-82DE4698386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2EF5B8-EDED-4A4B-ABB8-E58AE44DF211}" type="slidenum">
              <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203416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5F4834D3-1F81-46EC-AB92-82DE46983868}"/>
              </a:ext>
            </a:extLst>
          </p:cNvPr>
          <p:cNvSpPr>
            <a:spLocks noGrp="1"/>
          </p:cNvSpPr>
          <p:nvPr>
            <p:ph type="sldNum" sz="quarter" idx="12"/>
          </p:nvPr>
        </p:nvSpPr>
        <p:spPr/>
        <p:txBody>
          <a:bodyPr/>
          <a:lstStyle/>
          <a:p>
            <a:pPr fontAlgn="base">
              <a:spcBef>
                <a:spcPct val="0"/>
              </a:spcBef>
              <a:spcAft>
                <a:spcPct val="0"/>
              </a:spcAft>
              <a:defRPr/>
            </a:pPr>
            <a:fld id="{DE2EF5B8-EDED-4A4B-ABB8-E58AE44DF211}"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defRPr/>
              </a:pPr>
              <a:t>211</a:t>
            </a:fld>
            <a:endParaRPr lang="en-US" altLang="en-US">
              <a:solidFill>
                <a:srgbClr val="FFFFFF"/>
              </a:solidFill>
              <a:latin typeface="Tahoma" panose="020B0604030504040204" pitchFamily="34" charset="0"/>
              <a:cs typeface="Arial" panose="020B0604020202020204" pitchFamily="34" charset="0"/>
            </a:endParaRPr>
          </a:p>
        </p:txBody>
      </p:sp>
      <p:sp>
        <p:nvSpPr>
          <p:cNvPr id="286722" name="Rectangle 2">
            <a:extLst>
              <a:ext uri="{FF2B5EF4-FFF2-40B4-BE49-F238E27FC236}">
                <a16:creationId xmlns:a16="http://schemas.microsoft.com/office/drawing/2014/main" id="{961F23FE-1602-4DD2-ABEF-4F4D35C4A07F}"/>
              </a:ext>
            </a:extLst>
          </p:cNvPr>
          <p:cNvSpPr>
            <a:spLocks noGrp="1" noChangeArrowheads="1"/>
          </p:cNvSpPr>
          <p:nvPr>
            <p:ph type="title"/>
          </p:nvPr>
        </p:nvSpPr>
        <p:spPr>
          <a:xfrm>
            <a:off x="182880" y="190169"/>
            <a:ext cx="8229600" cy="914400"/>
          </a:xfrm>
        </p:spPr>
        <p:txBody>
          <a:bodyPr/>
          <a:lstStyle/>
          <a:p>
            <a:pPr eaLnBrk="1" hangingPunct="1">
              <a:defRPr/>
            </a:pPr>
            <a:r>
              <a:rPr lang="en-US" altLang="en-US" sz="4000" dirty="0">
                <a:solidFill>
                  <a:srgbClr val="D8B274"/>
                </a:solidFill>
              </a:rPr>
              <a:t>Locations</a:t>
            </a:r>
            <a:r>
              <a:rPr lang="en-US" altLang="en-US" sz="4000" dirty="0"/>
              <a:t> of the Exodus Literature</a:t>
            </a:r>
          </a:p>
        </p:txBody>
      </p:sp>
      <p:sp>
        <p:nvSpPr>
          <p:cNvPr id="38916" name="AutoShape 3">
            <a:extLst>
              <a:ext uri="{FF2B5EF4-FFF2-40B4-BE49-F238E27FC236}">
                <a16:creationId xmlns:a16="http://schemas.microsoft.com/office/drawing/2014/main" id="{E53C423D-49AD-4841-92E0-AB3D82C5A9A2}"/>
              </a:ext>
            </a:extLst>
          </p:cNvPr>
          <p:cNvSpPr>
            <a:spLocks noChangeArrowheads="1"/>
          </p:cNvSpPr>
          <p:nvPr/>
        </p:nvSpPr>
        <p:spPr bwMode="auto">
          <a:xfrm>
            <a:off x="182880" y="1195070"/>
            <a:ext cx="3360420" cy="36576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FFFFFF"/>
              </a:solidFill>
            </a:endParaRPr>
          </a:p>
        </p:txBody>
      </p:sp>
      <p:sp>
        <p:nvSpPr>
          <p:cNvPr id="38917" name="AutoShape 4">
            <a:extLst>
              <a:ext uri="{FF2B5EF4-FFF2-40B4-BE49-F238E27FC236}">
                <a16:creationId xmlns:a16="http://schemas.microsoft.com/office/drawing/2014/main" id="{E8DD942E-D05B-48BA-BA56-338C2E4A92AE}"/>
              </a:ext>
            </a:extLst>
          </p:cNvPr>
          <p:cNvSpPr>
            <a:spLocks noChangeArrowheads="1"/>
          </p:cNvSpPr>
          <p:nvPr/>
        </p:nvSpPr>
        <p:spPr bwMode="auto">
          <a:xfrm>
            <a:off x="2830830" y="1455738"/>
            <a:ext cx="3360420" cy="37338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FFFFFF"/>
              </a:solidFill>
            </a:endParaRPr>
          </a:p>
        </p:txBody>
      </p:sp>
      <p:sp>
        <p:nvSpPr>
          <p:cNvPr id="38918" name="AutoShape 5">
            <a:extLst>
              <a:ext uri="{FF2B5EF4-FFF2-40B4-BE49-F238E27FC236}">
                <a16:creationId xmlns:a16="http://schemas.microsoft.com/office/drawing/2014/main" id="{6B830B25-A003-4558-A3D7-29A0238783CB}"/>
              </a:ext>
            </a:extLst>
          </p:cNvPr>
          <p:cNvSpPr>
            <a:spLocks noChangeArrowheads="1"/>
          </p:cNvSpPr>
          <p:nvPr/>
        </p:nvSpPr>
        <p:spPr bwMode="auto">
          <a:xfrm>
            <a:off x="5499736" y="1816735"/>
            <a:ext cx="3185160" cy="36576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FFFFFF"/>
              </a:solidFill>
            </a:endParaRPr>
          </a:p>
        </p:txBody>
      </p:sp>
      <p:sp>
        <p:nvSpPr>
          <p:cNvPr id="38919" name="AutoShape 6">
            <a:extLst>
              <a:ext uri="{FF2B5EF4-FFF2-40B4-BE49-F238E27FC236}">
                <a16:creationId xmlns:a16="http://schemas.microsoft.com/office/drawing/2014/main" id="{2B7708F3-9B58-47F1-BCAC-E9C34B1F1948}"/>
              </a:ext>
            </a:extLst>
          </p:cNvPr>
          <p:cNvSpPr>
            <a:spLocks noChangeArrowheads="1"/>
          </p:cNvSpPr>
          <p:nvPr/>
        </p:nvSpPr>
        <p:spPr bwMode="auto">
          <a:xfrm>
            <a:off x="8001002" y="2125662"/>
            <a:ext cx="3185160" cy="3733800"/>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sz="1800">
              <a:solidFill>
                <a:srgbClr val="FFFFFF"/>
              </a:solidFill>
            </a:endParaRPr>
          </a:p>
        </p:txBody>
      </p:sp>
      <p:sp>
        <p:nvSpPr>
          <p:cNvPr id="286727" name="Text Box 7">
            <a:extLst>
              <a:ext uri="{FF2B5EF4-FFF2-40B4-BE49-F238E27FC236}">
                <a16:creationId xmlns:a16="http://schemas.microsoft.com/office/drawing/2014/main" id="{84C81D7F-19DE-4C24-A6A1-7A170E41493F}"/>
              </a:ext>
            </a:extLst>
          </p:cNvPr>
          <p:cNvSpPr txBox="1">
            <a:spLocks noChangeArrowheads="1"/>
          </p:cNvSpPr>
          <p:nvPr/>
        </p:nvSpPr>
        <p:spPr bwMode="auto">
          <a:xfrm>
            <a:off x="1322070" y="1541055"/>
            <a:ext cx="205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3600" dirty="0">
                <a:solidFill>
                  <a:srgbClr val="FFFFFF"/>
                </a:solidFill>
                <a:effectLst>
                  <a:outerShdw blurRad="38100" dist="38100" dir="2700000" algn="tl">
                    <a:srgbClr val="000000"/>
                  </a:outerShdw>
                </a:effectLst>
                <a:latin typeface="Bernard MT Condensed" pitchFamily="18" charset="0"/>
                <a:cs typeface="Arial" panose="020B0604020202020204" pitchFamily="34" charset="0"/>
              </a:rPr>
              <a:t>EGYPT</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Ex. 1-12</a:t>
            </a:r>
          </a:p>
        </p:txBody>
      </p:sp>
      <p:sp>
        <p:nvSpPr>
          <p:cNvPr id="286728" name="Text Box 8">
            <a:extLst>
              <a:ext uri="{FF2B5EF4-FFF2-40B4-BE49-F238E27FC236}">
                <a16:creationId xmlns:a16="http://schemas.microsoft.com/office/drawing/2014/main" id="{C03B6AE2-E3DC-4ADD-BA6C-2D613D1D3EE3}"/>
              </a:ext>
            </a:extLst>
          </p:cNvPr>
          <p:cNvSpPr txBox="1">
            <a:spLocks noChangeArrowheads="1"/>
          </p:cNvSpPr>
          <p:nvPr/>
        </p:nvSpPr>
        <p:spPr bwMode="auto">
          <a:xfrm>
            <a:off x="3775710" y="1782762"/>
            <a:ext cx="22783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3600" dirty="0">
                <a:solidFill>
                  <a:srgbClr val="FFFFFF"/>
                </a:solidFill>
                <a:effectLst>
                  <a:outerShdw blurRad="38100" dist="38100" dir="2700000" algn="tl">
                    <a:srgbClr val="000000"/>
                  </a:outerShdw>
                </a:effectLst>
                <a:latin typeface="Bernard MT Condensed" pitchFamily="18" charset="0"/>
                <a:cs typeface="Arial" panose="020B0604020202020204" pitchFamily="34" charset="0"/>
              </a:rPr>
              <a:t>SINAI</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Ex. 19-40</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Lv. 1-27</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Nu. 1-9</a:t>
            </a:r>
          </a:p>
        </p:txBody>
      </p:sp>
      <p:sp>
        <p:nvSpPr>
          <p:cNvPr id="286729" name="Text Box 9">
            <a:extLst>
              <a:ext uri="{FF2B5EF4-FFF2-40B4-BE49-F238E27FC236}">
                <a16:creationId xmlns:a16="http://schemas.microsoft.com/office/drawing/2014/main" id="{EDC1170F-AAA8-4000-8E1B-005A4FF0AA1B}"/>
              </a:ext>
            </a:extLst>
          </p:cNvPr>
          <p:cNvSpPr txBox="1">
            <a:spLocks noChangeArrowheads="1"/>
          </p:cNvSpPr>
          <p:nvPr/>
        </p:nvSpPr>
        <p:spPr bwMode="auto">
          <a:xfrm>
            <a:off x="6432235" y="2133600"/>
            <a:ext cx="1905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3600" dirty="0">
                <a:solidFill>
                  <a:srgbClr val="FFFFFF"/>
                </a:solidFill>
                <a:effectLst>
                  <a:outerShdw blurRad="38100" dist="38100" dir="2700000" algn="tl">
                    <a:srgbClr val="000000"/>
                  </a:outerShdw>
                </a:effectLst>
                <a:latin typeface="Bernard MT Condensed" pitchFamily="18" charset="0"/>
                <a:cs typeface="Arial" panose="020B0604020202020204" pitchFamily="34" charset="0"/>
              </a:rPr>
              <a:t>KADESH</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Nu. 13-19</a:t>
            </a:r>
          </a:p>
        </p:txBody>
      </p:sp>
      <p:sp>
        <p:nvSpPr>
          <p:cNvPr id="286730" name="Text Box 10">
            <a:extLst>
              <a:ext uri="{FF2B5EF4-FFF2-40B4-BE49-F238E27FC236}">
                <a16:creationId xmlns:a16="http://schemas.microsoft.com/office/drawing/2014/main" id="{0EBE441D-3225-49FC-9BB2-49A0726DD725}"/>
              </a:ext>
            </a:extLst>
          </p:cNvPr>
          <p:cNvSpPr txBox="1">
            <a:spLocks noChangeArrowheads="1"/>
          </p:cNvSpPr>
          <p:nvPr/>
        </p:nvSpPr>
        <p:spPr bwMode="auto">
          <a:xfrm>
            <a:off x="8860156" y="2551906"/>
            <a:ext cx="19050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3600" dirty="0">
                <a:solidFill>
                  <a:srgbClr val="FFFFFF"/>
                </a:solidFill>
                <a:effectLst>
                  <a:outerShdw blurRad="38100" dist="38100" dir="2700000" algn="tl">
                    <a:srgbClr val="000000"/>
                  </a:outerShdw>
                </a:effectLst>
                <a:latin typeface="Bernard MT Condensed" pitchFamily="18" charset="0"/>
                <a:cs typeface="Arial" panose="020B0604020202020204" pitchFamily="34" charset="0"/>
              </a:rPr>
              <a:t>MOAB</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Nu. 22-36</a:t>
            </a:r>
          </a:p>
          <a:p>
            <a:pPr fontAlgn="base">
              <a:spcBef>
                <a:spcPct val="50000"/>
              </a:spcBef>
              <a:spcAft>
                <a:spcPct val="0"/>
              </a:spcAft>
              <a:defRPr/>
            </a:pPr>
            <a:r>
              <a:rPr lang="en-US" altLang="en-US" sz="2400" b="1" dirty="0">
                <a:solidFill>
                  <a:srgbClr val="FF3300"/>
                </a:solidFill>
                <a:effectLst>
                  <a:outerShdw blurRad="38100" dist="38100" dir="2700000" algn="tl">
                    <a:srgbClr val="000000"/>
                  </a:outerShdw>
                </a:effectLst>
                <a:latin typeface="Verdana" panose="020B0604030504040204" pitchFamily="34" charset="0"/>
                <a:cs typeface="Arial" panose="020B0604020202020204" pitchFamily="34" charset="0"/>
              </a:rPr>
              <a:t>Dt. 1-34</a:t>
            </a:r>
          </a:p>
        </p:txBody>
      </p:sp>
      <p:sp>
        <p:nvSpPr>
          <p:cNvPr id="286731" name="Text Box 11">
            <a:extLst>
              <a:ext uri="{FF2B5EF4-FFF2-40B4-BE49-F238E27FC236}">
                <a16:creationId xmlns:a16="http://schemas.microsoft.com/office/drawing/2014/main" id="{2A4E6465-565B-4365-B127-08160F163CB6}"/>
              </a:ext>
            </a:extLst>
          </p:cNvPr>
          <p:cNvSpPr txBox="1">
            <a:spLocks noChangeArrowheads="1"/>
          </p:cNvSpPr>
          <p:nvPr/>
        </p:nvSpPr>
        <p:spPr bwMode="auto">
          <a:xfrm>
            <a:off x="182880" y="5787147"/>
            <a:ext cx="187938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400" dirty="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	        	     	</a:t>
            </a:r>
            <a:endParaRPr lang="en-US" altLang="en-US" sz="40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endParaRPr>
          </a:p>
        </p:txBody>
      </p:sp>
      <p:sp>
        <p:nvSpPr>
          <p:cNvPr id="286732" name="Text Box 12">
            <a:extLst>
              <a:ext uri="{FF2B5EF4-FFF2-40B4-BE49-F238E27FC236}">
                <a16:creationId xmlns:a16="http://schemas.microsoft.com/office/drawing/2014/main" id="{C31B215D-74A8-475B-A9C8-851A4FA139C7}"/>
              </a:ext>
            </a:extLst>
          </p:cNvPr>
          <p:cNvSpPr txBox="1">
            <a:spLocks noChangeArrowheads="1"/>
          </p:cNvSpPr>
          <p:nvPr/>
        </p:nvSpPr>
        <p:spPr bwMode="auto">
          <a:xfrm>
            <a:off x="293370" y="5863906"/>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3600" dirty="0">
                <a:solidFill>
                  <a:schemeClr val="accent5">
                    <a:lumMod val="75000"/>
                  </a:schemeClr>
                </a:solidFill>
                <a:effectLst>
                  <a:outerShdw blurRad="38100" dist="38100" dir="2700000" algn="tl">
                    <a:srgbClr val="000000"/>
                  </a:outerShdw>
                </a:effectLst>
                <a:latin typeface="Tahoma" panose="020B0604030504040204" pitchFamily="34" charset="0"/>
                <a:cs typeface="Arial" panose="020B0604020202020204" pitchFamily="34" charset="0"/>
              </a:rPr>
              <a:t>Travels:</a:t>
            </a:r>
          </a:p>
        </p:txBody>
      </p:sp>
      <p:sp>
        <p:nvSpPr>
          <p:cNvPr id="2" name="TextBox 1">
            <a:extLst>
              <a:ext uri="{FF2B5EF4-FFF2-40B4-BE49-F238E27FC236}">
                <a16:creationId xmlns:a16="http://schemas.microsoft.com/office/drawing/2014/main" id="{AA6F3A51-1B00-4403-BBB7-199541542FB5}"/>
              </a:ext>
            </a:extLst>
          </p:cNvPr>
          <p:cNvSpPr txBox="1"/>
          <p:nvPr/>
        </p:nvSpPr>
        <p:spPr>
          <a:xfrm>
            <a:off x="1788025" y="5257509"/>
            <a:ext cx="2453640" cy="461665"/>
          </a:xfrm>
          <a:prstGeom prst="rect">
            <a:avLst/>
          </a:prstGeom>
          <a:noFill/>
        </p:spPr>
        <p:txBody>
          <a:bodyPr wrap="square" rtlCol="0">
            <a:spAutoFit/>
          </a:bodyPr>
          <a:lstStyle/>
          <a:p>
            <a:r>
              <a:rPr lang="en-US" altLang="en-US" sz="24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rPr>
              <a:t>Ex. 13-18</a:t>
            </a:r>
            <a:endParaRPr lang="en-US" dirty="0"/>
          </a:p>
        </p:txBody>
      </p:sp>
      <p:sp>
        <p:nvSpPr>
          <p:cNvPr id="3" name="TextBox 2">
            <a:extLst>
              <a:ext uri="{FF2B5EF4-FFF2-40B4-BE49-F238E27FC236}">
                <a16:creationId xmlns:a16="http://schemas.microsoft.com/office/drawing/2014/main" id="{FCD43D8B-98B9-4B25-A4F6-A6DC48E4E398}"/>
              </a:ext>
            </a:extLst>
          </p:cNvPr>
          <p:cNvSpPr txBox="1"/>
          <p:nvPr/>
        </p:nvSpPr>
        <p:spPr>
          <a:xfrm>
            <a:off x="4550275" y="5560367"/>
            <a:ext cx="2146570" cy="461665"/>
          </a:xfrm>
          <a:prstGeom prst="rect">
            <a:avLst/>
          </a:prstGeom>
          <a:noFill/>
        </p:spPr>
        <p:txBody>
          <a:bodyPr wrap="square" rtlCol="0">
            <a:spAutoFit/>
          </a:bodyPr>
          <a:lstStyle/>
          <a:p>
            <a:r>
              <a:rPr lang="en-US" altLang="en-US" sz="24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rPr>
              <a:t>Nu. 10-12</a:t>
            </a:r>
            <a:endParaRPr lang="en-US" dirty="0"/>
          </a:p>
        </p:txBody>
      </p:sp>
      <p:sp>
        <p:nvSpPr>
          <p:cNvPr id="4" name="TextBox 3">
            <a:extLst>
              <a:ext uri="{FF2B5EF4-FFF2-40B4-BE49-F238E27FC236}">
                <a16:creationId xmlns:a16="http://schemas.microsoft.com/office/drawing/2014/main" id="{11A849A3-A878-4D0B-8700-4514805199BE}"/>
              </a:ext>
            </a:extLst>
          </p:cNvPr>
          <p:cNvSpPr txBox="1"/>
          <p:nvPr/>
        </p:nvSpPr>
        <p:spPr>
          <a:xfrm>
            <a:off x="7133549" y="5937556"/>
            <a:ext cx="2557861" cy="461665"/>
          </a:xfrm>
          <a:prstGeom prst="rect">
            <a:avLst/>
          </a:prstGeom>
          <a:noFill/>
        </p:spPr>
        <p:txBody>
          <a:bodyPr wrap="square" rtlCol="0">
            <a:spAutoFit/>
          </a:bodyPr>
          <a:lstStyle/>
          <a:p>
            <a:r>
              <a:rPr lang="en-US" altLang="en-US" sz="2400" dirty="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 </a:t>
            </a:r>
            <a:r>
              <a:rPr lang="en-US" altLang="en-US" sz="2400" b="1" dirty="0">
                <a:solidFill>
                  <a:srgbClr val="FF3300"/>
                </a:solidFill>
                <a:effectLst>
                  <a:outerShdw blurRad="38100" dist="38100" dir="2700000" algn="tl">
                    <a:srgbClr val="000000"/>
                  </a:outerShdw>
                </a:effectLst>
                <a:latin typeface="Tahoma" panose="020B0604030504040204" pitchFamily="34" charset="0"/>
                <a:cs typeface="Arial" panose="020B0604020202020204" pitchFamily="34" charset="0"/>
              </a:rPr>
              <a:t>Nu. 20-21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randombar(horizontal)">
                                      <p:cBhvr>
                                        <p:cTn id="7" dur="500"/>
                                        <p:tgtEl>
                                          <p:spTgt spid="38916"/>
                                        </p:tgtEl>
                                      </p:cBhvr>
                                    </p:animEffect>
                                  </p:childTnLst>
                                </p:cTn>
                              </p:par>
                              <p:par>
                                <p:cTn id="8" presetID="14" presetClass="entr" presetSubtype="10" fill="hold" nodeType="withEffect">
                                  <p:stCondLst>
                                    <p:cond delay="0"/>
                                  </p:stCondLst>
                                  <p:childTnLst>
                                    <p:set>
                                      <p:cBhvr>
                                        <p:cTn id="9" dur="1" fill="hold">
                                          <p:stCondLst>
                                            <p:cond delay="0"/>
                                          </p:stCondLst>
                                        </p:cTn>
                                        <p:tgtEl>
                                          <p:spTgt spid="286727">
                                            <p:txEl>
                                              <p:pRg st="0" end="0"/>
                                            </p:txEl>
                                          </p:spTgt>
                                        </p:tgtEl>
                                        <p:attrNameLst>
                                          <p:attrName>style.visibility</p:attrName>
                                        </p:attrNameLst>
                                      </p:cBhvr>
                                      <p:to>
                                        <p:strVal val="visible"/>
                                      </p:to>
                                    </p:set>
                                    <p:animEffect transition="in" filter="randombar(horizontal)">
                                      <p:cBhvr>
                                        <p:cTn id="10" dur="500"/>
                                        <p:tgtEl>
                                          <p:spTgt spid="28672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86727">
                                            <p:txEl>
                                              <p:pRg st="1" end="1"/>
                                            </p:txEl>
                                          </p:spTgt>
                                        </p:tgtEl>
                                        <p:attrNameLst>
                                          <p:attrName>style.visibility</p:attrName>
                                        </p:attrNameLst>
                                      </p:cBhvr>
                                      <p:to>
                                        <p:strVal val="visible"/>
                                      </p:to>
                                    </p:set>
                                    <p:animEffect transition="in" filter="randombar(horizontal)">
                                      <p:cBhvr>
                                        <p:cTn id="13" dur="500"/>
                                        <p:tgtEl>
                                          <p:spTgt spid="28672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randombar(horizontal)">
                                      <p:cBhvr>
                                        <p:cTn id="25" dur="500"/>
                                        <p:tgtEl>
                                          <p:spTgt spid="38917"/>
                                        </p:tgtEl>
                                      </p:cBhvr>
                                    </p:animEffect>
                                  </p:childTnLst>
                                </p:cTn>
                              </p:par>
                              <p:par>
                                <p:cTn id="26" presetID="14" presetClass="entr" presetSubtype="10" fill="hold" nodeType="withEffect">
                                  <p:stCondLst>
                                    <p:cond delay="0"/>
                                  </p:stCondLst>
                                  <p:childTnLst>
                                    <p:set>
                                      <p:cBhvr>
                                        <p:cTn id="27" dur="1" fill="hold">
                                          <p:stCondLst>
                                            <p:cond delay="0"/>
                                          </p:stCondLst>
                                        </p:cTn>
                                        <p:tgtEl>
                                          <p:spTgt spid="286728">
                                            <p:txEl>
                                              <p:pRg st="0" end="0"/>
                                            </p:txEl>
                                          </p:spTgt>
                                        </p:tgtEl>
                                        <p:attrNameLst>
                                          <p:attrName>style.visibility</p:attrName>
                                        </p:attrNameLst>
                                      </p:cBhvr>
                                      <p:to>
                                        <p:strVal val="visible"/>
                                      </p:to>
                                    </p:set>
                                    <p:animEffect transition="in" filter="randombar(horizontal)">
                                      <p:cBhvr>
                                        <p:cTn id="28" dur="500"/>
                                        <p:tgtEl>
                                          <p:spTgt spid="286728">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86728">
                                            <p:txEl>
                                              <p:pRg st="1" end="1"/>
                                            </p:txEl>
                                          </p:spTgt>
                                        </p:tgtEl>
                                        <p:attrNameLst>
                                          <p:attrName>style.visibility</p:attrName>
                                        </p:attrNameLst>
                                      </p:cBhvr>
                                      <p:to>
                                        <p:strVal val="visible"/>
                                      </p:to>
                                    </p:set>
                                    <p:animEffect transition="in" filter="randombar(horizontal)">
                                      <p:cBhvr>
                                        <p:cTn id="31" dur="500"/>
                                        <p:tgtEl>
                                          <p:spTgt spid="286728">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86728">
                                            <p:txEl>
                                              <p:pRg st="2" end="2"/>
                                            </p:txEl>
                                          </p:spTgt>
                                        </p:tgtEl>
                                        <p:attrNameLst>
                                          <p:attrName>style.visibility</p:attrName>
                                        </p:attrNameLst>
                                      </p:cBhvr>
                                      <p:to>
                                        <p:strVal val="visible"/>
                                      </p:to>
                                    </p:set>
                                    <p:animEffect transition="in" filter="randombar(horizontal)">
                                      <p:cBhvr>
                                        <p:cTn id="34" dur="500"/>
                                        <p:tgtEl>
                                          <p:spTgt spid="286728">
                                            <p:txEl>
                                              <p:pRg st="2" end="2"/>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86728">
                                            <p:txEl>
                                              <p:pRg st="3" end="3"/>
                                            </p:txEl>
                                          </p:spTgt>
                                        </p:tgtEl>
                                        <p:attrNameLst>
                                          <p:attrName>style.visibility</p:attrName>
                                        </p:attrNameLst>
                                      </p:cBhvr>
                                      <p:to>
                                        <p:strVal val="visible"/>
                                      </p:to>
                                    </p:set>
                                    <p:animEffect transition="in" filter="randombar(horizontal)">
                                      <p:cBhvr>
                                        <p:cTn id="37" dur="500"/>
                                        <p:tgtEl>
                                          <p:spTgt spid="28672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8918"/>
                                        </p:tgtEl>
                                        <p:attrNameLst>
                                          <p:attrName>style.visibility</p:attrName>
                                        </p:attrNameLst>
                                      </p:cBhvr>
                                      <p:to>
                                        <p:strVal val="visible"/>
                                      </p:to>
                                    </p:set>
                                    <p:animEffect transition="in" filter="randombar(horizontal)">
                                      <p:cBhvr>
                                        <p:cTn id="49" dur="500"/>
                                        <p:tgtEl>
                                          <p:spTgt spid="38918"/>
                                        </p:tgtEl>
                                      </p:cBhvr>
                                    </p:animEffect>
                                  </p:childTnLst>
                                </p:cTn>
                              </p:par>
                              <p:par>
                                <p:cTn id="50" presetID="14" presetClass="entr" presetSubtype="10" fill="hold" nodeType="withEffect">
                                  <p:stCondLst>
                                    <p:cond delay="0"/>
                                  </p:stCondLst>
                                  <p:childTnLst>
                                    <p:set>
                                      <p:cBhvr>
                                        <p:cTn id="51" dur="1" fill="hold">
                                          <p:stCondLst>
                                            <p:cond delay="0"/>
                                          </p:stCondLst>
                                        </p:cTn>
                                        <p:tgtEl>
                                          <p:spTgt spid="286729">
                                            <p:txEl>
                                              <p:pRg st="0" end="0"/>
                                            </p:txEl>
                                          </p:spTgt>
                                        </p:tgtEl>
                                        <p:attrNameLst>
                                          <p:attrName>style.visibility</p:attrName>
                                        </p:attrNameLst>
                                      </p:cBhvr>
                                      <p:to>
                                        <p:strVal val="visible"/>
                                      </p:to>
                                    </p:set>
                                    <p:animEffect transition="in" filter="randombar(horizontal)">
                                      <p:cBhvr>
                                        <p:cTn id="52" dur="500"/>
                                        <p:tgtEl>
                                          <p:spTgt spid="286729">
                                            <p:txEl>
                                              <p:pRg st="0" end="0"/>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286729">
                                            <p:txEl>
                                              <p:pRg st="1" end="1"/>
                                            </p:txEl>
                                          </p:spTgt>
                                        </p:tgtEl>
                                        <p:attrNameLst>
                                          <p:attrName>style.visibility</p:attrName>
                                        </p:attrNameLst>
                                      </p:cBhvr>
                                      <p:to>
                                        <p:strVal val="visible"/>
                                      </p:to>
                                    </p:set>
                                    <p:animEffect transition="in" filter="randombar(horizontal)">
                                      <p:cBhvr>
                                        <p:cTn id="55" dur="500"/>
                                        <p:tgtEl>
                                          <p:spTgt spid="28672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p:cTn id="60" dur="500" fill="hold"/>
                                        <p:tgtEl>
                                          <p:spTgt spid="4"/>
                                        </p:tgtEl>
                                        <p:attrNameLst>
                                          <p:attrName>ppt_w</p:attrName>
                                        </p:attrNameLst>
                                      </p:cBhvr>
                                      <p:tavLst>
                                        <p:tav tm="0">
                                          <p:val>
                                            <p:fltVal val="0"/>
                                          </p:val>
                                        </p:tav>
                                        <p:tav tm="100000">
                                          <p:val>
                                            <p:strVal val="#ppt_w"/>
                                          </p:val>
                                        </p:tav>
                                      </p:tavLst>
                                    </p:anim>
                                    <p:anim calcmode="lin" valueType="num">
                                      <p:cBhvr>
                                        <p:cTn id="61" dur="500" fill="hold"/>
                                        <p:tgtEl>
                                          <p:spTgt spid="4"/>
                                        </p:tgtEl>
                                        <p:attrNameLst>
                                          <p:attrName>ppt_h</p:attrName>
                                        </p:attrNameLst>
                                      </p:cBhvr>
                                      <p:tavLst>
                                        <p:tav tm="0">
                                          <p:val>
                                            <p:fltVal val="0"/>
                                          </p:val>
                                        </p:tav>
                                        <p:tav tm="100000">
                                          <p:val>
                                            <p:strVal val="#ppt_h"/>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8919"/>
                                        </p:tgtEl>
                                        <p:attrNameLst>
                                          <p:attrName>style.visibility</p:attrName>
                                        </p:attrNameLst>
                                      </p:cBhvr>
                                      <p:to>
                                        <p:strVal val="visible"/>
                                      </p:to>
                                    </p:set>
                                    <p:animEffect transition="in" filter="randombar(horizontal)">
                                      <p:cBhvr>
                                        <p:cTn id="67" dur="500"/>
                                        <p:tgtEl>
                                          <p:spTgt spid="38919"/>
                                        </p:tgtEl>
                                      </p:cBhvr>
                                    </p:animEffect>
                                  </p:childTnLst>
                                </p:cTn>
                              </p:par>
                              <p:par>
                                <p:cTn id="68" presetID="14" presetClass="entr" presetSubtype="10" fill="hold" nodeType="withEffect">
                                  <p:stCondLst>
                                    <p:cond delay="0"/>
                                  </p:stCondLst>
                                  <p:childTnLst>
                                    <p:set>
                                      <p:cBhvr>
                                        <p:cTn id="69" dur="1" fill="hold">
                                          <p:stCondLst>
                                            <p:cond delay="0"/>
                                          </p:stCondLst>
                                        </p:cTn>
                                        <p:tgtEl>
                                          <p:spTgt spid="286730">
                                            <p:txEl>
                                              <p:pRg st="0" end="0"/>
                                            </p:txEl>
                                          </p:spTgt>
                                        </p:tgtEl>
                                        <p:attrNameLst>
                                          <p:attrName>style.visibility</p:attrName>
                                        </p:attrNameLst>
                                      </p:cBhvr>
                                      <p:to>
                                        <p:strVal val="visible"/>
                                      </p:to>
                                    </p:set>
                                    <p:animEffect transition="in" filter="randombar(horizontal)">
                                      <p:cBhvr>
                                        <p:cTn id="70" dur="500"/>
                                        <p:tgtEl>
                                          <p:spTgt spid="286730">
                                            <p:txEl>
                                              <p:pRg st="0" end="0"/>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286730">
                                            <p:txEl>
                                              <p:pRg st="1" end="1"/>
                                            </p:txEl>
                                          </p:spTgt>
                                        </p:tgtEl>
                                        <p:attrNameLst>
                                          <p:attrName>style.visibility</p:attrName>
                                        </p:attrNameLst>
                                      </p:cBhvr>
                                      <p:to>
                                        <p:strVal val="visible"/>
                                      </p:to>
                                    </p:set>
                                    <p:animEffect transition="in" filter="randombar(horizontal)">
                                      <p:cBhvr>
                                        <p:cTn id="73" dur="500"/>
                                        <p:tgtEl>
                                          <p:spTgt spid="286730">
                                            <p:txEl>
                                              <p:pRg st="1" end="1"/>
                                            </p:txEl>
                                          </p:spTgt>
                                        </p:tgtEl>
                                      </p:cBhvr>
                                    </p:animEffect>
                                  </p:childTnLst>
                                </p:cTn>
                              </p:par>
                              <p:par>
                                <p:cTn id="74" presetID="14" presetClass="entr" presetSubtype="10" fill="hold" nodeType="withEffect">
                                  <p:stCondLst>
                                    <p:cond delay="0"/>
                                  </p:stCondLst>
                                  <p:childTnLst>
                                    <p:set>
                                      <p:cBhvr>
                                        <p:cTn id="75" dur="1" fill="hold">
                                          <p:stCondLst>
                                            <p:cond delay="0"/>
                                          </p:stCondLst>
                                        </p:cTn>
                                        <p:tgtEl>
                                          <p:spTgt spid="286730">
                                            <p:txEl>
                                              <p:pRg st="2" end="2"/>
                                            </p:txEl>
                                          </p:spTgt>
                                        </p:tgtEl>
                                        <p:attrNameLst>
                                          <p:attrName>style.visibility</p:attrName>
                                        </p:attrNameLst>
                                      </p:cBhvr>
                                      <p:to>
                                        <p:strVal val="visible"/>
                                      </p:to>
                                    </p:set>
                                    <p:animEffect transition="in" filter="randombar(horizontal)">
                                      <p:cBhvr>
                                        <p:cTn id="76" dur="500"/>
                                        <p:tgtEl>
                                          <p:spTgt spid="2867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P spid="38918" grpId="0" animBg="1"/>
      <p:bldP spid="38919" grpId="0" animBg="1"/>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A029-B927-46E2-8FC7-EC5FFF985EBC}"/>
              </a:ext>
            </a:extLst>
          </p:cNvPr>
          <p:cNvSpPr>
            <a:spLocks noGrp="1"/>
          </p:cNvSpPr>
          <p:nvPr>
            <p:ph type="title"/>
          </p:nvPr>
        </p:nvSpPr>
        <p:spPr>
          <a:xfrm>
            <a:off x="880858" y="0"/>
            <a:ext cx="4442460" cy="796606"/>
          </a:xfrm>
        </p:spPr>
        <p:txBody>
          <a:bodyPr/>
          <a:lstStyle/>
          <a:p>
            <a:r>
              <a:rPr lang="en-US" dirty="0">
                <a:solidFill>
                  <a:srgbClr val="FF3300"/>
                </a:solidFill>
                <a:effectLst>
                  <a:outerShdw blurRad="38100" dist="38100" dir="2700000" algn="tl">
                    <a:srgbClr val="000000">
                      <a:alpha val="43137"/>
                    </a:srgbClr>
                  </a:outerShdw>
                </a:effectLst>
              </a:rPr>
              <a:t>A factor to consider…</a:t>
            </a:r>
          </a:p>
        </p:txBody>
      </p:sp>
      <p:pic>
        <p:nvPicPr>
          <p:cNvPr id="9" name="Content Placeholder 8">
            <a:extLst>
              <a:ext uri="{FF2B5EF4-FFF2-40B4-BE49-F238E27FC236}">
                <a16:creationId xmlns:a16="http://schemas.microsoft.com/office/drawing/2014/main" id="{729FAE3D-1180-4AC3-8C9B-3544DB5C2540}"/>
              </a:ext>
            </a:extLst>
          </p:cNvPr>
          <p:cNvPicPr>
            <a:picLocks noGrp="1" noChangeAspect="1"/>
          </p:cNvPicPr>
          <p:nvPr>
            <p:ph sz="half" idx="1"/>
          </p:nvPr>
        </p:nvPicPr>
        <p:blipFill>
          <a:blip r:embed="rId2"/>
          <a:stretch>
            <a:fillRect/>
          </a:stretch>
        </p:blipFill>
        <p:spPr>
          <a:xfrm>
            <a:off x="12178" y="731520"/>
            <a:ext cx="7348741" cy="4889646"/>
          </a:xfrm>
          <a:prstGeom prst="rect">
            <a:avLst/>
          </a:prstGeom>
        </p:spPr>
      </p:pic>
      <p:sp>
        <p:nvSpPr>
          <p:cNvPr id="6" name="Text Placeholder 5">
            <a:extLst>
              <a:ext uri="{FF2B5EF4-FFF2-40B4-BE49-F238E27FC236}">
                <a16:creationId xmlns:a16="http://schemas.microsoft.com/office/drawing/2014/main" id="{02CC63AC-AD57-455D-BC26-5E26124B8EBF}"/>
              </a:ext>
            </a:extLst>
          </p:cNvPr>
          <p:cNvSpPr>
            <a:spLocks noGrp="1"/>
          </p:cNvSpPr>
          <p:nvPr>
            <p:ph type="body" sz="half" idx="2"/>
          </p:nvPr>
        </p:nvSpPr>
        <p:spPr>
          <a:xfrm>
            <a:off x="7577342" y="136525"/>
            <a:ext cx="4442460" cy="6584950"/>
          </a:xfrm>
        </p:spPr>
        <p:txBody>
          <a:bodyPr>
            <a:normAutofit fontScale="92500" lnSpcReduction="10000"/>
          </a:bodyPr>
          <a:lstStyle/>
          <a:p>
            <a:pPr marL="0" indent="0">
              <a:buNone/>
            </a:pPr>
            <a:r>
              <a:rPr lang="en-US" sz="3000" b="1" dirty="0">
                <a:solidFill>
                  <a:srgbClr val="FF3300"/>
                </a:solidFill>
                <a:effectLst>
                  <a:outerShdw blurRad="38100" dist="38100" dir="2700000" algn="tl">
                    <a:srgbClr val="000000">
                      <a:alpha val="43137"/>
                    </a:srgbClr>
                  </a:outerShdw>
                </a:effectLst>
              </a:rPr>
              <a:t>The Egyptians were not famous for recording their defeats.</a:t>
            </a:r>
          </a:p>
          <a:p>
            <a:r>
              <a:rPr lang="en-US" sz="2800" i="1" dirty="0"/>
              <a:t>When they experienced military victories, they built monuments to these victories.</a:t>
            </a:r>
          </a:p>
          <a:p>
            <a:r>
              <a:rPr lang="en-US" sz="2800" i="1" dirty="0"/>
              <a:t>When they suffered defeat, they either remained silent or, in some cases, even claimed victory when there was none.</a:t>
            </a:r>
          </a:p>
          <a:p>
            <a:r>
              <a:rPr lang="en-US" sz="2800" i="1" dirty="0"/>
              <a:t>Hence, expecting to find a text describing an Israelite triumph over Pharaoh is highly unlikely.</a:t>
            </a:r>
          </a:p>
        </p:txBody>
      </p:sp>
      <p:sp>
        <p:nvSpPr>
          <p:cNvPr id="5" name="Slide Number Placeholder 4">
            <a:extLst>
              <a:ext uri="{FF2B5EF4-FFF2-40B4-BE49-F238E27FC236}">
                <a16:creationId xmlns:a16="http://schemas.microsoft.com/office/drawing/2014/main" id="{B8F3556C-D3D1-4039-B76E-3D8574BAC255}"/>
              </a:ext>
            </a:extLst>
          </p:cNvPr>
          <p:cNvSpPr>
            <a:spLocks noGrp="1"/>
          </p:cNvSpPr>
          <p:nvPr>
            <p:ph type="sldNum" sz="quarter" idx="12"/>
          </p:nvPr>
        </p:nvSpPr>
        <p:spPr/>
        <p:txBody>
          <a:bodyPr/>
          <a:lstStyle/>
          <a:p>
            <a:pPr>
              <a:defRPr/>
            </a:pPr>
            <a:fld id="{6BCE622C-DAE1-4578-8E74-28861332DA17}" type="slidenum">
              <a:rPr lang="en-US" altLang="en-US" smtClean="0"/>
              <a:pPr>
                <a:defRPr/>
              </a:pPr>
              <a:t>22</a:t>
            </a:fld>
            <a:endParaRPr lang="en-US" altLang="en-US"/>
          </a:p>
        </p:txBody>
      </p:sp>
      <p:sp>
        <p:nvSpPr>
          <p:cNvPr id="10" name="TextBox 9">
            <a:extLst>
              <a:ext uri="{FF2B5EF4-FFF2-40B4-BE49-F238E27FC236}">
                <a16:creationId xmlns:a16="http://schemas.microsoft.com/office/drawing/2014/main" id="{9DF8F382-3DFC-486A-85DD-D15CE8189FD0}"/>
              </a:ext>
            </a:extLst>
          </p:cNvPr>
          <p:cNvSpPr txBox="1"/>
          <p:nvPr/>
        </p:nvSpPr>
        <p:spPr>
          <a:xfrm>
            <a:off x="35038" y="5646420"/>
            <a:ext cx="7348741" cy="1015663"/>
          </a:xfrm>
          <a:prstGeom prst="rect">
            <a:avLst/>
          </a:prstGeom>
          <a:noFill/>
        </p:spPr>
        <p:txBody>
          <a:bodyPr wrap="square" rtlCol="0">
            <a:spAutoFit/>
          </a:bodyPr>
          <a:lstStyle/>
          <a:p>
            <a:pPr algn="ctr"/>
            <a:r>
              <a:rPr lang="en-US" sz="2000" b="1" dirty="0">
                <a:latin typeface="Arial Narrow" panose="020B0606020202030204" pitchFamily="34" charset="0"/>
              </a:rPr>
              <a:t>In this relief of the Battle of Kadesh against the Hittites (1273 BC), the Egyptians suffered near disaster, but in their monuments, Ramesses II claimed to crush the Hittites under his chariot wheels.</a:t>
            </a:r>
          </a:p>
        </p:txBody>
      </p:sp>
    </p:spTree>
    <p:extLst>
      <p:ext uri="{BB962C8B-B14F-4D97-AF65-F5344CB8AC3E}">
        <p14:creationId xmlns:p14="http://schemas.microsoft.com/office/powerpoint/2010/main" val="27723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9A3F-472C-411B-87F0-3F64529ABEB8}"/>
              </a:ext>
            </a:extLst>
          </p:cNvPr>
          <p:cNvSpPr>
            <a:spLocks noGrp="1"/>
          </p:cNvSpPr>
          <p:nvPr>
            <p:ph type="title"/>
          </p:nvPr>
        </p:nvSpPr>
        <p:spPr>
          <a:xfrm>
            <a:off x="482600" y="58802"/>
            <a:ext cx="10871200" cy="832740"/>
          </a:xfrm>
        </p:spPr>
        <p:txBody>
          <a:bodyPr/>
          <a:lstStyle/>
          <a:p>
            <a:r>
              <a:rPr lang="en-US" dirty="0">
                <a:solidFill>
                  <a:srgbClr val="FF3300"/>
                </a:solidFill>
                <a:effectLst>
                  <a:outerShdw blurRad="38100" dist="38100" dir="2700000" algn="tl">
                    <a:srgbClr val="000000">
                      <a:alpha val="43137"/>
                    </a:srgbClr>
                  </a:outerShdw>
                </a:effectLst>
              </a:rPr>
              <a:t>Were there Semites in Egypt?</a:t>
            </a:r>
          </a:p>
        </p:txBody>
      </p:sp>
      <p:sp>
        <p:nvSpPr>
          <p:cNvPr id="3" name="Text Placeholder 2">
            <a:extLst>
              <a:ext uri="{FF2B5EF4-FFF2-40B4-BE49-F238E27FC236}">
                <a16:creationId xmlns:a16="http://schemas.microsoft.com/office/drawing/2014/main" id="{8619D458-D815-4594-8ACA-BC81DE79744F}"/>
              </a:ext>
            </a:extLst>
          </p:cNvPr>
          <p:cNvSpPr>
            <a:spLocks noGrp="1"/>
          </p:cNvSpPr>
          <p:nvPr>
            <p:ph type="body" sz="half" idx="1"/>
          </p:nvPr>
        </p:nvSpPr>
        <p:spPr>
          <a:xfrm>
            <a:off x="482600" y="708660"/>
            <a:ext cx="11508740" cy="1933003"/>
          </a:xfrm>
        </p:spPr>
        <p:txBody>
          <a:bodyPr>
            <a:normAutofit fontScale="92500" lnSpcReduction="10000"/>
          </a:bodyPr>
          <a:lstStyle/>
          <a:p>
            <a:pPr marL="0" indent="0">
              <a:buNone/>
            </a:pPr>
            <a:r>
              <a:rPr lang="en-US" sz="2800" i="1" dirty="0"/>
              <a:t>There certainly is substantial evidence of Semitic peoples like the Israelites migrating to Egypt, usually tempted by better grazing for their livestock or by food in times of drought. This is precisely what is described in Genesis regarding Jacob and his family (cf. Ge. 42-43).</a:t>
            </a:r>
          </a:p>
        </p:txBody>
      </p:sp>
      <p:sp>
        <p:nvSpPr>
          <p:cNvPr id="5" name="Slide Number Placeholder 4">
            <a:extLst>
              <a:ext uri="{FF2B5EF4-FFF2-40B4-BE49-F238E27FC236}">
                <a16:creationId xmlns:a16="http://schemas.microsoft.com/office/drawing/2014/main" id="{DB167DD6-0B27-438E-9D88-D7E3FAFCF181}"/>
              </a:ext>
            </a:extLst>
          </p:cNvPr>
          <p:cNvSpPr>
            <a:spLocks noGrp="1"/>
          </p:cNvSpPr>
          <p:nvPr>
            <p:ph type="sldNum" sz="quarter" idx="12"/>
          </p:nvPr>
        </p:nvSpPr>
        <p:spPr/>
        <p:txBody>
          <a:bodyPr/>
          <a:lstStyle/>
          <a:p>
            <a:pPr>
              <a:defRPr/>
            </a:pPr>
            <a:fld id="{1F4A342F-E6A5-4E07-A4EE-6D960D562992}" type="slidenum">
              <a:rPr lang="en-US" altLang="en-US" smtClean="0"/>
              <a:pPr>
                <a:defRPr/>
              </a:pPr>
              <a:t>23</a:t>
            </a:fld>
            <a:endParaRPr lang="en-US" altLang="en-US"/>
          </a:p>
        </p:txBody>
      </p:sp>
      <p:pic>
        <p:nvPicPr>
          <p:cNvPr id="10" name="Content Placeholder 9">
            <a:extLst>
              <a:ext uri="{FF2B5EF4-FFF2-40B4-BE49-F238E27FC236}">
                <a16:creationId xmlns:a16="http://schemas.microsoft.com/office/drawing/2014/main" id="{86BC0AE9-0342-4551-B97E-DDF59E0A5DDC}"/>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82600" y="2641663"/>
            <a:ext cx="5613400" cy="3739928"/>
          </a:xfrm>
        </p:spPr>
      </p:pic>
      <p:sp>
        <p:nvSpPr>
          <p:cNvPr id="11" name="TextBox 10">
            <a:extLst>
              <a:ext uri="{FF2B5EF4-FFF2-40B4-BE49-F238E27FC236}">
                <a16:creationId xmlns:a16="http://schemas.microsoft.com/office/drawing/2014/main" id="{40C0CFC5-52AE-4EA4-BCEF-A4BEC4862EBE}"/>
              </a:ext>
            </a:extLst>
          </p:cNvPr>
          <p:cNvSpPr txBox="1"/>
          <p:nvPr/>
        </p:nvSpPr>
        <p:spPr>
          <a:xfrm>
            <a:off x="6377940" y="2641663"/>
            <a:ext cx="5613400" cy="3785652"/>
          </a:xfrm>
          <a:prstGeom prst="rect">
            <a:avLst/>
          </a:prstGeom>
          <a:noFill/>
        </p:spPr>
        <p:txBody>
          <a:bodyPr wrap="square" rtlCol="0">
            <a:spAutoFit/>
          </a:bodyPr>
          <a:lstStyle/>
          <a:p>
            <a:r>
              <a:rPr lang="en-US" sz="2400" b="1" dirty="0"/>
              <a:t>In this 19</a:t>
            </a:r>
            <a:r>
              <a:rPr lang="en-US" sz="2400" b="1" baseline="30000" dirty="0"/>
              <a:t>th</a:t>
            </a:r>
            <a:r>
              <a:rPr lang="en-US" sz="2400" b="1" dirty="0"/>
              <a:t> century BC mural from a tomb painting in Beni-Hassan (left), colorfully dressed Bedouin Semites, regarded as “foreigners” by the Egyptians, are shown asking permission to enter Egypt.</a:t>
            </a:r>
          </a:p>
          <a:p>
            <a:r>
              <a:rPr lang="en-US" sz="2400" b="1" dirty="0"/>
              <a:t>In addition, several texts, including one from Pharaoh </a:t>
            </a:r>
            <a:r>
              <a:rPr lang="en-US" sz="2400" b="1" dirty="0" err="1"/>
              <a:t>Menerptah</a:t>
            </a:r>
            <a:r>
              <a:rPr lang="en-US" sz="2400" b="1" dirty="0"/>
              <a:t> (1213-1203 BC), describe Semites entering Egypt, and these texts span some 700 centuries during the 2</a:t>
            </a:r>
            <a:r>
              <a:rPr lang="en-US" sz="2400" b="1" baseline="30000" dirty="0"/>
              <a:t>nd</a:t>
            </a:r>
            <a:r>
              <a:rPr lang="en-US" sz="2400" b="1" dirty="0"/>
              <a:t> millennium BC.</a:t>
            </a:r>
          </a:p>
        </p:txBody>
      </p:sp>
    </p:spTree>
    <p:extLst>
      <p:ext uri="{BB962C8B-B14F-4D97-AF65-F5344CB8AC3E}">
        <p14:creationId xmlns:p14="http://schemas.microsoft.com/office/powerpoint/2010/main" val="14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36F3-5BBE-4788-A1E3-19FD9A96B344}"/>
              </a:ext>
            </a:extLst>
          </p:cNvPr>
          <p:cNvSpPr>
            <a:spLocks noGrp="1"/>
          </p:cNvSpPr>
          <p:nvPr>
            <p:ph type="title"/>
          </p:nvPr>
        </p:nvSpPr>
        <p:spPr>
          <a:xfrm>
            <a:off x="638540" y="76680"/>
            <a:ext cx="10972800" cy="737236"/>
          </a:xfrm>
        </p:spPr>
        <p:txBody>
          <a:bodyPr/>
          <a:lstStyle/>
          <a:p>
            <a:r>
              <a:rPr lang="en-US" dirty="0">
                <a:solidFill>
                  <a:srgbClr val="FF3300"/>
                </a:solidFill>
                <a:effectLst>
                  <a:outerShdw blurRad="38100" dist="38100" dir="2700000" algn="tl">
                    <a:srgbClr val="000000">
                      <a:alpha val="43137"/>
                    </a:srgbClr>
                  </a:outerShdw>
                </a:effectLst>
              </a:rPr>
              <a:t>Were Semites reduced to slavery in Egypt?</a:t>
            </a:r>
          </a:p>
        </p:txBody>
      </p:sp>
      <p:sp>
        <p:nvSpPr>
          <p:cNvPr id="3" name="Text Placeholder 2">
            <a:extLst>
              <a:ext uri="{FF2B5EF4-FFF2-40B4-BE49-F238E27FC236}">
                <a16:creationId xmlns:a16="http://schemas.microsoft.com/office/drawing/2014/main" id="{5ADC443E-2D15-49BA-A873-42E002F6D815}"/>
              </a:ext>
            </a:extLst>
          </p:cNvPr>
          <p:cNvSpPr>
            <a:spLocks noGrp="1"/>
          </p:cNvSpPr>
          <p:nvPr>
            <p:ph type="body" sz="half" idx="1"/>
          </p:nvPr>
        </p:nvSpPr>
        <p:spPr>
          <a:xfrm>
            <a:off x="638540" y="762001"/>
            <a:ext cx="11259280" cy="1720846"/>
          </a:xfrm>
        </p:spPr>
        <p:txBody>
          <a:bodyPr>
            <a:noAutofit/>
          </a:bodyPr>
          <a:lstStyle/>
          <a:p>
            <a:pPr marL="0" indent="0">
              <a:buNone/>
            </a:pPr>
            <a:r>
              <a:rPr lang="en-US" sz="2400" i="1" dirty="0"/>
              <a:t>New Kingdom Egypt is well-known for its military campaigns into Canaan and other places, where many captives were brought to Egypt as slaves, some of which are pictured here making mud bricks in this famous tomb painting from the 15</a:t>
            </a:r>
            <a:r>
              <a:rPr lang="en-US" sz="2400" i="1" baseline="30000" dirty="0"/>
              <a:t>th</a:t>
            </a:r>
            <a:r>
              <a:rPr lang="en-US" sz="2400" i="1" dirty="0"/>
              <a:t> century BC. The accompanying text identifies them as Canaanites and Nubians.</a:t>
            </a:r>
          </a:p>
        </p:txBody>
      </p:sp>
      <p:sp>
        <p:nvSpPr>
          <p:cNvPr id="5" name="Slide Number Placeholder 4">
            <a:extLst>
              <a:ext uri="{FF2B5EF4-FFF2-40B4-BE49-F238E27FC236}">
                <a16:creationId xmlns:a16="http://schemas.microsoft.com/office/drawing/2014/main" id="{521FB767-8A26-4CE9-9B44-DC65C81429A1}"/>
              </a:ext>
            </a:extLst>
          </p:cNvPr>
          <p:cNvSpPr>
            <a:spLocks noGrp="1"/>
          </p:cNvSpPr>
          <p:nvPr>
            <p:ph type="sldNum" sz="quarter" idx="12"/>
          </p:nvPr>
        </p:nvSpPr>
        <p:spPr/>
        <p:txBody>
          <a:bodyPr/>
          <a:lstStyle/>
          <a:p>
            <a:pPr>
              <a:defRPr/>
            </a:pPr>
            <a:fld id="{1F4A342F-E6A5-4E07-A4EE-6D960D562992}" type="slidenum">
              <a:rPr lang="en-US" altLang="en-US" smtClean="0"/>
              <a:pPr>
                <a:defRPr/>
              </a:pPr>
              <a:t>24</a:t>
            </a:fld>
            <a:endParaRPr lang="en-US" altLang="en-US"/>
          </a:p>
        </p:txBody>
      </p:sp>
      <p:pic>
        <p:nvPicPr>
          <p:cNvPr id="6" name="Picture 3" descr="ESN10">
            <a:extLst>
              <a:ext uri="{FF2B5EF4-FFF2-40B4-BE49-F238E27FC236}">
                <a16:creationId xmlns:a16="http://schemas.microsoft.com/office/drawing/2014/main" id="{29874ADA-8164-4F85-BF5A-1C67DC77B8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0" y="2697478"/>
            <a:ext cx="12192000" cy="3352801"/>
          </a:xfrm>
          <a:prstGeom prst="rect">
            <a:avLst/>
          </a:prstGeom>
        </p:spPr>
      </p:pic>
      <p:sp>
        <p:nvSpPr>
          <p:cNvPr id="7" name="TextBox 6">
            <a:extLst>
              <a:ext uri="{FF2B5EF4-FFF2-40B4-BE49-F238E27FC236}">
                <a16:creationId xmlns:a16="http://schemas.microsoft.com/office/drawing/2014/main" id="{D4A67114-B45C-4308-B4FB-61A470CD03E2}"/>
              </a:ext>
            </a:extLst>
          </p:cNvPr>
          <p:cNvSpPr txBox="1"/>
          <p:nvPr/>
        </p:nvSpPr>
        <p:spPr>
          <a:xfrm>
            <a:off x="182880" y="6095999"/>
            <a:ext cx="11714940" cy="461665"/>
          </a:xfrm>
          <a:prstGeom prst="rect">
            <a:avLst/>
          </a:prstGeom>
          <a:noFill/>
        </p:spPr>
        <p:txBody>
          <a:bodyPr wrap="square" rtlCol="0">
            <a:spAutoFit/>
          </a:bodyPr>
          <a:lstStyle/>
          <a:p>
            <a:pPr algn="ctr"/>
            <a:r>
              <a:rPr lang="en-US" sz="2400" b="1" dirty="0"/>
              <a:t>The Book of Exodus describes just such slavery (Ex. 5:6-18).</a:t>
            </a:r>
          </a:p>
        </p:txBody>
      </p:sp>
    </p:spTree>
    <p:extLst>
      <p:ext uri="{BB962C8B-B14F-4D97-AF65-F5344CB8AC3E}">
        <p14:creationId xmlns:p14="http://schemas.microsoft.com/office/powerpoint/2010/main" val="26130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A7F6-D6CF-41C7-AC5E-FBA6E2165D82}"/>
              </a:ext>
            </a:extLst>
          </p:cNvPr>
          <p:cNvSpPr>
            <a:spLocks noGrp="1"/>
          </p:cNvSpPr>
          <p:nvPr>
            <p:ph type="title"/>
          </p:nvPr>
        </p:nvSpPr>
        <p:spPr>
          <a:xfrm>
            <a:off x="495300" y="136525"/>
            <a:ext cx="10515600" cy="637198"/>
          </a:xfrm>
        </p:spPr>
        <p:txBody>
          <a:bodyPr>
            <a:noAutofit/>
          </a:bodyPr>
          <a:lstStyle/>
          <a:p>
            <a:r>
              <a:rPr lang="en-US" dirty="0">
                <a:solidFill>
                  <a:srgbClr val="FF3300"/>
                </a:solidFill>
                <a:effectLst>
                  <a:outerShdw blurRad="38100" dist="38100" dir="2700000" algn="tl">
                    <a:srgbClr val="000000">
                      <a:alpha val="43137"/>
                    </a:srgbClr>
                  </a:outerShdw>
                </a:effectLst>
              </a:rPr>
              <a:t>Quotas for brick-making…</a:t>
            </a:r>
          </a:p>
        </p:txBody>
      </p:sp>
      <p:sp>
        <p:nvSpPr>
          <p:cNvPr id="3" name="Content Placeholder 2">
            <a:extLst>
              <a:ext uri="{FF2B5EF4-FFF2-40B4-BE49-F238E27FC236}">
                <a16:creationId xmlns:a16="http://schemas.microsoft.com/office/drawing/2014/main" id="{960A28C2-27B3-49E5-8D71-5D5446489D7B}"/>
              </a:ext>
            </a:extLst>
          </p:cNvPr>
          <p:cNvSpPr>
            <a:spLocks noGrp="1"/>
          </p:cNvSpPr>
          <p:nvPr>
            <p:ph idx="1"/>
          </p:nvPr>
        </p:nvSpPr>
        <p:spPr>
          <a:xfrm>
            <a:off x="495300" y="773723"/>
            <a:ext cx="11373580" cy="1672297"/>
          </a:xfrm>
        </p:spPr>
        <p:txBody>
          <a:bodyPr>
            <a:normAutofit/>
          </a:bodyPr>
          <a:lstStyle/>
          <a:p>
            <a:pPr marL="0" indent="0">
              <a:buNone/>
            </a:pPr>
            <a:r>
              <a:rPr lang="en-US" sz="2800" b="1" dirty="0">
                <a:solidFill>
                  <a:srgbClr val="002060"/>
                </a:solidFill>
              </a:rPr>
              <a:t>Egyptian records (preserved on a leather scroll in the Louvre Museum) from the 5</a:t>
            </a:r>
            <a:r>
              <a:rPr lang="en-US" sz="2800" b="1" baseline="30000" dirty="0">
                <a:solidFill>
                  <a:srgbClr val="002060"/>
                </a:solidFill>
              </a:rPr>
              <a:t>th</a:t>
            </a:r>
            <a:r>
              <a:rPr lang="en-US" sz="2800" b="1" dirty="0">
                <a:solidFill>
                  <a:srgbClr val="002060"/>
                </a:solidFill>
              </a:rPr>
              <a:t> regnal year of Ramesses II describe quotas imposed on the brick-makers.</a:t>
            </a:r>
          </a:p>
        </p:txBody>
      </p:sp>
      <p:sp>
        <p:nvSpPr>
          <p:cNvPr id="4" name="Slide Number Placeholder 3">
            <a:extLst>
              <a:ext uri="{FF2B5EF4-FFF2-40B4-BE49-F238E27FC236}">
                <a16:creationId xmlns:a16="http://schemas.microsoft.com/office/drawing/2014/main" id="{93744755-1FD4-4343-ACAF-B486DB24B568}"/>
              </a:ext>
            </a:extLst>
          </p:cNvPr>
          <p:cNvSpPr>
            <a:spLocks noGrp="1"/>
          </p:cNvSpPr>
          <p:nvPr>
            <p:ph type="sldNum" sz="quarter" idx="12"/>
          </p:nvPr>
        </p:nvSpPr>
        <p:spPr/>
        <p:txBody>
          <a:bodyPr/>
          <a:lstStyle/>
          <a:p>
            <a:fld id="{45C00377-489B-40EC-B059-26BDDD2E89B9}" type="slidenum">
              <a:rPr lang="en-US" smtClean="0"/>
              <a:pPr/>
              <a:t>25</a:t>
            </a:fld>
            <a:endParaRPr lang="en-US" dirty="0"/>
          </a:p>
        </p:txBody>
      </p:sp>
      <p:sp>
        <p:nvSpPr>
          <p:cNvPr id="6" name="TextBox 5">
            <a:extLst>
              <a:ext uri="{FF2B5EF4-FFF2-40B4-BE49-F238E27FC236}">
                <a16:creationId xmlns:a16="http://schemas.microsoft.com/office/drawing/2014/main" id="{B1A494BF-9227-45C0-BD5B-4A83002C864E}"/>
              </a:ext>
            </a:extLst>
          </p:cNvPr>
          <p:cNvSpPr txBox="1"/>
          <p:nvPr/>
        </p:nvSpPr>
        <p:spPr>
          <a:xfrm>
            <a:off x="8372155" y="2121470"/>
            <a:ext cx="3657930" cy="4154984"/>
          </a:xfrm>
          <a:prstGeom prst="rect">
            <a:avLst/>
          </a:prstGeom>
          <a:noFill/>
        </p:spPr>
        <p:txBody>
          <a:bodyPr wrap="square" rtlCol="0">
            <a:spAutoFit/>
          </a:bodyPr>
          <a:lstStyle/>
          <a:p>
            <a:r>
              <a:rPr lang="en-US" sz="2400" i="1" dirty="0"/>
              <a:t>Sometimes quotas were reached; sometimes not.</a:t>
            </a:r>
          </a:p>
          <a:p>
            <a:r>
              <a:rPr lang="en-US" sz="2400" i="1" dirty="0"/>
              <a:t>One Egyptian officer complained that he was unable to complete his quota, since “…there were no men to make bricks nor straw in the neighborhood.”</a:t>
            </a:r>
          </a:p>
          <a:p>
            <a:r>
              <a:rPr lang="en-US" sz="2400" i="1" dirty="0"/>
              <a:t>This situation sounds very much like what is described in the Book of Exodus.</a:t>
            </a:r>
          </a:p>
        </p:txBody>
      </p:sp>
      <p:pic>
        <p:nvPicPr>
          <p:cNvPr id="7" name="Picture 6">
            <a:extLst>
              <a:ext uri="{FF2B5EF4-FFF2-40B4-BE49-F238E27FC236}">
                <a16:creationId xmlns:a16="http://schemas.microsoft.com/office/drawing/2014/main" id="{34E37A42-7A55-4792-BA97-0963CE419773}"/>
              </a:ext>
            </a:extLst>
          </p:cNvPr>
          <p:cNvPicPr>
            <a:picLocks noChangeAspect="1"/>
          </p:cNvPicPr>
          <p:nvPr/>
        </p:nvPicPr>
        <p:blipFill>
          <a:blip r:embed="rId2"/>
          <a:stretch>
            <a:fillRect/>
          </a:stretch>
        </p:blipFill>
        <p:spPr>
          <a:xfrm>
            <a:off x="342900" y="2208971"/>
            <a:ext cx="7828058" cy="4147061"/>
          </a:xfrm>
          <a:prstGeom prst="rect">
            <a:avLst/>
          </a:prstGeom>
        </p:spPr>
      </p:pic>
    </p:spTree>
    <p:extLst>
      <p:ext uri="{BB962C8B-B14F-4D97-AF65-F5344CB8AC3E}">
        <p14:creationId xmlns:p14="http://schemas.microsoft.com/office/powerpoint/2010/main" val="327304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65C0-7849-495D-963A-A7817B4D11FA}"/>
              </a:ext>
            </a:extLst>
          </p:cNvPr>
          <p:cNvSpPr>
            <a:spLocks noGrp="1"/>
          </p:cNvSpPr>
          <p:nvPr>
            <p:ph type="title"/>
          </p:nvPr>
        </p:nvSpPr>
        <p:spPr/>
        <p:txBody>
          <a:bodyPr/>
          <a:lstStyle/>
          <a:p>
            <a:r>
              <a:rPr lang="en-US" dirty="0">
                <a:solidFill>
                  <a:srgbClr val="FF3300"/>
                </a:solidFill>
                <a:effectLst>
                  <a:outerShdw blurRad="38100" dist="38100" dir="2700000" algn="tl">
                    <a:srgbClr val="000000">
                      <a:alpha val="43137"/>
                    </a:srgbClr>
                  </a:outerShdw>
                </a:effectLst>
              </a:rPr>
              <a:t>Slaves and agricultural work…</a:t>
            </a:r>
          </a:p>
        </p:txBody>
      </p:sp>
      <p:sp>
        <p:nvSpPr>
          <p:cNvPr id="6" name="Text Placeholder 5">
            <a:extLst>
              <a:ext uri="{FF2B5EF4-FFF2-40B4-BE49-F238E27FC236}">
                <a16:creationId xmlns:a16="http://schemas.microsoft.com/office/drawing/2014/main" id="{E2DBA7C5-6DAB-4DA1-AE80-3833A7D2B8EA}"/>
              </a:ext>
            </a:extLst>
          </p:cNvPr>
          <p:cNvSpPr>
            <a:spLocks noGrp="1"/>
          </p:cNvSpPr>
          <p:nvPr>
            <p:ph type="body" sz="half" idx="2"/>
          </p:nvPr>
        </p:nvSpPr>
        <p:spPr>
          <a:xfrm>
            <a:off x="7373080" y="136525"/>
            <a:ext cx="4632960" cy="6584950"/>
          </a:xfrm>
          <a:solidFill>
            <a:srgbClr val="FFFF66"/>
          </a:solidFill>
        </p:spPr>
        <p:txBody>
          <a:bodyPr>
            <a:normAutofit lnSpcReduction="10000"/>
          </a:bodyPr>
          <a:lstStyle/>
          <a:p>
            <a:pPr marL="0" indent="0">
              <a:buNone/>
            </a:pPr>
            <a:r>
              <a:rPr lang="en-US" sz="2800" dirty="0"/>
              <a:t>Beside brick-making, the Israelites also were involved in “all kinds of work in the field” (Ex. 1:14).</a:t>
            </a:r>
          </a:p>
          <a:p>
            <a:pPr marL="0" indent="0">
              <a:buNone/>
            </a:pPr>
            <a:r>
              <a:rPr lang="en-US" sz="2800" dirty="0"/>
              <a:t>Slaves appear in Egyptian paintings herding cattle, serving in vineyards, and working in winepresses.</a:t>
            </a:r>
          </a:p>
          <a:p>
            <a:pPr marL="0" indent="0">
              <a:buNone/>
            </a:pPr>
            <a:r>
              <a:rPr lang="en-US" sz="2800" dirty="0"/>
              <a:t>This 19</a:t>
            </a:r>
            <a:r>
              <a:rPr lang="en-US" sz="2800" baseline="30000" dirty="0"/>
              <a:t>th</a:t>
            </a:r>
            <a:r>
              <a:rPr lang="en-US" sz="2800" dirty="0"/>
              <a:t> century copy of a wall painting shows slaves gathering grapes, stomping grapes in a vat, and collecting the juice in jugs for storage.</a:t>
            </a:r>
          </a:p>
        </p:txBody>
      </p:sp>
      <p:sp>
        <p:nvSpPr>
          <p:cNvPr id="4" name="Slide Number Placeholder 3">
            <a:extLst>
              <a:ext uri="{FF2B5EF4-FFF2-40B4-BE49-F238E27FC236}">
                <a16:creationId xmlns:a16="http://schemas.microsoft.com/office/drawing/2014/main" id="{25362A86-B28A-4D20-A3B5-BBAE010AFC8A}"/>
              </a:ext>
            </a:extLst>
          </p:cNvPr>
          <p:cNvSpPr>
            <a:spLocks noGrp="1"/>
          </p:cNvSpPr>
          <p:nvPr>
            <p:ph type="sldNum" sz="quarter" idx="12"/>
          </p:nvPr>
        </p:nvSpPr>
        <p:spPr/>
        <p:txBody>
          <a:bodyPr/>
          <a:lstStyle/>
          <a:p>
            <a:fld id="{45C00377-489B-40EC-B059-26BDDD2E89B9}" type="slidenum">
              <a:rPr lang="en-US" smtClean="0"/>
              <a:pPr/>
              <a:t>26</a:t>
            </a:fld>
            <a:endParaRPr lang="en-US" dirty="0"/>
          </a:p>
        </p:txBody>
      </p:sp>
      <p:pic>
        <p:nvPicPr>
          <p:cNvPr id="15" name="Content Placeholder 14">
            <a:extLst>
              <a:ext uri="{FF2B5EF4-FFF2-40B4-BE49-F238E27FC236}">
                <a16:creationId xmlns:a16="http://schemas.microsoft.com/office/drawing/2014/main" id="{7F92AA04-307E-4936-B2D3-2BC3631DBA27}"/>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1" y="1558928"/>
            <a:ext cx="7150183" cy="4362448"/>
          </a:xfrm>
        </p:spPr>
      </p:pic>
    </p:spTree>
    <p:extLst>
      <p:ext uri="{BB962C8B-B14F-4D97-AF65-F5344CB8AC3E}">
        <p14:creationId xmlns:p14="http://schemas.microsoft.com/office/powerpoint/2010/main" val="212894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1F9A-5E79-4EE4-8F35-2CCC5531EC1B}"/>
              </a:ext>
            </a:extLst>
          </p:cNvPr>
          <p:cNvSpPr>
            <a:spLocks noGrp="1"/>
          </p:cNvSpPr>
          <p:nvPr>
            <p:ph type="title"/>
          </p:nvPr>
        </p:nvSpPr>
        <p:spPr/>
        <p:txBody>
          <a:bodyPr/>
          <a:lstStyle/>
          <a:p>
            <a:r>
              <a:rPr lang="en-US" dirty="0">
                <a:solidFill>
                  <a:srgbClr val="FF3300"/>
                </a:solidFill>
                <a:effectLst>
                  <a:outerShdw blurRad="38100" dist="38100" dir="2700000" algn="tl">
                    <a:srgbClr val="000000">
                      <a:alpha val="43137"/>
                    </a:srgbClr>
                  </a:outerShdw>
                </a:effectLst>
              </a:rPr>
              <a:t>The importance of toponyms…</a:t>
            </a:r>
          </a:p>
        </p:txBody>
      </p:sp>
      <p:sp>
        <p:nvSpPr>
          <p:cNvPr id="3" name="Content Placeholder 2">
            <a:extLst>
              <a:ext uri="{FF2B5EF4-FFF2-40B4-BE49-F238E27FC236}">
                <a16:creationId xmlns:a16="http://schemas.microsoft.com/office/drawing/2014/main" id="{E3F3F51C-DC10-42A4-986A-6C3180083EFF}"/>
              </a:ext>
            </a:extLst>
          </p:cNvPr>
          <p:cNvSpPr>
            <a:spLocks noGrp="1"/>
          </p:cNvSpPr>
          <p:nvPr>
            <p:ph idx="1"/>
          </p:nvPr>
        </p:nvSpPr>
        <p:spPr>
          <a:xfrm>
            <a:off x="838200" y="1348740"/>
            <a:ext cx="10515600" cy="5372735"/>
          </a:xfrm>
        </p:spPr>
        <p:txBody>
          <a:bodyPr>
            <a:normAutofit lnSpcReduction="10000"/>
          </a:bodyPr>
          <a:lstStyle/>
          <a:p>
            <a:pPr marL="0" indent="0">
              <a:buNone/>
            </a:pPr>
            <a:r>
              <a:rPr lang="en-US" sz="2800" b="1" dirty="0">
                <a:solidFill>
                  <a:srgbClr val="002060"/>
                </a:solidFill>
              </a:rPr>
              <a:t>The importance of place names is that if a story was concocted centuries after the fact, one would not expect it to contain little-known references to geography. Hence, identifiable places in the exodus story lend credibility to the narratives, suggesting real historical memory.</a:t>
            </a:r>
          </a:p>
          <a:p>
            <a:r>
              <a:rPr lang="en-US" sz="2400" i="1" dirty="0"/>
              <a:t>Ramesses, the “storage city” on which the Israelites worked (Ex. 1:11) and from which they started their trek out of Egypt (Ex. 12:37; Nu. 33:3), is likely the Delta capital built by and named for Ramesses II. There is now wide agreement among scholars that it has been identified.</a:t>
            </a:r>
          </a:p>
          <a:p>
            <a:r>
              <a:rPr lang="en-US" sz="2400" i="1" dirty="0"/>
              <a:t>Pi-Ramesses (city of Ramesses) had a relatively short life-span (ca. 1275-1075 BC), however, and was abandoned. It is unlikely that someone writing a legendary account hundreds of years later would even have known about Pi-Ramesses. </a:t>
            </a:r>
          </a:p>
        </p:txBody>
      </p:sp>
      <p:sp>
        <p:nvSpPr>
          <p:cNvPr id="4" name="Slide Number Placeholder 3">
            <a:extLst>
              <a:ext uri="{FF2B5EF4-FFF2-40B4-BE49-F238E27FC236}">
                <a16:creationId xmlns:a16="http://schemas.microsoft.com/office/drawing/2014/main" id="{64D35A8D-0E39-4B2F-AD36-9AC2F3AA09C1}"/>
              </a:ext>
            </a:extLst>
          </p:cNvPr>
          <p:cNvSpPr>
            <a:spLocks noGrp="1"/>
          </p:cNvSpPr>
          <p:nvPr>
            <p:ph type="sldNum" sz="quarter" idx="12"/>
          </p:nvPr>
        </p:nvSpPr>
        <p:spPr/>
        <p:txBody>
          <a:bodyPr/>
          <a:lstStyle/>
          <a:p>
            <a:fld id="{45C00377-489B-40EC-B059-26BDDD2E89B9}" type="slidenum">
              <a:rPr lang="en-US" smtClean="0"/>
              <a:pPr/>
              <a:t>27</a:t>
            </a:fld>
            <a:endParaRPr lang="en-US" dirty="0"/>
          </a:p>
        </p:txBody>
      </p:sp>
    </p:spTree>
    <p:extLst>
      <p:ext uri="{BB962C8B-B14F-4D97-AF65-F5344CB8AC3E}">
        <p14:creationId xmlns:p14="http://schemas.microsoft.com/office/powerpoint/2010/main" val="165761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8EC0-F8F3-4D39-AD62-5BF0B7C83A54}"/>
              </a:ext>
            </a:extLst>
          </p:cNvPr>
          <p:cNvSpPr>
            <a:spLocks noGrp="1"/>
          </p:cNvSpPr>
          <p:nvPr>
            <p:ph type="title"/>
          </p:nvPr>
        </p:nvSpPr>
        <p:spPr>
          <a:xfrm>
            <a:off x="231680" y="342900"/>
            <a:ext cx="2734799" cy="6013450"/>
          </a:xfrm>
        </p:spPr>
        <p:txBody>
          <a:bodyPr/>
          <a:lstStyle/>
          <a:p>
            <a:pPr algn="r"/>
            <a:r>
              <a:rPr lang="en-US" dirty="0"/>
              <a:t>Excavations at Pi-Ramesses are ongoing</a:t>
            </a:r>
          </a:p>
        </p:txBody>
      </p:sp>
      <p:pic>
        <p:nvPicPr>
          <p:cNvPr id="6" name="Content Placeholder 5">
            <a:extLst>
              <a:ext uri="{FF2B5EF4-FFF2-40B4-BE49-F238E27FC236}">
                <a16:creationId xmlns:a16="http://schemas.microsoft.com/office/drawing/2014/main" id="{52BAAD1B-34BE-4A99-A767-E53B1A38FE73}"/>
              </a:ext>
            </a:extLst>
          </p:cNvPr>
          <p:cNvPicPr>
            <a:picLocks noGrp="1" noChangeAspect="1"/>
          </p:cNvPicPr>
          <p:nvPr>
            <p:ph idx="1"/>
          </p:nvPr>
        </p:nvPicPr>
        <p:blipFill>
          <a:blip r:embed="rId2"/>
          <a:stretch>
            <a:fillRect/>
          </a:stretch>
        </p:blipFill>
        <p:spPr>
          <a:xfrm>
            <a:off x="3057919" y="0"/>
            <a:ext cx="9134081" cy="6858000"/>
          </a:xfrm>
        </p:spPr>
      </p:pic>
      <p:sp>
        <p:nvSpPr>
          <p:cNvPr id="4" name="Slide Number Placeholder 3">
            <a:extLst>
              <a:ext uri="{FF2B5EF4-FFF2-40B4-BE49-F238E27FC236}">
                <a16:creationId xmlns:a16="http://schemas.microsoft.com/office/drawing/2014/main" id="{998A4068-C608-4F77-A256-F0B891BAFD1B}"/>
              </a:ext>
            </a:extLst>
          </p:cNvPr>
          <p:cNvSpPr>
            <a:spLocks noGrp="1"/>
          </p:cNvSpPr>
          <p:nvPr>
            <p:ph type="sldNum" sz="quarter" idx="12"/>
          </p:nvPr>
        </p:nvSpPr>
        <p:spPr/>
        <p:txBody>
          <a:bodyPr/>
          <a:lstStyle/>
          <a:p>
            <a:fld id="{45C00377-489B-40EC-B059-26BDDD2E89B9}" type="slidenum">
              <a:rPr lang="en-US" smtClean="0"/>
              <a:pPr/>
              <a:t>28</a:t>
            </a:fld>
            <a:endParaRPr lang="en-US" dirty="0"/>
          </a:p>
        </p:txBody>
      </p:sp>
    </p:spTree>
    <p:extLst>
      <p:ext uri="{BB962C8B-B14F-4D97-AF65-F5344CB8AC3E}">
        <p14:creationId xmlns:p14="http://schemas.microsoft.com/office/powerpoint/2010/main" val="2449819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E1A8AA9E-6EE1-4060-931F-C114961562A7}"/>
              </a:ext>
            </a:extLst>
          </p:cNvPr>
          <p:cNvSpPr>
            <a:spLocks noGrp="1" noRot="1" noChangeArrowheads="1"/>
          </p:cNvSpPr>
          <p:nvPr>
            <p:ph type="body" idx="1"/>
          </p:nvPr>
        </p:nvSpPr>
        <p:spPr>
          <a:xfrm>
            <a:off x="6096000" y="320040"/>
            <a:ext cx="5745480" cy="6537959"/>
          </a:xfrm>
        </p:spPr>
        <p:txBody>
          <a:bodyPr>
            <a:normAutofit/>
          </a:bodyPr>
          <a:lstStyle/>
          <a:p>
            <a:pPr eaLnBrk="1" hangingPunct="1">
              <a:lnSpc>
                <a:spcPct val="90000"/>
              </a:lnSpc>
              <a:buFont typeface="Arial" panose="020B0604020202020204" pitchFamily="34" charset="0"/>
              <a:buNone/>
              <a:defRPr/>
            </a:pPr>
            <a:r>
              <a:rPr lang="en-US" altLang="en-US" sz="2800" dirty="0">
                <a:solidFill>
                  <a:srgbClr val="002060"/>
                </a:solidFill>
                <a:latin typeface="Comic Sans MS" panose="030F0702030302020204" pitchFamily="66" charset="0"/>
              </a:rPr>
              <a:t>Looming large in the discussion exploring the link between Joshua, archaeology and external history is a debate about “when.”</a:t>
            </a:r>
          </a:p>
          <a:p>
            <a:pPr marL="342900" indent="-342900" eaLnBrk="1" hangingPunct="1">
              <a:lnSpc>
                <a:spcPct val="90000"/>
              </a:lnSpc>
              <a:buFont typeface="Arial" panose="020B0604020202020204" pitchFamily="34" charset="0"/>
              <a:buChar char="•"/>
              <a:defRPr/>
            </a:pPr>
            <a:r>
              <a:rPr lang="en-US" altLang="en-US" sz="2400" i="1" dirty="0">
                <a:latin typeface="Comic Sans MS" panose="030F0702030302020204" pitchFamily="66" charset="0"/>
              </a:rPr>
              <a:t>Naturally, the relevance of any archaeological or historical data can change drastically if the dating of the biblical events themselves change.</a:t>
            </a:r>
          </a:p>
          <a:p>
            <a:pPr marL="342900" indent="-342900" eaLnBrk="1" hangingPunct="1">
              <a:lnSpc>
                <a:spcPct val="90000"/>
              </a:lnSpc>
              <a:buFont typeface="Arial" panose="020B0604020202020204" pitchFamily="34" charset="0"/>
              <a:buChar char="•"/>
              <a:defRPr/>
            </a:pPr>
            <a:r>
              <a:rPr lang="en-US" altLang="en-US" sz="2400" i="1" dirty="0">
                <a:latin typeface="Comic Sans MS" panose="030F0702030302020204" pitchFamily="66" charset="0"/>
              </a:rPr>
              <a:t>Two theories dominate the field for the dating of the exodus and the invasion of Canaan, and since they are separated by about two centuries, this skews the applicability of the archaeological data, depending upon which date one prefers.</a:t>
            </a:r>
            <a:endParaRPr lang="en-US" altLang="en-US" sz="2400" dirty="0">
              <a:latin typeface="Comic Sans MS" panose="030F0702030302020204" pitchFamily="66" charset="0"/>
            </a:endParaRPr>
          </a:p>
        </p:txBody>
      </p:sp>
      <p:sp>
        <p:nvSpPr>
          <p:cNvPr id="2" name="Picture Placeholder 1">
            <a:extLst>
              <a:ext uri="{FF2B5EF4-FFF2-40B4-BE49-F238E27FC236}">
                <a16:creationId xmlns:a16="http://schemas.microsoft.com/office/drawing/2014/main" id="{A249C790-2F04-4FEC-8E11-853EB5DEFCC9}"/>
              </a:ext>
            </a:extLst>
          </p:cNvPr>
          <p:cNvSpPr>
            <a:spLocks noGrp="1"/>
          </p:cNvSpPr>
          <p:nvPr>
            <p:ph type="pic" sz="quarter" idx="13"/>
          </p:nvPr>
        </p:nvSpPr>
        <p:spPr/>
      </p:sp>
      <p:sp>
        <p:nvSpPr>
          <p:cNvPr id="6" name="Rectangle 2">
            <a:extLst>
              <a:ext uri="{FF2B5EF4-FFF2-40B4-BE49-F238E27FC236}">
                <a16:creationId xmlns:a16="http://schemas.microsoft.com/office/drawing/2014/main" id="{0B78B434-C174-4A12-BC9E-8EFA2037129F}"/>
              </a:ext>
            </a:extLst>
          </p:cNvPr>
          <p:cNvSpPr txBox="1">
            <a:spLocks noRot="1" noChangeArrowheads="1"/>
          </p:cNvSpPr>
          <p:nvPr/>
        </p:nvSpPr>
        <p:spPr>
          <a:xfrm>
            <a:off x="731520" y="571500"/>
            <a:ext cx="3234398" cy="1884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r">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Dating Debate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DEDD31-6F60-412D-9E40-AC1F48E70FF8}"/>
              </a:ext>
            </a:extLst>
          </p:cNvPr>
          <p:cNvSpPr>
            <a:spLocks noGrp="1"/>
          </p:cNvSpPr>
          <p:nvPr>
            <p:ph type="sldNum" sz="quarter" idx="12"/>
          </p:nvPr>
        </p:nvSpPr>
        <p:spPr/>
        <p:txBody>
          <a:bodyPr/>
          <a:lstStyle/>
          <a:p>
            <a:pPr>
              <a:defRPr/>
            </a:pPr>
            <a:fld id="{0FBB21AF-B431-4805-B78F-F91089B54A2E}" type="slidenum">
              <a:rPr lang="en-US" altLang="en-US"/>
              <a:pPr>
                <a:defRPr/>
              </a:pPr>
              <a:t>3</a:t>
            </a:fld>
            <a:endParaRPr lang="en-US" altLang="en-US" dirty="0"/>
          </a:p>
        </p:txBody>
      </p:sp>
      <p:sp>
        <p:nvSpPr>
          <p:cNvPr id="415746" name="Rectangle 2">
            <a:extLst>
              <a:ext uri="{FF2B5EF4-FFF2-40B4-BE49-F238E27FC236}">
                <a16:creationId xmlns:a16="http://schemas.microsoft.com/office/drawing/2014/main" id="{E384E6D0-567D-4F24-90B1-07CCBE6E22E6}"/>
              </a:ext>
            </a:extLst>
          </p:cNvPr>
          <p:cNvSpPr>
            <a:spLocks noGrp="1" noChangeArrowheads="1"/>
          </p:cNvSpPr>
          <p:nvPr>
            <p:ph type="title"/>
          </p:nvPr>
        </p:nvSpPr>
        <p:spPr>
          <a:xfrm>
            <a:off x="838200" y="877308"/>
            <a:ext cx="10515600"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itchFamily="34" charset="0"/>
              </a:rPr>
              <a:t>The Title</a:t>
            </a:r>
          </a:p>
        </p:txBody>
      </p:sp>
      <p:sp>
        <p:nvSpPr>
          <p:cNvPr id="415747" name="Rectangle 3">
            <a:extLst>
              <a:ext uri="{FF2B5EF4-FFF2-40B4-BE49-F238E27FC236}">
                <a16:creationId xmlns:a16="http://schemas.microsoft.com/office/drawing/2014/main" id="{B6B3CE37-C759-4F43-8627-BFB11B715F07}"/>
              </a:ext>
            </a:extLst>
          </p:cNvPr>
          <p:cNvSpPr>
            <a:spLocks noGrp="1" noChangeArrowheads="1"/>
          </p:cNvSpPr>
          <p:nvPr>
            <p:ph type="body" idx="1"/>
          </p:nvPr>
        </p:nvSpPr>
        <p:spPr/>
        <p:txBody>
          <a:bodyPr>
            <a:normAutofit/>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rPr>
              <a:t>The Greek term </a:t>
            </a:r>
            <a:r>
              <a:rPr lang="en-US" altLang="en-US" sz="3600" b="1" dirty="0" err="1">
                <a:solidFill>
                  <a:srgbClr val="002060"/>
                </a:solidFill>
                <a:latin typeface="Greekth" panose="02020803070505020304" pitchFamily="18" charset="0"/>
              </a:rPr>
              <a:t>e@codoj</a:t>
            </a:r>
            <a:r>
              <a:rPr lang="en-US" altLang="en-US" sz="3600" b="1" dirty="0">
                <a:solidFill>
                  <a:srgbClr val="002060"/>
                </a:solidFill>
                <a:latin typeface="Comic Sans MS" panose="030F0702030302020204" pitchFamily="66" charset="0"/>
              </a:rPr>
              <a:t> </a:t>
            </a:r>
            <a:r>
              <a:rPr lang="en-US" altLang="en-US" sz="2800" b="1" dirty="0">
                <a:solidFill>
                  <a:srgbClr val="002060"/>
                </a:solidFill>
                <a:latin typeface="Comic Sans MS" panose="030F0702030302020204" pitchFamily="66" charset="0"/>
              </a:rPr>
              <a:t>(= the way out) becomes the title of the second Torah scroll in the English Bible.</a:t>
            </a:r>
          </a:p>
          <a:p>
            <a:pPr>
              <a:defRPr/>
            </a:pPr>
            <a:r>
              <a:rPr lang="en-US" altLang="en-US" sz="2400" i="1" dirty="0">
                <a:latin typeface="Comic Sans MS" panose="030F0702030302020204" pitchFamily="66" charset="0"/>
              </a:rPr>
              <a:t>The Hebrew title is </a:t>
            </a:r>
            <a:r>
              <a:rPr lang="en-US" sz="2400" dirty="0" err="1">
                <a:latin typeface="HebrewTh" pitchFamily="2" charset="0"/>
              </a:rPr>
              <a:t>tOmw</a:t>
            </a:r>
            <a:r>
              <a:rPr lang="en-US" sz="2400" dirty="0">
                <a:latin typeface="HebrewTh" pitchFamily="2" charset="0"/>
              </a:rPr>
              <a:t>; hl.,xev4</a:t>
            </a:r>
            <a:r>
              <a:rPr lang="en-US" sz="2400" dirty="0">
                <a:latin typeface="Comic Sans MS" panose="030F0702030302020204" pitchFamily="66" charset="0"/>
              </a:rPr>
              <a:t> (= </a:t>
            </a:r>
            <a:r>
              <a:rPr lang="en-US" sz="2400" i="1" dirty="0">
                <a:latin typeface="Comic Sans MS" panose="030F0702030302020204" pitchFamily="66" charset="0"/>
              </a:rPr>
              <a:t>And these are the names…)</a:t>
            </a:r>
          </a:p>
          <a:p>
            <a:pPr>
              <a:defRPr/>
            </a:pPr>
            <a:r>
              <a:rPr lang="en-US" altLang="en-US" sz="2400" i="1" dirty="0">
                <a:latin typeface="Comic Sans MS" panose="030F0702030302020204" pitchFamily="66" charset="0"/>
              </a:rPr>
              <a:t>In the Septuagint, the title is </a:t>
            </a:r>
            <a:r>
              <a:rPr lang="en-US" altLang="en-US" sz="2400" dirty="0" err="1">
                <a:latin typeface="Greekth" panose="02020803070505020304" pitchFamily="18" charset="0"/>
              </a:rPr>
              <a:t>Exodoj</a:t>
            </a:r>
            <a:r>
              <a:rPr lang="en-US" altLang="en-US" sz="2400" dirty="0">
                <a:latin typeface="Greekth" panose="02020803070505020304" pitchFamily="18" charset="0"/>
              </a:rPr>
              <a:t> Ai]</a:t>
            </a:r>
            <a:r>
              <a:rPr lang="en-US" altLang="en-US" sz="2400" dirty="0" err="1">
                <a:latin typeface="Greekth" panose="02020803070505020304" pitchFamily="18" charset="0"/>
              </a:rPr>
              <a:t>guptou</a:t>
            </a:r>
            <a:r>
              <a:rPr lang="en-US" altLang="en-US" sz="2400" i="1" dirty="0">
                <a:latin typeface="Comic Sans MS" panose="030F0702030302020204" pitchFamily="66" charset="0"/>
              </a:rPr>
              <a:t> (= Exodus of Egypt)</a:t>
            </a:r>
          </a:p>
          <a:p>
            <a:pPr>
              <a:defRPr/>
            </a:pPr>
            <a:r>
              <a:rPr lang="en-US" altLang="en-US" sz="2400" i="1" dirty="0">
                <a:latin typeface="Comic Sans MS" panose="030F0702030302020204" pitchFamily="66" charset="0"/>
              </a:rPr>
              <a:t>The Latin Vulgate shortened it to simply </a:t>
            </a:r>
            <a:r>
              <a:rPr lang="en-US" altLang="en-US" sz="2400" b="1" dirty="0">
                <a:latin typeface="Comic Sans MS" panose="030F0702030302020204" pitchFamily="66" charset="0"/>
              </a:rPr>
              <a:t>Exodus</a:t>
            </a:r>
            <a:r>
              <a:rPr lang="en-US" altLang="en-US" sz="2400" i="1" dirty="0">
                <a:latin typeface="Comic Sans MS" panose="030F0702030302020204" pitchFamily="66" charset="0"/>
              </a:rPr>
              <a:t>, and from thence we derived the English 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p:cTn id="7" dur="500" fill="hold"/>
                                        <p:tgtEl>
                                          <p:spTgt spid="415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5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p:cTn id="13" dur="500" fill="hold"/>
                                        <p:tgtEl>
                                          <p:spTgt spid="4157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157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p:cTn id="19" dur="500" fill="hold"/>
                                        <p:tgtEl>
                                          <p:spTgt spid="4157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157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p:cTn id="25" dur="500" fill="hold"/>
                                        <p:tgtEl>
                                          <p:spTgt spid="4157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157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B32F5B1-CCD2-4FB5-87AB-DB1B0FF001C7}"/>
              </a:ext>
            </a:extLst>
          </p:cNvPr>
          <p:cNvSpPr>
            <a:spLocks noGrp="1" noRot="1" noChangeArrowheads="1"/>
          </p:cNvSpPr>
          <p:nvPr>
            <p:ph type="title"/>
          </p:nvPr>
        </p:nvSpPr>
        <p:spPr>
          <a:xfrm>
            <a:off x="838200" y="862874"/>
            <a:ext cx="10515600" cy="637198"/>
          </a:xfrm>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Traditional Date</a:t>
            </a:r>
          </a:p>
        </p:txBody>
      </p:sp>
      <p:sp>
        <p:nvSpPr>
          <p:cNvPr id="59395" name="Rectangle 3">
            <a:extLst>
              <a:ext uri="{FF2B5EF4-FFF2-40B4-BE49-F238E27FC236}">
                <a16:creationId xmlns:a16="http://schemas.microsoft.com/office/drawing/2014/main" id="{5A33AC6C-CF98-4D70-8125-0CD1B3E36996}"/>
              </a:ext>
            </a:extLst>
          </p:cNvPr>
          <p:cNvSpPr>
            <a:spLocks noGrp="1" noRot="1" noChangeArrowheads="1"/>
          </p:cNvSpPr>
          <p:nvPr>
            <p:ph type="body" idx="1"/>
          </p:nvPr>
        </p:nvSpPr>
        <p:spPr>
          <a:xfrm>
            <a:off x="838200" y="1922798"/>
            <a:ext cx="10515600" cy="4545735"/>
          </a:xfrm>
        </p:spPr>
        <p:txBody>
          <a:bodyPr>
            <a:normAutofit/>
          </a:bodyPr>
          <a:lstStyle/>
          <a:p>
            <a:pPr eaLnBrk="1" hangingPunct="1">
              <a:buFont typeface="Arial" panose="020B0604020202020204" pitchFamily="34" charset="0"/>
              <a:buNone/>
              <a:defRPr/>
            </a:pPr>
            <a:r>
              <a:rPr lang="en-US" altLang="en-US" sz="2800" b="1" dirty="0">
                <a:solidFill>
                  <a:srgbClr val="002060"/>
                </a:solidFill>
                <a:latin typeface="Comic Sans MS" panose="030F0702030302020204" pitchFamily="66" charset="0"/>
              </a:rPr>
              <a:t>The traditional date for the exodus has been calculated by internal factors in the Bible itself.</a:t>
            </a:r>
          </a:p>
          <a:p>
            <a:pPr eaLnBrk="1" hangingPunct="1">
              <a:defRPr/>
            </a:pPr>
            <a:r>
              <a:rPr lang="en-US" altLang="en-US" sz="2400" i="1" dirty="0">
                <a:latin typeface="Comic Sans MS" panose="030F0702030302020204" pitchFamily="66" charset="0"/>
              </a:rPr>
              <a:t>The critical passage is 1 Kings 6:1, which specifically says that there were 480 years between the exodus and the beginning of work on the 1</a:t>
            </a:r>
            <a:r>
              <a:rPr lang="en-US" altLang="en-US" sz="2400" i="1" baseline="30000" dirty="0">
                <a:latin typeface="Comic Sans MS" panose="030F0702030302020204" pitchFamily="66" charset="0"/>
              </a:rPr>
              <a:t>st</a:t>
            </a:r>
            <a:r>
              <a:rPr lang="en-US" altLang="en-US" sz="2400" i="1" dirty="0">
                <a:latin typeface="Comic Sans MS" panose="030F0702030302020204" pitchFamily="66" charset="0"/>
              </a:rPr>
              <a:t> temple during Solomon’s reign.</a:t>
            </a:r>
          </a:p>
          <a:p>
            <a:pPr eaLnBrk="1" hangingPunct="1">
              <a:defRPr/>
            </a:pPr>
            <a:r>
              <a:rPr lang="en-US" altLang="en-US" sz="2400" i="1" dirty="0">
                <a:latin typeface="Comic Sans MS" panose="030F0702030302020204" pitchFamily="66" charset="0"/>
              </a:rPr>
              <a:t>Solomon’s reign can be fixed at 970-930 BC.</a:t>
            </a:r>
          </a:p>
          <a:p>
            <a:pPr eaLnBrk="1" hangingPunct="1">
              <a:defRPr/>
            </a:pPr>
            <a:r>
              <a:rPr lang="en-US" altLang="en-US" sz="2400" i="1" dirty="0">
                <a:latin typeface="Comic Sans MS" panose="030F0702030302020204" pitchFamily="66" charset="0"/>
              </a:rPr>
              <a:t>If the temple construction began in Solomon’s 4</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regnal year (966 BC), then the date of the exodus would be 480 years earlier (1446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5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0AB0C-FDCA-45AA-A153-2881EA250781}"/>
              </a:ext>
            </a:extLst>
          </p:cNvPr>
          <p:cNvSpPr>
            <a:spLocks noGrp="1"/>
          </p:cNvSpPr>
          <p:nvPr>
            <p:ph type="title"/>
          </p:nvPr>
        </p:nvSpPr>
        <p:spPr>
          <a:xfrm>
            <a:off x="838200" y="885734"/>
            <a:ext cx="10515600" cy="637198"/>
          </a:xfrm>
        </p:spPr>
        <p:txBody>
          <a:bodyPr>
            <a:noAutofit/>
          </a:bodyPr>
          <a:lstStyle/>
          <a:p>
            <a:r>
              <a:rPr 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Unnamed Pharaoh</a:t>
            </a:r>
          </a:p>
        </p:txBody>
      </p:sp>
      <p:sp>
        <p:nvSpPr>
          <p:cNvPr id="5" name="Content Placeholder 4">
            <a:extLst>
              <a:ext uri="{FF2B5EF4-FFF2-40B4-BE49-F238E27FC236}">
                <a16:creationId xmlns:a16="http://schemas.microsoft.com/office/drawing/2014/main" id="{9D7DFEDF-DD17-475B-BEA0-9C53EB702CC6}"/>
              </a:ext>
            </a:extLst>
          </p:cNvPr>
          <p:cNvSpPr>
            <a:spLocks noGrp="1"/>
          </p:cNvSpPr>
          <p:nvPr>
            <p:ph idx="1"/>
          </p:nvPr>
        </p:nvSpPr>
        <p:spPr/>
        <p:txBody>
          <a:bodyPr>
            <a:normAutofit/>
          </a:bodyPr>
          <a:lstStyle/>
          <a:p>
            <a:pPr marL="0" indent="0">
              <a:buNone/>
            </a:pPr>
            <a:r>
              <a:rPr lang="en-US" sz="2800" b="1" dirty="0">
                <a:solidFill>
                  <a:srgbClr val="002060"/>
                </a:solidFill>
              </a:rPr>
              <a:t>Alas, none of the biblical materials designates the Pharaoh of the exodus by name. </a:t>
            </a:r>
          </a:p>
          <a:p>
            <a:r>
              <a:rPr lang="en-US" sz="2400" i="1" dirty="0"/>
              <a:t>The title “Pharaoh” is general, much like our modern titles of king, queen, president and prime minister.</a:t>
            </a:r>
          </a:p>
          <a:p>
            <a:r>
              <a:rPr lang="en-US" sz="2400" i="1" dirty="0"/>
              <a:t>Hence, we must coordinate our efforts at dating to the known history of Egypt.</a:t>
            </a:r>
          </a:p>
          <a:p>
            <a:endParaRPr lang="en-US" sz="2400" i="1" dirty="0"/>
          </a:p>
        </p:txBody>
      </p:sp>
    </p:spTree>
    <p:extLst>
      <p:ext uri="{BB962C8B-B14F-4D97-AF65-F5344CB8AC3E}">
        <p14:creationId xmlns:p14="http://schemas.microsoft.com/office/powerpoint/2010/main" val="680533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B4978CC-04B4-4735-98BD-305DEDAF42A7}"/>
              </a:ext>
            </a:extLst>
          </p:cNvPr>
          <p:cNvSpPr>
            <a:spLocks noGrp="1" noChangeArrowheads="1"/>
          </p:cNvSpPr>
          <p:nvPr>
            <p:ph type="title"/>
          </p:nvPr>
        </p:nvSpPr>
        <p:spPr>
          <a:xfrm>
            <a:off x="7032625" y="378023"/>
            <a:ext cx="4283075" cy="5542717"/>
          </a:xfrm>
        </p:spPr>
        <p:txBody>
          <a:bodyPr/>
          <a:lstStyle/>
          <a:p>
            <a:r>
              <a:rPr lang="en-US" altLang="en-US" sz="4000" dirty="0">
                <a:solidFill>
                  <a:srgbClr val="FF0000"/>
                </a:solidFill>
              </a:rPr>
              <a:t>Thutmose III</a:t>
            </a:r>
            <a:br>
              <a:rPr lang="en-US" altLang="en-US" dirty="0">
                <a:solidFill>
                  <a:srgbClr val="FF0000"/>
                </a:solidFill>
              </a:rPr>
            </a:br>
            <a:r>
              <a:rPr lang="en-US" altLang="en-US" sz="2400" dirty="0">
                <a:solidFill>
                  <a:srgbClr val="FF0000"/>
                </a:solidFill>
              </a:rPr>
              <a:t>(ca. 1479-1425 BC)</a:t>
            </a:r>
            <a:br>
              <a:rPr lang="en-US" altLang="en-US" sz="2400" dirty="0">
                <a:solidFill>
                  <a:srgbClr val="FF0000"/>
                </a:solidFill>
              </a:rPr>
            </a:br>
            <a:br>
              <a:rPr lang="en-US" altLang="en-US" dirty="0">
                <a:solidFill>
                  <a:schemeClr val="bg1"/>
                </a:solidFill>
              </a:rPr>
            </a:br>
            <a:r>
              <a:rPr lang="en-US" altLang="en-US" sz="2400" dirty="0">
                <a:solidFill>
                  <a:schemeClr val="bg1"/>
                </a:solidFill>
              </a:rPr>
              <a:t>Possible Pharaoh of the exodus based on an early date</a:t>
            </a:r>
            <a:br>
              <a:rPr lang="en-US" altLang="en-US" sz="2400" dirty="0">
                <a:solidFill>
                  <a:schemeClr val="bg1"/>
                </a:solidFill>
              </a:rPr>
            </a:br>
            <a:br>
              <a:rPr lang="en-US" altLang="en-US" sz="2400" dirty="0">
                <a:solidFill>
                  <a:schemeClr val="bg1"/>
                </a:solidFill>
              </a:rPr>
            </a:br>
            <a:r>
              <a:rPr lang="en-US" altLang="en-US" sz="2400" dirty="0">
                <a:solidFill>
                  <a:schemeClr val="bg1"/>
                </a:solidFill>
              </a:rPr>
              <a:t>Alternative possibilities are Queen Hatshepsut (co-regent with Thutmose III at the beginning of his reign) and Amenhotep II (co-regent with Thutmose III at the end of his reign)</a:t>
            </a:r>
          </a:p>
        </p:txBody>
      </p:sp>
      <p:sp>
        <p:nvSpPr>
          <p:cNvPr id="22531" name="TextBox 1">
            <a:extLst>
              <a:ext uri="{FF2B5EF4-FFF2-40B4-BE49-F238E27FC236}">
                <a16:creationId xmlns:a16="http://schemas.microsoft.com/office/drawing/2014/main" id="{6FBAE5EF-A4D2-4281-81B2-390BF0952D69}"/>
              </a:ext>
            </a:extLst>
          </p:cNvPr>
          <p:cNvSpPr txBox="1">
            <a:spLocks noChangeArrowheads="1"/>
          </p:cNvSpPr>
          <p:nvPr/>
        </p:nvSpPr>
        <p:spPr bwMode="auto">
          <a:xfrm>
            <a:off x="7032625" y="6172200"/>
            <a:ext cx="2729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200" dirty="0">
                <a:solidFill>
                  <a:srgbClr val="FFFFFF"/>
                </a:solidFill>
              </a:rPr>
              <a:t>British Museum</a:t>
            </a:r>
          </a:p>
        </p:txBody>
      </p:sp>
      <p:pic>
        <p:nvPicPr>
          <p:cNvPr id="22532" name="Picture 2">
            <a:extLst>
              <a:ext uri="{FF2B5EF4-FFF2-40B4-BE49-F238E27FC236}">
                <a16:creationId xmlns:a16="http://schemas.microsoft.com/office/drawing/2014/main" id="{240981DF-5E1B-4F82-AB21-06B42D6B74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4376" y="0"/>
            <a:ext cx="31464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19384F7-D612-4CC3-A8CE-15F0280D57A7}"/>
              </a:ext>
            </a:extLst>
          </p:cNvPr>
          <p:cNvSpPr>
            <a:spLocks noGrp="1" noRot="1" noChangeArrowheads="1"/>
          </p:cNvSpPr>
          <p:nvPr>
            <p:ph type="title"/>
          </p:nvPr>
        </p:nvSpPr>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Late Date</a:t>
            </a:r>
          </a:p>
        </p:txBody>
      </p:sp>
      <p:sp>
        <p:nvSpPr>
          <p:cNvPr id="71683" name="Rectangle 3">
            <a:extLst>
              <a:ext uri="{FF2B5EF4-FFF2-40B4-BE49-F238E27FC236}">
                <a16:creationId xmlns:a16="http://schemas.microsoft.com/office/drawing/2014/main" id="{9EE22AB7-808F-420D-9E93-3F955E254286}"/>
              </a:ext>
            </a:extLst>
          </p:cNvPr>
          <p:cNvSpPr>
            <a:spLocks noGrp="1" noRot="1" noChangeArrowheads="1"/>
          </p:cNvSpPr>
          <p:nvPr>
            <p:ph type="body" idx="1"/>
          </p:nvPr>
        </p:nvSpPr>
        <p:spPr>
          <a:xfrm>
            <a:off x="1828801" y="1295400"/>
            <a:ext cx="9524999" cy="5311140"/>
          </a:xfrm>
        </p:spPr>
        <p:txBody>
          <a:bodyPr>
            <a:normAutofit/>
          </a:bodyPr>
          <a:lstStyle/>
          <a:p>
            <a:pPr eaLnBrk="1" hangingPunct="1">
              <a:lnSpc>
                <a:spcPct val="90000"/>
              </a:lnSpc>
              <a:buFont typeface="Arial" panose="020B0604020202020204" pitchFamily="34" charset="0"/>
              <a:buNone/>
              <a:defRPr/>
            </a:pPr>
            <a:r>
              <a:rPr lang="en-US" altLang="en-US" sz="2800" dirty="0">
                <a:solidFill>
                  <a:srgbClr val="002060"/>
                </a:solidFill>
                <a:effectLst>
                  <a:outerShdw blurRad="38100" dist="38100" dir="2700000" algn="tl">
                    <a:srgbClr val="000000"/>
                  </a:outerShdw>
                </a:effectLst>
                <a:latin typeface="Comic Sans MS" panose="030F0702030302020204" pitchFamily="66" charset="0"/>
              </a:rPr>
              <a:t>A later date has been calculated for the exodus based on additional and/or external factors.</a:t>
            </a:r>
          </a:p>
          <a:p>
            <a:pPr eaLnBrk="1" hangingPunct="1">
              <a:lnSpc>
                <a:spcPct val="90000"/>
              </a:lnSpc>
              <a:defRPr/>
            </a:pPr>
            <a:r>
              <a:rPr lang="en-US" altLang="en-US" sz="2400" i="1" dirty="0">
                <a:latin typeface="Comic Sans MS" panose="030F0702030302020204" pitchFamily="66" charset="0"/>
              </a:rPr>
              <a:t>Objections have been raised against the 1446 BC date and how it is calculated (see Slide #36).</a:t>
            </a:r>
          </a:p>
          <a:p>
            <a:pPr eaLnBrk="1" hangingPunct="1">
              <a:lnSpc>
                <a:spcPct val="90000"/>
              </a:lnSpc>
              <a:defRPr/>
            </a:pPr>
            <a:r>
              <a:rPr lang="en-US" altLang="en-US" sz="2400" i="1" dirty="0">
                <a:latin typeface="Comic Sans MS" panose="030F0702030302020204" pitchFamily="66" charset="0"/>
              </a:rPr>
              <a:t>At the same time, many scholars believe that the correlation of the archaeological record with this early date does not fit as well as with a later date in the 13</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a:t>
            </a:r>
          </a:p>
          <a:p>
            <a:pPr eaLnBrk="1" hangingPunct="1">
              <a:lnSpc>
                <a:spcPct val="90000"/>
              </a:lnSpc>
              <a:defRPr/>
            </a:pPr>
            <a:r>
              <a:rPr lang="en-US" altLang="en-US" sz="2400" i="1" dirty="0">
                <a:latin typeface="Comic Sans MS" panose="030F0702030302020204" pitchFamily="66" charset="0"/>
              </a:rPr>
              <a:t>Ramesses II is the only known Pharaoh to gain notoriety for large scale building projects using conscripted foreigners.</a:t>
            </a:r>
          </a:p>
          <a:p>
            <a:pPr eaLnBrk="1" hangingPunct="1">
              <a:lnSpc>
                <a:spcPct val="90000"/>
              </a:lnSpc>
              <a:defRPr/>
            </a:pPr>
            <a:r>
              <a:rPr lang="en-US" altLang="en-US" sz="2400" i="1" dirty="0">
                <a:latin typeface="Comic Sans MS" panose="030F0702030302020204" pitchFamily="66" charset="0"/>
              </a:rPr>
              <a:t>Hence, the exodus has been re-dated by most scholars to about 1250 BC. This date also fits with the </a:t>
            </a:r>
            <a:r>
              <a:rPr lang="en-US" altLang="en-US" sz="2400" i="1" dirty="0" err="1">
                <a:latin typeface="Comic Sans MS" panose="030F0702030302020204" pitchFamily="66" charset="0"/>
              </a:rPr>
              <a:t>Merneptah</a:t>
            </a:r>
            <a:r>
              <a:rPr lang="en-US" altLang="en-US" sz="2400" i="1" dirty="0">
                <a:latin typeface="Comic Sans MS" panose="030F0702030302020204" pitchFamily="66" charset="0"/>
              </a:rPr>
              <a:t> stela, which puts the Israelites in Canaan by about 1210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5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1683">
                                            <p:txEl>
                                              <p:pRg st="4" end="4"/>
                                            </p:txEl>
                                          </p:spTgt>
                                        </p:tgtEl>
                                        <p:attrNameLst>
                                          <p:attrName>style.visibility</p:attrName>
                                        </p:attrNameLst>
                                      </p:cBhvr>
                                      <p:to>
                                        <p:strVal val="visible"/>
                                      </p:to>
                                    </p:set>
                                    <p:anim calcmode="lin" valueType="num">
                                      <p:cBhvr additive="base">
                                        <p:cTn id="31" dur="5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52636F6-C5EF-468A-82F0-6CDB23E5C21D}"/>
              </a:ext>
            </a:extLst>
          </p:cNvPr>
          <p:cNvSpPr>
            <a:spLocks noGrp="1" noChangeArrowheads="1"/>
          </p:cNvSpPr>
          <p:nvPr>
            <p:ph type="title"/>
          </p:nvPr>
        </p:nvSpPr>
        <p:spPr>
          <a:xfrm>
            <a:off x="7081838" y="263723"/>
            <a:ext cx="4508182" cy="5291257"/>
          </a:xfrm>
        </p:spPr>
        <p:txBody>
          <a:bodyPr>
            <a:normAutofit/>
          </a:bodyPr>
          <a:lstStyle/>
          <a:p>
            <a:r>
              <a:rPr lang="en-US" altLang="en-US" sz="4000" dirty="0">
                <a:solidFill>
                  <a:srgbClr val="FF0000"/>
                </a:solidFill>
                <a:latin typeface="Arial" panose="020B0604020202020204" pitchFamily="34" charset="0"/>
                <a:cs typeface="Arial" panose="020B0604020202020204" pitchFamily="34" charset="0"/>
              </a:rPr>
              <a:t>Ramesses II</a:t>
            </a:r>
            <a:br>
              <a:rPr lang="en-US" altLang="en-US" dirty="0">
                <a:solidFill>
                  <a:srgbClr val="FF0000"/>
                </a:solidFill>
              </a:rPr>
            </a:br>
            <a:r>
              <a:rPr lang="en-US" altLang="en-US" sz="2400" dirty="0">
                <a:solidFill>
                  <a:srgbClr val="FF0000"/>
                </a:solidFill>
                <a:latin typeface="Arial" panose="020B0604020202020204" pitchFamily="34" charset="0"/>
                <a:cs typeface="Arial" panose="020B0604020202020204" pitchFamily="34" charset="0"/>
              </a:rPr>
              <a:t>(ca. 1279-1213 BC)</a:t>
            </a:r>
            <a:br>
              <a:rPr lang="en-US" altLang="en-US" sz="2400" dirty="0">
                <a:solidFill>
                  <a:srgbClr val="FF0000"/>
                </a:solidFill>
                <a:latin typeface="Arial" panose="020B0604020202020204" pitchFamily="34" charset="0"/>
                <a:cs typeface="Arial" panose="020B0604020202020204" pitchFamily="34" charset="0"/>
              </a:rPr>
            </a:br>
            <a:br>
              <a:rPr lang="en-US" altLang="en-US" sz="2400" dirty="0">
                <a:solidFill>
                  <a:schemeClr val="bg1"/>
                </a:solidFill>
                <a:latin typeface="Arial" panose="020B0604020202020204" pitchFamily="34" charset="0"/>
                <a:cs typeface="Arial" panose="020B0604020202020204" pitchFamily="34" charset="0"/>
              </a:rPr>
            </a:br>
            <a:r>
              <a:rPr lang="en-US" altLang="en-US" sz="2400" dirty="0">
                <a:solidFill>
                  <a:schemeClr val="bg1"/>
                </a:solidFill>
                <a:latin typeface="Arial" panose="020B0604020202020204" pitchFamily="34" charset="0"/>
                <a:cs typeface="Arial" panose="020B0604020202020204" pitchFamily="34" charset="0"/>
              </a:rPr>
              <a:t>Possible Pharaoh of the exodus based on the later date</a:t>
            </a:r>
            <a:br>
              <a:rPr lang="en-US" altLang="en-US" sz="2400" dirty="0">
                <a:solidFill>
                  <a:schemeClr val="bg1"/>
                </a:solidFill>
                <a:latin typeface="Arial" panose="020B0604020202020204" pitchFamily="34" charset="0"/>
                <a:cs typeface="Arial" panose="020B0604020202020204" pitchFamily="34" charset="0"/>
              </a:rPr>
            </a:br>
            <a:br>
              <a:rPr lang="en-US" altLang="en-US" sz="2400" dirty="0">
                <a:solidFill>
                  <a:schemeClr val="bg1"/>
                </a:solidFill>
                <a:latin typeface="Arial" panose="020B0604020202020204" pitchFamily="34" charset="0"/>
                <a:cs typeface="Arial" panose="020B0604020202020204" pitchFamily="34" charset="0"/>
              </a:rPr>
            </a:br>
            <a:r>
              <a:rPr lang="en-US" altLang="en-US" sz="2400" dirty="0">
                <a:solidFill>
                  <a:schemeClr val="bg1"/>
                </a:solidFill>
                <a:latin typeface="Arial" panose="020B0604020202020204" pitchFamily="34" charset="0"/>
                <a:cs typeface="Arial" panose="020B0604020202020204" pitchFamily="34" charset="0"/>
              </a:rPr>
              <a:t>The use of his name in the accounts (Ge. 47:11; Ex. 1`:11; 12:37; Nu. 33:3, 5), even though indirect, suggests this possibility.</a:t>
            </a:r>
            <a:endParaRPr lang="en-US" altLang="en-US" dirty="0">
              <a:solidFill>
                <a:schemeClr val="bg1"/>
              </a:solidFill>
              <a:latin typeface="Arial" panose="020B0604020202020204" pitchFamily="34" charset="0"/>
              <a:cs typeface="Arial" panose="020B0604020202020204" pitchFamily="34" charset="0"/>
            </a:endParaRPr>
          </a:p>
        </p:txBody>
      </p:sp>
      <p:sp>
        <p:nvSpPr>
          <p:cNvPr id="25603" name="TextBox 1">
            <a:extLst>
              <a:ext uri="{FF2B5EF4-FFF2-40B4-BE49-F238E27FC236}">
                <a16:creationId xmlns:a16="http://schemas.microsoft.com/office/drawing/2014/main" id="{42686FAF-8E07-4D0F-AE92-4FA4B20CFF01}"/>
              </a:ext>
            </a:extLst>
          </p:cNvPr>
          <p:cNvSpPr txBox="1">
            <a:spLocks noChangeArrowheads="1"/>
          </p:cNvSpPr>
          <p:nvPr/>
        </p:nvSpPr>
        <p:spPr bwMode="auto">
          <a:xfrm>
            <a:off x="7081838" y="6286500"/>
            <a:ext cx="30673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chemeClr val="bg1"/>
                </a:solidFill>
              </a:rPr>
              <a:t>British Museum</a:t>
            </a:r>
          </a:p>
        </p:txBody>
      </p:sp>
      <p:pic>
        <p:nvPicPr>
          <p:cNvPr id="25604" name="Picture 2">
            <a:extLst>
              <a:ext uri="{FF2B5EF4-FFF2-40B4-BE49-F238E27FC236}">
                <a16:creationId xmlns:a16="http://schemas.microsoft.com/office/drawing/2014/main" id="{1E457CB7-A02F-41CE-9156-144164C665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D19E8-3590-407E-AB2F-7CF513F87616}"/>
              </a:ext>
            </a:extLst>
          </p:cNvPr>
          <p:cNvSpPr>
            <a:spLocks noGrp="1"/>
          </p:cNvSpPr>
          <p:nvPr>
            <p:ph type="title"/>
          </p:nvPr>
        </p:nvSpPr>
        <p:spPr>
          <a:xfrm>
            <a:off x="4823461" y="-66170"/>
            <a:ext cx="5384800" cy="1120459"/>
          </a:xfrm>
        </p:spPr>
        <p:txBody>
          <a:bodyPr/>
          <a:lstStyle/>
          <a:p>
            <a:r>
              <a:rPr lang="en-US" dirty="0" err="1">
                <a:solidFill>
                  <a:srgbClr val="FF3300"/>
                </a:solidFill>
                <a:effectLst>
                  <a:outerShdw blurRad="38100" dist="38100" dir="2700000" algn="tl">
                    <a:srgbClr val="000000">
                      <a:alpha val="43137"/>
                    </a:srgbClr>
                  </a:outerShdw>
                </a:effectLst>
              </a:rPr>
              <a:t>Merneptah</a:t>
            </a:r>
            <a:r>
              <a:rPr lang="en-US" dirty="0">
                <a:solidFill>
                  <a:srgbClr val="FF3300"/>
                </a:solidFill>
                <a:effectLst>
                  <a:outerShdw blurRad="38100" dist="38100" dir="2700000" algn="tl">
                    <a:srgbClr val="000000">
                      <a:alpha val="43137"/>
                    </a:srgbClr>
                  </a:outerShdw>
                </a:effectLst>
              </a:rPr>
              <a:t>  Stele</a:t>
            </a:r>
          </a:p>
        </p:txBody>
      </p:sp>
      <p:pic>
        <p:nvPicPr>
          <p:cNvPr id="9" name="Content Placeholder 8">
            <a:extLst>
              <a:ext uri="{FF2B5EF4-FFF2-40B4-BE49-F238E27FC236}">
                <a16:creationId xmlns:a16="http://schemas.microsoft.com/office/drawing/2014/main" id="{34D264F0-BF74-422F-AA5D-CD36DF4D62C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0" y="0"/>
            <a:ext cx="4579892" cy="6887056"/>
          </a:xfrm>
        </p:spPr>
      </p:pic>
      <p:sp>
        <p:nvSpPr>
          <p:cNvPr id="7" name="Text Placeholder 6">
            <a:extLst>
              <a:ext uri="{FF2B5EF4-FFF2-40B4-BE49-F238E27FC236}">
                <a16:creationId xmlns:a16="http://schemas.microsoft.com/office/drawing/2014/main" id="{8694A123-7ABF-4CD6-ADB9-AA2E3B8C7C82}"/>
              </a:ext>
            </a:extLst>
          </p:cNvPr>
          <p:cNvSpPr>
            <a:spLocks noGrp="1"/>
          </p:cNvSpPr>
          <p:nvPr>
            <p:ph type="body" sz="half" idx="2"/>
          </p:nvPr>
        </p:nvSpPr>
        <p:spPr>
          <a:xfrm>
            <a:off x="4777741" y="822960"/>
            <a:ext cx="7414260" cy="4782186"/>
          </a:xfrm>
        </p:spPr>
        <p:txBody>
          <a:bodyPr>
            <a:normAutofit/>
          </a:bodyPr>
          <a:lstStyle/>
          <a:p>
            <a:pPr marL="0" indent="0">
              <a:lnSpc>
                <a:spcPct val="100000"/>
              </a:lnSpc>
              <a:spcBef>
                <a:spcPts val="0"/>
              </a:spcBef>
              <a:buNone/>
            </a:pPr>
            <a:r>
              <a:rPr lang="en-US" sz="2800" dirty="0"/>
              <a:t>Colloquially known as the “Israel stele,” this monumental inscription excavated in Thebes describes Pharaoh </a:t>
            </a:r>
            <a:r>
              <a:rPr lang="en-US" sz="2800" dirty="0" err="1"/>
              <a:t>Merneptah’s</a:t>
            </a:r>
            <a:r>
              <a:rPr lang="en-US" sz="2800" dirty="0"/>
              <a:t> invasion of Canaan in ca. 1210 BC. In this inscription, he claims to have conquered several Canaanite cities, but also, a people group called “Israel,” apparently a group without a city, in which he inscribed, “Israel is laid waste, its seed is not.” That the Israelites had no city suggests they were recent arrivals.</a:t>
            </a:r>
          </a:p>
        </p:txBody>
      </p:sp>
      <p:sp>
        <p:nvSpPr>
          <p:cNvPr id="4" name="Slide Number Placeholder 3">
            <a:extLst>
              <a:ext uri="{FF2B5EF4-FFF2-40B4-BE49-F238E27FC236}">
                <a16:creationId xmlns:a16="http://schemas.microsoft.com/office/drawing/2014/main" id="{3B7927E1-F038-4F4B-B728-046FCB0B7B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AD45503-25ED-42FE-811E-C72BD36853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9380" y="5026592"/>
            <a:ext cx="4391390" cy="1580900"/>
          </a:xfrm>
          <a:prstGeom prst="rect">
            <a:avLst/>
          </a:prstGeom>
        </p:spPr>
      </p:pic>
      <p:sp>
        <p:nvSpPr>
          <p:cNvPr id="6" name="Rectangle 5">
            <a:extLst>
              <a:ext uri="{FF2B5EF4-FFF2-40B4-BE49-F238E27FC236}">
                <a16:creationId xmlns:a16="http://schemas.microsoft.com/office/drawing/2014/main" id="{568F6484-69B2-4ADF-8EF8-18607D03E74A}"/>
              </a:ext>
            </a:extLst>
          </p:cNvPr>
          <p:cNvSpPr/>
          <p:nvPr/>
        </p:nvSpPr>
        <p:spPr>
          <a:xfrm>
            <a:off x="1623060" y="6195060"/>
            <a:ext cx="617220" cy="2298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090F196-4B05-4EB5-B2F0-7D595CCF5364}"/>
              </a:ext>
            </a:extLst>
          </p:cNvPr>
          <p:cNvCxnSpPr/>
          <p:nvPr/>
        </p:nvCxnSpPr>
        <p:spPr>
          <a:xfrm flipV="1">
            <a:off x="1623060" y="5026592"/>
            <a:ext cx="4846320" cy="11684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6CA1B868-2DDF-4968-8410-49370273F055}"/>
              </a:ext>
            </a:extLst>
          </p:cNvPr>
          <p:cNvCxnSpPr/>
          <p:nvPr/>
        </p:nvCxnSpPr>
        <p:spPr>
          <a:xfrm>
            <a:off x="1623060" y="6424930"/>
            <a:ext cx="4846320" cy="18256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4518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DAD183DE-CAB9-4707-B5F9-2548AAB846A5}"/>
              </a:ext>
            </a:extLst>
          </p:cNvPr>
          <p:cNvSpPr>
            <a:spLocks noGrp="1" noRot="1" noChangeArrowheads="1"/>
          </p:cNvSpPr>
          <p:nvPr>
            <p:ph type="body" idx="1"/>
          </p:nvPr>
        </p:nvSpPr>
        <p:spPr>
          <a:xfrm>
            <a:off x="803910" y="240030"/>
            <a:ext cx="10584180" cy="6377940"/>
          </a:xfrm>
        </p:spPr>
        <p:txBody>
          <a:bodyPr>
            <a:normAutofit fontScale="92500" lnSpcReduction="10000"/>
          </a:bodyPr>
          <a:lstStyle/>
          <a:p>
            <a:pPr eaLnBrk="1" hangingPunct="1">
              <a:buFont typeface="Arial" panose="020B0604020202020204" pitchFamily="34" charset="0"/>
              <a:buNone/>
              <a:defRPr/>
            </a:pPr>
            <a:r>
              <a:rPr lang="en-US" altLang="en-US" sz="2800" b="1" dirty="0">
                <a:solidFill>
                  <a:srgbClr val="0000CC"/>
                </a:solidFill>
                <a:effectLst>
                  <a:outerShdw blurRad="38100" dist="38100" dir="2700000" algn="tl">
                    <a:srgbClr val="000000"/>
                  </a:outerShdw>
                </a:effectLst>
                <a:latin typeface="Comic Sans MS" panose="030F0702030302020204" pitchFamily="66" charset="0"/>
              </a:rPr>
              <a:t>Objections to the 1446 BC date for the exodus lie along three primary lines.</a:t>
            </a:r>
          </a:p>
          <a:p>
            <a:pPr eaLnBrk="1" hangingPunct="1">
              <a:defRPr/>
            </a:pPr>
            <a:endParaRPr lang="en-US" altLang="en-US" sz="1000" b="1" i="1" dirty="0">
              <a:latin typeface="Comic Sans MS" panose="030F0702030302020204" pitchFamily="66" charset="0"/>
            </a:endParaRPr>
          </a:p>
          <a:p>
            <a:pPr eaLnBrk="1" hangingPunct="1">
              <a:defRPr/>
            </a:pPr>
            <a:r>
              <a:rPr lang="en-US" altLang="en-US" sz="2400" i="1" dirty="0">
                <a:latin typeface="Comic Sans MS" panose="030F0702030302020204" pitchFamily="66" charset="0"/>
              </a:rPr>
              <a:t>First, the Old Testament uses many increments of 40 years, and the cumulative figure of 480 years may not be a mathematical one, but rather, a schematic one, approximating 12 generations. If so, then the traditional calculation fails.</a:t>
            </a:r>
          </a:p>
          <a:p>
            <a:pPr eaLnBrk="1" hangingPunct="1">
              <a:defRPr/>
            </a:pPr>
            <a:r>
              <a:rPr lang="en-US" altLang="en-US" sz="2400" i="1" dirty="0">
                <a:latin typeface="Comic Sans MS" panose="030F0702030302020204" pitchFamily="66" charset="0"/>
              </a:rPr>
              <a:t>Second, the Israelites in bondage are described as building Rameses, the site from where they also set out on the exodus (Ex. 1:11; 12:37). If this is Pi-Rameses, the eastern delta city built by Rameses II, the exodus could not have been in 1446 BC, since Rameses II reigned in 1279-1213 BC.</a:t>
            </a:r>
          </a:p>
          <a:p>
            <a:pPr eaLnBrk="1" hangingPunct="1">
              <a:defRPr/>
            </a:pPr>
            <a:r>
              <a:rPr lang="en-US" altLang="en-US" sz="2400" i="1" dirty="0">
                <a:latin typeface="Comic Sans MS" panose="030F0702030302020204" pitchFamily="66" charset="0"/>
              </a:rPr>
              <a:t>Third, in the archaeological excavations in Israel, there is a substantial break in the culture at the end of the Late Bronze Age (ca. 1250-1150 BC), a break that would correlate with the emergence of Israel in the land. There is no such break in the 15</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p:cTn id="7" dur="500" fill="hold"/>
                                        <p:tgtEl>
                                          <p:spTgt spid="727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27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anim calcmode="lin" valueType="num">
                                      <p:cBhvr additive="base">
                                        <p:cTn id="13"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2707">
                                            <p:txEl>
                                              <p:pRg st="3" end="3"/>
                                            </p:txEl>
                                          </p:spTgt>
                                        </p:tgtEl>
                                        <p:attrNameLst>
                                          <p:attrName>style.visibility</p:attrName>
                                        </p:attrNameLst>
                                      </p:cBhvr>
                                      <p:to>
                                        <p:strVal val="visible"/>
                                      </p:to>
                                    </p:set>
                                    <p:anim calcmode="lin" valueType="num">
                                      <p:cBhvr additive="base">
                                        <p:cTn id="19"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2707">
                                            <p:txEl>
                                              <p:pRg st="4" end="4"/>
                                            </p:txEl>
                                          </p:spTgt>
                                        </p:tgtEl>
                                        <p:attrNameLst>
                                          <p:attrName>style.visibility</p:attrName>
                                        </p:attrNameLst>
                                      </p:cBhvr>
                                      <p:to>
                                        <p:strVal val="visible"/>
                                      </p:to>
                                    </p:set>
                                    <p:anim calcmode="lin" valueType="num">
                                      <p:cBhvr additive="base">
                                        <p:cTn id="25" dur="500" fill="hold"/>
                                        <p:tgtEl>
                                          <p:spTgt spid="7270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7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1B16848-7ED7-49A9-AC1B-F118A0C2087A}"/>
              </a:ext>
            </a:extLst>
          </p:cNvPr>
          <p:cNvSpPr>
            <a:spLocks noGrp="1" noRot="1" noChangeArrowheads="1"/>
          </p:cNvSpPr>
          <p:nvPr>
            <p:ph type="title"/>
          </p:nvPr>
        </p:nvSpPr>
        <p:spPr>
          <a:xfrm>
            <a:off x="838200" y="565694"/>
            <a:ext cx="10515600" cy="637198"/>
          </a:xfrm>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The Archaeological Break</a:t>
            </a:r>
          </a:p>
        </p:txBody>
      </p:sp>
      <p:sp>
        <p:nvSpPr>
          <p:cNvPr id="73731" name="Rectangle 3">
            <a:extLst>
              <a:ext uri="{FF2B5EF4-FFF2-40B4-BE49-F238E27FC236}">
                <a16:creationId xmlns:a16="http://schemas.microsoft.com/office/drawing/2014/main" id="{7A1DB24E-B6B8-4A44-84D7-2854D22ADFF9}"/>
              </a:ext>
            </a:extLst>
          </p:cNvPr>
          <p:cNvSpPr>
            <a:spLocks noGrp="1" noRot="1" noChangeArrowheads="1"/>
          </p:cNvSpPr>
          <p:nvPr>
            <p:ph type="body" idx="1"/>
          </p:nvPr>
        </p:nvSpPr>
        <p:spPr>
          <a:xfrm>
            <a:off x="1120140" y="1645920"/>
            <a:ext cx="10233660" cy="5059680"/>
          </a:xfrm>
        </p:spPr>
        <p:txBody>
          <a:bodyPr>
            <a:normAutofit/>
          </a:bodyPr>
          <a:lstStyle/>
          <a:p>
            <a:pPr eaLnBrk="1" hangingPunct="1">
              <a:lnSpc>
                <a:spcPct val="90000"/>
              </a:lnSpc>
              <a:buFont typeface="Arial" panose="020B0604020202020204" pitchFamily="34" charset="0"/>
              <a:buNone/>
              <a:defRPr/>
            </a:pPr>
            <a:r>
              <a:rPr lang="en-US" altLang="en-US" sz="2800" b="1" dirty="0">
                <a:solidFill>
                  <a:srgbClr val="002060"/>
                </a:solidFill>
                <a:latin typeface="Comic Sans MS" panose="030F0702030302020204" pitchFamily="66" charset="0"/>
              </a:rPr>
              <a:t>It is especially the break in the archaeological sequence that has convinced most scholars that the emergence of Israel must be at the later date.</a:t>
            </a:r>
          </a:p>
          <a:p>
            <a:pPr eaLnBrk="1" hangingPunct="1">
              <a:lnSpc>
                <a:spcPct val="90000"/>
              </a:lnSpc>
              <a:defRPr/>
            </a:pPr>
            <a:r>
              <a:rPr lang="en-US" altLang="en-US" sz="2400" i="1" dirty="0">
                <a:latin typeface="Comic Sans MS" panose="030F0702030302020204" pitchFamily="66" charset="0"/>
              </a:rPr>
              <a:t>At the end of the 13</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 BC, there was a sharp rise in settlements (farms, hamlets, villages), especially in the territory that belonged to Ephraim and Manasseh (i.e., central Israel).</a:t>
            </a:r>
          </a:p>
          <a:p>
            <a:pPr eaLnBrk="1" hangingPunct="1">
              <a:lnSpc>
                <a:spcPct val="90000"/>
              </a:lnSpc>
              <a:defRPr/>
            </a:pPr>
            <a:r>
              <a:rPr lang="en-US" altLang="en-US" sz="2400" i="1" dirty="0">
                <a:latin typeface="Comic Sans MS" panose="030F0702030302020204" pitchFamily="66" charset="0"/>
              </a:rPr>
              <a:t>This sudden rise in population would accord well with the emergence of Israel.</a:t>
            </a:r>
          </a:p>
          <a:p>
            <a:pPr eaLnBrk="1" hangingPunct="1">
              <a:lnSpc>
                <a:spcPct val="90000"/>
              </a:lnSpc>
              <a:defRPr/>
            </a:pPr>
            <a:r>
              <a:rPr lang="en-US" altLang="en-US" sz="2400" i="1" dirty="0">
                <a:latin typeface="Comic Sans MS" panose="030F0702030302020204" pitchFamily="66" charset="0"/>
              </a:rPr>
              <a:t>Further, the infrastructure of Canaanite city-states began to break down at the same time, whereas it seems to be intact during the earlier Amarna Period.</a:t>
            </a:r>
          </a:p>
          <a:p>
            <a:pPr eaLnBrk="1" hangingPunct="1">
              <a:lnSpc>
                <a:spcPct val="90000"/>
              </a:lnSpc>
              <a:defRPr/>
            </a:pPr>
            <a:r>
              <a:rPr lang="en-US" altLang="en-US" sz="2400" i="1" dirty="0">
                <a:latin typeface="Comic Sans MS" panose="030F0702030302020204" pitchFamily="66" charset="0"/>
              </a:rPr>
              <a:t>Archaeologists date destruction levels at various sites (including Hazor) to the 13</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century.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p:cTn id="7" dur="500" fill="hold"/>
                                        <p:tgtEl>
                                          <p:spTgt spid="737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37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3731">
                                            <p:txEl>
                                              <p:pRg st="2" end="2"/>
                                            </p:txEl>
                                          </p:spTgt>
                                        </p:tgtEl>
                                        <p:attrNameLst>
                                          <p:attrName>style.visibility</p:attrName>
                                        </p:attrNameLst>
                                      </p:cBhvr>
                                      <p:to>
                                        <p:strVal val="visible"/>
                                      </p:to>
                                    </p:set>
                                    <p:anim calcmode="lin" valueType="num">
                                      <p:cBhvr additive="base">
                                        <p:cTn id="19"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3731">
                                            <p:txEl>
                                              <p:pRg st="3" end="3"/>
                                            </p:txEl>
                                          </p:spTgt>
                                        </p:tgtEl>
                                        <p:attrNameLst>
                                          <p:attrName>style.visibility</p:attrName>
                                        </p:attrNameLst>
                                      </p:cBhvr>
                                      <p:to>
                                        <p:strVal val="visible"/>
                                      </p:to>
                                    </p:set>
                                    <p:anim calcmode="lin" valueType="num">
                                      <p:cBhvr additive="base">
                                        <p:cTn id="25"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7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additive="base">
                                        <p:cTn id="31" dur="5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EE72-EFBB-437C-8629-D4938DCD20A5}"/>
              </a:ext>
            </a:extLst>
          </p:cNvPr>
          <p:cNvSpPr>
            <a:spLocks noGrp="1"/>
          </p:cNvSpPr>
          <p:nvPr>
            <p:ph type="title"/>
          </p:nvPr>
        </p:nvSpPr>
        <p:spPr>
          <a:xfrm>
            <a:off x="838200" y="877308"/>
            <a:ext cx="10515600" cy="637198"/>
          </a:xfrm>
        </p:spPr>
        <p:txBody>
          <a:bodyPr>
            <a:noAutofit/>
          </a:bodyPr>
          <a:lstStyle/>
          <a:p>
            <a:r>
              <a:rPr lang="en-US" sz="4000" dirty="0">
                <a:solidFill>
                  <a:srgbClr val="C00000"/>
                </a:solidFill>
              </a:rPr>
              <a:t>THE AMARNA PERIOD (14</a:t>
            </a:r>
            <a:r>
              <a:rPr lang="en-US" sz="4000" baseline="30000" dirty="0">
                <a:solidFill>
                  <a:srgbClr val="C00000"/>
                </a:solidFill>
              </a:rPr>
              <a:t>th</a:t>
            </a:r>
            <a:r>
              <a:rPr lang="en-US" sz="4000" dirty="0">
                <a:solidFill>
                  <a:srgbClr val="C00000"/>
                </a:solidFill>
              </a:rPr>
              <a:t> century BC)</a:t>
            </a:r>
          </a:p>
        </p:txBody>
      </p:sp>
      <p:sp>
        <p:nvSpPr>
          <p:cNvPr id="3" name="Content Placeholder 2">
            <a:extLst>
              <a:ext uri="{FF2B5EF4-FFF2-40B4-BE49-F238E27FC236}">
                <a16:creationId xmlns:a16="http://schemas.microsoft.com/office/drawing/2014/main" id="{CD65123B-C2E7-422B-BD38-41FAD7E28043}"/>
              </a:ext>
            </a:extLst>
          </p:cNvPr>
          <p:cNvSpPr>
            <a:spLocks noGrp="1"/>
          </p:cNvSpPr>
          <p:nvPr>
            <p:ph idx="1"/>
          </p:nvPr>
        </p:nvSpPr>
        <p:spPr/>
        <p:txBody>
          <a:bodyPr/>
          <a:lstStyle/>
          <a:p>
            <a:pPr marL="0" indent="0">
              <a:buNone/>
            </a:pPr>
            <a:r>
              <a:rPr lang="en-US" altLang="en-US" sz="2800" b="1" dirty="0">
                <a:solidFill>
                  <a:srgbClr val="FF0000"/>
                </a:solidFill>
                <a:effectLst>
                  <a:outerShdw blurRad="38100" dist="38100" dir="2700000" algn="tl">
                    <a:srgbClr val="000000"/>
                  </a:outerShdw>
                </a:effectLst>
                <a:latin typeface="Calibri Light" panose="020F0302020204030204" pitchFamily="34" charset="0"/>
              </a:rPr>
              <a:t>A huge cache of letters was discovered in 1887 at Tel el-Amarna, Egypt, and more have been discovered since (382 in all).</a:t>
            </a:r>
          </a:p>
          <a:p>
            <a:pPr>
              <a:lnSpc>
                <a:spcPct val="90000"/>
              </a:lnSpc>
              <a:defRPr/>
            </a:pPr>
            <a:r>
              <a:rPr lang="en-US" altLang="en-US" sz="2400" i="1" dirty="0">
                <a:latin typeface="Arial Narrow" panose="020B0606020202030204" pitchFamily="34" charset="0"/>
              </a:rPr>
              <a:t>Most of them are imperial documents between Canaanite cities and the Egyptian court in the 14</a:t>
            </a:r>
            <a:r>
              <a:rPr lang="en-US" altLang="en-US" sz="2400" i="1" baseline="30000" dirty="0">
                <a:latin typeface="Arial Narrow" panose="020B0606020202030204" pitchFamily="34" charset="0"/>
              </a:rPr>
              <a:t>th</a:t>
            </a:r>
            <a:r>
              <a:rPr lang="en-US" altLang="en-US" sz="2400" i="1" dirty="0">
                <a:latin typeface="Arial Narrow" panose="020B0606020202030204" pitchFamily="34" charset="0"/>
              </a:rPr>
              <a:t> century BC.</a:t>
            </a:r>
          </a:p>
          <a:p>
            <a:pPr>
              <a:lnSpc>
                <a:spcPct val="90000"/>
              </a:lnSpc>
              <a:defRPr/>
            </a:pPr>
            <a:r>
              <a:rPr lang="en-US" altLang="en-US" sz="2400" i="1" dirty="0">
                <a:latin typeface="Arial Narrow" panose="020B0606020202030204" pitchFamily="34" charset="0"/>
              </a:rPr>
              <a:t>They included correspondence from Canaanite cities like Jerusalem, Lachish, Shechem, Gezer, Gaza, Ashkelon, Joppa, </a:t>
            </a:r>
            <a:r>
              <a:rPr lang="en-US" altLang="en-US" sz="2400" i="1" dirty="0" err="1">
                <a:latin typeface="Arial Narrow" panose="020B0606020202030204" pitchFamily="34" charset="0"/>
              </a:rPr>
              <a:t>Taanach</a:t>
            </a:r>
            <a:r>
              <a:rPr lang="en-US" altLang="en-US" sz="2400" i="1" dirty="0">
                <a:latin typeface="Arial Narrow" panose="020B0606020202030204" pitchFamily="34" charset="0"/>
              </a:rPr>
              <a:t> and Hazor, all of them cities that appear in the Book of Joshua.</a:t>
            </a:r>
            <a:endParaRPr lang="en-US" altLang="en-US" sz="2400" dirty="0">
              <a:solidFill>
                <a:srgbClr val="3B3A00"/>
              </a:solidFill>
              <a:effectLst>
                <a:outerShdw blurRad="38100" dist="38100" dir="2700000" algn="tl">
                  <a:srgbClr val="000000"/>
                </a:outerShdw>
              </a:effectLst>
              <a:latin typeface="Eras Demi ITC"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1796A6C2-8127-41B1-8FA3-E9DB0FABDA3C}"/>
              </a:ext>
            </a:extLst>
          </p:cNvPr>
          <p:cNvSpPr>
            <a:spLocks noGrp="1"/>
          </p:cNvSpPr>
          <p:nvPr>
            <p:ph type="sldNum" sz="quarter" idx="12"/>
          </p:nvPr>
        </p:nvSpPr>
        <p:spPr/>
        <p:txBody>
          <a:bodyPr/>
          <a:lstStyle/>
          <a:p>
            <a:fld id="{45C00377-489B-40EC-B059-26BDDD2E89B9}" type="slidenum">
              <a:rPr lang="en-US" smtClean="0"/>
              <a:pPr/>
              <a:t>38</a:t>
            </a:fld>
            <a:endParaRPr lang="en-US" dirty="0"/>
          </a:p>
        </p:txBody>
      </p:sp>
    </p:spTree>
    <p:extLst>
      <p:ext uri="{BB962C8B-B14F-4D97-AF65-F5344CB8AC3E}">
        <p14:creationId xmlns:p14="http://schemas.microsoft.com/office/powerpoint/2010/main" val="6875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6630" name="Rectangle 6">
            <a:extLst>
              <a:ext uri="{FF2B5EF4-FFF2-40B4-BE49-F238E27FC236}">
                <a16:creationId xmlns:a16="http://schemas.microsoft.com/office/drawing/2014/main" id="{4CCEE648-7A23-47D3-A26C-6D443B238A30}"/>
              </a:ext>
            </a:extLst>
          </p:cNvPr>
          <p:cNvSpPr>
            <a:spLocks noGrp="1" noRot="1" noChangeArrowheads="1"/>
          </p:cNvSpPr>
          <p:nvPr>
            <p:ph type="body" sz="half" idx="2"/>
          </p:nvPr>
        </p:nvSpPr>
        <p:spPr>
          <a:xfrm>
            <a:off x="5925953" y="228600"/>
            <a:ext cx="5737860" cy="5440680"/>
          </a:xfrm>
        </p:spPr>
        <p:txBody>
          <a:bodyPr>
            <a:normAutofit fontScale="92500"/>
          </a:bodyPr>
          <a:lstStyle/>
          <a:p>
            <a:pPr eaLnBrk="1" hangingPunct="1">
              <a:buFont typeface="Arial" panose="020B0604020202020204" pitchFamily="34" charset="0"/>
              <a:buNone/>
              <a:defRPr/>
            </a:pPr>
            <a:r>
              <a:rPr lang="en-US" altLang="en-US" sz="3600" b="1" dirty="0">
                <a:solidFill>
                  <a:srgbClr val="C00000"/>
                </a:solidFill>
                <a:latin typeface="Arial" panose="020B0604020202020204" pitchFamily="34" charset="0"/>
              </a:rPr>
              <a:t>SAMPLE LETTER:</a:t>
            </a:r>
          </a:p>
          <a:p>
            <a:pPr eaLnBrk="1" hangingPunct="1">
              <a:buFont typeface="Arial" panose="020B0604020202020204" pitchFamily="34" charset="0"/>
              <a:buNone/>
              <a:defRPr/>
            </a:pPr>
            <a:endParaRPr lang="en-US" altLang="en-US" sz="1000" b="1" dirty="0">
              <a:latin typeface="Arial" panose="020B0604020202020204" pitchFamily="34" charset="0"/>
            </a:endParaRPr>
          </a:p>
          <a:p>
            <a:pPr eaLnBrk="1" hangingPunct="1">
              <a:buFont typeface="Arial" panose="020B0604020202020204" pitchFamily="34" charset="0"/>
              <a:buNone/>
              <a:defRPr/>
            </a:pPr>
            <a:r>
              <a:rPr lang="en-US" altLang="en-US" sz="2800" b="1" i="1" dirty="0">
                <a:latin typeface="Arial" panose="020B0604020202020204" pitchFamily="34" charset="0"/>
              </a:rPr>
              <a:t>“The war, however, [o]f the </a:t>
            </a:r>
            <a:r>
              <a:rPr lang="en-US" altLang="en-US" sz="2800" b="1" i="1" dirty="0" err="1">
                <a:latin typeface="Arial" panose="020B0604020202020204" pitchFamily="34" charset="0"/>
              </a:rPr>
              <a:t>Hapiru</a:t>
            </a:r>
            <a:r>
              <a:rPr lang="en-US" altLang="en-US" sz="2800" b="1" i="1" dirty="0">
                <a:latin typeface="Arial" panose="020B0604020202020204" pitchFamily="34" charset="0"/>
              </a:rPr>
              <a:t> forces [</a:t>
            </a:r>
            <a:r>
              <a:rPr lang="en-US" altLang="en-US" sz="2800" b="1" i="1" dirty="0" err="1">
                <a:latin typeface="Arial" panose="020B0604020202020204" pitchFamily="34" charset="0"/>
              </a:rPr>
              <a:t>aga</a:t>
            </a:r>
            <a:r>
              <a:rPr lang="en-US" altLang="en-US" sz="2800" b="1" i="1" dirty="0">
                <a:latin typeface="Arial" panose="020B0604020202020204" pitchFamily="34" charset="0"/>
              </a:rPr>
              <a:t>]</a:t>
            </a:r>
            <a:r>
              <a:rPr lang="en-US" altLang="en-US" sz="2800" b="1" i="1" dirty="0" err="1">
                <a:latin typeface="Arial" panose="020B0604020202020204" pitchFamily="34" charset="0"/>
              </a:rPr>
              <a:t>inst</a:t>
            </a:r>
            <a:r>
              <a:rPr lang="en-US" altLang="en-US" sz="2800" b="1" i="1" dirty="0">
                <a:latin typeface="Arial" panose="020B0604020202020204" pitchFamily="34" charset="0"/>
              </a:rPr>
              <a:t> me is extremely severe, and so may the king, my lord, not [ne]</a:t>
            </a:r>
            <a:r>
              <a:rPr lang="en-US" altLang="en-US" sz="2800" b="1" i="1" dirty="0" err="1">
                <a:latin typeface="Arial" panose="020B0604020202020204" pitchFamily="34" charset="0"/>
              </a:rPr>
              <a:t>glect</a:t>
            </a:r>
            <a:r>
              <a:rPr lang="en-US" altLang="en-US" sz="2800" b="1" i="1" dirty="0">
                <a:latin typeface="Arial" panose="020B0604020202020204" pitchFamily="34" charset="0"/>
              </a:rPr>
              <a:t> </a:t>
            </a:r>
            <a:r>
              <a:rPr lang="en-US" altLang="en-US" sz="2800" b="1" i="1" dirty="0" err="1">
                <a:latin typeface="Arial" panose="020B0604020202020204" pitchFamily="34" charset="0"/>
              </a:rPr>
              <a:t>Sumur</a:t>
            </a:r>
            <a:r>
              <a:rPr lang="en-US" altLang="en-US" sz="2800" b="1" i="1" dirty="0">
                <a:latin typeface="Arial" panose="020B0604020202020204" pitchFamily="34" charset="0"/>
              </a:rPr>
              <a:t> lest ever[yon]e be joined to the </a:t>
            </a:r>
            <a:r>
              <a:rPr lang="en-US" altLang="en-US" sz="2800" b="1" i="1" dirty="0" err="1">
                <a:latin typeface="Arial" panose="020B0604020202020204" pitchFamily="34" charset="0"/>
              </a:rPr>
              <a:t>Hapiru</a:t>
            </a:r>
            <a:r>
              <a:rPr lang="en-US" altLang="en-US" sz="2800" b="1" i="1" dirty="0">
                <a:latin typeface="Arial" panose="020B0604020202020204" pitchFamily="34" charset="0"/>
              </a:rPr>
              <a:t> forces.  …the w[a]r [</a:t>
            </a:r>
            <a:r>
              <a:rPr lang="en-US" altLang="en-US" sz="2800" b="1" i="1" dirty="0" err="1">
                <a:latin typeface="Arial" panose="020B0604020202020204" pitchFamily="34" charset="0"/>
              </a:rPr>
              <a:t>agai</a:t>
            </a:r>
            <a:r>
              <a:rPr lang="en-US" altLang="en-US" sz="2800" b="1" i="1" dirty="0">
                <a:latin typeface="Arial" panose="020B0604020202020204" pitchFamily="34" charset="0"/>
              </a:rPr>
              <a:t>]</a:t>
            </a:r>
            <a:r>
              <a:rPr lang="en-US" altLang="en-US" sz="2800" b="1" i="1" dirty="0" err="1">
                <a:latin typeface="Arial" panose="020B0604020202020204" pitchFamily="34" charset="0"/>
              </a:rPr>
              <a:t>nst</a:t>
            </a:r>
            <a:r>
              <a:rPr lang="en-US" altLang="en-US" sz="2800" b="1" i="1" dirty="0">
                <a:latin typeface="Arial" panose="020B0604020202020204" pitchFamily="34" charset="0"/>
              </a:rPr>
              <a:t> us is extremely severe, and so may the king not [ne]</a:t>
            </a:r>
            <a:r>
              <a:rPr lang="en-US" altLang="en-US" sz="2800" b="1" i="1" dirty="0" err="1">
                <a:latin typeface="Arial" panose="020B0604020202020204" pitchFamily="34" charset="0"/>
              </a:rPr>
              <a:t>glect</a:t>
            </a:r>
            <a:r>
              <a:rPr lang="en-US" altLang="en-US" sz="2800" b="1" i="1" dirty="0">
                <a:latin typeface="Arial" panose="020B0604020202020204" pitchFamily="34" charset="0"/>
              </a:rPr>
              <a:t> his [ci]ties.”</a:t>
            </a:r>
          </a:p>
        </p:txBody>
      </p:sp>
      <p:pic>
        <p:nvPicPr>
          <p:cNvPr id="14339" name="Picture 12" descr="bar082b01">
            <a:extLst>
              <a:ext uri="{FF2B5EF4-FFF2-40B4-BE49-F238E27FC236}">
                <a16:creationId xmlns:a16="http://schemas.microsoft.com/office/drawing/2014/main" id="{830EF070-08C1-43FB-813C-D600686CF812}"/>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008248" y="228600"/>
            <a:ext cx="4592453" cy="52101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13">
            <a:extLst>
              <a:ext uri="{FF2B5EF4-FFF2-40B4-BE49-F238E27FC236}">
                <a16:creationId xmlns:a16="http://schemas.microsoft.com/office/drawing/2014/main" id="{19BDFFF7-FE1F-4693-B972-DB5190E50FDA}"/>
              </a:ext>
            </a:extLst>
          </p:cNvPr>
          <p:cNvSpPr txBox="1">
            <a:spLocks noChangeArrowheads="1"/>
          </p:cNvSpPr>
          <p:nvPr/>
        </p:nvSpPr>
        <p:spPr bwMode="auto">
          <a:xfrm>
            <a:off x="1424940" y="5438773"/>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b="1" dirty="0"/>
              <a:t>Amarna Letter EA 68 speaks eloquently of the lack of military preparedness in the Canaanite city of Hebron.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4B8C-86FA-4EC3-90B6-53278CEDA931}"/>
              </a:ext>
            </a:extLst>
          </p:cNvPr>
          <p:cNvSpPr>
            <a:spLocks noGrp="1"/>
          </p:cNvSpPr>
          <p:nvPr>
            <p:ph type="title"/>
          </p:nvPr>
        </p:nvSpPr>
        <p:spPr>
          <a:xfrm>
            <a:off x="838200" y="388773"/>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Story</a:t>
            </a:r>
          </a:p>
        </p:txBody>
      </p:sp>
      <p:sp>
        <p:nvSpPr>
          <p:cNvPr id="3" name="Content Placeholder 2">
            <a:extLst>
              <a:ext uri="{FF2B5EF4-FFF2-40B4-BE49-F238E27FC236}">
                <a16:creationId xmlns:a16="http://schemas.microsoft.com/office/drawing/2014/main" id="{0A1838D6-6D21-4188-B003-A0789DC83604}"/>
              </a:ext>
            </a:extLst>
          </p:cNvPr>
          <p:cNvSpPr>
            <a:spLocks noGrp="1"/>
          </p:cNvSpPr>
          <p:nvPr>
            <p:ph idx="1"/>
          </p:nvPr>
        </p:nvSpPr>
        <p:spPr>
          <a:xfrm>
            <a:off x="838200" y="1272209"/>
            <a:ext cx="10515600" cy="5449265"/>
          </a:xfrm>
        </p:spPr>
        <p:txBody>
          <a:bodyPr>
            <a:normAutofit lnSpcReduction="10000"/>
          </a:bodyPr>
          <a:lstStyle/>
          <a:p>
            <a:pPr marL="0" indent="0">
              <a:buNone/>
            </a:pPr>
            <a:r>
              <a:rPr lang="en-US" sz="2800" b="1" dirty="0">
                <a:solidFill>
                  <a:srgbClr val="002060"/>
                </a:solidFill>
                <a:latin typeface="Comic Sans MS" panose="030F0702030302020204" pitchFamily="66" charset="0"/>
              </a:rPr>
              <a:t>The exodus story is the most important narrative in the Hebrew Bible.</a:t>
            </a:r>
          </a:p>
          <a:p>
            <a:r>
              <a:rPr lang="en-US" sz="2400" i="1" dirty="0">
                <a:latin typeface="Comic Sans MS" panose="030F0702030302020204" pitchFamily="66" charset="0"/>
              </a:rPr>
              <a:t>It describes how Yahweh chose Moses to be the founder of the nation Israel by leading them out of Egyptian slavery to the edge of Canaan, a land promised centuries earlier to Abraham, Isaac, Jacob, and Jacob’s sons (Ge. 12:7; 13:14-17; 15:7, 18-21; 17:8; 26:3; 28:13-13; 35:12; 48:3-4, 21; 50:24-25).</a:t>
            </a:r>
          </a:p>
          <a:p>
            <a:r>
              <a:rPr lang="en-US" sz="2400" i="1" dirty="0">
                <a:latin typeface="Comic Sans MS" panose="030F0702030302020204" pitchFamily="66" charset="0"/>
              </a:rPr>
              <a:t>God also predicted to Abraham that his descendants would be slaves for a long time before they would be able to possess this promised land (Ge. 15:13-16).</a:t>
            </a:r>
          </a:p>
          <a:p>
            <a:r>
              <a:rPr lang="en-US" sz="2400" i="1" dirty="0">
                <a:latin typeface="Comic Sans MS" panose="030F0702030302020204" pitchFamily="66" charset="0"/>
              </a:rPr>
              <a:t>The exodus story, then, is the foundation narrative of a new nation, its peculiar worldview and how it was redeemed from the land of Egypt.</a:t>
            </a:r>
          </a:p>
        </p:txBody>
      </p:sp>
      <p:sp>
        <p:nvSpPr>
          <p:cNvPr id="4" name="Slide Number Placeholder 3">
            <a:extLst>
              <a:ext uri="{FF2B5EF4-FFF2-40B4-BE49-F238E27FC236}">
                <a16:creationId xmlns:a16="http://schemas.microsoft.com/office/drawing/2014/main" id="{642945DD-F026-4A88-A260-4D4006190CBD}"/>
              </a:ext>
            </a:extLst>
          </p:cNvPr>
          <p:cNvSpPr>
            <a:spLocks noGrp="1"/>
          </p:cNvSpPr>
          <p:nvPr>
            <p:ph type="sldNum" sz="quarter" idx="12"/>
          </p:nvPr>
        </p:nvSpPr>
        <p:spPr/>
        <p:txBody>
          <a:bodyPr/>
          <a:lstStyle/>
          <a:p>
            <a:fld id="{45C00377-489B-40EC-B059-26BDDD2E89B9}" type="slidenum">
              <a:rPr lang="en-US" smtClean="0"/>
              <a:pPr/>
              <a:t>4</a:t>
            </a:fld>
            <a:endParaRPr lang="en-US" dirty="0"/>
          </a:p>
        </p:txBody>
      </p:sp>
    </p:spTree>
    <p:extLst>
      <p:ext uri="{BB962C8B-B14F-4D97-AF65-F5344CB8AC3E}">
        <p14:creationId xmlns:p14="http://schemas.microsoft.com/office/powerpoint/2010/main" val="40017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808A899-E050-4C77-980D-A57EBBBFDEC9}"/>
              </a:ext>
            </a:extLst>
          </p:cNvPr>
          <p:cNvSpPr>
            <a:spLocks noGrp="1" noRot="1" noChangeArrowheads="1"/>
          </p:cNvSpPr>
          <p:nvPr>
            <p:ph type="title"/>
          </p:nvPr>
        </p:nvSpPr>
        <p:spPr>
          <a:xfrm>
            <a:off x="731520" y="388620"/>
            <a:ext cx="10652760" cy="2278380"/>
          </a:xfrm>
        </p:spPr>
        <p:txBody>
          <a:bodyPr>
            <a:normAutofit/>
          </a:bodyPr>
          <a:lstStyle/>
          <a:p>
            <a:pPr algn="l" eaLnBrk="1" hangingPunct="1">
              <a:defRPr/>
            </a:pPr>
            <a:r>
              <a:rPr lang="en-US" altLang="en-US" sz="4000" dirty="0">
                <a:solidFill>
                  <a:srgbClr val="C00000"/>
                </a:solidFill>
                <a:latin typeface="+mj-lt"/>
              </a:rPr>
              <a:t>Various of the Amarna letters mention a series of conflicts between Canaanite cities and a group called “the </a:t>
            </a:r>
            <a:r>
              <a:rPr lang="en-US" altLang="en-US" sz="4000" dirty="0" err="1">
                <a:solidFill>
                  <a:srgbClr val="C00000"/>
                </a:solidFill>
                <a:latin typeface="+mj-lt"/>
              </a:rPr>
              <a:t>Hapiru</a:t>
            </a:r>
            <a:r>
              <a:rPr lang="en-US" altLang="en-US" sz="4000" dirty="0">
                <a:solidFill>
                  <a:srgbClr val="C00000"/>
                </a:solidFill>
                <a:latin typeface="+mj-lt"/>
              </a:rPr>
              <a:t>”.</a:t>
            </a:r>
          </a:p>
        </p:txBody>
      </p:sp>
      <p:sp>
        <p:nvSpPr>
          <p:cNvPr id="28675" name="Rectangle 3">
            <a:extLst>
              <a:ext uri="{FF2B5EF4-FFF2-40B4-BE49-F238E27FC236}">
                <a16:creationId xmlns:a16="http://schemas.microsoft.com/office/drawing/2014/main" id="{72791770-ABE8-4162-83E3-A19DE37185C7}"/>
              </a:ext>
            </a:extLst>
          </p:cNvPr>
          <p:cNvSpPr>
            <a:spLocks noGrp="1" noRot="1" noChangeArrowheads="1"/>
          </p:cNvSpPr>
          <p:nvPr>
            <p:ph type="body" idx="1"/>
          </p:nvPr>
        </p:nvSpPr>
        <p:spPr>
          <a:xfrm>
            <a:off x="807720" y="2667000"/>
            <a:ext cx="10652760" cy="4191000"/>
          </a:xfrm>
        </p:spPr>
        <p:txBody>
          <a:bodyPr>
            <a:normAutofit/>
          </a:bodyPr>
          <a:lstStyle/>
          <a:p>
            <a:pPr eaLnBrk="1" hangingPunct="1"/>
            <a:r>
              <a:rPr lang="en-US" altLang="en-US" sz="2800" i="1" dirty="0"/>
              <a:t>The </a:t>
            </a:r>
            <a:r>
              <a:rPr lang="en-US" altLang="en-US" sz="2800" i="1" dirty="0" err="1"/>
              <a:t>Hapiru</a:t>
            </a:r>
            <a:r>
              <a:rPr lang="en-US" altLang="en-US" sz="2800" i="1" dirty="0"/>
              <a:t> sounded a bit like the Israelites—semi-nomadic invaders threatening Canaanite stability.</a:t>
            </a:r>
          </a:p>
          <a:p>
            <a:pPr eaLnBrk="1" hangingPunct="1"/>
            <a:r>
              <a:rPr lang="en-US" altLang="en-US" sz="2800" i="1" dirty="0"/>
              <a:t>Some even suggested that there may have been a linguistic link between the name “</a:t>
            </a:r>
            <a:r>
              <a:rPr lang="en-US" altLang="en-US" sz="2800" i="1" dirty="0" err="1"/>
              <a:t>Hapiru</a:t>
            </a:r>
            <a:r>
              <a:rPr lang="en-US" altLang="en-US" sz="2800" i="1" dirty="0"/>
              <a:t>” and the name “Hebrews,” since the names are phonetically similar (though this view is now largely discounted).</a:t>
            </a:r>
          </a:p>
          <a:p>
            <a:pPr eaLnBrk="1" hangingPunct="1"/>
            <a:r>
              <a:rPr lang="en-US" altLang="en-US" sz="2800" i="1" dirty="0"/>
              <a:t>Regardless, however one dates the exodus, the Amarna Period must be taken into account.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49D7717-0EC4-4905-A4B5-105C8AD20DA8}"/>
              </a:ext>
            </a:extLst>
          </p:cNvPr>
          <p:cNvSpPr>
            <a:spLocks noGrp="1" noRot="1" noChangeArrowheads="1"/>
          </p:cNvSpPr>
          <p:nvPr>
            <p:ph type="title"/>
          </p:nvPr>
        </p:nvSpPr>
        <p:spPr/>
        <p:txBody>
          <a:bodyPr>
            <a:no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Implications</a:t>
            </a:r>
          </a:p>
        </p:txBody>
      </p:sp>
      <p:sp>
        <p:nvSpPr>
          <p:cNvPr id="77827" name="Rectangle 3">
            <a:extLst>
              <a:ext uri="{FF2B5EF4-FFF2-40B4-BE49-F238E27FC236}">
                <a16:creationId xmlns:a16="http://schemas.microsoft.com/office/drawing/2014/main" id="{CA4F62FF-F321-44B0-9B90-C17B5871CA27}"/>
              </a:ext>
            </a:extLst>
          </p:cNvPr>
          <p:cNvSpPr>
            <a:spLocks noGrp="1" noRot="1" noChangeArrowheads="1"/>
          </p:cNvSpPr>
          <p:nvPr>
            <p:ph type="body" idx="1"/>
          </p:nvPr>
        </p:nvSpPr>
        <p:spPr>
          <a:xfrm>
            <a:off x="1051560" y="1234440"/>
            <a:ext cx="10302240" cy="5440680"/>
          </a:xfrm>
        </p:spPr>
        <p:txBody>
          <a:bodyPr>
            <a:normAutofit lnSpcReduction="10000"/>
          </a:bodyPr>
          <a:lstStyle/>
          <a:p>
            <a:pPr eaLnBrk="1" hangingPunct="1">
              <a:buFont typeface="Arial" panose="020B0604020202020204" pitchFamily="34" charset="0"/>
              <a:buNone/>
              <a:defRPr/>
            </a:pPr>
            <a:r>
              <a:rPr lang="en-US" altLang="en-US" sz="2800" b="1" dirty="0">
                <a:solidFill>
                  <a:srgbClr val="002060"/>
                </a:solidFill>
                <a:latin typeface="Comic Sans MS" panose="030F0702030302020204" pitchFamily="66" charset="0"/>
              </a:rPr>
              <a:t>If the exodus and invasion of Canaan are placed in the 15</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century (early date), the interaction between Moses and Pharaoh must be worked out in the context of Egypt’s rulers Thutmose I, Hatshepsut, and </a:t>
            </a:r>
            <a:r>
              <a:rPr lang="en-US" altLang="en-US" sz="2800" b="1" dirty="0" err="1">
                <a:solidFill>
                  <a:srgbClr val="002060"/>
                </a:solidFill>
                <a:latin typeface="Comic Sans MS" panose="030F0702030302020204" pitchFamily="66" charset="0"/>
              </a:rPr>
              <a:t>Thutmoses</a:t>
            </a:r>
            <a:r>
              <a:rPr lang="en-US" altLang="en-US" sz="2800" b="1" dirty="0">
                <a:solidFill>
                  <a:srgbClr val="002060"/>
                </a:solidFill>
                <a:latin typeface="Comic Sans MS" panose="030F0702030302020204" pitchFamily="66" charset="0"/>
              </a:rPr>
              <a:t> III (the latter who would most likely have been the Pharaoh of the exodus):</a:t>
            </a:r>
          </a:p>
          <a:p>
            <a:pPr eaLnBrk="1" hangingPunct="1">
              <a:defRPr/>
            </a:pPr>
            <a:r>
              <a:rPr lang="en-US" altLang="en-US" sz="2400" i="1" dirty="0">
                <a:latin typeface="Comic Sans MS" panose="030F0702030302020204" pitchFamily="66" charset="0"/>
              </a:rPr>
              <a:t>Many Christians are uncomfortable with the idea that the Bible uses schematic numbers, preferring instead that all numbers must be treated strictly mathematically.</a:t>
            </a:r>
          </a:p>
          <a:p>
            <a:pPr eaLnBrk="1" hangingPunct="1">
              <a:defRPr/>
            </a:pPr>
            <a:r>
              <a:rPr lang="en-US" altLang="en-US" sz="2400" i="1" dirty="0">
                <a:latin typeface="Comic Sans MS" panose="030F0702030302020204" pitchFamily="66" charset="0"/>
              </a:rPr>
              <a:t>Since we possess the mummy of Rameses II (Cairo Museum), it seems unlikely that he died in the Red Sea.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E0DF5A46-CE79-4614-9936-1D6E99474F23}"/>
              </a:ext>
            </a:extLst>
          </p:cNvPr>
          <p:cNvSpPr>
            <a:spLocks noGrp="1" noRot="1" noChangeArrowheads="1"/>
          </p:cNvSpPr>
          <p:nvPr>
            <p:ph type="title"/>
          </p:nvPr>
        </p:nvSpPr>
        <p:spPr>
          <a:xfrm>
            <a:off x="568325" y="53341"/>
            <a:ext cx="8540750" cy="1143000"/>
          </a:xfrm>
        </p:spPr>
        <p:txBody>
          <a:bodyPr>
            <a:normAutofit/>
          </a:bodyPr>
          <a:lstStyle/>
          <a:p>
            <a:pPr eaLnBrk="1" hangingPunct="1">
              <a:defRPr/>
            </a:pPr>
            <a:r>
              <a:rPr lang="en-US" altLang="en-US" sz="4000" dirty="0">
                <a:solidFill>
                  <a:srgbClr val="FF3300"/>
                </a:solidFill>
                <a:effectLst>
                  <a:outerShdw blurRad="38100" dist="38100" dir="2700000" algn="tl">
                    <a:srgbClr val="000000">
                      <a:alpha val="43137"/>
                    </a:srgbClr>
                  </a:outerShdw>
                </a:effectLst>
                <a:latin typeface="Eras Demi ITC" panose="020B0805030504020804" pitchFamily="34" charset="0"/>
              </a:rPr>
              <a:t>Implications Cont.--</a:t>
            </a:r>
          </a:p>
        </p:txBody>
      </p:sp>
      <p:sp>
        <p:nvSpPr>
          <p:cNvPr id="74755" name="Rectangle 3">
            <a:extLst>
              <a:ext uri="{FF2B5EF4-FFF2-40B4-BE49-F238E27FC236}">
                <a16:creationId xmlns:a16="http://schemas.microsoft.com/office/drawing/2014/main" id="{473CF761-3DD0-455E-882E-50380C096D7C}"/>
              </a:ext>
            </a:extLst>
          </p:cNvPr>
          <p:cNvSpPr>
            <a:spLocks noGrp="1" noRot="1" noChangeArrowheads="1"/>
          </p:cNvSpPr>
          <p:nvPr>
            <p:ph type="body" idx="1"/>
          </p:nvPr>
        </p:nvSpPr>
        <p:spPr>
          <a:xfrm>
            <a:off x="845820" y="1196341"/>
            <a:ext cx="10777855" cy="4521835"/>
          </a:xfrm>
        </p:spPr>
        <p:txBody>
          <a:bodyPr>
            <a:normAutofit lnSpcReduction="10000"/>
          </a:bodyPr>
          <a:lstStyle/>
          <a:p>
            <a:pPr eaLnBrk="1" hangingPunct="1">
              <a:buFont typeface="Arial" panose="020B0604020202020204" pitchFamily="34" charset="0"/>
              <a:buNone/>
              <a:defRPr/>
            </a:pPr>
            <a:r>
              <a:rPr lang="en-US" altLang="en-US" sz="2800" b="1" dirty="0">
                <a:solidFill>
                  <a:srgbClr val="002060"/>
                </a:solidFill>
                <a:latin typeface="Comic Sans MS" panose="030F0702030302020204" pitchFamily="66" charset="0"/>
              </a:rPr>
              <a:t>If the exodus and invasion of Canaan are placed in the 13</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century BC (later date), then the </a:t>
            </a:r>
            <a:r>
              <a:rPr lang="en-US" altLang="en-US" sz="2800" b="1" dirty="0" err="1">
                <a:solidFill>
                  <a:srgbClr val="002060"/>
                </a:solidFill>
                <a:latin typeface="Comic Sans MS" panose="030F0702030302020204" pitchFamily="66" charset="0"/>
              </a:rPr>
              <a:t>Hapiru</a:t>
            </a:r>
            <a:r>
              <a:rPr lang="en-US" altLang="en-US" sz="2800" b="1" dirty="0">
                <a:solidFill>
                  <a:srgbClr val="002060"/>
                </a:solidFill>
                <a:latin typeface="Comic Sans MS" panose="030F0702030302020204" pitchFamily="66" charset="0"/>
              </a:rPr>
              <a:t> in the Amarna Letters of the 14</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century cannot be directly linked to the Israelites.</a:t>
            </a:r>
          </a:p>
          <a:p>
            <a:pPr eaLnBrk="1" hangingPunct="1">
              <a:defRPr/>
            </a:pPr>
            <a:r>
              <a:rPr lang="en-US" altLang="en-US" sz="2400" i="1" dirty="0">
                <a:latin typeface="Comic Sans MS" panose="030F0702030302020204" pitchFamily="66" charset="0"/>
              </a:rPr>
              <a:t>The political relationship between Egypt and Canaan during the Amarna Period would be irrelevant for assessing conditions during Joshua’s invasion.</a:t>
            </a:r>
          </a:p>
          <a:p>
            <a:pPr eaLnBrk="1" hangingPunct="1">
              <a:defRPr/>
            </a:pPr>
            <a:r>
              <a:rPr lang="en-US" altLang="en-US" sz="2400" i="1" dirty="0">
                <a:latin typeface="Comic Sans MS" panose="030F0702030302020204" pitchFamily="66" charset="0"/>
              </a:rPr>
              <a:t>In either case, the archaeological record figures significantly in the attempt to fix a date.</a:t>
            </a:r>
          </a:p>
        </p:txBody>
      </p:sp>
      <p:sp>
        <p:nvSpPr>
          <p:cNvPr id="74756" name="Text Box 4">
            <a:extLst>
              <a:ext uri="{FF2B5EF4-FFF2-40B4-BE49-F238E27FC236}">
                <a16:creationId xmlns:a16="http://schemas.microsoft.com/office/drawing/2014/main" id="{3E6AA450-5719-4439-8DF6-6654DEA23009}"/>
              </a:ext>
            </a:extLst>
          </p:cNvPr>
          <p:cNvSpPr txBox="1">
            <a:spLocks noChangeArrowheads="1"/>
          </p:cNvSpPr>
          <p:nvPr/>
        </p:nvSpPr>
        <p:spPr bwMode="auto">
          <a:xfrm>
            <a:off x="251460" y="5432999"/>
            <a:ext cx="11658600" cy="1077218"/>
          </a:xfrm>
          <a:prstGeom prst="rect">
            <a:avLst/>
          </a:prstGeom>
          <a:solidFill>
            <a:srgbClr val="00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sz="3200" dirty="0">
                <a:solidFill>
                  <a:srgbClr val="FF9900"/>
                </a:solidFill>
                <a:latin typeface="Agency FB" panose="020B0503020202020204" pitchFamily="34" charset="0"/>
              </a:rPr>
              <a:t>Currently, most non-evangelical scholars support the later date as do some evangelical scholars. However, other conservative scholars continue to support the early date.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p:cTn id="7" dur="5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4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756"/>
                                        </p:tgtEl>
                                        <p:attrNameLst>
                                          <p:attrName>style.visibility</p:attrName>
                                        </p:attrNameLst>
                                      </p:cBhvr>
                                      <p:to>
                                        <p:strVal val="visible"/>
                                      </p:to>
                                    </p:set>
                                    <p:animEffect transition="in" filter="dissolve">
                                      <p:cBhvr>
                                        <p:cTn id="25"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570922" y="3962400"/>
            <a:ext cx="8839200" cy="1676400"/>
          </a:xfrm>
        </p:spPr>
        <p:txBody>
          <a:bodyPr/>
          <a:lstStyle/>
          <a:p>
            <a:pPr algn="r" eaLnBrk="1" hangingPunct="1">
              <a:defRPr/>
            </a:pPr>
            <a:r>
              <a:rPr lang="en-US" altLang="en-US" sz="9600" dirty="0">
                <a:latin typeface="Mistral" panose="03090702030407020403" pitchFamily="66" charset="0"/>
              </a:rPr>
              <a:t>Slavery in Egypt</a:t>
            </a:r>
          </a:p>
        </p:txBody>
      </p:sp>
    </p:spTree>
    <p:extLst>
      <p:ext uri="{BB962C8B-B14F-4D97-AF65-F5344CB8AC3E}">
        <p14:creationId xmlns:p14="http://schemas.microsoft.com/office/powerpoint/2010/main" val="3949332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75D1-A267-4FC3-BE20-870867091A7F}"/>
              </a:ext>
            </a:extLst>
          </p:cNvPr>
          <p:cNvSpPr>
            <a:spLocks noGrp="1"/>
          </p:cNvSpPr>
          <p:nvPr>
            <p:ph type="title"/>
          </p:nvPr>
        </p:nvSpPr>
        <p:spPr>
          <a:xfrm>
            <a:off x="838200" y="323231"/>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Sons of Israel (1:1-7)</a:t>
            </a:r>
          </a:p>
        </p:txBody>
      </p:sp>
      <p:sp>
        <p:nvSpPr>
          <p:cNvPr id="6" name="Content Placeholder 5">
            <a:extLst>
              <a:ext uri="{FF2B5EF4-FFF2-40B4-BE49-F238E27FC236}">
                <a16:creationId xmlns:a16="http://schemas.microsoft.com/office/drawing/2014/main" id="{9C515161-F5F3-4B0B-B245-C713BDA5558E}"/>
              </a:ext>
            </a:extLst>
          </p:cNvPr>
          <p:cNvSpPr>
            <a:spLocks noGrp="1"/>
          </p:cNvSpPr>
          <p:nvPr>
            <p:ph idx="1"/>
          </p:nvPr>
        </p:nvSpPr>
        <p:spPr>
          <a:xfrm>
            <a:off x="838200" y="1207182"/>
            <a:ext cx="10515600" cy="4254165"/>
          </a:xfrm>
        </p:spPr>
        <p:txBody>
          <a:bodyPr>
            <a:normAutofit fontScale="92500"/>
          </a:bodyPr>
          <a:lstStyle/>
          <a:p>
            <a:pPr marL="0" indent="0">
              <a:buNone/>
            </a:pPr>
            <a:r>
              <a:rPr lang="en-US" sz="2800" b="1" dirty="0">
                <a:solidFill>
                  <a:srgbClr val="002060"/>
                </a:solidFill>
                <a:latin typeface="Comic Sans MS" panose="030F0702030302020204" pitchFamily="66" charset="0"/>
              </a:rPr>
              <a:t>The twelve sons of Jacob who descended into Egypt and from which are derived the twelve tribes of Israel are listed by their birth mothers, and the list matches Genesis 35:23-26.</a:t>
            </a:r>
          </a:p>
          <a:p>
            <a:r>
              <a:rPr lang="en-US" sz="2400" i="1" dirty="0">
                <a:latin typeface="Comic Sans MS" panose="030F0702030302020204" pitchFamily="66" charset="0"/>
              </a:rPr>
              <a:t>Reuben, Simeon, Levi, Judah, Issachar, Zebulun (sons of Leah)</a:t>
            </a:r>
          </a:p>
          <a:p>
            <a:r>
              <a:rPr lang="en-US" sz="2400" i="1" dirty="0">
                <a:latin typeface="Comic Sans MS" panose="030F0702030302020204" pitchFamily="66" charset="0"/>
              </a:rPr>
              <a:t>Benjamin (son of Rachel)</a:t>
            </a:r>
          </a:p>
          <a:p>
            <a:r>
              <a:rPr lang="en-US" sz="2400" i="1" dirty="0">
                <a:latin typeface="Comic Sans MS" panose="030F0702030302020204" pitchFamily="66" charset="0"/>
              </a:rPr>
              <a:t>Dan and Naphtali (sons of Bilhah)</a:t>
            </a:r>
          </a:p>
          <a:p>
            <a:r>
              <a:rPr lang="en-US" sz="2400" i="1" dirty="0">
                <a:latin typeface="Comic Sans MS" panose="030F0702030302020204" pitchFamily="66" charset="0"/>
              </a:rPr>
              <a:t>Gad and Asher (sons of </a:t>
            </a:r>
            <a:r>
              <a:rPr lang="en-US" sz="2400" i="1" dirty="0" err="1">
                <a:latin typeface="Comic Sans MS" panose="030F0702030302020204" pitchFamily="66" charset="0"/>
              </a:rPr>
              <a:t>Zilpah</a:t>
            </a:r>
            <a:r>
              <a:rPr lang="en-US" sz="2400" i="1" dirty="0">
                <a:latin typeface="Comic Sans MS" panose="030F0702030302020204" pitchFamily="66" charset="0"/>
              </a:rPr>
              <a:t>)</a:t>
            </a:r>
          </a:p>
          <a:p>
            <a:r>
              <a:rPr lang="en-US" sz="2400" i="1" dirty="0">
                <a:latin typeface="Comic Sans MS" panose="030F0702030302020204" pitchFamily="66" charset="0"/>
              </a:rPr>
              <a:t>Joseph (son of Rachel, already in Egypt)</a:t>
            </a:r>
          </a:p>
          <a:p>
            <a:endParaRPr lang="en-US" sz="2400" i="1" dirty="0">
              <a:latin typeface="Comic Sans MS" panose="030F0702030302020204" pitchFamily="66" charset="0"/>
            </a:endParaRPr>
          </a:p>
        </p:txBody>
      </p:sp>
      <p:sp>
        <p:nvSpPr>
          <p:cNvPr id="5" name="Slide Number Placeholder 4">
            <a:extLst>
              <a:ext uri="{FF2B5EF4-FFF2-40B4-BE49-F238E27FC236}">
                <a16:creationId xmlns:a16="http://schemas.microsoft.com/office/drawing/2014/main" id="{B4444235-E503-4D20-B399-1E06F292B0B8}"/>
              </a:ext>
            </a:extLst>
          </p:cNvPr>
          <p:cNvSpPr>
            <a:spLocks noGrp="1"/>
          </p:cNvSpPr>
          <p:nvPr>
            <p:ph type="sldNum" sz="quarter" idx="12"/>
          </p:nvPr>
        </p:nvSpPr>
        <p:spPr/>
        <p:txBody>
          <a:bodyPr/>
          <a:lstStyle/>
          <a:p>
            <a:pPr>
              <a:defRPr/>
            </a:pPr>
            <a:fld id="{6BCE622C-DAE1-4578-8E74-28861332DA17}" type="slidenum">
              <a:rPr lang="en-US" altLang="en-US" smtClean="0"/>
              <a:pPr>
                <a:defRPr/>
              </a:pPr>
              <a:t>44</a:t>
            </a:fld>
            <a:endParaRPr lang="en-US" altLang="en-US"/>
          </a:p>
        </p:txBody>
      </p:sp>
      <p:sp>
        <p:nvSpPr>
          <p:cNvPr id="3" name="TextBox 2">
            <a:extLst>
              <a:ext uri="{FF2B5EF4-FFF2-40B4-BE49-F238E27FC236}">
                <a16:creationId xmlns:a16="http://schemas.microsoft.com/office/drawing/2014/main" id="{5EC231D5-C4CD-4F63-B47E-B234423A998D}"/>
              </a:ext>
            </a:extLst>
          </p:cNvPr>
          <p:cNvSpPr txBox="1"/>
          <p:nvPr/>
        </p:nvSpPr>
        <p:spPr>
          <a:xfrm>
            <a:off x="397565" y="5461347"/>
            <a:ext cx="11471315" cy="1200329"/>
          </a:xfrm>
          <a:prstGeom prst="rect">
            <a:avLst/>
          </a:prstGeom>
          <a:solidFill>
            <a:srgbClr val="FFCC66"/>
          </a:solidFill>
        </p:spPr>
        <p:txBody>
          <a:bodyPr wrap="square" rtlCol="0">
            <a:spAutoFit/>
          </a:bodyPr>
          <a:lstStyle/>
          <a:p>
            <a:r>
              <a:rPr lang="en-US" sz="2400" b="1" dirty="0">
                <a:solidFill>
                  <a:srgbClr val="C00000"/>
                </a:solidFill>
                <a:latin typeface="Agency FB" panose="020B0503020202020204" pitchFamily="34" charset="0"/>
              </a:rPr>
              <a:t>The total number was 70 people (cf. Ge. 46:27; Dt. 10:22), which are the 66 mentioned in Genesis 46:26 plus Jacob, Joseph, Ephraim and Manasseh. The Dead Sea Scrolls and the LXX list seventy-five, a number reproduced in the New Testament (Ac. 7:14). </a:t>
            </a:r>
          </a:p>
        </p:txBody>
      </p:sp>
    </p:spTree>
    <p:extLst>
      <p:ext uri="{BB962C8B-B14F-4D97-AF65-F5344CB8AC3E}">
        <p14:creationId xmlns:p14="http://schemas.microsoft.com/office/powerpoint/2010/main" val="35238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vertic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833C-FDB9-4AB7-9E5C-2D0A362C4BA0}"/>
              </a:ext>
            </a:extLst>
          </p:cNvPr>
          <p:cNvSpPr>
            <a:spLocks noGrp="1"/>
          </p:cNvSpPr>
          <p:nvPr>
            <p:ph type="title"/>
          </p:nvPr>
        </p:nvSpPr>
        <p:spPr/>
        <p:txBody>
          <a:bodyPr>
            <a:noAutofit/>
          </a:bodyPr>
          <a:lstStyle/>
          <a:p>
            <a:r>
              <a:rPr lang="en-US" sz="4000" dirty="0">
                <a:solidFill>
                  <a:srgbClr val="C00000"/>
                </a:solidFill>
                <a:effectLst>
                  <a:outerShdw blurRad="38100" dist="38100" dir="2700000" algn="tl">
                    <a:srgbClr val="000000">
                      <a:alpha val="43137"/>
                    </a:srgbClr>
                  </a:outerShdw>
                </a:effectLst>
              </a:rPr>
              <a:t>THE HYKSOS</a:t>
            </a:r>
          </a:p>
        </p:txBody>
      </p:sp>
      <p:sp>
        <p:nvSpPr>
          <p:cNvPr id="3" name="Content Placeholder 2">
            <a:extLst>
              <a:ext uri="{FF2B5EF4-FFF2-40B4-BE49-F238E27FC236}">
                <a16:creationId xmlns:a16="http://schemas.microsoft.com/office/drawing/2014/main" id="{694E086C-01B4-4BB4-9032-FE826C7C8EEE}"/>
              </a:ext>
            </a:extLst>
          </p:cNvPr>
          <p:cNvSpPr>
            <a:spLocks noGrp="1"/>
          </p:cNvSpPr>
          <p:nvPr>
            <p:ph idx="1"/>
          </p:nvPr>
        </p:nvSpPr>
        <p:spPr>
          <a:xfrm>
            <a:off x="838200" y="1301917"/>
            <a:ext cx="11030680" cy="5419558"/>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To understand the shift between Jacob’s descent into Egypt as a man of means and the reduction of his descendants to slaves, one must know something of Egyptian history.</a:t>
            </a:r>
          </a:p>
          <a:p>
            <a:r>
              <a:rPr lang="en-US" sz="2400" i="1" dirty="0"/>
              <a:t>Semitics began to increase sharply in Egypt during the 12</a:t>
            </a:r>
            <a:r>
              <a:rPr lang="en-US" sz="2400" i="1" baseline="30000" dirty="0"/>
              <a:t>th</a:t>
            </a:r>
            <a:r>
              <a:rPr lang="en-US" sz="2400" i="1" dirty="0"/>
              <a:t> dynasty (20</a:t>
            </a:r>
            <a:r>
              <a:rPr lang="en-US" sz="2400" i="1" baseline="30000" dirty="0"/>
              <a:t>th</a:t>
            </a:r>
            <a:r>
              <a:rPr lang="en-US" sz="2400" i="1" dirty="0"/>
              <a:t> century BC), and some Semites rose to levels of official power.</a:t>
            </a:r>
          </a:p>
          <a:p>
            <a:r>
              <a:rPr lang="en-US" sz="2400" i="1" dirty="0"/>
              <a:t>By the 17</a:t>
            </a:r>
            <a:r>
              <a:rPr lang="en-US" sz="2400" i="1" baseline="30000" dirty="0"/>
              <a:t>th</a:t>
            </a:r>
            <a:r>
              <a:rPr lang="en-US" sz="2400" i="1" dirty="0"/>
              <a:t> century BC, the whole of Egypt had come under the dominion of these foreigners, who relocated the capital in the East Delta and ruled for about a century (called “the Second Intermediate Period”).</a:t>
            </a:r>
          </a:p>
          <a:p>
            <a:r>
              <a:rPr lang="en-US" sz="2400" i="1" dirty="0"/>
              <a:t>Naturally, the Hyksos would be more favorable to other Semites relocating in Egypt, and it is probable that Jacob’s family descended into Egypt during this period.</a:t>
            </a:r>
          </a:p>
        </p:txBody>
      </p:sp>
      <p:sp>
        <p:nvSpPr>
          <p:cNvPr id="4" name="Slide Number Placeholder 3">
            <a:extLst>
              <a:ext uri="{FF2B5EF4-FFF2-40B4-BE49-F238E27FC236}">
                <a16:creationId xmlns:a16="http://schemas.microsoft.com/office/drawing/2014/main" id="{7E51494A-5F9B-4433-ABC9-46DA590CDD73}"/>
              </a:ext>
            </a:extLst>
          </p:cNvPr>
          <p:cNvSpPr>
            <a:spLocks noGrp="1"/>
          </p:cNvSpPr>
          <p:nvPr>
            <p:ph type="sldNum" sz="quarter" idx="12"/>
          </p:nvPr>
        </p:nvSpPr>
        <p:spPr/>
        <p:txBody>
          <a:bodyPr/>
          <a:lstStyle/>
          <a:p>
            <a:fld id="{45C00377-489B-40EC-B059-26BDDD2E89B9}" type="slidenum">
              <a:rPr lang="en-US" smtClean="0"/>
              <a:pPr/>
              <a:t>45</a:t>
            </a:fld>
            <a:endParaRPr lang="en-US" dirty="0"/>
          </a:p>
        </p:txBody>
      </p:sp>
    </p:spTree>
    <p:extLst>
      <p:ext uri="{BB962C8B-B14F-4D97-AF65-F5344CB8AC3E}">
        <p14:creationId xmlns:p14="http://schemas.microsoft.com/office/powerpoint/2010/main" val="29117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AFB100F-87A5-452E-93D5-DE5EDCF567E4}"/>
              </a:ext>
            </a:extLst>
          </p:cNvPr>
          <p:cNvSpPr>
            <a:spLocks noGrp="1"/>
          </p:cNvSpPr>
          <p:nvPr>
            <p:ph type="sldNum" sz="quarter" idx="12"/>
          </p:nvPr>
        </p:nvSpPr>
        <p:spPr/>
        <p:txBody>
          <a:bodyPr/>
          <a:lstStyle/>
          <a:p>
            <a:pPr>
              <a:defRPr/>
            </a:pPr>
            <a:fld id="{3B3F2A6E-A40A-4D8B-8760-9AB1983CC726}" type="slidenum">
              <a:rPr lang="en-US" altLang="en-US"/>
              <a:pPr>
                <a:defRPr/>
              </a:pPr>
              <a:t>46</a:t>
            </a:fld>
            <a:endParaRPr lang="en-US" altLang="en-US"/>
          </a:p>
        </p:txBody>
      </p:sp>
      <p:sp>
        <p:nvSpPr>
          <p:cNvPr id="417794" name="Rectangle 2">
            <a:extLst>
              <a:ext uri="{FF2B5EF4-FFF2-40B4-BE49-F238E27FC236}">
                <a16:creationId xmlns:a16="http://schemas.microsoft.com/office/drawing/2014/main" id="{57D1B165-1F99-4E2F-92FF-53E17BFF18DD}"/>
              </a:ext>
            </a:extLst>
          </p:cNvPr>
          <p:cNvSpPr>
            <a:spLocks noGrp="1" noChangeArrowheads="1"/>
          </p:cNvSpPr>
          <p:nvPr>
            <p:ph type="title"/>
          </p:nvPr>
        </p:nvSpPr>
        <p:spPr>
          <a:xfrm>
            <a:off x="838200" y="434340"/>
            <a:ext cx="10515600" cy="1309071"/>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itchFamily="34" charset="0"/>
              </a:rPr>
              <a:t>The Pharaoh who Did Not Know Joseph (1:8-22)</a:t>
            </a:r>
          </a:p>
        </p:txBody>
      </p:sp>
      <p:sp>
        <p:nvSpPr>
          <p:cNvPr id="417795" name="Rectangle 3">
            <a:extLst>
              <a:ext uri="{FF2B5EF4-FFF2-40B4-BE49-F238E27FC236}">
                <a16:creationId xmlns:a16="http://schemas.microsoft.com/office/drawing/2014/main" id="{517DA6AC-8CFF-4E24-AD8A-1DAAE7176193}"/>
              </a:ext>
            </a:extLst>
          </p:cNvPr>
          <p:cNvSpPr>
            <a:spLocks noGrp="1" noChangeArrowheads="1"/>
          </p:cNvSpPr>
          <p:nvPr>
            <p:ph type="body" idx="1"/>
          </p:nvPr>
        </p:nvSpPr>
        <p:spPr>
          <a:xfrm>
            <a:off x="838200" y="1922799"/>
            <a:ext cx="10515600" cy="4798676"/>
          </a:xfrm>
        </p:spPr>
        <p:txBody>
          <a:bodyPr>
            <a:normAutofit lnSpcReduction="10000"/>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rPr>
              <a:t>The Hyksos (Asian rulers) were resented as usurpers and eventually expelled from Egypt by Ahmose, who became the first Pharaoh in the 18</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dynasty.</a:t>
            </a:r>
          </a:p>
          <a:p>
            <a:pPr eaLnBrk="1" hangingPunct="1">
              <a:defRPr/>
            </a:pPr>
            <a:r>
              <a:rPr lang="en-US" altLang="en-US" sz="2400" i="1" dirty="0">
                <a:latin typeface="Comic Sans MS" panose="030F0702030302020204" pitchFamily="66" charset="0"/>
              </a:rPr>
              <a:t>In all likelihood, it was the 18</a:t>
            </a:r>
            <a:r>
              <a:rPr lang="en-US" altLang="en-US" sz="2400" i="1" baseline="30000" dirty="0">
                <a:latin typeface="Comic Sans MS" panose="030F0702030302020204" pitchFamily="66" charset="0"/>
              </a:rPr>
              <a:t>th</a:t>
            </a:r>
            <a:r>
              <a:rPr lang="en-US" altLang="en-US" sz="2400" i="1" dirty="0">
                <a:latin typeface="Comic Sans MS" panose="030F0702030302020204" pitchFamily="66" charset="0"/>
              </a:rPr>
              <a:t> dynasty of native Egyptians who “did not know Joseph” or his family (whereas the previous Asiatic rulers had been favorable).</a:t>
            </a:r>
          </a:p>
          <a:p>
            <a:pPr eaLnBrk="1" hangingPunct="1">
              <a:defRPr/>
            </a:pPr>
            <a:r>
              <a:rPr lang="en-US" altLang="en-US" sz="2400" i="1" dirty="0">
                <a:latin typeface="Comic Sans MS" panose="030F0702030302020204" pitchFamily="66" charset="0"/>
              </a:rPr>
              <a:t>They were the founders of “The New Kingdom.”</a:t>
            </a:r>
          </a:p>
          <a:p>
            <a:pPr eaLnBrk="1" hangingPunct="1">
              <a:defRPr/>
            </a:pPr>
            <a:r>
              <a:rPr lang="en-US" altLang="en-US" sz="2400" i="1" dirty="0">
                <a:latin typeface="Comic Sans MS" panose="030F0702030302020204" pitchFamily="66" charset="0"/>
              </a:rPr>
              <a:t>Not trusting aliens after the Hyksos’ Period, the native Egyptian rulers would have been the ones most likely to have enslaved Semites who lived in Egypt.</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7795">
                                            <p:txEl>
                                              <p:pRg st="0" end="0"/>
                                            </p:txEl>
                                          </p:spTgt>
                                        </p:tgtEl>
                                        <p:attrNameLst>
                                          <p:attrName>style.visibility</p:attrName>
                                        </p:attrNameLst>
                                      </p:cBhvr>
                                      <p:to>
                                        <p:strVal val="visible"/>
                                      </p:to>
                                    </p:set>
                                    <p:anim calcmode="lin" valueType="num">
                                      <p:cBhvr>
                                        <p:cTn id="7" dur="500" fill="hold"/>
                                        <p:tgtEl>
                                          <p:spTgt spid="4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7795">
                                            <p:txEl>
                                              <p:pRg st="1" end="1"/>
                                            </p:txEl>
                                          </p:spTgt>
                                        </p:tgtEl>
                                        <p:attrNameLst>
                                          <p:attrName>style.visibility</p:attrName>
                                        </p:attrNameLst>
                                      </p:cBhvr>
                                      <p:to>
                                        <p:strVal val="visible"/>
                                      </p:to>
                                    </p:set>
                                    <p:anim calcmode="lin" valueType="num">
                                      <p:cBhvr additive="base">
                                        <p:cTn id="13" dur="500" fill="hold"/>
                                        <p:tgtEl>
                                          <p:spTgt spid="417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77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7795">
                                            <p:txEl>
                                              <p:pRg st="2" end="2"/>
                                            </p:txEl>
                                          </p:spTgt>
                                        </p:tgtEl>
                                        <p:attrNameLst>
                                          <p:attrName>style.visibility</p:attrName>
                                        </p:attrNameLst>
                                      </p:cBhvr>
                                      <p:to>
                                        <p:strVal val="visible"/>
                                      </p:to>
                                    </p:set>
                                    <p:anim calcmode="lin" valueType="num">
                                      <p:cBhvr additive="base">
                                        <p:cTn id="19" dur="500" fill="hold"/>
                                        <p:tgtEl>
                                          <p:spTgt spid="4177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7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7795">
                                            <p:txEl>
                                              <p:pRg st="3" end="3"/>
                                            </p:txEl>
                                          </p:spTgt>
                                        </p:tgtEl>
                                        <p:attrNameLst>
                                          <p:attrName>style.visibility</p:attrName>
                                        </p:attrNameLst>
                                      </p:cBhvr>
                                      <p:to>
                                        <p:strVal val="visible"/>
                                      </p:to>
                                    </p:set>
                                    <p:anim calcmode="lin" valueType="num">
                                      <p:cBhvr additive="base">
                                        <p:cTn id="25" dur="500" fill="hold"/>
                                        <p:tgtEl>
                                          <p:spTgt spid="4177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77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pic>
        <p:nvPicPr>
          <p:cNvPr id="107522" name="Picture 2" descr="ESN19">
            <a:extLst>
              <a:ext uri="{FF2B5EF4-FFF2-40B4-BE49-F238E27FC236}">
                <a16:creationId xmlns:a16="http://schemas.microsoft.com/office/drawing/2014/main" id="{729A2C8F-3866-422E-B323-99C3F8494E4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a:extLst>
              <a:ext uri="{FF2B5EF4-FFF2-40B4-BE49-F238E27FC236}">
                <a16:creationId xmlns:a16="http://schemas.microsoft.com/office/drawing/2014/main" id="{31A46549-F470-4809-8E36-6686D11F216E}"/>
              </a:ext>
            </a:extLst>
          </p:cNvPr>
          <p:cNvSpPr txBox="1">
            <a:spLocks noChangeArrowheads="1"/>
          </p:cNvSpPr>
          <p:nvPr/>
        </p:nvSpPr>
        <p:spPr bwMode="auto">
          <a:xfrm>
            <a:off x="1524000" y="6019801"/>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latin typeface="Tahoma" panose="020B0604030504040204" pitchFamily="34" charset="0"/>
              </a:rPr>
              <a:t>Carved into the face of a high cliff is the depiction of an Egyptian taskmaster striking an Asiatic prisoner.</a:t>
            </a:r>
          </a:p>
        </p:txBody>
      </p:sp>
      <p:sp>
        <p:nvSpPr>
          <p:cNvPr id="2" name="Slide Number Placeholder 1">
            <a:extLst>
              <a:ext uri="{FF2B5EF4-FFF2-40B4-BE49-F238E27FC236}">
                <a16:creationId xmlns:a16="http://schemas.microsoft.com/office/drawing/2014/main" id="{45A1754E-5F8E-40AF-A16B-178CFA5A84C7}"/>
              </a:ext>
            </a:extLst>
          </p:cNvPr>
          <p:cNvSpPr>
            <a:spLocks noGrp="1"/>
          </p:cNvSpPr>
          <p:nvPr>
            <p:ph type="sldNum" sz="quarter" idx="11"/>
          </p:nvPr>
        </p:nvSpPr>
        <p:spPr/>
        <p:txBody>
          <a:bodyPr/>
          <a:lstStyle/>
          <a:p>
            <a:fld id="{45C00377-489B-40EC-B059-26BDDD2E89B9}" type="slidenum">
              <a:rPr lang="en-US" smtClean="0"/>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397565" y="3578087"/>
            <a:ext cx="11195437" cy="2975113"/>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Moses’ Call and Commission</a:t>
            </a:r>
          </a:p>
        </p:txBody>
      </p:sp>
    </p:spTree>
    <p:extLst>
      <p:ext uri="{BB962C8B-B14F-4D97-AF65-F5344CB8AC3E}">
        <p14:creationId xmlns:p14="http://schemas.microsoft.com/office/powerpoint/2010/main" val="3963936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DEDD31-6F60-412D-9E40-AC1F48E70FF8}"/>
              </a:ext>
            </a:extLst>
          </p:cNvPr>
          <p:cNvSpPr>
            <a:spLocks noGrp="1"/>
          </p:cNvSpPr>
          <p:nvPr>
            <p:ph type="sldNum" sz="quarter" idx="12"/>
          </p:nvPr>
        </p:nvSpPr>
        <p:spPr/>
        <p:txBody>
          <a:bodyPr/>
          <a:lstStyle/>
          <a:p>
            <a:pPr>
              <a:defRPr/>
            </a:pPr>
            <a:fld id="{0FBB21AF-B431-4805-B78F-F91089B54A2E}" type="slidenum">
              <a:rPr lang="en-US" altLang="en-US"/>
              <a:pPr>
                <a:defRPr/>
              </a:pPr>
              <a:t>49</a:t>
            </a:fld>
            <a:endParaRPr lang="en-US" altLang="en-US"/>
          </a:p>
        </p:txBody>
      </p:sp>
      <p:sp>
        <p:nvSpPr>
          <p:cNvPr id="415746" name="Rectangle 2">
            <a:extLst>
              <a:ext uri="{FF2B5EF4-FFF2-40B4-BE49-F238E27FC236}">
                <a16:creationId xmlns:a16="http://schemas.microsoft.com/office/drawing/2014/main" id="{E384E6D0-567D-4F24-90B1-07CCBE6E22E6}"/>
              </a:ext>
            </a:extLst>
          </p:cNvPr>
          <p:cNvSpPr>
            <a:spLocks noGrp="1" noChangeArrowheads="1"/>
          </p:cNvSpPr>
          <p:nvPr>
            <p:ph type="title"/>
          </p:nvPr>
        </p:nvSpPr>
        <p:spPr>
          <a:xfrm>
            <a:off x="838200" y="136525"/>
            <a:ext cx="10515600" cy="637198"/>
          </a:xfrm>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itchFamily="34" charset="0"/>
              </a:rPr>
              <a:t>Birth of Moses (2:1-10)</a:t>
            </a:r>
          </a:p>
        </p:txBody>
      </p:sp>
      <p:sp>
        <p:nvSpPr>
          <p:cNvPr id="415747" name="Rectangle 3">
            <a:extLst>
              <a:ext uri="{FF2B5EF4-FFF2-40B4-BE49-F238E27FC236}">
                <a16:creationId xmlns:a16="http://schemas.microsoft.com/office/drawing/2014/main" id="{B6B3CE37-C759-4F43-8627-BFB11B715F07}"/>
              </a:ext>
            </a:extLst>
          </p:cNvPr>
          <p:cNvSpPr>
            <a:spLocks noGrp="1" noChangeArrowheads="1"/>
          </p:cNvSpPr>
          <p:nvPr>
            <p:ph type="body" idx="1"/>
          </p:nvPr>
        </p:nvSpPr>
        <p:spPr>
          <a:xfrm>
            <a:off x="838200" y="1029335"/>
            <a:ext cx="11030680" cy="5692140"/>
          </a:xfrm>
        </p:spPr>
        <p:txBody>
          <a:bodyPr>
            <a:normAutofit lnSpcReduction="10000"/>
          </a:bodyPr>
          <a:lstStyle/>
          <a:p>
            <a:pPr eaLnBrk="1" hangingPunct="1">
              <a:buFont typeface="Wingdings" panose="05000000000000000000" pitchFamily="2" charset="2"/>
              <a:buNone/>
              <a:defRPr/>
            </a:pPr>
            <a:r>
              <a:rPr lang="en-US" altLang="en-US" sz="2800" b="1" dirty="0">
                <a:solidFill>
                  <a:srgbClr val="002060"/>
                </a:solidFill>
                <a:latin typeface="Comic Sans MS" panose="030F0702030302020204" pitchFamily="66" charset="0"/>
              </a:rPr>
              <a:t>The birth of Moses under the trying circumstances of slavery and a government policy of infanticide became the initial step toward liberation.</a:t>
            </a:r>
            <a:endParaRPr lang="en-US" altLang="en-US" sz="2400" i="1" dirty="0">
              <a:latin typeface="Comic Sans MS" panose="030F0702030302020204" pitchFamily="66" charset="0"/>
            </a:endParaRPr>
          </a:p>
          <a:p>
            <a:pPr>
              <a:defRPr/>
            </a:pPr>
            <a:r>
              <a:rPr lang="en-US" altLang="en-US" sz="2400" i="1" dirty="0">
                <a:latin typeface="Comic Sans MS" panose="030F0702030302020204" pitchFamily="66" charset="0"/>
              </a:rPr>
              <a:t>There may well be a deliberate parallelism between the rescue of Noah from the flood waters and the rescue of Moses from the Nile. </a:t>
            </a:r>
          </a:p>
          <a:p>
            <a:pPr lvl="1">
              <a:defRPr/>
            </a:pPr>
            <a:r>
              <a:rPr lang="en-US" altLang="en-US" sz="2200" b="1" dirty="0">
                <a:latin typeface="Comic Sans MS" panose="030F0702030302020204" pitchFamily="66" charset="0"/>
              </a:rPr>
              <a:t>In both stories, the rare word “ark” (</a:t>
            </a:r>
            <a:r>
              <a:rPr lang="en-US" altLang="en-US" sz="2200" dirty="0" err="1">
                <a:latin typeface="HebrewTh" pitchFamily="2" charset="0"/>
              </a:rPr>
              <a:t>hbaTe</a:t>
            </a:r>
            <a:r>
              <a:rPr lang="en-US" altLang="en-US" sz="2200" b="1" dirty="0">
                <a:latin typeface="Comic Sans MS" panose="030F0702030302020204" pitchFamily="66" charset="0"/>
              </a:rPr>
              <a:t>) is the same.</a:t>
            </a:r>
          </a:p>
          <a:p>
            <a:pPr lvl="1">
              <a:defRPr/>
            </a:pPr>
            <a:r>
              <a:rPr lang="en-US" altLang="en-US" sz="2200" b="1" dirty="0">
                <a:latin typeface="Comic Sans MS" panose="030F0702030302020204" pitchFamily="66" charset="0"/>
              </a:rPr>
              <a:t>In both stories, the threat of the chaotic waters symbolizes overwhelming danger in a fallen world gone astray.</a:t>
            </a:r>
          </a:p>
          <a:p>
            <a:pPr>
              <a:defRPr/>
            </a:pPr>
            <a:r>
              <a:rPr lang="en-US" altLang="en-US" sz="2400" i="1" dirty="0">
                <a:latin typeface="Comic Sans MS" panose="030F0702030302020204" pitchFamily="66" charset="0"/>
              </a:rPr>
              <a:t>His name “</a:t>
            </a:r>
            <a:r>
              <a:rPr lang="en-US" altLang="en-US" sz="2400" i="1" dirty="0" err="1">
                <a:latin typeface="Comic Sans MS" panose="030F0702030302020204" pitchFamily="66" charset="0"/>
              </a:rPr>
              <a:t>Mosheh</a:t>
            </a:r>
            <a:r>
              <a:rPr lang="en-US" altLang="en-US" sz="2400" i="1" dirty="0">
                <a:latin typeface="Comic Sans MS" panose="030F0702030302020204" pitchFamily="66" charset="0"/>
              </a:rPr>
              <a:t>” (a pun on the Hebrew verb “to draw out”) anticipates his “drawing out” of the Israelites from Egyptian bondage. It also is an Egyptian root meaning “to give birth,” found in the names of various Pharaohs, such as, Ahmose, Thutmose, </a:t>
            </a:r>
            <a:r>
              <a:rPr lang="en-US" altLang="en-US" sz="2400" i="1" dirty="0" err="1">
                <a:latin typeface="Comic Sans MS" panose="030F0702030302020204" pitchFamily="66" charset="0"/>
              </a:rPr>
              <a:t>Amenmose</a:t>
            </a:r>
            <a:r>
              <a:rPr lang="en-US" altLang="en-US" sz="2400" i="1" dirty="0">
                <a:latin typeface="Comic Sans MS" panose="030F0702030302020204" pitchFamily="66" charset="0"/>
              </a:rPr>
              <a:t> and Ramose.</a:t>
            </a:r>
          </a:p>
          <a:p>
            <a:pPr>
              <a:defRPr/>
            </a:pPr>
            <a:endParaRPr lang="en-US" altLang="en-US" sz="2400" i="1" dirty="0">
              <a:latin typeface="Comic Sans MS" panose="030F0702030302020204" pitchFamily="66" charset="0"/>
            </a:endParaRPr>
          </a:p>
        </p:txBody>
      </p:sp>
    </p:spTree>
    <p:extLst>
      <p:ext uri="{BB962C8B-B14F-4D97-AF65-F5344CB8AC3E}">
        <p14:creationId xmlns:p14="http://schemas.microsoft.com/office/powerpoint/2010/main" val="6999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p:cTn id="7" dur="500" fill="hold"/>
                                        <p:tgtEl>
                                          <p:spTgt spid="415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57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57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5747">
                                            <p:txEl>
                                              <p:pRg st="1" end="1"/>
                                            </p:txEl>
                                          </p:spTgt>
                                        </p:tgtEl>
                                        <p:attrNameLst>
                                          <p:attrName>style.visibility</p:attrName>
                                        </p:attrNameLst>
                                      </p:cBhvr>
                                      <p:to>
                                        <p:strVal val="visible"/>
                                      </p:to>
                                    </p:set>
                                    <p:anim calcmode="lin" valueType="num">
                                      <p:cBhvr additive="base">
                                        <p:cTn id="14" dur="500" fill="hold"/>
                                        <p:tgtEl>
                                          <p:spTgt spid="41574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15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15747">
                                            <p:txEl>
                                              <p:pRg st="2" end="2"/>
                                            </p:txEl>
                                          </p:spTgt>
                                        </p:tgtEl>
                                        <p:attrNameLst>
                                          <p:attrName>style.visibility</p:attrName>
                                        </p:attrNameLst>
                                      </p:cBhvr>
                                      <p:to>
                                        <p:strVal val="visible"/>
                                      </p:to>
                                    </p:set>
                                    <p:anim calcmode="lin" valueType="num">
                                      <p:cBhvr additive="base">
                                        <p:cTn id="20" dur="500" fill="hold"/>
                                        <p:tgtEl>
                                          <p:spTgt spid="41574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15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15747">
                                            <p:txEl>
                                              <p:pRg st="3" end="3"/>
                                            </p:txEl>
                                          </p:spTgt>
                                        </p:tgtEl>
                                        <p:attrNameLst>
                                          <p:attrName>style.visibility</p:attrName>
                                        </p:attrNameLst>
                                      </p:cBhvr>
                                      <p:to>
                                        <p:strVal val="visible"/>
                                      </p:to>
                                    </p:set>
                                    <p:anim calcmode="lin" valueType="num">
                                      <p:cBhvr additive="base">
                                        <p:cTn id="26" dur="500" fill="hold"/>
                                        <p:tgtEl>
                                          <p:spTgt spid="41574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15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5747">
                                            <p:txEl>
                                              <p:pRg st="4" end="4"/>
                                            </p:txEl>
                                          </p:spTgt>
                                        </p:tgtEl>
                                        <p:attrNameLst>
                                          <p:attrName>style.visibility</p:attrName>
                                        </p:attrNameLst>
                                      </p:cBhvr>
                                      <p:to>
                                        <p:strVal val="visible"/>
                                      </p:to>
                                    </p:set>
                                    <p:anim calcmode="lin" valueType="num">
                                      <p:cBhvr additive="base">
                                        <p:cTn id="32" dur="500" fill="hold"/>
                                        <p:tgtEl>
                                          <p:spTgt spid="41574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15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7DAF-725D-436B-BC97-A1369B8ACF4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Themes</a:t>
            </a:r>
          </a:p>
        </p:txBody>
      </p:sp>
      <p:sp>
        <p:nvSpPr>
          <p:cNvPr id="5" name="Content Placeholder 4">
            <a:extLst>
              <a:ext uri="{FF2B5EF4-FFF2-40B4-BE49-F238E27FC236}">
                <a16:creationId xmlns:a16="http://schemas.microsoft.com/office/drawing/2014/main" id="{DEF82B9D-80C2-4396-A208-0B4C68EDD92C}"/>
              </a:ext>
            </a:extLst>
          </p:cNvPr>
          <p:cNvSpPr>
            <a:spLocks noGrp="1"/>
          </p:cNvSpPr>
          <p:nvPr>
            <p:ph sz="half" idx="1"/>
          </p:nvPr>
        </p:nvSpPr>
        <p:spPr>
          <a:xfrm>
            <a:off x="112650" y="1590257"/>
            <a:ext cx="2789576" cy="4540669"/>
          </a:xfrm>
          <a:solidFill>
            <a:schemeClr val="accent6">
              <a:lumMod val="20000"/>
              <a:lumOff val="80000"/>
            </a:schemeClr>
          </a:solidFill>
          <a:ln>
            <a:solidFill>
              <a:schemeClr val="tx1"/>
            </a:solidFill>
          </a:ln>
        </p:spPr>
        <p:txBody>
          <a:bodyPr>
            <a:normAutofit lnSpcReduction="10000"/>
          </a:bodyPr>
          <a:lstStyle/>
          <a:p>
            <a:pPr marL="0" indent="0">
              <a:buNone/>
            </a:pPr>
            <a:r>
              <a:rPr lang="en-US" sz="2800" b="1" dirty="0">
                <a:solidFill>
                  <a:srgbClr val="002060"/>
                </a:solidFill>
                <a:latin typeface="Comic Sans MS" panose="030F0702030302020204" pitchFamily="66" charset="0"/>
              </a:rPr>
              <a:t>Liberation</a:t>
            </a:r>
          </a:p>
          <a:p>
            <a:r>
              <a:rPr lang="en-US" sz="2400" i="1" dirty="0">
                <a:latin typeface="Comic Sans MS" panose="030F0702030302020204" pitchFamily="66" charset="0"/>
              </a:rPr>
              <a:t>The opening is primarily concerned with the transition from oppression to freedom.</a:t>
            </a:r>
          </a:p>
          <a:p>
            <a:r>
              <a:rPr lang="en-US" sz="2400" i="1" dirty="0">
                <a:latin typeface="Comic Sans MS" panose="030F0702030302020204" pitchFamily="66" charset="0"/>
              </a:rPr>
              <a:t>The author of this freedom is Yahweh.</a:t>
            </a:r>
          </a:p>
        </p:txBody>
      </p:sp>
      <p:sp>
        <p:nvSpPr>
          <p:cNvPr id="6" name="Text Placeholder 5">
            <a:extLst>
              <a:ext uri="{FF2B5EF4-FFF2-40B4-BE49-F238E27FC236}">
                <a16:creationId xmlns:a16="http://schemas.microsoft.com/office/drawing/2014/main" id="{4BF6ACC3-DE95-4F12-8AA6-0098B61EA036}"/>
              </a:ext>
            </a:extLst>
          </p:cNvPr>
          <p:cNvSpPr>
            <a:spLocks noGrp="1"/>
          </p:cNvSpPr>
          <p:nvPr>
            <p:ph type="body" sz="half" idx="2"/>
          </p:nvPr>
        </p:nvSpPr>
        <p:spPr>
          <a:xfrm>
            <a:off x="3107636" y="1590255"/>
            <a:ext cx="2802841" cy="4540669"/>
          </a:xfrm>
          <a:solidFill>
            <a:schemeClr val="accent6">
              <a:lumMod val="40000"/>
              <a:lumOff val="60000"/>
            </a:schemeClr>
          </a:solidFill>
          <a:ln>
            <a:solidFill>
              <a:schemeClr val="tx1"/>
            </a:solidFill>
          </a:ln>
        </p:spPr>
        <p:txBody>
          <a:bodyPr>
            <a:normAutofit lnSpcReduction="10000"/>
          </a:bodyPr>
          <a:lstStyle/>
          <a:p>
            <a:pPr marL="0" indent="0">
              <a:buNone/>
            </a:pPr>
            <a:r>
              <a:rPr lang="en-US" sz="2800" b="1" dirty="0">
                <a:solidFill>
                  <a:srgbClr val="002060"/>
                </a:solidFill>
                <a:latin typeface="Comic Sans MS" panose="030F0702030302020204" pitchFamily="66" charset="0"/>
              </a:rPr>
              <a:t>Law</a:t>
            </a:r>
          </a:p>
          <a:p>
            <a:r>
              <a:rPr lang="en-US" sz="2400" i="1" dirty="0">
                <a:latin typeface="Comic Sans MS" panose="030F0702030302020204" pitchFamily="66" charset="0"/>
              </a:rPr>
              <a:t>At Sinai, Yahweh announces his will for all aspects of Israel’s public and private life.</a:t>
            </a:r>
          </a:p>
          <a:p>
            <a:r>
              <a:rPr lang="en-US" sz="2400" i="1" dirty="0">
                <a:latin typeface="Comic Sans MS" panose="030F0702030302020204" pitchFamily="66" charset="0"/>
              </a:rPr>
              <a:t>For Israel, all law is God’s law.</a:t>
            </a:r>
          </a:p>
        </p:txBody>
      </p:sp>
      <p:sp>
        <p:nvSpPr>
          <p:cNvPr id="4" name="Slide Number Placeholder 3">
            <a:extLst>
              <a:ext uri="{FF2B5EF4-FFF2-40B4-BE49-F238E27FC236}">
                <a16:creationId xmlns:a16="http://schemas.microsoft.com/office/drawing/2014/main" id="{96F36B25-1682-40D7-AFA4-59B5BACB29CF}"/>
              </a:ext>
            </a:extLst>
          </p:cNvPr>
          <p:cNvSpPr>
            <a:spLocks noGrp="1"/>
          </p:cNvSpPr>
          <p:nvPr>
            <p:ph type="sldNum" sz="quarter" idx="12"/>
          </p:nvPr>
        </p:nvSpPr>
        <p:spPr/>
        <p:txBody>
          <a:bodyPr/>
          <a:lstStyle/>
          <a:p>
            <a:fld id="{45C00377-489B-40EC-B059-26BDDD2E89B9}" type="slidenum">
              <a:rPr lang="en-US" smtClean="0"/>
              <a:pPr/>
              <a:t>5</a:t>
            </a:fld>
            <a:endParaRPr lang="en-US" dirty="0"/>
          </a:p>
        </p:txBody>
      </p:sp>
      <p:sp>
        <p:nvSpPr>
          <p:cNvPr id="7" name="Text Placeholder 5">
            <a:extLst>
              <a:ext uri="{FF2B5EF4-FFF2-40B4-BE49-F238E27FC236}">
                <a16:creationId xmlns:a16="http://schemas.microsoft.com/office/drawing/2014/main" id="{1E869FEA-4AD5-4435-B5B5-31D6F54A9A09}"/>
              </a:ext>
            </a:extLst>
          </p:cNvPr>
          <p:cNvSpPr txBox="1">
            <a:spLocks/>
          </p:cNvSpPr>
          <p:nvPr/>
        </p:nvSpPr>
        <p:spPr>
          <a:xfrm>
            <a:off x="6122500" y="1590256"/>
            <a:ext cx="2802841" cy="4540668"/>
          </a:xfrm>
          <a:prstGeom prst="rect">
            <a:avLst/>
          </a:prstGeom>
          <a:solidFill>
            <a:schemeClr val="accent6">
              <a:lumMod val="60000"/>
              <a:lumOff val="40000"/>
            </a:schemeClr>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002060"/>
                </a:solidFill>
                <a:latin typeface="Comic Sans MS" panose="030F0702030302020204" pitchFamily="66" charset="0"/>
              </a:rPr>
              <a:t>Covenant</a:t>
            </a:r>
          </a:p>
          <a:p>
            <a:r>
              <a:rPr lang="en-US" sz="2400" i="1" dirty="0">
                <a:latin typeface="Comic Sans MS" panose="030F0702030302020204" pitchFamily="66" charset="0"/>
              </a:rPr>
              <a:t>A binding relationship is established between God and Israel.</a:t>
            </a:r>
          </a:p>
          <a:p>
            <a:r>
              <a:rPr lang="en-US" sz="2400" i="1" dirty="0">
                <a:latin typeface="Comic Sans MS" panose="030F0702030302020204" pitchFamily="66" charset="0"/>
              </a:rPr>
              <a:t>This covenant envisions both judgment and hope.</a:t>
            </a:r>
          </a:p>
        </p:txBody>
      </p:sp>
      <p:sp>
        <p:nvSpPr>
          <p:cNvPr id="8" name="Text Placeholder 5">
            <a:extLst>
              <a:ext uri="{FF2B5EF4-FFF2-40B4-BE49-F238E27FC236}">
                <a16:creationId xmlns:a16="http://schemas.microsoft.com/office/drawing/2014/main" id="{957F817B-D71F-4133-8B3A-9E7A399A109D}"/>
              </a:ext>
            </a:extLst>
          </p:cNvPr>
          <p:cNvSpPr txBox="1">
            <a:spLocks/>
          </p:cNvSpPr>
          <p:nvPr/>
        </p:nvSpPr>
        <p:spPr>
          <a:xfrm>
            <a:off x="9117486" y="1590257"/>
            <a:ext cx="2928730" cy="4530725"/>
          </a:xfrm>
          <a:prstGeom prst="rect">
            <a:avLst/>
          </a:prstGeom>
          <a:solidFill>
            <a:srgbClr val="A296A4"/>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002060"/>
                </a:solidFill>
                <a:latin typeface="Comic Sans MS" panose="030F0702030302020204" pitchFamily="66" charset="0"/>
              </a:rPr>
              <a:t>Presence</a:t>
            </a:r>
          </a:p>
          <a:p>
            <a:r>
              <a:rPr lang="en-US" sz="2400" i="1" dirty="0">
                <a:latin typeface="Comic Sans MS" panose="030F0702030302020204" pitchFamily="66" charset="0"/>
              </a:rPr>
              <a:t>God takes up residence in the midst of Israel in the tabernacle.</a:t>
            </a:r>
          </a:p>
          <a:p>
            <a:r>
              <a:rPr lang="en-US" sz="2400" i="1" dirty="0">
                <a:latin typeface="Comic Sans MS" panose="030F0702030302020204" pitchFamily="66" charset="0"/>
              </a:rPr>
              <a:t>The “glory of God” is both an abiding presence and traveling assurance.</a:t>
            </a:r>
          </a:p>
        </p:txBody>
      </p:sp>
    </p:spTree>
    <p:extLst>
      <p:ext uri="{BB962C8B-B14F-4D97-AF65-F5344CB8AC3E}">
        <p14:creationId xmlns:p14="http://schemas.microsoft.com/office/powerpoint/2010/main" val="17596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randombar(horizontal)">
                                      <p:cBhvr>
                                        <p:cTn id="21" dur="500"/>
                                        <p:tgtEl>
                                          <p:spTgt spid="6">
                                            <p:bg/>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DB26E9E2-B5C0-458E-96DE-FF3BD200B19B}"/>
              </a:ext>
            </a:extLst>
          </p:cNvPr>
          <p:cNvSpPr>
            <a:spLocks noGrp="1"/>
          </p:cNvSpPr>
          <p:nvPr>
            <p:ph type="sldNum" sz="quarter" idx="12"/>
          </p:nvPr>
        </p:nvSpPr>
        <p:spPr/>
        <p:txBody>
          <a:bodyPr/>
          <a:lstStyle/>
          <a:p>
            <a:pPr>
              <a:defRPr/>
            </a:pPr>
            <a:fld id="{D54A5F4D-8C5F-428C-9F53-5AA53521F6B4}" type="slidenum">
              <a:rPr lang="en-US" altLang="en-US"/>
              <a:pPr>
                <a:defRPr/>
              </a:pPr>
              <a:t>50</a:t>
            </a:fld>
            <a:endParaRPr lang="en-US" altLang="en-US"/>
          </a:p>
        </p:txBody>
      </p:sp>
      <p:sp>
        <p:nvSpPr>
          <p:cNvPr id="416770" name="Rectangle 2">
            <a:extLst>
              <a:ext uri="{FF2B5EF4-FFF2-40B4-BE49-F238E27FC236}">
                <a16:creationId xmlns:a16="http://schemas.microsoft.com/office/drawing/2014/main" id="{34E77FA2-6916-4895-82CE-FAF8A0163022}"/>
              </a:ext>
            </a:extLst>
          </p:cNvPr>
          <p:cNvSpPr>
            <a:spLocks noGrp="1" noChangeArrowheads="1"/>
          </p:cNvSpPr>
          <p:nvPr>
            <p:ph type="title"/>
          </p:nvPr>
        </p:nvSpPr>
        <p:spPr>
          <a:xfrm>
            <a:off x="6400800" y="68580"/>
            <a:ext cx="3810000" cy="1143000"/>
          </a:xfrm>
        </p:spPr>
        <p:txBody>
          <a:bodyPr/>
          <a:lstStyle/>
          <a:p>
            <a:pPr algn="l" eaLnBrk="1" hangingPunct="1">
              <a:defRPr/>
            </a:pPr>
            <a:r>
              <a:rPr lang="en-US" altLang="en-US" sz="6000" dirty="0">
                <a:latin typeface="Bernard MT Condensed" pitchFamily="18" charset="0"/>
              </a:rPr>
              <a:t>Moses</a:t>
            </a:r>
          </a:p>
        </p:txBody>
      </p:sp>
      <p:sp>
        <p:nvSpPr>
          <p:cNvPr id="416771" name="Rectangle 3">
            <a:extLst>
              <a:ext uri="{FF2B5EF4-FFF2-40B4-BE49-F238E27FC236}">
                <a16:creationId xmlns:a16="http://schemas.microsoft.com/office/drawing/2014/main" id="{EF48D06E-E922-419A-80AD-4BEF4F066D24}"/>
              </a:ext>
            </a:extLst>
          </p:cNvPr>
          <p:cNvSpPr>
            <a:spLocks noGrp="1" noChangeArrowheads="1"/>
          </p:cNvSpPr>
          <p:nvPr>
            <p:ph type="body" sz="half" idx="2"/>
          </p:nvPr>
        </p:nvSpPr>
        <p:spPr>
          <a:xfrm>
            <a:off x="6400799" y="1043940"/>
            <a:ext cx="4721225" cy="5334000"/>
          </a:xfrm>
        </p:spPr>
        <p:txBody>
          <a:bodyPr>
            <a:normAutofit/>
          </a:bodyPr>
          <a:lstStyle/>
          <a:p>
            <a:pPr eaLnBrk="1" hangingPunct="1">
              <a:lnSpc>
                <a:spcPct val="90000"/>
              </a:lnSpc>
              <a:buFont typeface="Wingdings" panose="05000000000000000000" pitchFamily="2" charset="2"/>
              <a:buNone/>
              <a:defRPr/>
            </a:pPr>
            <a:r>
              <a:rPr lang="en-US" altLang="en-US" sz="2400" dirty="0"/>
              <a:t>Born into a Hebrew slave family from the clan of Levi, Moses was saved from extermination by the subterfuge of hiding him in an “ark” in the river.</a:t>
            </a:r>
          </a:p>
          <a:p>
            <a:pPr eaLnBrk="1" hangingPunct="1">
              <a:lnSpc>
                <a:spcPct val="90000"/>
              </a:lnSpc>
              <a:buFont typeface="Wingdings" panose="05000000000000000000" pitchFamily="2" charset="2"/>
              <a:buNone/>
              <a:defRPr/>
            </a:pPr>
            <a:r>
              <a:rPr lang="en-US" altLang="en-US" sz="2400" dirty="0"/>
              <a:t>He subsequently was discovered by an Egyptian princess and reared in the royal court.</a:t>
            </a:r>
          </a:p>
          <a:p>
            <a:pPr eaLnBrk="1" hangingPunct="1">
              <a:lnSpc>
                <a:spcPct val="90000"/>
              </a:lnSpc>
              <a:buFont typeface="Wingdings" panose="05000000000000000000" pitchFamily="2" charset="2"/>
              <a:buNone/>
              <a:defRPr/>
            </a:pPr>
            <a:r>
              <a:rPr lang="en-US" altLang="en-US" sz="2400" dirty="0"/>
              <a:t>Eventually, Moses would become the archetype for the three public offices of Israel, </a:t>
            </a:r>
            <a:r>
              <a:rPr lang="en-US" altLang="en-US" sz="2400" b="1" dirty="0"/>
              <a:t>prophet</a:t>
            </a:r>
            <a:r>
              <a:rPr lang="en-US" altLang="en-US" sz="2400" dirty="0"/>
              <a:t> (the immediate voice of God), </a:t>
            </a:r>
            <a:r>
              <a:rPr lang="en-US" altLang="en-US" sz="2400" b="1" dirty="0"/>
              <a:t>priest</a:t>
            </a:r>
            <a:r>
              <a:rPr lang="en-US" altLang="en-US" sz="2400" dirty="0"/>
              <a:t> (the cult) and </a:t>
            </a:r>
            <a:r>
              <a:rPr lang="en-US" altLang="en-US" sz="2400" b="1" dirty="0"/>
              <a:t>king</a:t>
            </a:r>
            <a:r>
              <a:rPr lang="en-US" altLang="en-US" sz="2400" dirty="0"/>
              <a:t> (the giving of law).</a:t>
            </a:r>
          </a:p>
        </p:txBody>
      </p:sp>
      <p:pic>
        <p:nvPicPr>
          <p:cNvPr id="108549" name="Picture 4" descr="michelangelo_moses[1]">
            <a:extLst>
              <a:ext uri="{FF2B5EF4-FFF2-40B4-BE49-F238E27FC236}">
                <a16:creationId xmlns:a16="http://schemas.microsoft.com/office/drawing/2014/main" id="{D6DC88DF-A986-4475-BA4A-5426C4C0FB9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08126" y="0"/>
            <a:ext cx="4721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7578F76D-4A4D-4A30-8E14-6342FCB330C4}"/>
              </a:ext>
            </a:extLst>
          </p:cNvPr>
          <p:cNvSpPr txBox="1"/>
          <p:nvPr/>
        </p:nvSpPr>
        <p:spPr>
          <a:xfrm>
            <a:off x="6400799" y="6356350"/>
            <a:ext cx="5234941" cy="276999"/>
          </a:xfrm>
          <a:prstGeom prst="rect">
            <a:avLst/>
          </a:prstGeom>
          <a:noFill/>
        </p:spPr>
        <p:txBody>
          <a:bodyPr wrap="square" rtlCol="0">
            <a:spAutoFit/>
          </a:bodyPr>
          <a:lstStyle/>
          <a:p>
            <a:r>
              <a:rPr lang="en-US" sz="1200" dirty="0"/>
              <a:t>“Moses” by Michelangelo, Church of San Pietro in </a:t>
            </a:r>
            <a:r>
              <a:rPr lang="en-US" sz="1200" dirty="0" err="1"/>
              <a:t>Vincoli</a:t>
            </a:r>
            <a:r>
              <a:rPr lang="en-US" sz="1200" dirty="0"/>
              <a:t>, Rome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E4F69-9E80-4DE7-86DB-36A856449959}"/>
              </a:ext>
            </a:extLst>
          </p:cNvPr>
          <p:cNvSpPr>
            <a:spLocks noGrp="1"/>
          </p:cNvSpPr>
          <p:nvPr>
            <p:ph type="title"/>
          </p:nvPr>
        </p:nvSpPr>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Moses’ Exile to Midian (2:11-25)</a:t>
            </a:r>
          </a:p>
        </p:txBody>
      </p:sp>
      <p:sp>
        <p:nvSpPr>
          <p:cNvPr id="4" name="Content Placeholder 3">
            <a:extLst>
              <a:ext uri="{FF2B5EF4-FFF2-40B4-BE49-F238E27FC236}">
                <a16:creationId xmlns:a16="http://schemas.microsoft.com/office/drawing/2014/main" id="{2290A70C-41F4-4DDE-8F34-83349735F7ED}"/>
              </a:ext>
            </a:extLst>
          </p:cNvPr>
          <p:cNvSpPr>
            <a:spLocks noGrp="1"/>
          </p:cNvSpPr>
          <p:nvPr>
            <p:ph idx="1"/>
          </p:nvPr>
        </p:nvSpPr>
        <p:spPr>
          <a:xfrm>
            <a:off x="838200" y="1387544"/>
            <a:ext cx="11030680" cy="5333931"/>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Moses, raised in Pharaoh’s court, had to flee for his life after killing an Egyptian.</a:t>
            </a:r>
          </a:p>
          <a:p>
            <a:pPr>
              <a:defRPr/>
            </a:pPr>
            <a:r>
              <a:rPr lang="en-US" sz="2400" i="1" dirty="0">
                <a:latin typeface="Comic Sans MS" panose="030F0702030302020204" pitchFamily="66" charset="0"/>
              </a:rPr>
              <a:t>Fleeing to “land of Midian,” the area to the south and east of Palestine, he later married Zipporah, the daughter of a Midianite priest, who was a distant relative (cf. Ge. 25:1-2).</a:t>
            </a:r>
          </a:p>
          <a:p>
            <a:pPr>
              <a:defRPr/>
            </a:pPr>
            <a:r>
              <a:rPr lang="en-US" sz="2400" i="1" dirty="0">
                <a:latin typeface="Comic Sans MS" panose="030F0702030302020204" pitchFamily="66" charset="0"/>
              </a:rPr>
              <a:t>Moses father-in-law is known by three names, Ruel (2:18), Jethro (3:1) and </a:t>
            </a:r>
            <a:r>
              <a:rPr lang="en-US" sz="2400" i="1" dirty="0" err="1">
                <a:latin typeface="Comic Sans MS" panose="030F0702030302020204" pitchFamily="66" charset="0"/>
              </a:rPr>
              <a:t>Hobab</a:t>
            </a:r>
            <a:r>
              <a:rPr lang="en-US" sz="2400" i="1" dirty="0">
                <a:latin typeface="Comic Sans MS" panose="030F0702030302020204" pitchFamily="66" charset="0"/>
              </a:rPr>
              <a:t> (Nu. 10:29; Jg. 4:11). These variants may derive from different textual sources or may be simply personal, family and/or clan names.</a:t>
            </a:r>
          </a:p>
          <a:p>
            <a:pPr>
              <a:defRPr/>
            </a:pPr>
            <a:r>
              <a:rPr lang="en-US" sz="2400" i="1" dirty="0">
                <a:latin typeface="Comic Sans MS" panose="030F0702030302020204" pitchFamily="66" charset="0"/>
              </a:rPr>
              <a:t>In the meantime, the oppression of the Israelites in Egypt had grown only worse, and God heard their outcry of misery and remembered his covenant promise to the Patriarchs.</a:t>
            </a:r>
          </a:p>
        </p:txBody>
      </p:sp>
      <p:sp>
        <p:nvSpPr>
          <p:cNvPr id="2" name="Slide Number Placeholder 1">
            <a:extLst>
              <a:ext uri="{FF2B5EF4-FFF2-40B4-BE49-F238E27FC236}">
                <a16:creationId xmlns:a16="http://schemas.microsoft.com/office/drawing/2014/main" id="{071389AE-FB30-478E-9DA8-068B59AC5BC1}"/>
              </a:ext>
            </a:extLst>
          </p:cNvPr>
          <p:cNvSpPr>
            <a:spLocks noGrp="1"/>
          </p:cNvSpPr>
          <p:nvPr>
            <p:ph type="sldNum" sz="quarter" idx="12"/>
          </p:nvPr>
        </p:nvSpPr>
        <p:spPr/>
        <p:txBody>
          <a:bodyPr/>
          <a:lstStyle/>
          <a:p>
            <a:pPr>
              <a:defRPr/>
            </a:pPr>
            <a:fld id="{4D02DF3B-1666-4B18-8065-D5C2BF5483EC}" type="slidenum">
              <a:rPr lang="en-US" altLang="en-US" smtClean="0"/>
              <a:pPr>
                <a:defRPr/>
              </a:pPr>
              <a:t>51</a:t>
            </a:fld>
            <a:endParaRPr lang="en-US" altLang="en-US"/>
          </a:p>
        </p:txBody>
      </p:sp>
    </p:spTree>
    <p:extLst>
      <p:ext uri="{BB962C8B-B14F-4D97-AF65-F5344CB8AC3E}">
        <p14:creationId xmlns:p14="http://schemas.microsoft.com/office/powerpoint/2010/main" val="787296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768E-B97B-4A1A-91B3-AD21F174F85B}"/>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Call of Moses (3-4)</a:t>
            </a:r>
          </a:p>
        </p:txBody>
      </p:sp>
      <p:sp>
        <p:nvSpPr>
          <p:cNvPr id="3" name="Content Placeholder 2">
            <a:extLst>
              <a:ext uri="{FF2B5EF4-FFF2-40B4-BE49-F238E27FC236}">
                <a16:creationId xmlns:a16="http://schemas.microsoft.com/office/drawing/2014/main" id="{17695DFC-82EB-43F0-82FE-C28B5751C50D}"/>
              </a:ext>
            </a:extLst>
          </p:cNvPr>
          <p:cNvSpPr>
            <a:spLocks noGrp="1"/>
          </p:cNvSpPr>
          <p:nvPr>
            <p:ph idx="1"/>
          </p:nvPr>
        </p:nvSpPr>
        <p:spPr>
          <a:xfrm>
            <a:off x="838200" y="1411358"/>
            <a:ext cx="10515600" cy="4765606"/>
          </a:xfrm>
        </p:spPr>
        <p:txBody>
          <a:bodyPr/>
          <a:lstStyle/>
          <a:p>
            <a:pPr marL="0" indent="0">
              <a:buNone/>
              <a:defRPr/>
            </a:pPr>
            <a:r>
              <a:rPr lang="en-US" altLang="en-US" sz="2800" b="1" dirty="0">
                <a:solidFill>
                  <a:srgbClr val="002060"/>
                </a:solidFill>
                <a:latin typeface="Comic Sans MS" panose="030F0702030302020204" pitchFamily="66" charset="0"/>
              </a:rPr>
              <a:t>The divine calling of Moses came at the age of 80 (7:7; cf. Ac. 7:23, 30). </a:t>
            </a:r>
          </a:p>
          <a:p>
            <a:pPr>
              <a:defRPr/>
            </a:pPr>
            <a:r>
              <a:rPr lang="en-US" sz="2400" i="1" dirty="0">
                <a:latin typeface="Comic Sans MS" panose="030F0702030302020204" pitchFamily="66" charset="0"/>
              </a:rPr>
              <a:t>In the desert, he was confronted by Yahweh who appeared to him in a burning bush that was not consumed: God commissioned him to go back to Egypt to lead out the Israelites.</a:t>
            </a:r>
          </a:p>
          <a:p>
            <a:pPr>
              <a:defRPr/>
            </a:pPr>
            <a:r>
              <a:rPr lang="en-US" sz="2400" i="1" dirty="0">
                <a:latin typeface="Comic Sans MS" panose="030F0702030302020204" pitchFamily="66" charset="0"/>
              </a:rPr>
              <a:t>This occurred “beyond the wilderness” at the “mountain of God,” also called Mt. Horeb (especially in Deuteronomy) and Mt. Sinai (especially in Exodus, Leviticus and Numbers)</a:t>
            </a:r>
          </a:p>
          <a:p>
            <a:pPr>
              <a:defRPr/>
            </a:pPr>
            <a:r>
              <a:rPr lang="en-US" sz="2400" i="1" dirty="0">
                <a:latin typeface="Comic Sans MS" panose="030F0702030302020204" pitchFamily="66" charset="0"/>
              </a:rPr>
              <a:t>Here, God declared to Moses his sacred name, Yahweh.</a:t>
            </a:r>
          </a:p>
          <a:p>
            <a:pPr>
              <a:defRPr/>
            </a:pPr>
            <a:endParaRPr lang="en-US" altLang="en-US" i="1" dirty="0">
              <a:latin typeface="Comic Sans MS" panose="030F0702030302020204" pitchFamily="66" charset="0"/>
            </a:endParaRPr>
          </a:p>
          <a:p>
            <a:endParaRPr lang="en-US" dirty="0"/>
          </a:p>
        </p:txBody>
      </p:sp>
      <p:sp>
        <p:nvSpPr>
          <p:cNvPr id="4" name="Slide Number Placeholder 3">
            <a:extLst>
              <a:ext uri="{FF2B5EF4-FFF2-40B4-BE49-F238E27FC236}">
                <a16:creationId xmlns:a16="http://schemas.microsoft.com/office/drawing/2014/main" id="{348C4B06-EF09-4CA0-B2C1-A67E055EC58D}"/>
              </a:ext>
            </a:extLst>
          </p:cNvPr>
          <p:cNvSpPr>
            <a:spLocks noGrp="1"/>
          </p:cNvSpPr>
          <p:nvPr>
            <p:ph type="sldNum" sz="quarter" idx="12"/>
          </p:nvPr>
        </p:nvSpPr>
        <p:spPr/>
        <p:txBody>
          <a:bodyPr/>
          <a:lstStyle/>
          <a:p>
            <a:fld id="{45C00377-489B-40EC-B059-26BDDD2E89B9}" type="slidenum">
              <a:rPr lang="en-US" smtClean="0"/>
              <a:pPr/>
              <a:t>52</a:t>
            </a:fld>
            <a:endParaRPr lang="en-US" dirty="0"/>
          </a:p>
        </p:txBody>
      </p:sp>
    </p:spTree>
    <p:extLst>
      <p:ext uri="{BB962C8B-B14F-4D97-AF65-F5344CB8AC3E}">
        <p14:creationId xmlns:p14="http://schemas.microsoft.com/office/powerpoint/2010/main" val="18193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C32-FEB7-4FB1-ACAF-70FF4D4B691E}"/>
              </a:ext>
            </a:extLst>
          </p:cNvPr>
          <p:cNvSpPr>
            <a:spLocks noGrp="1"/>
          </p:cNvSpPr>
          <p:nvPr>
            <p:ph type="title"/>
          </p:nvPr>
        </p:nvSpPr>
        <p:spPr>
          <a:xfrm>
            <a:off x="838200" y="15421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a:t>
            </a:r>
            <a:r>
              <a:rPr lang="en-US" sz="4000" dirty="0" err="1">
                <a:solidFill>
                  <a:srgbClr val="FF6600"/>
                </a:solidFill>
                <a:effectLst>
                  <a:outerShdw blurRad="38100" dist="38100" dir="2700000" algn="tl">
                    <a:srgbClr val="000000">
                      <a:alpha val="43137"/>
                    </a:srgbClr>
                  </a:outerShdw>
                </a:effectLst>
                <a:latin typeface="Eras Demi ITC" panose="020B0805030504020804" pitchFamily="34" charset="0"/>
              </a:rPr>
              <a:t>Mal’ak</a:t>
            </a: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 Yahweh</a:t>
            </a:r>
          </a:p>
        </p:txBody>
      </p:sp>
      <p:sp>
        <p:nvSpPr>
          <p:cNvPr id="3" name="Content Placeholder 2">
            <a:extLst>
              <a:ext uri="{FF2B5EF4-FFF2-40B4-BE49-F238E27FC236}">
                <a16:creationId xmlns:a16="http://schemas.microsoft.com/office/drawing/2014/main" id="{DB147155-1A19-4DAC-9771-C34651DC6950}"/>
              </a:ext>
            </a:extLst>
          </p:cNvPr>
          <p:cNvSpPr>
            <a:spLocks noGrp="1"/>
          </p:cNvSpPr>
          <p:nvPr>
            <p:ph idx="1"/>
          </p:nvPr>
        </p:nvSpPr>
        <p:spPr>
          <a:xfrm>
            <a:off x="838200" y="1065733"/>
            <a:ext cx="10515600" cy="3178889"/>
          </a:xfrm>
        </p:spPr>
        <p:txBody>
          <a:bodyPr>
            <a:normAutofit/>
          </a:bodyPr>
          <a:lstStyle/>
          <a:p>
            <a:pPr marL="0" indent="0">
              <a:buNone/>
            </a:pPr>
            <a:r>
              <a:rPr lang="en-US" sz="2800" b="1" dirty="0">
                <a:solidFill>
                  <a:srgbClr val="002060"/>
                </a:solidFill>
                <a:latin typeface="Comic Sans MS" panose="030F0702030302020204" pitchFamily="66" charset="0"/>
              </a:rPr>
              <a:t>The “Angel of the L</a:t>
            </a:r>
            <a:r>
              <a:rPr lang="en-US" sz="2400" b="1" dirty="0">
                <a:solidFill>
                  <a:srgbClr val="002060"/>
                </a:solidFill>
                <a:latin typeface="Comic Sans MS" panose="030F0702030302020204" pitchFamily="66" charset="0"/>
              </a:rPr>
              <a:t>ORD</a:t>
            </a:r>
            <a:r>
              <a:rPr lang="en-US" sz="2800" b="1" dirty="0">
                <a:solidFill>
                  <a:srgbClr val="002060"/>
                </a:solidFill>
                <a:latin typeface="Comic Sans MS" panose="030F0702030302020204" pitchFamily="66" charset="0"/>
              </a:rPr>
              <a:t>” is the same theophany that appeared to Abraham (cf. Ge. 22:11).</a:t>
            </a:r>
          </a:p>
          <a:p>
            <a:r>
              <a:rPr lang="en-US" altLang="en-US" sz="2400" i="1" dirty="0">
                <a:latin typeface="Comic Sans MS" panose="030F0702030302020204" pitchFamily="66" charset="0"/>
              </a:rPr>
              <a:t>A theophany (= God shining, God appearing) bridges the gap between YHWH as invisible Spirit and YHWH as one who reveals himself.</a:t>
            </a:r>
          </a:p>
          <a:p>
            <a:r>
              <a:rPr lang="en-US" altLang="en-US" sz="2400" i="1" dirty="0">
                <a:latin typeface="Comic Sans MS" panose="030F0702030302020204" pitchFamily="66" charset="0"/>
              </a:rPr>
              <a:t>The fire is an expression of divine holiness, since it does not consume the bush (which is neutral) but will consume a human (who is sinful).</a:t>
            </a:r>
          </a:p>
          <a:p>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56C05071-E667-4B27-8114-F190E1EA7DD9}"/>
              </a:ext>
            </a:extLst>
          </p:cNvPr>
          <p:cNvSpPr>
            <a:spLocks noGrp="1"/>
          </p:cNvSpPr>
          <p:nvPr>
            <p:ph type="sldNum" sz="quarter" idx="12"/>
          </p:nvPr>
        </p:nvSpPr>
        <p:spPr/>
        <p:txBody>
          <a:bodyPr/>
          <a:lstStyle/>
          <a:p>
            <a:fld id="{45C00377-489B-40EC-B059-26BDDD2E89B9}" type="slidenum">
              <a:rPr lang="en-US" smtClean="0"/>
              <a:pPr/>
              <a:t>53</a:t>
            </a:fld>
            <a:endParaRPr lang="en-US" dirty="0"/>
          </a:p>
        </p:txBody>
      </p:sp>
      <p:sp>
        <p:nvSpPr>
          <p:cNvPr id="5" name="AutoShape 4">
            <a:extLst>
              <a:ext uri="{FF2B5EF4-FFF2-40B4-BE49-F238E27FC236}">
                <a16:creationId xmlns:a16="http://schemas.microsoft.com/office/drawing/2014/main" id="{9668171F-72AB-4D95-A12E-5A8DB586C2F0}"/>
              </a:ext>
            </a:extLst>
          </p:cNvPr>
          <p:cNvSpPr>
            <a:spLocks noChangeArrowheads="1"/>
          </p:cNvSpPr>
          <p:nvPr/>
        </p:nvSpPr>
        <p:spPr bwMode="auto">
          <a:xfrm>
            <a:off x="838200" y="4429669"/>
            <a:ext cx="9997440" cy="2291806"/>
          </a:xfrm>
          <a:prstGeom prst="roundRect">
            <a:avLst>
              <a:gd name="adj" fmla="val 1764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lvl="0">
              <a:spcBef>
                <a:spcPct val="50000"/>
              </a:spcBef>
              <a:buClrTx/>
              <a:buSzTx/>
              <a:buNone/>
            </a:pPr>
            <a:r>
              <a:rPr lang="en-US" altLang="en-US" b="1" dirty="0">
                <a:solidFill>
                  <a:srgbClr val="FFC000"/>
                </a:solidFill>
                <a:effectLst>
                  <a:outerShdw blurRad="38100" dist="38100" dir="2700000" algn="tl">
                    <a:srgbClr val="000000">
                      <a:alpha val="43137"/>
                    </a:srgbClr>
                  </a:outerShdw>
                </a:effectLst>
                <a:latin typeface="Narkisim" panose="020E0502050101010101" pitchFamily="34" charset="-79"/>
                <a:cs typeface="+mn-cs"/>
              </a:rPr>
              <a:t>DEFINING NORMS:</a:t>
            </a:r>
          </a:p>
          <a:p>
            <a:pPr lvl="0">
              <a:spcBef>
                <a:spcPct val="50000"/>
              </a:spcBef>
              <a:buClr>
                <a:srgbClr val="FFFF66"/>
              </a:buClr>
              <a:buSzTx/>
              <a:buFontTx/>
              <a:buChar char="•"/>
            </a:pPr>
            <a:r>
              <a:rPr lang="en-US" altLang="en-US" sz="2400" dirty="0">
                <a:solidFill>
                  <a:prstClr val="black"/>
                </a:solidFill>
                <a:latin typeface="Narkisim" panose="020E0502050101010101" pitchFamily="34" charset="-79"/>
                <a:cs typeface="+mn-cs"/>
              </a:rPr>
              <a:t> </a:t>
            </a:r>
            <a:r>
              <a:rPr lang="en-US" altLang="en-US" sz="2400" dirty="0">
                <a:solidFill>
                  <a:srgbClr val="FFFF66"/>
                </a:solidFill>
                <a:latin typeface="Narkisim" panose="020E0502050101010101" pitchFamily="34" charset="-79"/>
                <a:cs typeface="+mn-cs"/>
              </a:rPr>
              <a:t>YHWH cannot be seen by humans (Ex. 19:21; 33:20).</a:t>
            </a:r>
          </a:p>
          <a:p>
            <a:pPr lvl="0">
              <a:spcBef>
                <a:spcPct val="50000"/>
              </a:spcBef>
              <a:buClrTx/>
              <a:buSzTx/>
              <a:buFontTx/>
              <a:buChar char="•"/>
            </a:pPr>
            <a:r>
              <a:rPr lang="en-US" altLang="en-US" sz="2400" dirty="0">
                <a:solidFill>
                  <a:srgbClr val="FFFF66"/>
                </a:solidFill>
                <a:latin typeface="Narkisim" panose="020E0502050101010101" pitchFamily="34" charset="-79"/>
                <a:cs typeface="+mn-cs"/>
              </a:rPr>
              <a:t> He takes the initiative to reveal himself in temporary self-disclosures as the </a:t>
            </a:r>
          </a:p>
          <a:p>
            <a:pPr lvl="0">
              <a:spcBef>
                <a:spcPts val="0"/>
              </a:spcBef>
              <a:buClrTx/>
              <a:buSzTx/>
              <a:buNone/>
            </a:pPr>
            <a:r>
              <a:rPr lang="en-US" altLang="en-US" sz="2400" dirty="0">
                <a:solidFill>
                  <a:srgbClr val="FFFF66"/>
                </a:solidFill>
                <a:latin typeface="Narkisim" panose="020E0502050101010101" pitchFamily="34" charset="-79"/>
                <a:cs typeface="+mn-cs"/>
              </a:rPr>
              <a:t>	</a:t>
            </a:r>
            <a:r>
              <a:rPr lang="en-US" altLang="en-US" sz="2400" dirty="0" err="1">
                <a:solidFill>
                  <a:srgbClr val="FFFF66"/>
                </a:solidFill>
                <a:latin typeface="Narkisim" panose="020E0502050101010101" pitchFamily="34" charset="-79"/>
                <a:cs typeface="+mn-cs"/>
              </a:rPr>
              <a:t>Mal’ak</a:t>
            </a:r>
            <a:r>
              <a:rPr lang="en-US" altLang="en-US" sz="2400" dirty="0">
                <a:solidFill>
                  <a:srgbClr val="FFFF66"/>
                </a:solidFill>
                <a:latin typeface="Narkisim" panose="020E0502050101010101" pitchFamily="34" charset="-79"/>
                <a:cs typeface="+mn-cs"/>
              </a:rPr>
              <a:t> Yahweh (Angel of the LORD) and other forms.</a:t>
            </a:r>
          </a:p>
        </p:txBody>
      </p:sp>
    </p:spTree>
    <p:extLst>
      <p:ext uri="{BB962C8B-B14F-4D97-AF65-F5344CB8AC3E}">
        <p14:creationId xmlns:p14="http://schemas.microsoft.com/office/powerpoint/2010/main" val="579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9144-01FF-4D8F-8AB6-023676E7999F}"/>
              </a:ext>
            </a:extLst>
          </p:cNvPr>
          <p:cNvSpPr>
            <a:spLocks noGrp="1"/>
          </p:cNvSpPr>
          <p:nvPr>
            <p:ph type="title"/>
          </p:nvPr>
        </p:nvSpPr>
        <p:spPr>
          <a:xfrm>
            <a:off x="838200" y="1365794"/>
            <a:ext cx="10515600" cy="637198"/>
          </a:xfrm>
        </p:spPr>
        <p:txBody>
          <a:bodyPr>
            <a:noAutofit/>
          </a:bodyPr>
          <a:lstStyle/>
          <a:p>
            <a:pPr>
              <a:defRPr/>
            </a:pPr>
            <a:r>
              <a:rPr lang="en-US" sz="4000" dirty="0">
                <a:solidFill>
                  <a:srgbClr val="FF3300"/>
                </a:solidFill>
                <a:effectLst>
                  <a:outerShdw blurRad="38100" dist="38100" dir="2700000" algn="tl">
                    <a:srgbClr val="000000">
                      <a:alpha val="43137"/>
                    </a:srgbClr>
                  </a:outerShdw>
                </a:effectLst>
              </a:rPr>
              <a:t>The </a:t>
            </a:r>
            <a:r>
              <a:rPr lang="en-US" sz="4000" dirty="0" err="1">
                <a:solidFill>
                  <a:srgbClr val="FF3300"/>
                </a:solidFill>
                <a:effectLst>
                  <a:outerShdw blurRad="38100" dist="38100" dir="2700000" algn="tl">
                    <a:srgbClr val="000000">
                      <a:alpha val="43137"/>
                    </a:srgbClr>
                  </a:outerShdw>
                </a:effectLst>
              </a:rPr>
              <a:t>Tetragrammaton</a:t>
            </a:r>
            <a:endParaRPr lang="en-US" sz="4000" dirty="0">
              <a:solidFill>
                <a:srgbClr val="FF33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C70066A-4CDB-4E8C-8ABE-D45455129F29}"/>
              </a:ext>
            </a:extLst>
          </p:cNvPr>
          <p:cNvSpPr>
            <a:spLocks noGrp="1"/>
          </p:cNvSpPr>
          <p:nvPr>
            <p:ph idx="1"/>
          </p:nvPr>
        </p:nvSpPr>
        <p:spPr>
          <a:xfrm>
            <a:off x="838200" y="2200366"/>
            <a:ext cx="10088880" cy="4229100"/>
          </a:xfrm>
        </p:spPr>
        <p:txBody>
          <a:bodyPr/>
          <a:lstStyle/>
          <a:p>
            <a:pPr marL="0" indent="0">
              <a:buNone/>
              <a:defRPr/>
            </a:pPr>
            <a:r>
              <a:rPr lang="en-US" sz="2800" b="1" dirty="0">
                <a:solidFill>
                  <a:srgbClr val="002060"/>
                </a:solidFill>
              </a:rPr>
              <a:t>While the words for “God” (</a:t>
            </a:r>
            <a:r>
              <a:rPr lang="en-US" sz="2800" dirty="0" err="1">
                <a:solidFill>
                  <a:srgbClr val="002060"/>
                </a:solidFill>
                <a:latin typeface="HebrewTh" pitchFamily="2" charset="0"/>
              </a:rPr>
              <a:t>Myhi|x</a:t>
            </a:r>
            <a:r>
              <a:rPr lang="en-US" sz="2800" dirty="0">
                <a:solidFill>
                  <a:srgbClr val="002060"/>
                </a:solidFill>
                <a:latin typeface="HebrewTh" pitchFamily="2" charset="0"/>
              </a:rPr>
              <a:t>&lt;</a:t>
            </a:r>
            <a:r>
              <a:rPr lang="en-US" sz="2800" b="1" dirty="0">
                <a:solidFill>
                  <a:srgbClr val="002060"/>
                </a:solidFill>
              </a:rPr>
              <a:t> and </a:t>
            </a:r>
            <a:r>
              <a:rPr lang="en-US" sz="2800" dirty="0" err="1">
                <a:solidFill>
                  <a:srgbClr val="002060"/>
                </a:solidFill>
                <a:latin typeface="HebrewTh" pitchFamily="2" charset="0"/>
              </a:rPr>
              <a:t>lxe</a:t>
            </a:r>
            <a:r>
              <a:rPr lang="en-US" sz="2800" b="1" dirty="0">
                <a:solidFill>
                  <a:srgbClr val="002060"/>
                </a:solidFill>
              </a:rPr>
              <a:t>) were commonly used in all the languages of the ancient Near East, the name Yahweh (</a:t>
            </a:r>
            <a:r>
              <a:rPr lang="en-US" sz="2800" dirty="0">
                <a:solidFill>
                  <a:srgbClr val="002060"/>
                </a:solidFill>
                <a:latin typeface="HebrewTh" pitchFamily="2" charset="0"/>
              </a:rPr>
              <a:t>hv!hy4</a:t>
            </a:r>
            <a:r>
              <a:rPr lang="en-US" sz="2800" b="1" dirty="0">
                <a:solidFill>
                  <a:srgbClr val="002060"/>
                </a:solidFill>
              </a:rPr>
              <a:t>) was unique to Israel (Ex. 3:14; 6:2-3).</a:t>
            </a:r>
          </a:p>
          <a:p>
            <a:pPr>
              <a:defRPr/>
            </a:pPr>
            <a:r>
              <a:rPr lang="en-US" sz="2400" i="1" dirty="0"/>
              <a:t>The traditional English translation in the OT has been “L</a:t>
            </a:r>
            <a:r>
              <a:rPr lang="en-US" sz="2000" i="1" dirty="0"/>
              <a:t>ORD” </a:t>
            </a:r>
            <a:r>
              <a:rPr lang="en-US" sz="2400" i="1" dirty="0"/>
              <a:t>(as opposed to </a:t>
            </a:r>
            <a:r>
              <a:rPr lang="en-US" sz="2400" dirty="0" err="1">
                <a:latin typeface="HebrewTh" pitchFamily="2" charset="0"/>
              </a:rPr>
              <a:t>yn!d</a:t>
            </a:r>
            <a:r>
              <a:rPr lang="en-US" sz="2400" dirty="0">
                <a:latin typeface="HebrewTh" pitchFamily="2" charset="0"/>
              </a:rPr>
              <a:t>*</a:t>
            </a:r>
            <a:r>
              <a:rPr lang="en-US" sz="2400" dirty="0" err="1">
                <a:latin typeface="HebrewTh" pitchFamily="2" charset="0"/>
              </a:rPr>
              <a:t>xE</a:t>
            </a:r>
            <a:r>
              <a:rPr lang="en-US" sz="2400" dirty="0"/>
              <a:t>, </a:t>
            </a:r>
            <a:r>
              <a:rPr lang="en-US" sz="2400" i="1" dirty="0"/>
              <a:t>which is translated as “Lord”.)</a:t>
            </a:r>
          </a:p>
          <a:p>
            <a:pPr>
              <a:defRPr/>
            </a:pPr>
            <a:r>
              <a:rPr lang="en-US" sz="2400" i="1" dirty="0"/>
              <a:t>The four-lettered name is based on the Hebrew verb “to be,” and the meaning of the imperfect tense in 3:14 is either, “I am who I am” or “I will be who I will be.”  </a:t>
            </a:r>
          </a:p>
          <a:p>
            <a:pPr>
              <a:defRPr/>
            </a:pPr>
            <a:endParaRPr lang="en-US" sz="2000" i="1" dirty="0"/>
          </a:p>
        </p:txBody>
      </p:sp>
      <p:sp>
        <p:nvSpPr>
          <p:cNvPr id="4" name="Slide Number Placeholder 3">
            <a:extLst>
              <a:ext uri="{FF2B5EF4-FFF2-40B4-BE49-F238E27FC236}">
                <a16:creationId xmlns:a16="http://schemas.microsoft.com/office/drawing/2014/main" id="{BBD516C3-19F1-4CE5-9E43-8C04456B7A3D}"/>
              </a:ext>
            </a:extLst>
          </p:cNvPr>
          <p:cNvSpPr>
            <a:spLocks noGrp="1"/>
          </p:cNvSpPr>
          <p:nvPr>
            <p:ph type="sldNum" sz="quarter" idx="12"/>
          </p:nvPr>
        </p:nvSpPr>
        <p:spPr/>
        <p:txBody>
          <a:bodyPr/>
          <a:lstStyle/>
          <a:p>
            <a:pPr>
              <a:defRPr/>
            </a:pPr>
            <a:fld id="{74A3B9CB-C901-4E82-AFD3-5123CB7E83C4}" type="slidenum">
              <a:rPr lang="en-US" altLang="en-US" smtClean="0"/>
              <a:pPr>
                <a:defRPr/>
              </a:pPr>
              <a:t>54</a:t>
            </a:fld>
            <a:endParaRPr lang="en-US" altLang="en-US"/>
          </a:p>
        </p:txBody>
      </p:sp>
      <p:sp>
        <p:nvSpPr>
          <p:cNvPr id="5" name="TextBox 4">
            <a:extLst>
              <a:ext uri="{FF2B5EF4-FFF2-40B4-BE49-F238E27FC236}">
                <a16:creationId xmlns:a16="http://schemas.microsoft.com/office/drawing/2014/main" id="{62113876-FA24-4DC9-859B-BA22BC468291}"/>
              </a:ext>
            </a:extLst>
          </p:cNvPr>
          <p:cNvSpPr txBox="1"/>
          <p:nvPr/>
        </p:nvSpPr>
        <p:spPr>
          <a:xfrm>
            <a:off x="838200" y="205740"/>
            <a:ext cx="4556760" cy="1200329"/>
          </a:xfrm>
          <a:prstGeom prst="rect">
            <a:avLst/>
          </a:prstGeom>
          <a:noFill/>
        </p:spPr>
        <p:txBody>
          <a:bodyPr wrap="square" rtlCol="0">
            <a:spAutoFit/>
          </a:bodyPr>
          <a:lstStyle/>
          <a:p>
            <a:r>
              <a:rPr lang="en-US" sz="7200" dirty="0">
                <a:solidFill>
                  <a:srgbClr val="C00000"/>
                </a:solidFill>
                <a:effectLst>
                  <a:outerShdw blurRad="38100" dist="38100" dir="2700000" algn="tl">
                    <a:srgbClr val="000000">
                      <a:alpha val="43137"/>
                    </a:srgbClr>
                  </a:outerShdw>
                </a:effectLst>
                <a:latin typeface="HebrewTh" pitchFamily="2" charset="0"/>
              </a:rPr>
              <a:t>hv!hy4</a:t>
            </a:r>
            <a:endParaRPr lang="en-US" sz="72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C86C-51FB-41D7-A946-E30B60DBD31B}"/>
              </a:ext>
            </a:extLst>
          </p:cNvPr>
          <p:cNvSpPr>
            <a:spLocks noGrp="1"/>
          </p:cNvSpPr>
          <p:nvPr>
            <p:ph type="title"/>
          </p:nvPr>
        </p:nvSpPr>
        <p:spPr>
          <a:xfrm>
            <a:off x="838200" y="104501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Commission</a:t>
            </a:r>
          </a:p>
        </p:txBody>
      </p:sp>
      <p:sp>
        <p:nvSpPr>
          <p:cNvPr id="3" name="Content Placeholder 2">
            <a:extLst>
              <a:ext uri="{FF2B5EF4-FFF2-40B4-BE49-F238E27FC236}">
                <a16:creationId xmlns:a16="http://schemas.microsoft.com/office/drawing/2014/main" id="{4AC810A4-E6FE-41ED-943C-A9F7B7C37DC5}"/>
              </a:ext>
            </a:extLst>
          </p:cNvPr>
          <p:cNvSpPr>
            <a:spLocks noGrp="1"/>
          </p:cNvSpPr>
          <p:nvPr>
            <p:ph idx="1"/>
          </p:nvPr>
        </p:nvSpPr>
        <p:spPr>
          <a:xfrm>
            <a:off x="838200" y="1922798"/>
            <a:ext cx="10515600" cy="4798677"/>
          </a:xfrm>
        </p:spPr>
        <p:txBody>
          <a:bodyPr>
            <a:normAutofit/>
          </a:bodyPr>
          <a:lstStyle/>
          <a:p>
            <a:pPr marL="0" indent="0">
              <a:buNone/>
            </a:pPr>
            <a:r>
              <a:rPr lang="en-US" sz="2800" b="1" dirty="0">
                <a:solidFill>
                  <a:srgbClr val="002060"/>
                </a:solidFill>
                <a:latin typeface="Comic Sans MS" panose="030F0702030302020204" pitchFamily="66" charset="0"/>
              </a:rPr>
              <a:t>From the burning bush, Yahweh commissioned Moses to lead the Israelites out of their bondage and bring them to the mountain of God.</a:t>
            </a:r>
          </a:p>
          <a:p>
            <a:r>
              <a:rPr lang="en-US" sz="2400" i="1" dirty="0">
                <a:latin typeface="Comic Sans MS" panose="030F0702030302020204" pitchFamily="66" charset="0"/>
              </a:rPr>
              <a:t>Moses was to lead them to Canaan, a land “flowing with milk and honey,” an idiom for a land of abundance.</a:t>
            </a:r>
          </a:p>
          <a:p>
            <a:r>
              <a:rPr lang="en-US" sz="2400" i="1" dirty="0">
                <a:latin typeface="Comic Sans MS" panose="030F0702030302020204" pitchFamily="66" charset="0"/>
              </a:rPr>
              <a:t>Yahweh also promised that before this escape, he would demonstrate his divine power by striking Egypt with judgments.</a:t>
            </a:r>
          </a:p>
          <a:p>
            <a:r>
              <a:rPr lang="en-US" sz="2400" i="1" dirty="0">
                <a:latin typeface="Comic Sans MS" panose="030F0702030302020204" pitchFamily="66" charset="0"/>
              </a:rPr>
              <a:t>The Israelites would leave Egypt enriched by gifts from the Egyptians themselves.</a:t>
            </a:r>
          </a:p>
        </p:txBody>
      </p:sp>
      <p:sp>
        <p:nvSpPr>
          <p:cNvPr id="4" name="Slide Number Placeholder 3">
            <a:extLst>
              <a:ext uri="{FF2B5EF4-FFF2-40B4-BE49-F238E27FC236}">
                <a16:creationId xmlns:a16="http://schemas.microsoft.com/office/drawing/2014/main" id="{359E6FC6-344F-4734-BBF9-DA87B471E61C}"/>
              </a:ext>
            </a:extLst>
          </p:cNvPr>
          <p:cNvSpPr>
            <a:spLocks noGrp="1"/>
          </p:cNvSpPr>
          <p:nvPr>
            <p:ph type="sldNum" sz="quarter" idx="12"/>
          </p:nvPr>
        </p:nvSpPr>
        <p:spPr/>
        <p:txBody>
          <a:bodyPr/>
          <a:lstStyle/>
          <a:p>
            <a:fld id="{45C00377-489B-40EC-B059-26BDDD2E89B9}" type="slidenum">
              <a:rPr lang="en-US" smtClean="0"/>
              <a:pPr/>
              <a:t>55</a:t>
            </a:fld>
            <a:endParaRPr lang="en-US" dirty="0"/>
          </a:p>
        </p:txBody>
      </p:sp>
    </p:spTree>
    <p:extLst>
      <p:ext uri="{BB962C8B-B14F-4D97-AF65-F5344CB8AC3E}">
        <p14:creationId xmlns:p14="http://schemas.microsoft.com/office/powerpoint/2010/main" val="178019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D768-82A7-47EF-90DC-FC6B9651B4CD}"/>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Reluctant Deliverer</a:t>
            </a:r>
          </a:p>
        </p:txBody>
      </p:sp>
      <p:sp>
        <p:nvSpPr>
          <p:cNvPr id="3" name="Content Placeholder 2">
            <a:extLst>
              <a:ext uri="{FF2B5EF4-FFF2-40B4-BE49-F238E27FC236}">
                <a16:creationId xmlns:a16="http://schemas.microsoft.com/office/drawing/2014/main" id="{ED84E56F-750F-4032-BC93-41CEFAF3E556}"/>
              </a:ext>
            </a:extLst>
          </p:cNvPr>
          <p:cNvSpPr>
            <a:spLocks noGrp="1"/>
          </p:cNvSpPr>
          <p:nvPr>
            <p:ph idx="1"/>
          </p:nvPr>
        </p:nvSpPr>
        <p:spPr>
          <a:xfrm>
            <a:off x="838199" y="1409847"/>
            <a:ext cx="10692161" cy="5311628"/>
          </a:xfrm>
        </p:spPr>
        <p:txBody>
          <a:bodyPr>
            <a:normAutofit lnSpcReduction="10000"/>
          </a:bodyPr>
          <a:lstStyle/>
          <a:p>
            <a:pPr marL="0" indent="0">
              <a:buNone/>
            </a:pPr>
            <a:r>
              <a:rPr lang="en-US" sz="2800" b="1" dirty="0">
                <a:solidFill>
                  <a:srgbClr val="002060"/>
                </a:solidFill>
                <a:latin typeface="Comic Sans MS" panose="030F0702030302020204" pitchFamily="66" charset="0"/>
              </a:rPr>
              <a:t>Moses’ response to this commission was diffident, at best.</a:t>
            </a:r>
          </a:p>
          <a:p>
            <a:r>
              <a:rPr lang="en-US" sz="2400" i="1" dirty="0">
                <a:latin typeface="Comic Sans MS" panose="030F0702030302020204" pitchFamily="66" charset="0"/>
              </a:rPr>
              <a:t>First, he asked, “Who am I (3:11)?</a:t>
            </a:r>
          </a:p>
          <a:p>
            <a:r>
              <a:rPr lang="en-US" sz="2400" i="1" dirty="0">
                <a:latin typeface="Comic Sans MS" panose="030F0702030302020204" pitchFamily="66" charset="0"/>
              </a:rPr>
              <a:t>Next, he posed the problem of the Israelites not recognizing his authority or the authority behind him (3:13), to which God responded by revealing his sacred name Yahweh.</a:t>
            </a:r>
          </a:p>
          <a:p>
            <a:r>
              <a:rPr lang="en-US" sz="2400" i="1" dirty="0">
                <a:latin typeface="Comic Sans MS" panose="030F0702030302020204" pitchFamily="66" charset="0"/>
              </a:rPr>
              <a:t>He envisioned that the people would not believe him (4:1), to which God showed Moses three convincing signs.</a:t>
            </a:r>
          </a:p>
          <a:p>
            <a:r>
              <a:rPr lang="en-US" sz="2400" i="1" dirty="0">
                <a:latin typeface="Comic Sans MS" panose="030F0702030302020204" pitchFamily="66" charset="0"/>
              </a:rPr>
              <a:t>He complained that he was not a good speaker (4:10), to which God promised to enable Moses to speak. </a:t>
            </a:r>
          </a:p>
          <a:p>
            <a:r>
              <a:rPr lang="en-US" sz="2400" i="1" dirty="0">
                <a:latin typeface="Comic Sans MS" panose="030F0702030302020204" pitchFamily="66" charset="0"/>
              </a:rPr>
              <a:t>Finally, Moses suggested God send someone else (4:13), to which God promised to send his brother Aaron as a spokesman.</a:t>
            </a:r>
          </a:p>
        </p:txBody>
      </p:sp>
      <p:sp>
        <p:nvSpPr>
          <p:cNvPr id="4" name="Slide Number Placeholder 3">
            <a:extLst>
              <a:ext uri="{FF2B5EF4-FFF2-40B4-BE49-F238E27FC236}">
                <a16:creationId xmlns:a16="http://schemas.microsoft.com/office/drawing/2014/main" id="{1CE7B741-207A-43DB-85A7-25F4D06FD37F}"/>
              </a:ext>
            </a:extLst>
          </p:cNvPr>
          <p:cNvSpPr>
            <a:spLocks noGrp="1"/>
          </p:cNvSpPr>
          <p:nvPr>
            <p:ph type="sldNum" sz="quarter" idx="12"/>
          </p:nvPr>
        </p:nvSpPr>
        <p:spPr/>
        <p:txBody>
          <a:bodyPr/>
          <a:lstStyle/>
          <a:p>
            <a:fld id="{45C00377-489B-40EC-B059-26BDDD2E89B9}" type="slidenum">
              <a:rPr lang="en-US" smtClean="0"/>
              <a:pPr/>
              <a:t>56</a:t>
            </a:fld>
            <a:endParaRPr lang="en-US" dirty="0"/>
          </a:p>
        </p:txBody>
      </p:sp>
    </p:spTree>
    <p:extLst>
      <p:ext uri="{BB962C8B-B14F-4D97-AF65-F5344CB8AC3E}">
        <p14:creationId xmlns:p14="http://schemas.microsoft.com/office/powerpoint/2010/main" val="74554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9254-890A-4943-B920-3CE233F08761}"/>
              </a:ext>
            </a:extLst>
          </p:cNvPr>
          <p:cNvSpPr>
            <a:spLocks noGrp="1"/>
          </p:cNvSpPr>
          <p:nvPr>
            <p:ph type="title"/>
          </p:nvPr>
        </p:nvSpPr>
        <p:spPr>
          <a:xfrm>
            <a:off x="838200" y="944199"/>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Three Signs</a:t>
            </a:r>
          </a:p>
        </p:txBody>
      </p:sp>
      <p:sp>
        <p:nvSpPr>
          <p:cNvPr id="3" name="Content Placeholder 2">
            <a:extLst>
              <a:ext uri="{FF2B5EF4-FFF2-40B4-BE49-F238E27FC236}">
                <a16:creationId xmlns:a16="http://schemas.microsoft.com/office/drawing/2014/main" id="{437D2E86-84C8-4B90-BCC1-6B1A570D2BB2}"/>
              </a:ext>
            </a:extLst>
          </p:cNvPr>
          <p:cNvSpPr>
            <a:spLocks noGrp="1"/>
          </p:cNvSpPr>
          <p:nvPr>
            <p:ph idx="1"/>
          </p:nvPr>
        </p:nvSpPr>
        <p:spPr>
          <a:xfrm>
            <a:off x="838200" y="1873406"/>
            <a:ext cx="11030680" cy="4556060"/>
          </a:xfrm>
        </p:spPr>
        <p:txBody>
          <a:bodyPr>
            <a:normAutofit/>
          </a:bodyPr>
          <a:lstStyle/>
          <a:p>
            <a:pPr marL="0" indent="0">
              <a:buNone/>
            </a:pPr>
            <a:r>
              <a:rPr lang="en-US" sz="2800" b="1" dirty="0">
                <a:solidFill>
                  <a:srgbClr val="002060"/>
                </a:solidFill>
                <a:latin typeface="Comic Sans MS" panose="030F0702030302020204" pitchFamily="66" charset="0"/>
              </a:rPr>
              <a:t>Several ancient texts describe Egyptian court magicians performing signs that today would be considered trickery.</a:t>
            </a:r>
          </a:p>
          <a:p>
            <a:r>
              <a:rPr lang="en-US" sz="2400" i="1" dirty="0">
                <a:latin typeface="Comic Sans MS" panose="030F0702030302020204" pitchFamily="66" charset="0"/>
              </a:rPr>
              <a:t>They are described as changing serpents into staves (Egyptian charmers pressed the nape of the snake’s neck, which threw it into a type of catalepsy and rendered it stiff).</a:t>
            </a:r>
          </a:p>
          <a:p>
            <a:r>
              <a:rPr lang="en-US" sz="2400" i="1" dirty="0">
                <a:latin typeface="Comic Sans MS" panose="030F0702030302020204" pitchFamily="66" charset="0"/>
              </a:rPr>
              <a:t>They used a variety of methods to turn their hands bloodless and white.</a:t>
            </a:r>
          </a:p>
          <a:p>
            <a:r>
              <a:rPr lang="en-US" sz="2400" i="1" dirty="0">
                <a:latin typeface="Comic Sans MS" panose="030F0702030302020204" pitchFamily="66" charset="0"/>
              </a:rPr>
              <a:t>Using sediment powders, they turned river water into a blood-red color, replicating the annual reddening of the Nile that occurred each June.</a:t>
            </a:r>
          </a:p>
          <a:p>
            <a:endParaRPr lang="en-US" sz="2400" i="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F59FC7DD-2BCA-4F6C-9732-C26A02BD384C}"/>
              </a:ext>
            </a:extLst>
          </p:cNvPr>
          <p:cNvSpPr>
            <a:spLocks noGrp="1"/>
          </p:cNvSpPr>
          <p:nvPr>
            <p:ph type="sldNum" sz="quarter" idx="12"/>
          </p:nvPr>
        </p:nvSpPr>
        <p:spPr/>
        <p:txBody>
          <a:bodyPr/>
          <a:lstStyle/>
          <a:p>
            <a:fld id="{45C00377-489B-40EC-B059-26BDDD2E89B9}" type="slidenum">
              <a:rPr lang="en-US" smtClean="0"/>
              <a:pPr/>
              <a:t>57</a:t>
            </a:fld>
            <a:endParaRPr lang="en-US" dirty="0"/>
          </a:p>
        </p:txBody>
      </p:sp>
    </p:spTree>
    <p:extLst>
      <p:ext uri="{BB962C8B-B14F-4D97-AF65-F5344CB8AC3E}">
        <p14:creationId xmlns:p14="http://schemas.microsoft.com/office/powerpoint/2010/main" val="384706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0EB4-92D0-4DE9-9DBC-899647CDA104}"/>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Moses’ Rod</a:t>
            </a:r>
          </a:p>
        </p:txBody>
      </p:sp>
      <p:sp>
        <p:nvSpPr>
          <p:cNvPr id="3" name="Content Placeholder 2">
            <a:extLst>
              <a:ext uri="{FF2B5EF4-FFF2-40B4-BE49-F238E27FC236}">
                <a16:creationId xmlns:a16="http://schemas.microsoft.com/office/drawing/2014/main" id="{21726429-10AD-4CD8-92CF-53BB95E3E831}"/>
              </a:ext>
            </a:extLst>
          </p:cNvPr>
          <p:cNvSpPr>
            <a:spLocks noGrp="1"/>
          </p:cNvSpPr>
          <p:nvPr>
            <p:ph idx="1"/>
          </p:nvPr>
        </p:nvSpPr>
        <p:spPr>
          <a:xfrm>
            <a:off x="838201" y="1311702"/>
            <a:ext cx="10515599" cy="5409773"/>
          </a:xfrm>
        </p:spPr>
        <p:txBody>
          <a:bodyPr>
            <a:normAutofit fontScale="92500" lnSpcReduction="10000"/>
          </a:bodyPr>
          <a:lstStyle/>
          <a:p>
            <a:pPr marL="0" indent="0">
              <a:buNone/>
            </a:pPr>
            <a:r>
              <a:rPr lang="en-US" sz="2800" b="1" dirty="0">
                <a:solidFill>
                  <a:srgbClr val="002060"/>
                </a:solidFill>
                <a:latin typeface="Comic Sans MS" panose="030F0702030302020204" pitchFamily="66" charset="0"/>
              </a:rPr>
              <a:t>The rod is a primary symbol of kingship. Moses’ rod, which first appears in 4:2, is called the staff of God (4:20), Moses’ staff (7:15), and Aaron’s staff (7:10).</a:t>
            </a:r>
          </a:p>
          <a:p>
            <a:r>
              <a:rPr lang="en-US" sz="2400" i="1" dirty="0">
                <a:latin typeface="Comic Sans MS" panose="030F0702030302020204" pitchFamily="66" charset="0"/>
              </a:rPr>
              <a:t>It demonstrates the power of Yahweh to be the true Shepherd-King, the ruler of creation and the master of life and death.</a:t>
            </a:r>
          </a:p>
          <a:p>
            <a:r>
              <a:rPr lang="en-US" sz="2400" i="1" dirty="0">
                <a:latin typeface="Comic Sans MS" panose="030F0702030302020204" pitchFamily="66" charset="0"/>
              </a:rPr>
              <a:t>Later, it will be used in the confrontation with Egyptian magicians (7).</a:t>
            </a:r>
          </a:p>
          <a:p>
            <a:r>
              <a:rPr lang="en-US" sz="2400" i="1" dirty="0">
                <a:latin typeface="Comic Sans MS" panose="030F0702030302020204" pitchFamily="66" charset="0"/>
              </a:rPr>
              <a:t>Still later, it will be used to initiate several plagues (7:20; 8:5, 16; 9:23).</a:t>
            </a:r>
          </a:p>
          <a:p>
            <a:r>
              <a:rPr lang="en-US" sz="2400" i="1" dirty="0">
                <a:latin typeface="Comic Sans MS" panose="030F0702030302020204" pitchFamily="66" charset="0"/>
              </a:rPr>
              <a:t>Even later, it will be used to divide the sea (14:16).</a:t>
            </a:r>
          </a:p>
          <a:p>
            <a:r>
              <a:rPr lang="en-US" sz="2400" i="1" dirty="0">
                <a:latin typeface="Comic Sans MS" panose="030F0702030302020204" pitchFamily="66" charset="0"/>
              </a:rPr>
              <a:t>Moses will use it to bring water from the rock (17:5-6).</a:t>
            </a:r>
          </a:p>
          <a:p>
            <a:r>
              <a:rPr lang="en-US" sz="2400" i="1" dirty="0">
                <a:latin typeface="Comic Sans MS" panose="030F0702030302020204" pitchFamily="66" charset="0"/>
              </a:rPr>
              <a:t>He will raise it to the sky in the battle with Amalek (17:9).</a:t>
            </a:r>
          </a:p>
          <a:p>
            <a:r>
              <a:rPr lang="en-US" sz="2400" i="1" dirty="0">
                <a:latin typeface="Comic Sans MS" panose="030F0702030302020204" pitchFamily="66" charset="0"/>
              </a:rPr>
              <a:t>Finally, it would sprout almond blossoms (Nu. 17).</a:t>
            </a:r>
          </a:p>
        </p:txBody>
      </p:sp>
      <p:sp>
        <p:nvSpPr>
          <p:cNvPr id="4" name="Slide Number Placeholder 3">
            <a:extLst>
              <a:ext uri="{FF2B5EF4-FFF2-40B4-BE49-F238E27FC236}">
                <a16:creationId xmlns:a16="http://schemas.microsoft.com/office/drawing/2014/main" id="{44B9CD52-0D71-47AE-81CF-358D4932E9C2}"/>
              </a:ext>
            </a:extLst>
          </p:cNvPr>
          <p:cNvSpPr>
            <a:spLocks noGrp="1"/>
          </p:cNvSpPr>
          <p:nvPr>
            <p:ph type="sldNum" sz="quarter" idx="12"/>
          </p:nvPr>
        </p:nvSpPr>
        <p:spPr/>
        <p:txBody>
          <a:bodyPr/>
          <a:lstStyle/>
          <a:p>
            <a:fld id="{45C00377-489B-40EC-B059-26BDDD2E89B9}" type="slidenum">
              <a:rPr lang="en-US" smtClean="0"/>
              <a:pPr/>
              <a:t>58</a:t>
            </a:fld>
            <a:endParaRPr lang="en-US" dirty="0"/>
          </a:p>
        </p:txBody>
      </p:sp>
    </p:spTree>
    <p:extLst>
      <p:ext uri="{BB962C8B-B14F-4D97-AF65-F5344CB8AC3E}">
        <p14:creationId xmlns:p14="http://schemas.microsoft.com/office/powerpoint/2010/main" val="385878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14D0-C1DC-49EA-88B7-BAEE529F3940}"/>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Back to Egypt</a:t>
            </a:r>
          </a:p>
        </p:txBody>
      </p:sp>
      <p:sp>
        <p:nvSpPr>
          <p:cNvPr id="3" name="Content Placeholder 2">
            <a:extLst>
              <a:ext uri="{FF2B5EF4-FFF2-40B4-BE49-F238E27FC236}">
                <a16:creationId xmlns:a16="http://schemas.microsoft.com/office/drawing/2014/main" id="{D1F575F7-BCD5-414D-AC3F-7014B3702B76}"/>
              </a:ext>
            </a:extLst>
          </p:cNvPr>
          <p:cNvSpPr>
            <a:spLocks noGrp="1"/>
          </p:cNvSpPr>
          <p:nvPr>
            <p:ph idx="1"/>
          </p:nvPr>
        </p:nvSpPr>
        <p:spPr/>
        <p:txBody>
          <a:bodyPr>
            <a:normAutofit/>
          </a:bodyPr>
          <a:lstStyle/>
          <a:p>
            <a:pPr marL="0" indent="0">
              <a:buNone/>
            </a:pPr>
            <a:r>
              <a:rPr lang="en-US" sz="2800" b="1" dirty="0">
                <a:solidFill>
                  <a:srgbClr val="002060"/>
                </a:solidFill>
                <a:latin typeface="Comic Sans MS" panose="030F0702030302020204" pitchFamily="66" charset="0"/>
              </a:rPr>
              <a:t>Yahweh now instructed Moses to return to Egypt and confront Pharaoh.</a:t>
            </a:r>
          </a:p>
          <a:p>
            <a:r>
              <a:rPr lang="en-US" sz="2400" i="1" dirty="0">
                <a:latin typeface="Comic Sans MS" panose="030F0702030302020204" pitchFamily="66" charset="0"/>
              </a:rPr>
              <a:t>Yahweh would harden Pharaoh against the Israelites, and against this hardness, Yahweh would perform wonders to bring Pharaoh to heel.</a:t>
            </a:r>
          </a:p>
          <a:p>
            <a:r>
              <a:rPr lang="en-US" sz="2400" i="1" dirty="0">
                <a:latin typeface="Comic Sans MS" panose="030F0702030302020204" pitchFamily="66" charset="0"/>
              </a:rPr>
              <a:t>In confronting Pharaoh, Moses would offer for the first time the prophetic preface, “Thus says Yahweh…” (4:22).</a:t>
            </a:r>
          </a:p>
          <a:p>
            <a:r>
              <a:rPr lang="en-US" sz="2400" i="1" dirty="0">
                <a:latin typeface="Comic Sans MS" panose="030F0702030302020204" pitchFamily="66" charset="0"/>
              </a:rPr>
              <a:t>Since Israel was God’s “firstborn son,” and Pharaoh would refuse to release the Israelites, God would kill Pharaoh’s firstborn.</a:t>
            </a:r>
          </a:p>
        </p:txBody>
      </p:sp>
      <p:sp>
        <p:nvSpPr>
          <p:cNvPr id="4" name="Slide Number Placeholder 3">
            <a:extLst>
              <a:ext uri="{FF2B5EF4-FFF2-40B4-BE49-F238E27FC236}">
                <a16:creationId xmlns:a16="http://schemas.microsoft.com/office/drawing/2014/main" id="{4304A195-FAD3-4D67-86DA-7038C47F5328}"/>
              </a:ext>
            </a:extLst>
          </p:cNvPr>
          <p:cNvSpPr>
            <a:spLocks noGrp="1"/>
          </p:cNvSpPr>
          <p:nvPr>
            <p:ph type="sldNum" sz="quarter" idx="12"/>
          </p:nvPr>
        </p:nvSpPr>
        <p:spPr/>
        <p:txBody>
          <a:bodyPr/>
          <a:lstStyle/>
          <a:p>
            <a:fld id="{45C00377-489B-40EC-B059-26BDDD2E89B9}" type="slidenum">
              <a:rPr lang="en-US" smtClean="0"/>
              <a:pPr/>
              <a:t>59</a:t>
            </a:fld>
            <a:endParaRPr lang="en-US" dirty="0"/>
          </a:p>
        </p:txBody>
      </p:sp>
    </p:spTree>
    <p:extLst>
      <p:ext uri="{BB962C8B-B14F-4D97-AF65-F5344CB8AC3E}">
        <p14:creationId xmlns:p14="http://schemas.microsoft.com/office/powerpoint/2010/main" val="21140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D072-33FA-438B-B744-F97B036D1742}"/>
              </a:ext>
            </a:extLst>
          </p:cNvPr>
          <p:cNvSpPr>
            <a:spLocks noGrp="1"/>
          </p:cNvSpPr>
          <p:nvPr>
            <p:ph type="title"/>
          </p:nvPr>
        </p:nvSpPr>
        <p:spPr>
          <a:xfrm>
            <a:off x="838200" y="98783"/>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Structure</a:t>
            </a:r>
          </a:p>
        </p:txBody>
      </p:sp>
      <p:sp>
        <p:nvSpPr>
          <p:cNvPr id="3" name="Content Placeholder 2">
            <a:extLst>
              <a:ext uri="{FF2B5EF4-FFF2-40B4-BE49-F238E27FC236}">
                <a16:creationId xmlns:a16="http://schemas.microsoft.com/office/drawing/2014/main" id="{C8D4B919-2338-4429-98F1-C2270BAA3D73}"/>
              </a:ext>
            </a:extLst>
          </p:cNvPr>
          <p:cNvSpPr>
            <a:spLocks noGrp="1"/>
          </p:cNvSpPr>
          <p:nvPr>
            <p:ph idx="1"/>
          </p:nvPr>
        </p:nvSpPr>
        <p:spPr>
          <a:xfrm>
            <a:off x="838200" y="961110"/>
            <a:ext cx="7124568" cy="790477"/>
          </a:xfrm>
          <a:solidFill>
            <a:schemeClr val="accent4">
              <a:lumMod val="75000"/>
            </a:schemeClr>
          </a:solidFill>
          <a:ln>
            <a:solidFill>
              <a:schemeClr val="tx1"/>
            </a:solidFill>
          </a:ln>
        </p:spPr>
        <p:txBody>
          <a:bodyPr>
            <a:normAutofit/>
          </a:bodyPr>
          <a:lstStyle/>
          <a:p>
            <a:pPr marL="0" indent="0">
              <a:buNone/>
            </a:pPr>
            <a:r>
              <a:rPr lang="en-US" sz="4000" b="1" dirty="0">
                <a:solidFill>
                  <a:srgbClr val="FFFF00"/>
                </a:solidFill>
                <a:effectLst>
                  <a:outerShdw blurRad="38100" dist="38100" dir="2700000" algn="tl">
                    <a:srgbClr val="000000">
                      <a:alpha val="43137"/>
                    </a:srgbClr>
                  </a:outerShdw>
                </a:effectLst>
                <a:latin typeface="Agency FB" panose="020B0503020202020204" pitchFamily="34" charset="0"/>
              </a:rPr>
              <a:t>Slavery in Egypt (1)</a:t>
            </a:r>
          </a:p>
        </p:txBody>
      </p:sp>
      <p:sp>
        <p:nvSpPr>
          <p:cNvPr id="5" name="Content Placeholder 2">
            <a:extLst>
              <a:ext uri="{FF2B5EF4-FFF2-40B4-BE49-F238E27FC236}">
                <a16:creationId xmlns:a16="http://schemas.microsoft.com/office/drawing/2014/main" id="{DCE88FC5-0B32-4939-A614-424ADC96B006}"/>
              </a:ext>
            </a:extLst>
          </p:cNvPr>
          <p:cNvSpPr txBox="1">
            <a:spLocks/>
          </p:cNvSpPr>
          <p:nvPr/>
        </p:nvSpPr>
        <p:spPr>
          <a:xfrm>
            <a:off x="1640291" y="1946714"/>
            <a:ext cx="7124568" cy="752382"/>
          </a:xfrm>
          <a:prstGeom prst="rect">
            <a:avLst/>
          </a:prstGeom>
          <a:solidFill>
            <a:srgbClr val="6B7E9D"/>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solidFill>
                  <a:srgbClr val="FFFF00"/>
                </a:solidFill>
                <a:effectLst>
                  <a:outerShdw blurRad="38100" dist="38100" dir="2700000" algn="tl">
                    <a:srgbClr val="000000">
                      <a:alpha val="43137"/>
                    </a:srgbClr>
                  </a:outerShdw>
                </a:effectLst>
                <a:latin typeface="Agency FB" panose="020B0503020202020204" pitchFamily="34" charset="0"/>
              </a:rPr>
              <a:t>The Call and Commission of Moses (2-6)</a:t>
            </a:r>
          </a:p>
          <a:p>
            <a:pPr marL="0" indent="0">
              <a:buFont typeface="Arial" panose="020B0604020202020204" pitchFamily="34" charset="0"/>
              <a:buNone/>
            </a:pPr>
            <a:endParaRPr lang="en-US" sz="4000" b="1" dirty="0">
              <a:latin typeface="Agency FB" panose="020B0503020202020204" pitchFamily="34" charset="0"/>
            </a:endParaRPr>
          </a:p>
        </p:txBody>
      </p:sp>
      <p:sp>
        <p:nvSpPr>
          <p:cNvPr id="6" name="Content Placeholder 2">
            <a:extLst>
              <a:ext uri="{FF2B5EF4-FFF2-40B4-BE49-F238E27FC236}">
                <a16:creationId xmlns:a16="http://schemas.microsoft.com/office/drawing/2014/main" id="{0C492B29-499F-476E-9275-77248023D040}"/>
              </a:ext>
            </a:extLst>
          </p:cNvPr>
          <p:cNvSpPr txBox="1">
            <a:spLocks/>
          </p:cNvSpPr>
          <p:nvPr/>
        </p:nvSpPr>
        <p:spPr>
          <a:xfrm>
            <a:off x="2478491" y="2890850"/>
            <a:ext cx="7124568" cy="820401"/>
          </a:xfrm>
          <a:prstGeom prst="rect">
            <a:avLst/>
          </a:prstGeom>
          <a:solidFill>
            <a:srgbClr val="7A8BA6"/>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FFFF00"/>
                </a:solidFill>
                <a:effectLst>
                  <a:outerShdw blurRad="38100" dist="38100" dir="2700000" algn="tl">
                    <a:srgbClr val="000000">
                      <a:alpha val="43137"/>
                    </a:srgbClr>
                  </a:outerShdw>
                </a:effectLst>
                <a:latin typeface="Agency FB" panose="020B0503020202020204" pitchFamily="34" charset="0"/>
              </a:rPr>
              <a:t>The Ten Plagues (7:1—13:16)</a:t>
            </a:r>
          </a:p>
          <a:p>
            <a:pPr marL="0" indent="0">
              <a:buNone/>
            </a:pPr>
            <a:endParaRPr lang="en-US" sz="4000" b="1" dirty="0">
              <a:latin typeface="Agency FB" panose="020B0503020202020204" pitchFamily="34" charset="0"/>
            </a:endParaRPr>
          </a:p>
        </p:txBody>
      </p:sp>
      <p:sp>
        <p:nvSpPr>
          <p:cNvPr id="7" name="Content Placeholder 2">
            <a:extLst>
              <a:ext uri="{FF2B5EF4-FFF2-40B4-BE49-F238E27FC236}">
                <a16:creationId xmlns:a16="http://schemas.microsoft.com/office/drawing/2014/main" id="{A0482DD6-05CD-4110-A49B-CDCEC622F1AF}"/>
              </a:ext>
            </a:extLst>
          </p:cNvPr>
          <p:cNvSpPr txBox="1">
            <a:spLocks/>
          </p:cNvSpPr>
          <p:nvPr/>
        </p:nvSpPr>
        <p:spPr>
          <a:xfrm>
            <a:off x="3291469" y="3869895"/>
            <a:ext cx="7124568" cy="820401"/>
          </a:xfrm>
          <a:prstGeom prst="rect">
            <a:avLst/>
          </a:prstGeom>
          <a:solidFill>
            <a:srgbClr val="8796AF"/>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FFFF00"/>
                </a:solidFill>
                <a:effectLst>
                  <a:outerShdw blurRad="38100" dist="38100" dir="2700000" algn="tl">
                    <a:srgbClr val="000000">
                      <a:alpha val="43137"/>
                    </a:srgbClr>
                  </a:outerShdw>
                </a:effectLst>
                <a:latin typeface="Agency FB" panose="020B0503020202020204" pitchFamily="34" charset="0"/>
              </a:rPr>
              <a:t>The Exodus (13:17—15:21)</a:t>
            </a:r>
          </a:p>
          <a:p>
            <a:pPr marL="0" indent="0">
              <a:buNone/>
            </a:pPr>
            <a:endParaRPr lang="en-US" sz="4000" b="1" dirty="0">
              <a:latin typeface="Agency FB" panose="020B0503020202020204" pitchFamily="34" charset="0"/>
            </a:endParaRPr>
          </a:p>
          <a:p>
            <a:pPr marL="0" indent="0">
              <a:buNone/>
            </a:pPr>
            <a:endParaRPr lang="en-US" sz="4000" b="1" dirty="0">
              <a:latin typeface="Agency FB" panose="020B0503020202020204" pitchFamily="34" charset="0"/>
            </a:endParaRPr>
          </a:p>
        </p:txBody>
      </p:sp>
      <p:sp>
        <p:nvSpPr>
          <p:cNvPr id="8" name="Content Placeholder 2">
            <a:extLst>
              <a:ext uri="{FF2B5EF4-FFF2-40B4-BE49-F238E27FC236}">
                <a16:creationId xmlns:a16="http://schemas.microsoft.com/office/drawing/2014/main" id="{2AB2D9CB-E9E2-429B-8344-25C7C498E477}"/>
              </a:ext>
            </a:extLst>
          </p:cNvPr>
          <p:cNvSpPr txBox="1">
            <a:spLocks/>
          </p:cNvSpPr>
          <p:nvPr/>
        </p:nvSpPr>
        <p:spPr>
          <a:xfrm>
            <a:off x="4138961" y="4880556"/>
            <a:ext cx="7124569" cy="817028"/>
          </a:xfrm>
          <a:prstGeom prst="rect">
            <a:avLst/>
          </a:prstGeom>
          <a:solidFill>
            <a:srgbClr val="93A0B7"/>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FFFF00"/>
                </a:solidFill>
                <a:effectLst>
                  <a:outerShdw blurRad="38100" dist="38100" dir="2700000" algn="tl">
                    <a:srgbClr val="000000">
                      <a:alpha val="43137"/>
                    </a:srgbClr>
                  </a:outerShdw>
                </a:effectLst>
                <a:latin typeface="Agency FB" panose="020B0503020202020204" pitchFamily="34" charset="0"/>
              </a:rPr>
              <a:t>From the Sea to Mt. Sinai (15:22—18:27 </a:t>
            </a:r>
          </a:p>
          <a:p>
            <a:pPr marL="0" indent="0">
              <a:buNone/>
            </a:pPr>
            <a:endParaRPr lang="en-US" sz="4000" b="1" dirty="0">
              <a:latin typeface="Agency FB" panose="020B0503020202020204" pitchFamily="34" charset="0"/>
            </a:endParaRPr>
          </a:p>
          <a:p>
            <a:pPr marL="0" indent="0">
              <a:buNone/>
            </a:pPr>
            <a:endParaRPr lang="en-US" sz="4000" b="1" dirty="0">
              <a:latin typeface="Agency FB" panose="020B0503020202020204" pitchFamily="34" charset="0"/>
            </a:endParaRPr>
          </a:p>
        </p:txBody>
      </p:sp>
      <p:sp>
        <p:nvSpPr>
          <p:cNvPr id="9" name="Content Placeholder 2">
            <a:extLst>
              <a:ext uri="{FF2B5EF4-FFF2-40B4-BE49-F238E27FC236}">
                <a16:creationId xmlns:a16="http://schemas.microsoft.com/office/drawing/2014/main" id="{17DE7808-4625-4149-8945-A62B4F0E1BDC}"/>
              </a:ext>
            </a:extLst>
          </p:cNvPr>
          <p:cNvSpPr txBox="1">
            <a:spLocks/>
          </p:cNvSpPr>
          <p:nvPr/>
        </p:nvSpPr>
        <p:spPr>
          <a:xfrm>
            <a:off x="5043272" y="5892711"/>
            <a:ext cx="7124569" cy="817028"/>
          </a:xfrm>
          <a:prstGeom prst="rect">
            <a:avLst/>
          </a:prstGeom>
          <a:solidFill>
            <a:srgbClr val="A1ADBF"/>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FFFF00"/>
                </a:solidFill>
                <a:effectLst>
                  <a:outerShdw blurRad="38100" dist="38100" dir="2700000" algn="tl">
                    <a:srgbClr val="000000">
                      <a:alpha val="43137"/>
                    </a:srgbClr>
                  </a:outerShdw>
                </a:effectLst>
                <a:latin typeface="Agency FB" panose="020B0503020202020204" pitchFamily="34" charset="0"/>
              </a:rPr>
              <a:t>At Mt. Sinai (19-40)</a:t>
            </a:r>
          </a:p>
          <a:p>
            <a:pPr marL="0" indent="0">
              <a:buNone/>
            </a:pPr>
            <a:endParaRPr lang="en-US" sz="4000" b="1" dirty="0">
              <a:latin typeface="Agency FB" panose="020B0503020202020204" pitchFamily="34" charset="0"/>
            </a:endParaRPr>
          </a:p>
          <a:p>
            <a:pPr marL="0" indent="0">
              <a:buNone/>
            </a:pPr>
            <a:endParaRPr lang="en-US" sz="4000" b="1" dirty="0">
              <a:latin typeface="Agency FB" panose="020B0503020202020204" pitchFamily="34" charset="0"/>
            </a:endParaRPr>
          </a:p>
        </p:txBody>
      </p:sp>
    </p:spTree>
    <p:extLst>
      <p:ext uri="{BB962C8B-B14F-4D97-AF65-F5344CB8AC3E}">
        <p14:creationId xmlns:p14="http://schemas.microsoft.com/office/powerpoint/2010/main" val="3051362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1821-9A9E-4F57-83CD-8DA0614F52FF}"/>
              </a:ext>
            </a:extLst>
          </p:cNvPr>
          <p:cNvSpPr>
            <a:spLocks noGrp="1"/>
          </p:cNvSpPr>
          <p:nvPr>
            <p:ph type="title"/>
          </p:nvPr>
        </p:nvSpPr>
        <p:spPr/>
        <p:txBody>
          <a:bodyPr>
            <a:noAutofit/>
          </a:bodyPr>
          <a:lstStyle/>
          <a:p>
            <a:pPr algn="ctr"/>
            <a:r>
              <a:rPr lang="en-US" sz="4000" dirty="0">
                <a:solidFill>
                  <a:srgbClr val="C00000"/>
                </a:solidFill>
                <a:effectLst>
                  <a:outerShdw blurRad="38100" dist="38100" dir="2700000" algn="tl">
                    <a:srgbClr val="000000">
                      <a:alpha val="43137"/>
                    </a:srgbClr>
                  </a:outerShdw>
                </a:effectLst>
              </a:rPr>
              <a:t>CORPORATE PERSONALITY IN ANCIENT ISRAEL</a:t>
            </a:r>
          </a:p>
        </p:txBody>
      </p:sp>
      <p:sp>
        <p:nvSpPr>
          <p:cNvPr id="3" name="Content Placeholder 2">
            <a:extLst>
              <a:ext uri="{FF2B5EF4-FFF2-40B4-BE49-F238E27FC236}">
                <a16:creationId xmlns:a16="http://schemas.microsoft.com/office/drawing/2014/main" id="{722A8166-C7CE-4719-9D50-2FA5C48799ED}"/>
              </a:ext>
            </a:extLst>
          </p:cNvPr>
          <p:cNvSpPr>
            <a:spLocks noGrp="1"/>
          </p:cNvSpPr>
          <p:nvPr>
            <p:ph idx="1"/>
          </p:nvPr>
        </p:nvSpPr>
        <p:spPr>
          <a:xfrm>
            <a:off x="4736745" y="1334928"/>
            <a:ext cx="7295235" cy="5386547"/>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latin typeface="+mn-lt"/>
              </a:rPr>
              <a:t>In Hebrew literature, there is a fluidity between “the one” and “the many,” so that a single person can represent the group and vice versa.</a:t>
            </a:r>
          </a:p>
          <a:p>
            <a:r>
              <a:rPr lang="en-US" sz="2400" i="1" dirty="0">
                <a:latin typeface="+mn-lt"/>
              </a:rPr>
              <a:t>This idea begins with Jacob, renamed Israel, and the names “Jacob” and “Israel” can refer to the man (Ge. 32:28) but also to the nation (Is. 40:27; 41:8, etc.).</a:t>
            </a:r>
          </a:p>
          <a:p>
            <a:r>
              <a:rPr lang="en-US" sz="2400" i="1" dirty="0">
                <a:latin typeface="+mn-lt"/>
              </a:rPr>
              <a:t>In Yahweh’s word to Moses, this idiom of corporate personality is used to describe Israel as God’s “firstborn son” (Ex. 4:22; cf. Ho. 11:1).</a:t>
            </a:r>
          </a:p>
          <a:p>
            <a:r>
              <a:rPr lang="en-US" sz="2400" i="1" dirty="0">
                <a:latin typeface="+mn-lt"/>
              </a:rPr>
              <a:t>In the NT, the idiom can move from the general to the specific (Mt. 2:15).</a:t>
            </a:r>
          </a:p>
        </p:txBody>
      </p:sp>
      <p:sp>
        <p:nvSpPr>
          <p:cNvPr id="4" name="Slide Number Placeholder 3">
            <a:extLst>
              <a:ext uri="{FF2B5EF4-FFF2-40B4-BE49-F238E27FC236}">
                <a16:creationId xmlns:a16="http://schemas.microsoft.com/office/drawing/2014/main" id="{5F1C56FB-5B87-473E-9C5A-F5807D226B2A}"/>
              </a:ext>
            </a:extLst>
          </p:cNvPr>
          <p:cNvSpPr>
            <a:spLocks noGrp="1"/>
          </p:cNvSpPr>
          <p:nvPr>
            <p:ph type="sldNum" sz="quarter" idx="12"/>
          </p:nvPr>
        </p:nvSpPr>
        <p:spPr/>
        <p:txBody>
          <a:bodyPr/>
          <a:lstStyle/>
          <a:p>
            <a:fld id="{45C00377-489B-40EC-B059-26BDDD2E89B9}" type="slidenum">
              <a:rPr lang="en-US" smtClean="0"/>
              <a:pPr/>
              <a:t>60</a:t>
            </a:fld>
            <a:endParaRPr lang="en-US" dirty="0"/>
          </a:p>
        </p:txBody>
      </p:sp>
      <p:pic>
        <p:nvPicPr>
          <p:cNvPr id="6" name="Picture 5">
            <a:extLst>
              <a:ext uri="{FF2B5EF4-FFF2-40B4-BE49-F238E27FC236}">
                <a16:creationId xmlns:a16="http://schemas.microsoft.com/office/drawing/2014/main" id="{C6A76E12-1818-4C27-A227-B38F934896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7050" y="3201670"/>
            <a:ext cx="3656330" cy="3656330"/>
          </a:xfrm>
          <a:prstGeom prst="rect">
            <a:avLst/>
          </a:prstGeom>
        </p:spPr>
      </p:pic>
      <p:pic>
        <p:nvPicPr>
          <p:cNvPr id="9" name="Picture 8">
            <a:extLst>
              <a:ext uri="{FF2B5EF4-FFF2-40B4-BE49-F238E27FC236}">
                <a16:creationId xmlns:a16="http://schemas.microsoft.com/office/drawing/2014/main" id="{51D5EFA0-655D-445B-AB24-F83B6F435898}"/>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b="-1"/>
          <a:stretch/>
        </p:blipFill>
        <p:spPr>
          <a:xfrm>
            <a:off x="1811655" y="1334928"/>
            <a:ext cx="1005847" cy="2368392"/>
          </a:xfrm>
          <a:prstGeom prst="rect">
            <a:avLst/>
          </a:prstGeom>
        </p:spPr>
      </p:pic>
      <p:sp>
        <p:nvSpPr>
          <p:cNvPr id="11" name="Rectangle 10">
            <a:extLst>
              <a:ext uri="{FF2B5EF4-FFF2-40B4-BE49-F238E27FC236}">
                <a16:creationId xmlns:a16="http://schemas.microsoft.com/office/drawing/2014/main" id="{56CF9874-DE99-4677-81FF-B0DD18B39CBA}"/>
              </a:ext>
            </a:extLst>
          </p:cNvPr>
          <p:cNvSpPr/>
          <p:nvPr/>
        </p:nvSpPr>
        <p:spPr>
          <a:xfrm>
            <a:off x="2613870" y="1316220"/>
            <a:ext cx="497700" cy="47101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2C5B97-9109-4353-86F9-A90A4FF34616}"/>
              </a:ext>
            </a:extLst>
          </p:cNvPr>
          <p:cNvSpPr/>
          <p:nvPr/>
        </p:nvSpPr>
        <p:spPr>
          <a:xfrm>
            <a:off x="1562805" y="1316220"/>
            <a:ext cx="497700" cy="47101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80C3B8-2A96-44A5-83C3-61F58D810C49}"/>
              </a:ext>
            </a:extLst>
          </p:cNvPr>
          <p:cNvSpPr/>
          <p:nvPr/>
        </p:nvSpPr>
        <p:spPr>
          <a:xfrm>
            <a:off x="2715686" y="2905616"/>
            <a:ext cx="497700" cy="637198"/>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9C2B27-3A12-40D6-BFF6-488203523108}"/>
              </a:ext>
            </a:extLst>
          </p:cNvPr>
          <p:cNvSpPr/>
          <p:nvPr/>
        </p:nvSpPr>
        <p:spPr>
          <a:xfrm>
            <a:off x="1441492" y="2818136"/>
            <a:ext cx="497700" cy="724677"/>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urved Right 14">
            <a:extLst>
              <a:ext uri="{FF2B5EF4-FFF2-40B4-BE49-F238E27FC236}">
                <a16:creationId xmlns:a16="http://schemas.microsoft.com/office/drawing/2014/main" id="{941FC5E9-06F6-4122-851B-3D612AA5996C}"/>
              </a:ext>
            </a:extLst>
          </p:cNvPr>
          <p:cNvSpPr/>
          <p:nvPr/>
        </p:nvSpPr>
        <p:spPr>
          <a:xfrm rot="1161054">
            <a:off x="549162" y="1974430"/>
            <a:ext cx="741687" cy="1916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Right 15">
            <a:extLst>
              <a:ext uri="{FF2B5EF4-FFF2-40B4-BE49-F238E27FC236}">
                <a16:creationId xmlns:a16="http://schemas.microsoft.com/office/drawing/2014/main" id="{F3C4FE46-4086-4EFE-BB5E-AC49C9C06FF9}"/>
              </a:ext>
            </a:extLst>
          </p:cNvPr>
          <p:cNvSpPr/>
          <p:nvPr/>
        </p:nvSpPr>
        <p:spPr>
          <a:xfrm rot="9615960">
            <a:off x="3287018" y="1880841"/>
            <a:ext cx="741687" cy="19160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0625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01F0-61D6-485C-81F1-433364E7D555}"/>
              </a:ext>
            </a:extLst>
          </p:cNvPr>
          <p:cNvSpPr>
            <a:spLocks noGrp="1"/>
          </p:cNvSpPr>
          <p:nvPr>
            <p:ph type="title"/>
          </p:nvPr>
        </p:nvSpPr>
        <p:spPr>
          <a:xfrm>
            <a:off x="408763" y="696400"/>
            <a:ext cx="5736494" cy="637198"/>
          </a:xfrm>
        </p:spPr>
        <p:txBody>
          <a:bodyPr/>
          <a:lstStyle/>
          <a:p>
            <a:r>
              <a:rPr lang="en-US" dirty="0">
                <a:solidFill>
                  <a:srgbClr val="C00000"/>
                </a:solidFill>
                <a:effectLst>
                  <a:outerShdw blurRad="38100" dist="38100" dir="2700000" algn="tl">
                    <a:srgbClr val="000000">
                      <a:alpha val="43137"/>
                    </a:srgbClr>
                  </a:outerShdw>
                </a:effectLst>
              </a:rPr>
              <a:t>The Circumcision of Gershom</a:t>
            </a:r>
          </a:p>
        </p:txBody>
      </p:sp>
      <p:sp>
        <p:nvSpPr>
          <p:cNvPr id="3" name="Content Placeholder 2">
            <a:extLst>
              <a:ext uri="{FF2B5EF4-FFF2-40B4-BE49-F238E27FC236}">
                <a16:creationId xmlns:a16="http://schemas.microsoft.com/office/drawing/2014/main" id="{D92A555A-3779-4505-9CA2-511580A0B5BD}"/>
              </a:ext>
            </a:extLst>
          </p:cNvPr>
          <p:cNvSpPr>
            <a:spLocks noGrp="1"/>
          </p:cNvSpPr>
          <p:nvPr>
            <p:ph idx="1"/>
          </p:nvPr>
        </p:nvSpPr>
        <p:spPr>
          <a:xfrm>
            <a:off x="6723951" y="136525"/>
            <a:ext cx="5211835" cy="6721475"/>
          </a:xfrm>
        </p:spPr>
        <p:txBody>
          <a:bodyPr>
            <a:normAutofit lnSpcReduction="10000"/>
          </a:bodyPr>
          <a:lstStyle/>
          <a:p>
            <a:pPr marL="0" indent="0">
              <a:buNone/>
            </a:pPr>
            <a:r>
              <a:rPr lang="en-US" sz="2400" b="1" dirty="0">
                <a:solidFill>
                  <a:srgbClr val="FF0000"/>
                </a:solidFill>
                <a:effectLst>
                  <a:outerShdw blurRad="38100" dist="38100" dir="2700000" algn="tl">
                    <a:srgbClr val="000000">
                      <a:alpha val="43137"/>
                    </a:srgbClr>
                  </a:outerShdw>
                </a:effectLst>
              </a:rPr>
              <a:t>In this enigmatic passage, God threatens to kill either Moses or his first-born son.</a:t>
            </a:r>
          </a:p>
          <a:p>
            <a:r>
              <a:rPr lang="en-US" sz="2400" i="1" dirty="0"/>
              <a:t>The antecedent to the pronoun “him” in 4:24 is “first-born son” in 4:23-24).</a:t>
            </a:r>
          </a:p>
          <a:p>
            <a:r>
              <a:rPr lang="en-US" sz="2400" i="1" dirty="0"/>
              <a:t>This threat to Gershom is linked to God’s threat to bring death to Egypt’s firstborn sons, but Moses has failed to provide the covenant sign of circumcision for his own son.</a:t>
            </a:r>
          </a:p>
          <a:p>
            <a:r>
              <a:rPr lang="en-US" sz="2400" i="1" dirty="0"/>
              <a:t>Perhaps this negligence was due to his Midianite wife, and hence, the operation is performed by Zipporah.</a:t>
            </a:r>
          </a:p>
          <a:p>
            <a:r>
              <a:rPr lang="en-US" sz="2400" i="1" dirty="0"/>
              <a:t>The scenario is a dark foreshadowing of the Passover and the importance of covenant protection.</a:t>
            </a:r>
          </a:p>
        </p:txBody>
      </p:sp>
      <p:sp>
        <p:nvSpPr>
          <p:cNvPr id="4" name="Slide Number Placeholder 3">
            <a:extLst>
              <a:ext uri="{FF2B5EF4-FFF2-40B4-BE49-F238E27FC236}">
                <a16:creationId xmlns:a16="http://schemas.microsoft.com/office/drawing/2014/main" id="{049D337F-3532-454B-8158-503812ABA3F2}"/>
              </a:ext>
            </a:extLst>
          </p:cNvPr>
          <p:cNvSpPr>
            <a:spLocks noGrp="1"/>
          </p:cNvSpPr>
          <p:nvPr>
            <p:ph type="sldNum" sz="quarter" idx="12"/>
          </p:nvPr>
        </p:nvSpPr>
        <p:spPr/>
        <p:txBody>
          <a:bodyPr/>
          <a:lstStyle/>
          <a:p>
            <a:fld id="{45C00377-489B-40EC-B059-26BDDD2E89B9}" type="slidenum">
              <a:rPr lang="en-US" smtClean="0"/>
              <a:pPr/>
              <a:t>61</a:t>
            </a:fld>
            <a:endParaRPr lang="en-US" dirty="0"/>
          </a:p>
        </p:txBody>
      </p:sp>
      <p:pic>
        <p:nvPicPr>
          <p:cNvPr id="5" name="Picture 5" descr="HBS12">
            <a:extLst>
              <a:ext uri="{FF2B5EF4-FFF2-40B4-BE49-F238E27FC236}">
                <a16:creationId xmlns:a16="http://schemas.microsoft.com/office/drawing/2014/main" id="{6DF7018E-CD46-481E-BE5E-8EFA2E5F14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214" y="1934873"/>
            <a:ext cx="6318480" cy="473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9638E2-D9A6-4BC5-95C8-C2A587B321B6}"/>
              </a:ext>
            </a:extLst>
          </p:cNvPr>
          <p:cNvSpPr/>
          <p:nvPr/>
        </p:nvSpPr>
        <p:spPr>
          <a:xfrm>
            <a:off x="834907" y="1565541"/>
            <a:ext cx="5161093" cy="369332"/>
          </a:xfrm>
          <a:prstGeom prst="rect">
            <a:avLst/>
          </a:prstGeom>
        </p:spPr>
        <p:txBody>
          <a:bodyPr wrap="none">
            <a:spAutoFit/>
          </a:bodyPr>
          <a:lstStyle/>
          <a:p>
            <a:r>
              <a:rPr lang="en-US" altLang="en-US" dirty="0"/>
              <a:t>Circumcision depicted in Egyptian reliefs, ca. 2200 BC</a:t>
            </a:r>
            <a:endParaRPr lang="en-US" dirty="0"/>
          </a:p>
        </p:txBody>
      </p:sp>
    </p:spTree>
    <p:extLst>
      <p:ext uri="{BB962C8B-B14F-4D97-AF65-F5344CB8AC3E}">
        <p14:creationId xmlns:p14="http://schemas.microsoft.com/office/powerpoint/2010/main" val="330682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8475" y="2490746"/>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The Divine Contest</a:t>
            </a:r>
          </a:p>
        </p:txBody>
      </p:sp>
    </p:spTree>
    <p:extLst>
      <p:ext uri="{BB962C8B-B14F-4D97-AF65-F5344CB8AC3E}">
        <p14:creationId xmlns:p14="http://schemas.microsoft.com/office/powerpoint/2010/main" val="4023104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8D13-EBDF-454C-A9FE-48FDE4A77EEB}"/>
              </a:ext>
            </a:extLst>
          </p:cNvPr>
          <p:cNvSpPr>
            <a:spLocks noGrp="1"/>
          </p:cNvSpPr>
          <p:nvPr>
            <p:ph type="title"/>
          </p:nvPr>
        </p:nvSpPr>
        <p:spPr>
          <a:xfrm>
            <a:off x="838200" y="131353"/>
            <a:ext cx="10814824" cy="749591"/>
          </a:xfrm>
        </p:spPr>
        <p:txBody>
          <a:bodyPr>
            <a:noAutofit/>
          </a:bodyPr>
          <a:lstStyle/>
          <a:p>
            <a:pPr>
              <a:defRPr/>
            </a:pP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Contest Between Pharaoh and Yahweh</a:t>
            </a:r>
          </a:p>
        </p:txBody>
      </p:sp>
      <p:sp>
        <p:nvSpPr>
          <p:cNvPr id="3" name="Content Placeholder 2">
            <a:extLst>
              <a:ext uri="{FF2B5EF4-FFF2-40B4-BE49-F238E27FC236}">
                <a16:creationId xmlns:a16="http://schemas.microsoft.com/office/drawing/2014/main" id="{CDAE2ECF-944F-4CE0-9008-6721EDA76B10}"/>
              </a:ext>
            </a:extLst>
          </p:cNvPr>
          <p:cNvSpPr>
            <a:spLocks noGrp="1"/>
          </p:cNvSpPr>
          <p:nvPr>
            <p:ph idx="1"/>
          </p:nvPr>
        </p:nvSpPr>
        <p:spPr>
          <a:xfrm>
            <a:off x="1137424" y="880945"/>
            <a:ext cx="10515600" cy="5840530"/>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Pharaoh was the god-symbol of Egypt; hence, Moses’ confrontation with Pharaoh was a contest between deities, Yahweh and Pharaoh (and the Egyptian pantheon).</a:t>
            </a:r>
          </a:p>
          <a:p>
            <a:pPr>
              <a:defRPr/>
            </a:pPr>
            <a:r>
              <a:rPr lang="en-US" sz="2400" i="1" dirty="0">
                <a:latin typeface="Comic Sans MS" panose="030F0702030302020204" pitchFamily="66" charset="0"/>
              </a:rPr>
              <a:t>Pharaoh was believed to be the incarnation and Son of Amon-Re (or Horus), the </a:t>
            </a:r>
            <a:r>
              <a:rPr lang="en-US" sz="2400" i="1" u="sng" dirty="0">
                <a:latin typeface="Comic Sans MS" panose="030F0702030302020204" pitchFamily="66" charset="0"/>
              </a:rPr>
              <a:t>ka</a:t>
            </a:r>
            <a:r>
              <a:rPr lang="en-US" sz="2400" i="1" dirty="0">
                <a:latin typeface="Comic Sans MS" panose="030F0702030302020204" pitchFamily="66" charset="0"/>
              </a:rPr>
              <a:t> (life-force and soul) of Egypt.</a:t>
            </a:r>
          </a:p>
          <a:p>
            <a:pPr>
              <a:defRPr/>
            </a:pPr>
            <a:r>
              <a:rPr lang="en-US" sz="2400" i="1" dirty="0">
                <a:latin typeface="Comic Sans MS" panose="030F0702030302020204" pitchFamily="66" charset="0"/>
              </a:rPr>
              <a:t>He was believed to be descended from the gods in which the queen mother had intercourse with the supreme god Amun or Amon-Re.</a:t>
            </a:r>
          </a:p>
          <a:p>
            <a:pPr>
              <a:defRPr/>
            </a:pPr>
            <a:r>
              <a:rPr lang="en-US" sz="2400" i="1" dirty="0">
                <a:latin typeface="Comic Sans MS" panose="030F0702030302020204" pitchFamily="66" charset="0"/>
              </a:rPr>
              <a:t>At death, the Pharaoh went to the place of the gods, where he continued to exercise his right over life and death.</a:t>
            </a:r>
          </a:p>
          <a:p>
            <a:pPr>
              <a:defRPr/>
            </a:pPr>
            <a:r>
              <a:rPr lang="en-US" sz="2400" i="1" dirty="0">
                <a:latin typeface="Comic Sans MS" panose="030F0702030302020204" pitchFamily="66" charset="0"/>
              </a:rPr>
              <a:t>Hence, when Pharaoh hears Moses say, “Thus says Yahweh…” (5:1) he knows he is being directly challenged by a deity, and the response, “Thus says Pharaoh…” (5:10) uses the same language as a counter claim.</a:t>
            </a:r>
          </a:p>
        </p:txBody>
      </p:sp>
      <p:sp>
        <p:nvSpPr>
          <p:cNvPr id="4" name="Slide Number Placeholder 3">
            <a:extLst>
              <a:ext uri="{FF2B5EF4-FFF2-40B4-BE49-F238E27FC236}">
                <a16:creationId xmlns:a16="http://schemas.microsoft.com/office/drawing/2014/main" id="{4B4901FB-B8A8-4E10-A4D7-DFFF7A0DA089}"/>
              </a:ext>
            </a:extLst>
          </p:cNvPr>
          <p:cNvSpPr>
            <a:spLocks noGrp="1"/>
          </p:cNvSpPr>
          <p:nvPr>
            <p:ph type="sldNum" sz="quarter" idx="12"/>
          </p:nvPr>
        </p:nvSpPr>
        <p:spPr/>
        <p:txBody>
          <a:bodyPr/>
          <a:lstStyle/>
          <a:p>
            <a:pPr>
              <a:defRPr/>
            </a:pPr>
            <a:fld id="{2C39B8F0-C355-4D89-B9BF-82E79284F2B4}" type="slidenum">
              <a:rPr lang="en-US" altLang="en-US" smtClean="0"/>
              <a:pPr>
                <a:defRPr/>
              </a:pPr>
              <a:t>63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E6BE-13A4-44D3-91AC-F30980F4C8E9}"/>
              </a:ext>
            </a:extLst>
          </p:cNvPr>
          <p:cNvSpPr>
            <a:spLocks noGrp="1"/>
          </p:cNvSpPr>
          <p:nvPr>
            <p:ph type="title"/>
          </p:nvPr>
        </p:nvSpPr>
        <p:spPr>
          <a:xfrm>
            <a:off x="6690732" y="136526"/>
            <a:ext cx="4891668" cy="1281114"/>
          </a:xfrm>
        </p:spPr>
        <p:txBody>
          <a:bodyPr/>
          <a:lstStyle/>
          <a:p>
            <a:r>
              <a:rPr lang="en-US" dirty="0">
                <a:solidFill>
                  <a:srgbClr val="C00000"/>
                </a:solidFill>
                <a:effectLst>
                  <a:outerShdw blurRad="38100" dist="38100" dir="2700000" algn="tl">
                    <a:srgbClr val="000000">
                      <a:alpha val="43137"/>
                    </a:srgbClr>
                  </a:outerShdw>
                </a:effectLst>
              </a:rPr>
              <a:t>Legitimizing the Pharaoh</a:t>
            </a:r>
          </a:p>
        </p:txBody>
      </p:sp>
      <p:pic>
        <p:nvPicPr>
          <p:cNvPr id="7" name="Content Placeholder 6">
            <a:extLst>
              <a:ext uri="{FF2B5EF4-FFF2-40B4-BE49-F238E27FC236}">
                <a16:creationId xmlns:a16="http://schemas.microsoft.com/office/drawing/2014/main" id="{D7BEC97B-E608-4521-A197-0D042AC46AE5}"/>
              </a:ext>
            </a:extLst>
          </p:cNvPr>
          <p:cNvPicPr>
            <a:picLocks noGrp="1" noChangeAspect="1"/>
          </p:cNvPicPr>
          <p:nvPr>
            <p:ph sz="half" idx="1"/>
          </p:nvPr>
        </p:nvPicPr>
        <p:blipFill>
          <a:blip r:embed="rId2"/>
          <a:stretch>
            <a:fillRect/>
          </a:stretch>
        </p:blipFill>
        <p:spPr>
          <a:xfrm>
            <a:off x="26494" y="0"/>
            <a:ext cx="6433396" cy="6858000"/>
          </a:xfrm>
        </p:spPr>
      </p:pic>
      <p:sp>
        <p:nvSpPr>
          <p:cNvPr id="4" name="Text Placeholder 3">
            <a:extLst>
              <a:ext uri="{FF2B5EF4-FFF2-40B4-BE49-F238E27FC236}">
                <a16:creationId xmlns:a16="http://schemas.microsoft.com/office/drawing/2014/main" id="{07B55754-81F5-498B-A7FC-9EE892453E9C}"/>
              </a:ext>
            </a:extLst>
          </p:cNvPr>
          <p:cNvSpPr>
            <a:spLocks noGrp="1"/>
          </p:cNvSpPr>
          <p:nvPr>
            <p:ph type="body" sz="half" idx="2"/>
          </p:nvPr>
        </p:nvSpPr>
        <p:spPr>
          <a:xfrm>
            <a:off x="6690732" y="1165859"/>
            <a:ext cx="5178148" cy="4728117"/>
          </a:xfrm>
        </p:spPr>
        <p:txBody>
          <a:bodyPr>
            <a:normAutofit/>
          </a:bodyPr>
          <a:lstStyle/>
          <a:p>
            <a:pPr marL="0" indent="0">
              <a:buNone/>
            </a:pPr>
            <a:r>
              <a:rPr lang="en-US" sz="2400" i="1" dirty="0"/>
              <a:t>The idea that the Pharaoh was a son of Amon-Re was a powerful influence upon the populace to accept his legitimacy.</a:t>
            </a:r>
          </a:p>
          <a:p>
            <a:pPr marL="0" indent="0">
              <a:buNone/>
            </a:pPr>
            <a:r>
              <a:rPr lang="en-US" sz="2400" i="1" dirty="0"/>
              <a:t>From the 18</a:t>
            </a:r>
            <a:r>
              <a:rPr lang="en-US" sz="2400" i="1" baseline="30000" dirty="0"/>
              <a:t>th</a:t>
            </a:r>
            <a:r>
              <a:rPr lang="en-US" sz="2400" i="1" dirty="0"/>
              <a:t> Dynasty, many Pharaohs commissioned art pieces depicting Amon-re fathering them, which in turn served as propaganda proving their right to rule. </a:t>
            </a:r>
          </a:p>
          <a:p>
            <a:pPr marL="0" indent="0">
              <a:buNone/>
            </a:pPr>
            <a:r>
              <a:rPr lang="en-US" sz="2400" i="1" dirty="0"/>
              <a:t>Here, Hatshepsut, the queen mother, kneels before Amon-Re.</a:t>
            </a:r>
          </a:p>
        </p:txBody>
      </p:sp>
      <p:sp>
        <p:nvSpPr>
          <p:cNvPr id="5" name="Slide Number Placeholder 4">
            <a:extLst>
              <a:ext uri="{FF2B5EF4-FFF2-40B4-BE49-F238E27FC236}">
                <a16:creationId xmlns:a16="http://schemas.microsoft.com/office/drawing/2014/main" id="{49BFB807-994A-436D-A1BA-ACD1E55D97BC}"/>
              </a:ext>
            </a:extLst>
          </p:cNvPr>
          <p:cNvSpPr>
            <a:spLocks noGrp="1"/>
          </p:cNvSpPr>
          <p:nvPr>
            <p:ph type="sldNum" sz="quarter" idx="12"/>
          </p:nvPr>
        </p:nvSpPr>
        <p:spPr/>
        <p:txBody>
          <a:bodyPr/>
          <a:lstStyle/>
          <a:p>
            <a:pPr>
              <a:defRPr/>
            </a:pPr>
            <a:fld id="{6BCE622C-DAE1-4578-8E74-28861332DA17}" type="slidenum">
              <a:rPr lang="en-US" altLang="en-US" smtClean="0"/>
              <a:pPr>
                <a:defRPr/>
              </a:pPr>
              <a:t>64</a:t>
            </a:fld>
            <a:endParaRPr lang="en-US" altLang="en-US"/>
          </a:p>
        </p:txBody>
      </p:sp>
    </p:spTree>
    <p:extLst>
      <p:ext uri="{BB962C8B-B14F-4D97-AF65-F5344CB8AC3E}">
        <p14:creationId xmlns:p14="http://schemas.microsoft.com/office/powerpoint/2010/main" val="3272799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31E5B-DA7C-4B9B-A4C3-1AE477B1F818}"/>
              </a:ext>
            </a:extLst>
          </p:cNvPr>
          <p:cNvSpPr>
            <a:spLocks noGrp="1"/>
          </p:cNvSpPr>
          <p:nvPr>
            <p:ph type="title"/>
          </p:nvPr>
        </p:nvSpPr>
        <p:spPr>
          <a:xfrm>
            <a:off x="838200" y="48868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Initial Confrontation (5)</a:t>
            </a:r>
          </a:p>
        </p:txBody>
      </p:sp>
      <p:sp>
        <p:nvSpPr>
          <p:cNvPr id="3" name="Content Placeholder 2">
            <a:extLst>
              <a:ext uri="{FF2B5EF4-FFF2-40B4-BE49-F238E27FC236}">
                <a16:creationId xmlns:a16="http://schemas.microsoft.com/office/drawing/2014/main" id="{1E1AFCF7-CD02-458B-A11D-AC7D7A4E36DC}"/>
              </a:ext>
            </a:extLst>
          </p:cNvPr>
          <p:cNvSpPr>
            <a:spLocks noGrp="1"/>
          </p:cNvSpPr>
          <p:nvPr>
            <p:ph idx="1"/>
          </p:nvPr>
        </p:nvSpPr>
        <p:spPr>
          <a:xfrm>
            <a:off x="838200" y="1341779"/>
            <a:ext cx="10866120" cy="5379696"/>
          </a:xfrm>
        </p:spPr>
        <p:txBody>
          <a:bodyPr>
            <a:normAutofit lnSpcReduction="10000"/>
          </a:bodyPr>
          <a:lstStyle/>
          <a:p>
            <a:pPr marL="0" indent="0">
              <a:buNone/>
            </a:pPr>
            <a:r>
              <a:rPr lang="en-US" sz="2800" b="1" dirty="0">
                <a:solidFill>
                  <a:srgbClr val="002060"/>
                </a:solidFill>
              </a:rPr>
              <a:t>Moses initial confrontation with Pharaoh was a request to allow the people a three-day journey into the wilderness so they could offer sacrifice to Yahweh.</a:t>
            </a:r>
          </a:p>
          <a:p>
            <a:r>
              <a:rPr lang="en-US" sz="2400" i="1" dirty="0"/>
              <a:t>The language “lest he fall on us with pestilence” communicates the request in language Pharaoh could understand, a request that presumably he would take in the context of polytheism. </a:t>
            </a:r>
          </a:p>
          <a:p>
            <a:r>
              <a:rPr lang="en-US" sz="2400" i="1" dirty="0"/>
              <a:t>Pharaoh’s response, however, was, “Who is Yahweh?” Yahweh was not a god with whom he was familiar, and he refused their plea.</a:t>
            </a:r>
          </a:p>
          <a:p>
            <a:r>
              <a:rPr lang="en-US" sz="2400" i="1" dirty="0"/>
              <a:t>Instead, Pharaoh increased their hardship, forcing them to find their own straw, a particularly difficult task, since the straw was chaff taken from wheat fields after the wheat was harvested.</a:t>
            </a:r>
          </a:p>
        </p:txBody>
      </p:sp>
      <p:sp>
        <p:nvSpPr>
          <p:cNvPr id="4" name="Slide Number Placeholder 3">
            <a:extLst>
              <a:ext uri="{FF2B5EF4-FFF2-40B4-BE49-F238E27FC236}">
                <a16:creationId xmlns:a16="http://schemas.microsoft.com/office/drawing/2014/main" id="{07C2354C-9D6B-4BBF-BCDB-8CF8C4FAB502}"/>
              </a:ext>
            </a:extLst>
          </p:cNvPr>
          <p:cNvSpPr>
            <a:spLocks noGrp="1"/>
          </p:cNvSpPr>
          <p:nvPr>
            <p:ph type="sldNum" sz="quarter" idx="12"/>
          </p:nvPr>
        </p:nvSpPr>
        <p:spPr/>
        <p:txBody>
          <a:bodyPr/>
          <a:lstStyle/>
          <a:p>
            <a:fld id="{45C00377-489B-40EC-B059-26BDDD2E89B9}" type="slidenum">
              <a:rPr lang="en-US" smtClean="0"/>
              <a:pPr/>
              <a:t>65</a:t>
            </a:fld>
            <a:endParaRPr lang="en-US" dirty="0"/>
          </a:p>
        </p:txBody>
      </p:sp>
    </p:spTree>
    <p:extLst>
      <p:ext uri="{BB962C8B-B14F-4D97-AF65-F5344CB8AC3E}">
        <p14:creationId xmlns:p14="http://schemas.microsoft.com/office/powerpoint/2010/main" val="10082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2054-85A1-4062-B774-7F5F08FCE00E}"/>
              </a:ext>
            </a:extLst>
          </p:cNvPr>
          <p:cNvSpPr>
            <a:spLocks noGrp="1"/>
          </p:cNvSpPr>
          <p:nvPr>
            <p:ph type="title"/>
          </p:nvPr>
        </p:nvSpPr>
        <p:spPr>
          <a:xfrm>
            <a:off x="471479" y="182881"/>
            <a:ext cx="3932237" cy="822960"/>
          </a:xfrm>
        </p:spPr>
        <p:txBody>
          <a:bodyPr/>
          <a:lstStyle/>
          <a:p>
            <a:r>
              <a:rPr lang="en-US" dirty="0">
                <a:solidFill>
                  <a:srgbClr val="C00000"/>
                </a:solidFill>
                <a:effectLst>
                  <a:outerShdw blurRad="38100" dist="38100" dir="2700000" algn="tl">
                    <a:srgbClr val="000000">
                      <a:alpha val="43137"/>
                    </a:srgbClr>
                  </a:outerShdw>
                </a:effectLst>
              </a:rPr>
              <a:t>BRICKS AND STRAW</a:t>
            </a:r>
          </a:p>
        </p:txBody>
      </p:sp>
      <p:sp>
        <p:nvSpPr>
          <p:cNvPr id="3" name="Text Placeholder 2">
            <a:extLst>
              <a:ext uri="{FF2B5EF4-FFF2-40B4-BE49-F238E27FC236}">
                <a16:creationId xmlns:a16="http://schemas.microsoft.com/office/drawing/2014/main" id="{82B11905-C434-4BC7-9773-0CF80F00FF5A}"/>
              </a:ext>
            </a:extLst>
          </p:cNvPr>
          <p:cNvSpPr>
            <a:spLocks noGrp="1"/>
          </p:cNvSpPr>
          <p:nvPr>
            <p:ph type="body" sz="half" idx="2"/>
          </p:nvPr>
        </p:nvSpPr>
        <p:spPr>
          <a:xfrm>
            <a:off x="471479" y="1097278"/>
            <a:ext cx="4260541" cy="5577841"/>
          </a:xfrm>
        </p:spPr>
        <p:txBody>
          <a:bodyPr>
            <a:normAutofit/>
          </a:bodyPr>
          <a:lstStyle/>
          <a:p>
            <a:pPr algn="l"/>
            <a:r>
              <a:rPr lang="en-US" sz="2400" i="1" dirty="0"/>
              <a:t>Adding straw to mudbricks strengthens them, enabling them to dry evenly while reducing shrinkage.</a:t>
            </a:r>
          </a:p>
          <a:p>
            <a:pPr algn="l"/>
            <a:r>
              <a:rPr lang="en-US" sz="2400" i="1" dirty="0"/>
              <a:t>In 2013, archaeologists experimented with mudbrick-making under the guidance of a traditional Egyptian brick-maker. In two days, they were able to produce nearly 2000 mudbricks, which is the quota listed by Egyptian overseers in an Egyptian scroll dated to the 5</a:t>
            </a:r>
            <a:r>
              <a:rPr lang="en-US" sz="2400" i="1" baseline="30000" dirty="0"/>
              <a:t>th</a:t>
            </a:r>
            <a:r>
              <a:rPr lang="en-US" sz="2400" i="1" dirty="0"/>
              <a:t> regnal year of Ramesses II (1275 BC).</a:t>
            </a:r>
          </a:p>
        </p:txBody>
      </p:sp>
      <p:sp>
        <p:nvSpPr>
          <p:cNvPr id="4" name="Slide Number Placeholder 3">
            <a:extLst>
              <a:ext uri="{FF2B5EF4-FFF2-40B4-BE49-F238E27FC236}">
                <a16:creationId xmlns:a16="http://schemas.microsoft.com/office/drawing/2014/main" id="{9E1CAAEF-B10E-46C8-A468-6B15D28595CB}"/>
              </a:ext>
            </a:extLst>
          </p:cNvPr>
          <p:cNvSpPr>
            <a:spLocks noGrp="1"/>
          </p:cNvSpPr>
          <p:nvPr>
            <p:ph type="sldNum" sz="quarter" idx="12"/>
          </p:nvPr>
        </p:nvSpPr>
        <p:spPr/>
        <p:txBody>
          <a:bodyPr/>
          <a:lstStyle/>
          <a:p>
            <a:fld id="{45C00377-489B-40EC-B059-26BDDD2E89B9}" type="slidenum">
              <a:rPr lang="en-US" smtClean="0"/>
              <a:pPr/>
              <a:t>66</a:t>
            </a:fld>
            <a:endParaRPr lang="en-US" dirty="0"/>
          </a:p>
        </p:txBody>
      </p:sp>
      <p:pic>
        <p:nvPicPr>
          <p:cNvPr id="7" name="Content Placeholder 6">
            <a:extLst>
              <a:ext uri="{FF2B5EF4-FFF2-40B4-BE49-F238E27FC236}">
                <a16:creationId xmlns:a16="http://schemas.microsoft.com/office/drawing/2014/main" id="{4EF917B6-9748-462F-90FC-DFC2A69D5155}"/>
              </a:ext>
            </a:extLst>
          </p:cNvPr>
          <p:cNvPicPr>
            <a:picLocks noGrp="1" noChangeAspect="1"/>
          </p:cNvPicPr>
          <p:nvPr>
            <p:ph idx="1"/>
          </p:nvPr>
        </p:nvPicPr>
        <p:blipFill>
          <a:blip r:embed="rId2"/>
          <a:stretch>
            <a:fillRect/>
          </a:stretch>
        </p:blipFill>
        <p:spPr>
          <a:xfrm>
            <a:off x="4988096" y="1323800"/>
            <a:ext cx="7203904" cy="3613959"/>
          </a:xfrm>
        </p:spPr>
      </p:pic>
      <p:sp>
        <p:nvSpPr>
          <p:cNvPr id="8" name="TextBox 7">
            <a:extLst>
              <a:ext uri="{FF2B5EF4-FFF2-40B4-BE49-F238E27FC236}">
                <a16:creationId xmlns:a16="http://schemas.microsoft.com/office/drawing/2014/main" id="{C2B6C620-1D64-4B3F-9CA2-38AF2F3CFAF3}"/>
              </a:ext>
            </a:extLst>
          </p:cNvPr>
          <p:cNvSpPr txBox="1"/>
          <p:nvPr/>
        </p:nvSpPr>
        <p:spPr>
          <a:xfrm>
            <a:off x="5772437" y="5053915"/>
            <a:ext cx="5312101" cy="1323439"/>
          </a:xfrm>
          <a:prstGeom prst="rect">
            <a:avLst/>
          </a:prstGeom>
          <a:noFill/>
        </p:spPr>
        <p:txBody>
          <a:bodyPr wrap="square" rtlCol="0">
            <a:spAutoFit/>
          </a:bodyPr>
          <a:lstStyle/>
          <a:p>
            <a:pPr algn="ctr"/>
            <a:r>
              <a:rPr lang="en-US" sz="2000" b="1" dirty="0"/>
              <a:t> Pictured here, the brown mudbricks without straw (foreground) were significantly more fragile and easily broken than the sturdier red bricks with temper (background).</a:t>
            </a:r>
          </a:p>
        </p:txBody>
      </p:sp>
    </p:spTree>
    <p:extLst>
      <p:ext uri="{BB962C8B-B14F-4D97-AF65-F5344CB8AC3E}">
        <p14:creationId xmlns:p14="http://schemas.microsoft.com/office/powerpoint/2010/main" val="3886472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D986-2727-4D87-A5A9-5EBA4A15A22C}"/>
              </a:ext>
            </a:extLst>
          </p:cNvPr>
          <p:cNvSpPr>
            <a:spLocks noGrp="1"/>
          </p:cNvSpPr>
          <p:nvPr>
            <p:ph type="title"/>
          </p:nvPr>
        </p:nvSpPr>
        <p:spPr>
          <a:xfrm>
            <a:off x="838200" y="136525"/>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“I Am Yahweh” (6:1-13)</a:t>
            </a:r>
          </a:p>
        </p:txBody>
      </p:sp>
      <p:sp>
        <p:nvSpPr>
          <p:cNvPr id="3" name="Content Placeholder 2">
            <a:extLst>
              <a:ext uri="{FF2B5EF4-FFF2-40B4-BE49-F238E27FC236}">
                <a16:creationId xmlns:a16="http://schemas.microsoft.com/office/drawing/2014/main" id="{6CBD4256-723A-4073-B509-7C313A9CEE69}"/>
              </a:ext>
            </a:extLst>
          </p:cNvPr>
          <p:cNvSpPr>
            <a:spLocks noGrp="1"/>
          </p:cNvSpPr>
          <p:nvPr>
            <p:ph idx="1"/>
          </p:nvPr>
        </p:nvSpPr>
        <p:spPr>
          <a:xfrm>
            <a:off x="838200" y="960120"/>
            <a:ext cx="11030680" cy="5761355"/>
          </a:xfrm>
        </p:spPr>
        <p:txBody>
          <a:bodyPr>
            <a:normAutofit lnSpcReduction="10000"/>
          </a:bodyPr>
          <a:lstStyle/>
          <a:p>
            <a:pPr marL="0" indent="0">
              <a:buNone/>
            </a:pPr>
            <a:r>
              <a:rPr lang="en-US" sz="2800" b="1" dirty="0">
                <a:solidFill>
                  <a:srgbClr val="002060"/>
                </a:solidFill>
                <a:latin typeface="Comic Sans MS" panose="030F0702030302020204" pitchFamily="66" charset="0"/>
              </a:rPr>
              <a:t>Pharaoh’s question, “Who is Yahweh?” (5:2) and the repeated declaration, “I am Yahweh” (6:2, 6, 7, 8, 29; 7:5, 17; 8:22; 10:2; 12:12; 14:4, 18), is an exchange that defines God’s self-revelation in his mighty acts before both Israel and the Egyptians.</a:t>
            </a:r>
          </a:p>
          <a:p>
            <a:r>
              <a:rPr lang="en-US" sz="2400" i="1" dirty="0">
                <a:latin typeface="Comic Sans MS" panose="030F0702030302020204" pitchFamily="66" charset="0"/>
              </a:rPr>
              <a:t>While this God was truly the God of Abraham, Isaac and Jacob (cf. 2:24; 3:6, 15-16; 4:5; 6:3, 8), he was known by them (yet not fully known), and they knew him as El Shaddai (Ge. 17:1; 28:3; 35:11; 43:14; 48:3), not Yahweh (6:3).</a:t>
            </a:r>
          </a:p>
          <a:p>
            <a:r>
              <a:rPr lang="en-US" sz="2400" i="1" dirty="0">
                <a:latin typeface="Comic Sans MS" panose="030F0702030302020204" pitchFamily="66" charset="0"/>
              </a:rPr>
              <a:t>Of course, the Book of Genesis employs the name Yahweh many times, so these occasions must be accounted as retrojections, since by the time of compilation, the compiler knew the sacred name Yahweh.</a:t>
            </a:r>
          </a:p>
        </p:txBody>
      </p:sp>
      <p:sp>
        <p:nvSpPr>
          <p:cNvPr id="4" name="Slide Number Placeholder 3">
            <a:extLst>
              <a:ext uri="{FF2B5EF4-FFF2-40B4-BE49-F238E27FC236}">
                <a16:creationId xmlns:a16="http://schemas.microsoft.com/office/drawing/2014/main" id="{97A51429-9069-446D-B647-1F12092F2832}"/>
              </a:ext>
            </a:extLst>
          </p:cNvPr>
          <p:cNvSpPr>
            <a:spLocks noGrp="1"/>
          </p:cNvSpPr>
          <p:nvPr>
            <p:ph type="sldNum" sz="quarter" idx="12"/>
          </p:nvPr>
        </p:nvSpPr>
        <p:spPr/>
        <p:txBody>
          <a:bodyPr/>
          <a:lstStyle/>
          <a:p>
            <a:fld id="{45C00377-489B-40EC-B059-26BDDD2E89B9}" type="slidenum">
              <a:rPr lang="en-US" smtClean="0"/>
              <a:pPr/>
              <a:t>67</a:t>
            </a:fld>
            <a:endParaRPr lang="en-US" dirty="0"/>
          </a:p>
        </p:txBody>
      </p:sp>
    </p:spTree>
    <p:extLst>
      <p:ext uri="{BB962C8B-B14F-4D97-AF65-F5344CB8AC3E}">
        <p14:creationId xmlns:p14="http://schemas.microsoft.com/office/powerpoint/2010/main" val="88070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0BE7-2B21-4C8D-A624-370A977EDF55}"/>
              </a:ext>
            </a:extLst>
          </p:cNvPr>
          <p:cNvSpPr>
            <a:spLocks noGrp="1"/>
          </p:cNvSpPr>
          <p:nvPr>
            <p:ph type="title"/>
          </p:nvPr>
        </p:nvSpPr>
        <p:spPr>
          <a:xfrm>
            <a:off x="838199" y="183052"/>
            <a:ext cx="10515600" cy="637198"/>
          </a:xfrm>
        </p:spPr>
        <p:txBody>
          <a:bodyPr>
            <a:noAutofit/>
          </a:bodyPr>
          <a:lstStyle/>
          <a:p>
            <a:pPr algn="ctr"/>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Covenant and Redemption</a:t>
            </a:r>
          </a:p>
        </p:txBody>
      </p:sp>
      <p:sp>
        <p:nvSpPr>
          <p:cNvPr id="4" name="Slide Number Placeholder 3">
            <a:extLst>
              <a:ext uri="{FF2B5EF4-FFF2-40B4-BE49-F238E27FC236}">
                <a16:creationId xmlns:a16="http://schemas.microsoft.com/office/drawing/2014/main" id="{BB691692-B49E-46FE-9705-536BBACE6686}"/>
              </a:ext>
            </a:extLst>
          </p:cNvPr>
          <p:cNvSpPr>
            <a:spLocks noGrp="1"/>
          </p:cNvSpPr>
          <p:nvPr>
            <p:ph type="sldNum" sz="quarter" idx="14"/>
          </p:nvPr>
        </p:nvSpPr>
        <p:spPr/>
        <p:txBody>
          <a:bodyPr/>
          <a:lstStyle/>
          <a:p>
            <a:fld id="{45C00377-489B-40EC-B059-26BDDD2E89B9}" type="slidenum">
              <a:rPr lang="en-US" smtClean="0"/>
              <a:pPr/>
              <a:t>68</a:t>
            </a:fld>
            <a:endParaRPr lang="en-US" dirty="0"/>
          </a:p>
        </p:txBody>
      </p:sp>
      <p:sp>
        <p:nvSpPr>
          <p:cNvPr id="3" name="Content Placeholder 2">
            <a:extLst>
              <a:ext uri="{FF2B5EF4-FFF2-40B4-BE49-F238E27FC236}">
                <a16:creationId xmlns:a16="http://schemas.microsoft.com/office/drawing/2014/main" id="{405E52AE-1A0E-4800-A859-68B1558776AB}"/>
              </a:ext>
            </a:extLst>
          </p:cNvPr>
          <p:cNvSpPr>
            <a:spLocks noGrp="1"/>
          </p:cNvSpPr>
          <p:nvPr>
            <p:ph sz="half" idx="1"/>
          </p:nvPr>
        </p:nvSpPr>
        <p:spPr>
          <a:solidFill>
            <a:schemeClr val="accent6">
              <a:lumMod val="50000"/>
            </a:schemeClr>
          </a:solidFill>
        </p:spPr>
        <p:txBody>
          <a:bodyPr>
            <a:normAutofit/>
          </a:bodyPr>
          <a:lstStyle/>
          <a:p>
            <a:pPr marL="0" indent="0">
              <a:buNone/>
            </a:pPr>
            <a:r>
              <a:rPr lang="en-US" sz="3600" b="1" dirty="0">
                <a:solidFill>
                  <a:srgbClr val="FFCC66"/>
                </a:solidFill>
                <a:effectLst>
                  <a:outerShdw blurRad="38100" dist="38100" dir="2700000" algn="tl">
                    <a:srgbClr val="000000">
                      <a:alpha val="43137"/>
                    </a:srgbClr>
                  </a:outerShdw>
                </a:effectLst>
                <a:latin typeface="Agency FB" panose="020B0503020202020204" pitchFamily="34" charset="0"/>
              </a:rPr>
              <a:t>THE COVENANT GOD</a:t>
            </a:r>
          </a:p>
          <a:p>
            <a:r>
              <a:rPr lang="en-US" sz="2400" i="1" dirty="0">
                <a:solidFill>
                  <a:schemeClr val="bg1"/>
                </a:solidFill>
                <a:latin typeface="+mn-lt"/>
              </a:rPr>
              <a:t>God’s ancient promises to the Patriarchs becomes the basis for his relationship to the Israelites (6:4-5).</a:t>
            </a:r>
          </a:p>
          <a:p>
            <a:r>
              <a:rPr lang="en-US" sz="2400" i="1" dirty="0">
                <a:solidFill>
                  <a:schemeClr val="bg1"/>
                </a:solidFill>
                <a:latin typeface="+mn-lt"/>
              </a:rPr>
              <a:t>His ancient covenant promise concerned the land of Canaan (6:8; cf. Ge. 12:7; 15:7, 13-16, 18-21; 17:8; 26:2-3; 28:13; 35:12; 48:4).</a:t>
            </a:r>
          </a:p>
        </p:txBody>
      </p:sp>
      <p:sp>
        <p:nvSpPr>
          <p:cNvPr id="5" name="Content Placeholder 4">
            <a:extLst>
              <a:ext uri="{FF2B5EF4-FFF2-40B4-BE49-F238E27FC236}">
                <a16:creationId xmlns:a16="http://schemas.microsoft.com/office/drawing/2014/main" id="{1B3E6696-C52C-4B50-986E-67447E3F9B24}"/>
              </a:ext>
            </a:extLst>
          </p:cNvPr>
          <p:cNvSpPr>
            <a:spLocks noGrp="1"/>
          </p:cNvSpPr>
          <p:nvPr>
            <p:ph sz="half" idx="2"/>
          </p:nvPr>
        </p:nvSpPr>
        <p:spPr>
          <a:solidFill>
            <a:schemeClr val="accent5">
              <a:lumMod val="50000"/>
            </a:schemeClr>
          </a:solidFill>
        </p:spPr>
        <p:txBody>
          <a:bodyPr>
            <a:normAutofit/>
          </a:bodyPr>
          <a:lstStyle/>
          <a:p>
            <a:pPr marL="0" indent="0">
              <a:buNone/>
            </a:pPr>
            <a:r>
              <a:rPr lang="en-US" sz="3600" b="1" dirty="0">
                <a:solidFill>
                  <a:srgbClr val="FFCC66"/>
                </a:solidFill>
                <a:effectLst>
                  <a:outerShdw blurRad="38100" dist="38100" dir="2700000" algn="tl">
                    <a:srgbClr val="000000">
                      <a:alpha val="43137"/>
                    </a:srgbClr>
                  </a:outerShdw>
                </a:effectLst>
                <a:latin typeface="Agency FB" panose="020B0503020202020204" pitchFamily="34" charset="0"/>
              </a:rPr>
              <a:t>THE REDEEMER</a:t>
            </a:r>
          </a:p>
          <a:p>
            <a:r>
              <a:rPr lang="en-US" sz="2400" i="1" dirty="0">
                <a:solidFill>
                  <a:schemeClr val="bg1"/>
                </a:solidFill>
                <a:latin typeface="+mn-lt"/>
              </a:rPr>
              <a:t>Because of his covenant, God now promises to deliver the Israelites from Egyptian bondage (6:5-8).</a:t>
            </a:r>
          </a:p>
          <a:p>
            <a:r>
              <a:rPr lang="en-US" sz="2400" i="1" dirty="0">
                <a:solidFill>
                  <a:schemeClr val="bg1"/>
                </a:solidFill>
                <a:latin typeface="+mn-lt"/>
              </a:rPr>
              <a:t>The language of redemption means “to buy back,” and Yahweh now promises to redeem Israel with mighty acts of judgment (6:6).</a:t>
            </a:r>
          </a:p>
        </p:txBody>
      </p:sp>
      <p:sp>
        <p:nvSpPr>
          <p:cNvPr id="6" name="TextBox 5">
            <a:extLst>
              <a:ext uri="{FF2B5EF4-FFF2-40B4-BE49-F238E27FC236}">
                <a16:creationId xmlns:a16="http://schemas.microsoft.com/office/drawing/2014/main" id="{F77F57E0-8BA8-4B22-AA8B-3AADDD61773D}"/>
              </a:ext>
            </a:extLst>
          </p:cNvPr>
          <p:cNvSpPr txBox="1"/>
          <p:nvPr/>
        </p:nvSpPr>
        <p:spPr>
          <a:xfrm>
            <a:off x="320040" y="820250"/>
            <a:ext cx="11548840" cy="800219"/>
          </a:xfrm>
          <a:prstGeom prst="rect">
            <a:avLst/>
          </a:prstGeom>
          <a:noFill/>
        </p:spPr>
        <p:txBody>
          <a:bodyPr wrap="square" rtlCol="0">
            <a:spAutoFit/>
          </a:bodyPr>
          <a:lstStyle/>
          <a:p>
            <a:pPr algn="ctr"/>
            <a:r>
              <a:rPr lang="en-US" sz="2800" dirty="0"/>
              <a:t>The two themes of Yahweh’s self-revelation are covenant and redemption.</a:t>
            </a:r>
          </a:p>
          <a:p>
            <a:endParaRPr lang="en-US" dirty="0"/>
          </a:p>
        </p:txBody>
      </p:sp>
    </p:spTree>
    <p:extLst>
      <p:ext uri="{BB962C8B-B14F-4D97-AF65-F5344CB8AC3E}">
        <p14:creationId xmlns:p14="http://schemas.microsoft.com/office/powerpoint/2010/main" val="309817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animEffect transition="in" filter="randombar(horizontal)">
                                      <p:cBhvr>
                                        <p:cTn id="27" dur="500"/>
                                        <p:tgtEl>
                                          <p:spTgt spid="5">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additive="base">
                                        <p:cTn id="4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24F5-0DBF-437C-B63E-D772ECB753AC}"/>
              </a:ext>
            </a:extLst>
          </p:cNvPr>
          <p:cNvSpPr>
            <a:spLocks noGrp="1"/>
          </p:cNvSpPr>
          <p:nvPr>
            <p:ph type="title"/>
          </p:nvPr>
        </p:nvSpPr>
        <p:spPr>
          <a:xfrm>
            <a:off x="1060720" y="501649"/>
            <a:ext cx="4517120" cy="833913"/>
          </a:xfrm>
        </p:spPr>
        <p:txBody>
          <a:bodyPr>
            <a:normAutofit fontScale="90000"/>
          </a:bodyPr>
          <a:lstStyle/>
          <a:p>
            <a:pPr algn="ctr"/>
            <a:r>
              <a:rPr lang="en-US" dirty="0">
                <a:solidFill>
                  <a:srgbClr val="C00000"/>
                </a:solidFill>
                <a:effectLst>
                  <a:outerShdw blurRad="38100" dist="38100" dir="2700000" algn="tl">
                    <a:srgbClr val="000000">
                      <a:alpha val="43137"/>
                    </a:srgbClr>
                  </a:outerShdw>
                </a:effectLst>
              </a:rPr>
              <a:t>The Serpent Sign (7:8-13)</a:t>
            </a:r>
          </a:p>
        </p:txBody>
      </p:sp>
      <p:pic>
        <p:nvPicPr>
          <p:cNvPr id="8" name="Content Placeholder 7">
            <a:extLst>
              <a:ext uri="{FF2B5EF4-FFF2-40B4-BE49-F238E27FC236}">
                <a16:creationId xmlns:a16="http://schemas.microsoft.com/office/drawing/2014/main" id="{439D42DF-6CC2-4C14-87DC-CEF220E4375B}"/>
              </a:ext>
            </a:extLst>
          </p:cNvPr>
          <p:cNvPicPr>
            <a:picLocks noGrp="1" noChangeAspect="1"/>
          </p:cNvPicPr>
          <p:nvPr>
            <p:ph sz="half" idx="1"/>
          </p:nvPr>
        </p:nvPicPr>
        <p:blipFill>
          <a:blip r:embed="rId2"/>
          <a:stretch>
            <a:fillRect/>
          </a:stretch>
        </p:blipFill>
        <p:spPr>
          <a:xfrm>
            <a:off x="15242" y="1417639"/>
            <a:ext cx="6584947" cy="4938711"/>
          </a:xfrm>
        </p:spPr>
      </p:pic>
      <p:sp>
        <p:nvSpPr>
          <p:cNvPr id="6" name="Text Placeholder 5">
            <a:extLst>
              <a:ext uri="{FF2B5EF4-FFF2-40B4-BE49-F238E27FC236}">
                <a16:creationId xmlns:a16="http://schemas.microsoft.com/office/drawing/2014/main" id="{334F7EE4-3611-496B-AE6B-C3C29EEECCCB}"/>
              </a:ext>
            </a:extLst>
          </p:cNvPr>
          <p:cNvSpPr>
            <a:spLocks noGrp="1"/>
          </p:cNvSpPr>
          <p:nvPr>
            <p:ph type="body" sz="half" idx="2"/>
          </p:nvPr>
        </p:nvSpPr>
        <p:spPr>
          <a:xfrm>
            <a:off x="6789420" y="310357"/>
            <a:ext cx="4821920" cy="6273958"/>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serpent (</a:t>
            </a:r>
            <a:r>
              <a:rPr lang="en-US" sz="2800" b="1" dirty="0" err="1">
                <a:solidFill>
                  <a:srgbClr val="FF0000"/>
                </a:solidFill>
                <a:effectLst>
                  <a:outerShdw blurRad="38100" dist="38100" dir="2700000" algn="tl">
                    <a:srgbClr val="000000">
                      <a:alpha val="43137"/>
                    </a:srgbClr>
                  </a:outerShdw>
                </a:effectLst>
              </a:rPr>
              <a:t>uraeus</a:t>
            </a:r>
            <a:r>
              <a:rPr lang="en-US" sz="2800" b="1" dirty="0">
                <a:solidFill>
                  <a:srgbClr val="FF0000"/>
                </a:solidFill>
                <a:effectLst>
                  <a:outerShdw blurRad="38100" dist="38100" dir="2700000" algn="tl">
                    <a:srgbClr val="000000">
                      <a:alpha val="43137"/>
                    </a:srgbClr>
                  </a:outerShdw>
                </a:effectLst>
              </a:rPr>
              <a:t>) was an emblem of Pharaoh’s power during the New Kingdom Period.</a:t>
            </a:r>
          </a:p>
          <a:p>
            <a:r>
              <a:rPr lang="en-US" sz="2400" i="1" dirty="0"/>
              <a:t>On the pharaonic crown were two golden cobras symbolizing the connection between the gods and the Pharaoh and reflecting the king’s royalty and sovereignty over Upper and Lower Egypt.</a:t>
            </a:r>
          </a:p>
          <a:p>
            <a:r>
              <a:rPr lang="en-US" sz="2400" i="1" dirty="0"/>
              <a:t>The confrontation between Moses and Aaron and the court magicians was a direct challenge to Pharaoh’s power and claim to be a son of god.</a:t>
            </a:r>
          </a:p>
        </p:txBody>
      </p:sp>
      <p:sp>
        <p:nvSpPr>
          <p:cNvPr id="4" name="Slide Number Placeholder 3">
            <a:extLst>
              <a:ext uri="{FF2B5EF4-FFF2-40B4-BE49-F238E27FC236}">
                <a16:creationId xmlns:a16="http://schemas.microsoft.com/office/drawing/2014/main" id="{E8579D09-6437-40A1-8F65-F365B0B97DDF}"/>
              </a:ext>
            </a:extLst>
          </p:cNvPr>
          <p:cNvSpPr>
            <a:spLocks noGrp="1"/>
          </p:cNvSpPr>
          <p:nvPr>
            <p:ph type="sldNum" sz="quarter" idx="12"/>
          </p:nvPr>
        </p:nvSpPr>
        <p:spPr/>
        <p:txBody>
          <a:bodyPr/>
          <a:lstStyle/>
          <a:p>
            <a:fld id="{45C00377-489B-40EC-B059-26BDDD2E89B9}" type="slidenum">
              <a:rPr lang="en-US" smtClean="0"/>
              <a:pPr/>
              <a:t>69</a:t>
            </a:fld>
            <a:endParaRPr lang="en-US" dirty="0"/>
          </a:p>
        </p:txBody>
      </p:sp>
    </p:spTree>
    <p:extLst>
      <p:ext uri="{BB962C8B-B14F-4D97-AF65-F5344CB8AC3E}">
        <p14:creationId xmlns:p14="http://schemas.microsoft.com/office/powerpoint/2010/main" val="1035680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28CF-6108-4F1D-AE30-101FF77E5B23}"/>
              </a:ext>
            </a:extLst>
          </p:cNvPr>
          <p:cNvSpPr>
            <a:spLocks noGrp="1"/>
          </p:cNvSpPr>
          <p:nvPr>
            <p:ph type="title"/>
          </p:nvPr>
        </p:nvSpPr>
        <p:spPr>
          <a:xfrm>
            <a:off x="449580" y="681036"/>
            <a:ext cx="11353800" cy="690563"/>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From Where and How Does This Story Come?</a:t>
            </a:r>
          </a:p>
        </p:txBody>
      </p:sp>
      <p:sp>
        <p:nvSpPr>
          <p:cNvPr id="3" name="Content Placeholder 2">
            <a:extLst>
              <a:ext uri="{FF2B5EF4-FFF2-40B4-BE49-F238E27FC236}">
                <a16:creationId xmlns:a16="http://schemas.microsoft.com/office/drawing/2014/main" id="{BD0C9A0F-8987-499C-A607-0DA35C47AD0B}"/>
              </a:ext>
            </a:extLst>
          </p:cNvPr>
          <p:cNvSpPr>
            <a:spLocks noGrp="1"/>
          </p:cNvSpPr>
          <p:nvPr>
            <p:ph idx="1"/>
          </p:nvPr>
        </p:nvSpPr>
        <p:spPr>
          <a:xfrm>
            <a:off x="449580" y="1600200"/>
            <a:ext cx="11353800" cy="5121275"/>
          </a:xfrm>
        </p:spPr>
        <p:txBody>
          <a:bodyPr>
            <a:normAutofit lnSpcReduction="10000"/>
          </a:bodyPr>
          <a:lstStyle/>
          <a:p>
            <a:pPr marL="0" indent="0">
              <a:buNone/>
            </a:pPr>
            <a:r>
              <a:rPr lang="en-US" sz="2800" b="1" dirty="0">
                <a:solidFill>
                  <a:srgbClr val="002060"/>
                </a:solidFill>
                <a:latin typeface="Comic Sans MS" panose="030F0702030302020204" pitchFamily="66" charset="0"/>
              </a:rPr>
              <a:t>Like most ancient texts, the Book of Exodus is anonymous.</a:t>
            </a:r>
          </a:p>
          <a:p>
            <a:r>
              <a:rPr lang="en-US" sz="2400" i="1" dirty="0">
                <a:latin typeface="Comic Sans MS" panose="030F0702030302020204" pitchFamily="66" charset="0"/>
              </a:rPr>
              <a:t>It belongs to the five books of the Torah (Pentateuch), all of which are anonymous. Traditionally the Torah has been ascribed to Moses so that together the five scrolls are often are called the “Books of Moses.”</a:t>
            </a:r>
          </a:p>
          <a:p>
            <a:r>
              <a:rPr lang="en-US" sz="2400" i="1" dirty="0">
                <a:latin typeface="Comic Sans MS" panose="030F0702030302020204" pitchFamily="66" charset="0"/>
              </a:rPr>
              <a:t>However, while the Book of Exodus certainly depicts Moses as writing (cf. Ex. 17:14; 24:4; 34:27-28), various passages in the Torah also suggest a later hand(s):</a:t>
            </a:r>
          </a:p>
          <a:p>
            <a:pPr lvl="1"/>
            <a:r>
              <a:rPr lang="en-US" sz="2200" b="1" dirty="0">
                <a:latin typeface="Comic Sans MS" panose="030F0702030302020204" pitchFamily="66" charset="0"/>
              </a:rPr>
              <a:t>Anachronisms (cf. Ge. 14:14//Jg. 18:29; Ge. 12:6; 21:34; 36:31; 47:11; Ex. 13:17; 23:31; Dt. 2:23)</a:t>
            </a:r>
          </a:p>
          <a:p>
            <a:pPr lvl="1"/>
            <a:r>
              <a:rPr lang="en-US" sz="2200" b="1" dirty="0">
                <a:latin typeface="Comic Sans MS" panose="030F0702030302020204" pitchFamily="66" charset="0"/>
              </a:rPr>
              <a:t>“To this day” statements (Ge. 22:14; 26;33; 32:32; Dt. 3:11b; 29:28; 34:10-12)</a:t>
            </a:r>
          </a:p>
        </p:txBody>
      </p:sp>
      <p:sp>
        <p:nvSpPr>
          <p:cNvPr id="4" name="Slide Number Placeholder 3">
            <a:extLst>
              <a:ext uri="{FF2B5EF4-FFF2-40B4-BE49-F238E27FC236}">
                <a16:creationId xmlns:a16="http://schemas.microsoft.com/office/drawing/2014/main" id="{070F7339-909E-4859-B28A-C6CC63C213D0}"/>
              </a:ext>
            </a:extLst>
          </p:cNvPr>
          <p:cNvSpPr>
            <a:spLocks noGrp="1"/>
          </p:cNvSpPr>
          <p:nvPr>
            <p:ph type="sldNum" sz="quarter" idx="12"/>
          </p:nvPr>
        </p:nvSpPr>
        <p:spPr/>
        <p:txBody>
          <a:bodyPr/>
          <a:lstStyle/>
          <a:p>
            <a:fld id="{45C00377-489B-40EC-B059-26BDDD2E89B9}" type="slidenum">
              <a:rPr lang="en-US" smtClean="0"/>
              <a:pPr/>
              <a:t>7</a:t>
            </a:fld>
            <a:endParaRPr lang="en-US" dirty="0"/>
          </a:p>
        </p:txBody>
      </p:sp>
    </p:spTree>
    <p:extLst>
      <p:ext uri="{BB962C8B-B14F-4D97-AF65-F5344CB8AC3E}">
        <p14:creationId xmlns:p14="http://schemas.microsoft.com/office/powerpoint/2010/main" val="131084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2425-4B60-4F35-990C-7E8383EEE666}"/>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Hardening of Pharaoh’s Heart</a:t>
            </a:r>
          </a:p>
        </p:txBody>
      </p:sp>
      <p:sp>
        <p:nvSpPr>
          <p:cNvPr id="3" name="Content Placeholder 2">
            <a:extLst>
              <a:ext uri="{FF2B5EF4-FFF2-40B4-BE49-F238E27FC236}">
                <a16:creationId xmlns:a16="http://schemas.microsoft.com/office/drawing/2014/main" id="{379D4469-D9DE-43E4-8387-D29D620439C0}"/>
              </a:ext>
            </a:extLst>
          </p:cNvPr>
          <p:cNvSpPr>
            <a:spLocks noGrp="1"/>
          </p:cNvSpPr>
          <p:nvPr>
            <p:ph idx="1"/>
          </p:nvPr>
        </p:nvSpPr>
        <p:spPr>
          <a:xfrm>
            <a:off x="838200" y="1301917"/>
            <a:ext cx="10751820" cy="5127549"/>
          </a:xfrm>
        </p:spPr>
        <p:txBody>
          <a:bodyPr>
            <a:normAutofit lnSpcReduction="10000"/>
          </a:bodyPr>
          <a:lstStyle/>
          <a:p>
            <a:pPr marL="0" indent="0">
              <a:buNone/>
              <a:defRPr/>
            </a:pPr>
            <a:r>
              <a:rPr lang="en-US" sz="2800" b="1" dirty="0">
                <a:solidFill>
                  <a:srgbClr val="002060"/>
                </a:solidFill>
                <a:latin typeface="Comic Sans MS" panose="030F0702030302020204" pitchFamily="66" charset="0"/>
              </a:rPr>
              <a:t>It is in the context of rival divine claims that one must understand the “hardening” of Pharaoh’s heart (4:21; 7:3, 13; 8:15, 32; 9:12, 34; 10:1, 20, 27; 11:10; 14:4, 8).</a:t>
            </a:r>
          </a:p>
          <a:p>
            <a:pPr>
              <a:defRPr/>
            </a:pPr>
            <a:r>
              <a:rPr lang="en-US" sz="2400" i="1" dirty="0">
                <a:latin typeface="Comic Sans MS" panose="030F0702030302020204" pitchFamily="66" charset="0"/>
              </a:rPr>
              <a:t>The hardening of Pharaoh’s heart was not an infringement on his human freedom, but rather, a blunt answer to the question, “Who is really God?”  Yahweh made Pharaoh’s heart “heavy” (</a:t>
            </a:r>
            <a:r>
              <a:rPr lang="en-US" sz="2400" dirty="0" err="1">
                <a:latin typeface="HebrewTh" pitchFamily="2" charset="0"/>
              </a:rPr>
              <a:t>dbeKA</a:t>
            </a:r>
            <a:r>
              <a:rPr lang="en-US" sz="2400" i="1" dirty="0">
                <a:latin typeface="Comic Sans MS" panose="030F0702030302020204" pitchFamily="66" charset="0"/>
              </a:rPr>
              <a:t>), cf. 10:1.</a:t>
            </a:r>
          </a:p>
          <a:p>
            <a:pPr>
              <a:defRPr/>
            </a:pPr>
            <a:r>
              <a:rPr lang="en-US" sz="2400" i="1" dirty="0">
                <a:latin typeface="Comic Sans MS" panose="030F0702030302020204" pitchFamily="66" charset="0"/>
              </a:rPr>
              <a:t>In Egyptian mythology, the Pharaoh’s heart was weighed in the balance of truth to determine his afterlife.</a:t>
            </a:r>
          </a:p>
          <a:p>
            <a:pPr>
              <a:defRPr/>
            </a:pPr>
            <a:r>
              <a:rPr lang="en-US" sz="2400" i="1" dirty="0">
                <a:latin typeface="Comic Sans MS" panose="030F0702030302020204" pitchFamily="66" charset="0"/>
              </a:rPr>
              <a:t>If his heart was too heavy, he would be judged a sinner and cast to the goddess </a:t>
            </a:r>
            <a:r>
              <a:rPr lang="en-US" sz="2400" i="1" dirty="0" err="1">
                <a:latin typeface="Comic Sans MS" panose="030F0702030302020204" pitchFamily="66" charset="0"/>
              </a:rPr>
              <a:t>Amenit</a:t>
            </a:r>
            <a:r>
              <a:rPr lang="en-US" sz="2400" i="1" dirty="0">
                <a:latin typeface="Comic Sans MS" panose="030F0702030302020204" pitchFamily="66" charset="0"/>
              </a:rPr>
              <a:t>, the </a:t>
            </a:r>
            <a:r>
              <a:rPr lang="en-US" sz="2400" i="1" dirty="0" err="1">
                <a:latin typeface="Comic Sans MS" panose="030F0702030302020204" pitchFamily="66" charset="0"/>
              </a:rPr>
              <a:t>Devouress</a:t>
            </a:r>
            <a:r>
              <a:rPr lang="en-US" sz="2400" i="1" dirty="0">
                <a:latin typeface="Comic Sans MS" panose="030F0702030302020204" pitchFamily="66" charset="0"/>
              </a:rPr>
              <a:t>. If his heart was no heavier than a feather, he would be granted eternal life.</a:t>
            </a:r>
          </a:p>
          <a:p>
            <a:endParaRPr lang="en-US" dirty="0"/>
          </a:p>
        </p:txBody>
      </p:sp>
      <p:sp>
        <p:nvSpPr>
          <p:cNvPr id="4" name="Slide Number Placeholder 3">
            <a:extLst>
              <a:ext uri="{FF2B5EF4-FFF2-40B4-BE49-F238E27FC236}">
                <a16:creationId xmlns:a16="http://schemas.microsoft.com/office/drawing/2014/main" id="{3F04FB51-013E-4C16-8DAA-29D6D9DF272E}"/>
              </a:ext>
            </a:extLst>
          </p:cNvPr>
          <p:cNvSpPr>
            <a:spLocks noGrp="1"/>
          </p:cNvSpPr>
          <p:nvPr>
            <p:ph type="sldNum" sz="quarter" idx="12"/>
          </p:nvPr>
        </p:nvSpPr>
        <p:spPr/>
        <p:txBody>
          <a:bodyPr/>
          <a:lstStyle/>
          <a:p>
            <a:fld id="{45C00377-489B-40EC-B059-26BDDD2E89B9}" type="slidenum">
              <a:rPr lang="en-US" smtClean="0"/>
              <a:pPr/>
              <a:t>70</a:t>
            </a:fld>
            <a:endParaRPr lang="en-US" dirty="0"/>
          </a:p>
        </p:txBody>
      </p:sp>
    </p:spTree>
    <p:extLst>
      <p:ext uri="{BB962C8B-B14F-4D97-AF65-F5344CB8AC3E}">
        <p14:creationId xmlns:p14="http://schemas.microsoft.com/office/powerpoint/2010/main" val="335413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2E830-FC1D-428F-ACD8-9807D13C0412}"/>
              </a:ext>
            </a:extLst>
          </p:cNvPr>
          <p:cNvSpPr>
            <a:spLocks noGrp="1"/>
          </p:cNvSpPr>
          <p:nvPr>
            <p:ph type="title"/>
          </p:nvPr>
        </p:nvSpPr>
        <p:spPr>
          <a:xfrm>
            <a:off x="5616079" y="277814"/>
            <a:ext cx="6042660" cy="1116835"/>
          </a:xfrm>
        </p:spPr>
        <p:txBody>
          <a:bodyPr/>
          <a:lstStyle/>
          <a:p>
            <a:r>
              <a:rPr lang="en-US" dirty="0">
                <a:solidFill>
                  <a:srgbClr val="C00000"/>
                </a:solidFill>
                <a:effectLst>
                  <a:outerShdw blurRad="38100" dist="38100" dir="2700000" algn="tl">
                    <a:srgbClr val="000000">
                      <a:alpha val="43137"/>
                    </a:srgbClr>
                  </a:outerShdw>
                </a:effectLst>
              </a:rPr>
              <a:t>Weighing the Pharaoh’s Heart</a:t>
            </a:r>
          </a:p>
        </p:txBody>
      </p:sp>
      <p:sp>
        <p:nvSpPr>
          <p:cNvPr id="6" name="Text Placeholder 5">
            <a:extLst>
              <a:ext uri="{FF2B5EF4-FFF2-40B4-BE49-F238E27FC236}">
                <a16:creationId xmlns:a16="http://schemas.microsoft.com/office/drawing/2014/main" id="{2706CBD5-B165-4675-A1DF-21429FF06343}"/>
              </a:ext>
            </a:extLst>
          </p:cNvPr>
          <p:cNvSpPr>
            <a:spLocks noGrp="1"/>
          </p:cNvSpPr>
          <p:nvPr>
            <p:ph type="body" sz="half" idx="1"/>
          </p:nvPr>
        </p:nvSpPr>
        <p:spPr>
          <a:xfrm>
            <a:off x="323120" y="94934"/>
            <a:ext cx="4568920" cy="6626541"/>
          </a:xfrm>
        </p:spPr>
        <p:txBody>
          <a:bodyPr>
            <a:normAutofit fontScale="92500"/>
          </a:bodyPr>
          <a:lstStyle/>
          <a:p>
            <a:pPr marL="0" indent="0">
              <a:buNone/>
            </a:pPr>
            <a:r>
              <a:rPr lang="en-US" sz="2800" b="1" dirty="0">
                <a:solidFill>
                  <a:srgbClr val="FF0000"/>
                </a:solidFill>
                <a:effectLst>
                  <a:outerShdw blurRad="38100" dist="38100" dir="2700000" algn="tl">
                    <a:srgbClr val="000000">
                      <a:alpha val="43137"/>
                    </a:srgbClr>
                  </a:outerShdw>
                </a:effectLst>
              </a:rPr>
              <a:t>In this papyrus from the New Kingdom Period (1550-1090 BC), the balance of truth renders judgment on the dead.</a:t>
            </a:r>
          </a:p>
          <a:p>
            <a:r>
              <a:rPr lang="en-US" sz="2400" b="1" i="1" dirty="0"/>
              <a:t>At the left, the jackal-headed Anubis leads the deceased to the balance.</a:t>
            </a:r>
          </a:p>
          <a:p>
            <a:r>
              <a:rPr lang="en-US" sz="2400" b="1" i="1" dirty="0"/>
              <a:t>He then weighs the heart of the deceased in the left pan against a feather in the right pan.</a:t>
            </a:r>
          </a:p>
          <a:p>
            <a:r>
              <a:rPr lang="en-US" sz="2400" b="1" i="1" dirty="0"/>
              <a:t>Beneath the balance is </a:t>
            </a:r>
            <a:r>
              <a:rPr lang="en-US" sz="2400" b="1" i="1" dirty="0" err="1"/>
              <a:t>Amenit</a:t>
            </a:r>
            <a:r>
              <a:rPr lang="en-US" sz="2400" b="1" i="1" dirty="0"/>
              <a:t>, the </a:t>
            </a:r>
            <a:r>
              <a:rPr lang="en-US" sz="2400" b="1" i="1" dirty="0" err="1"/>
              <a:t>Devouress</a:t>
            </a:r>
            <a:r>
              <a:rPr lang="en-US" sz="2400" b="1" i="1" dirty="0"/>
              <a:t>, who will eat the heart of the deceased if it outweighs the feather.</a:t>
            </a:r>
          </a:p>
          <a:p>
            <a:r>
              <a:rPr lang="en-US" sz="2400" b="1" i="1" dirty="0"/>
              <a:t>At the far right is the recorder.</a:t>
            </a:r>
          </a:p>
        </p:txBody>
      </p:sp>
      <p:pic>
        <p:nvPicPr>
          <p:cNvPr id="9" name="Content Placeholder 8">
            <a:extLst>
              <a:ext uri="{FF2B5EF4-FFF2-40B4-BE49-F238E27FC236}">
                <a16:creationId xmlns:a16="http://schemas.microsoft.com/office/drawing/2014/main" id="{2E54B3A6-0319-4A88-94C9-FA3605A8BE31}"/>
              </a:ext>
            </a:extLst>
          </p:cNvPr>
          <p:cNvPicPr>
            <a:picLocks noGrp="1" noChangeAspect="1"/>
          </p:cNvPicPr>
          <p:nvPr>
            <p:ph sz="half" idx="2"/>
          </p:nvPr>
        </p:nvPicPr>
        <p:blipFill>
          <a:blip r:embed="rId2"/>
          <a:stretch>
            <a:fillRect/>
          </a:stretch>
        </p:blipFill>
        <p:spPr>
          <a:xfrm>
            <a:off x="4892040" y="1262975"/>
            <a:ext cx="7284998" cy="4662399"/>
          </a:xfrm>
        </p:spPr>
      </p:pic>
      <p:sp>
        <p:nvSpPr>
          <p:cNvPr id="4" name="Slide Number Placeholder 3">
            <a:extLst>
              <a:ext uri="{FF2B5EF4-FFF2-40B4-BE49-F238E27FC236}">
                <a16:creationId xmlns:a16="http://schemas.microsoft.com/office/drawing/2014/main" id="{1F2E932D-921B-4E73-B38D-FD040C108DA1}"/>
              </a:ext>
            </a:extLst>
          </p:cNvPr>
          <p:cNvSpPr>
            <a:spLocks noGrp="1"/>
          </p:cNvSpPr>
          <p:nvPr>
            <p:ph type="sldNum" sz="quarter" idx="12"/>
          </p:nvPr>
        </p:nvSpPr>
        <p:spPr/>
        <p:txBody>
          <a:bodyPr/>
          <a:lstStyle/>
          <a:p>
            <a:fld id="{45C00377-489B-40EC-B059-26BDDD2E89B9}" type="slidenum">
              <a:rPr lang="en-US" smtClean="0"/>
              <a:pPr/>
              <a:t>71</a:t>
            </a:fld>
            <a:endParaRPr lang="en-US" dirty="0"/>
          </a:p>
        </p:txBody>
      </p:sp>
      <p:sp>
        <p:nvSpPr>
          <p:cNvPr id="10" name="TextBox 9">
            <a:extLst>
              <a:ext uri="{FF2B5EF4-FFF2-40B4-BE49-F238E27FC236}">
                <a16:creationId xmlns:a16="http://schemas.microsoft.com/office/drawing/2014/main" id="{F4D69081-09C9-45AA-BB14-DD3B73837964}"/>
              </a:ext>
            </a:extLst>
          </p:cNvPr>
          <p:cNvSpPr txBox="1"/>
          <p:nvPr/>
        </p:nvSpPr>
        <p:spPr>
          <a:xfrm>
            <a:off x="5097780" y="5965120"/>
            <a:ext cx="4069080" cy="276999"/>
          </a:xfrm>
          <a:prstGeom prst="rect">
            <a:avLst/>
          </a:prstGeom>
          <a:noFill/>
        </p:spPr>
        <p:txBody>
          <a:bodyPr wrap="square" rtlCol="0">
            <a:spAutoFit/>
          </a:bodyPr>
          <a:lstStyle/>
          <a:p>
            <a:r>
              <a:rPr lang="en-US" sz="1200" dirty="0"/>
              <a:t>British Museum, London</a:t>
            </a:r>
          </a:p>
        </p:txBody>
      </p:sp>
    </p:spTree>
    <p:extLst>
      <p:ext uri="{BB962C8B-B14F-4D97-AF65-F5344CB8AC3E}">
        <p14:creationId xmlns:p14="http://schemas.microsoft.com/office/powerpoint/2010/main" val="1820999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45887F9-7293-4A0C-BB8A-906659AE9AD9}"/>
              </a:ext>
            </a:extLst>
          </p:cNvPr>
          <p:cNvSpPr>
            <a:spLocks noGrp="1"/>
          </p:cNvSpPr>
          <p:nvPr>
            <p:ph type="sldNum" sz="quarter" idx="12"/>
          </p:nvPr>
        </p:nvSpPr>
        <p:spPr/>
        <p:txBody>
          <a:bodyPr/>
          <a:lstStyle/>
          <a:p>
            <a:pPr>
              <a:defRPr/>
            </a:pPr>
            <a:fld id="{E81802B8-C320-4338-80F1-FD0913FEB4DB}" type="slidenum">
              <a:rPr lang="en-US" altLang="en-US"/>
              <a:pPr>
                <a:defRPr/>
              </a:pPr>
              <a:t>72</a:t>
            </a:fld>
            <a:endParaRPr lang="en-US" altLang="en-US"/>
          </a:p>
        </p:txBody>
      </p:sp>
      <p:sp>
        <p:nvSpPr>
          <p:cNvPr id="422914" name="Rectangle 2">
            <a:extLst>
              <a:ext uri="{FF2B5EF4-FFF2-40B4-BE49-F238E27FC236}">
                <a16:creationId xmlns:a16="http://schemas.microsoft.com/office/drawing/2014/main" id="{0EDB282A-3695-4A77-B6F9-A5F9AD0812A6}"/>
              </a:ext>
            </a:extLst>
          </p:cNvPr>
          <p:cNvSpPr>
            <a:spLocks noGrp="1" noChangeArrowheads="1"/>
          </p:cNvSpPr>
          <p:nvPr>
            <p:ph type="title"/>
          </p:nvPr>
        </p:nvSpPr>
        <p:spPr/>
        <p:txBody>
          <a:bodyPr>
            <a:noAutofit/>
          </a:bodyPr>
          <a:lstStyle/>
          <a:p>
            <a:pPr eaLnBrk="1" hangingPunct="1">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Nine Wonders (7:14—10:29)</a:t>
            </a:r>
          </a:p>
        </p:txBody>
      </p:sp>
      <p:sp>
        <p:nvSpPr>
          <p:cNvPr id="422915" name="Rectangle 3">
            <a:extLst>
              <a:ext uri="{FF2B5EF4-FFF2-40B4-BE49-F238E27FC236}">
                <a16:creationId xmlns:a16="http://schemas.microsoft.com/office/drawing/2014/main" id="{34E9D214-0ECE-4ADF-BE28-006863BECE54}"/>
              </a:ext>
            </a:extLst>
          </p:cNvPr>
          <p:cNvSpPr>
            <a:spLocks noGrp="1" noChangeArrowheads="1"/>
          </p:cNvSpPr>
          <p:nvPr>
            <p:ph type="body" idx="1"/>
          </p:nvPr>
        </p:nvSpPr>
        <p:spPr>
          <a:xfrm>
            <a:off x="838200" y="1583958"/>
            <a:ext cx="10797540" cy="5137517"/>
          </a:xfrm>
        </p:spPr>
        <p:txBody>
          <a:bodyPr/>
          <a:lstStyle/>
          <a:p>
            <a:pPr eaLnBrk="1" hangingPunct="1">
              <a:lnSpc>
                <a:spcPct val="90000"/>
              </a:lnSpc>
              <a:buFont typeface="Wingdings" panose="05000000000000000000" pitchFamily="2" charset="2"/>
              <a:buNone/>
              <a:defRPr/>
            </a:pPr>
            <a:r>
              <a:rPr lang="en-US" altLang="en-US" sz="2800" b="1" dirty="0">
                <a:solidFill>
                  <a:srgbClr val="002060"/>
                </a:solidFill>
                <a:latin typeface="Comic Sans MS" panose="030F0702030302020204" pitchFamily="66" charset="0"/>
              </a:rPr>
              <a:t>Using language like </a:t>
            </a:r>
            <a:r>
              <a:rPr lang="en-US" altLang="en-US" sz="2800" dirty="0" err="1">
                <a:solidFill>
                  <a:srgbClr val="002060"/>
                </a:solidFill>
                <a:latin typeface="HebrewTh" pitchFamily="2" charset="0"/>
              </a:rPr>
              <a:t>hpAGema</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plague, cf. 9:14), </a:t>
            </a:r>
            <a:r>
              <a:rPr lang="en-US" altLang="en-US" sz="2800" dirty="0" err="1">
                <a:solidFill>
                  <a:srgbClr val="002060"/>
                </a:solidFill>
                <a:latin typeface="HebrewTh" pitchFamily="2" charset="0"/>
              </a:rPr>
              <a:t>fgan</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assault, cf. 11:1), </a:t>
            </a:r>
            <a:r>
              <a:rPr lang="en-US" altLang="en-US" sz="2800" dirty="0" err="1">
                <a:solidFill>
                  <a:srgbClr val="002060"/>
                </a:solidFill>
                <a:latin typeface="HebrewTh" pitchFamily="2" charset="0"/>
              </a:rPr>
              <a:t>hkan</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batter, cf. 7:17), </a:t>
            </a:r>
            <a:r>
              <a:rPr lang="en-US" altLang="en-US" sz="2800" dirty="0" err="1">
                <a:solidFill>
                  <a:srgbClr val="002060"/>
                </a:solidFill>
                <a:latin typeface="HebrewTh" pitchFamily="2" charset="0"/>
              </a:rPr>
              <a:t>tOx</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sign, cf. 7:3), </a:t>
            </a:r>
            <a:r>
              <a:rPr lang="en-US" altLang="en-US" sz="2800" dirty="0" err="1">
                <a:solidFill>
                  <a:srgbClr val="002060"/>
                </a:solidFill>
                <a:latin typeface="HebrewTh" pitchFamily="2" charset="0"/>
              </a:rPr>
              <a:t>tpeOm</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omen, cf. 7:3), and </a:t>
            </a:r>
            <a:r>
              <a:rPr lang="en-US" altLang="en-US" sz="2800" dirty="0" err="1">
                <a:solidFill>
                  <a:srgbClr val="002060"/>
                </a:solidFill>
                <a:latin typeface="HebrewTh" pitchFamily="2" charset="0"/>
              </a:rPr>
              <a:t>xl,P</a:t>
            </a:r>
            <a:r>
              <a:rPr lang="en-US" altLang="en-US" sz="2800" dirty="0">
                <a:solidFill>
                  <a:srgbClr val="002060"/>
                </a:solidFill>
                <a:latin typeface="HebrewTh" pitchFamily="2" charset="0"/>
              </a:rPr>
              <a:t>,</a:t>
            </a:r>
            <a:r>
              <a:rPr lang="en-US" altLang="en-US" sz="2800" b="1" dirty="0">
                <a:solidFill>
                  <a:srgbClr val="002060"/>
                </a:solidFill>
              </a:rPr>
              <a:t> </a:t>
            </a:r>
            <a:r>
              <a:rPr lang="en-US" altLang="en-US" sz="2800" b="1" dirty="0">
                <a:solidFill>
                  <a:srgbClr val="002060"/>
                </a:solidFill>
                <a:latin typeface="Comic Sans MS" panose="030F0702030302020204" pitchFamily="66" charset="0"/>
              </a:rPr>
              <a:t>(=  wonder, cf. 3:20), Yahweh sent plagues upon Egypt which were attacks upon Egypt’s gods (cf. Nu. 33:3-4).</a:t>
            </a:r>
          </a:p>
          <a:p>
            <a:pPr eaLnBrk="1" hangingPunct="1">
              <a:lnSpc>
                <a:spcPct val="90000"/>
              </a:lnSpc>
              <a:defRPr/>
            </a:pPr>
            <a:r>
              <a:rPr lang="en-US" altLang="en-US" sz="2400" i="1" dirty="0">
                <a:latin typeface="Comic Sans MS" panose="030F0702030302020204" pitchFamily="66" charset="0"/>
              </a:rPr>
              <a:t>Pharaoh, of course, was the god-symbol of the state of Egypt.</a:t>
            </a:r>
          </a:p>
          <a:p>
            <a:pPr eaLnBrk="1" hangingPunct="1">
              <a:lnSpc>
                <a:spcPct val="90000"/>
              </a:lnSpc>
              <a:defRPr/>
            </a:pPr>
            <a:r>
              <a:rPr lang="en-US" altLang="en-US" sz="2400" i="1" dirty="0">
                <a:latin typeface="Comic Sans MS" panose="030F0702030302020204" pitchFamily="66" charset="0"/>
              </a:rPr>
              <a:t>At stake was which deity had sovereign control, Yahweh or the gods of Egypt.</a:t>
            </a:r>
          </a:p>
          <a:p>
            <a:pPr eaLnBrk="1" hangingPunct="1">
              <a:lnSpc>
                <a:spcPct val="90000"/>
              </a:lnSpc>
              <a:defRPr/>
            </a:pPr>
            <a:r>
              <a:rPr lang="en-US" altLang="en-US" sz="2400" i="1" dirty="0">
                <a:latin typeface="Comic Sans MS" panose="030F0702030302020204" pitchFamily="66" charset="0"/>
              </a:rPr>
              <a:t>The Egyptians worshipped gods and goddesses connected with the Nile, frogs, the sky, bulls and cows, the sun, and the realm of the dead.</a:t>
            </a:r>
          </a:p>
          <a:p>
            <a:pPr eaLnBrk="1" hangingPunct="1">
              <a:lnSpc>
                <a:spcPct val="90000"/>
              </a:lnSpc>
              <a:defRPr/>
            </a:pPr>
            <a:r>
              <a:rPr lang="en-US" altLang="en-US" sz="2400" i="1" dirty="0">
                <a:latin typeface="Comic Sans MS" panose="030F0702030302020204" pitchFamily="66" charset="0"/>
              </a:rPr>
              <a:t>Egyptian texts described epidemics as coming from the “hand” of the gods, the same language used in 9:3 and 8:15.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p:cTn id="7" dur="500" fill="hold"/>
                                        <p:tgtEl>
                                          <p:spTgt spid="422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2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 calcmode="lin" valueType="num">
                                      <p:cBhvr additive="base">
                                        <p:cTn id="13" dur="500" fill="hold"/>
                                        <p:tgtEl>
                                          <p:spTgt spid="422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2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2915">
                                            <p:txEl>
                                              <p:pRg st="2" end="2"/>
                                            </p:txEl>
                                          </p:spTgt>
                                        </p:tgtEl>
                                        <p:attrNameLst>
                                          <p:attrName>style.visibility</p:attrName>
                                        </p:attrNameLst>
                                      </p:cBhvr>
                                      <p:to>
                                        <p:strVal val="visible"/>
                                      </p:to>
                                    </p:set>
                                    <p:anim calcmode="lin" valueType="num">
                                      <p:cBhvr additive="base">
                                        <p:cTn id="19" dur="5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22915">
                                            <p:txEl>
                                              <p:pRg st="3" end="3"/>
                                            </p:txEl>
                                          </p:spTgt>
                                        </p:tgtEl>
                                        <p:attrNameLst>
                                          <p:attrName>style.visibility</p:attrName>
                                        </p:attrNameLst>
                                      </p:cBhvr>
                                      <p:to>
                                        <p:strVal val="visible"/>
                                      </p:to>
                                    </p:set>
                                    <p:anim calcmode="lin" valueType="num">
                                      <p:cBhvr additive="base">
                                        <p:cTn id="25" dur="5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2915">
                                            <p:txEl>
                                              <p:pRg st="4" end="4"/>
                                            </p:txEl>
                                          </p:spTgt>
                                        </p:tgtEl>
                                        <p:attrNameLst>
                                          <p:attrName>style.visibility</p:attrName>
                                        </p:attrNameLst>
                                      </p:cBhvr>
                                      <p:to>
                                        <p:strVal val="visible"/>
                                      </p:to>
                                    </p:set>
                                    <p:anim calcmode="lin" valueType="num">
                                      <p:cBhvr additive="base">
                                        <p:cTn id="31" dur="500" fill="hold"/>
                                        <p:tgtEl>
                                          <p:spTgt spid="422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2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FF17-4851-47E1-AA5C-7DC598E4E168}"/>
              </a:ext>
            </a:extLst>
          </p:cNvPr>
          <p:cNvSpPr>
            <a:spLocks noGrp="1"/>
          </p:cNvSpPr>
          <p:nvPr>
            <p:ph type="title"/>
          </p:nvPr>
        </p:nvSpPr>
        <p:spPr>
          <a:xfrm>
            <a:off x="609600" y="94935"/>
            <a:ext cx="5380949" cy="871580"/>
          </a:xfrm>
        </p:spPr>
        <p:txBody>
          <a:bodyPr/>
          <a:lstStyle/>
          <a:p>
            <a:r>
              <a:rPr lang="en-US" dirty="0">
                <a:solidFill>
                  <a:srgbClr val="C00000"/>
                </a:solidFill>
                <a:effectLst>
                  <a:outerShdw blurRad="38100" dist="38100" dir="2700000" algn="tl">
                    <a:srgbClr val="000000">
                      <a:alpha val="43137"/>
                    </a:srgbClr>
                  </a:outerShdw>
                </a:effectLst>
              </a:rPr>
              <a:t>First Plague (7:14-25)</a:t>
            </a:r>
          </a:p>
        </p:txBody>
      </p:sp>
      <p:sp>
        <p:nvSpPr>
          <p:cNvPr id="6" name="Text Placeholder 5">
            <a:extLst>
              <a:ext uri="{FF2B5EF4-FFF2-40B4-BE49-F238E27FC236}">
                <a16:creationId xmlns:a16="http://schemas.microsoft.com/office/drawing/2014/main" id="{FEA27D70-889F-4060-B2E8-93C576F43FCE}"/>
              </a:ext>
            </a:extLst>
          </p:cNvPr>
          <p:cNvSpPr>
            <a:spLocks noGrp="1"/>
          </p:cNvSpPr>
          <p:nvPr>
            <p:ph type="body" sz="half" idx="2"/>
          </p:nvPr>
        </p:nvSpPr>
        <p:spPr>
          <a:xfrm>
            <a:off x="6393180" y="136525"/>
            <a:ext cx="5772880" cy="6443661"/>
          </a:xfrm>
        </p:spPr>
        <p:txBody>
          <a:bodyPr>
            <a:normAutofit fontScale="92500" lnSpcReduction="20000"/>
          </a:bodyPr>
          <a:lstStyle/>
          <a:p>
            <a:pPr marL="0" indent="0">
              <a:buNone/>
            </a:pPr>
            <a:r>
              <a:rPr lang="en-US" sz="2800" b="1" dirty="0">
                <a:solidFill>
                  <a:srgbClr val="FF0000"/>
                </a:solidFill>
                <a:effectLst>
                  <a:outerShdw blurRad="38100" dist="38100" dir="2700000" algn="tl">
                    <a:srgbClr val="000000">
                      <a:alpha val="43137"/>
                    </a:srgbClr>
                  </a:outerShdw>
                </a:effectLst>
              </a:rPr>
              <a:t>The first calamity consisted of three related events: 1) turning the Nile into blood, 2) infestation of frogs, and 3) infestation of “fasteners,” translated variously as lice, gnats or mosquitos.</a:t>
            </a:r>
          </a:p>
          <a:p>
            <a:r>
              <a:rPr lang="en-US" sz="2400" i="1" dirty="0"/>
              <a:t>This plague likely was directed at Khnum, creator of water and life; </a:t>
            </a:r>
            <a:r>
              <a:rPr lang="en-US" sz="2400" i="1" dirty="0" err="1"/>
              <a:t>Hapi</a:t>
            </a:r>
            <a:r>
              <a:rPr lang="en-US" sz="2400" i="1" dirty="0"/>
              <a:t>, the Nile god; and Osiris, whose bloodstream was believed to be the Nile.</a:t>
            </a:r>
          </a:p>
          <a:p>
            <a:r>
              <a:rPr lang="en-US" sz="2400" i="1" dirty="0"/>
              <a:t>The various calamities may be ecologically linked: violent storms in the mountains of Ethiopia saturates the Nile with red clay, which then chokes the fish, which in turn are infected with anthrax causing the frogs to leave, after which they die. Lice and flies feed on the dead frogs, infecting the grass that in turn kills cattle and causes boils in humans.</a:t>
            </a:r>
          </a:p>
          <a:p>
            <a:endParaRPr lang="en-US" sz="2400" i="1" dirty="0"/>
          </a:p>
        </p:txBody>
      </p:sp>
      <p:sp>
        <p:nvSpPr>
          <p:cNvPr id="4" name="Slide Number Placeholder 3">
            <a:extLst>
              <a:ext uri="{FF2B5EF4-FFF2-40B4-BE49-F238E27FC236}">
                <a16:creationId xmlns:a16="http://schemas.microsoft.com/office/drawing/2014/main" id="{8C82EAF4-C13F-40B2-A1F6-1A32799EA0AD}"/>
              </a:ext>
            </a:extLst>
          </p:cNvPr>
          <p:cNvSpPr>
            <a:spLocks noGrp="1"/>
          </p:cNvSpPr>
          <p:nvPr>
            <p:ph type="sldNum" sz="quarter" idx="12"/>
          </p:nvPr>
        </p:nvSpPr>
        <p:spPr/>
        <p:txBody>
          <a:bodyPr/>
          <a:lstStyle/>
          <a:p>
            <a:fld id="{45C00377-489B-40EC-B059-26BDDD2E89B9}" type="slidenum">
              <a:rPr lang="en-US" smtClean="0"/>
              <a:pPr/>
              <a:t>73</a:t>
            </a:fld>
            <a:endParaRPr lang="en-US" dirty="0"/>
          </a:p>
        </p:txBody>
      </p:sp>
      <p:pic>
        <p:nvPicPr>
          <p:cNvPr id="10" name="Picture 9">
            <a:extLst>
              <a:ext uri="{FF2B5EF4-FFF2-40B4-BE49-F238E27FC236}">
                <a16:creationId xmlns:a16="http://schemas.microsoft.com/office/drawing/2014/main" id="{E40F7373-E2A9-452F-B2D4-B3DBB0901E0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9103" y="2557464"/>
            <a:ext cx="5116897" cy="4022722"/>
          </a:xfrm>
          <a:prstGeom prst="rect">
            <a:avLst/>
          </a:prstGeom>
          <a:ln>
            <a:solidFill>
              <a:schemeClr val="tx1"/>
            </a:solidFill>
          </a:ln>
        </p:spPr>
      </p:pic>
      <p:pic>
        <p:nvPicPr>
          <p:cNvPr id="12" name="Content Placeholder 7">
            <a:extLst>
              <a:ext uri="{FF2B5EF4-FFF2-40B4-BE49-F238E27FC236}">
                <a16:creationId xmlns:a16="http://schemas.microsoft.com/office/drawing/2014/main" id="{6FBC70A3-3DF7-46E7-BFEC-989501870D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558" y="864032"/>
            <a:ext cx="2674851" cy="4012277"/>
          </a:xfrm>
          <a:prstGeom prst="rect">
            <a:avLst/>
          </a:prstGeom>
          <a:ln>
            <a:solidFill>
              <a:schemeClr val="tx1"/>
            </a:solidFill>
          </a:ln>
        </p:spPr>
      </p:pic>
      <p:sp>
        <p:nvSpPr>
          <p:cNvPr id="13" name="TextBox 12">
            <a:extLst>
              <a:ext uri="{FF2B5EF4-FFF2-40B4-BE49-F238E27FC236}">
                <a16:creationId xmlns:a16="http://schemas.microsoft.com/office/drawing/2014/main" id="{42C346EF-EFB7-4E2C-9A96-3822979816E4}"/>
              </a:ext>
            </a:extLst>
          </p:cNvPr>
          <p:cNvSpPr txBox="1"/>
          <p:nvPr/>
        </p:nvSpPr>
        <p:spPr>
          <a:xfrm>
            <a:off x="3300074" y="1623379"/>
            <a:ext cx="2305780" cy="707886"/>
          </a:xfrm>
          <a:prstGeom prst="rect">
            <a:avLst/>
          </a:prstGeom>
          <a:noFill/>
        </p:spPr>
        <p:txBody>
          <a:bodyPr wrap="square" rtlCol="0">
            <a:spAutoFit/>
          </a:bodyPr>
          <a:lstStyle/>
          <a:p>
            <a:r>
              <a:rPr lang="en-US" sz="2000" b="1" dirty="0"/>
              <a:t>LEFT: Osiris</a:t>
            </a:r>
          </a:p>
          <a:p>
            <a:r>
              <a:rPr lang="en-US" sz="2000" b="1" dirty="0"/>
              <a:t>BELOW: </a:t>
            </a:r>
            <a:r>
              <a:rPr lang="en-US" sz="2000" b="1" dirty="0" err="1"/>
              <a:t>Hapi</a:t>
            </a:r>
            <a:endParaRPr lang="en-US" sz="2000" b="1" dirty="0"/>
          </a:p>
        </p:txBody>
      </p:sp>
    </p:spTree>
    <p:extLst>
      <p:ext uri="{BB962C8B-B14F-4D97-AF65-F5344CB8AC3E}">
        <p14:creationId xmlns:p14="http://schemas.microsoft.com/office/powerpoint/2010/main" val="26765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B639-2C13-452C-8CE0-7ED7FF913296}"/>
              </a:ext>
            </a:extLst>
          </p:cNvPr>
          <p:cNvSpPr>
            <a:spLocks noGrp="1"/>
          </p:cNvSpPr>
          <p:nvPr>
            <p:ph type="title"/>
          </p:nvPr>
        </p:nvSpPr>
        <p:spPr>
          <a:xfrm>
            <a:off x="453660" y="707389"/>
            <a:ext cx="10972800" cy="1139825"/>
          </a:xfrm>
        </p:spPr>
        <p:txBody>
          <a:bodyPr/>
          <a:lstStyle/>
          <a:p>
            <a:r>
              <a:rPr lang="en-US" dirty="0">
                <a:solidFill>
                  <a:srgbClr val="C00000"/>
                </a:solidFill>
                <a:effectLst>
                  <a:outerShdw blurRad="38100" dist="38100" dir="2700000" algn="tl">
                    <a:srgbClr val="000000">
                      <a:alpha val="43137"/>
                    </a:srgbClr>
                  </a:outerShdw>
                </a:effectLst>
              </a:rPr>
              <a:t>Second Plague (8:1-15)</a:t>
            </a:r>
          </a:p>
        </p:txBody>
      </p:sp>
      <p:pic>
        <p:nvPicPr>
          <p:cNvPr id="7" name="Content Placeholder 6">
            <a:extLst>
              <a:ext uri="{FF2B5EF4-FFF2-40B4-BE49-F238E27FC236}">
                <a16:creationId xmlns:a16="http://schemas.microsoft.com/office/drawing/2014/main" id="{FC54A193-30FB-48F5-85BF-42C23D9C72AD}"/>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197600" y="1072514"/>
            <a:ext cx="5384800" cy="5283836"/>
          </a:xfrm>
        </p:spPr>
      </p:pic>
      <p:sp>
        <p:nvSpPr>
          <p:cNvPr id="4" name="Text Placeholder 3">
            <a:extLst>
              <a:ext uri="{FF2B5EF4-FFF2-40B4-BE49-F238E27FC236}">
                <a16:creationId xmlns:a16="http://schemas.microsoft.com/office/drawing/2014/main" id="{92F73830-A351-4BD9-8AAB-A004E7B33B68}"/>
              </a:ext>
            </a:extLst>
          </p:cNvPr>
          <p:cNvSpPr>
            <a:spLocks noGrp="1"/>
          </p:cNvSpPr>
          <p:nvPr>
            <p:ph type="body" sz="half" idx="2"/>
          </p:nvPr>
        </p:nvSpPr>
        <p:spPr>
          <a:xfrm>
            <a:off x="453660" y="2187575"/>
            <a:ext cx="5384800" cy="3828414"/>
          </a:xfrm>
        </p:spPr>
        <p:txBody>
          <a:bodyPr>
            <a:normAutofit lnSpcReduction="10000"/>
          </a:bodyPr>
          <a:lstStyle/>
          <a:p>
            <a:pPr marL="0" indent="0">
              <a:buNone/>
            </a:pPr>
            <a:r>
              <a:rPr lang="en-US" sz="2800" b="1" dirty="0" err="1">
                <a:solidFill>
                  <a:srgbClr val="FF0000"/>
                </a:solidFill>
                <a:effectLst>
                  <a:outerShdw blurRad="38100" dist="38100" dir="2700000" algn="tl">
                    <a:srgbClr val="000000">
                      <a:alpha val="43137"/>
                    </a:srgbClr>
                  </a:outerShdw>
                </a:effectLst>
              </a:rPr>
              <a:t>Heket</a:t>
            </a:r>
            <a:r>
              <a:rPr lang="en-US" sz="2800" b="1" dirty="0">
                <a:solidFill>
                  <a:srgbClr val="FF0000"/>
                </a:solidFill>
                <a:effectLst>
                  <a:outerShdw blurRad="38100" dist="38100" dir="2700000" algn="tl">
                    <a:srgbClr val="000000">
                      <a:alpha val="43137"/>
                    </a:srgbClr>
                  </a:outerShdw>
                </a:effectLst>
              </a:rPr>
              <a:t>, the goddess of childbirth, was represented as a frog or a woman with the head of a frog.</a:t>
            </a:r>
          </a:p>
          <a:p>
            <a:r>
              <a:rPr lang="en-US" sz="2400" i="1" dirty="0"/>
              <a:t>She was believed to be the wife of Khnum and the protector of women in childbirth.</a:t>
            </a:r>
          </a:p>
          <a:p>
            <a:r>
              <a:rPr lang="en-US" sz="2400" i="1" dirty="0"/>
              <a:t>She holds an ankh (symbolizing life), and she gives life to the newly created child.</a:t>
            </a:r>
          </a:p>
        </p:txBody>
      </p:sp>
      <p:sp>
        <p:nvSpPr>
          <p:cNvPr id="5" name="Slide Number Placeholder 4">
            <a:extLst>
              <a:ext uri="{FF2B5EF4-FFF2-40B4-BE49-F238E27FC236}">
                <a16:creationId xmlns:a16="http://schemas.microsoft.com/office/drawing/2014/main" id="{CE191FD9-6930-45A1-9B4E-768F73D79D87}"/>
              </a:ext>
            </a:extLst>
          </p:cNvPr>
          <p:cNvSpPr>
            <a:spLocks noGrp="1"/>
          </p:cNvSpPr>
          <p:nvPr>
            <p:ph type="sldNum" sz="quarter" idx="12"/>
          </p:nvPr>
        </p:nvSpPr>
        <p:spPr/>
        <p:txBody>
          <a:bodyPr/>
          <a:lstStyle/>
          <a:p>
            <a:pPr>
              <a:defRPr/>
            </a:pPr>
            <a:fld id="{6BCE622C-DAE1-4578-8E74-28861332DA17}" type="slidenum">
              <a:rPr lang="en-US" altLang="en-US" smtClean="0"/>
              <a:pPr>
                <a:defRPr/>
              </a:pPr>
              <a:t>74</a:t>
            </a:fld>
            <a:endParaRPr lang="en-US" altLang="en-US"/>
          </a:p>
        </p:txBody>
      </p:sp>
    </p:spTree>
    <p:extLst>
      <p:ext uri="{BB962C8B-B14F-4D97-AF65-F5344CB8AC3E}">
        <p14:creationId xmlns:p14="http://schemas.microsoft.com/office/powerpoint/2010/main" val="19922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75FC-BC6A-4C48-B150-06DB1613F984}"/>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Third Plague (8:16-19)</a:t>
            </a:r>
          </a:p>
        </p:txBody>
      </p:sp>
      <p:sp>
        <p:nvSpPr>
          <p:cNvPr id="4" name="Text Placeholder 3">
            <a:extLst>
              <a:ext uri="{FF2B5EF4-FFF2-40B4-BE49-F238E27FC236}">
                <a16:creationId xmlns:a16="http://schemas.microsoft.com/office/drawing/2014/main" id="{44DF3B40-9A88-4FEA-A6AF-36391982F42B}"/>
              </a:ext>
            </a:extLst>
          </p:cNvPr>
          <p:cNvSpPr>
            <a:spLocks noGrp="1"/>
          </p:cNvSpPr>
          <p:nvPr>
            <p:ph type="body" sz="half" idx="2"/>
          </p:nvPr>
        </p:nvSpPr>
        <p:spPr>
          <a:xfrm>
            <a:off x="5883965" y="277814"/>
            <a:ext cx="6054303" cy="6580186"/>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infestation of </a:t>
            </a:r>
            <a:r>
              <a:rPr lang="en-US" sz="2800" b="1" dirty="0" err="1">
                <a:solidFill>
                  <a:srgbClr val="FF0000"/>
                </a:solidFill>
                <a:effectLst>
                  <a:outerShdw blurRad="38100" dist="38100" dir="2700000" algn="tl">
                    <a:srgbClr val="000000">
                      <a:alpha val="43137"/>
                    </a:srgbClr>
                  </a:outerShdw>
                </a:effectLst>
                <a:latin typeface="HebrewTh" pitchFamily="2" charset="0"/>
              </a:rPr>
              <a:t>Nke</a:t>
            </a:r>
            <a:r>
              <a:rPr lang="en-US" sz="2800" b="1" dirty="0">
                <a:solidFill>
                  <a:srgbClr val="FF0000"/>
                </a:solidFill>
                <a:effectLst>
                  <a:outerShdw blurRad="38100" dist="38100" dir="2700000" algn="tl">
                    <a:srgbClr val="000000">
                      <a:alpha val="43137"/>
                    </a:srgbClr>
                  </a:outerShdw>
                </a:effectLst>
              </a:rPr>
              <a:t> (= “fasteners”) has been variously translated as lice (KJV, RV), gnats (RSV, JPS, NAB, NASB, ESV) or mosquitos (NJB). </a:t>
            </a:r>
          </a:p>
          <a:p>
            <a:r>
              <a:rPr lang="en-US" sz="2400" i="1" dirty="0"/>
              <a:t>Egyptian magicians were able to replicate the first two plagues (7:22; 8:7), but they failed in their efforts to replicate the third (8:18).</a:t>
            </a:r>
          </a:p>
          <a:p>
            <a:r>
              <a:rPr lang="en-US" sz="2400" i="1" dirty="0"/>
              <a:t>Hence, while this plague does not concern an Egyptian deity, it does have a religious aspect.</a:t>
            </a:r>
          </a:p>
          <a:p>
            <a:r>
              <a:rPr lang="en-US" sz="2400" i="1" dirty="0"/>
              <a:t>Here, the Egyptian priests conceded that this plague was caused by the “finger of God,” an expression that would be used centuries later by Christ in exorcising demons (cf. Lk. 11:20).</a:t>
            </a:r>
          </a:p>
        </p:txBody>
      </p:sp>
      <p:pic>
        <p:nvPicPr>
          <p:cNvPr id="11" name="Content Placeholder 10">
            <a:extLst>
              <a:ext uri="{FF2B5EF4-FFF2-40B4-BE49-F238E27FC236}">
                <a16:creationId xmlns:a16="http://schemas.microsoft.com/office/drawing/2014/main" id="{B25B7BED-9F68-48A0-A140-E507B4AE5D25}"/>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253732" y="1486219"/>
            <a:ext cx="5312181" cy="4189115"/>
          </a:xfrm>
          <a:ln>
            <a:solidFill>
              <a:schemeClr val="tx1"/>
            </a:solidFill>
          </a:ln>
        </p:spPr>
      </p:pic>
    </p:spTree>
    <p:extLst>
      <p:ext uri="{BB962C8B-B14F-4D97-AF65-F5344CB8AC3E}">
        <p14:creationId xmlns:p14="http://schemas.microsoft.com/office/powerpoint/2010/main" val="399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8A31F-8096-4F96-8EDF-906A478F703C}"/>
              </a:ext>
            </a:extLst>
          </p:cNvPr>
          <p:cNvSpPr>
            <a:spLocks noGrp="1"/>
          </p:cNvSpPr>
          <p:nvPr>
            <p:ph type="title"/>
          </p:nvPr>
        </p:nvSpPr>
        <p:spPr>
          <a:xfrm>
            <a:off x="6197600" y="277814"/>
            <a:ext cx="5384800" cy="1096963"/>
          </a:xfrm>
        </p:spPr>
        <p:txBody>
          <a:bodyPr/>
          <a:lstStyle/>
          <a:p>
            <a:r>
              <a:rPr lang="en-US" dirty="0">
                <a:solidFill>
                  <a:srgbClr val="C00000"/>
                </a:solidFill>
                <a:effectLst>
                  <a:outerShdw blurRad="38100" dist="38100" dir="2700000" algn="tl">
                    <a:srgbClr val="000000">
                      <a:alpha val="43137"/>
                    </a:srgbClr>
                  </a:outerShdw>
                </a:effectLst>
              </a:rPr>
              <a:t>Fourth Plague (8:20-32)</a:t>
            </a:r>
          </a:p>
        </p:txBody>
      </p:sp>
      <p:sp>
        <p:nvSpPr>
          <p:cNvPr id="3" name="Text Placeholder 2">
            <a:extLst>
              <a:ext uri="{FF2B5EF4-FFF2-40B4-BE49-F238E27FC236}">
                <a16:creationId xmlns:a16="http://schemas.microsoft.com/office/drawing/2014/main" id="{86AD429C-19AF-4258-9C6D-FD2944530AAD}"/>
              </a:ext>
            </a:extLst>
          </p:cNvPr>
          <p:cNvSpPr>
            <a:spLocks noGrp="1"/>
          </p:cNvSpPr>
          <p:nvPr>
            <p:ph type="body" sz="half" idx="1"/>
          </p:nvPr>
        </p:nvSpPr>
        <p:spPr>
          <a:xfrm>
            <a:off x="323120" y="277815"/>
            <a:ext cx="5671280" cy="6302372"/>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The precise nature of this plague has been debated in Jewish sources for centuries.</a:t>
            </a:r>
          </a:p>
          <a:p>
            <a:r>
              <a:rPr lang="en-US" sz="2400" i="1" dirty="0"/>
              <a:t>The typical translation is “swarms of insects” or “flies,” since the Hebrew word describing them is </a:t>
            </a:r>
            <a:r>
              <a:rPr lang="en-US" sz="2400" dirty="0">
                <a:latin typeface="HebrewTh" pitchFamily="2" charset="0"/>
              </a:rPr>
              <a:t>b)</a:t>
            </a:r>
            <a:r>
              <a:rPr lang="en-US" sz="2400" dirty="0" err="1">
                <a:latin typeface="HebrewTh" pitchFamily="2" charset="0"/>
              </a:rPr>
              <a:t>rfA</a:t>
            </a:r>
            <a:r>
              <a:rPr lang="en-US" sz="2400" dirty="0">
                <a:latin typeface="+mn-lt"/>
              </a:rPr>
              <a:t> </a:t>
            </a:r>
            <a:r>
              <a:rPr lang="en-US" sz="2400" i="1" dirty="0">
                <a:latin typeface="+mn-lt"/>
              </a:rPr>
              <a:t>(= swarm, mixture). However, the Hebrew text does not specify a mixture of what (the KJV puts the word “flies” in italics, indicating it is not in the Hebrew text).</a:t>
            </a:r>
          </a:p>
          <a:p>
            <a:r>
              <a:rPr lang="en-US" sz="2400" i="1" dirty="0">
                <a:latin typeface="+mn-lt"/>
              </a:rPr>
              <a:t>Some rabbis speculated that it might refer to predatory animals, others flying insects.</a:t>
            </a:r>
          </a:p>
          <a:p>
            <a:r>
              <a:rPr lang="en-US" sz="2400" i="1" dirty="0">
                <a:latin typeface="+mn-lt"/>
              </a:rPr>
              <a:t>In the end, the translation “flies” has won the day for most scholars.</a:t>
            </a:r>
            <a:endParaRPr lang="en-US" sz="2400" i="1" dirty="0"/>
          </a:p>
        </p:txBody>
      </p:sp>
      <p:sp>
        <p:nvSpPr>
          <p:cNvPr id="5" name="Slide Number Placeholder 4">
            <a:extLst>
              <a:ext uri="{FF2B5EF4-FFF2-40B4-BE49-F238E27FC236}">
                <a16:creationId xmlns:a16="http://schemas.microsoft.com/office/drawing/2014/main" id="{3465E8EB-CC01-4C18-B0F5-DB6405093FAC}"/>
              </a:ext>
            </a:extLst>
          </p:cNvPr>
          <p:cNvSpPr>
            <a:spLocks noGrp="1"/>
          </p:cNvSpPr>
          <p:nvPr>
            <p:ph type="sldNum" sz="quarter" idx="12"/>
          </p:nvPr>
        </p:nvSpPr>
        <p:spPr/>
        <p:txBody>
          <a:bodyPr/>
          <a:lstStyle/>
          <a:p>
            <a:pPr>
              <a:defRPr/>
            </a:pPr>
            <a:fld id="{1F4A342F-E6A5-4E07-A4EE-6D960D562992}" type="slidenum">
              <a:rPr lang="en-US" altLang="en-US" smtClean="0"/>
              <a:pPr>
                <a:defRPr/>
              </a:pPr>
              <a:t>76</a:t>
            </a:fld>
            <a:endParaRPr lang="en-US" altLang="en-US"/>
          </a:p>
        </p:txBody>
      </p:sp>
      <p:pic>
        <p:nvPicPr>
          <p:cNvPr id="1026" name="Picture 2" descr="Image result for flies">
            <a:extLst>
              <a:ext uri="{FF2B5EF4-FFF2-40B4-BE49-F238E27FC236}">
                <a16:creationId xmlns:a16="http://schemas.microsoft.com/office/drawing/2014/main" id="{73F038ED-076B-4BC1-9AB7-91A32191A3CE}"/>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29882" y="1463357"/>
            <a:ext cx="5736071" cy="32229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9F752E-AF43-4032-B89B-35DCFEF8EA26}"/>
              </a:ext>
            </a:extLst>
          </p:cNvPr>
          <p:cNvSpPr txBox="1"/>
          <p:nvPr/>
        </p:nvSpPr>
        <p:spPr>
          <a:xfrm>
            <a:off x="6197600" y="4911723"/>
            <a:ext cx="5671280" cy="1015663"/>
          </a:xfrm>
          <a:prstGeom prst="rect">
            <a:avLst/>
          </a:prstGeom>
          <a:noFill/>
        </p:spPr>
        <p:txBody>
          <a:bodyPr wrap="square" rtlCol="0">
            <a:spAutoFit/>
          </a:bodyPr>
          <a:lstStyle/>
          <a:p>
            <a:r>
              <a:rPr lang="en-US" sz="2000" b="1" dirty="0"/>
              <a:t>Ecologically, bacterium carried by flies could have caused death to livestock and skin infections to humans.</a:t>
            </a:r>
          </a:p>
        </p:txBody>
      </p:sp>
    </p:spTree>
    <p:extLst>
      <p:ext uri="{BB962C8B-B14F-4D97-AF65-F5344CB8AC3E}">
        <p14:creationId xmlns:p14="http://schemas.microsoft.com/office/powerpoint/2010/main" val="10927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053F-96FE-4C91-8E0C-41EEA95860D6}"/>
              </a:ext>
            </a:extLst>
          </p:cNvPr>
          <p:cNvSpPr>
            <a:spLocks noGrp="1"/>
          </p:cNvSpPr>
          <p:nvPr>
            <p:ph type="title"/>
          </p:nvPr>
        </p:nvSpPr>
        <p:spPr>
          <a:xfrm>
            <a:off x="6197600" y="504087"/>
            <a:ext cx="5384800" cy="983402"/>
          </a:xfrm>
        </p:spPr>
        <p:txBody>
          <a:bodyPr/>
          <a:lstStyle/>
          <a:p>
            <a:r>
              <a:rPr lang="en-US" dirty="0">
                <a:solidFill>
                  <a:srgbClr val="C00000"/>
                </a:solidFill>
                <a:effectLst>
                  <a:outerShdw blurRad="38100" dist="38100" dir="2700000" algn="tl">
                    <a:srgbClr val="000000">
                      <a:alpha val="43137"/>
                    </a:srgbClr>
                  </a:outerShdw>
                </a:effectLst>
              </a:rPr>
              <a:t>Fifth Plague (9:1-7)</a:t>
            </a:r>
          </a:p>
        </p:txBody>
      </p:sp>
      <p:sp>
        <p:nvSpPr>
          <p:cNvPr id="7" name="Text Placeholder 6">
            <a:extLst>
              <a:ext uri="{FF2B5EF4-FFF2-40B4-BE49-F238E27FC236}">
                <a16:creationId xmlns:a16="http://schemas.microsoft.com/office/drawing/2014/main" id="{3FABADA5-75B3-44AA-B5DF-EE269E95B3E3}"/>
              </a:ext>
            </a:extLst>
          </p:cNvPr>
          <p:cNvSpPr>
            <a:spLocks noGrp="1"/>
          </p:cNvSpPr>
          <p:nvPr>
            <p:ph type="body" sz="half" idx="2"/>
          </p:nvPr>
        </p:nvSpPr>
        <p:spPr/>
        <p:txBody>
          <a:bodyPr>
            <a:normAutofit fontScale="92500"/>
          </a:bodyPr>
          <a:lstStyle/>
          <a:p>
            <a:pPr marL="0" indent="0">
              <a:buNone/>
            </a:pPr>
            <a:r>
              <a:rPr lang="en-US" sz="2800" b="1" dirty="0">
                <a:solidFill>
                  <a:srgbClr val="FF0000"/>
                </a:solidFill>
                <a:effectLst>
                  <a:outerShdw blurRad="38100" dist="38100" dir="2700000" algn="tl">
                    <a:srgbClr val="000000">
                      <a:alpha val="43137"/>
                    </a:srgbClr>
                  </a:outerShdw>
                </a:effectLst>
              </a:rPr>
              <a:t>The fifth plague was an affront to Hathor, the mother and sky goddess represented as a cow, and </a:t>
            </a:r>
            <a:r>
              <a:rPr lang="en-US" sz="2800" b="1" dirty="0" err="1">
                <a:solidFill>
                  <a:srgbClr val="FF0000"/>
                </a:solidFill>
                <a:effectLst>
                  <a:outerShdw blurRad="38100" dist="38100" dir="2700000" algn="tl">
                    <a:srgbClr val="000000">
                      <a:alpha val="43137"/>
                    </a:srgbClr>
                  </a:outerShdw>
                </a:effectLst>
              </a:rPr>
              <a:t>Apis</a:t>
            </a:r>
            <a:r>
              <a:rPr lang="en-US" sz="2800" b="1" dirty="0">
                <a:solidFill>
                  <a:srgbClr val="FF0000"/>
                </a:solidFill>
                <a:effectLst>
                  <a:outerShdw blurRad="38100" dist="38100" dir="2700000" algn="tl">
                    <a:srgbClr val="000000">
                      <a:alpha val="43137"/>
                    </a:srgbClr>
                  </a:outerShdw>
                </a:effectLst>
              </a:rPr>
              <a:t>, the symbol of fertility represented as a bull.</a:t>
            </a:r>
          </a:p>
          <a:p>
            <a:r>
              <a:rPr lang="en-US" sz="2400" i="1" dirty="0"/>
              <a:t>Hathor was often depicted, as here, with horns holding a sun disk.</a:t>
            </a:r>
          </a:p>
          <a:p>
            <a:r>
              <a:rPr lang="en-US" sz="2400" i="1" dirty="0"/>
              <a:t>She was believed to be the wife of Horus, the sky god, and symbolically she was the mother of the Pharaohs.</a:t>
            </a:r>
          </a:p>
          <a:p>
            <a:pPr marL="0" indent="0">
              <a:buNone/>
            </a:pPr>
            <a:endParaRPr lang="en-US" sz="2800" dirty="0"/>
          </a:p>
        </p:txBody>
      </p:sp>
      <p:sp>
        <p:nvSpPr>
          <p:cNvPr id="5" name="Slide Number Placeholder 4">
            <a:extLst>
              <a:ext uri="{FF2B5EF4-FFF2-40B4-BE49-F238E27FC236}">
                <a16:creationId xmlns:a16="http://schemas.microsoft.com/office/drawing/2014/main" id="{D842E530-C3B5-425E-BD55-1F083D5834D3}"/>
              </a:ext>
            </a:extLst>
          </p:cNvPr>
          <p:cNvSpPr>
            <a:spLocks noGrp="1"/>
          </p:cNvSpPr>
          <p:nvPr>
            <p:ph type="sldNum" sz="quarter" idx="12"/>
          </p:nvPr>
        </p:nvSpPr>
        <p:spPr/>
        <p:txBody>
          <a:bodyPr/>
          <a:lstStyle/>
          <a:p>
            <a:pPr>
              <a:defRPr/>
            </a:pPr>
            <a:fld id="{1F4A342F-E6A5-4E07-A4EE-6D960D562992}" type="slidenum">
              <a:rPr lang="en-US" altLang="en-US" smtClean="0"/>
              <a:pPr>
                <a:defRPr/>
              </a:pPr>
              <a:t>77</a:t>
            </a:fld>
            <a:endParaRPr lang="en-US" altLang="en-US"/>
          </a:p>
        </p:txBody>
      </p:sp>
      <p:pic>
        <p:nvPicPr>
          <p:cNvPr id="8" name="Content Placeholder 7" descr="https://s-media-cache-ak0.pinimg.com/originals/12/5b/81/125b814f4802a68f9860fe886ebea011.jpg">
            <a:extLst>
              <a:ext uri="{FF2B5EF4-FFF2-40B4-BE49-F238E27FC236}">
                <a16:creationId xmlns:a16="http://schemas.microsoft.com/office/drawing/2014/main" id="{3E0FE810-EFA0-4ABB-8DF0-0788011F93E0}"/>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323120" y="275696"/>
            <a:ext cx="4677901" cy="623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83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352E1-4F0C-4832-BE33-1BE5253AAFE9}"/>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Sixth Plague (9:8-14)</a:t>
            </a:r>
          </a:p>
        </p:txBody>
      </p:sp>
      <p:sp>
        <p:nvSpPr>
          <p:cNvPr id="3" name="Content Placeholder 2">
            <a:extLst>
              <a:ext uri="{FF2B5EF4-FFF2-40B4-BE49-F238E27FC236}">
                <a16:creationId xmlns:a16="http://schemas.microsoft.com/office/drawing/2014/main" id="{D9E76A13-E54C-43C3-96D6-521C751AAC9B}"/>
              </a:ext>
            </a:extLst>
          </p:cNvPr>
          <p:cNvSpPr>
            <a:spLocks noGrp="1"/>
          </p:cNvSpPr>
          <p:nvPr>
            <p:ph sz="half" idx="1"/>
          </p:nvPr>
        </p:nvSpPr>
        <p:spPr>
          <a:xfrm>
            <a:off x="609600" y="1440181"/>
            <a:ext cx="5301520" cy="5121274"/>
          </a:xfrm>
        </p:spPr>
        <p:txBody>
          <a:bodyPr>
            <a:noAutofit/>
          </a:bodyPr>
          <a:lstStyle/>
          <a:p>
            <a:pPr marL="0" indent="0">
              <a:buNone/>
            </a:pPr>
            <a:r>
              <a:rPr lang="en-US" sz="4000" dirty="0">
                <a:solidFill>
                  <a:srgbClr val="002060"/>
                </a:solidFill>
                <a:latin typeface="Brush Script MT" panose="03060802040406070304" pitchFamily="66" charset="0"/>
              </a:rPr>
              <a:t>Thus says Yahweh…</a:t>
            </a:r>
          </a:p>
          <a:p>
            <a:pPr marL="0" indent="0">
              <a:buNone/>
            </a:pPr>
            <a:r>
              <a:rPr lang="en-US" sz="4000" dirty="0">
                <a:solidFill>
                  <a:srgbClr val="002060"/>
                </a:solidFill>
                <a:latin typeface="Brush Script MT" panose="03060802040406070304" pitchFamily="66" charset="0"/>
              </a:rPr>
              <a:t>…for by now I could have put out my hand and struck you and your people with pestilence, and you would have been cut off from the earth.</a:t>
            </a:r>
          </a:p>
          <a:p>
            <a:pPr marL="0" indent="0" algn="r">
              <a:buNone/>
            </a:pPr>
            <a:r>
              <a:rPr lang="en-US" b="1" dirty="0">
                <a:solidFill>
                  <a:srgbClr val="002060"/>
                </a:solidFill>
                <a:latin typeface="+mn-lt"/>
              </a:rPr>
              <a:t>Exodus 9:15</a:t>
            </a:r>
          </a:p>
        </p:txBody>
      </p:sp>
      <p:sp>
        <p:nvSpPr>
          <p:cNvPr id="4" name="Text Placeholder 3">
            <a:extLst>
              <a:ext uri="{FF2B5EF4-FFF2-40B4-BE49-F238E27FC236}">
                <a16:creationId xmlns:a16="http://schemas.microsoft.com/office/drawing/2014/main" id="{E964F33D-7404-4708-A34B-D2023EBCF764}"/>
              </a:ext>
            </a:extLst>
          </p:cNvPr>
          <p:cNvSpPr>
            <a:spLocks noGrp="1"/>
          </p:cNvSpPr>
          <p:nvPr>
            <p:ph type="body" sz="half" idx="2"/>
          </p:nvPr>
        </p:nvSpPr>
        <p:spPr>
          <a:xfrm>
            <a:off x="6197600" y="277814"/>
            <a:ext cx="5671280" cy="6443661"/>
          </a:xfrm>
        </p:spPr>
        <p:txBody>
          <a:bodyPr>
            <a:normAutofit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As with the third and fourth plagues, this one has no known parallel with Egyptian deities, but it does have a religious aspect.</a:t>
            </a:r>
          </a:p>
          <a:p>
            <a:r>
              <a:rPr lang="en-US" sz="2400" i="1" dirty="0"/>
              <a:t>The term translated “boils” is the same as used to describe Job’s affliction (Job 2:7), and some scholars have suggested the possibility of smallpox.</a:t>
            </a:r>
          </a:p>
          <a:p>
            <a:r>
              <a:rPr lang="en-US" sz="2400" i="1" dirty="0"/>
              <a:t>Whatever it was, it was severe enough to prevent the court magicians from appearing (9:11).</a:t>
            </a:r>
          </a:p>
          <a:p>
            <a:r>
              <a:rPr lang="en-US" sz="2400" i="1" dirty="0"/>
              <a:t>In effect, it cut off the royal priests from access to their gods and placed them under dire threat of death!</a:t>
            </a:r>
          </a:p>
        </p:txBody>
      </p:sp>
      <p:sp>
        <p:nvSpPr>
          <p:cNvPr id="5" name="Slide Number Placeholder 4">
            <a:extLst>
              <a:ext uri="{FF2B5EF4-FFF2-40B4-BE49-F238E27FC236}">
                <a16:creationId xmlns:a16="http://schemas.microsoft.com/office/drawing/2014/main" id="{2BCE883E-CDE1-4367-975A-D4A3DD54EB1E}"/>
              </a:ext>
            </a:extLst>
          </p:cNvPr>
          <p:cNvSpPr>
            <a:spLocks noGrp="1"/>
          </p:cNvSpPr>
          <p:nvPr>
            <p:ph type="sldNum" sz="quarter" idx="12"/>
          </p:nvPr>
        </p:nvSpPr>
        <p:spPr/>
        <p:txBody>
          <a:bodyPr/>
          <a:lstStyle/>
          <a:p>
            <a:pPr>
              <a:defRPr/>
            </a:pPr>
            <a:fld id="{6BCE622C-DAE1-4578-8E74-28861332DA17}" type="slidenum">
              <a:rPr lang="en-US" altLang="en-US" smtClean="0"/>
              <a:pPr>
                <a:defRPr/>
              </a:pPr>
              <a:t>78</a:t>
            </a:fld>
            <a:endParaRPr lang="en-US" altLang="en-US"/>
          </a:p>
        </p:txBody>
      </p:sp>
    </p:spTree>
    <p:extLst>
      <p:ext uri="{BB962C8B-B14F-4D97-AF65-F5344CB8AC3E}">
        <p14:creationId xmlns:p14="http://schemas.microsoft.com/office/powerpoint/2010/main" val="33406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ABC053-FCF8-4B44-8456-FE7E3A3209E0}"/>
              </a:ext>
            </a:extLst>
          </p:cNvPr>
          <p:cNvSpPr>
            <a:spLocks noGrp="1"/>
          </p:cNvSpPr>
          <p:nvPr>
            <p:ph type="title"/>
          </p:nvPr>
        </p:nvSpPr>
        <p:spPr>
          <a:xfrm>
            <a:off x="448120" y="29212"/>
            <a:ext cx="5061140" cy="1182688"/>
          </a:xfrm>
        </p:spPr>
        <p:txBody>
          <a:bodyPr/>
          <a:lstStyle/>
          <a:p>
            <a:r>
              <a:rPr lang="en-US" dirty="0">
                <a:solidFill>
                  <a:srgbClr val="C00000"/>
                </a:solidFill>
                <a:effectLst>
                  <a:outerShdw blurRad="38100" dist="38100" dir="2700000" algn="tl">
                    <a:srgbClr val="000000">
                      <a:alpha val="43137"/>
                    </a:srgbClr>
                  </a:outerShdw>
                </a:effectLst>
              </a:rPr>
              <a:t>Seventh Plague (9:13-35)</a:t>
            </a:r>
          </a:p>
        </p:txBody>
      </p:sp>
      <p:sp>
        <p:nvSpPr>
          <p:cNvPr id="7" name="Text Placeholder 6">
            <a:extLst>
              <a:ext uri="{FF2B5EF4-FFF2-40B4-BE49-F238E27FC236}">
                <a16:creationId xmlns:a16="http://schemas.microsoft.com/office/drawing/2014/main" id="{1ADCFEC8-F420-4CA1-8C1B-5A5E2DA43EA2}"/>
              </a:ext>
            </a:extLst>
          </p:cNvPr>
          <p:cNvSpPr>
            <a:spLocks noGrp="1"/>
          </p:cNvSpPr>
          <p:nvPr>
            <p:ph type="body" sz="half" idx="1"/>
          </p:nvPr>
        </p:nvSpPr>
        <p:spPr>
          <a:xfrm>
            <a:off x="448120" y="1100113"/>
            <a:ext cx="5404040" cy="5522935"/>
          </a:xfrm>
        </p:spPr>
        <p:txBody>
          <a:bodyPr>
            <a:normAutofit/>
          </a:bodyPr>
          <a:lstStyle/>
          <a:p>
            <a:pPr marL="0" indent="0">
              <a:buNone/>
            </a:pPr>
            <a:r>
              <a:rPr lang="en-US" sz="2800" b="1" dirty="0">
                <a:solidFill>
                  <a:srgbClr val="FF0000"/>
                </a:solidFill>
                <a:effectLst>
                  <a:outerShdw blurRad="38100" dist="38100" dir="2700000" algn="tl">
                    <a:srgbClr val="000000">
                      <a:alpha val="43137"/>
                    </a:srgbClr>
                  </a:outerShdw>
                </a:effectLst>
              </a:rPr>
              <a:t>The next three plagues move from the land to the skies.</a:t>
            </a:r>
          </a:p>
          <a:p>
            <a:r>
              <a:rPr lang="en-US" sz="2400" i="1" dirty="0"/>
              <a:t>The god Seth, brother to Osiris, was the god of war, chaos and storm. Usually he was depicted with the head of an animal with pointed snout and tall ears.</a:t>
            </a:r>
          </a:p>
          <a:p>
            <a:r>
              <a:rPr lang="en-US" sz="2400" i="1" dirty="0"/>
              <a:t>That Moses could control the weather, bringing hail to batter the crops of flax and barley, was a direct challenge to the authority of Seth.</a:t>
            </a:r>
          </a:p>
        </p:txBody>
      </p:sp>
      <p:sp>
        <p:nvSpPr>
          <p:cNvPr id="5" name="Slide Number Placeholder 4">
            <a:extLst>
              <a:ext uri="{FF2B5EF4-FFF2-40B4-BE49-F238E27FC236}">
                <a16:creationId xmlns:a16="http://schemas.microsoft.com/office/drawing/2014/main" id="{B40C4879-771C-4A2E-AF7D-7714D1029E58}"/>
              </a:ext>
            </a:extLst>
          </p:cNvPr>
          <p:cNvSpPr>
            <a:spLocks noGrp="1"/>
          </p:cNvSpPr>
          <p:nvPr>
            <p:ph type="sldNum" sz="quarter" idx="12"/>
          </p:nvPr>
        </p:nvSpPr>
        <p:spPr/>
        <p:txBody>
          <a:bodyPr/>
          <a:lstStyle/>
          <a:p>
            <a:pPr>
              <a:defRPr/>
            </a:pPr>
            <a:fld id="{6BCE622C-DAE1-4578-8E74-28861332DA17}" type="slidenum">
              <a:rPr lang="en-US" altLang="en-US" smtClean="0"/>
              <a:pPr>
                <a:defRPr/>
              </a:pPr>
              <a:t>79</a:t>
            </a:fld>
            <a:endParaRPr lang="en-US" altLang="en-US"/>
          </a:p>
        </p:txBody>
      </p:sp>
      <p:pic>
        <p:nvPicPr>
          <p:cNvPr id="15" name="Content Placeholder 14">
            <a:extLst>
              <a:ext uri="{FF2B5EF4-FFF2-40B4-BE49-F238E27FC236}">
                <a16:creationId xmlns:a16="http://schemas.microsoft.com/office/drawing/2014/main" id="{86231060-E507-4AAF-B4DF-2FD65084394B}"/>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7055240" y="29212"/>
            <a:ext cx="3955659" cy="6828788"/>
          </a:xfrm>
          <a:ln>
            <a:solidFill>
              <a:schemeClr val="tx1"/>
            </a:solidFill>
          </a:ln>
        </p:spPr>
      </p:pic>
    </p:spTree>
    <p:extLst>
      <p:ext uri="{BB962C8B-B14F-4D97-AF65-F5344CB8AC3E}">
        <p14:creationId xmlns:p14="http://schemas.microsoft.com/office/powerpoint/2010/main" val="400341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05930C9-25E0-4CE2-82AD-EC7459B2AF86}"/>
              </a:ext>
            </a:extLst>
          </p:cNvPr>
          <p:cNvSpPr>
            <a:spLocks noGrp="1" noChangeArrowheads="1"/>
          </p:cNvSpPr>
          <p:nvPr>
            <p:ph type="title"/>
          </p:nvPr>
        </p:nvSpPr>
        <p:spPr>
          <a:xfrm>
            <a:off x="685800" y="349545"/>
            <a:ext cx="10863470" cy="1825327"/>
          </a:xfrm>
        </p:spPr>
        <p:txBody>
          <a:bodyPr/>
          <a:lstStyle/>
          <a:p>
            <a:pPr algn="l" eaLnBrk="1" hangingPunct="1">
              <a:defRPr/>
            </a:pPr>
            <a:r>
              <a:rPr lang="en-US" altLang="en-US" sz="2800" dirty="0">
                <a:solidFill>
                  <a:schemeClr val="folHlink"/>
                </a:solidFill>
                <a:latin typeface="Eras Demi ITC" pitchFamily="34" charset="0"/>
              </a:rPr>
              <a:t>The prevailing opinion for nearly the past century and a half among historical-critical scholars was that various strands of four pre-existing traditions were brought together to create the Pentateuchal literature long after any of the events themselves.</a:t>
            </a:r>
          </a:p>
        </p:txBody>
      </p:sp>
      <p:sp>
        <p:nvSpPr>
          <p:cNvPr id="110595" name="Rectangle 3">
            <a:extLst>
              <a:ext uri="{FF2B5EF4-FFF2-40B4-BE49-F238E27FC236}">
                <a16:creationId xmlns:a16="http://schemas.microsoft.com/office/drawing/2014/main" id="{C8855CE6-3943-4FF2-8A93-45B2B44896BF}"/>
              </a:ext>
            </a:extLst>
          </p:cNvPr>
          <p:cNvSpPr>
            <a:spLocks noGrp="1" noChangeArrowheads="1"/>
          </p:cNvSpPr>
          <p:nvPr>
            <p:ph type="body" idx="1"/>
          </p:nvPr>
        </p:nvSpPr>
        <p:spPr>
          <a:xfrm>
            <a:off x="1758465" y="2174070"/>
            <a:ext cx="5498853" cy="747713"/>
          </a:xfrm>
        </p:spPr>
        <p:txBody>
          <a:bodyPr/>
          <a:lstStyle/>
          <a:p>
            <a:pPr algn="ctr" eaLnBrk="1" hangingPunct="1">
              <a:buFont typeface="Wingdings" panose="05000000000000000000" pitchFamily="2" charset="2"/>
              <a:buNone/>
              <a:defRPr/>
            </a:pPr>
            <a:r>
              <a:rPr lang="en-US" altLang="en-US" sz="4800" dirty="0">
                <a:latin typeface="Mistral" panose="03090702030407020403" pitchFamily="66" charset="0"/>
              </a:rPr>
              <a:t>Documentary Hypothesis</a:t>
            </a:r>
          </a:p>
        </p:txBody>
      </p:sp>
      <p:sp>
        <p:nvSpPr>
          <p:cNvPr id="110596" name="Text Box 4">
            <a:extLst>
              <a:ext uri="{FF2B5EF4-FFF2-40B4-BE49-F238E27FC236}">
                <a16:creationId xmlns:a16="http://schemas.microsoft.com/office/drawing/2014/main" id="{2A5CDE48-257D-4311-9399-63D8EB08AAE1}"/>
              </a:ext>
            </a:extLst>
          </p:cNvPr>
          <p:cNvSpPr txBox="1">
            <a:spLocks noChangeArrowheads="1"/>
          </p:cNvSpPr>
          <p:nvPr/>
        </p:nvSpPr>
        <p:spPr bwMode="auto">
          <a:xfrm>
            <a:off x="2370482" y="2955354"/>
            <a:ext cx="4274820" cy="584775"/>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Ge. Ex. Lv. Nu. Dt.</a:t>
            </a:r>
          </a:p>
        </p:txBody>
      </p:sp>
      <p:sp>
        <p:nvSpPr>
          <p:cNvPr id="110598" name="Text Box 6">
            <a:extLst>
              <a:ext uri="{FF2B5EF4-FFF2-40B4-BE49-F238E27FC236}">
                <a16:creationId xmlns:a16="http://schemas.microsoft.com/office/drawing/2014/main" id="{7236AB04-9E69-4DEC-81BD-6B6AC6027C09}"/>
              </a:ext>
            </a:extLst>
          </p:cNvPr>
          <p:cNvSpPr txBox="1">
            <a:spLocks noChangeArrowheads="1"/>
          </p:cNvSpPr>
          <p:nvPr/>
        </p:nvSpPr>
        <p:spPr bwMode="auto">
          <a:xfrm>
            <a:off x="2228352" y="3540129"/>
            <a:ext cx="8028831"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sz="4000" noProof="0" dirty="0">
                <a:solidFill>
                  <a:srgbClr val="000000"/>
                </a:solidFill>
                <a:latin typeface="Mistral" panose="03090702030407020403" pitchFamily="66" charset="0"/>
                <a:cs typeface="Arial" panose="020B0604020202020204" pitchFamily="34" charset="0"/>
              </a:rPr>
              <a:t>Four</a:t>
            </a:r>
            <a:r>
              <a:rPr kumimoji="0" lang="en-US" altLang="en-US" sz="4000" b="0" i="0" u="none" strike="noStrike" kern="1200" cap="none" spc="0" normalizeH="0" baseline="0" noProof="0" dirty="0">
                <a:ln>
                  <a:noFill/>
                </a:ln>
                <a:solidFill>
                  <a:srgbClr val="000000"/>
                </a:solidFill>
                <a:effectLst/>
                <a:uLnTx/>
                <a:uFillTx/>
                <a:latin typeface="Mistral" panose="03090702030407020403" pitchFamily="66" charset="0"/>
                <a:ea typeface="+mn-ea"/>
                <a:cs typeface="Arial" panose="020B0604020202020204" pitchFamily="34" charset="0"/>
              </a:rPr>
              <a:t> Primary Sources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J = Yahwist (10</a:t>
            </a:r>
            <a:r>
              <a:rPr kumimoji="0" lang="en-US" altLang="en-US" sz="2400" b="1" i="0" u="none" strike="noStrike" kern="1200" cap="none" spc="0" normalizeH="0" baseline="3000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century BC) passages</a:t>
            </a:r>
            <a:r>
              <a:rPr kumimoji="0" lang="en-US" altLang="en-US" sz="2400" b="1" i="0" u="none" strike="noStrike" kern="1200" cap="none" spc="0" normalizeH="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using the name Yahweh</a:t>
            </a:r>
            <a:endPar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E = </a:t>
            </a:r>
            <a:r>
              <a:rPr kumimoji="0" lang="en-US" altLang="en-US" sz="2400" b="1" i="0" u="none" strike="noStrike" kern="1200" cap="none" spc="0" normalizeH="0" baseline="0" noProof="0" dirty="0" err="1">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Elohist</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(8</a:t>
            </a:r>
            <a:r>
              <a:rPr kumimoji="0" lang="en-US" altLang="en-US" sz="2400" b="1" i="0" u="none" strike="noStrike" kern="1200" cap="none" spc="0" normalizeH="0" baseline="3000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century BC) passages using Elohim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D = Deuteronomic (7</a:t>
            </a:r>
            <a:r>
              <a:rPr kumimoji="0" lang="en-US" altLang="en-US" sz="2400" b="1" i="0" u="none" strike="noStrike" kern="1200" cap="none" spc="0" normalizeH="0" baseline="3000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century BC) Book</a:t>
            </a:r>
            <a:r>
              <a:rPr kumimoji="0" lang="en-US" altLang="en-US" sz="2400" b="1" i="0" u="none" strike="noStrike" kern="1200" cap="none" spc="0" normalizeH="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of Deuteronomy</a:t>
            </a:r>
            <a:endPar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P = Priestly code (6</a:t>
            </a:r>
            <a:r>
              <a:rPr kumimoji="0" lang="en-US" altLang="en-US" sz="2400" b="1" i="0" u="none" strike="noStrike" kern="1200" cap="none" spc="0" normalizeH="0" baseline="3000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th</a:t>
            </a:r>
            <a:r>
              <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century BC) cultic</a:t>
            </a:r>
            <a:r>
              <a:rPr kumimoji="0" lang="en-US" altLang="en-US" sz="2400" b="1" i="0" u="none" strike="noStrike" kern="1200" cap="none" spc="0" normalizeH="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rPr>
              <a:t> materials</a:t>
            </a:r>
            <a:endParaRPr kumimoji="0" lang="en-US" altLang="en-US" sz="2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24930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fill="hold"/>
                                        <p:tgtEl>
                                          <p:spTgt spid="110594"/>
                                        </p:tgtEl>
                                        <p:attrNameLst>
                                          <p:attrName>ppt_w</p:attrName>
                                        </p:attrNameLst>
                                      </p:cBhvr>
                                      <p:tavLst>
                                        <p:tav tm="0">
                                          <p:val>
                                            <p:fltVal val="0"/>
                                          </p:val>
                                        </p:tav>
                                        <p:tav tm="100000">
                                          <p:val>
                                            <p:strVal val="#ppt_w"/>
                                          </p:val>
                                        </p:tav>
                                      </p:tavLst>
                                    </p:anim>
                                    <p:anim calcmode="lin" valueType="num">
                                      <p:cBhvr>
                                        <p:cTn id="8" dur="500" fill="hold"/>
                                        <p:tgtEl>
                                          <p:spTgt spid="1105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10595">
                                            <p:txEl>
                                              <p:pRg st="0" end="0"/>
                                            </p:txEl>
                                          </p:spTgt>
                                        </p:tgtEl>
                                        <p:attrNameLst>
                                          <p:attrName>style.visibility</p:attrName>
                                        </p:attrNameLst>
                                      </p:cBhvr>
                                      <p:to>
                                        <p:strVal val="visible"/>
                                      </p:to>
                                    </p:set>
                                    <p:anim calcmode="lin" valueType="num">
                                      <p:cBhvr>
                                        <p:cTn id="13" dur="5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10595">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10596"/>
                                        </p:tgtEl>
                                        <p:attrNameLst>
                                          <p:attrName>style.visibility</p:attrName>
                                        </p:attrNameLst>
                                      </p:cBhvr>
                                      <p:to>
                                        <p:strVal val="visible"/>
                                      </p:to>
                                    </p:set>
                                    <p:anim calcmode="lin" valueType="num">
                                      <p:cBhvr>
                                        <p:cTn id="17" dur="500" fill="hold"/>
                                        <p:tgtEl>
                                          <p:spTgt spid="110596"/>
                                        </p:tgtEl>
                                        <p:attrNameLst>
                                          <p:attrName>ppt_w</p:attrName>
                                        </p:attrNameLst>
                                      </p:cBhvr>
                                      <p:tavLst>
                                        <p:tav tm="0">
                                          <p:val>
                                            <p:fltVal val="0"/>
                                          </p:val>
                                        </p:tav>
                                        <p:tav tm="100000">
                                          <p:val>
                                            <p:strVal val="#ppt_w"/>
                                          </p:val>
                                        </p:tav>
                                      </p:tavLst>
                                    </p:anim>
                                    <p:anim calcmode="lin" valueType="num">
                                      <p:cBhvr>
                                        <p:cTn id="18" dur="500" fill="hold"/>
                                        <p:tgtEl>
                                          <p:spTgt spid="110596"/>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110598">
                                            <p:txEl>
                                              <p:pRg st="0" end="0"/>
                                            </p:txEl>
                                          </p:spTgt>
                                        </p:tgtEl>
                                        <p:attrNameLst>
                                          <p:attrName>style.visibility</p:attrName>
                                        </p:attrNameLst>
                                      </p:cBhvr>
                                      <p:to>
                                        <p:strVal val="visible"/>
                                      </p:to>
                                    </p:set>
                                    <p:anim calcmode="lin" valueType="num">
                                      <p:cBhvr>
                                        <p:cTn id="23" dur="500" fill="hold"/>
                                        <p:tgtEl>
                                          <p:spTgt spid="11059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10598">
                                            <p:txEl>
                                              <p:pRg st="0" end="0"/>
                                            </p:txEl>
                                          </p:spTgt>
                                        </p:tgtEl>
                                        <p:attrNameLst>
                                          <p:attrName>ppt_h</p:attrName>
                                        </p:attrNameLst>
                                      </p:cBhvr>
                                      <p:tavLst>
                                        <p:tav tm="0">
                                          <p:val>
                                            <p:fltVal val="0"/>
                                          </p:val>
                                        </p:tav>
                                        <p:tav tm="100000">
                                          <p:val>
                                            <p:strVal val="#ppt_h"/>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10598">
                                            <p:txEl>
                                              <p:pRg st="1" end="1"/>
                                            </p:txEl>
                                          </p:spTgt>
                                        </p:tgtEl>
                                        <p:attrNameLst>
                                          <p:attrName>style.visibility</p:attrName>
                                        </p:attrNameLst>
                                      </p:cBhvr>
                                      <p:to>
                                        <p:strVal val="visible"/>
                                      </p:to>
                                    </p:set>
                                    <p:anim calcmode="lin" valueType="num">
                                      <p:cBhvr>
                                        <p:cTn id="27" dur="500" fill="hold"/>
                                        <p:tgtEl>
                                          <p:spTgt spid="11059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1059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1059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10598">
                                            <p:txEl>
                                              <p:pRg st="1" end="1"/>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110598">
                                            <p:txEl>
                                              <p:pRg st="2" end="2"/>
                                            </p:txEl>
                                          </p:spTgt>
                                        </p:tgtEl>
                                        <p:attrNameLst>
                                          <p:attrName>style.visibility</p:attrName>
                                        </p:attrNameLst>
                                      </p:cBhvr>
                                      <p:to>
                                        <p:strVal val="visible"/>
                                      </p:to>
                                    </p:set>
                                    <p:anim calcmode="lin" valueType="num">
                                      <p:cBhvr>
                                        <p:cTn id="33" dur="500" fill="hold"/>
                                        <p:tgtEl>
                                          <p:spTgt spid="11059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1059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1059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10598">
                                            <p:txEl>
                                              <p:pRg st="2" end="2"/>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nodeType="withEffect">
                                  <p:stCondLst>
                                    <p:cond delay="0"/>
                                  </p:stCondLst>
                                  <p:childTnLst>
                                    <p:set>
                                      <p:cBhvr>
                                        <p:cTn id="38" dur="1" fill="hold">
                                          <p:stCondLst>
                                            <p:cond delay="0"/>
                                          </p:stCondLst>
                                        </p:cTn>
                                        <p:tgtEl>
                                          <p:spTgt spid="110598">
                                            <p:txEl>
                                              <p:pRg st="3" end="3"/>
                                            </p:txEl>
                                          </p:spTgt>
                                        </p:tgtEl>
                                        <p:attrNameLst>
                                          <p:attrName>style.visibility</p:attrName>
                                        </p:attrNameLst>
                                      </p:cBhvr>
                                      <p:to>
                                        <p:strVal val="visible"/>
                                      </p:to>
                                    </p:set>
                                    <p:anim calcmode="lin" valueType="num">
                                      <p:cBhvr>
                                        <p:cTn id="39" dur="500" fill="hold"/>
                                        <p:tgtEl>
                                          <p:spTgt spid="110598">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10598">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10598">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10598">
                                            <p:txEl>
                                              <p:pRg st="3" end="3"/>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nodeType="withEffect">
                                  <p:stCondLst>
                                    <p:cond delay="0"/>
                                  </p:stCondLst>
                                  <p:childTnLst>
                                    <p:set>
                                      <p:cBhvr>
                                        <p:cTn id="44" dur="1" fill="hold">
                                          <p:stCondLst>
                                            <p:cond delay="0"/>
                                          </p:stCondLst>
                                        </p:cTn>
                                        <p:tgtEl>
                                          <p:spTgt spid="110598">
                                            <p:txEl>
                                              <p:pRg st="4" end="4"/>
                                            </p:txEl>
                                          </p:spTgt>
                                        </p:tgtEl>
                                        <p:attrNameLst>
                                          <p:attrName>style.visibility</p:attrName>
                                        </p:attrNameLst>
                                      </p:cBhvr>
                                      <p:to>
                                        <p:strVal val="visible"/>
                                      </p:to>
                                    </p:set>
                                    <p:anim calcmode="lin" valueType="num">
                                      <p:cBhvr>
                                        <p:cTn id="45" dur="500" fill="hold"/>
                                        <p:tgtEl>
                                          <p:spTgt spid="110598">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10598">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10598">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1059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6"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1D24-2E5F-487A-946D-ACF12A64E737}"/>
              </a:ext>
            </a:extLst>
          </p:cNvPr>
          <p:cNvSpPr>
            <a:spLocks noGrp="1"/>
          </p:cNvSpPr>
          <p:nvPr>
            <p:ph type="title"/>
          </p:nvPr>
        </p:nvSpPr>
        <p:spPr>
          <a:xfrm>
            <a:off x="5938532" y="230468"/>
            <a:ext cx="5930348" cy="1096962"/>
          </a:xfrm>
        </p:spPr>
        <p:txBody>
          <a:bodyPr/>
          <a:lstStyle/>
          <a:p>
            <a:r>
              <a:rPr lang="en-US" dirty="0">
                <a:solidFill>
                  <a:srgbClr val="C00000"/>
                </a:solidFill>
                <a:effectLst>
                  <a:outerShdw blurRad="38100" dist="38100" dir="2700000" algn="tl">
                    <a:srgbClr val="000000">
                      <a:alpha val="43137"/>
                    </a:srgbClr>
                  </a:outerShdw>
                </a:effectLst>
              </a:rPr>
              <a:t>The Eighth Plague (10:1-20)</a:t>
            </a:r>
          </a:p>
        </p:txBody>
      </p:sp>
      <p:sp>
        <p:nvSpPr>
          <p:cNvPr id="7" name="Text Placeholder 6">
            <a:extLst>
              <a:ext uri="{FF2B5EF4-FFF2-40B4-BE49-F238E27FC236}">
                <a16:creationId xmlns:a16="http://schemas.microsoft.com/office/drawing/2014/main" id="{85AEC4B6-1D94-4329-A350-5B1DCA1EE50D}"/>
              </a:ext>
            </a:extLst>
          </p:cNvPr>
          <p:cNvSpPr>
            <a:spLocks noGrp="1"/>
          </p:cNvSpPr>
          <p:nvPr>
            <p:ph type="body" sz="half" idx="2"/>
          </p:nvPr>
        </p:nvSpPr>
        <p:spPr>
          <a:xfrm>
            <a:off x="5938532" y="1327430"/>
            <a:ext cx="5720068" cy="5028920"/>
          </a:xfrm>
        </p:spPr>
        <p:txBody>
          <a:bodyPr>
            <a:normAutofit fontScale="92500"/>
          </a:bodyPr>
          <a:lstStyle/>
          <a:p>
            <a:pPr marL="0" indent="0">
              <a:buNone/>
            </a:pPr>
            <a:r>
              <a:rPr lang="en-US" sz="2800" b="1" dirty="0">
                <a:solidFill>
                  <a:srgbClr val="FF0000"/>
                </a:solidFill>
                <a:effectLst>
                  <a:outerShdw blurRad="38100" dist="38100" dir="2700000" algn="tl">
                    <a:srgbClr val="000000">
                      <a:alpha val="43137"/>
                    </a:srgbClr>
                  </a:outerShdw>
                </a:effectLst>
              </a:rPr>
              <a:t>The god Min, the protector of crops, was most often represented as a human with an erect penis and holding a flail.</a:t>
            </a:r>
          </a:p>
          <a:p>
            <a:r>
              <a:rPr lang="en-US" sz="2400" i="1" dirty="0"/>
              <a:t>The plague of locusts destroyed the trees, fruit, remaining crops, and everything green.</a:t>
            </a:r>
          </a:p>
          <a:p>
            <a:r>
              <a:rPr lang="en-US" sz="2400" i="1" dirty="0"/>
              <a:t>Min was powerless to protect Egypt.</a:t>
            </a:r>
          </a:p>
          <a:p>
            <a:r>
              <a:rPr lang="en-US" sz="2400" i="1" dirty="0"/>
              <a:t>A widely celebrated “Coming Out of Min” occurred at the beginning of the harvest, and in effect, this plague ruined Min’s coming-out party.</a:t>
            </a:r>
          </a:p>
          <a:p>
            <a:endParaRPr lang="en-US" i="1" dirty="0"/>
          </a:p>
          <a:p>
            <a:endParaRPr lang="en-US" dirty="0"/>
          </a:p>
        </p:txBody>
      </p:sp>
      <p:sp>
        <p:nvSpPr>
          <p:cNvPr id="5" name="Slide Number Placeholder 4">
            <a:extLst>
              <a:ext uri="{FF2B5EF4-FFF2-40B4-BE49-F238E27FC236}">
                <a16:creationId xmlns:a16="http://schemas.microsoft.com/office/drawing/2014/main" id="{5E253723-49E0-41B9-AB46-3A72B9F237FF}"/>
              </a:ext>
            </a:extLst>
          </p:cNvPr>
          <p:cNvSpPr>
            <a:spLocks noGrp="1"/>
          </p:cNvSpPr>
          <p:nvPr>
            <p:ph type="sldNum" sz="quarter" idx="12"/>
          </p:nvPr>
        </p:nvSpPr>
        <p:spPr/>
        <p:txBody>
          <a:bodyPr/>
          <a:lstStyle/>
          <a:p>
            <a:pPr>
              <a:defRPr/>
            </a:pPr>
            <a:fld id="{1F4A342F-E6A5-4E07-A4EE-6D960D562992}" type="slidenum">
              <a:rPr lang="en-US" altLang="en-US" smtClean="0"/>
              <a:pPr>
                <a:defRPr/>
              </a:pPr>
              <a:t>80</a:t>
            </a:fld>
            <a:endParaRPr lang="en-US" altLang="en-US"/>
          </a:p>
        </p:txBody>
      </p:sp>
      <p:pic>
        <p:nvPicPr>
          <p:cNvPr id="8" name="Content Placeholder 7">
            <a:extLst>
              <a:ext uri="{FF2B5EF4-FFF2-40B4-BE49-F238E27FC236}">
                <a16:creationId xmlns:a16="http://schemas.microsoft.com/office/drawing/2014/main" id="{89E55FC4-FA42-4B8B-939B-76AC43B342C6}"/>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743788" y="0"/>
            <a:ext cx="4538593" cy="6858000"/>
          </a:xfrm>
          <a:prstGeom prst="rect">
            <a:avLst/>
          </a:prstGeom>
          <a:ln>
            <a:solidFill>
              <a:schemeClr val="tx1"/>
            </a:solidFill>
          </a:ln>
        </p:spPr>
      </p:pic>
    </p:spTree>
    <p:extLst>
      <p:ext uri="{BB962C8B-B14F-4D97-AF65-F5344CB8AC3E}">
        <p14:creationId xmlns:p14="http://schemas.microsoft.com/office/powerpoint/2010/main" val="37460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47A8-1E70-4B86-81C3-66A81B067049}"/>
              </a:ext>
            </a:extLst>
          </p:cNvPr>
          <p:cNvSpPr>
            <a:spLocks noGrp="1"/>
          </p:cNvSpPr>
          <p:nvPr>
            <p:ph type="title"/>
          </p:nvPr>
        </p:nvSpPr>
        <p:spPr/>
        <p:txBody>
          <a:bodyPr>
            <a:normAutofit/>
          </a:bodyPr>
          <a:lstStyle/>
          <a:p>
            <a:pPr algn="l">
              <a:defRPr/>
            </a:pPr>
            <a:r>
              <a:rPr lang="en-US" b="1" dirty="0">
                <a:solidFill>
                  <a:srgbClr val="C00000"/>
                </a:solidFill>
                <a:effectLst>
                  <a:outerShdw blurRad="38100" dist="38100" dir="2700000" algn="tl">
                    <a:srgbClr val="000000">
                      <a:alpha val="43137"/>
                    </a:srgbClr>
                  </a:outerShdw>
                </a:effectLst>
              </a:rPr>
              <a:t>The Ninth Plague (10:21-29)</a:t>
            </a:r>
          </a:p>
        </p:txBody>
      </p:sp>
      <p:pic>
        <p:nvPicPr>
          <p:cNvPr id="113669" name="Picture Placeholder 10">
            <a:extLst>
              <a:ext uri="{FF2B5EF4-FFF2-40B4-BE49-F238E27FC236}">
                <a16:creationId xmlns:a16="http://schemas.microsoft.com/office/drawing/2014/main" id="{13CD83A1-0F9D-4006-A28A-466FBCB57F93}"/>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a:xfrm>
            <a:off x="6307444" y="0"/>
            <a:ext cx="5120639" cy="6857999"/>
          </a:xfrm>
        </p:spPr>
      </p:pic>
      <p:sp>
        <p:nvSpPr>
          <p:cNvPr id="4" name="Text Placeholder 3">
            <a:extLst>
              <a:ext uri="{FF2B5EF4-FFF2-40B4-BE49-F238E27FC236}">
                <a16:creationId xmlns:a16="http://schemas.microsoft.com/office/drawing/2014/main" id="{9B684D5A-0BA1-4938-BCE4-506F68954A3A}"/>
              </a:ext>
            </a:extLst>
          </p:cNvPr>
          <p:cNvSpPr>
            <a:spLocks noGrp="1"/>
          </p:cNvSpPr>
          <p:nvPr>
            <p:ph type="body" sz="half" idx="2"/>
          </p:nvPr>
        </p:nvSpPr>
        <p:spPr>
          <a:xfrm>
            <a:off x="763917" y="1518443"/>
            <a:ext cx="5384800" cy="3821111"/>
          </a:xfrm>
        </p:spPr>
        <p:txBody>
          <a:bodyPr>
            <a:normAutofit lnSpcReduction="10000"/>
          </a:bodyPr>
          <a:lstStyle/>
          <a:p>
            <a:pPr marL="0" indent="0">
              <a:buNone/>
              <a:defRPr/>
            </a:pPr>
            <a:r>
              <a:rPr lang="en-US" sz="2800" b="1" dirty="0">
                <a:solidFill>
                  <a:srgbClr val="FF0000"/>
                </a:solidFill>
                <a:effectLst>
                  <a:outerShdw blurRad="38100" dist="38100" dir="2700000" algn="tl">
                    <a:srgbClr val="000000">
                      <a:alpha val="43137"/>
                    </a:srgbClr>
                  </a:outerShdw>
                </a:effectLst>
              </a:rPr>
              <a:t>Amon-Re, the Egyptian sun god</a:t>
            </a:r>
            <a:endParaRPr lang="en-US" sz="2800" dirty="0">
              <a:solidFill>
                <a:srgbClr val="FF0000"/>
              </a:solidFill>
              <a:effectLst>
                <a:outerShdw blurRad="38100" dist="38100" dir="2700000" algn="tl">
                  <a:srgbClr val="000000">
                    <a:alpha val="43137"/>
                  </a:srgbClr>
                </a:outerShdw>
              </a:effectLst>
            </a:endParaRPr>
          </a:p>
          <a:p>
            <a:pPr>
              <a:defRPr/>
            </a:pPr>
            <a:r>
              <a:rPr lang="en-US" sz="2400" dirty="0"/>
              <a:t>The king of the gods, he was believed to rule in the heavens, earth and underworld. </a:t>
            </a:r>
          </a:p>
          <a:p>
            <a:pPr>
              <a:defRPr/>
            </a:pPr>
            <a:r>
              <a:rPr lang="en-US" sz="2400" dirty="0"/>
              <a:t>As here, he is often depicted as a ram with a human body.</a:t>
            </a:r>
          </a:p>
          <a:p>
            <a:pPr>
              <a:defRPr/>
            </a:pPr>
            <a:r>
              <a:rPr lang="en-US" sz="2400" dirty="0"/>
              <a:t>The plague of darkness was a direct affront.</a:t>
            </a:r>
          </a:p>
        </p:txBody>
      </p:sp>
      <p:sp>
        <p:nvSpPr>
          <p:cNvPr id="5" name="Slide Number Placeholder 4">
            <a:extLst>
              <a:ext uri="{FF2B5EF4-FFF2-40B4-BE49-F238E27FC236}">
                <a16:creationId xmlns:a16="http://schemas.microsoft.com/office/drawing/2014/main" id="{CF956A6C-9007-4577-BBB5-11C368CC205E}"/>
              </a:ext>
            </a:extLst>
          </p:cNvPr>
          <p:cNvSpPr>
            <a:spLocks noGrp="1"/>
          </p:cNvSpPr>
          <p:nvPr>
            <p:ph type="sldNum" sz="quarter" idx="12"/>
          </p:nvPr>
        </p:nvSpPr>
        <p:spPr/>
        <p:txBody>
          <a:bodyPr/>
          <a:lstStyle/>
          <a:p>
            <a:pPr>
              <a:defRPr/>
            </a:pPr>
            <a:fld id="{429D7F47-4C99-4235-8FF2-B46810B69041}" type="slidenum">
              <a:rPr lang="en-US" altLang="en-US" smtClean="0"/>
              <a:pPr>
                <a:defRPr/>
              </a:pPr>
              <a:t>81</a:t>
            </a:fld>
            <a:endParaRPr lang="en-US" altLang="en-US" dirty="0"/>
          </a:p>
        </p:txBody>
      </p:sp>
    </p:spTree>
    <p:extLst>
      <p:ext uri="{BB962C8B-B14F-4D97-AF65-F5344CB8AC3E}">
        <p14:creationId xmlns:p14="http://schemas.microsoft.com/office/powerpoint/2010/main" val="21028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3C9C-9A4B-4E9C-9665-F9879E57EFA3}"/>
              </a:ext>
            </a:extLst>
          </p:cNvPr>
          <p:cNvSpPr>
            <a:spLocks noGrp="1"/>
          </p:cNvSpPr>
          <p:nvPr>
            <p:ph type="title"/>
          </p:nvPr>
        </p:nvSpPr>
        <p:spPr>
          <a:xfrm>
            <a:off x="838200" y="314234"/>
            <a:ext cx="10515600" cy="637198"/>
          </a:xfrm>
        </p:spPr>
        <p:txBody>
          <a:bodyPr>
            <a:noAutofit/>
          </a:bodyPr>
          <a:lstStyle/>
          <a:p>
            <a:r>
              <a:rPr lang="en-US" sz="4000" dirty="0">
                <a:solidFill>
                  <a:srgbClr val="C00000"/>
                </a:solidFill>
                <a:effectLst>
                  <a:outerShdw blurRad="38100" dist="38100" dir="2700000" algn="tl">
                    <a:srgbClr val="000000">
                      <a:alpha val="43137"/>
                    </a:srgbClr>
                  </a:outerShdw>
                </a:effectLst>
                <a:latin typeface="Eras Demi ITC" panose="020B0805030504020804" pitchFamily="34" charset="0"/>
              </a:rPr>
              <a:t>Biblical Hyperbole</a:t>
            </a:r>
          </a:p>
        </p:txBody>
      </p:sp>
      <p:sp>
        <p:nvSpPr>
          <p:cNvPr id="6" name="Content Placeholder 5">
            <a:extLst>
              <a:ext uri="{FF2B5EF4-FFF2-40B4-BE49-F238E27FC236}">
                <a16:creationId xmlns:a16="http://schemas.microsoft.com/office/drawing/2014/main" id="{56E465B7-6516-43D6-8975-37A1FAE1D164}"/>
              </a:ext>
            </a:extLst>
          </p:cNvPr>
          <p:cNvSpPr>
            <a:spLocks noGrp="1"/>
          </p:cNvSpPr>
          <p:nvPr>
            <p:ph idx="1"/>
          </p:nvPr>
        </p:nvSpPr>
        <p:spPr>
          <a:xfrm>
            <a:off x="838200" y="1218739"/>
            <a:ext cx="10515600" cy="5210727"/>
          </a:xfrm>
        </p:spPr>
        <p:txBody>
          <a:bodyPr>
            <a:normAutofit lnSpcReduction="10000"/>
          </a:bodyPr>
          <a:lstStyle/>
          <a:p>
            <a:pPr marL="0" indent="0">
              <a:buNone/>
            </a:pPr>
            <a:r>
              <a:rPr lang="en-US" sz="2800" b="1" dirty="0">
                <a:solidFill>
                  <a:srgbClr val="002060"/>
                </a:solidFill>
                <a:latin typeface="Comic Sans MS" panose="030F0702030302020204" pitchFamily="66" charset="0"/>
              </a:rPr>
              <a:t>Like most literature, the Bible uses hyperbole as an accepted rhetorical device. In the narratives of the plagues, this use is evident in phrases like “not one remained,” “all were smitten,” “not a hoof,” “not a house,” etc.</a:t>
            </a:r>
          </a:p>
          <a:p>
            <a:r>
              <a:rPr lang="en-US" sz="2400" i="1" dirty="0">
                <a:latin typeface="Comic Sans MS" panose="030F0702030302020204" pitchFamily="66" charset="0"/>
              </a:rPr>
              <a:t>The word “all” (</a:t>
            </a:r>
            <a:r>
              <a:rPr lang="en-US" sz="2400" dirty="0" err="1">
                <a:latin typeface="HebrewTh" pitchFamily="2" charset="0"/>
              </a:rPr>
              <a:t>lKo</a:t>
            </a:r>
            <a:r>
              <a:rPr lang="en-US" sz="2400" i="1" dirty="0">
                <a:latin typeface="Comic Sans MS" panose="030F0702030302020204" pitchFamily="66" charset="0"/>
              </a:rPr>
              <a:t>) is used more than 40 times.</a:t>
            </a:r>
          </a:p>
          <a:p>
            <a:r>
              <a:rPr lang="en-US" sz="2400" i="1" dirty="0">
                <a:latin typeface="Comic Sans MS" panose="030F0702030302020204" pitchFamily="66" charset="0"/>
              </a:rPr>
              <a:t>Westerners are accustomed to mathematical precision, but these rhetorical expressions must be afforded some flexibility.</a:t>
            </a:r>
          </a:p>
          <a:p>
            <a:r>
              <a:rPr lang="en-US" sz="2400" i="1" dirty="0">
                <a:latin typeface="Comic Sans MS" panose="030F0702030302020204" pitchFamily="66" charset="0"/>
              </a:rPr>
              <a:t>For instance, if “all the cattle” were killed in the fifth plague (9:6), how were any left to be killed in the seventh plague (9:22, 25) or the tenth plague (11:5)?</a:t>
            </a:r>
          </a:p>
        </p:txBody>
      </p:sp>
      <p:sp>
        <p:nvSpPr>
          <p:cNvPr id="5" name="Slide Number Placeholder 4">
            <a:extLst>
              <a:ext uri="{FF2B5EF4-FFF2-40B4-BE49-F238E27FC236}">
                <a16:creationId xmlns:a16="http://schemas.microsoft.com/office/drawing/2014/main" id="{70172AFC-A107-45FC-8ED5-4BE5344922DB}"/>
              </a:ext>
            </a:extLst>
          </p:cNvPr>
          <p:cNvSpPr>
            <a:spLocks noGrp="1"/>
          </p:cNvSpPr>
          <p:nvPr>
            <p:ph type="sldNum" sz="quarter" idx="12"/>
          </p:nvPr>
        </p:nvSpPr>
        <p:spPr/>
        <p:txBody>
          <a:bodyPr/>
          <a:lstStyle/>
          <a:p>
            <a:pPr>
              <a:defRPr/>
            </a:pPr>
            <a:fld id="{6BCE622C-DAE1-4578-8E74-28861332DA17}" type="slidenum">
              <a:rPr lang="en-US" altLang="en-US" smtClean="0"/>
              <a:pPr>
                <a:defRPr/>
              </a:pPr>
              <a:t>82</a:t>
            </a:fld>
            <a:endParaRPr lang="en-US" altLang="en-US"/>
          </a:p>
        </p:txBody>
      </p:sp>
    </p:spTree>
    <p:extLst>
      <p:ext uri="{BB962C8B-B14F-4D97-AF65-F5344CB8AC3E}">
        <p14:creationId xmlns:p14="http://schemas.microsoft.com/office/powerpoint/2010/main" val="20736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The Passover</a:t>
            </a:r>
          </a:p>
        </p:txBody>
      </p:sp>
    </p:spTree>
    <p:extLst>
      <p:ext uri="{BB962C8B-B14F-4D97-AF65-F5344CB8AC3E}">
        <p14:creationId xmlns:p14="http://schemas.microsoft.com/office/powerpoint/2010/main" val="5325151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4821-6CD6-471E-A7E6-1632B08D847E}"/>
              </a:ext>
            </a:extLst>
          </p:cNvPr>
          <p:cNvSpPr>
            <a:spLocks noGrp="1"/>
          </p:cNvSpPr>
          <p:nvPr>
            <p:ph type="title"/>
          </p:nvPr>
        </p:nvSpPr>
        <p:spPr>
          <a:xfrm>
            <a:off x="6697980" y="455930"/>
            <a:ext cx="4272280" cy="1147447"/>
          </a:xfrm>
        </p:spPr>
        <p:txBody>
          <a:bodyPr/>
          <a:lstStyle/>
          <a:p>
            <a:r>
              <a:rPr lang="en-US" dirty="0">
                <a:solidFill>
                  <a:srgbClr val="C00000"/>
                </a:solidFill>
                <a:effectLst>
                  <a:outerShdw blurRad="38100" dist="38100" dir="2700000" algn="tl">
                    <a:srgbClr val="000000">
                      <a:alpha val="43137"/>
                    </a:srgbClr>
                  </a:outerShdw>
                </a:effectLst>
              </a:rPr>
              <a:t>The Final Plague is Announced (11)</a:t>
            </a:r>
          </a:p>
        </p:txBody>
      </p:sp>
      <p:sp>
        <p:nvSpPr>
          <p:cNvPr id="3" name="Content Placeholder 2">
            <a:extLst>
              <a:ext uri="{FF2B5EF4-FFF2-40B4-BE49-F238E27FC236}">
                <a16:creationId xmlns:a16="http://schemas.microsoft.com/office/drawing/2014/main" id="{99F76211-615B-4A71-ADD0-6611F5335BDA}"/>
              </a:ext>
            </a:extLst>
          </p:cNvPr>
          <p:cNvSpPr>
            <a:spLocks noGrp="1"/>
          </p:cNvSpPr>
          <p:nvPr>
            <p:ph sz="half" idx="2"/>
          </p:nvPr>
        </p:nvSpPr>
        <p:spPr>
          <a:xfrm>
            <a:off x="6697980" y="1831977"/>
            <a:ext cx="5170900" cy="4530723"/>
          </a:xfrm>
        </p:spPr>
        <p:txBody>
          <a:bodyPr>
            <a:normAutofit fontScale="92500" lnSpcReduction="10000"/>
          </a:bodyPr>
          <a:lstStyle/>
          <a:p>
            <a:pPr marL="0" indent="0">
              <a:buNone/>
            </a:pPr>
            <a:r>
              <a:rPr lang="en-US" sz="2800" b="1" dirty="0">
                <a:solidFill>
                  <a:srgbClr val="FF0000"/>
                </a:solidFill>
                <a:effectLst>
                  <a:outerShdw blurRad="38100" dist="38100" dir="2700000" algn="tl">
                    <a:srgbClr val="000000">
                      <a:alpha val="43137"/>
                    </a:srgbClr>
                  </a:outerShdw>
                </a:effectLst>
              </a:rPr>
              <a:t>The last plague, once again, would be against the patron deity of Pharaoh, the god Osiris.</a:t>
            </a:r>
          </a:p>
          <a:p>
            <a:r>
              <a:rPr lang="en-US" sz="2400" i="1" dirty="0"/>
              <a:t>As the righteous judge and ruler of the land of the dead, he also was the god who granted all life. </a:t>
            </a:r>
          </a:p>
          <a:p>
            <a:r>
              <a:rPr lang="en-US" sz="2400" i="1" dirty="0"/>
              <a:t>He was typically depicted with green skin and holding a crook and a flail.</a:t>
            </a:r>
          </a:p>
          <a:p>
            <a:r>
              <a:rPr lang="en-US" sz="2400" i="1" dirty="0"/>
              <a:t>The threat of death to all the first-born was a direct challenge to Osiris.</a:t>
            </a:r>
          </a:p>
        </p:txBody>
      </p:sp>
      <p:sp>
        <p:nvSpPr>
          <p:cNvPr id="4" name="Slide Number Placeholder 3">
            <a:extLst>
              <a:ext uri="{FF2B5EF4-FFF2-40B4-BE49-F238E27FC236}">
                <a16:creationId xmlns:a16="http://schemas.microsoft.com/office/drawing/2014/main" id="{A47556FE-828B-4808-B2AD-F0BDEB45CD74}"/>
              </a:ext>
            </a:extLst>
          </p:cNvPr>
          <p:cNvSpPr>
            <a:spLocks noGrp="1"/>
          </p:cNvSpPr>
          <p:nvPr>
            <p:ph type="sldNum" sz="quarter" idx="12"/>
          </p:nvPr>
        </p:nvSpPr>
        <p:spPr/>
        <p:txBody>
          <a:bodyPr/>
          <a:lstStyle/>
          <a:p>
            <a:fld id="{45C00377-489B-40EC-B059-26BDDD2E89B9}" type="slidenum">
              <a:rPr lang="en-US" smtClean="0"/>
              <a:pPr/>
              <a:t>84</a:t>
            </a:fld>
            <a:endParaRPr lang="en-US" dirty="0"/>
          </a:p>
        </p:txBody>
      </p:sp>
      <p:pic>
        <p:nvPicPr>
          <p:cNvPr id="9" name="Picture 8">
            <a:extLst>
              <a:ext uri="{FF2B5EF4-FFF2-40B4-BE49-F238E27FC236}">
                <a16:creationId xmlns:a16="http://schemas.microsoft.com/office/drawing/2014/main" id="{601DB682-9CF2-404F-BE94-838F4C01D643}"/>
              </a:ext>
            </a:extLst>
          </p:cNvPr>
          <p:cNvPicPr>
            <a:picLocks noChangeAspect="1"/>
          </p:cNvPicPr>
          <p:nvPr/>
        </p:nvPicPr>
        <p:blipFill>
          <a:blip r:embed="rId2"/>
          <a:stretch>
            <a:fillRect/>
          </a:stretch>
        </p:blipFill>
        <p:spPr>
          <a:xfrm>
            <a:off x="-2160" y="625158"/>
            <a:ext cx="6347838" cy="5731192"/>
          </a:xfrm>
          <a:prstGeom prst="rect">
            <a:avLst/>
          </a:prstGeom>
        </p:spPr>
      </p:pic>
    </p:spTree>
    <p:extLst>
      <p:ext uri="{BB962C8B-B14F-4D97-AF65-F5344CB8AC3E}">
        <p14:creationId xmlns:p14="http://schemas.microsoft.com/office/powerpoint/2010/main" val="299777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7D4C47-924F-4BBC-9290-D0B5D4ED819E}"/>
              </a:ext>
            </a:extLst>
          </p:cNvPr>
          <p:cNvSpPr>
            <a:spLocks noGrp="1"/>
          </p:cNvSpPr>
          <p:nvPr>
            <p:ph type="sldNum" sz="quarter" idx="12"/>
          </p:nvPr>
        </p:nvSpPr>
        <p:spPr/>
        <p:txBody>
          <a:bodyPr/>
          <a:lstStyle/>
          <a:p>
            <a:pPr>
              <a:defRPr/>
            </a:pPr>
            <a:fld id="{F7743F33-CF2C-4BA1-B683-B6359D670E08}" type="slidenum">
              <a:rPr lang="en-US" altLang="en-US"/>
              <a:pPr>
                <a:defRPr/>
              </a:pPr>
              <a:t>85</a:t>
            </a:fld>
            <a:endParaRPr lang="en-US" altLang="en-US"/>
          </a:p>
        </p:txBody>
      </p:sp>
      <p:sp>
        <p:nvSpPr>
          <p:cNvPr id="424962" name="Rectangle 2">
            <a:extLst>
              <a:ext uri="{FF2B5EF4-FFF2-40B4-BE49-F238E27FC236}">
                <a16:creationId xmlns:a16="http://schemas.microsoft.com/office/drawing/2014/main" id="{D51CACA7-AB62-4743-B8CF-C79DDEDA241F}"/>
              </a:ext>
            </a:extLst>
          </p:cNvPr>
          <p:cNvSpPr>
            <a:spLocks noGrp="1" noChangeArrowheads="1"/>
          </p:cNvSpPr>
          <p:nvPr>
            <p:ph type="title"/>
          </p:nvPr>
        </p:nvSpPr>
        <p:spPr>
          <a:xfrm>
            <a:off x="838200" y="136525"/>
            <a:ext cx="10515600" cy="637198"/>
          </a:xfrm>
        </p:spPr>
        <p:txBody>
          <a:bodyPr>
            <a:noAutofit/>
          </a:bodyPr>
          <a:lstStyle/>
          <a:p>
            <a:pPr eaLnBrk="1" hangingPunct="1">
              <a:defRPr/>
            </a:pPr>
            <a:r>
              <a:rPr lang="en-US" altLang="en-US" dirty="0">
                <a:solidFill>
                  <a:srgbClr val="C00000"/>
                </a:solidFill>
                <a:effectLst>
                  <a:outerShdw blurRad="38100" dist="38100" dir="2700000" algn="tl">
                    <a:srgbClr val="000000">
                      <a:alpha val="43137"/>
                    </a:srgbClr>
                  </a:outerShdw>
                </a:effectLst>
              </a:rPr>
              <a:t>The Tenth Plague (12:1-32)</a:t>
            </a:r>
          </a:p>
        </p:txBody>
      </p:sp>
      <p:sp>
        <p:nvSpPr>
          <p:cNvPr id="424963" name="Rectangle 3">
            <a:extLst>
              <a:ext uri="{FF2B5EF4-FFF2-40B4-BE49-F238E27FC236}">
                <a16:creationId xmlns:a16="http://schemas.microsoft.com/office/drawing/2014/main" id="{1E411FB4-567D-41D4-8FD4-C40BC67D9B4C}"/>
              </a:ext>
            </a:extLst>
          </p:cNvPr>
          <p:cNvSpPr>
            <a:spLocks noGrp="1" noChangeArrowheads="1"/>
          </p:cNvSpPr>
          <p:nvPr>
            <p:ph type="body" idx="1"/>
          </p:nvPr>
        </p:nvSpPr>
        <p:spPr>
          <a:xfrm>
            <a:off x="838200" y="937261"/>
            <a:ext cx="10703312" cy="5784214"/>
          </a:xfrm>
        </p:spPr>
        <p:txBody>
          <a:bodyPr>
            <a:normAutofit lnSpcReduction="10000"/>
          </a:bodyPr>
          <a:lstStyle/>
          <a:p>
            <a:pPr eaLnBrk="1" hangingPunct="1">
              <a:buFont typeface="Wingdings" panose="05000000000000000000" pitchFamily="2" charset="2"/>
              <a:buNone/>
              <a:defRPr/>
            </a:pPr>
            <a:r>
              <a:rPr lang="en-US" altLang="en-US" sz="2800" b="1" dirty="0">
                <a:solidFill>
                  <a:srgbClr val="FF0000"/>
                </a:solidFill>
                <a:effectLst>
                  <a:outerShdw blurRad="38100" dist="38100" dir="2700000" algn="tl">
                    <a:srgbClr val="000000">
                      <a:alpha val="43137"/>
                    </a:srgbClr>
                  </a:outerShdw>
                </a:effectLst>
              </a:rPr>
              <a:t>The last plague, the Passover, was the final blow to Egypt, the death of the first-born.</a:t>
            </a:r>
          </a:p>
          <a:p>
            <a:pPr eaLnBrk="1" hangingPunct="1">
              <a:defRPr/>
            </a:pPr>
            <a:r>
              <a:rPr lang="en-US" altLang="en-US" sz="2400" i="1" dirty="0"/>
              <a:t>Each Israelite family was instructed to slaughter an unblemished lamb, roasting and eating it with unleavened bread and bitter herbs.</a:t>
            </a:r>
          </a:p>
          <a:p>
            <a:pPr eaLnBrk="1" hangingPunct="1">
              <a:defRPr/>
            </a:pPr>
            <a:r>
              <a:rPr lang="en-US" altLang="en-US" sz="2400" i="1" dirty="0"/>
              <a:t>Only those who had the lamb’s blood smeared on their doorposts and lintels were spared. The destroyer would then “pass over” their home (12:13), which is the origin of the word “Passover” (</a:t>
            </a:r>
            <a:r>
              <a:rPr lang="en-US" altLang="en-US" sz="2400" dirty="0" err="1">
                <a:latin typeface="HebrewTh" pitchFamily="2" charset="0"/>
              </a:rPr>
              <a:t>HsaP</a:t>
            </a:r>
            <a:r>
              <a:rPr lang="en-US" altLang="en-US" sz="2400" dirty="0">
                <a:latin typeface="HebrewTh" pitchFamily="2" charset="0"/>
              </a:rPr>
              <a:t>,</a:t>
            </a:r>
            <a:r>
              <a:rPr lang="en-US" altLang="en-US" sz="2400" i="1" dirty="0"/>
              <a:t>).</a:t>
            </a:r>
          </a:p>
          <a:p>
            <a:pPr eaLnBrk="1" hangingPunct="1">
              <a:defRPr/>
            </a:pPr>
            <a:r>
              <a:rPr lang="en-US" altLang="en-US" sz="2400" i="1" dirty="0"/>
              <a:t>The “destroyer” (</a:t>
            </a:r>
            <a:r>
              <a:rPr lang="en-US" altLang="en-US" sz="2400" dirty="0">
                <a:latin typeface="HebrewTh" pitchFamily="2" charset="0"/>
              </a:rPr>
              <a:t>tyHiw;m0aha</a:t>
            </a:r>
            <a:r>
              <a:rPr lang="en-US" altLang="en-US" sz="2400" i="1" dirty="0"/>
              <a:t>, 12:23; cf. He. 11:28) was likely the Angel of Yahweh (cf. 2 Sa. 24:16; 2 Kg. 19:35).</a:t>
            </a:r>
          </a:p>
          <a:p>
            <a:pPr eaLnBrk="1" hangingPunct="1">
              <a:defRPr/>
            </a:pPr>
            <a:r>
              <a:rPr lang="en-US" altLang="en-US" sz="2400" i="1" dirty="0"/>
              <a:t>Ramesses II is known to have had thirteen sons. His first-born, Amun-her-</a:t>
            </a:r>
            <a:r>
              <a:rPr lang="en-US" altLang="en-US" sz="2400" i="1" dirty="0" err="1"/>
              <a:t>khepeshef</a:t>
            </a:r>
            <a:r>
              <a:rPr lang="en-US" altLang="en-US" sz="2400" i="1" dirty="0"/>
              <a:t>, died as a young man of unknown causes, ca. 1254 BC. The crown passed from Ramesses II to his brothers, eventually landing on </a:t>
            </a:r>
            <a:r>
              <a:rPr lang="en-US" altLang="en-US" sz="2400" i="1" dirty="0" err="1"/>
              <a:t>Merneptah</a:t>
            </a:r>
            <a:r>
              <a:rPr lang="en-US" altLang="en-US" sz="2400" i="1" dirty="0"/>
              <a:t> in 1213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24963">
                                            <p:txEl>
                                              <p:pRg st="0" end="0"/>
                                            </p:txEl>
                                          </p:spTgt>
                                        </p:tgtEl>
                                        <p:attrNameLst>
                                          <p:attrName>style.visibility</p:attrName>
                                        </p:attrNameLst>
                                      </p:cBhvr>
                                      <p:to>
                                        <p:strVal val="visible"/>
                                      </p:to>
                                    </p:set>
                                    <p:anim calcmode="lin" valueType="num">
                                      <p:cBhvr>
                                        <p:cTn id="7" dur="500" fill="hold"/>
                                        <p:tgtEl>
                                          <p:spTgt spid="424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4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4963">
                                            <p:txEl>
                                              <p:pRg st="1" end="1"/>
                                            </p:txEl>
                                          </p:spTgt>
                                        </p:tgtEl>
                                        <p:attrNameLst>
                                          <p:attrName>style.visibility</p:attrName>
                                        </p:attrNameLst>
                                      </p:cBhvr>
                                      <p:to>
                                        <p:strVal val="visible"/>
                                      </p:to>
                                    </p:set>
                                    <p:anim calcmode="lin" valueType="num">
                                      <p:cBhvr additive="base">
                                        <p:cTn id="13" dur="500" fill="hold"/>
                                        <p:tgtEl>
                                          <p:spTgt spid="424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4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24963">
                                            <p:txEl>
                                              <p:pRg st="2" end="2"/>
                                            </p:txEl>
                                          </p:spTgt>
                                        </p:tgtEl>
                                        <p:attrNameLst>
                                          <p:attrName>style.visibility</p:attrName>
                                        </p:attrNameLst>
                                      </p:cBhvr>
                                      <p:to>
                                        <p:strVal val="visible"/>
                                      </p:to>
                                    </p:set>
                                    <p:anim calcmode="lin" valueType="num">
                                      <p:cBhvr additive="base">
                                        <p:cTn id="19" dur="500" fill="hold"/>
                                        <p:tgtEl>
                                          <p:spTgt spid="424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24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24963">
                                            <p:txEl>
                                              <p:pRg st="3" end="3"/>
                                            </p:txEl>
                                          </p:spTgt>
                                        </p:tgtEl>
                                        <p:attrNameLst>
                                          <p:attrName>style.visibility</p:attrName>
                                        </p:attrNameLst>
                                      </p:cBhvr>
                                      <p:to>
                                        <p:strVal val="visible"/>
                                      </p:to>
                                    </p:set>
                                    <p:anim calcmode="lin" valueType="num">
                                      <p:cBhvr additive="base">
                                        <p:cTn id="25" dur="500" fill="hold"/>
                                        <p:tgtEl>
                                          <p:spTgt spid="424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24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4963">
                                            <p:txEl>
                                              <p:pRg st="4" end="4"/>
                                            </p:txEl>
                                          </p:spTgt>
                                        </p:tgtEl>
                                        <p:attrNameLst>
                                          <p:attrName>style.visibility</p:attrName>
                                        </p:attrNameLst>
                                      </p:cBhvr>
                                      <p:to>
                                        <p:strVal val="visible"/>
                                      </p:to>
                                    </p:set>
                                    <p:anim calcmode="lin" valueType="num">
                                      <p:cBhvr additive="base">
                                        <p:cTn id="31" dur="500" fill="hold"/>
                                        <p:tgtEl>
                                          <p:spTgt spid="424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24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AEC5-2E7A-4ABE-A424-59C7B42D087C}"/>
              </a:ext>
            </a:extLst>
          </p:cNvPr>
          <p:cNvSpPr>
            <a:spLocks noGrp="1"/>
          </p:cNvSpPr>
          <p:nvPr>
            <p:ph type="title"/>
          </p:nvPr>
        </p:nvSpPr>
        <p:spPr>
          <a:xfrm>
            <a:off x="5654860" y="136526"/>
            <a:ext cx="5561716" cy="1088194"/>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Slaying the First-born</a:t>
            </a:r>
          </a:p>
        </p:txBody>
      </p:sp>
      <p:sp>
        <p:nvSpPr>
          <p:cNvPr id="3" name="Content Placeholder 2">
            <a:extLst>
              <a:ext uri="{FF2B5EF4-FFF2-40B4-BE49-F238E27FC236}">
                <a16:creationId xmlns:a16="http://schemas.microsoft.com/office/drawing/2014/main" id="{78EB170C-A935-4C81-B05B-7439FB0FD7A3}"/>
              </a:ext>
            </a:extLst>
          </p:cNvPr>
          <p:cNvSpPr>
            <a:spLocks noGrp="1"/>
          </p:cNvSpPr>
          <p:nvPr>
            <p:ph sz="half" idx="2"/>
          </p:nvPr>
        </p:nvSpPr>
        <p:spPr>
          <a:xfrm>
            <a:off x="459034" y="541261"/>
            <a:ext cx="3617732" cy="5995547"/>
          </a:xfrm>
        </p:spPr>
        <p:txBody>
          <a:bodyPr>
            <a:normAutofit/>
          </a:bodyPr>
          <a:lstStyle/>
          <a:p>
            <a:pPr marL="0" indent="0">
              <a:buNone/>
            </a:pPr>
            <a:r>
              <a:rPr lang="en-US" sz="2400" dirty="0"/>
              <a:t>The idea of death to the first-born was a known concept in ancient Egypt. The so-called “Cannibal Hymn” (from ca. 2300 BC) and coffin texts (ca. 2000 BC) describe the judgment of slaying the first-born on a particular night by “Him-whose-name-is-hidden.”</a:t>
            </a:r>
          </a:p>
          <a:p>
            <a:pPr marL="0" indent="0">
              <a:buNone/>
            </a:pPr>
            <a:r>
              <a:rPr lang="en-US" sz="2400" dirty="0"/>
              <a:t>In the biblical story, the One with power over death is revealed to be Yahweh.</a:t>
            </a:r>
          </a:p>
        </p:txBody>
      </p:sp>
      <p:sp>
        <p:nvSpPr>
          <p:cNvPr id="4" name="Slide Number Placeholder 3">
            <a:extLst>
              <a:ext uri="{FF2B5EF4-FFF2-40B4-BE49-F238E27FC236}">
                <a16:creationId xmlns:a16="http://schemas.microsoft.com/office/drawing/2014/main" id="{A2CD02BD-7CF2-4361-BBF2-5EE0F2D8FC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EA749B-2207-435B-B12C-403749CA085A}"/>
              </a:ext>
            </a:extLst>
          </p:cNvPr>
          <p:cNvPicPr>
            <a:picLocks noChangeAspect="1"/>
          </p:cNvPicPr>
          <p:nvPr/>
        </p:nvPicPr>
        <p:blipFill>
          <a:blip r:embed="rId2"/>
          <a:stretch>
            <a:fillRect/>
          </a:stretch>
        </p:blipFill>
        <p:spPr>
          <a:xfrm>
            <a:off x="4446142" y="1224720"/>
            <a:ext cx="7745858" cy="5131630"/>
          </a:xfrm>
          <a:prstGeom prst="rect">
            <a:avLst/>
          </a:prstGeom>
        </p:spPr>
      </p:pic>
      <p:sp>
        <p:nvSpPr>
          <p:cNvPr id="9" name="Rectangle 8">
            <a:extLst>
              <a:ext uri="{FF2B5EF4-FFF2-40B4-BE49-F238E27FC236}">
                <a16:creationId xmlns:a16="http://schemas.microsoft.com/office/drawing/2014/main" id="{D5AB775D-2553-486F-B424-D566711641AC}"/>
              </a:ext>
            </a:extLst>
          </p:cNvPr>
          <p:cNvSpPr/>
          <p:nvPr/>
        </p:nvSpPr>
        <p:spPr>
          <a:xfrm>
            <a:off x="6770858" y="6352142"/>
            <a:ext cx="30964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Pyramid Texts in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Unas'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tomb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50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B133-FED7-4920-8C5C-CDDE06D76E0E}"/>
              </a:ext>
            </a:extLst>
          </p:cNvPr>
          <p:cNvSpPr>
            <a:spLocks noGrp="1"/>
          </p:cNvSpPr>
          <p:nvPr>
            <p:ph type="title"/>
          </p:nvPr>
        </p:nvSpPr>
        <p:spPr>
          <a:xfrm>
            <a:off x="838200" y="519974"/>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Annual Passover Festival</a:t>
            </a:r>
          </a:p>
        </p:txBody>
      </p:sp>
      <p:sp>
        <p:nvSpPr>
          <p:cNvPr id="3" name="Content Placeholder 2">
            <a:extLst>
              <a:ext uri="{FF2B5EF4-FFF2-40B4-BE49-F238E27FC236}">
                <a16:creationId xmlns:a16="http://schemas.microsoft.com/office/drawing/2014/main" id="{460CC9C9-9EB5-4731-913D-80C3F343D4F5}"/>
              </a:ext>
            </a:extLst>
          </p:cNvPr>
          <p:cNvSpPr>
            <a:spLocks noGrp="1"/>
          </p:cNvSpPr>
          <p:nvPr>
            <p:ph idx="1"/>
          </p:nvPr>
        </p:nvSpPr>
        <p:spPr>
          <a:xfrm>
            <a:off x="838200" y="1531620"/>
            <a:ext cx="10751820" cy="5189855"/>
          </a:xfrm>
        </p:spPr>
        <p:txBody>
          <a:bodyPr>
            <a:normAutofit lnSpcReduction="10000"/>
          </a:bodyPr>
          <a:lstStyle/>
          <a:p>
            <a:pPr marL="0" indent="0">
              <a:buNone/>
              <a:defRPr/>
            </a:pPr>
            <a:r>
              <a:rPr lang="en-US" altLang="en-US" sz="2800" b="1" dirty="0">
                <a:solidFill>
                  <a:srgbClr val="002060"/>
                </a:solidFill>
                <a:latin typeface="Comic Sans MS" panose="030F0702030302020204" pitchFamily="66" charset="0"/>
              </a:rPr>
              <a:t>A perpetual Passover ritual was to be held on the 14</a:t>
            </a:r>
            <a:r>
              <a:rPr lang="en-US" altLang="en-US" sz="2800" b="1" baseline="30000" dirty="0">
                <a:solidFill>
                  <a:srgbClr val="002060"/>
                </a:solidFill>
                <a:latin typeface="Comic Sans MS" panose="030F0702030302020204" pitchFamily="66" charset="0"/>
              </a:rPr>
              <a:t>th</a:t>
            </a:r>
            <a:r>
              <a:rPr lang="en-US" altLang="en-US" sz="2800" b="1" dirty="0">
                <a:solidFill>
                  <a:srgbClr val="002060"/>
                </a:solidFill>
                <a:latin typeface="Comic Sans MS" panose="030F0702030302020204" pitchFamily="66" charset="0"/>
              </a:rPr>
              <a:t> of the first month, followed by a full week of the Festival of </a:t>
            </a:r>
            <a:r>
              <a:rPr lang="en-US" altLang="en-US" sz="2800" b="1" dirty="0" err="1">
                <a:solidFill>
                  <a:srgbClr val="002060"/>
                </a:solidFill>
                <a:latin typeface="Comic Sans MS" panose="030F0702030302020204" pitchFamily="66" charset="0"/>
              </a:rPr>
              <a:t>Mazzot</a:t>
            </a:r>
            <a:r>
              <a:rPr lang="en-US" altLang="en-US" sz="2800" b="1" dirty="0">
                <a:solidFill>
                  <a:srgbClr val="002060"/>
                </a:solidFill>
                <a:latin typeface="Comic Sans MS" panose="030F0702030302020204" pitchFamily="66" charset="0"/>
              </a:rPr>
              <a:t> or Unleavened Bread (12:2, 14-20; 13:3-10, cf. Lv. 23:5-8).</a:t>
            </a:r>
          </a:p>
          <a:p>
            <a:pPr>
              <a:defRPr/>
            </a:pPr>
            <a:r>
              <a:rPr lang="en-US" altLang="en-US" sz="2400" i="1" dirty="0">
                <a:latin typeface="Comic Sans MS" panose="030F0702030302020204" pitchFamily="66" charset="0"/>
              </a:rPr>
              <a:t>However, unlike at the original Passover, the lambs were to be slaughtered at the central sanctuary (cf. Dt. 16:2).</a:t>
            </a:r>
          </a:p>
          <a:p>
            <a:pPr>
              <a:defRPr/>
            </a:pPr>
            <a:r>
              <a:rPr lang="en-US" altLang="en-US" sz="2400" i="1" dirty="0">
                <a:latin typeface="Comic Sans MS" panose="030F0702030302020204" pitchFamily="66" charset="0"/>
              </a:rPr>
              <a:t>People who were ritually impure were excluded and were to celebrate the Passover a month later (Nu. 9:9-11).</a:t>
            </a:r>
          </a:p>
          <a:p>
            <a:pPr>
              <a:defRPr/>
            </a:pPr>
            <a:r>
              <a:rPr lang="en-US" altLang="en-US" sz="2400" i="1" dirty="0">
                <a:latin typeface="Comic Sans MS" panose="030F0702030302020204" pitchFamily="66" charset="0"/>
              </a:rPr>
              <a:t>The Passover became the highest symbol of redemption for the Israelites, and in the New Testament, it becomes a central explanation of the death of Jesus (cf. 1 Co. 5:7).</a:t>
            </a:r>
          </a:p>
          <a:p>
            <a:endParaRPr lang="en-US" dirty="0"/>
          </a:p>
        </p:txBody>
      </p:sp>
      <p:sp>
        <p:nvSpPr>
          <p:cNvPr id="4" name="Slide Number Placeholder 3">
            <a:extLst>
              <a:ext uri="{FF2B5EF4-FFF2-40B4-BE49-F238E27FC236}">
                <a16:creationId xmlns:a16="http://schemas.microsoft.com/office/drawing/2014/main" id="{83936653-4481-4D15-A4B5-4F6EBA4AD585}"/>
              </a:ext>
            </a:extLst>
          </p:cNvPr>
          <p:cNvSpPr>
            <a:spLocks noGrp="1"/>
          </p:cNvSpPr>
          <p:nvPr>
            <p:ph type="sldNum" sz="quarter" idx="12"/>
          </p:nvPr>
        </p:nvSpPr>
        <p:spPr/>
        <p:txBody>
          <a:bodyPr/>
          <a:lstStyle/>
          <a:p>
            <a:fld id="{45C00377-489B-40EC-B059-26BDDD2E89B9}" type="slidenum">
              <a:rPr lang="en-US" smtClean="0"/>
              <a:pPr/>
              <a:t>87</a:t>
            </a:fld>
            <a:endParaRPr lang="en-US" dirty="0"/>
          </a:p>
        </p:txBody>
      </p:sp>
    </p:spTree>
    <p:extLst>
      <p:ext uri="{BB962C8B-B14F-4D97-AF65-F5344CB8AC3E}">
        <p14:creationId xmlns:p14="http://schemas.microsoft.com/office/powerpoint/2010/main" val="27845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2DF2-1544-4EE6-8E42-F5B03DCDF050}"/>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Expulsion from Egypt (12:33-42)</a:t>
            </a:r>
          </a:p>
        </p:txBody>
      </p:sp>
      <p:sp>
        <p:nvSpPr>
          <p:cNvPr id="3" name="Content Placeholder 2">
            <a:extLst>
              <a:ext uri="{FF2B5EF4-FFF2-40B4-BE49-F238E27FC236}">
                <a16:creationId xmlns:a16="http://schemas.microsoft.com/office/drawing/2014/main" id="{F745B625-378F-4292-9BDE-893A8F41481B}"/>
              </a:ext>
            </a:extLst>
          </p:cNvPr>
          <p:cNvSpPr>
            <a:spLocks noGrp="1"/>
          </p:cNvSpPr>
          <p:nvPr>
            <p:ph idx="1"/>
          </p:nvPr>
        </p:nvSpPr>
        <p:spPr>
          <a:xfrm>
            <a:off x="838200" y="1583958"/>
            <a:ext cx="10515600" cy="4845508"/>
          </a:xfrm>
        </p:spPr>
        <p:txBody>
          <a:bodyPr>
            <a:normAutofit lnSpcReduction="10000"/>
          </a:bodyPr>
          <a:lstStyle/>
          <a:p>
            <a:pPr marL="0" indent="0">
              <a:buNone/>
            </a:pPr>
            <a:r>
              <a:rPr lang="en-US" sz="2800" b="1" dirty="0">
                <a:solidFill>
                  <a:srgbClr val="002060"/>
                </a:solidFill>
                <a:latin typeface="Comic Sans MS" panose="030F0702030302020204" pitchFamily="66" charset="0"/>
              </a:rPr>
              <a:t>In consternation over massive deaths, Pharaoh now ordered the Israelites to leave Egypt.</a:t>
            </a:r>
          </a:p>
          <a:p>
            <a:r>
              <a:rPr lang="en-US" sz="2400" i="1" dirty="0">
                <a:latin typeface="Comic Sans MS" panose="030F0702030302020204" pitchFamily="66" charset="0"/>
              </a:rPr>
              <a:t>Yahweh had rejected the most powerful kingdom in the world, bringing death to all their first-born sons, while adopting and protecting Israel as his own first-born son.</a:t>
            </a:r>
          </a:p>
          <a:p>
            <a:r>
              <a:rPr lang="en-US" sz="2400" i="1" dirty="0">
                <a:latin typeface="Comic Sans MS" panose="030F0702030302020204" pitchFamily="66" charset="0"/>
              </a:rPr>
              <a:t>Just as God had promised (cf. 11:2-30), the Egyptians gave to the Israelites many valuables (12:35-36).</a:t>
            </a:r>
          </a:p>
          <a:p>
            <a:r>
              <a:rPr lang="en-US" sz="2400" i="1" dirty="0">
                <a:latin typeface="Comic Sans MS" panose="030F0702030302020204" pitchFamily="66" charset="0"/>
              </a:rPr>
              <a:t>They left with the bones of Joseph (13:19; cf. Ge. 50:24-25), which later would be interred at Shechem in the territory of Manasseh allotted to one of Joseph’s sons (Jos. 24:32). </a:t>
            </a:r>
          </a:p>
        </p:txBody>
      </p:sp>
      <p:sp>
        <p:nvSpPr>
          <p:cNvPr id="4" name="Slide Number Placeholder 3">
            <a:extLst>
              <a:ext uri="{FF2B5EF4-FFF2-40B4-BE49-F238E27FC236}">
                <a16:creationId xmlns:a16="http://schemas.microsoft.com/office/drawing/2014/main" id="{D9CE75DC-8BEB-4292-9B22-E3B0C3B0B9ED}"/>
              </a:ext>
            </a:extLst>
          </p:cNvPr>
          <p:cNvSpPr>
            <a:spLocks noGrp="1"/>
          </p:cNvSpPr>
          <p:nvPr>
            <p:ph type="sldNum" sz="quarter" idx="12"/>
          </p:nvPr>
        </p:nvSpPr>
        <p:spPr/>
        <p:txBody>
          <a:bodyPr/>
          <a:lstStyle/>
          <a:p>
            <a:fld id="{45C00377-489B-40EC-B059-26BDDD2E89B9}" type="slidenum">
              <a:rPr lang="en-US" smtClean="0"/>
              <a:pPr/>
              <a:t>88</a:t>
            </a:fld>
            <a:endParaRPr lang="en-US" dirty="0"/>
          </a:p>
        </p:txBody>
      </p:sp>
    </p:spTree>
    <p:extLst>
      <p:ext uri="{BB962C8B-B14F-4D97-AF65-F5344CB8AC3E}">
        <p14:creationId xmlns:p14="http://schemas.microsoft.com/office/powerpoint/2010/main" val="16765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CF085-F737-493F-B7CC-F03BD94178AE}"/>
              </a:ext>
            </a:extLst>
          </p:cNvPr>
          <p:cNvSpPr>
            <a:spLocks noGrp="1"/>
          </p:cNvSpPr>
          <p:nvPr>
            <p:ph type="title"/>
          </p:nvPr>
        </p:nvSpPr>
        <p:spPr>
          <a:xfrm>
            <a:off x="838200" y="199934"/>
            <a:ext cx="10515600" cy="637198"/>
          </a:xfrm>
        </p:spPr>
        <p:txBody>
          <a:bodyPr>
            <a:noAutofit/>
          </a:bodyPr>
          <a:lstStyle/>
          <a:p>
            <a:pPr lvl="0">
              <a:defRPr/>
            </a:pPr>
            <a:r>
              <a:rPr lang="en-US" altLang="en-US" sz="4000" dirty="0">
                <a:solidFill>
                  <a:srgbClr val="FF6600"/>
                </a:solidFill>
                <a:effectLst>
                  <a:outerShdw blurRad="38100" dist="38100" dir="2700000" algn="tl">
                    <a:srgbClr val="000000">
                      <a:alpha val="43137"/>
                    </a:srgbClr>
                  </a:outerShdw>
                </a:effectLst>
                <a:latin typeface="Eras Demi ITC" panose="020B0805030504020804" pitchFamily="34" charset="0"/>
                <a:ea typeface="+mn-ea"/>
                <a:cs typeface="+mn-cs"/>
              </a:rPr>
              <a:t>The Number of the Israelites Fleeing Egypt</a:t>
            </a:r>
            <a:endParaRPr lang="en-US" sz="4000" dirty="0"/>
          </a:p>
        </p:txBody>
      </p:sp>
      <p:sp>
        <p:nvSpPr>
          <p:cNvPr id="58371" name="Rectangle 3">
            <a:extLst>
              <a:ext uri="{FF2B5EF4-FFF2-40B4-BE49-F238E27FC236}">
                <a16:creationId xmlns:a16="http://schemas.microsoft.com/office/drawing/2014/main" id="{E1A8AA9E-6EE1-4060-931F-C114961562A7}"/>
              </a:ext>
            </a:extLst>
          </p:cNvPr>
          <p:cNvSpPr>
            <a:spLocks noGrp="1" noRot="1" noChangeArrowheads="1"/>
          </p:cNvSpPr>
          <p:nvPr>
            <p:ph idx="1"/>
          </p:nvPr>
        </p:nvSpPr>
        <p:spPr>
          <a:xfrm>
            <a:off x="838200" y="1046682"/>
            <a:ext cx="11068050" cy="5677968"/>
          </a:xfrm>
        </p:spPr>
        <p:txBody>
          <a:bodyPr>
            <a:normAutofit/>
          </a:bodyPr>
          <a:lstStyle/>
          <a:p>
            <a:pPr eaLnBrk="1" hangingPunct="1">
              <a:lnSpc>
                <a:spcPct val="90000"/>
              </a:lnSpc>
              <a:buFont typeface="Arial" panose="020B0604020202020204" pitchFamily="34" charset="0"/>
              <a:buNone/>
              <a:defRPr/>
            </a:pPr>
            <a:r>
              <a:rPr lang="en-US" altLang="en-US" sz="2800" b="1" dirty="0">
                <a:solidFill>
                  <a:srgbClr val="002060"/>
                </a:solidFill>
                <a:latin typeface="Comic Sans MS" panose="030F0702030302020204" pitchFamily="66" charset="0"/>
              </a:rPr>
              <a:t>The number of Israelites in the exodus has been debated. </a:t>
            </a:r>
            <a:endParaRPr lang="en-US" altLang="en-US" sz="2400" b="1" i="1" dirty="0">
              <a:latin typeface="Comic Sans MS" panose="030F0702030302020204" pitchFamily="66" charset="0"/>
            </a:endParaRPr>
          </a:p>
          <a:p>
            <a:pPr marL="342900" indent="-342900" eaLnBrk="1" hangingPunct="1">
              <a:lnSpc>
                <a:spcPct val="90000"/>
              </a:lnSpc>
              <a:buFont typeface="Arial" panose="020B0604020202020204" pitchFamily="34" charset="0"/>
              <a:buChar char="•"/>
              <a:defRPr/>
            </a:pPr>
            <a:r>
              <a:rPr lang="en-US" altLang="en-US" sz="2400" i="1" dirty="0">
                <a:latin typeface="Comic Sans MS" panose="030F0702030302020204" pitchFamily="66" charset="0"/>
              </a:rPr>
              <a:t>The round number given in Ex. 12:37 (which generally agrees with the figures cited in Numbers 1) is about 600,000 men plus women and children, a group in total of perhaps 2 or 2 ½ million people.</a:t>
            </a:r>
          </a:p>
          <a:p>
            <a:pPr marL="342900" indent="-342900">
              <a:lnSpc>
                <a:spcPct val="90000"/>
              </a:lnSpc>
              <a:buFont typeface="Arial" panose="020B0604020202020204" pitchFamily="34" charset="0"/>
              <a:buChar char="•"/>
              <a:defRPr/>
            </a:pPr>
            <a:r>
              <a:rPr lang="en-US" altLang="en-US" sz="2400" i="1" dirty="0">
                <a:latin typeface="Comic Sans MS" panose="030F0702030302020204" pitchFamily="66" charset="0"/>
              </a:rPr>
              <a:t>Several factors make this large number difficult apart from the fact that the transmission of numbers in written texts is itself difficult, since Arabic numbers were not yet in use.</a:t>
            </a:r>
          </a:p>
          <a:p>
            <a:pPr marL="342900" indent="-342900">
              <a:lnSpc>
                <a:spcPct val="90000"/>
              </a:lnSpc>
              <a:defRPr/>
            </a:pPr>
            <a:r>
              <a:rPr lang="en-US" altLang="en-US" sz="2400" i="1" dirty="0">
                <a:latin typeface="Comic Sans MS" panose="030F0702030302020204" pitchFamily="66" charset="0"/>
              </a:rPr>
              <a:t>At the time of the first census, there were 22,273 firstborn males over a month old (Nu. 3:40-43). To account for this relatively small number for a group of 2 million or more, this would mean that each household would need to produce about 27 sons and additional daughters, and each mother would need to bear about 50 children.</a:t>
            </a:r>
          </a:p>
          <a:p>
            <a:pPr marL="342900" indent="-342900">
              <a:lnSpc>
                <a:spcPct val="90000"/>
              </a:lnSpc>
              <a:buFont typeface="Arial" panose="020B0604020202020204" pitchFamily="34" charset="0"/>
              <a:buChar char="•"/>
              <a:defRPr/>
            </a:pPr>
            <a:r>
              <a:rPr lang="en-US" altLang="en-US" sz="2400" i="1" dirty="0">
                <a:latin typeface="Comic Sans MS" panose="030F0702030302020204" pitchFamily="66" charset="0"/>
              </a:rPr>
              <a:t>Further, the Israelites later would be described as “the fewest of all peoples” (Dt. 7:7), and if they numbered more than 2 million, they would have been by far the largest people group the world had thus far seen.</a:t>
            </a:r>
            <a:endParaRPr lang="en-US" altLang="en-US" sz="2400" dirty="0">
              <a:latin typeface="Comic Sans MS" panose="030F0702030302020204" pitchFamily="66" charset="0"/>
            </a:endParaRPr>
          </a:p>
        </p:txBody>
      </p:sp>
      <p:sp>
        <p:nvSpPr>
          <p:cNvPr id="6" name="Rectangle 2">
            <a:extLst>
              <a:ext uri="{FF2B5EF4-FFF2-40B4-BE49-F238E27FC236}">
                <a16:creationId xmlns:a16="http://schemas.microsoft.com/office/drawing/2014/main" id="{0B78B434-C174-4A12-BC9E-8EFA2037129F}"/>
              </a:ext>
            </a:extLst>
          </p:cNvPr>
          <p:cNvSpPr txBox="1">
            <a:spLocks noRot="1" noChangeArrowheads="1"/>
          </p:cNvSpPr>
          <p:nvPr/>
        </p:nvSpPr>
        <p:spPr>
          <a:xfrm>
            <a:off x="1966954" y="4545128"/>
            <a:ext cx="3234398" cy="1884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altLang="en-US" sz="4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Eras Demi ITC" panose="020B0805030504020804" pitchFamily="34" charset="0"/>
              <a:ea typeface="+mj-ea"/>
              <a:cs typeface="+mj-cs"/>
            </a:endParaRPr>
          </a:p>
        </p:txBody>
      </p:sp>
    </p:spTree>
    <p:extLst>
      <p:ext uri="{BB962C8B-B14F-4D97-AF65-F5344CB8AC3E}">
        <p14:creationId xmlns:p14="http://schemas.microsoft.com/office/powerpoint/2010/main" val="347693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371">
                                            <p:txEl>
                                              <p:pRg st="4" end="4"/>
                                            </p:txEl>
                                          </p:spTgt>
                                        </p:tgtEl>
                                        <p:attrNameLst>
                                          <p:attrName>style.visibility</p:attrName>
                                        </p:attrNameLst>
                                      </p:cBhvr>
                                      <p:to>
                                        <p:strVal val="visible"/>
                                      </p:to>
                                    </p:set>
                                    <p:anim calcmode="lin" valueType="num">
                                      <p:cBhvr additive="base">
                                        <p:cTn id="31" dur="500" fill="hold"/>
                                        <p:tgtEl>
                                          <p:spTgt spid="583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3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D4699C-D8EC-4C20-8B03-EE7FB7CE331A}"/>
              </a:ext>
            </a:extLst>
          </p:cNvPr>
          <p:cNvSpPr>
            <a:spLocks noGrp="1" noChangeArrowheads="1"/>
          </p:cNvSpPr>
          <p:nvPr>
            <p:ph type="title"/>
          </p:nvPr>
        </p:nvSpPr>
        <p:spPr>
          <a:xfrm>
            <a:off x="571500" y="212724"/>
            <a:ext cx="11010900" cy="2050416"/>
          </a:xfrm>
        </p:spPr>
        <p:txBody>
          <a:bodyPr/>
          <a:lstStyle/>
          <a:p>
            <a:pPr algn="l" eaLnBrk="1" hangingPunct="1">
              <a:defRPr/>
            </a:pPr>
            <a:r>
              <a:rPr lang="en-US" altLang="en-US" sz="2800" dirty="0">
                <a:solidFill>
                  <a:schemeClr val="folHlink"/>
                </a:solidFill>
                <a:latin typeface="Eras Demi ITC" pitchFamily="34" charset="0"/>
              </a:rPr>
              <a:t>Today, however, it is widely recognized that this theory must be reassessed, and it is more common for scholars to suggest a variety of shorter, independent narratives, gradually formed into units and brought together.</a:t>
            </a:r>
          </a:p>
        </p:txBody>
      </p:sp>
      <p:sp>
        <p:nvSpPr>
          <p:cNvPr id="4" name="Rectangle 3">
            <a:extLst>
              <a:ext uri="{FF2B5EF4-FFF2-40B4-BE49-F238E27FC236}">
                <a16:creationId xmlns:a16="http://schemas.microsoft.com/office/drawing/2014/main" id="{72A5E7BC-766E-4715-8ED8-3EAE0295EF96}"/>
              </a:ext>
            </a:extLst>
          </p:cNvPr>
          <p:cNvSpPr txBox="1">
            <a:spLocks noChangeArrowheads="1"/>
          </p:cNvSpPr>
          <p:nvPr/>
        </p:nvSpPr>
        <p:spPr bwMode="auto">
          <a:xfrm>
            <a:off x="1146449" y="2174070"/>
            <a:ext cx="5498853"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buFont typeface="Wingdings" panose="05000000000000000000" pitchFamily="2" charset="2"/>
              <a:buNone/>
              <a:defRPr/>
            </a:pPr>
            <a:r>
              <a:rPr lang="en-US" altLang="en-US" sz="4800" dirty="0">
                <a:latin typeface="Mistral" panose="03090702030407020403" pitchFamily="66" charset="0"/>
              </a:rPr>
              <a:t>Current theory</a:t>
            </a:r>
          </a:p>
        </p:txBody>
      </p:sp>
      <p:sp>
        <p:nvSpPr>
          <p:cNvPr id="5" name="Text Box 4">
            <a:extLst>
              <a:ext uri="{FF2B5EF4-FFF2-40B4-BE49-F238E27FC236}">
                <a16:creationId xmlns:a16="http://schemas.microsoft.com/office/drawing/2014/main" id="{FF8C8E8E-C9CC-42BB-B6A6-09C68B68CF9A}"/>
              </a:ext>
            </a:extLst>
          </p:cNvPr>
          <p:cNvSpPr txBox="1">
            <a:spLocks noChangeArrowheads="1"/>
          </p:cNvSpPr>
          <p:nvPr/>
        </p:nvSpPr>
        <p:spPr bwMode="auto">
          <a:xfrm>
            <a:off x="2370482" y="2955354"/>
            <a:ext cx="4274820" cy="584775"/>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i="1">
                <a:solidFill>
                  <a:schemeClr val="tx1"/>
                </a:solidFill>
                <a:latin typeface="Tahoma" panose="020B0604030504040204" pitchFamily="34" charset="0"/>
                <a:cs typeface="Arial" panose="020B0604020202020204" pitchFamily="34" charset="0"/>
              </a:defRPr>
            </a:lvl1pPr>
            <a:lvl2pPr marL="742950" indent="-285750">
              <a:defRPr sz="2800" i="1">
                <a:solidFill>
                  <a:schemeClr val="tx1"/>
                </a:solidFill>
                <a:latin typeface="Tahoma" panose="020B0604030504040204" pitchFamily="34" charset="0"/>
                <a:cs typeface="Arial" panose="020B0604020202020204" pitchFamily="34" charset="0"/>
              </a:defRPr>
            </a:lvl2pPr>
            <a:lvl3pPr marL="1143000" indent="-228600">
              <a:defRPr sz="2800" i="1">
                <a:solidFill>
                  <a:schemeClr val="tx1"/>
                </a:solidFill>
                <a:latin typeface="Tahoma" panose="020B0604030504040204" pitchFamily="34" charset="0"/>
                <a:cs typeface="Arial" panose="020B0604020202020204" pitchFamily="34" charset="0"/>
              </a:defRPr>
            </a:lvl3pPr>
            <a:lvl4pPr marL="1600200" indent="-228600">
              <a:defRPr sz="2800" i="1">
                <a:solidFill>
                  <a:schemeClr val="tx1"/>
                </a:solidFill>
                <a:latin typeface="Tahoma" panose="020B0604030504040204" pitchFamily="34" charset="0"/>
                <a:cs typeface="Arial" panose="020B0604020202020204" pitchFamily="34" charset="0"/>
              </a:defRPr>
            </a:lvl4pPr>
            <a:lvl5pPr marL="2057400" indent="-228600">
              <a:defRPr sz="2800" i="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i="1">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Ge. Ex. Lv. Nu. Dt.</a:t>
            </a:r>
          </a:p>
        </p:txBody>
      </p:sp>
      <p:sp>
        <p:nvSpPr>
          <p:cNvPr id="6" name="Rectangle 5">
            <a:extLst>
              <a:ext uri="{FF2B5EF4-FFF2-40B4-BE49-F238E27FC236}">
                <a16:creationId xmlns:a16="http://schemas.microsoft.com/office/drawing/2014/main" id="{F8543D20-5067-43B4-9963-11F352758ADC}"/>
              </a:ext>
            </a:extLst>
          </p:cNvPr>
          <p:cNvSpPr/>
          <p:nvPr/>
        </p:nvSpPr>
        <p:spPr>
          <a:xfrm>
            <a:off x="2370482" y="3573700"/>
            <a:ext cx="8244840" cy="2046714"/>
          </a:xfrm>
          <a:prstGeom prst="rect">
            <a:avLst/>
          </a:prstGeom>
        </p:spPr>
        <p:txBody>
          <a:bodyPr wrap="square">
            <a:spAutoFit/>
          </a:bodyPr>
          <a:lstStyle/>
          <a:p>
            <a:pPr lvl="0" eaLnBrk="0" fontAlgn="base" hangingPunct="0">
              <a:spcBef>
                <a:spcPct val="50000"/>
              </a:spcBef>
              <a:spcAft>
                <a:spcPct val="0"/>
              </a:spcAft>
              <a:defRPr/>
            </a:pPr>
            <a:r>
              <a:rPr lang="en-US" altLang="en-US" sz="4000" dirty="0">
                <a:solidFill>
                  <a:srgbClr val="000000"/>
                </a:solidFill>
                <a:latin typeface="Mistral" panose="03090702030407020403" pitchFamily="66" charset="0"/>
                <a:cs typeface="Arial" panose="020B0604020202020204" pitchFamily="34" charset="0"/>
              </a:rPr>
              <a:t>Three Primary Sources</a:t>
            </a:r>
          </a:p>
          <a:p>
            <a:pPr lvl="0" eaLnBrk="0" fontAlgn="base" hangingPunct="0">
              <a:spcBef>
                <a:spcPts val="6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Deuteronomic (7</a:t>
            </a:r>
            <a:r>
              <a:rPr lang="en-US" altLang="en-US" sz="2400" b="1" baseline="30000"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th</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century BC) Book of Deuteronomy</a:t>
            </a:r>
          </a:p>
          <a:p>
            <a:pPr lvl="0" eaLnBrk="0" fontAlgn="base" hangingPunct="0">
              <a:spcBef>
                <a:spcPts val="6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Priestly code (6</a:t>
            </a:r>
            <a:r>
              <a:rPr lang="en-US" altLang="en-US" sz="2400" b="1" baseline="30000"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th</a:t>
            </a: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 century BC) cultic materials</a:t>
            </a:r>
          </a:p>
          <a:p>
            <a:pPr lvl="0" eaLnBrk="0" fontAlgn="base" hangingPunct="0">
              <a:spcBef>
                <a:spcPts val="600"/>
              </a:spcBef>
              <a:spcAft>
                <a:spcPct val="0"/>
              </a:spcAft>
              <a:defRPr/>
            </a:pPr>
            <a:r>
              <a:rPr lang="en-US" altLang="en-US" sz="2400" b="1" dirty="0">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Non-priestly materials</a:t>
            </a:r>
          </a:p>
        </p:txBody>
      </p:sp>
      <p:sp>
        <p:nvSpPr>
          <p:cNvPr id="2" name="TextBox 1">
            <a:extLst>
              <a:ext uri="{FF2B5EF4-FFF2-40B4-BE49-F238E27FC236}">
                <a16:creationId xmlns:a16="http://schemas.microsoft.com/office/drawing/2014/main" id="{0B9F12A4-CF87-4D5C-B71C-34E9756FD27E}"/>
              </a:ext>
            </a:extLst>
          </p:cNvPr>
          <p:cNvSpPr txBox="1"/>
          <p:nvPr/>
        </p:nvSpPr>
        <p:spPr>
          <a:xfrm>
            <a:off x="0" y="5778371"/>
            <a:ext cx="12191999" cy="1077218"/>
          </a:xfrm>
          <a:prstGeom prst="rect">
            <a:avLst/>
          </a:prstGeom>
          <a:solidFill>
            <a:srgbClr val="002060"/>
          </a:solidFill>
        </p:spPr>
        <p:txBody>
          <a:bodyPr wrap="square" rtlCol="0">
            <a:spAutoFit/>
          </a:bodyPr>
          <a:lstStyle/>
          <a:p>
            <a:pPr algn="ctr"/>
            <a:r>
              <a:rPr lang="en-US" sz="3200" b="1" dirty="0">
                <a:solidFill>
                  <a:srgbClr val="FFFF66"/>
                </a:solidFill>
                <a:latin typeface="Agency FB" panose="020B0503020202020204" pitchFamily="34" charset="0"/>
              </a:rPr>
              <a:t>If so, then the Book of Exodus would have been compiled both from priestly and non-priestly sources.</a:t>
            </a:r>
            <a:endParaRPr lang="en-US" sz="3200" b="1" dirty="0">
              <a:latin typeface="Agency FB" panose="020B05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randombar(horizont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5" grpId="0" animBg="1"/>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41ADB31E-444B-4014-9641-9BEB3D4DE588}"/>
              </a:ext>
            </a:extLst>
          </p:cNvPr>
          <p:cNvSpPr>
            <a:spLocks noGrp="1" noRot="1" noChangeArrowheads="1"/>
          </p:cNvSpPr>
          <p:nvPr>
            <p:ph type="title"/>
          </p:nvPr>
        </p:nvSpPr>
        <p:spPr>
          <a:xfrm>
            <a:off x="1825625" y="76200"/>
            <a:ext cx="8540750" cy="1143000"/>
          </a:xfrm>
        </p:spPr>
        <p:txBody>
          <a:bodyPr/>
          <a:lstStyle/>
          <a:p>
            <a:pPr algn="ctr" eaLnBrk="1" hangingPunct="1">
              <a:defRPr/>
            </a:pPr>
            <a:r>
              <a:rPr lang="en-US" altLang="en-US" b="1" dirty="0">
                <a:solidFill>
                  <a:srgbClr val="FF0000"/>
                </a:solidFill>
                <a:effectLst>
                  <a:outerShdw blurRad="38100" dist="38100" dir="2700000" algn="tl">
                    <a:srgbClr val="000000">
                      <a:alpha val="43137"/>
                    </a:srgbClr>
                  </a:outerShdw>
                </a:effectLst>
                <a:latin typeface="Eras Demi ITC" panose="020B0805030504020804" pitchFamily="34" charset="0"/>
              </a:rPr>
              <a:t>The Logistical Difficulties</a:t>
            </a:r>
          </a:p>
        </p:txBody>
      </p:sp>
      <p:sp>
        <p:nvSpPr>
          <p:cNvPr id="144387" name="Rectangle 3">
            <a:extLst>
              <a:ext uri="{FF2B5EF4-FFF2-40B4-BE49-F238E27FC236}">
                <a16:creationId xmlns:a16="http://schemas.microsoft.com/office/drawing/2014/main" id="{A61693AB-F16C-4894-9021-EDD1D616F15C}"/>
              </a:ext>
            </a:extLst>
          </p:cNvPr>
          <p:cNvSpPr>
            <a:spLocks noGrp="1" noRot="1" noChangeArrowheads="1"/>
          </p:cNvSpPr>
          <p:nvPr>
            <p:ph type="body" idx="1"/>
          </p:nvPr>
        </p:nvSpPr>
        <p:spPr>
          <a:xfrm>
            <a:off x="401444" y="1219200"/>
            <a:ext cx="11285034" cy="5638800"/>
          </a:xfrm>
        </p:spPr>
        <p:txBody>
          <a:bodyPr>
            <a:normAutofit lnSpcReduction="10000"/>
          </a:bodyPr>
          <a:lstStyle/>
          <a:p>
            <a:pPr>
              <a:lnSpc>
                <a:spcPct val="85000"/>
              </a:lnSpc>
              <a:defRPr/>
            </a:pPr>
            <a:r>
              <a:rPr lang="en-US" altLang="en-US" sz="2400" i="1" dirty="0"/>
              <a:t>Could 70 people (cf. Ex. 1:5) proliferate into a group of over two million in only four generations (cf. Ge. 15:16)?</a:t>
            </a:r>
          </a:p>
          <a:p>
            <a:pPr>
              <a:lnSpc>
                <a:spcPct val="85000"/>
              </a:lnSpc>
              <a:defRPr/>
            </a:pPr>
            <a:r>
              <a:rPr lang="en-US" altLang="en-US" sz="2400" i="1" dirty="0"/>
              <a:t>Could a group the size of metropolitan Detroit and all their animals break camp and cross a body of water in a single day?</a:t>
            </a:r>
          </a:p>
          <a:p>
            <a:pPr eaLnBrk="1" hangingPunct="1">
              <a:lnSpc>
                <a:spcPct val="85000"/>
              </a:lnSpc>
              <a:defRPr/>
            </a:pPr>
            <a:r>
              <a:rPr lang="en-US" altLang="en-US" sz="2400" i="1" dirty="0"/>
              <a:t>How could a mere two mid-wives handle all the births in such a large group (1:15ff.)?</a:t>
            </a:r>
          </a:p>
          <a:p>
            <a:pPr eaLnBrk="1" hangingPunct="1">
              <a:lnSpc>
                <a:spcPct val="85000"/>
              </a:lnSpc>
              <a:defRPr/>
            </a:pPr>
            <a:r>
              <a:rPr lang="en-US" altLang="en-US" sz="2400" i="1" dirty="0"/>
              <a:t>How could Moses “speak” to such a group of people?</a:t>
            </a:r>
          </a:p>
          <a:p>
            <a:pPr eaLnBrk="1" hangingPunct="1">
              <a:lnSpc>
                <a:spcPct val="85000"/>
              </a:lnSpc>
              <a:defRPr/>
            </a:pPr>
            <a:r>
              <a:rPr lang="en-US" altLang="en-US" sz="2400" i="1" dirty="0"/>
              <a:t>How could sufficient provisions for fodder be found for the livestock of such a large group?</a:t>
            </a:r>
          </a:p>
          <a:p>
            <a:pPr eaLnBrk="1" hangingPunct="1">
              <a:lnSpc>
                <a:spcPct val="85000"/>
              </a:lnSpc>
              <a:defRPr/>
            </a:pPr>
            <a:r>
              <a:rPr lang="en-US" altLang="en-US" sz="2400" i="1" dirty="0"/>
              <a:t>How could issues of sanitation, camping and travel be arranged for such a large group (e.g., Dt. 23:12).</a:t>
            </a:r>
          </a:p>
          <a:p>
            <a:pPr eaLnBrk="1" hangingPunct="1">
              <a:lnSpc>
                <a:spcPct val="85000"/>
              </a:lnSpc>
              <a:defRPr/>
            </a:pPr>
            <a:r>
              <a:rPr lang="en-US" altLang="en-US" sz="2400" i="1" dirty="0"/>
              <a:t>The typical fighting forces described in other ancient Near Eastern texts are not over 20,000 warriors, yet the Israelites are described as “the fewest of all peoples” (Dt. 7:7), and the Canaanites are described as “larger and stronger” (Dt. 7:1).</a:t>
            </a:r>
          </a:p>
          <a:p>
            <a:pPr eaLnBrk="1" hangingPunct="1">
              <a:lnSpc>
                <a:spcPct val="85000"/>
              </a:lnSpc>
              <a:defRPr/>
            </a:pPr>
            <a:r>
              <a:rPr lang="en-US" altLang="en-US" sz="2400" i="1" dirty="0"/>
              <a:t>Why would such a huge force fear the comparatively small 600 Egyptian chariots (Ex. 14:7, 10)?</a:t>
            </a:r>
          </a:p>
          <a:p>
            <a:pPr eaLnBrk="1" hangingPunct="1">
              <a:lnSpc>
                <a:spcPct val="85000"/>
              </a:lnSpc>
              <a:defRPr/>
            </a:pPr>
            <a:r>
              <a:rPr lang="en-US" altLang="en-US" sz="2400" i="1" dirty="0"/>
              <a:t>The Israelites seem to be smaller in number than the Canaanites (cf. Ex. 23:30).</a:t>
            </a:r>
          </a:p>
        </p:txBody>
      </p:sp>
    </p:spTree>
    <p:extLst>
      <p:ext uri="{BB962C8B-B14F-4D97-AF65-F5344CB8AC3E}">
        <p14:creationId xmlns:p14="http://schemas.microsoft.com/office/powerpoint/2010/main" val="34759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additive="base">
                                        <p:cTn id="7" dur="5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4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4387">
                                            <p:txEl>
                                              <p:pRg st="2" end="2"/>
                                            </p:txEl>
                                          </p:spTgt>
                                        </p:tgtEl>
                                        <p:attrNameLst>
                                          <p:attrName>style.visibility</p:attrName>
                                        </p:attrNameLst>
                                      </p:cBhvr>
                                      <p:to>
                                        <p:strVal val="visible"/>
                                      </p:to>
                                    </p:set>
                                    <p:anim calcmode="lin" valueType="num">
                                      <p:cBhvr additive="base">
                                        <p:cTn id="19" dur="5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4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4387">
                                            <p:txEl>
                                              <p:pRg st="3" end="3"/>
                                            </p:txEl>
                                          </p:spTgt>
                                        </p:tgtEl>
                                        <p:attrNameLst>
                                          <p:attrName>style.visibility</p:attrName>
                                        </p:attrNameLst>
                                      </p:cBhvr>
                                      <p:to>
                                        <p:strVal val="visible"/>
                                      </p:to>
                                    </p:set>
                                    <p:anim calcmode="lin" valueType="num">
                                      <p:cBhvr additive="base">
                                        <p:cTn id="25" dur="5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4387">
                                            <p:txEl>
                                              <p:pRg st="4" end="4"/>
                                            </p:txEl>
                                          </p:spTgt>
                                        </p:tgtEl>
                                        <p:attrNameLst>
                                          <p:attrName>style.visibility</p:attrName>
                                        </p:attrNameLst>
                                      </p:cBhvr>
                                      <p:to>
                                        <p:strVal val="visible"/>
                                      </p:to>
                                    </p:set>
                                    <p:anim calcmode="lin" valueType="num">
                                      <p:cBhvr additive="base">
                                        <p:cTn id="31" dur="500" fill="hold"/>
                                        <p:tgtEl>
                                          <p:spTgt spid="144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4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4387">
                                            <p:txEl>
                                              <p:pRg st="5" end="5"/>
                                            </p:txEl>
                                          </p:spTgt>
                                        </p:tgtEl>
                                        <p:attrNameLst>
                                          <p:attrName>style.visibility</p:attrName>
                                        </p:attrNameLst>
                                      </p:cBhvr>
                                      <p:to>
                                        <p:strVal val="visible"/>
                                      </p:to>
                                    </p:set>
                                    <p:anim calcmode="lin" valueType="num">
                                      <p:cBhvr additive="base">
                                        <p:cTn id="37" dur="500" fill="hold"/>
                                        <p:tgtEl>
                                          <p:spTgt spid="144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43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4387">
                                            <p:txEl>
                                              <p:pRg st="6" end="6"/>
                                            </p:txEl>
                                          </p:spTgt>
                                        </p:tgtEl>
                                        <p:attrNameLst>
                                          <p:attrName>style.visibility</p:attrName>
                                        </p:attrNameLst>
                                      </p:cBhvr>
                                      <p:to>
                                        <p:strVal val="visible"/>
                                      </p:to>
                                    </p:set>
                                    <p:anim calcmode="lin" valueType="num">
                                      <p:cBhvr additive="base">
                                        <p:cTn id="43" dur="500" fill="hold"/>
                                        <p:tgtEl>
                                          <p:spTgt spid="1443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43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4387">
                                            <p:txEl>
                                              <p:pRg st="7" end="7"/>
                                            </p:txEl>
                                          </p:spTgt>
                                        </p:tgtEl>
                                        <p:attrNameLst>
                                          <p:attrName>style.visibility</p:attrName>
                                        </p:attrNameLst>
                                      </p:cBhvr>
                                      <p:to>
                                        <p:strVal val="visible"/>
                                      </p:to>
                                    </p:set>
                                    <p:anim calcmode="lin" valueType="num">
                                      <p:cBhvr additive="base">
                                        <p:cTn id="49" dur="500" fill="hold"/>
                                        <p:tgtEl>
                                          <p:spTgt spid="1443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43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44387">
                                            <p:txEl>
                                              <p:pRg st="8" end="8"/>
                                            </p:txEl>
                                          </p:spTgt>
                                        </p:tgtEl>
                                        <p:attrNameLst>
                                          <p:attrName>style.visibility</p:attrName>
                                        </p:attrNameLst>
                                      </p:cBhvr>
                                      <p:to>
                                        <p:strVal val="visible"/>
                                      </p:to>
                                    </p:set>
                                    <p:anim calcmode="lin" valueType="num">
                                      <p:cBhvr additive="base">
                                        <p:cTn id="55" dur="500" fill="hold"/>
                                        <p:tgtEl>
                                          <p:spTgt spid="14438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43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63252B1-5DF0-421A-9997-38A0D256BC18}"/>
              </a:ext>
            </a:extLst>
          </p:cNvPr>
          <p:cNvSpPr>
            <a:spLocks noGrp="1" noRot="1" noChangeArrowheads="1"/>
          </p:cNvSpPr>
          <p:nvPr>
            <p:ph type="title"/>
          </p:nvPr>
        </p:nvSpPr>
        <p:spPr>
          <a:xfrm>
            <a:off x="838200" y="963793"/>
            <a:ext cx="10515600" cy="637198"/>
          </a:xfrm>
        </p:spPr>
        <p:txBody>
          <a:bodyPr>
            <a:noAutofit/>
          </a:bodyPr>
          <a:lstStyle/>
          <a:p>
            <a:pPr algn="ctr" eaLnBrk="1" hangingPunct="1">
              <a:defRPr/>
            </a:pPr>
            <a:r>
              <a:rPr lang="en-US" altLang="en-US" sz="4000" b="1" dirty="0">
                <a:solidFill>
                  <a:srgbClr val="FF0000"/>
                </a:solidFill>
                <a:effectLst>
                  <a:outerShdw blurRad="38100" dist="38100" dir="2700000" algn="tl">
                    <a:srgbClr val="000000">
                      <a:alpha val="43137"/>
                    </a:srgbClr>
                  </a:outerShdw>
                </a:effectLst>
                <a:latin typeface="Eras Demi ITC" panose="020B0805030504020804" pitchFamily="34" charset="0"/>
              </a:rPr>
              <a:t>Possible Solutions</a:t>
            </a:r>
          </a:p>
        </p:txBody>
      </p:sp>
      <p:sp>
        <p:nvSpPr>
          <p:cNvPr id="145411" name="Rectangle 3">
            <a:extLst>
              <a:ext uri="{FF2B5EF4-FFF2-40B4-BE49-F238E27FC236}">
                <a16:creationId xmlns:a16="http://schemas.microsoft.com/office/drawing/2014/main" id="{0073D78F-9E4A-486B-8919-E65F600AF09A}"/>
              </a:ext>
            </a:extLst>
          </p:cNvPr>
          <p:cNvSpPr>
            <a:spLocks noGrp="1" noRot="1" noChangeArrowheads="1"/>
          </p:cNvSpPr>
          <p:nvPr>
            <p:ph type="body" idx="1"/>
          </p:nvPr>
        </p:nvSpPr>
        <p:spPr>
          <a:xfrm>
            <a:off x="838200" y="2168125"/>
            <a:ext cx="10515600" cy="4254165"/>
          </a:xfrm>
        </p:spPr>
        <p:txBody>
          <a:bodyPr/>
          <a:lstStyle/>
          <a:p>
            <a:pPr eaLnBrk="1" hangingPunct="1">
              <a:lnSpc>
                <a:spcPct val="90000"/>
              </a:lnSpc>
              <a:buFont typeface="Arial" panose="020B0604020202020204" pitchFamily="34" charset="0"/>
              <a:buNone/>
              <a:defRPr/>
            </a:pPr>
            <a:r>
              <a:rPr lang="en-US" altLang="en-US" sz="2400" i="1" dirty="0">
                <a:latin typeface="Comic Sans MS" panose="030F0702030302020204" pitchFamily="66" charset="0"/>
              </a:rPr>
              <a:t>If the large numbers are to be retained, then one must accept that there are many unnamed miracles associated with the exodus as well as many features of daily life that are not described.</a:t>
            </a:r>
          </a:p>
          <a:p>
            <a:pPr eaLnBrk="1" hangingPunct="1">
              <a:lnSpc>
                <a:spcPct val="90000"/>
              </a:lnSpc>
              <a:buFont typeface="Arial" panose="020B0604020202020204" pitchFamily="34" charset="0"/>
              <a:buNone/>
              <a:defRPr/>
            </a:pPr>
            <a:endParaRPr lang="en-US" altLang="en-US" sz="2400" i="1" dirty="0">
              <a:latin typeface="Comic Sans MS" panose="030F0702030302020204" pitchFamily="66" charset="0"/>
            </a:endParaRPr>
          </a:p>
          <a:p>
            <a:pPr eaLnBrk="1" hangingPunct="1">
              <a:lnSpc>
                <a:spcPct val="90000"/>
              </a:lnSpc>
              <a:buFont typeface="Arial" panose="020B0604020202020204" pitchFamily="34" charset="0"/>
              <a:buNone/>
              <a:defRPr/>
            </a:pPr>
            <a:r>
              <a:rPr lang="en-US" altLang="en-US" sz="2400" i="1" dirty="0">
                <a:latin typeface="Comic Sans MS" panose="030F0702030302020204" pitchFamily="66" charset="0"/>
              </a:rPr>
              <a:t>If one accepts that the Hebrew word </a:t>
            </a:r>
            <a:r>
              <a:rPr lang="en-US" altLang="en-US" sz="2800" dirty="0" err="1">
                <a:latin typeface="HebrewTh" pitchFamily="2" charset="0"/>
              </a:rPr>
              <a:t>Jl,x</a:t>
            </a:r>
            <a:r>
              <a:rPr lang="en-US" altLang="en-US" sz="2400" dirty="0">
                <a:latin typeface="HebrewTh" pitchFamily="2" charset="0"/>
              </a:rPr>
              <a:t>,</a:t>
            </a:r>
            <a:r>
              <a:rPr lang="en-US" altLang="en-US" sz="2400" i="1" dirty="0"/>
              <a:t> </a:t>
            </a:r>
            <a:r>
              <a:rPr lang="en-US" altLang="en-US" sz="2400" i="1" dirty="0">
                <a:latin typeface="Comic Sans MS" panose="030F0702030302020204" pitchFamily="66" charset="0"/>
              </a:rPr>
              <a:t>(= “thousand” or “military unit”) is taken in the secondary sense of a unit of variable size, as some scholars have suggested, then the total number of Israelites is greatly reduced, though an exact figure cannot be given. The number is likely to be in the proximity of about 20,000, still a large group, but not unreasonable given what we know about population densities in the ancient Near East.</a:t>
            </a:r>
          </a:p>
        </p:txBody>
      </p:sp>
    </p:spTree>
    <p:extLst>
      <p:ext uri="{BB962C8B-B14F-4D97-AF65-F5344CB8AC3E}">
        <p14:creationId xmlns:p14="http://schemas.microsoft.com/office/powerpoint/2010/main" val="2664814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p:cTn id="7" dur="500" fill="hold"/>
                                        <p:tgtEl>
                                          <p:spTgt spid="145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54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anim calcmode="lin" valueType="num">
                                      <p:cBhvr>
                                        <p:cTn id="13" dur="500" fill="hold"/>
                                        <p:tgtEl>
                                          <p:spTgt spid="145411">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4541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FADB-80B3-438A-8B04-696BCDC2765C}"/>
              </a:ext>
            </a:extLst>
          </p:cNvPr>
          <p:cNvSpPr>
            <a:spLocks noGrp="1"/>
          </p:cNvSpPr>
          <p:nvPr>
            <p:ph type="title"/>
          </p:nvPr>
        </p:nvSpPr>
        <p:spPr>
          <a:xfrm>
            <a:off x="838200" y="877308"/>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The Mixed Multitude (12:38)</a:t>
            </a:r>
          </a:p>
        </p:txBody>
      </p:sp>
      <p:sp>
        <p:nvSpPr>
          <p:cNvPr id="3" name="Content Placeholder 2">
            <a:extLst>
              <a:ext uri="{FF2B5EF4-FFF2-40B4-BE49-F238E27FC236}">
                <a16:creationId xmlns:a16="http://schemas.microsoft.com/office/drawing/2014/main" id="{D34AED39-F255-4C88-8215-754BEF7AEEEB}"/>
              </a:ext>
            </a:extLst>
          </p:cNvPr>
          <p:cNvSpPr>
            <a:spLocks noGrp="1"/>
          </p:cNvSpPr>
          <p:nvPr>
            <p:ph idx="1"/>
          </p:nvPr>
        </p:nvSpPr>
        <p:spPr/>
        <p:txBody>
          <a:bodyPr>
            <a:normAutofit lnSpcReduction="10000"/>
          </a:bodyPr>
          <a:lstStyle/>
          <a:p>
            <a:pPr marL="0" indent="0">
              <a:buNone/>
            </a:pPr>
            <a:r>
              <a:rPr lang="en-US" sz="2800" b="1" dirty="0">
                <a:solidFill>
                  <a:srgbClr val="002060"/>
                </a:solidFill>
              </a:rPr>
              <a:t>Along with the Israelites, others fled also, which in turn suggests that among the Israelites were non-Israelites.</a:t>
            </a:r>
          </a:p>
          <a:p>
            <a:r>
              <a:rPr lang="en-US" sz="2400" i="1" dirty="0"/>
              <a:t>In later stories, we discover that some of these designated the “mixed multitude” were pejoratively labeled “rabble” (Nu. 11:4), while others were Egyptians (Lv. 24:10).</a:t>
            </a:r>
          </a:p>
          <a:p>
            <a:r>
              <a:rPr lang="en-US" sz="2400" i="1" dirty="0"/>
              <a:t>Several laws in the Torah may be especially directed toward members of this group, including the stipulation that the Passover could be celebrated by a stranger in Israel’s midst so long as he was circumcised (12:43-49), and the oppression of such strangers was forbidden (23:9; cf. Lv. 19:33-34; Dt. 10:19).</a:t>
            </a:r>
          </a:p>
        </p:txBody>
      </p:sp>
      <p:sp>
        <p:nvSpPr>
          <p:cNvPr id="4" name="Slide Number Placeholder 3">
            <a:extLst>
              <a:ext uri="{FF2B5EF4-FFF2-40B4-BE49-F238E27FC236}">
                <a16:creationId xmlns:a16="http://schemas.microsoft.com/office/drawing/2014/main" id="{1E74E1FA-3856-472F-892D-3E4E439F29B7}"/>
              </a:ext>
            </a:extLst>
          </p:cNvPr>
          <p:cNvSpPr>
            <a:spLocks noGrp="1"/>
          </p:cNvSpPr>
          <p:nvPr>
            <p:ph type="sldNum" sz="quarter" idx="12"/>
          </p:nvPr>
        </p:nvSpPr>
        <p:spPr/>
        <p:txBody>
          <a:bodyPr/>
          <a:lstStyle/>
          <a:p>
            <a:fld id="{45C00377-489B-40EC-B059-26BDDD2E89B9}" type="slidenum">
              <a:rPr lang="en-US" smtClean="0"/>
              <a:pPr/>
              <a:t>92</a:t>
            </a:fld>
            <a:endParaRPr lang="en-US" dirty="0"/>
          </a:p>
        </p:txBody>
      </p:sp>
    </p:spTree>
    <p:extLst>
      <p:ext uri="{BB962C8B-B14F-4D97-AF65-F5344CB8AC3E}">
        <p14:creationId xmlns:p14="http://schemas.microsoft.com/office/powerpoint/2010/main" val="1667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505D-A33E-4E37-9475-60CA823D40FE}"/>
              </a:ext>
            </a:extLst>
          </p:cNvPr>
          <p:cNvSpPr>
            <a:spLocks noGrp="1"/>
          </p:cNvSpPr>
          <p:nvPr>
            <p:ph type="title"/>
          </p:nvPr>
        </p:nvSpPr>
        <p:spPr>
          <a:xfrm>
            <a:off x="838200" y="320717"/>
            <a:ext cx="10515600" cy="637198"/>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Consecration of the Firstborn (13:1, 11-16)</a:t>
            </a:r>
          </a:p>
        </p:txBody>
      </p:sp>
      <p:sp>
        <p:nvSpPr>
          <p:cNvPr id="3" name="Content Placeholder 2">
            <a:extLst>
              <a:ext uri="{FF2B5EF4-FFF2-40B4-BE49-F238E27FC236}">
                <a16:creationId xmlns:a16="http://schemas.microsoft.com/office/drawing/2014/main" id="{36A05B10-7096-4412-94D5-278D8D1A1511}"/>
              </a:ext>
            </a:extLst>
          </p:cNvPr>
          <p:cNvSpPr>
            <a:spLocks noGrp="1"/>
          </p:cNvSpPr>
          <p:nvPr>
            <p:ph idx="1"/>
          </p:nvPr>
        </p:nvSpPr>
        <p:spPr>
          <a:xfrm>
            <a:off x="838200" y="1257795"/>
            <a:ext cx="10515600" cy="4367754"/>
          </a:xfrm>
        </p:spPr>
        <p:txBody>
          <a:bodyPr>
            <a:normAutofit fontScale="92500" lnSpcReduction="10000"/>
          </a:bodyPr>
          <a:lstStyle/>
          <a:p>
            <a:pPr marL="0" indent="0">
              <a:buNone/>
            </a:pPr>
            <a:r>
              <a:rPr lang="en-US" sz="2800" b="1" dirty="0">
                <a:solidFill>
                  <a:srgbClr val="002060"/>
                </a:solidFill>
                <a:latin typeface="Comic Sans MS" panose="030F0702030302020204" pitchFamily="66" charset="0"/>
              </a:rPr>
              <a:t>The death of Egypt’s firstborn sons links directly to the laws of the dedication of Israel’s firstborn sons.</a:t>
            </a:r>
          </a:p>
          <a:p>
            <a:r>
              <a:rPr lang="en-US" altLang="en-US" sz="2400" i="1" dirty="0">
                <a:latin typeface="Comic Sans MS" panose="030F0702030302020204" pitchFamily="66" charset="0"/>
              </a:rPr>
              <a:t>After this first Passover, the Israelites would dedicate to Yahweh their firstborn sons as a memory of this event and to demonstrate that they now belonged Yahweh as his people.</a:t>
            </a:r>
          </a:p>
          <a:p>
            <a:r>
              <a:rPr lang="en-US" sz="2400" i="1" dirty="0">
                <a:latin typeface="Comic Sans MS" panose="030F0702030302020204" pitchFamily="66" charset="0"/>
              </a:rPr>
              <a:t>The whole nation owed God a life-debt:</a:t>
            </a:r>
          </a:p>
          <a:p>
            <a:pPr lvl="1"/>
            <a:r>
              <a:rPr lang="en-US" sz="2200" b="1" dirty="0">
                <a:latin typeface="Comic Sans MS" panose="030F0702030302020204" pitchFamily="66" charset="0"/>
              </a:rPr>
              <a:t>All firstborn animals were to be sacrificed (at an altar not yet built).</a:t>
            </a:r>
          </a:p>
          <a:p>
            <a:pPr lvl="1"/>
            <a:r>
              <a:rPr lang="en-US" sz="2200" b="1" dirty="0">
                <a:latin typeface="Comic Sans MS" panose="030F0702030302020204" pitchFamily="66" charset="0"/>
              </a:rPr>
              <a:t>All firstborn males were to be redeemed (cf. Nu. 3:40-48).</a:t>
            </a:r>
          </a:p>
          <a:p>
            <a:pPr lvl="1"/>
            <a:r>
              <a:rPr lang="en-US" sz="2200" b="1" dirty="0">
                <a:latin typeface="Comic Sans MS" panose="030F0702030302020204" pitchFamily="66" charset="0"/>
              </a:rPr>
              <a:t>For the tribe of Levi, redemption was not allowed: all Levites were given over to service in the sanctuary (Nu. 3:44-47).</a:t>
            </a:r>
          </a:p>
        </p:txBody>
      </p:sp>
      <p:sp>
        <p:nvSpPr>
          <p:cNvPr id="4" name="Slide Number Placeholder 3">
            <a:extLst>
              <a:ext uri="{FF2B5EF4-FFF2-40B4-BE49-F238E27FC236}">
                <a16:creationId xmlns:a16="http://schemas.microsoft.com/office/drawing/2014/main" id="{8D1637F2-25AB-493A-B536-D48C4623857C}"/>
              </a:ext>
            </a:extLst>
          </p:cNvPr>
          <p:cNvSpPr>
            <a:spLocks noGrp="1"/>
          </p:cNvSpPr>
          <p:nvPr>
            <p:ph type="sldNum" sz="quarter" idx="12"/>
          </p:nvPr>
        </p:nvSpPr>
        <p:spPr/>
        <p:txBody>
          <a:bodyPr/>
          <a:lstStyle/>
          <a:p>
            <a:fld id="{45C00377-489B-40EC-B059-26BDDD2E89B9}" type="slidenum">
              <a:rPr lang="en-US" smtClean="0"/>
              <a:pPr/>
              <a:t>93</a:t>
            </a:fld>
            <a:endParaRPr lang="en-US" dirty="0"/>
          </a:p>
        </p:txBody>
      </p:sp>
      <p:sp>
        <p:nvSpPr>
          <p:cNvPr id="5" name="TextBox 4">
            <a:extLst>
              <a:ext uri="{FF2B5EF4-FFF2-40B4-BE49-F238E27FC236}">
                <a16:creationId xmlns:a16="http://schemas.microsoft.com/office/drawing/2014/main" id="{5F0BE687-5F81-43A4-9BDA-F2B2C2EE4366}"/>
              </a:ext>
            </a:extLst>
          </p:cNvPr>
          <p:cNvSpPr txBox="1"/>
          <p:nvPr/>
        </p:nvSpPr>
        <p:spPr>
          <a:xfrm>
            <a:off x="397565" y="5665305"/>
            <a:ext cx="11471315" cy="954107"/>
          </a:xfrm>
          <a:prstGeom prst="rect">
            <a:avLst/>
          </a:prstGeom>
          <a:solidFill>
            <a:srgbClr val="FFFF66"/>
          </a:solidFill>
        </p:spPr>
        <p:txBody>
          <a:bodyPr wrap="square" rtlCol="0">
            <a:spAutoFit/>
          </a:bodyPr>
          <a:lstStyle/>
          <a:p>
            <a:pPr algn="ctr"/>
            <a:r>
              <a:rPr lang="en-US" sz="2800" b="1" dirty="0">
                <a:solidFill>
                  <a:srgbClr val="C00000"/>
                </a:solidFill>
                <a:effectLst>
                  <a:outerShdw blurRad="38100" dist="38100" dir="2700000" algn="tl">
                    <a:srgbClr val="000000">
                      <a:alpha val="43137"/>
                    </a:srgbClr>
                  </a:outerShdw>
                </a:effectLst>
                <a:latin typeface="Agency FB" panose="020B0503020202020204" pitchFamily="34" charset="0"/>
              </a:rPr>
              <a:t>These initial laws concerning the firstborn show that the Israelites were now to become a holy nation of priests and laypersons living around a central sanctuary.</a:t>
            </a:r>
          </a:p>
        </p:txBody>
      </p:sp>
    </p:spTree>
    <p:extLst>
      <p:ext uri="{BB962C8B-B14F-4D97-AF65-F5344CB8AC3E}">
        <p14:creationId xmlns:p14="http://schemas.microsoft.com/office/powerpoint/2010/main" val="164937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0BC169D1-A7AF-44B4-AF86-155EAF155A0D}"/>
              </a:ext>
            </a:extLst>
          </p:cNvPr>
          <p:cNvSpPr>
            <a:spLocks noGrp="1" noChangeArrowheads="1"/>
          </p:cNvSpPr>
          <p:nvPr>
            <p:ph type="ctrTitle"/>
          </p:nvPr>
        </p:nvSpPr>
        <p:spPr>
          <a:xfrm>
            <a:off x="2697480" y="2628900"/>
            <a:ext cx="8735502" cy="2849880"/>
          </a:xfrm>
        </p:spPr>
        <p:txBody>
          <a:bodyPr/>
          <a:lstStyle/>
          <a:p>
            <a:pPr algn="r" eaLnBrk="1" hangingPunct="1">
              <a:defRPr/>
            </a:pPr>
            <a:br>
              <a:rPr lang="en-US" altLang="en-US" sz="9600" dirty="0">
                <a:latin typeface="Mistral" panose="03090702030407020403" pitchFamily="66" charset="0"/>
              </a:rPr>
            </a:br>
            <a:r>
              <a:rPr lang="en-US" altLang="en-US" sz="9600" dirty="0">
                <a:latin typeface="Mistral" panose="03090702030407020403" pitchFamily="66" charset="0"/>
              </a:rPr>
              <a:t>The Exodus</a:t>
            </a:r>
          </a:p>
        </p:txBody>
      </p:sp>
    </p:spTree>
    <p:extLst>
      <p:ext uri="{BB962C8B-B14F-4D97-AF65-F5344CB8AC3E}">
        <p14:creationId xmlns:p14="http://schemas.microsoft.com/office/powerpoint/2010/main" val="16770598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4729-FE9E-4E40-A6AB-58B28E77E20F}"/>
              </a:ext>
            </a:extLst>
          </p:cNvPr>
          <p:cNvSpPr>
            <a:spLocks noGrp="1"/>
          </p:cNvSpPr>
          <p:nvPr>
            <p:ph type="title"/>
          </p:nvPr>
        </p:nvSpPr>
        <p:spPr/>
        <p:txBody>
          <a:bodyPr/>
          <a:lstStyle/>
          <a:p>
            <a:r>
              <a:rPr lang="en-US" dirty="0">
                <a:solidFill>
                  <a:srgbClr val="FF3300"/>
                </a:solidFill>
                <a:effectLst>
                  <a:outerShdw blurRad="38100" dist="38100" dir="2700000" algn="tl">
                    <a:srgbClr val="000000">
                      <a:alpha val="43137"/>
                    </a:srgbClr>
                  </a:outerShdw>
                </a:effectLst>
              </a:rPr>
              <a:t>“…not by way of the land of the Philistines…” (Ex. 13:17)</a:t>
            </a:r>
          </a:p>
        </p:txBody>
      </p:sp>
      <p:pic>
        <p:nvPicPr>
          <p:cNvPr id="7" name="Content Placeholder 6">
            <a:extLst>
              <a:ext uri="{FF2B5EF4-FFF2-40B4-BE49-F238E27FC236}">
                <a16:creationId xmlns:a16="http://schemas.microsoft.com/office/drawing/2014/main" id="{A22D869E-F08F-4032-8A32-8BA23BFFEEC6}"/>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367453" y="1580515"/>
            <a:ext cx="5438987" cy="2011680"/>
          </a:xfrm>
        </p:spPr>
      </p:pic>
      <p:sp>
        <p:nvSpPr>
          <p:cNvPr id="4" name="Text Placeholder 3">
            <a:extLst>
              <a:ext uri="{FF2B5EF4-FFF2-40B4-BE49-F238E27FC236}">
                <a16:creationId xmlns:a16="http://schemas.microsoft.com/office/drawing/2014/main" id="{50AACC2C-6A37-459F-91B6-DE3B3EA3D99D}"/>
              </a:ext>
            </a:extLst>
          </p:cNvPr>
          <p:cNvSpPr>
            <a:spLocks noGrp="1"/>
          </p:cNvSpPr>
          <p:nvPr>
            <p:ph type="body" sz="half" idx="2"/>
          </p:nvPr>
        </p:nvSpPr>
        <p:spPr>
          <a:xfrm>
            <a:off x="6143413" y="1417639"/>
            <a:ext cx="5681134" cy="5162547"/>
          </a:xfrm>
        </p:spPr>
        <p:txBody>
          <a:bodyPr>
            <a:normAutofit lnSpcReduction="10000"/>
          </a:bodyPr>
          <a:lstStyle/>
          <a:p>
            <a:pPr marL="0" indent="0">
              <a:buNone/>
            </a:pPr>
            <a:r>
              <a:rPr lang="en-US" sz="2800" b="1" dirty="0">
                <a:solidFill>
                  <a:srgbClr val="002060"/>
                </a:solidFill>
              </a:rPr>
              <a:t>When the Israelites left Egypt, they were instructed by God not to take the coastal road (called the “Way of Horus” by the Egyptians).</a:t>
            </a:r>
          </a:p>
          <a:p>
            <a:r>
              <a:rPr lang="en-US" sz="2400" i="1" dirty="0"/>
              <a:t>This route was heavily defended by a series of Egyptian forts, which are named on this relief of </a:t>
            </a:r>
            <a:r>
              <a:rPr lang="en-US" sz="2400" i="1" dirty="0" err="1"/>
              <a:t>Seti</a:t>
            </a:r>
            <a:r>
              <a:rPr lang="en-US" sz="2400" i="1" dirty="0"/>
              <a:t> I (1294-1279 BC), father of Ramesses II.</a:t>
            </a:r>
          </a:p>
          <a:p>
            <a:r>
              <a:rPr lang="en-US" sz="2400" i="1" dirty="0"/>
              <a:t>That route, according to Exodus 13:17, would result in war, and the Israelites must avoid it.</a:t>
            </a:r>
          </a:p>
        </p:txBody>
      </p:sp>
      <p:sp>
        <p:nvSpPr>
          <p:cNvPr id="5" name="Slide Number Placeholder 4">
            <a:extLst>
              <a:ext uri="{FF2B5EF4-FFF2-40B4-BE49-F238E27FC236}">
                <a16:creationId xmlns:a16="http://schemas.microsoft.com/office/drawing/2014/main" id="{8248B7C7-749D-4137-80D1-E8B7F4D99D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C40C80-9A90-46A1-ABB9-49AC24A69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53" y="3749040"/>
            <a:ext cx="5438986" cy="2645100"/>
          </a:xfrm>
          <a:prstGeom prst="rect">
            <a:avLst/>
          </a:prstGeom>
        </p:spPr>
      </p:pic>
    </p:spTree>
    <p:extLst>
      <p:ext uri="{BB962C8B-B14F-4D97-AF65-F5344CB8AC3E}">
        <p14:creationId xmlns:p14="http://schemas.microsoft.com/office/powerpoint/2010/main" val="29829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ED0C2A-9BB5-474C-9372-F698E00EE19A}"/>
              </a:ext>
            </a:extLst>
          </p:cNvPr>
          <p:cNvSpPr>
            <a:spLocks noGrp="1"/>
          </p:cNvSpPr>
          <p:nvPr>
            <p:ph type="title"/>
          </p:nvPr>
        </p:nvSpPr>
        <p:spPr>
          <a:xfrm>
            <a:off x="323120" y="49215"/>
            <a:ext cx="10972800" cy="797242"/>
          </a:xfrm>
        </p:spPr>
        <p:txBody>
          <a:bodyPr/>
          <a:lstStyle/>
          <a:p>
            <a:r>
              <a:rPr lang="en-US" dirty="0">
                <a:solidFill>
                  <a:srgbClr val="FF3300"/>
                </a:solidFill>
                <a:effectLst>
                  <a:outerShdw blurRad="38100" dist="38100" dir="2700000" algn="tl">
                    <a:srgbClr val="000000">
                      <a:alpha val="43137"/>
                    </a:srgbClr>
                  </a:outerShdw>
                </a:effectLst>
              </a:rPr>
              <a:t>Papyri Anastasi V</a:t>
            </a:r>
          </a:p>
        </p:txBody>
      </p:sp>
      <p:sp>
        <p:nvSpPr>
          <p:cNvPr id="7" name="Text Placeholder 6">
            <a:extLst>
              <a:ext uri="{FF2B5EF4-FFF2-40B4-BE49-F238E27FC236}">
                <a16:creationId xmlns:a16="http://schemas.microsoft.com/office/drawing/2014/main" id="{003A1C96-25E4-442A-849D-47A6987391BD}"/>
              </a:ext>
            </a:extLst>
          </p:cNvPr>
          <p:cNvSpPr>
            <a:spLocks noGrp="1"/>
          </p:cNvSpPr>
          <p:nvPr>
            <p:ph type="body" sz="half" idx="1"/>
          </p:nvPr>
        </p:nvSpPr>
        <p:spPr>
          <a:xfrm>
            <a:off x="251460" y="846457"/>
            <a:ext cx="11617420" cy="2491739"/>
          </a:xfrm>
        </p:spPr>
        <p:txBody>
          <a:bodyPr>
            <a:normAutofit fontScale="85000" lnSpcReduction="10000"/>
          </a:bodyPr>
          <a:lstStyle/>
          <a:p>
            <a:pPr marL="0" indent="0">
              <a:buNone/>
            </a:pPr>
            <a:r>
              <a:rPr lang="en-US" sz="3300" b="1" dirty="0">
                <a:solidFill>
                  <a:srgbClr val="002060"/>
                </a:solidFill>
              </a:rPr>
              <a:t>That the Egyptians carefully guarded the coastal route between Egypt and Canaan is documented in this late 13</a:t>
            </a:r>
            <a:r>
              <a:rPr lang="en-US" sz="3300" b="1" baseline="30000" dirty="0">
                <a:solidFill>
                  <a:srgbClr val="002060"/>
                </a:solidFill>
              </a:rPr>
              <a:t>th</a:t>
            </a:r>
            <a:r>
              <a:rPr lang="en-US" sz="3300" b="1" dirty="0">
                <a:solidFill>
                  <a:srgbClr val="002060"/>
                </a:solidFill>
              </a:rPr>
              <a:t> century BC remnant of an Egyptian text.</a:t>
            </a:r>
          </a:p>
          <a:p>
            <a:pPr marL="182880"/>
            <a:r>
              <a:rPr lang="en-US" sz="2800" i="1" dirty="0"/>
              <a:t>It indicates no one was allowed to use this route without a permit.</a:t>
            </a:r>
          </a:p>
          <a:p>
            <a:pPr marL="182880">
              <a:spcBef>
                <a:spcPts val="600"/>
              </a:spcBef>
            </a:pPr>
            <a:r>
              <a:rPr lang="en-US" sz="2800" i="1" dirty="0"/>
              <a:t>It also describes the escape of two slaves who, to avoid capture, fled into the Sinai desert.</a:t>
            </a:r>
          </a:p>
        </p:txBody>
      </p:sp>
      <p:sp>
        <p:nvSpPr>
          <p:cNvPr id="5" name="Slide Number Placeholder 4">
            <a:extLst>
              <a:ext uri="{FF2B5EF4-FFF2-40B4-BE49-F238E27FC236}">
                <a16:creationId xmlns:a16="http://schemas.microsoft.com/office/drawing/2014/main" id="{E87386F9-5652-4CBF-8CDA-0B3A57B9A3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622C-DAE1-4578-8E74-28861332DA17}" type="slidenum">
              <a:rPr kumimoji="0" lang="en-US" alt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A63E4A3-76CA-443B-99DB-00FBE9ABA6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1355" y="3040380"/>
            <a:ext cx="8535625" cy="3591040"/>
          </a:xfrm>
          <a:prstGeom prst="rect">
            <a:avLst/>
          </a:prstGeom>
        </p:spPr>
      </p:pic>
    </p:spTree>
    <p:extLst>
      <p:ext uri="{BB962C8B-B14F-4D97-AF65-F5344CB8AC3E}">
        <p14:creationId xmlns:p14="http://schemas.microsoft.com/office/powerpoint/2010/main" val="895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14" presetClass="entr" presetSubtype="5"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D485-B26E-467E-B033-B9B07CF04DF7}"/>
              </a:ext>
            </a:extLst>
          </p:cNvPr>
          <p:cNvSpPr>
            <a:spLocks noGrp="1"/>
          </p:cNvSpPr>
          <p:nvPr>
            <p:ph type="title"/>
          </p:nvPr>
        </p:nvSpPr>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Leaving Egypt (14:1-9)</a:t>
            </a:r>
          </a:p>
        </p:txBody>
      </p:sp>
      <p:sp>
        <p:nvSpPr>
          <p:cNvPr id="3" name="Content Placeholder 2">
            <a:extLst>
              <a:ext uri="{FF2B5EF4-FFF2-40B4-BE49-F238E27FC236}">
                <a16:creationId xmlns:a16="http://schemas.microsoft.com/office/drawing/2014/main" id="{314BA70D-97CF-4D62-A04A-58BBF4B382B4}"/>
              </a:ext>
            </a:extLst>
          </p:cNvPr>
          <p:cNvSpPr>
            <a:spLocks noGrp="1"/>
          </p:cNvSpPr>
          <p:nvPr>
            <p:ph idx="1"/>
          </p:nvPr>
        </p:nvSpPr>
        <p:spPr>
          <a:xfrm>
            <a:off x="838200" y="1671338"/>
            <a:ext cx="10515600" cy="4798677"/>
          </a:xfrm>
        </p:spPr>
        <p:txBody>
          <a:bodyPr>
            <a:normAutofit lnSpcReduction="10000"/>
          </a:bodyPr>
          <a:lstStyle/>
          <a:p>
            <a:pPr marL="0" indent="0">
              <a:buNone/>
            </a:pPr>
            <a:r>
              <a:rPr lang="en-US" sz="2800" b="1" dirty="0">
                <a:solidFill>
                  <a:srgbClr val="002060"/>
                </a:solidFill>
                <a:latin typeface="Comic Sans MS" panose="030F0702030302020204" pitchFamily="66" charset="0"/>
              </a:rPr>
              <a:t>After heading southeast from Ramesses, the first camp was Succoth, after which the Israelites were told to make a sharp turn back northward (12:37; cf. Nu. 33:5).</a:t>
            </a:r>
          </a:p>
          <a:p>
            <a:r>
              <a:rPr lang="en-US" sz="2400" i="1" dirty="0">
                <a:latin typeface="Comic Sans MS" panose="030F0702030302020204" pitchFamily="66" charset="0"/>
              </a:rPr>
              <a:t>They were to camp in front of Pi-</a:t>
            </a:r>
            <a:r>
              <a:rPr lang="en-US" sz="2400" i="1" dirty="0" err="1">
                <a:latin typeface="Comic Sans MS" panose="030F0702030302020204" pitchFamily="66" charset="0"/>
              </a:rPr>
              <a:t>hahiroth</a:t>
            </a:r>
            <a:r>
              <a:rPr lang="en-US" sz="2400" i="1" dirty="0">
                <a:latin typeface="Comic Sans MS" panose="030F0702030302020204" pitchFamily="66" charset="0"/>
              </a:rPr>
              <a:t>, between </a:t>
            </a:r>
            <a:r>
              <a:rPr lang="en-US" sz="2400" i="1" dirty="0" err="1">
                <a:latin typeface="Comic Sans MS" panose="030F0702030302020204" pitchFamily="66" charset="0"/>
              </a:rPr>
              <a:t>Migdol</a:t>
            </a:r>
            <a:r>
              <a:rPr lang="en-US" sz="2400" i="1" dirty="0">
                <a:latin typeface="Comic Sans MS" panose="030F0702030302020204" pitchFamily="66" charset="0"/>
              </a:rPr>
              <a:t> and the sea facing Baal-</a:t>
            </a:r>
            <a:r>
              <a:rPr lang="en-US" sz="2400" i="1" dirty="0" err="1">
                <a:latin typeface="Comic Sans MS" panose="030F0702030302020204" pitchFamily="66" charset="0"/>
              </a:rPr>
              <a:t>zaphon</a:t>
            </a:r>
            <a:r>
              <a:rPr lang="en-US" sz="2400" i="1" dirty="0">
                <a:latin typeface="Comic Sans MS" panose="030F0702030302020204" pitchFamily="66" charset="0"/>
              </a:rPr>
              <a:t> (14:2; cf. Nu. 33:7).</a:t>
            </a:r>
          </a:p>
          <a:p>
            <a:r>
              <a:rPr lang="en-US" sz="2400" i="1" dirty="0">
                <a:latin typeface="Comic Sans MS" panose="030F0702030302020204" pitchFamily="66" charset="0"/>
              </a:rPr>
              <a:t>The people marched in battle formation (13:18), and they were led by a pillar of cloud and a pillar of fire, as though Yahweh were their battle standard (13:21).</a:t>
            </a:r>
          </a:p>
          <a:p>
            <a:r>
              <a:rPr lang="en-US" sz="2400" i="1" dirty="0">
                <a:latin typeface="Comic Sans MS" panose="030F0702030302020204" pitchFamily="66" charset="0"/>
              </a:rPr>
              <a:t>The pursuing Egyptians caught up with them, and the Israelites were now trapped between the Egyptian army and the sea.</a:t>
            </a:r>
          </a:p>
        </p:txBody>
      </p:sp>
      <p:sp>
        <p:nvSpPr>
          <p:cNvPr id="4" name="Slide Number Placeholder 3">
            <a:extLst>
              <a:ext uri="{FF2B5EF4-FFF2-40B4-BE49-F238E27FC236}">
                <a16:creationId xmlns:a16="http://schemas.microsoft.com/office/drawing/2014/main" id="{13772207-FB3B-4D1A-9443-98A9FC27D936}"/>
              </a:ext>
            </a:extLst>
          </p:cNvPr>
          <p:cNvSpPr>
            <a:spLocks noGrp="1"/>
          </p:cNvSpPr>
          <p:nvPr>
            <p:ph type="sldNum" sz="quarter" idx="12"/>
          </p:nvPr>
        </p:nvSpPr>
        <p:spPr/>
        <p:txBody>
          <a:bodyPr/>
          <a:lstStyle/>
          <a:p>
            <a:fld id="{45C00377-489B-40EC-B059-26BDDD2E89B9}" type="slidenum">
              <a:rPr lang="en-US" smtClean="0"/>
              <a:pPr/>
              <a:t>97</a:t>
            </a:fld>
            <a:endParaRPr lang="en-US" dirty="0"/>
          </a:p>
        </p:txBody>
      </p:sp>
    </p:spTree>
    <p:extLst>
      <p:ext uri="{BB962C8B-B14F-4D97-AF65-F5344CB8AC3E}">
        <p14:creationId xmlns:p14="http://schemas.microsoft.com/office/powerpoint/2010/main" val="38829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08E7E6-A857-495C-871B-00082158E877}"/>
              </a:ext>
            </a:extLst>
          </p:cNvPr>
          <p:cNvSpPr>
            <a:spLocks noGrp="1"/>
          </p:cNvSpPr>
          <p:nvPr>
            <p:ph type="title"/>
          </p:nvPr>
        </p:nvSpPr>
        <p:spPr>
          <a:xfrm>
            <a:off x="838200" y="268514"/>
            <a:ext cx="10515600" cy="637198"/>
          </a:xfrm>
        </p:spPr>
        <p:txBody>
          <a:bodyPr>
            <a:noAutofit/>
          </a:bodyPr>
          <a:lstStyle/>
          <a:p>
            <a:r>
              <a:rPr lang="en-US" sz="4000" dirty="0">
                <a:solidFill>
                  <a:srgbClr val="C00000"/>
                </a:solidFill>
                <a:effectLst>
                  <a:outerShdw blurRad="38100" dist="38100" dir="2700000" algn="tl">
                    <a:srgbClr val="000000">
                      <a:alpha val="43137"/>
                    </a:srgbClr>
                  </a:outerShdw>
                </a:effectLst>
                <a:latin typeface="Eras Demi ITC" panose="020B0805030504020804" pitchFamily="34" charset="0"/>
              </a:rPr>
              <a:t>The Yam </a:t>
            </a:r>
            <a:r>
              <a:rPr lang="en-US" sz="4000" dirty="0" err="1">
                <a:solidFill>
                  <a:srgbClr val="C00000"/>
                </a:solidFill>
                <a:effectLst>
                  <a:outerShdw blurRad="38100" dist="38100" dir="2700000" algn="tl">
                    <a:srgbClr val="000000">
                      <a:alpha val="43137"/>
                    </a:srgbClr>
                  </a:outerShdw>
                </a:effectLst>
                <a:latin typeface="Eras Demi ITC" panose="020B0805030504020804" pitchFamily="34" charset="0"/>
              </a:rPr>
              <a:t>Suph</a:t>
            </a:r>
            <a:endParaRPr lang="en-US" sz="4000" dirty="0">
              <a:solidFill>
                <a:srgbClr val="C00000"/>
              </a:solidFill>
              <a:effectLst>
                <a:outerShdw blurRad="38100" dist="38100" dir="2700000" algn="tl">
                  <a:srgbClr val="000000">
                    <a:alpha val="43137"/>
                  </a:srgbClr>
                </a:outerShdw>
              </a:effectLst>
              <a:latin typeface="Eras Demi ITC" panose="020B0805030504020804" pitchFamily="34" charset="0"/>
            </a:endParaRPr>
          </a:p>
        </p:txBody>
      </p:sp>
      <p:sp>
        <p:nvSpPr>
          <p:cNvPr id="5" name="Content Placeholder 4">
            <a:extLst>
              <a:ext uri="{FF2B5EF4-FFF2-40B4-BE49-F238E27FC236}">
                <a16:creationId xmlns:a16="http://schemas.microsoft.com/office/drawing/2014/main" id="{5F49A035-3661-479D-B475-498DCF908A61}"/>
              </a:ext>
            </a:extLst>
          </p:cNvPr>
          <p:cNvSpPr>
            <a:spLocks noGrp="1"/>
          </p:cNvSpPr>
          <p:nvPr>
            <p:ph idx="1"/>
          </p:nvPr>
        </p:nvSpPr>
        <p:spPr>
          <a:xfrm>
            <a:off x="838200" y="1165860"/>
            <a:ext cx="10843260" cy="5532120"/>
          </a:xfrm>
        </p:spPr>
        <p:txBody>
          <a:bodyPr>
            <a:normAutofit/>
          </a:bodyPr>
          <a:lstStyle/>
          <a:p>
            <a:pPr marL="0" indent="0">
              <a:buNone/>
            </a:pPr>
            <a:r>
              <a:rPr lang="en-US" sz="2800" b="1" dirty="0">
                <a:solidFill>
                  <a:srgbClr val="FF0000"/>
                </a:solidFill>
              </a:rPr>
              <a:t>The traditional rendering “Red Sea” is an unfortunate mistranslation first appearing in the LXX and followed by later versions for centuries (13:18; 15:4, etc.).</a:t>
            </a:r>
          </a:p>
          <a:p>
            <a:r>
              <a:rPr lang="en-US" sz="2400" i="1" dirty="0"/>
              <a:t>The Hebrew term Yam </a:t>
            </a:r>
            <a:r>
              <a:rPr lang="en-US" sz="2400" i="1" dirty="0" err="1"/>
              <a:t>Suph</a:t>
            </a:r>
            <a:r>
              <a:rPr lang="en-US" sz="2400" i="1" dirty="0"/>
              <a:t> (</a:t>
            </a:r>
            <a:r>
              <a:rPr lang="en-US" sz="2400" dirty="0">
                <a:latin typeface="HebrewTh" pitchFamily="2" charset="0"/>
              </a:rPr>
              <a:t>JUs-My!</a:t>
            </a:r>
            <a:r>
              <a:rPr lang="en-US" sz="2400" i="1" dirty="0"/>
              <a:t>) means “Sea of Reeds” and probably refers to the marshy lake district on Egypt’s eastern frontier. It should not be confused with the large body of water between Egypt and Saudi Arabia.</a:t>
            </a:r>
          </a:p>
          <a:p>
            <a:r>
              <a:rPr lang="en-US" sz="2400" i="1" dirty="0"/>
              <a:t>Until the last century, this system of lakes was known as the el-</a:t>
            </a:r>
            <a:r>
              <a:rPr lang="en-US" sz="2400" i="1" dirty="0" err="1"/>
              <a:t>Ballah</a:t>
            </a:r>
            <a:r>
              <a:rPr lang="en-US" sz="2400" i="1" dirty="0"/>
              <a:t> lakes, and one of these is likely what the biblical writer calls the Yam </a:t>
            </a:r>
            <a:r>
              <a:rPr lang="en-US" sz="2400" i="1" dirty="0" err="1"/>
              <a:t>Suph</a:t>
            </a:r>
            <a:r>
              <a:rPr lang="en-US" sz="2400" i="1" dirty="0"/>
              <a:t>.</a:t>
            </a:r>
          </a:p>
          <a:p>
            <a:r>
              <a:rPr lang="en-US" sz="2400" i="1" dirty="0"/>
              <a:t>Today, this whole area has been significantly altered by the building of the Suez Canal.</a:t>
            </a:r>
          </a:p>
        </p:txBody>
      </p:sp>
    </p:spTree>
    <p:extLst>
      <p:ext uri="{BB962C8B-B14F-4D97-AF65-F5344CB8AC3E}">
        <p14:creationId xmlns:p14="http://schemas.microsoft.com/office/powerpoint/2010/main" val="22279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656D-7CA2-4C25-8E4C-FDD3B61E6B5F}"/>
              </a:ext>
            </a:extLst>
          </p:cNvPr>
          <p:cNvSpPr>
            <a:spLocks noGrp="1"/>
          </p:cNvSpPr>
          <p:nvPr>
            <p:ph type="title"/>
          </p:nvPr>
        </p:nvSpPr>
        <p:spPr>
          <a:xfrm>
            <a:off x="4555220" y="271620"/>
            <a:ext cx="7056120" cy="910906"/>
          </a:xfrm>
        </p:spPr>
        <p:txBody>
          <a:bodyPr/>
          <a:lstStyle/>
          <a:p>
            <a:r>
              <a:rPr lang="en-US" dirty="0">
                <a:solidFill>
                  <a:srgbClr val="C00000"/>
                </a:solidFill>
                <a:effectLst>
                  <a:outerShdw blurRad="38100" dist="38100" dir="2700000" algn="tl">
                    <a:srgbClr val="000000">
                      <a:alpha val="43137"/>
                    </a:srgbClr>
                  </a:outerShdw>
                </a:effectLst>
              </a:rPr>
              <a:t>From Ramesses to the </a:t>
            </a:r>
            <a:r>
              <a:rPr lang="en-US" i="1" dirty="0">
                <a:solidFill>
                  <a:srgbClr val="C00000"/>
                </a:solidFill>
                <a:effectLst>
                  <a:outerShdw blurRad="38100" dist="38100" dir="2700000" algn="tl">
                    <a:srgbClr val="000000">
                      <a:alpha val="43137"/>
                    </a:srgbClr>
                  </a:outerShdw>
                </a:effectLst>
              </a:rPr>
              <a:t>Yam </a:t>
            </a:r>
            <a:r>
              <a:rPr lang="en-US" i="1" dirty="0" err="1">
                <a:solidFill>
                  <a:srgbClr val="C00000"/>
                </a:solidFill>
                <a:effectLst>
                  <a:outerShdw blurRad="38100" dist="38100" dir="2700000" algn="tl">
                    <a:srgbClr val="000000">
                      <a:alpha val="43137"/>
                    </a:srgbClr>
                  </a:outerShdw>
                </a:effectLst>
              </a:rPr>
              <a:t>Suph</a:t>
            </a:r>
            <a:endParaRPr lang="en-US" i="1" dirty="0">
              <a:solidFill>
                <a:srgbClr val="C00000"/>
              </a:solidFill>
              <a:effectLst>
                <a:outerShdw blurRad="38100" dist="38100" dir="2700000" algn="tl">
                  <a:srgbClr val="000000">
                    <a:alpha val="43137"/>
                  </a:srgbClr>
                </a:outerShdw>
              </a:effectLst>
            </a:endParaRPr>
          </a:p>
        </p:txBody>
      </p:sp>
      <p:pic>
        <p:nvPicPr>
          <p:cNvPr id="7" name="Content Placeholder 6">
            <a:extLst>
              <a:ext uri="{FF2B5EF4-FFF2-40B4-BE49-F238E27FC236}">
                <a16:creationId xmlns:a16="http://schemas.microsoft.com/office/drawing/2014/main" id="{73416D79-AB93-4A56-AAD4-9EBA91CEC7BD}"/>
              </a:ext>
            </a:extLst>
          </p:cNvPr>
          <p:cNvPicPr>
            <a:picLocks noGrp="1" noChangeAspect="1"/>
          </p:cNvPicPr>
          <p:nvPr>
            <p:ph sz="half" idx="1"/>
          </p:nvPr>
        </p:nvPicPr>
        <p:blipFill>
          <a:blip r:embed="rId2"/>
          <a:stretch>
            <a:fillRect/>
          </a:stretch>
        </p:blipFill>
        <p:spPr>
          <a:xfrm>
            <a:off x="22861" y="584"/>
            <a:ext cx="4251598" cy="6857416"/>
          </a:xfrm>
        </p:spPr>
      </p:pic>
      <p:sp>
        <p:nvSpPr>
          <p:cNvPr id="4" name="Text Placeholder 3">
            <a:extLst>
              <a:ext uri="{FF2B5EF4-FFF2-40B4-BE49-F238E27FC236}">
                <a16:creationId xmlns:a16="http://schemas.microsoft.com/office/drawing/2014/main" id="{C7548AB5-F340-4B4F-AC26-FBB81AECC985}"/>
              </a:ext>
            </a:extLst>
          </p:cNvPr>
          <p:cNvSpPr>
            <a:spLocks noGrp="1"/>
          </p:cNvSpPr>
          <p:nvPr>
            <p:ph type="body" sz="half" idx="2"/>
          </p:nvPr>
        </p:nvSpPr>
        <p:spPr>
          <a:xfrm>
            <a:off x="4555220" y="1109260"/>
            <a:ext cx="7313660" cy="5477120"/>
          </a:xfrm>
        </p:spPr>
        <p:txBody>
          <a:bodyPr>
            <a:normAutofit fontScale="85000" lnSpcReduction="20000"/>
          </a:bodyPr>
          <a:lstStyle/>
          <a:p>
            <a:pPr marL="0" indent="0">
              <a:buNone/>
            </a:pPr>
            <a:r>
              <a:rPr lang="en-US" sz="3300" b="1" dirty="0">
                <a:solidFill>
                  <a:srgbClr val="FF0000"/>
                </a:solidFill>
              </a:rPr>
              <a:t>To date, some of these locations have been archaeologically identified, while others have not.</a:t>
            </a:r>
          </a:p>
          <a:p>
            <a:r>
              <a:rPr lang="en-US" sz="2800" i="1" dirty="0"/>
              <a:t>The area was heavily guarded by Egyptian fortresses protecting the route along the seacoast to Canaan, which is why the Israelites did not follow “the way of the Philistines” (13:17).</a:t>
            </a:r>
          </a:p>
          <a:p>
            <a:r>
              <a:rPr lang="en-US" sz="2800" i="1" dirty="0"/>
              <a:t>What looks like aimless wandering was actually a very careful route threaded between these forts.</a:t>
            </a:r>
          </a:p>
          <a:p>
            <a:r>
              <a:rPr lang="en-US" sz="2800" i="1" dirty="0"/>
              <a:t>The term Pi-</a:t>
            </a:r>
            <a:r>
              <a:rPr lang="en-US" sz="2800" i="1" dirty="0" err="1"/>
              <a:t>hahiroth</a:t>
            </a:r>
            <a:r>
              <a:rPr lang="en-US" sz="2800" i="1" dirty="0"/>
              <a:t> means “mouth of the canal” (several canals spanned the gaps between the lakes).</a:t>
            </a:r>
          </a:p>
          <a:p>
            <a:r>
              <a:rPr lang="en-US" sz="2800" i="1" dirty="0"/>
              <a:t>The best candidates for the Yam </a:t>
            </a:r>
            <a:r>
              <a:rPr lang="en-US" sz="2800" i="1" dirty="0" err="1"/>
              <a:t>Suph</a:t>
            </a:r>
            <a:r>
              <a:rPr lang="en-US" sz="2800" i="1" dirty="0"/>
              <a:t> are either the northern part of Lake </a:t>
            </a:r>
            <a:r>
              <a:rPr lang="en-US" sz="2800" i="1" dirty="0" err="1"/>
              <a:t>Timseh</a:t>
            </a:r>
            <a:r>
              <a:rPr lang="en-US" sz="2800" i="1" dirty="0"/>
              <a:t> or one of the El-</a:t>
            </a:r>
            <a:r>
              <a:rPr lang="en-US" sz="2800" i="1" dirty="0" err="1"/>
              <a:t>Ballah</a:t>
            </a:r>
            <a:r>
              <a:rPr lang="en-US" sz="2800" i="1" dirty="0"/>
              <a:t> lakes.</a:t>
            </a:r>
          </a:p>
        </p:txBody>
      </p:sp>
      <p:sp>
        <p:nvSpPr>
          <p:cNvPr id="5" name="Slide Number Placeholder 4">
            <a:extLst>
              <a:ext uri="{FF2B5EF4-FFF2-40B4-BE49-F238E27FC236}">
                <a16:creationId xmlns:a16="http://schemas.microsoft.com/office/drawing/2014/main" id="{7CAF9FC9-F47A-4F96-94CA-F92DDE150325}"/>
              </a:ext>
            </a:extLst>
          </p:cNvPr>
          <p:cNvSpPr>
            <a:spLocks noGrp="1"/>
          </p:cNvSpPr>
          <p:nvPr>
            <p:ph type="sldNum" sz="quarter" idx="12"/>
          </p:nvPr>
        </p:nvSpPr>
        <p:spPr/>
        <p:txBody>
          <a:bodyPr/>
          <a:lstStyle/>
          <a:p>
            <a:pPr>
              <a:defRPr/>
            </a:pPr>
            <a:fld id="{6BCE622C-DAE1-4578-8E74-28861332DA17}" type="slidenum">
              <a:rPr lang="en-US" altLang="en-US" smtClean="0"/>
              <a:pPr>
                <a:defRPr/>
              </a:pPr>
              <a:t>99</a:t>
            </a:fld>
            <a:endParaRPr lang="en-US" altLang="en-US"/>
          </a:p>
        </p:txBody>
      </p:sp>
    </p:spTree>
    <p:extLst>
      <p:ext uri="{BB962C8B-B14F-4D97-AF65-F5344CB8AC3E}">
        <p14:creationId xmlns:p14="http://schemas.microsoft.com/office/powerpoint/2010/main" val="173942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10.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lit">
  <a:themeElements>
    <a:clrScheme name="Slit 10">
      <a:dk1>
        <a:srgbClr val="674E2F"/>
      </a:dk1>
      <a:lt1>
        <a:srgbClr val="FFFFFF"/>
      </a:lt1>
      <a:dk2>
        <a:srgbClr val="36291A"/>
      </a:dk2>
      <a:lt2>
        <a:srgbClr val="D8B274"/>
      </a:lt2>
      <a:accent1>
        <a:srgbClr val="CC9900"/>
      </a:accent1>
      <a:accent2>
        <a:srgbClr val="8F5F2F"/>
      </a:accent2>
      <a:accent3>
        <a:srgbClr val="AEACAB"/>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74E2F"/>
        </a:dk1>
        <a:lt1>
          <a:srgbClr val="FFFFFF"/>
        </a:lt1>
        <a:dk2>
          <a:srgbClr val="36291A"/>
        </a:dk2>
        <a:lt2>
          <a:srgbClr val="D8B274"/>
        </a:lt2>
        <a:accent1>
          <a:srgbClr val="CC9900"/>
        </a:accent1>
        <a:accent2>
          <a:srgbClr val="8F5F2F"/>
        </a:accent2>
        <a:accent3>
          <a:srgbClr val="AEACAB"/>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default">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Arial Narrow" panose="020B0606020202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1" u="none" strike="noStrike" cap="none" normalizeH="0" baseline="0" smtClean="0">
            <a:ln>
              <a:noFill/>
            </a:ln>
            <a:solidFill>
              <a:schemeClr val="tx1"/>
            </a:solidFill>
            <a:effectLst/>
            <a:latin typeface="Arial Narrow" panose="020B0606020202030204" pitchFamily="34" charset="0"/>
            <a:cs typeface="Arial" panose="020B0604020202020204" pitchFamily="34" charset="0"/>
          </a:defRPr>
        </a:defPPr>
      </a:lstStyle>
    </a:lnDef>
  </a:objectDefaults>
  <a:extraClrSchemeLst>
    <a:extraClrScheme>
      <a:clrScheme name="default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default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default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default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default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Cliff">
  <a:themeElements>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extured">
  <a:themeElements>
    <a:clrScheme name="Textured 13">
      <a:dk1>
        <a:srgbClr val="004E4C"/>
      </a:dk1>
      <a:lt1>
        <a:srgbClr val="FFFFFF"/>
      </a:lt1>
      <a:dk2>
        <a:srgbClr val="001439"/>
      </a:dk2>
      <a:lt2>
        <a:srgbClr val="FFFFCC"/>
      </a:lt2>
      <a:accent1>
        <a:srgbClr val="FFCC00"/>
      </a:accent1>
      <a:accent2>
        <a:srgbClr val="00B0AC"/>
      </a:accent2>
      <a:accent3>
        <a:srgbClr val="AAAAAE"/>
      </a:accent3>
      <a:accent4>
        <a:srgbClr val="DADADA"/>
      </a:accent4>
      <a:accent5>
        <a:srgbClr val="FFE2AA"/>
      </a:accent5>
      <a:accent6>
        <a:srgbClr val="009F9B"/>
      </a:accent6>
      <a:hlink>
        <a:srgbClr val="BA7C3E"/>
      </a:hlink>
      <a:folHlink>
        <a:srgbClr val="724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4E4C"/>
        </a:dk1>
        <a:lt1>
          <a:srgbClr val="FFFFFF"/>
        </a:lt1>
        <a:dk2>
          <a:srgbClr val="003366"/>
        </a:dk2>
        <a:lt2>
          <a:srgbClr val="FFFFCC"/>
        </a:lt2>
        <a:accent1>
          <a:srgbClr val="FFCC00"/>
        </a:accent1>
        <a:accent2>
          <a:srgbClr val="00B0AC"/>
        </a:accent2>
        <a:accent3>
          <a:srgbClr val="AAAD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0">
        <a:dk1>
          <a:srgbClr val="004E4C"/>
        </a:dk1>
        <a:lt1>
          <a:srgbClr val="FFFFFF"/>
        </a:lt1>
        <a:dk2>
          <a:srgbClr val="00172E"/>
        </a:dk2>
        <a:lt2>
          <a:srgbClr val="FFFFCC"/>
        </a:lt2>
        <a:accent1>
          <a:srgbClr val="FFCC00"/>
        </a:accent1>
        <a:accent2>
          <a:srgbClr val="00B0AC"/>
        </a:accent2>
        <a:accent3>
          <a:srgbClr val="AAABAD"/>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1">
        <a:dk1>
          <a:srgbClr val="004E4C"/>
        </a:dk1>
        <a:lt1>
          <a:srgbClr val="FFFFFF"/>
        </a:lt1>
        <a:dk2>
          <a:srgbClr val="000066"/>
        </a:dk2>
        <a:lt2>
          <a:srgbClr val="FFFFCC"/>
        </a:lt2>
        <a:accent1>
          <a:srgbClr val="FFCC00"/>
        </a:accent1>
        <a:accent2>
          <a:srgbClr val="00B0AC"/>
        </a:accent2>
        <a:accent3>
          <a:srgbClr val="AAAA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2">
        <a:dk1>
          <a:srgbClr val="004E4C"/>
        </a:dk1>
        <a:lt1>
          <a:srgbClr val="FFFFFF"/>
        </a:lt1>
        <a:dk2>
          <a:srgbClr val="002350"/>
        </a:dk2>
        <a:lt2>
          <a:srgbClr val="FFFFCC"/>
        </a:lt2>
        <a:accent1>
          <a:srgbClr val="FFCC00"/>
        </a:accent1>
        <a:accent2>
          <a:srgbClr val="00B0AC"/>
        </a:accent2>
        <a:accent3>
          <a:srgbClr val="AAACB3"/>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13">
        <a:dk1>
          <a:srgbClr val="004E4C"/>
        </a:dk1>
        <a:lt1>
          <a:srgbClr val="FFFFFF"/>
        </a:lt1>
        <a:dk2>
          <a:srgbClr val="001439"/>
        </a:dk2>
        <a:lt2>
          <a:srgbClr val="FFFFCC"/>
        </a:lt2>
        <a:accent1>
          <a:srgbClr val="FFCC00"/>
        </a:accent1>
        <a:accent2>
          <a:srgbClr val="00B0AC"/>
        </a:accent2>
        <a:accent3>
          <a:srgbClr val="AAAAAE"/>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Winter presentation</Template>
  <TotalTime>0</TotalTime>
  <Words>20664</Words>
  <Application>Microsoft Office PowerPoint</Application>
  <PresentationFormat>Widescreen</PresentationFormat>
  <Paragraphs>1245</Paragraphs>
  <Slides>211</Slides>
  <Notes>0</Notes>
  <HiddenSlides>0</HiddenSlides>
  <MMClips>0</MMClips>
  <ScaleCrop>false</ScaleCrop>
  <HeadingPairs>
    <vt:vector size="6" baseType="variant">
      <vt:variant>
        <vt:lpstr>Fonts Used</vt:lpstr>
      </vt:variant>
      <vt:variant>
        <vt:i4>32</vt:i4>
      </vt:variant>
      <vt:variant>
        <vt:lpstr>Theme</vt:lpstr>
      </vt:variant>
      <vt:variant>
        <vt:i4>13</vt:i4>
      </vt:variant>
      <vt:variant>
        <vt:lpstr>Slide Titles</vt:lpstr>
      </vt:variant>
      <vt:variant>
        <vt:i4>211</vt:i4>
      </vt:variant>
    </vt:vector>
  </HeadingPairs>
  <TitlesOfParts>
    <vt:vector size="256" baseType="lpstr">
      <vt:lpstr>Agency FB</vt:lpstr>
      <vt:lpstr>Bernard MT Condensed</vt:lpstr>
      <vt:lpstr>Calibri</vt:lpstr>
      <vt:lpstr>Century Gothic</vt:lpstr>
      <vt:lpstr>Wingdings 3</vt:lpstr>
      <vt:lpstr>Copperplate Gothic Bold</vt:lpstr>
      <vt:lpstr>Times New Roman</vt:lpstr>
      <vt:lpstr>Berlin Sans FB Demi</vt:lpstr>
      <vt:lpstr>Impact</vt:lpstr>
      <vt:lpstr>Verdana</vt:lpstr>
      <vt:lpstr>Calibri Light</vt:lpstr>
      <vt:lpstr>Matura MT Script Capitals</vt:lpstr>
      <vt:lpstr>Mistral</vt:lpstr>
      <vt:lpstr>Greekth</vt:lpstr>
      <vt:lpstr>Eras Demi ITC</vt:lpstr>
      <vt:lpstr>Brush Script MT</vt:lpstr>
      <vt:lpstr>Lucida Bright</vt:lpstr>
      <vt:lpstr>Garamond</vt:lpstr>
      <vt:lpstr>Haettenschweiler</vt:lpstr>
      <vt:lpstr>Arial</vt:lpstr>
      <vt:lpstr>Comic Sans MS</vt:lpstr>
      <vt:lpstr>Franklin Gothic Medium</vt:lpstr>
      <vt:lpstr>Aharoni</vt:lpstr>
      <vt:lpstr>Tahoma</vt:lpstr>
      <vt:lpstr>Book Antiqua</vt:lpstr>
      <vt:lpstr>Gill Sans</vt:lpstr>
      <vt:lpstr>Arial Narrow</vt:lpstr>
      <vt:lpstr>Arial Rounded MT Bold</vt:lpstr>
      <vt:lpstr>HebrewTh</vt:lpstr>
      <vt:lpstr>Wingdings</vt:lpstr>
      <vt:lpstr>Narkisim</vt:lpstr>
      <vt:lpstr>Euphemia</vt:lpstr>
      <vt:lpstr>Office Theme</vt:lpstr>
      <vt:lpstr>Textured</vt:lpstr>
      <vt:lpstr>default</vt:lpstr>
      <vt:lpstr>Network</vt:lpstr>
      <vt:lpstr>1_Textured</vt:lpstr>
      <vt:lpstr>Ion</vt:lpstr>
      <vt:lpstr>Cliff</vt:lpstr>
      <vt:lpstr>2_Textured</vt:lpstr>
      <vt:lpstr>Quadrant</vt:lpstr>
      <vt:lpstr>1_Cliff</vt:lpstr>
      <vt:lpstr>Teamwork</vt:lpstr>
      <vt:lpstr>Slit</vt:lpstr>
      <vt:lpstr>1_Slit</vt:lpstr>
      <vt:lpstr>Exodoj</vt:lpstr>
      <vt:lpstr>Introduction</vt:lpstr>
      <vt:lpstr>The Title</vt:lpstr>
      <vt:lpstr>The Story</vt:lpstr>
      <vt:lpstr>The Themes</vt:lpstr>
      <vt:lpstr>Structure</vt:lpstr>
      <vt:lpstr>From Where and How Does This Story Come?</vt:lpstr>
      <vt:lpstr>The prevailing opinion for nearly the past century and a half among historical-critical scholars was that various strands of four pre-existing traditions were brought together to create the Pentateuchal literature long after any of the events themselves.</vt:lpstr>
      <vt:lpstr>Today, however, it is widely recognized that this theory must be reassessed, and it is more common for scholars to suggest a variety of shorter, independent narratives, gradually formed into units and brought together.</vt:lpstr>
      <vt:lpstr>PowerPoint Presentation</vt:lpstr>
      <vt:lpstr>The language of Israel In and Out of Egypt</vt:lpstr>
      <vt:lpstr>Early Semitic Script</vt:lpstr>
      <vt:lpstr>Qeifa Ostracon</vt:lpstr>
      <vt:lpstr>The Developing Alphabet</vt:lpstr>
      <vt:lpstr>Gezer Calendar</vt:lpstr>
      <vt:lpstr>Standardization</vt:lpstr>
      <vt:lpstr>Fragment of the Book of Exodus</vt:lpstr>
      <vt:lpstr>PowerPoint Presentation</vt:lpstr>
      <vt:lpstr>Minimalists (the terms “minimalist” and “maximalist” were coined by William Hallo of Yale University)</vt:lpstr>
      <vt:lpstr>Maximalists</vt:lpstr>
      <vt:lpstr>This debate, in turn, has led to two basic positions in the academy regarding the exodus.</vt:lpstr>
      <vt:lpstr>A factor to consider…</vt:lpstr>
      <vt:lpstr>Were there Semites in Egypt?</vt:lpstr>
      <vt:lpstr>Were Semites reduced to slavery in Egypt?</vt:lpstr>
      <vt:lpstr>Quotas for brick-making…</vt:lpstr>
      <vt:lpstr>Slaves and agricultural work…</vt:lpstr>
      <vt:lpstr>The importance of toponyms…</vt:lpstr>
      <vt:lpstr>Excavations at Pi-Ramesses are ongoing</vt:lpstr>
      <vt:lpstr>PowerPoint Presentation</vt:lpstr>
      <vt:lpstr>The Traditional Date</vt:lpstr>
      <vt:lpstr>The Unnamed Pharaoh</vt:lpstr>
      <vt:lpstr>Thutmose III (ca. 1479-1425 BC)  Possible Pharaoh of the exodus based on an early date  Alternative possibilities are Queen Hatshepsut (co-regent with Thutmose III at the beginning of his reign) and Amenhotep II (co-regent with Thutmose III at the end of his reign)</vt:lpstr>
      <vt:lpstr>The Late Date</vt:lpstr>
      <vt:lpstr>Ramesses II (ca. 1279-1213 BC)  Possible Pharaoh of the exodus based on the later date  The use of his name in the accounts (Ge. 47:11; Ex. 1`:11; 12:37; Nu. 33:3, 5), even though indirect, suggests this possibility.</vt:lpstr>
      <vt:lpstr>Merneptah  Stele</vt:lpstr>
      <vt:lpstr>PowerPoint Presentation</vt:lpstr>
      <vt:lpstr>The Archaeological Break</vt:lpstr>
      <vt:lpstr>THE AMARNA PERIOD (14th century BC)</vt:lpstr>
      <vt:lpstr>PowerPoint Presentation</vt:lpstr>
      <vt:lpstr>Various of the Amarna letters mention a series of conflicts between Canaanite cities and a group called “the Hapiru”.</vt:lpstr>
      <vt:lpstr>Implications</vt:lpstr>
      <vt:lpstr>Implications Cont.--</vt:lpstr>
      <vt:lpstr>Slavery in Egypt</vt:lpstr>
      <vt:lpstr>The Sons of Israel (1:1-7)</vt:lpstr>
      <vt:lpstr>THE HYKSOS</vt:lpstr>
      <vt:lpstr>The Pharaoh who Did Not Know Joseph (1:8-22)</vt:lpstr>
      <vt:lpstr>PowerPoint Presentation</vt:lpstr>
      <vt:lpstr> Moses’ Call and Commission</vt:lpstr>
      <vt:lpstr>Birth of Moses (2:1-10)</vt:lpstr>
      <vt:lpstr>Moses</vt:lpstr>
      <vt:lpstr>Moses’ Exile to Midian (2:11-25)</vt:lpstr>
      <vt:lpstr>The Call of Moses (3-4)</vt:lpstr>
      <vt:lpstr>The Mal’ak Yahweh</vt:lpstr>
      <vt:lpstr>The Tetragrammaton</vt:lpstr>
      <vt:lpstr>The Commission</vt:lpstr>
      <vt:lpstr>The Reluctant Deliverer</vt:lpstr>
      <vt:lpstr>The Three Signs</vt:lpstr>
      <vt:lpstr>Moses’ Rod</vt:lpstr>
      <vt:lpstr>Back to Egypt</vt:lpstr>
      <vt:lpstr>CORPORATE PERSONALITY IN ANCIENT ISRAEL</vt:lpstr>
      <vt:lpstr>The Circumcision of Gershom</vt:lpstr>
      <vt:lpstr> The Divine Contest</vt:lpstr>
      <vt:lpstr>The Contest Between Pharaoh and Yahweh</vt:lpstr>
      <vt:lpstr>Legitimizing the Pharaoh</vt:lpstr>
      <vt:lpstr>The Initial Confrontation (5)</vt:lpstr>
      <vt:lpstr>BRICKS AND STRAW</vt:lpstr>
      <vt:lpstr>“I Am Yahweh” (6:1-13)</vt:lpstr>
      <vt:lpstr>Covenant and Redemption</vt:lpstr>
      <vt:lpstr>The Serpent Sign (7:8-13)</vt:lpstr>
      <vt:lpstr>The Hardening of Pharaoh’s Heart</vt:lpstr>
      <vt:lpstr>Weighing the Pharaoh’s Heart</vt:lpstr>
      <vt:lpstr>The Nine Wonders (7:14—10:29)</vt:lpstr>
      <vt:lpstr>First Plague (7:14-25)</vt:lpstr>
      <vt:lpstr>Second Plague (8:1-15)</vt:lpstr>
      <vt:lpstr>Third Plague (8:16-19)</vt:lpstr>
      <vt:lpstr>Fourth Plague (8:20-32)</vt:lpstr>
      <vt:lpstr>Fifth Plague (9:1-7)</vt:lpstr>
      <vt:lpstr>Sixth Plague (9:8-14)</vt:lpstr>
      <vt:lpstr>Seventh Plague (9:13-35)</vt:lpstr>
      <vt:lpstr>The Eighth Plague (10:1-20)</vt:lpstr>
      <vt:lpstr>The Ninth Plague (10:21-29)</vt:lpstr>
      <vt:lpstr>Biblical Hyperbole</vt:lpstr>
      <vt:lpstr> The Passover</vt:lpstr>
      <vt:lpstr>The Final Plague is Announced (11)</vt:lpstr>
      <vt:lpstr>The Tenth Plague (12:1-32)</vt:lpstr>
      <vt:lpstr>Slaying the First-born</vt:lpstr>
      <vt:lpstr>The Annual Passover Festival</vt:lpstr>
      <vt:lpstr>The Expulsion from Egypt (12:33-42)</vt:lpstr>
      <vt:lpstr>The Number of the Israelites Fleeing Egypt</vt:lpstr>
      <vt:lpstr>The Logistical Difficulties</vt:lpstr>
      <vt:lpstr>Possible Solutions</vt:lpstr>
      <vt:lpstr>The Mixed Multitude (12:38)</vt:lpstr>
      <vt:lpstr>Consecration of the Firstborn (13:1, 11-16)</vt:lpstr>
      <vt:lpstr> The Exodus</vt:lpstr>
      <vt:lpstr>“…not by way of the land of the Philistines…” (Ex. 13:17)</vt:lpstr>
      <vt:lpstr>Papyri Anastasi V</vt:lpstr>
      <vt:lpstr>Leaving Egypt (14:1-9)</vt:lpstr>
      <vt:lpstr>The Yam Suph</vt:lpstr>
      <vt:lpstr>From Ramesses to the Yam Suph</vt:lpstr>
      <vt:lpstr>Crossing the Sea (14:10-31)</vt:lpstr>
      <vt:lpstr>Egyptian Chariotry</vt:lpstr>
      <vt:lpstr>Mummy of Ramesses II</vt:lpstr>
      <vt:lpstr>The Song of the Sea (15:1-21)</vt:lpstr>
      <vt:lpstr>Dead Sea Scrolls Fragmented Version (4Q365)</vt:lpstr>
      <vt:lpstr> Journey to Sinai</vt:lpstr>
      <vt:lpstr>Route of the Exodus</vt:lpstr>
      <vt:lpstr>PowerPoint Presentation</vt:lpstr>
      <vt:lpstr>PowerPoint Presentation</vt:lpstr>
      <vt:lpstr>Tests of Faith</vt:lpstr>
      <vt:lpstr>The Test at Marah (15:22-26)</vt:lpstr>
      <vt:lpstr>At Elim (15:27)</vt:lpstr>
      <vt:lpstr>The Test in the Wilderness of Sin (16:1-36)</vt:lpstr>
      <vt:lpstr>Origins of the Sabbath</vt:lpstr>
      <vt:lpstr>The Test at Rephidim (17:1-7)</vt:lpstr>
      <vt:lpstr>The Test Against Amalek (17:8-16)</vt:lpstr>
      <vt:lpstr>The Beginning of Oral and Written Memoirs</vt:lpstr>
      <vt:lpstr>The Early Hebrew Alphabet</vt:lpstr>
      <vt:lpstr>The Advice of Jethro (18)</vt:lpstr>
      <vt:lpstr> The Initial Law Code</vt:lpstr>
      <vt:lpstr>The Calling of Israel (19:1-9)</vt:lpstr>
      <vt:lpstr>The Marking Off of Holy Space (19:10-25)</vt:lpstr>
      <vt:lpstr>Ritual Purification (19:10, 14-15, 22)</vt:lpstr>
      <vt:lpstr>Law in the Ancient Near East</vt:lpstr>
      <vt:lpstr>The Ten Words (20:1-21)</vt:lpstr>
      <vt:lpstr>The Ten Words Traditions as to how the Ten Words are to be counted.</vt:lpstr>
      <vt:lpstr>PowerPoint Presentation</vt:lpstr>
      <vt:lpstr>Commandments 1-2</vt:lpstr>
      <vt:lpstr>PowerPoint Presentation</vt:lpstr>
      <vt:lpstr>Commandments 3-4</vt:lpstr>
      <vt:lpstr>Commandments 5-6</vt:lpstr>
      <vt:lpstr>Commandments 7-8</vt:lpstr>
      <vt:lpstr>Commandments 9-10</vt:lpstr>
      <vt:lpstr>The Book of the Covenant (20:22—23:33)</vt:lpstr>
      <vt:lpstr>The Nature of A.N.E. Covenant</vt:lpstr>
      <vt:lpstr>Other well-known covenants are known from the ancient world. Ancient Near Eastern treaties with striking parallels to the biblical covenant material have been found in ancient Hittite culture (15th century BC) and in the vassal treaties of Esarhaddon II of Assyria (7th century BC).</vt:lpstr>
      <vt:lpstr>Expansions on the Ten Words</vt:lpstr>
      <vt:lpstr>Laws About Altars (20:22-26)</vt:lpstr>
      <vt:lpstr>PowerPoint Presentation</vt:lpstr>
      <vt:lpstr>PowerPoint Presentation</vt:lpstr>
      <vt:lpstr>Laws About Charity</vt:lpstr>
      <vt:lpstr>Translation …your servant was at Ha-saar-Asam (when the following incident occurred). …when your servant had finished (his) reaping and had stored it a few days ago, Hoshayahu ben Shabay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vt:lpstr>
      <vt:lpstr>Laws About Slaves</vt:lpstr>
      <vt:lpstr>Laws Concerning the First-born and First-fruits (22:29-30)</vt:lpstr>
      <vt:lpstr>Unusual Laws</vt:lpstr>
      <vt:lpstr>Some Comparisons with Hammurabi’s Code</vt:lpstr>
      <vt:lpstr>Anticipating the Conquest of Canaan (23:20-33)</vt:lpstr>
      <vt:lpstr>Ba’al Epic</vt:lpstr>
      <vt:lpstr>Canaanite Religion</vt:lpstr>
      <vt:lpstr>Canaanite Pantheon</vt:lpstr>
      <vt:lpstr>Ba’al</vt:lpstr>
      <vt:lpstr>PowerPoint Presentation</vt:lpstr>
      <vt:lpstr>tOb’cZema (matstsebot = phallic pillars, male symbols, 23:24)</vt:lpstr>
      <vt:lpstr>PowerPoint Presentation</vt:lpstr>
      <vt:lpstr>The Covenant Ceremony (24)</vt:lpstr>
      <vt:lpstr>The Vision of God</vt:lpstr>
      <vt:lpstr>This relief of Xerxes I from Persepolis is a typical depiction of a king seated on an elevated throne with his feet resting upon a footstool:   Tehran Museum, Iran</vt:lpstr>
      <vt:lpstr> The Taberncale</vt:lpstr>
      <vt:lpstr>Cult and Ritual</vt:lpstr>
      <vt:lpstr>PowerPoint Presentation</vt:lpstr>
      <vt:lpstr>Religious Background The Israelites coming out of pagan Egypt now are to become the people of Yahweh alone</vt:lpstr>
      <vt:lpstr>PowerPoint Presentation</vt:lpstr>
      <vt:lpstr>The Tabernacle or Sanctuary (25-31)</vt:lpstr>
      <vt:lpstr>PowerPoint Presentation</vt:lpstr>
      <vt:lpstr>PowerPoint Presentation</vt:lpstr>
      <vt:lpstr>The Levels of Holiness</vt:lpstr>
      <vt:lpstr>History of the Tabernacle</vt:lpstr>
      <vt:lpstr>Building the Tabernacle (25-31, 35-39)</vt:lpstr>
      <vt:lpstr>The Census (25:1-9)</vt:lpstr>
      <vt:lpstr>The Danger of Census-taking</vt:lpstr>
      <vt:lpstr>The Measurements</vt:lpstr>
      <vt:lpstr>The Ark as a Throne (25:10-22; 37:1-9; cf. 1 Sa. 4:4; Is. 37:16)</vt:lpstr>
      <vt:lpstr>Table for the Bread (25:23-30; 37:10-16)</vt:lpstr>
      <vt:lpstr>The Lampstand  (25:31-40; 37:17-24)</vt:lpstr>
      <vt:lpstr>PowerPoint Presentation</vt:lpstr>
      <vt:lpstr>Altar of Incense  (30:1-10; 37:25-28)</vt:lpstr>
      <vt:lpstr>The Bronze Altar (27:1-8; 38:1-7)</vt:lpstr>
      <vt:lpstr>PowerPoint Presentation</vt:lpstr>
      <vt:lpstr>The Bronze Basin (30:18-20; 38:8)</vt:lpstr>
      <vt:lpstr>The Sanctuary  (25:3-9; 26; 35:30—36:38; 38:21-31)</vt:lpstr>
      <vt:lpstr>The Holy of Holies and the Holy Place</vt:lpstr>
      <vt:lpstr>The Coverings (26:1, 7, 14; 36:8, 14, 19)</vt:lpstr>
      <vt:lpstr>The Court  (27:9-19; 38:9-20)</vt:lpstr>
      <vt:lpstr>Priestly Vestments  (28; 39)</vt:lpstr>
      <vt:lpstr>URIM AND THUMMIM</vt:lpstr>
      <vt:lpstr>Ordination Ritual for Priests  (29; cf. Lv. 8)</vt:lpstr>
      <vt:lpstr>Anointing</vt:lpstr>
      <vt:lpstr>Sabbath and Creation (31:12-19)</vt:lpstr>
      <vt:lpstr> The Covenant Broken and Renewed</vt:lpstr>
      <vt:lpstr>On the Mountain of God</vt:lpstr>
      <vt:lpstr>The Two Tables of Stone</vt:lpstr>
      <vt:lpstr>The Golden Calf Episode (32:1-6)</vt:lpstr>
      <vt:lpstr>The Golden Calf</vt:lpstr>
      <vt:lpstr>The Lethal Presence of Yahweh (32:7-10)</vt:lpstr>
      <vt:lpstr>Moses, the Intercessor (32:11-14)</vt:lpstr>
      <vt:lpstr>The Broken Covenant (32:15-29)</vt:lpstr>
      <vt:lpstr>Moses’ Continued Intercession (32:30-35)</vt:lpstr>
      <vt:lpstr>The Command to Leave Sinai (33:1-6)</vt:lpstr>
      <vt:lpstr>Yahweh Outside the Camp (33:7-11)</vt:lpstr>
      <vt:lpstr>Yahweh in the Midst of the Camp (33:12-17)</vt:lpstr>
      <vt:lpstr>The Divine Face</vt:lpstr>
      <vt:lpstr>The Great Theophany (33:18-23; 34:1-9)</vt:lpstr>
      <vt:lpstr>The Divine Glory (dObKA = “heaviness” or “weight”)</vt:lpstr>
      <vt:lpstr>Mwe The “Name” synecdoche for personality, character &amp; reputation (“I know you by name,” 33:12, 17)</vt:lpstr>
      <vt:lpstr>Translating the Divine Name in the English Old Testament</vt:lpstr>
      <vt:lpstr>Renewal of the Covenant (34:10-28)</vt:lpstr>
      <vt:lpstr>The Face of Moses (34:29-35)</vt:lpstr>
      <vt:lpstr> Erection of the Tabernacle</vt:lpstr>
      <vt:lpstr>The Erection of the Tabernacle (40:1-33)</vt:lpstr>
      <vt:lpstr>The Descent of the Glory Cloud (40:34-38)</vt:lpstr>
      <vt:lpstr>Calendar of the Exodus</vt:lpstr>
      <vt:lpstr>Locations of the Exodus 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2019-03-12T14:59:50Z</dcterms:created>
  <dcterms:modified xsi:type="dcterms:W3CDTF">2019-05-23T22:14:19Z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2018-08-01T19:01:31.0731005Z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