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7" r:id="rId2"/>
  </p:sldMasterIdLst>
  <p:notesMasterIdLst>
    <p:notesMasterId r:id="rId30"/>
  </p:notesMasterIdLst>
  <p:sldIdLst>
    <p:sldId id="542" r:id="rId3"/>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70" r:id="rId17"/>
    <p:sldId id="556" r:id="rId18"/>
    <p:sldId id="557" r:id="rId19"/>
    <p:sldId id="558" r:id="rId20"/>
    <p:sldId id="559" r:id="rId21"/>
    <p:sldId id="560" r:id="rId22"/>
    <p:sldId id="561" r:id="rId23"/>
    <p:sldId id="562" r:id="rId24"/>
    <p:sldId id="563" r:id="rId25"/>
    <p:sldId id="564" r:id="rId26"/>
    <p:sldId id="567" r:id="rId27"/>
    <p:sldId id="566" r:id="rId28"/>
    <p:sldId id="568" r:id="rId29"/>
  </p:sldIdLst>
  <p:sldSz cx="12192000" cy="6858000"/>
  <p:notesSz cx="6858000" cy="9144000"/>
  <p:embeddedFontLst>
    <p:embeddedFont>
      <p:font typeface="Arial Narrow" panose="020B0606020202030204" pitchFamily="34" charset="0"/>
      <p:regular r:id="rId31"/>
      <p:bold r:id="rId32"/>
      <p:italic r:id="rId33"/>
      <p:boldItalic r:id="rId34"/>
    </p:embeddedFont>
    <p:embeddedFont>
      <p:font typeface="Arial Rounded MT Bold" panose="020F0704030504030204" pitchFamily="34" charset="0"/>
      <p:regular r:id="rId35"/>
    </p:embeddedFont>
    <p:embeddedFont>
      <p:font typeface="Cooper Black" panose="0208090404030B020404" pitchFamily="18" charset="0"/>
      <p:regular r:id="rId36"/>
    </p:embeddedFont>
    <p:embeddedFont>
      <p:font typeface="Corbel" panose="020B0503020204020204" pitchFamily="34" charset="0"/>
      <p:regular r:id="rId37"/>
      <p:bold r:id="rId38"/>
      <p:italic r:id="rId39"/>
      <p:boldItalic r:id="rId40"/>
    </p:embeddedFont>
    <p:embeddedFont>
      <p:font typeface="Eras Bold ITC" panose="020B0907030504020204" pitchFamily="34" charset="0"/>
      <p:regular r:id="rId41"/>
    </p:embeddedFont>
    <p:embeddedFont>
      <p:font typeface="Eras Demi ITC" panose="020B0805030504020804" pitchFamily="34" charset="0"/>
      <p:regular r:id="rId42"/>
    </p:embeddedFont>
    <p:embeddedFont>
      <p:font typeface="Franklin Gothic Medium" panose="020B0603020102020204" pitchFamily="34" charset="0"/>
      <p:regular r:id="rId43"/>
      <p:italic r:id="rId44"/>
    </p:embeddedFont>
    <p:embeddedFont>
      <p:font typeface="Freestyle Script" panose="030804020302050B0404" pitchFamily="66" charset="0"/>
      <p:regular r:id="rId45"/>
    </p:embeddedFont>
    <p:embeddedFont>
      <p:font typeface="HebrewTh" pitchFamily="2" charset="0"/>
      <p:regular r:id="rId46"/>
    </p:embeddedFont>
    <p:embeddedFont>
      <p:font typeface="Impact" panose="020B0806030902050204" pitchFamily="34" charset="0"/>
      <p:regular r:id="rId47"/>
    </p:embeddedFont>
    <p:embeddedFont>
      <p:font typeface="Lucida Bright" panose="02040602050505020304" pitchFamily="18" charset="0"/>
      <p:regular r:id="rId48"/>
      <p:bold r:id="rId49"/>
      <p:italic r:id="rId50"/>
      <p:boldItalic r:id="rId51"/>
    </p:embeddedFont>
    <p:embeddedFont>
      <p:font typeface="Matura MT Script Capitals" panose="03020802060602070202" pitchFamily="66" charset="0"/>
      <p:regular r:id="rId52"/>
    </p:embeddedFont>
    <p:embeddedFont>
      <p:font typeface="Tahoma" panose="020B0604030504040204" pitchFamily="34" charset="0"/>
      <p:regular r:id="rId53"/>
      <p:bold r:id="rId54"/>
    </p:embeddedFont>
    <p:embeddedFont>
      <p:font typeface="Wingdings 3" panose="050401020108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99" d="100"/>
          <a:sy n="99" d="100"/>
        </p:scale>
        <p:origin x="10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BDB4-35EB-4234-B17A-8C19778C458C}"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1B32E-D61D-422E-B177-7001D19BC936}" type="slidenum">
              <a:rPr lang="en-US" smtClean="0"/>
              <a:t>‹#›</a:t>
            </a:fld>
            <a:endParaRPr lang="en-US"/>
          </a:p>
        </p:txBody>
      </p:sp>
    </p:spTree>
    <p:extLst>
      <p:ext uri="{BB962C8B-B14F-4D97-AF65-F5344CB8AC3E}">
        <p14:creationId xmlns:p14="http://schemas.microsoft.com/office/powerpoint/2010/main" val="155747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FE1A887-81BC-4307-A39D-0EE3EDDFD48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F5DB05B-0C9E-4796-AF8A-E0320D9CD40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400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66150-FA26-45B5-BF0B-186B42A09DC9}" type="slidenum">
              <a:rPr kumimoji="0" lang="en-US" sz="1200" b="0" i="0" u="none" strike="noStrike" kern="1200" cap="none" spc="0" normalizeH="0" baseline="0" noProof="0" smtClean="0">
                <a:ln>
                  <a:noFill/>
                </a:ln>
                <a:solidFill>
                  <a:srgbClr val="6528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652825"/>
              </a:solidFill>
              <a:effectLst/>
              <a:uLnTx/>
              <a:uFillTx/>
              <a:latin typeface="Corbel"/>
              <a:ea typeface="+mn-ea"/>
              <a:cs typeface="+mn-cs"/>
            </a:endParaRPr>
          </a:p>
        </p:txBody>
      </p:sp>
    </p:spTree>
    <p:extLst>
      <p:ext uri="{BB962C8B-B14F-4D97-AF65-F5344CB8AC3E}">
        <p14:creationId xmlns:p14="http://schemas.microsoft.com/office/powerpoint/2010/main" val="982343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1" y="0"/>
            <a:ext cx="12192000" cy="6858000"/>
          </a:xfrm>
          <a:prstGeom prst="rect">
            <a:avLst/>
          </a:prstGeom>
        </p:spPr>
      </p:pic>
      <p:sp>
        <p:nvSpPr>
          <p:cNvPr id="13" name="Rectangle 12"/>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bwMode="hidden">
          <a:xfrm>
            <a:off x="1" y="4810563"/>
            <a:ext cx="12192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522810" y="1905000"/>
            <a:ext cx="9146382"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809" y="5029200"/>
            <a:ext cx="8231744"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1286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9593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2" y="0"/>
            <a:ext cx="9316965" cy="6858000"/>
          </a:xfrm>
          <a:prstGeom prst="rect">
            <a:avLst/>
          </a:prstGeom>
        </p:spPr>
      </p:pic>
      <p:sp>
        <p:nvSpPr>
          <p:cNvPr id="8" name="Rectangle 7"/>
          <p:cNvSpPr/>
          <p:nvPr/>
        </p:nvSpPr>
        <p:spPr bwMode="hidden">
          <a:xfrm>
            <a:off x="2" y="1"/>
            <a:ext cx="9221012"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Freeform 9"/>
          <p:cNvSpPr>
            <a:spLocks/>
          </p:cNvSpPr>
          <p:nvPr/>
        </p:nvSpPr>
        <p:spPr bwMode="hidden">
          <a:xfrm rot="5400000">
            <a:off x="5887966" y="3333050"/>
            <a:ext cx="6858000" cy="19190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Vertical Title 1"/>
          <p:cNvSpPr>
            <a:spLocks noGrp="1"/>
          </p:cNvSpPr>
          <p:nvPr>
            <p:ph type="title" orient="vert"/>
          </p:nvPr>
        </p:nvSpPr>
        <p:spPr>
          <a:xfrm>
            <a:off x="9561158" y="685800"/>
            <a:ext cx="1295738"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685800"/>
            <a:ext cx="7462785"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32740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59F150F7-1373-41E5-82F7-DA852B6D8F66}" type="slidenum">
              <a:rPr lang="en-US" altLang="en-US"/>
              <a:pPr>
                <a:defRPr/>
              </a:pPr>
              <a:t>‹#›</a:t>
            </a:fld>
            <a:endParaRPr lang="en-US" altLang="en-US"/>
          </a:p>
        </p:txBody>
      </p:sp>
    </p:spTree>
    <p:extLst>
      <p:ext uri="{BB962C8B-B14F-4D97-AF65-F5344CB8AC3E}">
        <p14:creationId xmlns:p14="http://schemas.microsoft.com/office/powerpoint/2010/main" val="174809484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p:txBody>
          <a:bodyPr/>
          <a:lstStyle>
            <a:lvl1pPr>
              <a:defRPr/>
            </a:lvl1pPr>
          </a:lstStyle>
          <a:p>
            <a:pPr>
              <a:defRPr/>
            </a:pPr>
            <a:fld id="{C888F834-2F5E-4992-879D-916267313D62}" type="slidenum">
              <a:rPr lang="en-US" altLang="en-US"/>
              <a:pPr>
                <a:defRPr/>
              </a:pPr>
              <a:t>‹#›</a:t>
            </a:fld>
            <a:endParaRPr lang="en-US" altLang="en-US"/>
          </a:p>
        </p:txBody>
      </p:sp>
    </p:spTree>
    <p:extLst>
      <p:ext uri="{BB962C8B-B14F-4D97-AF65-F5344CB8AC3E}">
        <p14:creationId xmlns:p14="http://schemas.microsoft.com/office/powerpoint/2010/main" val="38713104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5585" y="452438"/>
            <a:ext cx="9408583" cy="579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04FEC71-95D8-40AC-8007-5C3709A4C2EB}"/>
              </a:ext>
            </a:extLst>
          </p:cNvPr>
          <p:cNvSpPr>
            <a:spLocks noGrp="1"/>
          </p:cNvSpPr>
          <p:nvPr>
            <p:ph type="dt" sz="half" idx="10"/>
          </p:nvPr>
        </p:nvSpPr>
        <p:spPr/>
        <p:txBody>
          <a:bodyPr/>
          <a:lstStyle>
            <a:lvl1pPr>
              <a:defRPr/>
            </a:lvl1pPr>
          </a:lstStyle>
          <a:p>
            <a:pPr>
              <a:defRPr/>
            </a:pPr>
            <a:fld id="{33191B68-EC0B-4E9C-8996-C7179FFD2F88}" type="datetimeFigureOut">
              <a:rPr lang="en-US"/>
              <a:pPr>
                <a:defRPr/>
              </a:pPr>
              <a:t>2/16/2025</a:t>
            </a:fld>
            <a:endParaRPr lang="en-US"/>
          </a:p>
        </p:txBody>
      </p:sp>
      <p:sp>
        <p:nvSpPr>
          <p:cNvPr id="4" name="Footer Placeholder 4">
            <a:extLst>
              <a:ext uri="{FF2B5EF4-FFF2-40B4-BE49-F238E27FC236}">
                <a16:creationId xmlns:a16="http://schemas.microsoft.com/office/drawing/2014/main" id="{4B592021-00E1-434C-8924-636F1BFCA3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A8AB922-ED60-42EE-A694-978BE50A1382}"/>
              </a:ext>
            </a:extLst>
          </p:cNvPr>
          <p:cNvSpPr>
            <a:spLocks noGrp="1"/>
          </p:cNvSpPr>
          <p:nvPr>
            <p:ph type="sldNum" sz="quarter" idx="12"/>
          </p:nvPr>
        </p:nvSpPr>
        <p:spPr/>
        <p:txBody>
          <a:bodyPr/>
          <a:lstStyle>
            <a:lvl1pPr>
              <a:defRPr/>
            </a:lvl1pPr>
          </a:lstStyle>
          <a:p>
            <a:pPr>
              <a:defRPr/>
            </a:pPr>
            <a:fld id="{3AE141A8-EBA5-44F0-BE62-56D55F2C4F4D}" type="slidenum">
              <a:rPr lang="en-US"/>
              <a:pPr>
                <a:defRPr/>
              </a:pPr>
              <a:t>‹#›</a:t>
            </a:fld>
            <a:endParaRPr lang="en-US"/>
          </a:p>
        </p:txBody>
      </p:sp>
    </p:spTree>
    <p:extLst>
      <p:ext uri="{BB962C8B-B14F-4D97-AF65-F5344CB8AC3E}">
        <p14:creationId xmlns:p14="http://schemas.microsoft.com/office/powerpoint/2010/main" val="379927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5585" y="452440"/>
            <a:ext cx="9408583" cy="1400175"/>
          </a:xfrm>
        </p:spPr>
        <p:txBody>
          <a:bodyPr/>
          <a:lstStyle/>
          <a:p>
            <a:r>
              <a:rPr lang="en-US"/>
              <a:t>Click to edit Master title style</a:t>
            </a:r>
          </a:p>
        </p:txBody>
      </p:sp>
      <p:sp>
        <p:nvSpPr>
          <p:cNvPr id="3" name="Content Placeholder 2"/>
          <p:cNvSpPr>
            <a:spLocks noGrp="1"/>
          </p:cNvSpPr>
          <p:nvPr>
            <p:ph sz="half" idx="1"/>
          </p:nvPr>
        </p:nvSpPr>
        <p:spPr>
          <a:xfrm>
            <a:off x="1102785" y="2052638"/>
            <a:ext cx="4373034" cy="4195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679018" y="2052640"/>
            <a:ext cx="4373034" cy="2020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79018" y="4225927"/>
            <a:ext cx="4373034"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C672DDF-484A-4018-9708-51AA9655C5F0}"/>
              </a:ext>
            </a:extLst>
          </p:cNvPr>
          <p:cNvSpPr>
            <a:spLocks noGrp="1"/>
          </p:cNvSpPr>
          <p:nvPr>
            <p:ph type="dt" sz="half" idx="10"/>
          </p:nvPr>
        </p:nvSpPr>
        <p:spPr/>
        <p:txBody>
          <a:bodyPr/>
          <a:lstStyle>
            <a:lvl1pPr>
              <a:defRPr/>
            </a:lvl1pPr>
          </a:lstStyle>
          <a:p>
            <a:pPr>
              <a:defRPr/>
            </a:pPr>
            <a:fld id="{30A88632-8D11-42BD-82F8-4E89B599B4B5}" type="datetimeFigureOut">
              <a:rPr lang="en-US"/>
              <a:pPr>
                <a:defRPr/>
              </a:pPr>
              <a:t>2/16/2025</a:t>
            </a:fld>
            <a:endParaRPr lang="en-US"/>
          </a:p>
        </p:txBody>
      </p:sp>
      <p:sp>
        <p:nvSpPr>
          <p:cNvPr id="7" name="Footer Placeholder 4">
            <a:extLst>
              <a:ext uri="{FF2B5EF4-FFF2-40B4-BE49-F238E27FC236}">
                <a16:creationId xmlns:a16="http://schemas.microsoft.com/office/drawing/2014/main" id="{CA510E4D-17A6-4A64-8E31-1E1F21D7627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E3DE8FA-AA3B-40F1-8CFA-7234FBF02349}"/>
              </a:ext>
            </a:extLst>
          </p:cNvPr>
          <p:cNvSpPr>
            <a:spLocks noGrp="1"/>
          </p:cNvSpPr>
          <p:nvPr>
            <p:ph type="sldNum" sz="quarter" idx="12"/>
          </p:nvPr>
        </p:nvSpPr>
        <p:spPr/>
        <p:txBody>
          <a:bodyPr/>
          <a:lstStyle>
            <a:lvl1pPr>
              <a:defRPr/>
            </a:lvl1pPr>
          </a:lstStyle>
          <a:p>
            <a:pPr>
              <a:defRPr/>
            </a:pPr>
            <a:fld id="{47B3701E-AAB7-4032-8C73-5C2A008DFA40}" type="slidenum">
              <a:rPr lang="en-US"/>
              <a:pPr>
                <a:defRPr/>
              </a:pPr>
              <a:t>‹#›</a:t>
            </a:fld>
            <a:endParaRPr lang="en-US"/>
          </a:p>
        </p:txBody>
      </p:sp>
    </p:spTree>
    <p:extLst>
      <p:ext uri="{BB962C8B-B14F-4D97-AF65-F5344CB8AC3E}">
        <p14:creationId xmlns:p14="http://schemas.microsoft.com/office/powerpoint/2010/main" val="115690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763"/>
            <a:ext cx="10363200" cy="914400"/>
          </a:xfrm>
        </p:spPr>
        <p:txBody>
          <a:bodyPr/>
          <a:lstStyle/>
          <a:p>
            <a:r>
              <a:rPr lang="en-US"/>
              <a:t>Click to edit Master title style</a:t>
            </a:r>
          </a:p>
        </p:txBody>
      </p:sp>
      <p:sp>
        <p:nvSpPr>
          <p:cNvPr id="3" name="Content Placeholder 2"/>
          <p:cNvSpPr>
            <a:spLocks noGrp="1"/>
          </p:cNvSpPr>
          <p:nvPr>
            <p:ph sz="quarter" idx="1"/>
          </p:nvPr>
        </p:nvSpPr>
        <p:spPr>
          <a:xfrm>
            <a:off x="1219201" y="1784350"/>
            <a:ext cx="5080000"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1" y="4146550"/>
            <a:ext cx="5080000"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502401" y="1784350"/>
            <a:ext cx="5080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a:extLst>
              <a:ext uri="{FF2B5EF4-FFF2-40B4-BE49-F238E27FC236}">
                <a16:creationId xmlns:a16="http://schemas.microsoft.com/office/drawing/2014/main" id="{18443467-FE88-44F6-B755-883759C0F7F8}"/>
              </a:ext>
            </a:extLst>
          </p:cNvPr>
          <p:cNvSpPr>
            <a:spLocks noGrp="1"/>
          </p:cNvSpPr>
          <p:nvPr>
            <p:ph type="dt" sz="half" idx="10"/>
          </p:nvPr>
        </p:nvSpPr>
        <p:spPr/>
        <p:txBody>
          <a:bodyPr/>
          <a:lstStyle>
            <a:lvl1pPr>
              <a:defRPr/>
            </a:lvl1pPr>
          </a:lstStyle>
          <a:p>
            <a:pPr>
              <a:defRPr/>
            </a:pPr>
            <a:fld id="{23595C03-7344-495A-8DB8-573BE973141F}" type="datetime1">
              <a:rPr lang="en-US"/>
              <a:pPr>
                <a:defRPr/>
              </a:pPr>
              <a:t>2/16/2025</a:t>
            </a:fld>
            <a:endParaRPr lang="en-US"/>
          </a:p>
        </p:txBody>
      </p:sp>
      <p:sp>
        <p:nvSpPr>
          <p:cNvPr id="7" name="Footer Placeholder 2">
            <a:extLst>
              <a:ext uri="{FF2B5EF4-FFF2-40B4-BE49-F238E27FC236}">
                <a16:creationId xmlns:a16="http://schemas.microsoft.com/office/drawing/2014/main" id="{AE4B36A4-AB85-41B4-8709-D7A1FBABBDE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22">
            <a:extLst>
              <a:ext uri="{FF2B5EF4-FFF2-40B4-BE49-F238E27FC236}">
                <a16:creationId xmlns:a16="http://schemas.microsoft.com/office/drawing/2014/main" id="{3CCC73C3-10A9-4A46-802B-81FA884464E0}"/>
              </a:ext>
            </a:extLst>
          </p:cNvPr>
          <p:cNvSpPr>
            <a:spLocks noGrp="1"/>
          </p:cNvSpPr>
          <p:nvPr>
            <p:ph type="sldNum" sz="quarter" idx="12"/>
          </p:nvPr>
        </p:nvSpPr>
        <p:spPr/>
        <p:txBody>
          <a:bodyPr/>
          <a:lstStyle>
            <a:lvl1pPr>
              <a:defRPr/>
            </a:lvl1pPr>
          </a:lstStyle>
          <a:p>
            <a:pPr>
              <a:defRPr/>
            </a:pPr>
            <a:fld id="{2E5DD27B-7975-437A-8832-5955420DD784}" type="slidenum">
              <a:rPr lang="en-US" altLang="en-US"/>
              <a:pPr>
                <a:defRPr/>
              </a:pPr>
              <a:t>‹#›</a:t>
            </a:fld>
            <a:endParaRPr lang="en-US" altLang="en-US"/>
          </a:p>
        </p:txBody>
      </p:sp>
    </p:spTree>
    <p:extLst>
      <p:ext uri="{BB962C8B-B14F-4D97-AF65-F5344CB8AC3E}">
        <p14:creationId xmlns:p14="http://schemas.microsoft.com/office/powerpoint/2010/main" val="274266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9CF42F6-AE37-4803-B4C6-7ABA5C5B37A5}"/>
              </a:ext>
            </a:extLst>
          </p:cNvPr>
          <p:cNvGrpSpPr>
            <a:grpSpLocks/>
          </p:cNvGrpSpPr>
          <p:nvPr/>
        </p:nvGrpSpPr>
        <p:grpSpPr bwMode="auto">
          <a:xfrm>
            <a:off x="5067301" y="1789115"/>
            <a:ext cx="7120466" cy="5056187"/>
            <a:chOff x="2394" y="1127"/>
            <a:chExt cx="3364" cy="3185"/>
          </a:xfrm>
        </p:grpSpPr>
        <p:sp>
          <p:nvSpPr>
            <p:cNvPr id="5" name="Rectangle 3">
              <a:extLst>
                <a:ext uri="{FF2B5EF4-FFF2-40B4-BE49-F238E27FC236}">
                  <a16:creationId xmlns:a16="http://schemas.microsoft.com/office/drawing/2014/main" id="{79A81D97-101D-4768-9081-A9E05E4FE7DB}"/>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6" name="Oval 4">
              <a:extLst>
                <a:ext uri="{FF2B5EF4-FFF2-40B4-BE49-F238E27FC236}">
                  <a16:creationId xmlns:a16="http://schemas.microsoft.com/office/drawing/2014/main" id="{22007B98-EA99-4572-9452-50DDAF9D7BE0}"/>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7" name="Rectangle 5">
              <a:extLst>
                <a:ext uri="{FF2B5EF4-FFF2-40B4-BE49-F238E27FC236}">
                  <a16:creationId xmlns:a16="http://schemas.microsoft.com/office/drawing/2014/main" id="{D65C4D0D-7908-45ED-863D-86393C40A806}"/>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C69C55DF-070D-4845-ACB8-767D0093ECC8}"/>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Rectangle 7">
              <a:extLst>
                <a:ext uri="{FF2B5EF4-FFF2-40B4-BE49-F238E27FC236}">
                  <a16:creationId xmlns:a16="http://schemas.microsoft.com/office/drawing/2014/main" id="{334B0247-CE93-4CD4-9764-CA0EEAFA1D46}"/>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 name="Rectangle 8">
              <a:extLst>
                <a:ext uri="{FF2B5EF4-FFF2-40B4-BE49-F238E27FC236}">
                  <a16:creationId xmlns:a16="http://schemas.microsoft.com/office/drawing/2014/main" id="{15906392-C47D-4BF8-86DA-504D8BDA3455}"/>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1" name="Rectangle 9">
              <a:extLst>
                <a:ext uri="{FF2B5EF4-FFF2-40B4-BE49-F238E27FC236}">
                  <a16:creationId xmlns:a16="http://schemas.microsoft.com/office/drawing/2014/main" id="{CC326E76-887D-4D9A-BE6F-F95CD79DD839}"/>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2" name="Rectangle 10">
              <a:extLst>
                <a:ext uri="{FF2B5EF4-FFF2-40B4-BE49-F238E27FC236}">
                  <a16:creationId xmlns:a16="http://schemas.microsoft.com/office/drawing/2014/main" id="{1716F53A-BC52-4FE0-BF8C-1335ADFFCDB8}"/>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3" name="Rectangle 11">
              <a:extLst>
                <a:ext uri="{FF2B5EF4-FFF2-40B4-BE49-F238E27FC236}">
                  <a16:creationId xmlns:a16="http://schemas.microsoft.com/office/drawing/2014/main" id="{D9B0BD4A-1E37-4F00-96FF-4E28FD4F2953}"/>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4" name="Freeform 12">
              <a:extLst>
                <a:ext uri="{FF2B5EF4-FFF2-40B4-BE49-F238E27FC236}">
                  <a16:creationId xmlns:a16="http://schemas.microsoft.com/office/drawing/2014/main" id="{8C9BB51D-0C37-48B6-8B46-69BEF7F7DFCF}"/>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5" name="Freeform 13">
              <a:extLst>
                <a:ext uri="{FF2B5EF4-FFF2-40B4-BE49-F238E27FC236}">
                  <a16:creationId xmlns:a16="http://schemas.microsoft.com/office/drawing/2014/main" id="{3FF5B2DB-EE16-4035-9F0A-41B160920959}"/>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6" name="Freeform 14">
              <a:extLst>
                <a:ext uri="{FF2B5EF4-FFF2-40B4-BE49-F238E27FC236}">
                  <a16:creationId xmlns:a16="http://schemas.microsoft.com/office/drawing/2014/main" id="{7F70AC40-352C-4660-8987-92AFB4F26E76}"/>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7" name="Freeform 15">
              <a:extLst>
                <a:ext uri="{FF2B5EF4-FFF2-40B4-BE49-F238E27FC236}">
                  <a16:creationId xmlns:a16="http://schemas.microsoft.com/office/drawing/2014/main" id="{48D2674B-DA33-49BF-AB87-338F01E03795}"/>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8" name="Freeform 16">
              <a:extLst>
                <a:ext uri="{FF2B5EF4-FFF2-40B4-BE49-F238E27FC236}">
                  <a16:creationId xmlns:a16="http://schemas.microsoft.com/office/drawing/2014/main" id="{32AFF434-65B5-476A-95EF-19959309A884}"/>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9" name="Freeform 17">
              <a:extLst>
                <a:ext uri="{FF2B5EF4-FFF2-40B4-BE49-F238E27FC236}">
                  <a16:creationId xmlns:a16="http://schemas.microsoft.com/office/drawing/2014/main" id="{229124FF-5EEE-41F1-9E7B-A12C4971C05F}"/>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0" name="Freeform 18">
              <a:extLst>
                <a:ext uri="{FF2B5EF4-FFF2-40B4-BE49-F238E27FC236}">
                  <a16:creationId xmlns:a16="http://schemas.microsoft.com/office/drawing/2014/main" id="{A52C2198-1FA6-4007-9E59-196FE36EAF99}"/>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1" name="Freeform 19">
              <a:extLst>
                <a:ext uri="{FF2B5EF4-FFF2-40B4-BE49-F238E27FC236}">
                  <a16:creationId xmlns:a16="http://schemas.microsoft.com/office/drawing/2014/main" id="{F492B7C5-1E38-46BD-A8FD-EE87ACE09875}"/>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2" name="Freeform 20">
              <a:extLst>
                <a:ext uri="{FF2B5EF4-FFF2-40B4-BE49-F238E27FC236}">
                  <a16:creationId xmlns:a16="http://schemas.microsoft.com/office/drawing/2014/main" id="{2DE25B0D-B736-4AD0-87BA-E589CBE95F95}"/>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3" name="Freeform 21">
              <a:extLst>
                <a:ext uri="{FF2B5EF4-FFF2-40B4-BE49-F238E27FC236}">
                  <a16:creationId xmlns:a16="http://schemas.microsoft.com/office/drawing/2014/main" id="{8169DCA0-EC0E-4122-8269-998AC27D1608}"/>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4" name="Freeform 22">
              <a:extLst>
                <a:ext uri="{FF2B5EF4-FFF2-40B4-BE49-F238E27FC236}">
                  <a16:creationId xmlns:a16="http://schemas.microsoft.com/office/drawing/2014/main" id="{3DE15949-7B0E-4638-B682-D306C08982AC}"/>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5" name="Freeform 23">
              <a:extLst>
                <a:ext uri="{FF2B5EF4-FFF2-40B4-BE49-F238E27FC236}">
                  <a16:creationId xmlns:a16="http://schemas.microsoft.com/office/drawing/2014/main" id="{4A257032-DBAB-40DA-A891-52ED4FD3BA47}"/>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6" name="Freeform 24">
              <a:extLst>
                <a:ext uri="{FF2B5EF4-FFF2-40B4-BE49-F238E27FC236}">
                  <a16:creationId xmlns:a16="http://schemas.microsoft.com/office/drawing/2014/main" id="{7967A158-86AC-4E62-85B8-22B07C3E7E52}"/>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7" name="Freeform 25">
              <a:extLst>
                <a:ext uri="{FF2B5EF4-FFF2-40B4-BE49-F238E27FC236}">
                  <a16:creationId xmlns:a16="http://schemas.microsoft.com/office/drawing/2014/main" id="{576091B1-8835-451C-BBB6-E13B07EEDEF8}"/>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8" name="Freeform 26">
              <a:extLst>
                <a:ext uri="{FF2B5EF4-FFF2-40B4-BE49-F238E27FC236}">
                  <a16:creationId xmlns:a16="http://schemas.microsoft.com/office/drawing/2014/main" id="{8BAB3289-9A35-4AB8-B798-0F890D613C59}"/>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29" name="Oval 27">
              <a:extLst>
                <a:ext uri="{FF2B5EF4-FFF2-40B4-BE49-F238E27FC236}">
                  <a16:creationId xmlns:a16="http://schemas.microsoft.com/office/drawing/2014/main" id="{60C483FD-1514-4BBE-8341-2731A679B46C}"/>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0" name="Oval 28">
              <a:extLst>
                <a:ext uri="{FF2B5EF4-FFF2-40B4-BE49-F238E27FC236}">
                  <a16:creationId xmlns:a16="http://schemas.microsoft.com/office/drawing/2014/main" id="{C68BEBC6-8DCA-4BBD-BABC-AEA1017369D7}"/>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1" name="Oval 29">
              <a:extLst>
                <a:ext uri="{FF2B5EF4-FFF2-40B4-BE49-F238E27FC236}">
                  <a16:creationId xmlns:a16="http://schemas.microsoft.com/office/drawing/2014/main" id="{0C1EBD33-895D-4B3F-A27A-988878D0A67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2" name="Freeform 30">
              <a:extLst>
                <a:ext uri="{FF2B5EF4-FFF2-40B4-BE49-F238E27FC236}">
                  <a16:creationId xmlns:a16="http://schemas.microsoft.com/office/drawing/2014/main" id="{65BCF5E1-9845-4AC3-AD71-E8B748E45398}"/>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3" name="Freeform 31">
              <a:extLst>
                <a:ext uri="{FF2B5EF4-FFF2-40B4-BE49-F238E27FC236}">
                  <a16:creationId xmlns:a16="http://schemas.microsoft.com/office/drawing/2014/main" id="{28275566-3FED-4FE6-9900-DE89AD9DA9C3}"/>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4" name="Rectangle 32">
              <a:extLst>
                <a:ext uri="{FF2B5EF4-FFF2-40B4-BE49-F238E27FC236}">
                  <a16:creationId xmlns:a16="http://schemas.microsoft.com/office/drawing/2014/main" id="{430B3D28-DC3E-46BE-AA33-45FD7F2DE2A9}"/>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5" name="Rectangle 33">
              <a:extLst>
                <a:ext uri="{FF2B5EF4-FFF2-40B4-BE49-F238E27FC236}">
                  <a16:creationId xmlns:a16="http://schemas.microsoft.com/office/drawing/2014/main" id="{022B4B14-BFF9-4850-95F9-0338201D80AB}"/>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6" name="AutoShape 34">
              <a:extLst>
                <a:ext uri="{FF2B5EF4-FFF2-40B4-BE49-F238E27FC236}">
                  <a16:creationId xmlns:a16="http://schemas.microsoft.com/office/drawing/2014/main" id="{3BF65414-F90B-456F-B79E-4DEA6D85D005}"/>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37" name="Freeform 35">
              <a:extLst>
                <a:ext uri="{FF2B5EF4-FFF2-40B4-BE49-F238E27FC236}">
                  <a16:creationId xmlns:a16="http://schemas.microsoft.com/office/drawing/2014/main" id="{C5B1241D-04F6-4D7B-ABF8-FAF4E24A79D2}"/>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38" name="Freeform 36">
              <a:extLst>
                <a:ext uri="{FF2B5EF4-FFF2-40B4-BE49-F238E27FC236}">
                  <a16:creationId xmlns:a16="http://schemas.microsoft.com/office/drawing/2014/main" id="{FB251B0E-E2EF-4969-9EBA-77AA70857E31}"/>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sp>
        <p:nvSpPr>
          <p:cNvPr id="11303" name="Rectangle 39"/>
          <p:cNvSpPr>
            <a:spLocks noGrp="1" noChangeArrowheads="1"/>
          </p:cNvSpPr>
          <p:nvPr>
            <p:ph type="subTitle" idx="1"/>
          </p:nvPr>
        </p:nvSpPr>
        <p:spPr>
          <a:xfrm>
            <a:off x="1828800" y="3886200"/>
            <a:ext cx="8534401"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1304" name="Rectangle 40"/>
          <p:cNvSpPr>
            <a:spLocks noGrp="1" noChangeArrowheads="1"/>
          </p:cNvSpPr>
          <p:nvPr>
            <p:ph type="ctrTitle"/>
          </p:nvPr>
        </p:nvSpPr>
        <p:spPr>
          <a:xfrm>
            <a:off x="914401" y="1768477"/>
            <a:ext cx="10363200" cy="1736725"/>
          </a:xfrm>
        </p:spPr>
        <p:txBody>
          <a:bodyPr anchor="b" anchorCtr="1"/>
          <a:lstStyle>
            <a:lvl1pPr>
              <a:defRPr sz="5400"/>
            </a:lvl1pPr>
          </a:lstStyle>
          <a:p>
            <a:pPr lvl="0"/>
            <a:r>
              <a:rPr lang="en-US" altLang="en-US" noProof="0"/>
              <a:t>Click to edit Master title style</a:t>
            </a:r>
          </a:p>
        </p:txBody>
      </p:sp>
      <p:sp>
        <p:nvSpPr>
          <p:cNvPr id="39" name="Rectangle 37">
            <a:extLst>
              <a:ext uri="{FF2B5EF4-FFF2-40B4-BE49-F238E27FC236}">
                <a16:creationId xmlns:a16="http://schemas.microsoft.com/office/drawing/2014/main" id="{E2FEC78A-9E86-4631-9E95-D8C536E5E673}"/>
              </a:ext>
            </a:extLst>
          </p:cNvPr>
          <p:cNvSpPr>
            <a:spLocks noGrp="1" noChangeArrowheads="1"/>
          </p:cNvSpPr>
          <p:nvPr>
            <p:ph type="dt" sz="half" idx="10"/>
          </p:nvPr>
        </p:nvSpPr>
        <p:spPr/>
        <p:txBody>
          <a:bodyPr/>
          <a:lstStyle>
            <a:lvl1pPr>
              <a:defRPr/>
            </a:lvl1pPr>
          </a:lstStyle>
          <a:p>
            <a:pPr>
              <a:defRPr/>
            </a:pPr>
            <a:endParaRPr lang="en-US" altLang="en-US"/>
          </a:p>
        </p:txBody>
      </p:sp>
      <p:sp>
        <p:nvSpPr>
          <p:cNvPr id="40" name="Rectangle 38">
            <a:extLst>
              <a:ext uri="{FF2B5EF4-FFF2-40B4-BE49-F238E27FC236}">
                <a16:creationId xmlns:a16="http://schemas.microsoft.com/office/drawing/2014/main" id="{5758EBFD-BEB3-4645-B3BF-9DE4F6A134C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1" name="Rectangle 41">
            <a:extLst>
              <a:ext uri="{FF2B5EF4-FFF2-40B4-BE49-F238E27FC236}">
                <a16:creationId xmlns:a16="http://schemas.microsoft.com/office/drawing/2014/main" id="{45921D39-FDDE-4152-86DC-6243AC761C64}"/>
              </a:ext>
            </a:extLst>
          </p:cNvPr>
          <p:cNvSpPr>
            <a:spLocks noGrp="1" noChangeArrowheads="1"/>
          </p:cNvSpPr>
          <p:nvPr>
            <p:ph type="sldNum" sz="quarter" idx="12"/>
          </p:nvPr>
        </p:nvSpPr>
        <p:spPr/>
        <p:txBody>
          <a:bodyPr/>
          <a:lstStyle>
            <a:lvl1pPr>
              <a:defRPr/>
            </a:lvl1pPr>
          </a:lstStyle>
          <a:p>
            <a:pPr>
              <a:defRPr/>
            </a:pPr>
            <a:fld id="{2EC624A8-52BA-4F2D-A1EB-E3DF333DC7E6}" type="slidenum">
              <a:rPr lang="en-US" altLang="en-US"/>
              <a:pPr>
                <a:defRPr/>
              </a:pPr>
              <a:t>‹#›</a:t>
            </a:fld>
            <a:endParaRPr lang="en-US" altLang="en-US"/>
          </a:p>
        </p:txBody>
      </p:sp>
    </p:spTree>
    <p:extLst>
      <p:ext uri="{BB962C8B-B14F-4D97-AF65-F5344CB8AC3E}">
        <p14:creationId xmlns:p14="http://schemas.microsoft.com/office/powerpoint/2010/main" val="47536672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A56BC6C1-9C65-41AC-A079-8C8BC1B91B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A546531B-E55D-4D93-A29D-F602095506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E1B340C2-4A16-44C8-B09B-7CB556C6C10D}"/>
              </a:ext>
            </a:extLst>
          </p:cNvPr>
          <p:cNvSpPr>
            <a:spLocks noGrp="1" noChangeArrowheads="1"/>
          </p:cNvSpPr>
          <p:nvPr>
            <p:ph type="sldNum" sz="quarter" idx="12"/>
          </p:nvPr>
        </p:nvSpPr>
        <p:spPr>
          <a:ln/>
        </p:spPr>
        <p:txBody>
          <a:bodyPr/>
          <a:lstStyle>
            <a:lvl1pPr>
              <a:defRPr/>
            </a:lvl1pPr>
          </a:lstStyle>
          <a:p>
            <a:pPr>
              <a:defRPr/>
            </a:pPr>
            <a:fld id="{20340026-EE7D-428D-9788-A63411FBED68}" type="slidenum">
              <a:rPr lang="en-US" altLang="en-US"/>
              <a:pPr>
                <a:defRPr/>
              </a:pPr>
              <a:t>‹#›</a:t>
            </a:fld>
            <a:endParaRPr lang="en-US" altLang="en-US"/>
          </a:p>
        </p:txBody>
      </p:sp>
    </p:spTree>
    <p:extLst>
      <p:ext uri="{BB962C8B-B14F-4D97-AF65-F5344CB8AC3E}">
        <p14:creationId xmlns:p14="http://schemas.microsoft.com/office/powerpoint/2010/main" val="415558070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39">
            <a:extLst>
              <a:ext uri="{FF2B5EF4-FFF2-40B4-BE49-F238E27FC236}">
                <a16:creationId xmlns:a16="http://schemas.microsoft.com/office/drawing/2014/main" id="{3E1FA27C-2E8D-43C4-8401-EC97EC6333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C1084BED-7C6F-4959-A5B3-95BF59BB9A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A2E8DCE0-54CF-4B91-8531-836719CF260C}"/>
              </a:ext>
            </a:extLst>
          </p:cNvPr>
          <p:cNvSpPr>
            <a:spLocks noGrp="1" noChangeArrowheads="1"/>
          </p:cNvSpPr>
          <p:nvPr>
            <p:ph type="sldNum" sz="quarter" idx="12"/>
          </p:nvPr>
        </p:nvSpPr>
        <p:spPr>
          <a:ln/>
        </p:spPr>
        <p:txBody>
          <a:bodyPr/>
          <a:lstStyle>
            <a:lvl1pPr>
              <a:defRPr/>
            </a:lvl1pPr>
          </a:lstStyle>
          <a:p>
            <a:pPr>
              <a:defRPr/>
            </a:pPr>
            <a:fld id="{48576947-6BF5-45D2-ABF7-B1CB0CC993EF}" type="slidenum">
              <a:rPr lang="en-US" altLang="en-US"/>
              <a:pPr>
                <a:defRPr/>
              </a:pPr>
              <a:t>‹#›</a:t>
            </a:fld>
            <a:endParaRPr lang="en-US" altLang="en-US"/>
          </a:p>
        </p:txBody>
      </p:sp>
    </p:spTree>
    <p:extLst>
      <p:ext uri="{BB962C8B-B14F-4D97-AF65-F5344CB8AC3E}">
        <p14:creationId xmlns:p14="http://schemas.microsoft.com/office/powerpoint/2010/main" val="230869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75877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2724919C-BEC5-438B-BD49-5C869044EC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68314042-C211-4828-94F6-9884B01629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C2EBD979-B874-4427-BC7D-AF276049E8FB}"/>
              </a:ext>
            </a:extLst>
          </p:cNvPr>
          <p:cNvSpPr>
            <a:spLocks noGrp="1" noChangeArrowheads="1"/>
          </p:cNvSpPr>
          <p:nvPr>
            <p:ph type="sldNum" sz="quarter" idx="12"/>
          </p:nvPr>
        </p:nvSpPr>
        <p:spPr>
          <a:ln/>
        </p:spPr>
        <p:txBody>
          <a:bodyPr/>
          <a:lstStyle>
            <a:lvl1pPr>
              <a:defRPr/>
            </a:lvl1pPr>
          </a:lstStyle>
          <a:p>
            <a:pPr>
              <a:defRPr/>
            </a:pPr>
            <a:fld id="{688A7DA4-C7AB-45A8-B6F3-A366B895D8A0}" type="slidenum">
              <a:rPr lang="en-US" altLang="en-US"/>
              <a:pPr>
                <a:defRPr/>
              </a:pPr>
              <a:t>‹#›</a:t>
            </a:fld>
            <a:endParaRPr lang="en-US" altLang="en-US"/>
          </a:p>
        </p:txBody>
      </p:sp>
    </p:spTree>
    <p:extLst>
      <p:ext uri="{BB962C8B-B14F-4D97-AF65-F5344CB8AC3E}">
        <p14:creationId xmlns:p14="http://schemas.microsoft.com/office/powerpoint/2010/main" val="135314514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84EFA73A-35AD-4D28-A392-784D5A8DDD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a:extLst>
              <a:ext uri="{FF2B5EF4-FFF2-40B4-BE49-F238E27FC236}">
                <a16:creationId xmlns:a16="http://schemas.microsoft.com/office/drawing/2014/main" id="{A944C464-8694-4A74-A90C-787A9F2E5E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id="{E02782F3-4B32-4D41-9D63-2FB0A6C04A2C}"/>
              </a:ext>
            </a:extLst>
          </p:cNvPr>
          <p:cNvSpPr>
            <a:spLocks noGrp="1" noChangeArrowheads="1"/>
          </p:cNvSpPr>
          <p:nvPr>
            <p:ph type="sldNum" sz="quarter" idx="12"/>
          </p:nvPr>
        </p:nvSpPr>
        <p:spPr>
          <a:ln/>
        </p:spPr>
        <p:txBody>
          <a:bodyPr/>
          <a:lstStyle>
            <a:lvl1pPr>
              <a:defRPr/>
            </a:lvl1pPr>
          </a:lstStyle>
          <a:p>
            <a:pPr>
              <a:defRPr/>
            </a:pPr>
            <a:fld id="{79F236D0-0A64-493B-9BC8-3ECDD6BDE3F0}" type="slidenum">
              <a:rPr lang="en-US" altLang="en-US"/>
              <a:pPr>
                <a:defRPr/>
              </a:pPr>
              <a:t>‹#›</a:t>
            </a:fld>
            <a:endParaRPr lang="en-US" altLang="en-US"/>
          </a:p>
        </p:txBody>
      </p:sp>
    </p:spTree>
    <p:extLst>
      <p:ext uri="{BB962C8B-B14F-4D97-AF65-F5344CB8AC3E}">
        <p14:creationId xmlns:p14="http://schemas.microsoft.com/office/powerpoint/2010/main" val="248011264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E226BC22-E813-4A59-8A6E-2DA99FC7A4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a:extLst>
              <a:ext uri="{FF2B5EF4-FFF2-40B4-BE49-F238E27FC236}">
                <a16:creationId xmlns:a16="http://schemas.microsoft.com/office/drawing/2014/main" id="{B3A1CD9A-7775-42A8-9B4D-D4FA45C09B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BF4DB444-1D9C-48E3-B0F1-FE06FE40B32C}"/>
              </a:ext>
            </a:extLst>
          </p:cNvPr>
          <p:cNvSpPr>
            <a:spLocks noGrp="1" noChangeArrowheads="1"/>
          </p:cNvSpPr>
          <p:nvPr>
            <p:ph type="sldNum" sz="quarter" idx="12"/>
          </p:nvPr>
        </p:nvSpPr>
        <p:spPr>
          <a:ln/>
        </p:spPr>
        <p:txBody>
          <a:bodyPr/>
          <a:lstStyle>
            <a:lvl1pPr>
              <a:defRPr/>
            </a:lvl1pPr>
          </a:lstStyle>
          <a:p>
            <a:pPr>
              <a:defRPr/>
            </a:pPr>
            <a:fld id="{3361CB66-0347-492E-86CB-1AB30BD4E960}" type="slidenum">
              <a:rPr lang="en-US" altLang="en-US"/>
              <a:pPr>
                <a:defRPr/>
              </a:pPr>
              <a:t>‹#›</a:t>
            </a:fld>
            <a:endParaRPr lang="en-US" altLang="en-US"/>
          </a:p>
        </p:txBody>
      </p:sp>
    </p:spTree>
    <p:extLst>
      <p:ext uri="{BB962C8B-B14F-4D97-AF65-F5344CB8AC3E}">
        <p14:creationId xmlns:p14="http://schemas.microsoft.com/office/powerpoint/2010/main" val="356921376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BEC13AF-D74B-455C-BED8-ED7187F9D5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0">
            <a:extLst>
              <a:ext uri="{FF2B5EF4-FFF2-40B4-BE49-F238E27FC236}">
                <a16:creationId xmlns:a16="http://schemas.microsoft.com/office/drawing/2014/main" id="{6283EA9D-0CE7-48AA-B0A2-B90F99E9A8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C1C21780-CC5A-429D-AA62-244C9D29D28A}"/>
              </a:ext>
            </a:extLst>
          </p:cNvPr>
          <p:cNvSpPr>
            <a:spLocks noGrp="1" noChangeArrowheads="1"/>
          </p:cNvSpPr>
          <p:nvPr>
            <p:ph type="sldNum" sz="quarter" idx="12"/>
          </p:nvPr>
        </p:nvSpPr>
        <p:spPr>
          <a:ln/>
        </p:spPr>
        <p:txBody>
          <a:bodyPr/>
          <a:lstStyle>
            <a:lvl1pPr>
              <a:defRPr/>
            </a:lvl1pPr>
          </a:lstStyle>
          <a:p>
            <a:pPr>
              <a:defRPr/>
            </a:pPr>
            <a:fld id="{591F4958-09E7-4D7D-8BEA-106FF324F71F}" type="slidenum">
              <a:rPr lang="en-US" altLang="en-US"/>
              <a:pPr>
                <a:defRPr/>
              </a:pPr>
              <a:t>‹#›</a:t>
            </a:fld>
            <a:endParaRPr lang="en-US" altLang="en-US"/>
          </a:p>
        </p:txBody>
      </p:sp>
    </p:spTree>
    <p:extLst>
      <p:ext uri="{BB962C8B-B14F-4D97-AF65-F5344CB8AC3E}">
        <p14:creationId xmlns:p14="http://schemas.microsoft.com/office/powerpoint/2010/main" val="475149460"/>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9">
            <a:extLst>
              <a:ext uri="{FF2B5EF4-FFF2-40B4-BE49-F238E27FC236}">
                <a16:creationId xmlns:a16="http://schemas.microsoft.com/office/drawing/2014/main" id="{A087B1FF-F934-47B0-A872-C56C82D755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F65141F5-41EC-483F-921E-9231CDBEC0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E5159F0E-8585-492C-85A1-7E906C084A90}"/>
              </a:ext>
            </a:extLst>
          </p:cNvPr>
          <p:cNvSpPr>
            <a:spLocks noGrp="1" noChangeArrowheads="1"/>
          </p:cNvSpPr>
          <p:nvPr>
            <p:ph type="sldNum" sz="quarter" idx="12"/>
          </p:nvPr>
        </p:nvSpPr>
        <p:spPr>
          <a:ln/>
        </p:spPr>
        <p:txBody>
          <a:bodyPr/>
          <a:lstStyle>
            <a:lvl1pPr>
              <a:defRPr/>
            </a:lvl1pPr>
          </a:lstStyle>
          <a:p>
            <a:pPr>
              <a:defRPr/>
            </a:pPr>
            <a:fld id="{6771CD7B-B31B-4116-B69D-7A208AF42005}" type="slidenum">
              <a:rPr lang="en-US" altLang="en-US"/>
              <a:pPr>
                <a:defRPr/>
              </a:pPr>
              <a:t>‹#›</a:t>
            </a:fld>
            <a:endParaRPr lang="en-US" altLang="en-US"/>
          </a:p>
        </p:txBody>
      </p:sp>
    </p:spTree>
    <p:extLst>
      <p:ext uri="{BB962C8B-B14F-4D97-AF65-F5344CB8AC3E}">
        <p14:creationId xmlns:p14="http://schemas.microsoft.com/office/powerpoint/2010/main" val="293661124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9">
            <a:extLst>
              <a:ext uri="{FF2B5EF4-FFF2-40B4-BE49-F238E27FC236}">
                <a16:creationId xmlns:a16="http://schemas.microsoft.com/office/drawing/2014/main" id="{45B65FFE-586F-4C7B-A2D8-BC9814EAAC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315906DE-9800-44C0-9B98-13647538CB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84984348-092F-4AF1-95C7-7711AECC8418}"/>
              </a:ext>
            </a:extLst>
          </p:cNvPr>
          <p:cNvSpPr>
            <a:spLocks noGrp="1" noChangeArrowheads="1"/>
          </p:cNvSpPr>
          <p:nvPr>
            <p:ph type="sldNum" sz="quarter" idx="12"/>
          </p:nvPr>
        </p:nvSpPr>
        <p:spPr>
          <a:ln/>
        </p:spPr>
        <p:txBody>
          <a:bodyPr/>
          <a:lstStyle>
            <a:lvl1pPr>
              <a:defRPr/>
            </a:lvl1pPr>
          </a:lstStyle>
          <a:p>
            <a:pPr>
              <a:defRPr/>
            </a:pPr>
            <a:fld id="{C0DCF900-2662-4A26-94E0-71A84E4BECDA}" type="slidenum">
              <a:rPr lang="en-US" altLang="en-US"/>
              <a:pPr>
                <a:defRPr/>
              </a:pPr>
              <a:t>‹#›</a:t>
            </a:fld>
            <a:endParaRPr lang="en-US" altLang="en-US"/>
          </a:p>
        </p:txBody>
      </p:sp>
    </p:spTree>
    <p:extLst>
      <p:ext uri="{BB962C8B-B14F-4D97-AF65-F5344CB8AC3E}">
        <p14:creationId xmlns:p14="http://schemas.microsoft.com/office/powerpoint/2010/main" val="202679250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9BEA7196-4A84-4ADA-9CD3-4780003796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95B2AC45-CF4A-4859-8CAB-7FF1CBA10B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B37B006C-F0B4-40D9-9AFE-5E5C02000B96}"/>
              </a:ext>
            </a:extLst>
          </p:cNvPr>
          <p:cNvSpPr>
            <a:spLocks noGrp="1" noChangeArrowheads="1"/>
          </p:cNvSpPr>
          <p:nvPr>
            <p:ph type="sldNum" sz="quarter" idx="12"/>
          </p:nvPr>
        </p:nvSpPr>
        <p:spPr>
          <a:ln/>
        </p:spPr>
        <p:txBody>
          <a:bodyPr/>
          <a:lstStyle>
            <a:lvl1pPr>
              <a:defRPr/>
            </a:lvl1pPr>
          </a:lstStyle>
          <a:p>
            <a:pPr>
              <a:defRPr/>
            </a:pPr>
            <a:fld id="{F632429A-45B9-4BB9-88B4-CAAE06C6FB3C}" type="slidenum">
              <a:rPr lang="en-US" altLang="en-US"/>
              <a:pPr>
                <a:defRPr/>
              </a:pPr>
              <a:t>‹#›</a:t>
            </a:fld>
            <a:endParaRPr lang="en-US" altLang="en-US"/>
          </a:p>
        </p:txBody>
      </p:sp>
    </p:spTree>
    <p:extLst>
      <p:ext uri="{BB962C8B-B14F-4D97-AF65-F5344CB8AC3E}">
        <p14:creationId xmlns:p14="http://schemas.microsoft.com/office/powerpoint/2010/main" val="673276368"/>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C67B70B2-FF8C-41E8-98D6-6711639832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CAFDEDE8-6B07-450B-A44E-C4B1410ED6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7CDA9E85-398D-42C2-B609-6266E74C98C0}"/>
              </a:ext>
            </a:extLst>
          </p:cNvPr>
          <p:cNvSpPr>
            <a:spLocks noGrp="1" noChangeArrowheads="1"/>
          </p:cNvSpPr>
          <p:nvPr>
            <p:ph type="sldNum" sz="quarter" idx="12"/>
          </p:nvPr>
        </p:nvSpPr>
        <p:spPr>
          <a:ln/>
        </p:spPr>
        <p:txBody>
          <a:bodyPr/>
          <a:lstStyle>
            <a:lvl1pPr>
              <a:defRPr/>
            </a:lvl1pPr>
          </a:lstStyle>
          <a:p>
            <a:pPr>
              <a:defRPr/>
            </a:pPr>
            <a:fld id="{ACF2502B-384A-4BD4-8AD1-CB1E46CDD0AC}" type="slidenum">
              <a:rPr lang="en-US" altLang="en-US"/>
              <a:pPr>
                <a:defRPr/>
              </a:pPr>
              <a:t>‹#›</a:t>
            </a:fld>
            <a:endParaRPr lang="en-US" altLang="en-US"/>
          </a:p>
        </p:txBody>
      </p:sp>
    </p:spTree>
    <p:extLst>
      <p:ext uri="{BB962C8B-B14F-4D97-AF65-F5344CB8AC3E}">
        <p14:creationId xmlns:p14="http://schemas.microsoft.com/office/powerpoint/2010/main" val="231549613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1D07BCDA-C7B9-4885-8D67-ECC7C0B266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7C965655-61D8-41C7-8BFF-DCE06D5AF4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EB306FA4-1348-44FB-9069-BA1E3EB2DF5A}"/>
              </a:ext>
            </a:extLst>
          </p:cNvPr>
          <p:cNvSpPr>
            <a:spLocks noGrp="1" noChangeArrowheads="1"/>
          </p:cNvSpPr>
          <p:nvPr>
            <p:ph type="sldNum" sz="quarter" idx="12"/>
          </p:nvPr>
        </p:nvSpPr>
        <p:spPr>
          <a:ln/>
        </p:spPr>
        <p:txBody>
          <a:bodyPr/>
          <a:lstStyle>
            <a:lvl1pPr>
              <a:defRPr/>
            </a:lvl1pPr>
          </a:lstStyle>
          <a:p>
            <a:pPr>
              <a:defRPr/>
            </a:pPr>
            <a:fld id="{16AE527F-F4BA-4948-A164-68402738057F}" type="slidenum">
              <a:rPr lang="en-US" altLang="en-US"/>
              <a:pPr>
                <a:defRPr/>
              </a:pPr>
              <a:t>‹#›</a:t>
            </a:fld>
            <a:endParaRPr lang="en-US" altLang="en-US"/>
          </a:p>
        </p:txBody>
      </p:sp>
    </p:spTree>
    <p:extLst>
      <p:ext uri="{BB962C8B-B14F-4D97-AF65-F5344CB8AC3E}">
        <p14:creationId xmlns:p14="http://schemas.microsoft.com/office/powerpoint/2010/main" val="52247578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394E40C6-322A-4652-AC87-A1FDB1ABC6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FEAA3BF1-042A-4F26-B3B9-6FC419A608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D2197A6A-5C7F-401D-9875-9FFB0FE17CE2}"/>
              </a:ext>
            </a:extLst>
          </p:cNvPr>
          <p:cNvSpPr>
            <a:spLocks noGrp="1" noChangeArrowheads="1"/>
          </p:cNvSpPr>
          <p:nvPr>
            <p:ph type="sldNum" sz="quarter" idx="12"/>
          </p:nvPr>
        </p:nvSpPr>
        <p:spPr>
          <a:ln/>
        </p:spPr>
        <p:txBody>
          <a:bodyPr/>
          <a:lstStyle>
            <a:lvl1pPr>
              <a:defRPr/>
            </a:lvl1pPr>
          </a:lstStyle>
          <a:p>
            <a:pPr>
              <a:defRPr/>
            </a:pPr>
            <a:fld id="{CABE5C93-F69E-4B96-8CE6-40C65F820CB6}" type="slidenum">
              <a:rPr lang="en-US" altLang="en-US"/>
              <a:pPr>
                <a:defRPr/>
              </a:pPr>
              <a:t>‹#›</a:t>
            </a:fld>
            <a:endParaRPr lang="en-US" altLang="en-US"/>
          </a:p>
        </p:txBody>
      </p:sp>
    </p:spTree>
    <p:extLst>
      <p:ext uri="{BB962C8B-B14F-4D97-AF65-F5344CB8AC3E}">
        <p14:creationId xmlns:p14="http://schemas.microsoft.com/office/powerpoint/2010/main" val="127709363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1"/>
            <a:ext cx="12192000" cy="4810561"/>
          </a:xfrm>
          <a:prstGeom prst="rect">
            <a:avLst/>
          </a:prstGeom>
        </p:spPr>
      </p:pic>
      <p:sp>
        <p:nvSpPr>
          <p:cNvPr id="18" name="Rectangle 17"/>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522757" y="1905000"/>
            <a:ext cx="9145381"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809" y="5029200"/>
            <a:ext cx="8231745"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367237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2"/>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a:extLst>
              <a:ext uri="{FF2B5EF4-FFF2-40B4-BE49-F238E27FC236}">
                <a16:creationId xmlns:a16="http://schemas.microsoft.com/office/drawing/2014/main" id="{05B734B7-8551-48E8-A249-2EE65C140A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0">
            <a:extLst>
              <a:ext uri="{FF2B5EF4-FFF2-40B4-BE49-F238E27FC236}">
                <a16:creationId xmlns:a16="http://schemas.microsoft.com/office/drawing/2014/main" id="{F0F980FD-EE97-49F3-ACE4-8C8A5681D3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BC65BD3A-9016-4612-860C-5953DBEBEBF9}"/>
              </a:ext>
            </a:extLst>
          </p:cNvPr>
          <p:cNvSpPr>
            <a:spLocks noGrp="1" noChangeArrowheads="1"/>
          </p:cNvSpPr>
          <p:nvPr>
            <p:ph type="sldNum" sz="quarter" idx="12"/>
          </p:nvPr>
        </p:nvSpPr>
        <p:spPr>
          <a:ln/>
        </p:spPr>
        <p:txBody>
          <a:bodyPr/>
          <a:lstStyle>
            <a:lvl1pPr>
              <a:defRPr/>
            </a:lvl1pPr>
          </a:lstStyle>
          <a:p>
            <a:pPr>
              <a:defRPr/>
            </a:pPr>
            <a:fld id="{461460F0-8AEE-46F6-BF7E-25B5F0C9ED2A}" type="slidenum">
              <a:rPr lang="en-US" altLang="en-US"/>
              <a:pPr>
                <a:defRPr/>
              </a:pPr>
              <a:t>‹#›</a:t>
            </a:fld>
            <a:endParaRPr lang="en-US" altLang="en-US"/>
          </a:p>
        </p:txBody>
      </p:sp>
    </p:spTree>
    <p:extLst>
      <p:ext uri="{BB962C8B-B14F-4D97-AF65-F5344CB8AC3E}">
        <p14:creationId xmlns:p14="http://schemas.microsoft.com/office/powerpoint/2010/main" val="2223272404"/>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Content Placeholder 2"/>
          <p:cNvSpPr>
            <a:spLocks noGrp="1"/>
          </p:cNvSpPr>
          <p:nvPr>
            <p:ph sz="quarter" idx="1"/>
          </p:nvPr>
        </p:nvSpPr>
        <p:spPr>
          <a:xfrm>
            <a:off x="609600" y="1600202"/>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a:extLst>
              <a:ext uri="{FF2B5EF4-FFF2-40B4-BE49-F238E27FC236}">
                <a16:creationId xmlns:a16="http://schemas.microsoft.com/office/drawing/2014/main" id="{A8D55A7A-E315-4675-B354-CF9C934B2A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0">
            <a:extLst>
              <a:ext uri="{FF2B5EF4-FFF2-40B4-BE49-F238E27FC236}">
                <a16:creationId xmlns:a16="http://schemas.microsoft.com/office/drawing/2014/main" id="{6398A19E-68A9-47D0-823F-34E6886F37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5DC253A6-7807-4EEA-BE6F-0F0E8036347A}"/>
              </a:ext>
            </a:extLst>
          </p:cNvPr>
          <p:cNvSpPr>
            <a:spLocks noGrp="1" noChangeArrowheads="1"/>
          </p:cNvSpPr>
          <p:nvPr>
            <p:ph type="sldNum" sz="quarter" idx="12"/>
          </p:nvPr>
        </p:nvSpPr>
        <p:spPr>
          <a:ln/>
        </p:spPr>
        <p:txBody>
          <a:bodyPr/>
          <a:lstStyle>
            <a:lvl1pPr>
              <a:defRPr/>
            </a:lvl1pPr>
          </a:lstStyle>
          <a:p>
            <a:pPr>
              <a:defRPr/>
            </a:pPr>
            <a:fld id="{367829A1-5E3E-48F5-BA39-80D47300F773}" type="slidenum">
              <a:rPr lang="en-US" altLang="en-US"/>
              <a:pPr>
                <a:defRPr/>
              </a:pPr>
              <a:t>‹#›</a:t>
            </a:fld>
            <a:endParaRPr lang="en-US" altLang="en-US"/>
          </a:p>
        </p:txBody>
      </p:sp>
    </p:spTree>
    <p:extLst>
      <p:ext uri="{BB962C8B-B14F-4D97-AF65-F5344CB8AC3E}">
        <p14:creationId xmlns:p14="http://schemas.microsoft.com/office/powerpoint/2010/main" val="102968943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2"/>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a:extLst>
              <a:ext uri="{FF2B5EF4-FFF2-40B4-BE49-F238E27FC236}">
                <a16:creationId xmlns:a16="http://schemas.microsoft.com/office/drawing/2014/main" id="{CE4A5CB3-FE78-4257-9260-E1792D824D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0">
            <a:extLst>
              <a:ext uri="{FF2B5EF4-FFF2-40B4-BE49-F238E27FC236}">
                <a16:creationId xmlns:a16="http://schemas.microsoft.com/office/drawing/2014/main" id="{C7A68DD4-2BB0-4048-B1E8-660B0732D1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FB70F2E5-1FC1-426E-BC16-A91411DEAE3E}"/>
              </a:ext>
            </a:extLst>
          </p:cNvPr>
          <p:cNvSpPr>
            <a:spLocks noGrp="1" noChangeArrowheads="1"/>
          </p:cNvSpPr>
          <p:nvPr>
            <p:ph type="sldNum" sz="quarter" idx="12"/>
          </p:nvPr>
        </p:nvSpPr>
        <p:spPr>
          <a:ln/>
        </p:spPr>
        <p:txBody>
          <a:bodyPr/>
          <a:lstStyle>
            <a:lvl1pPr>
              <a:defRPr/>
            </a:lvl1pPr>
          </a:lstStyle>
          <a:p>
            <a:pPr>
              <a:defRPr/>
            </a:pPr>
            <a:fld id="{9834A46E-8663-4EEB-A5FE-78BE35744BC3}" type="slidenum">
              <a:rPr lang="en-US" altLang="en-US"/>
              <a:pPr>
                <a:defRPr/>
              </a:pPr>
              <a:t>‹#›</a:t>
            </a:fld>
            <a:endParaRPr lang="en-US" altLang="en-US"/>
          </a:p>
        </p:txBody>
      </p:sp>
    </p:spTree>
    <p:extLst>
      <p:ext uri="{BB962C8B-B14F-4D97-AF65-F5344CB8AC3E}">
        <p14:creationId xmlns:p14="http://schemas.microsoft.com/office/powerpoint/2010/main" val="2560374146"/>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3"/>
            <a:ext cx="10972801" cy="1143000"/>
          </a:xfrm>
        </p:spPr>
        <p:txBody>
          <a:bodyPr/>
          <a:lstStyle/>
          <a:p>
            <a:r>
              <a:rPr lang="en-US"/>
              <a:t>Click to edit Master title style</a:t>
            </a:r>
          </a:p>
        </p:txBody>
      </p:sp>
      <p:sp>
        <p:nvSpPr>
          <p:cNvPr id="3" name="Content Placeholder 2"/>
          <p:cNvSpPr>
            <a:spLocks noGrp="1"/>
          </p:cNvSpPr>
          <p:nvPr>
            <p:ph sz="quarter" idx="1"/>
          </p:nvPr>
        </p:nvSpPr>
        <p:spPr>
          <a:xfrm>
            <a:off x="609600" y="1600202"/>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2"/>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D16B604C-3423-4F22-86F6-69653E4503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a:extLst>
              <a:ext uri="{FF2B5EF4-FFF2-40B4-BE49-F238E27FC236}">
                <a16:creationId xmlns:a16="http://schemas.microsoft.com/office/drawing/2014/main" id="{F0F79428-BBBA-48A9-A780-C15E77B5E3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id="{DDFBB300-73C6-44BB-AB27-63C0425A1FD9}"/>
              </a:ext>
            </a:extLst>
          </p:cNvPr>
          <p:cNvSpPr>
            <a:spLocks noGrp="1" noChangeArrowheads="1"/>
          </p:cNvSpPr>
          <p:nvPr>
            <p:ph type="sldNum" sz="quarter" idx="12"/>
          </p:nvPr>
        </p:nvSpPr>
        <p:spPr>
          <a:ln/>
        </p:spPr>
        <p:txBody>
          <a:bodyPr/>
          <a:lstStyle>
            <a:lvl1pPr>
              <a:defRPr/>
            </a:lvl1pPr>
          </a:lstStyle>
          <a:p>
            <a:pPr>
              <a:defRPr/>
            </a:pPr>
            <a:fld id="{A7FB7612-8B6F-4988-A4AC-A59E68A9C793}" type="slidenum">
              <a:rPr lang="en-US" altLang="en-US"/>
              <a:pPr>
                <a:defRPr/>
              </a:pPr>
              <a:t>‹#›</a:t>
            </a:fld>
            <a:endParaRPr lang="en-US" altLang="en-US"/>
          </a:p>
        </p:txBody>
      </p:sp>
    </p:spTree>
    <p:extLst>
      <p:ext uri="{BB962C8B-B14F-4D97-AF65-F5344CB8AC3E}">
        <p14:creationId xmlns:p14="http://schemas.microsoft.com/office/powerpoint/2010/main" val="26334817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1"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9">
            <a:extLst>
              <a:ext uri="{FF2B5EF4-FFF2-40B4-BE49-F238E27FC236}">
                <a16:creationId xmlns:a16="http://schemas.microsoft.com/office/drawing/2014/main" id="{337B60B5-CE6F-452E-98F8-5305E6C587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a:extLst>
              <a:ext uri="{FF2B5EF4-FFF2-40B4-BE49-F238E27FC236}">
                <a16:creationId xmlns:a16="http://schemas.microsoft.com/office/drawing/2014/main" id="{05327B6C-A686-4874-9CB7-F8DD2BBC7A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6240D962-6F7B-4D55-B2D2-500C88B629F7}"/>
              </a:ext>
            </a:extLst>
          </p:cNvPr>
          <p:cNvSpPr>
            <a:spLocks noGrp="1" noChangeArrowheads="1"/>
          </p:cNvSpPr>
          <p:nvPr>
            <p:ph type="sldNum" sz="quarter" idx="12"/>
          </p:nvPr>
        </p:nvSpPr>
        <p:spPr>
          <a:ln/>
        </p:spPr>
        <p:txBody>
          <a:bodyPr/>
          <a:lstStyle>
            <a:lvl1pPr>
              <a:defRPr/>
            </a:lvl1pPr>
          </a:lstStyle>
          <a:p>
            <a:pPr>
              <a:defRPr/>
            </a:pPr>
            <a:fld id="{CB412865-8713-48A8-ABAE-3505B855680D}" type="slidenum">
              <a:rPr lang="en-US" altLang="en-US"/>
              <a:pPr>
                <a:defRPr/>
              </a:pPr>
              <a:t>‹#›</a:t>
            </a:fld>
            <a:endParaRPr lang="en-US" altLang="en-US"/>
          </a:p>
        </p:txBody>
      </p:sp>
    </p:spTree>
    <p:extLst>
      <p:ext uri="{BB962C8B-B14F-4D97-AF65-F5344CB8AC3E}">
        <p14:creationId xmlns:p14="http://schemas.microsoft.com/office/powerpoint/2010/main" val="35434663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905000"/>
            <a:ext cx="441770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39" y="1905000"/>
            <a:ext cx="441770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334167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10" y="2743201"/>
            <a:ext cx="441770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39" y="1905000"/>
            <a:ext cx="441770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8439" y="2743201"/>
            <a:ext cx="441770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2/16/2025</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9812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2/16/2025</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1854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1" y="0"/>
            <a:ext cx="12192000" cy="6858000"/>
          </a:xfrm>
          <a:prstGeom prst="rect">
            <a:avLst/>
          </a:prstGeom>
        </p:spPr>
      </p:pic>
      <p:sp>
        <p:nvSpPr>
          <p:cNvPr id="5" name="Rectangle 4"/>
          <p:cNvSpPr/>
          <p:nvPr/>
        </p:nvSpPr>
        <p:spPr bwMode="hidden">
          <a:xfrm>
            <a:off x="1" y="1"/>
            <a:ext cx="12192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2/16/2025</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82881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5383"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6786" y="2087880"/>
            <a:ext cx="5792709"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809" y="3429000"/>
            <a:ext cx="2743915"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07112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810"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7325" y="2087880"/>
            <a:ext cx="5786485"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5275" y="3429000"/>
            <a:ext cx="2743915"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6986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189723"/>
            <a:ext cx="9146382"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8">
            <a:extLst>
              <a:ext uri="{28A0092B-C50C-407E-A947-70E740481C1C}">
                <a14:useLocalDpi xmlns:a14="http://schemas.microsoft.com/office/drawing/2010/main" val="0"/>
              </a:ext>
            </a:extLst>
          </a:blip>
          <a:srcRect/>
          <a:stretch/>
        </p:blipFill>
        <p:spPr bwMode="hidden">
          <a:xfrm>
            <a:off x="1" y="1628777"/>
            <a:ext cx="12192000" cy="5229225"/>
          </a:xfrm>
          <a:prstGeom prst="rect">
            <a:avLst/>
          </a:prstGeom>
          <a:noFill/>
          <a:ln>
            <a:noFill/>
          </a:ln>
        </p:spPr>
      </p:pic>
      <p:sp>
        <p:nvSpPr>
          <p:cNvPr id="17" name="Rectangle 16"/>
          <p:cNvSpPr/>
          <p:nvPr/>
        </p:nvSpPr>
        <p:spPr bwMode="hidden">
          <a:xfrm>
            <a:off x="1" y="1535909"/>
            <a:ext cx="12192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Text Placeholder 2"/>
          <p:cNvSpPr>
            <a:spLocks noGrp="1"/>
          </p:cNvSpPr>
          <p:nvPr>
            <p:ph type="body" idx="1"/>
          </p:nvPr>
        </p:nvSpPr>
        <p:spPr>
          <a:xfrm>
            <a:off x="1522810" y="1905000"/>
            <a:ext cx="9146382"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20898"/>
            <a:ext cx="7012225"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11016" y="6420898"/>
            <a:ext cx="964287"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2/16/2025</a:t>
            </a:fld>
            <a:endParaRPr lang="en-US"/>
          </a:p>
        </p:txBody>
      </p:sp>
      <p:sp>
        <p:nvSpPr>
          <p:cNvPr id="6" name="Slide Number Placeholder 5"/>
          <p:cNvSpPr>
            <a:spLocks noGrp="1"/>
          </p:cNvSpPr>
          <p:nvPr>
            <p:ph type="sldNum" sz="quarter" idx="4"/>
          </p:nvPr>
        </p:nvSpPr>
        <p:spPr>
          <a:xfrm>
            <a:off x="10030533" y="6420898"/>
            <a:ext cx="638659"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7"/>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86758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CA43E7C-BA42-4914-A85B-E2A441528317}"/>
              </a:ext>
            </a:extLst>
          </p:cNvPr>
          <p:cNvGrpSpPr>
            <a:grpSpLocks/>
          </p:cNvGrpSpPr>
          <p:nvPr/>
        </p:nvGrpSpPr>
        <p:grpSpPr bwMode="auto">
          <a:xfrm>
            <a:off x="5067301" y="1789115"/>
            <a:ext cx="7120466" cy="5056187"/>
            <a:chOff x="2394" y="1127"/>
            <a:chExt cx="3364" cy="3185"/>
          </a:xfrm>
        </p:grpSpPr>
        <p:sp>
          <p:nvSpPr>
            <p:cNvPr id="10243" name="Rectangle 3">
              <a:extLst>
                <a:ext uri="{FF2B5EF4-FFF2-40B4-BE49-F238E27FC236}">
                  <a16:creationId xmlns:a16="http://schemas.microsoft.com/office/drawing/2014/main" id="{8C74F34A-D3AE-40A9-B924-6DB5657C1787}"/>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4" name="Oval 4">
              <a:extLst>
                <a:ext uri="{FF2B5EF4-FFF2-40B4-BE49-F238E27FC236}">
                  <a16:creationId xmlns:a16="http://schemas.microsoft.com/office/drawing/2014/main" id="{3C178C28-A7FD-4F71-A51C-08AE995B151E}"/>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5" name="Rectangle 5">
              <a:extLst>
                <a:ext uri="{FF2B5EF4-FFF2-40B4-BE49-F238E27FC236}">
                  <a16:creationId xmlns:a16="http://schemas.microsoft.com/office/drawing/2014/main" id="{3681B38B-D6F6-4937-B793-FC8E0820C3F9}"/>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6" name="Freeform 6">
              <a:extLst>
                <a:ext uri="{FF2B5EF4-FFF2-40B4-BE49-F238E27FC236}">
                  <a16:creationId xmlns:a16="http://schemas.microsoft.com/office/drawing/2014/main" id="{26854AE6-1442-4B6E-9C9A-E702953CE9E4}"/>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47" name="Rectangle 7">
              <a:extLst>
                <a:ext uri="{FF2B5EF4-FFF2-40B4-BE49-F238E27FC236}">
                  <a16:creationId xmlns:a16="http://schemas.microsoft.com/office/drawing/2014/main" id="{269F2B1E-1C9D-4B88-BD6F-0E7C183E6330}"/>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8" name="Rectangle 8">
              <a:extLst>
                <a:ext uri="{FF2B5EF4-FFF2-40B4-BE49-F238E27FC236}">
                  <a16:creationId xmlns:a16="http://schemas.microsoft.com/office/drawing/2014/main" id="{C67714D9-88F2-4F95-819A-4C0C30B60925}"/>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49" name="Rectangle 9">
              <a:extLst>
                <a:ext uri="{FF2B5EF4-FFF2-40B4-BE49-F238E27FC236}">
                  <a16:creationId xmlns:a16="http://schemas.microsoft.com/office/drawing/2014/main" id="{14CF3097-436C-48A7-823A-BEB0AB714AFA}"/>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50" name="Rectangle 10">
              <a:extLst>
                <a:ext uri="{FF2B5EF4-FFF2-40B4-BE49-F238E27FC236}">
                  <a16:creationId xmlns:a16="http://schemas.microsoft.com/office/drawing/2014/main" id="{AA057564-30AC-4BC6-BBAD-F182468AC7FE}"/>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51" name="Rectangle 11">
              <a:extLst>
                <a:ext uri="{FF2B5EF4-FFF2-40B4-BE49-F238E27FC236}">
                  <a16:creationId xmlns:a16="http://schemas.microsoft.com/office/drawing/2014/main" id="{E2F62007-4576-48B7-818B-FBAA6297692B}"/>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52" name="Freeform 12">
              <a:extLst>
                <a:ext uri="{FF2B5EF4-FFF2-40B4-BE49-F238E27FC236}">
                  <a16:creationId xmlns:a16="http://schemas.microsoft.com/office/drawing/2014/main" id="{7271B8F8-4F81-45A7-840A-E58B7DEC650F}"/>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3" name="Freeform 13">
              <a:extLst>
                <a:ext uri="{FF2B5EF4-FFF2-40B4-BE49-F238E27FC236}">
                  <a16:creationId xmlns:a16="http://schemas.microsoft.com/office/drawing/2014/main" id="{9870432C-694D-4A26-AE6D-EF7983CF49AF}"/>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4" name="Freeform 14">
              <a:extLst>
                <a:ext uri="{FF2B5EF4-FFF2-40B4-BE49-F238E27FC236}">
                  <a16:creationId xmlns:a16="http://schemas.microsoft.com/office/drawing/2014/main" id="{F357270A-EED7-480C-A811-9BD59295C251}"/>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5" name="Freeform 15">
              <a:extLst>
                <a:ext uri="{FF2B5EF4-FFF2-40B4-BE49-F238E27FC236}">
                  <a16:creationId xmlns:a16="http://schemas.microsoft.com/office/drawing/2014/main" id="{D16972F7-1591-4D1D-A475-3A2C664DF88C}"/>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6" name="Freeform 16">
              <a:extLst>
                <a:ext uri="{FF2B5EF4-FFF2-40B4-BE49-F238E27FC236}">
                  <a16:creationId xmlns:a16="http://schemas.microsoft.com/office/drawing/2014/main" id="{54FB3099-39F3-4FBC-983C-BA29B34AC8AC}"/>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7" name="Freeform 17">
              <a:extLst>
                <a:ext uri="{FF2B5EF4-FFF2-40B4-BE49-F238E27FC236}">
                  <a16:creationId xmlns:a16="http://schemas.microsoft.com/office/drawing/2014/main" id="{2034D236-064A-40EC-9977-2C812CA28805}"/>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8" name="Freeform 18">
              <a:extLst>
                <a:ext uri="{FF2B5EF4-FFF2-40B4-BE49-F238E27FC236}">
                  <a16:creationId xmlns:a16="http://schemas.microsoft.com/office/drawing/2014/main" id="{77C804FB-FB48-48C5-B6A6-E268A110FDCE}"/>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59" name="Freeform 19">
              <a:extLst>
                <a:ext uri="{FF2B5EF4-FFF2-40B4-BE49-F238E27FC236}">
                  <a16:creationId xmlns:a16="http://schemas.microsoft.com/office/drawing/2014/main" id="{DBA11741-379C-4D6D-9E78-F9226510B412}"/>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0" name="Freeform 20">
              <a:extLst>
                <a:ext uri="{FF2B5EF4-FFF2-40B4-BE49-F238E27FC236}">
                  <a16:creationId xmlns:a16="http://schemas.microsoft.com/office/drawing/2014/main" id="{7C0F18FC-A232-460B-91D5-9E9340CD1E40}"/>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1" name="Freeform 21">
              <a:extLst>
                <a:ext uri="{FF2B5EF4-FFF2-40B4-BE49-F238E27FC236}">
                  <a16:creationId xmlns:a16="http://schemas.microsoft.com/office/drawing/2014/main" id="{4F01C23E-1128-486D-9B8F-042C342E90B7}"/>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2" name="Freeform 22">
              <a:extLst>
                <a:ext uri="{FF2B5EF4-FFF2-40B4-BE49-F238E27FC236}">
                  <a16:creationId xmlns:a16="http://schemas.microsoft.com/office/drawing/2014/main" id="{0674E063-EC7F-43AC-8F84-5414FC0567D1}"/>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3" name="Freeform 23">
              <a:extLst>
                <a:ext uri="{FF2B5EF4-FFF2-40B4-BE49-F238E27FC236}">
                  <a16:creationId xmlns:a16="http://schemas.microsoft.com/office/drawing/2014/main" id="{C05AF4CA-5C74-4A0E-B370-769142164F33}"/>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4" name="Freeform 24">
              <a:extLst>
                <a:ext uri="{FF2B5EF4-FFF2-40B4-BE49-F238E27FC236}">
                  <a16:creationId xmlns:a16="http://schemas.microsoft.com/office/drawing/2014/main" id="{D61726CB-C965-4846-A648-37288CCF42C3}"/>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5" name="Freeform 25">
              <a:extLst>
                <a:ext uri="{FF2B5EF4-FFF2-40B4-BE49-F238E27FC236}">
                  <a16:creationId xmlns:a16="http://schemas.microsoft.com/office/drawing/2014/main" id="{468084EA-79B5-457C-83DF-CB0A5957D01E}"/>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6" name="Freeform 26">
              <a:extLst>
                <a:ext uri="{FF2B5EF4-FFF2-40B4-BE49-F238E27FC236}">
                  <a16:creationId xmlns:a16="http://schemas.microsoft.com/office/drawing/2014/main" id="{513C5100-67ED-4AFF-9FC9-073049855EC1}"/>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67" name="Oval 27">
              <a:extLst>
                <a:ext uri="{FF2B5EF4-FFF2-40B4-BE49-F238E27FC236}">
                  <a16:creationId xmlns:a16="http://schemas.microsoft.com/office/drawing/2014/main" id="{8122830F-F869-4125-BA35-E00167C5617D}"/>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68" name="Oval 28">
              <a:extLst>
                <a:ext uri="{FF2B5EF4-FFF2-40B4-BE49-F238E27FC236}">
                  <a16:creationId xmlns:a16="http://schemas.microsoft.com/office/drawing/2014/main" id="{5516A65E-0F02-4ACC-A41D-5BD87866D899}"/>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69" name="Oval 29">
              <a:extLst>
                <a:ext uri="{FF2B5EF4-FFF2-40B4-BE49-F238E27FC236}">
                  <a16:creationId xmlns:a16="http://schemas.microsoft.com/office/drawing/2014/main" id="{642E3888-BA74-45DC-B8D0-503063F257E5}"/>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0" name="Freeform 30">
              <a:extLst>
                <a:ext uri="{FF2B5EF4-FFF2-40B4-BE49-F238E27FC236}">
                  <a16:creationId xmlns:a16="http://schemas.microsoft.com/office/drawing/2014/main" id="{1E76E659-BAAC-4F51-BA14-02AC55711E26}"/>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71" name="Freeform 31">
              <a:extLst>
                <a:ext uri="{FF2B5EF4-FFF2-40B4-BE49-F238E27FC236}">
                  <a16:creationId xmlns:a16="http://schemas.microsoft.com/office/drawing/2014/main" id="{ABD5EE1B-C617-4A8C-B8F4-9791DDF8DC6C}"/>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72" name="Rectangle 32">
              <a:extLst>
                <a:ext uri="{FF2B5EF4-FFF2-40B4-BE49-F238E27FC236}">
                  <a16:creationId xmlns:a16="http://schemas.microsoft.com/office/drawing/2014/main" id="{AAAAE6EE-5967-4284-A445-5A00981F1B44}"/>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3" name="Rectangle 33">
              <a:extLst>
                <a:ext uri="{FF2B5EF4-FFF2-40B4-BE49-F238E27FC236}">
                  <a16:creationId xmlns:a16="http://schemas.microsoft.com/office/drawing/2014/main" id="{2882EF44-B88F-4A9E-AD43-0CF6700BB075}"/>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4" name="AutoShape 34">
              <a:extLst>
                <a:ext uri="{FF2B5EF4-FFF2-40B4-BE49-F238E27FC236}">
                  <a16:creationId xmlns:a16="http://schemas.microsoft.com/office/drawing/2014/main" id="{368C63FD-6B51-4E67-847C-FE7B46F83E7D}"/>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sz="1800"/>
            </a:p>
          </p:txBody>
        </p:sp>
        <p:sp>
          <p:nvSpPr>
            <p:cNvPr id="10275" name="Freeform 35">
              <a:extLst>
                <a:ext uri="{FF2B5EF4-FFF2-40B4-BE49-F238E27FC236}">
                  <a16:creationId xmlns:a16="http://schemas.microsoft.com/office/drawing/2014/main" id="{F94BD4C2-059F-48BE-98B6-69A387187FD2}"/>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276" name="Freeform 36">
              <a:extLst>
                <a:ext uri="{FF2B5EF4-FFF2-40B4-BE49-F238E27FC236}">
                  <a16:creationId xmlns:a16="http://schemas.microsoft.com/office/drawing/2014/main" id="{DAB6109A-A178-4F2A-9271-329FFC6BCE47}"/>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grpSp>
      <p:sp>
        <p:nvSpPr>
          <p:cNvPr id="10277" name="Rectangle 37">
            <a:extLst>
              <a:ext uri="{FF2B5EF4-FFF2-40B4-BE49-F238E27FC236}">
                <a16:creationId xmlns:a16="http://schemas.microsoft.com/office/drawing/2014/main" id="{27C6FC6B-D639-4101-B58E-CDE79F8FF7A3}"/>
              </a:ext>
            </a:extLst>
          </p:cNvPr>
          <p:cNvSpPr>
            <a:spLocks noGrp="1" noChangeArrowheads="1"/>
          </p:cNvSpPr>
          <p:nvPr>
            <p:ph type="title"/>
          </p:nvPr>
        </p:nvSpPr>
        <p:spPr bwMode="auto">
          <a:xfrm>
            <a:off x="609600" y="277813"/>
            <a:ext cx="109728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8" name="Rectangle 38">
            <a:extLst>
              <a:ext uri="{FF2B5EF4-FFF2-40B4-BE49-F238E27FC236}">
                <a16:creationId xmlns:a16="http://schemas.microsoft.com/office/drawing/2014/main" id="{BDBB2C28-EAC2-4A26-B053-1FBAC1BD204A}"/>
              </a:ext>
            </a:extLst>
          </p:cNvPr>
          <p:cNvSpPr>
            <a:spLocks noGrp="1" noChangeArrowheads="1"/>
          </p:cNvSpPr>
          <p:nvPr>
            <p:ph type="body" idx="1"/>
          </p:nvPr>
        </p:nvSpPr>
        <p:spPr bwMode="auto">
          <a:xfrm>
            <a:off x="609600" y="1600202"/>
            <a:ext cx="10972801"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9" name="Rectangle 39">
            <a:extLst>
              <a:ext uri="{FF2B5EF4-FFF2-40B4-BE49-F238E27FC236}">
                <a16:creationId xmlns:a16="http://schemas.microsoft.com/office/drawing/2014/main" id="{9C50FD4A-96AE-4497-8667-2D41752D119A}"/>
              </a:ext>
            </a:extLst>
          </p:cNvPr>
          <p:cNvSpPr>
            <a:spLocks noGrp="1" noChangeArrowheads="1"/>
          </p:cNvSpPr>
          <p:nvPr>
            <p:ph type="dt" sz="half" idx="2"/>
          </p:nvPr>
        </p:nvSpPr>
        <p:spPr bwMode="auto">
          <a:xfrm>
            <a:off x="609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0280" name="Rectangle 40">
            <a:extLst>
              <a:ext uri="{FF2B5EF4-FFF2-40B4-BE49-F238E27FC236}">
                <a16:creationId xmlns:a16="http://schemas.microsoft.com/office/drawing/2014/main" id="{2C141F66-E06A-41D2-B87B-6FE8153700CD}"/>
              </a:ext>
            </a:extLst>
          </p:cNvPr>
          <p:cNvSpPr>
            <a:spLocks noGrp="1" noChangeArrowheads="1"/>
          </p:cNvSpPr>
          <p:nvPr>
            <p:ph type="ftr" sz="quarter" idx="3"/>
          </p:nvPr>
        </p:nvSpPr>
        <p:spPr bwMode="auto">
          <a:xfrm>
            <a:off x="4165601" y="62785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10281" name="Rectangle 41">
            <a:extLst>
              <a:ext uri="{FF2B5EF4-FFF2-40B4-BE49-F238E27FC236}">
                <a16:creationId xmlns:a16="http://schemas.microsoft.com/office/drawing/2014/main" id="{4588E6D2-DCBA-421F-A33C-8B0E86478F94}"/>
              </a:ext>
            </a:extLst>
          </p:cNvPr>
          <p:cNvSpPr>
            <a:spLocks noGrp="1" noChangeArrowheads="1"/>
          </p:cNvSpPr>
          <p:nvPr>
            <p:ph type="sldNum" sz="quarter" idx="4"/>
          </p:nvPr>
        </p:nvSpPr>
        <p:spPr bwMode="auto">
          <a:xfrm>
            <a:off x="8737601"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EC8B01-B59D-4B26-BE0E-8A470F45E172}" type="slidenum">
              <a:rPr lang="en-US" altLang="en-US"/>
              <a:pPr>
                <a:defRPr/>
              </a:pPr>
              <a:t>‹#›</a:t>
            </a:fld>
            <a:endParaRPr lang="en-US" altLang="en-US"/>
          </a:p>
        </p:txBody>
      </p:sp>
    </p:spTree>
    <p:extLst>
      <p:ext uri="{BB962C8B-B14F-4D97-AF65-F5344CB8AC3E}">
        <p14:creationId xmlns:p14="http://schemas.microsoft.com/office/powerpoint/2010/main" val="1021174591"/>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ransition>
    <p:wipe dir="r"/>
  </p:transition>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4F2F-566C-4278-AC59-EABD2D8429FF}"/>
              </a:ext>
            </a:extLst>
          </p:cNvPr>
          <p:cNvSpPr>
            <a:spLocks noGrp="1"/>
          </p:cNvSpPr>
          <p:nvPr>
            <p:ph type="ctrTitle" idx="4294967295"/>
          </p:nvPr>
        </p:nvSpPr>
        <p:spPr>
          <a:xfrm>
            <a:off x="2438400" y="4343400"/>
            <a:ext cx="7772400" cy="1975104"/>
          </a:xfrm>
        </p:spPr>
        <p:txBody>
          <a:bodyPr/>
          <a:lstStyle/>
          <a:p>
            <a:pPr marR="9144">
              <a:defRPr/>
            </a:pPr>
            <a:r>
              <a:rPr lang="en-US" sz="9600" b="1" cap="all" dirty="0" err="1">
                <a:solidFill>
                  <a:schemeClr val="tx2">
                    <a:satMod val="200000"/>
                  </a:schemeClr>
                </a:solidFill>
                <a:effectLst>
                  <a:reflection blurRad="12700" stA="34000" endA="740" endPos="53000" dir="5400000" sy="-100000" algn="bl" rotWithShape="0"/>
                </a:effectLst>
              </a:rPr>
              <a:t>MicAH</a:t>
            </a:r>
            <a:endParaRPr lang="en-US" sz="9600" b="1" cap="all" dirty="0">
              <a:solidFill>
                <a:schemeClr val="tx2">
                  <a:satMod val="200000"/>
                </a:schemeClr>
              </a:solidFill>
              <a:effectLst>
                <a:reflection blurRad="12700" stA="34000" endA="740" endPos="53000" dir="5400000" sy="-100000" algn="bl" rotWithShape="0"/>
              </a:effectLst>
            </a:endParaRPr>
          </a:p>
        </p:txBody>
      </p:sp>
    </p:spTree>
    <p:extLst>
      <p:ext uri="{BB962C8B-B14F-4D97-AF65-F5344CB8AC3E}">
        <p14:creationId xmlns:p14="http://schemas.microsoft.com/office/powerpoint/2010/main" val="218622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039E-3100-4150-A887-737D7282C079}"/>
              </a:ext>
            </a:extLst>
          </p:cNvPr>
          <p:cNvSpPr>
            <a:spLocks noGrp="1"/>
          </p:cNvSpPr>
          <p:nvPr>
            <p:ph type="title"/>
          </p:nvPr>
        </p:nvSpPr>
        <p:spPr>
          <a:xfrm>
            <a:off x="1589" y="78533"/>
            <a:ext cx="4265612" cy="912846"/>
          </a:xfrm>
        </p:spPr>
        <p:txBody>
          <a:bodyPr>
            <a:normAutofit fontScale="90000"/>
          </a:bodyPr>
          <a:lstStyle/>
          <a:p>
            <a:r>
              <a:rPr lang="en-US" b="1" dirty="0"/>
              <a:t>Living Parables (1:6-9)</a:t>
            </a:r>
          </a:p>
        </p:txBody>
      </p:sp>
      <p:pic>
        <p:nvPicPr>
          <p:cNvPr id="7" name="Content Placeholder 6">
            <a:extLst>
              <a:ext uri="{FF2B5EF4-FFF2-40B4-BE49-F238E27FC236}">
                <a16:creationId xmlns:a16="http://schemas.microsoft.com/office/drawing/2014/main" id="{C18D46B7-8C0E-431A-BC24-2538D076390F}"/>
              </a:ext>
            </a:extLst>
          </p:cNvPr>
          <p:cNvPicPr>
            <a:picLocks noGrp="1" noChangeAspect="1"/>
          </p:cNvPicPr>
          <p:nvPr>
            <p:ph idx="1"/>
          </p:nvPr>
        </p:nvPicPr>
        <p:blipFill rotWithShape="1">
          <a:blip r:embed="rId3"/>
          <a:srcRect t="17955" r="379" b="11728"/>
          <a:stretch/>
        </p:blipFill>
        <p:spPr>
          <a:xfrm>
            <a:off x="4427309" y="2914261"/>
            <a:ext cx="7439356" cy="3938297"/>
          </a:xfrm>
        </p:spPr>
      </p:pic>
      <p:sp>
        <p:nvSpPr>
          <p:cNvPr id="5" name="Text Placeholder 4">
            <a:extLst>
              <a:ext uri="{FF2B5EF4-FFF2-40B4-BE49-F238E27FC236}">
                <a16:creationId xmlns:a16="http://schemas.microsoft.com/office/drawing/2014/main" id="{79335DAA-0FC1-44A2-A128-1CEA188FD03B}"/>
              </a:ext>
            </a:extLst>
          </p:cNvPr>
          <p:cNvSpPr>
            <a:spLocks noGrp="1"/>
          </p:cNvSpPr>
          <p:nvPr>
            <p:ph type="body" sz="half" idx="2"/>
          </p:nvPr>
        </p:nvSpPr>
        <p:spPr>
          <a:xfrm>
            <a:off x="304800" y="991380"/>
            <a:ext cx="3810000" cy="5409421"/>
          </a:xfrm>
        </p:spPr>
        <p:txBody>
          <a:bodyPr>
            <a:normAutofit lnSpcReduction="10000"/>
          </a:bodyPr>
          <a:lstStyle/>
          <a:p>
            <a:pPr algn="r"/>
            <a:r>
              <a:rPr lang="en-US" sz="2800" dirty="0"/>
              <a:t>Several prophets acted out living parables of their messages, and Micah is one of them, parading himself either as a refugee, a potent symbol of the coming exile, a prisoner of war, or someone mourning for the dead.</a:t>
            </a:r>
          </a:p>
          <a:p>
            <a:pPr algn="r"/>
            <a:endParaRPr lang="en-US" sz="900" dirty="0"/>
          </a:p>
          <a:p>
            <a:pPr algn="r"/>
            <a:r>
              <a:rPr lang="en-US" sz="2800" dirty="0"/>
              <a:t>Prisoners of war being deported by the Assyrians from Ashtaroth.</a:t>
            </a:r>
            <a:endParaRPr lang="en-US" sz="1600" dirty="0">
              <a:solidFill>
                <a:schemeClr val="bg1"/>
              </a:solidFill>
            </a:endParaRPr>
          </a:p>
          <a:p>
            <a:pPr algn="r"/>
            <a:endParaRPr lang="en-US" sz="2800" dirty="0"/>
          </a:p>
          <a:p>
            <a:pPr algn="r"/>
            <a:endParaRPr lang="en-US" sz="2800" dirty="0"/>
          </a:p>
        </p:txBody>
      </p:sp>
      <p:sp>
        <p:nvSpPr>
          <p:cNvPr id="8" name="TextBox 7">
            <a:extLst>
              <a:ext uri="{FF2B5EF4-FFF2-40B4-BE49-F238E27FC236}">
                <a16:creationId xmlns:a16="http://schemas.microsoft.com/office/drawing/2014/main" id="{EC1E3203-477E-47FE-95B8-4F92A785B770}"/>
              </a:ext>
            </a:extLst>
          </p:cNvPr>
          <p:cNvSpPr txBox="1"/>
          <p:nvPr/>
        </p:nvSpPr>
        <p:spPr>
          <a:xfrm>
            <a:off x="5059902" y="6210870"/>
            <a:ext cx="2819401" cy="369332"/>
          </a:xfrm>
          <a:prstGeom prst="rect">
            <a:avLst/>
          </a:prstGeom>
          <a:noFill/>
        </p:spPr>
        <p:txBody>
          <a:bodyPr wrap="square" rtlCol="0">
            <a:spAutoFit/>
          </a:bodyPr>
          <a:lstStyle/>
          <a:p>
            <a:r>
              <a:rPr lang="en-US" dirty="0">
                <a:solidFill>
                  <a:prstClr val="white"/>
                </a:solidFill>
                <a:latin typeface="Corbel"/>
              </a:rPr>
              <a:t>British Museum, London</a:t>
            </a:r>
          </a:p>
        </p:txBody>
      </p:sp>
      <p:pic>
        <p:nvPicPr>
          <p:cNvPr id="6" name="Picture 5" descr="HBS64">
            <a:extLst>
              <a:ext uri="{FF2B5EF4-FFF2-40B4-BE49-F238E27FC236}">
                <a16:creationId xmlns:a16="http://schemas.microsoft.com/office/drawing/2014/main" id="{AB24A58C-5C4F-4DBA-A644-06BABEA59822}"/>
              </a:ext>
            </a:extLst>
          </p:cNvPr>
          <p:cNvPicPr>
            <a:picLocks noChangeAspect="1" noChangeArrowheads="1"/>
          </p:cNvPicPr>
          <p:nvPr/>
        </p:nvPicPr>
        <p:blipFill rotWithShape="1">
          <a:blip r:embed="rId4">
            <a:lum contrast="24000"/>
            <a:extLst>
              <a:ext uri="{28A0092B-C50C-407E-A947-70E740481C1C}">
                <a14:useLocalDpi xmlns:a14="http://schemas.microsoft.com/office/drawing/2010/main" val="0"/>
              </a:ext>
            </a:extLst>
          </a:blip>
          <a:srcRect l="48316" t="19024" r="850" b="10325"/>
          <a:stretch/>
        </p:blipFill>
        <p:spPr>
          <a:xfrm>
            <a:off x="4427309" y="-16329"/>
            <a:ext cx="7439356" cy="3048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14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3D2B-7875-476E-B3C2-3E430900A1DC}"/>
              </a:ext>
            </a:extLst>
          </p:cNvPr>
          <p:cNvSpPr>
            <a:spLocks noGrp="1"/>
          </p:cNvSpPr>
          <p:nvPr>
            <p:ph type="title"/>
          </p:nvPr>
        </p:nvSpPr>
        <p:spPr/>
        <p:txBody>
          <a:bodyPr/>
          <a:lstStyle/>
          <a:p>
            <a:r>
              <a:rPr lang="en-US" b="1" dirty="0"/>
              <a:t>Puns (1:10-15)</a:t>
            </a:r>
          </a:p>
        </p:txBody>
      </p:sp>
      <p:sp>
        <p:nvSpPr>
          <p:cNvPr id="4" name="Content Placeholder 3">
            <a:extLst>
              <a:ext uri="{FF2B5EF4-FFF2-40B4-BE49-F238E27FC236}">
                <a16:creationId xmlns:a16="http://schemas.microsoft.com/office/drawing/2014/main" id="{E758C1E3-8171-42EE-BCC6-0113E0495502}"/>
              </a:ext>
            </a:extLst>
          </p:cNvPr>
          <p:cNvSpPr>
            <a:spLocks noGrp="1"/>
          </p:cNvSpPr>
          <p:nvPr>
            <p:ph sz="half" idx="1"/>
          </p:nvPr>
        </p:nvSpPr>
        <p:spPr>
          <a:xfrm>
            <a:off x="381000" y="2286000"/>
            <a:ext cx="2133600" cy="4038600"/>
          </a:xfrm>
          <a:solidFill>
            <a:schemeClr val="accent5">
              <a:lumMod val="60000"/>
              <a:lumOff val="40000"/>
            </a:schemeClr>
          </a:solidFill>
          <a:ln>
            <a:solidFill>
              <a:schemeClr val="tx1"/>
            </a:solidFill>
          </a:ln>
        </p:spPr>
        <p:txBody>
          <a:bodyPr>
            <a:normAutofit fontScale="85000" lnSpcReduction="10000"/>
          </a:bodyPr>
          <a:lstStyle/>
          <a:p>
            <a:pPr marL="0" indent="0" algn="r">
              <a:buNone/>
            </a:pPr>
            <a:r>
              <a:rPr lang="en-US" b="1" i="1" dirty="0"/>
              <a:t>Puns, where the sounds of two words are similar, are largely untranslatable. In an oral culture, however, they become powerful rhetorical devices to assist in memory and vivid imagery. Micah has a whole series of them in the latter half of chapter </a:t>
            </a:r>
            <a:r>
              <a:rPr lang="en-US" b="1" dirty="0"/>
              <a:t>1.</a:t>
            </a:r>
            <a:r>
              <a:rPr lang="en-US" dirty="0"/>
              <a:t> </a:t>
            </a:r>
          </a:p>
        </p:txBody>
      </p:sp>
      <p:sp>
        <p:nvSpPr>
          <p:cNvPr id="5" name="Content Placeholder 4">
            <a:extLst>
              <a:ext uri="{FF2B5EF4-FFF2-40B4-BE49-F238E27FC236}">
                <a16:creationId xmlns:a16="http://schemas.microsoft.com/office/drawing/2014/main" id="{2BDABA92-5D07-4A83-9ECA-DAE9B1C43584}"/>
              </a:ext>
            </a:extLst>
          </p:cNvPr>
          <p:cNvSpPr>
            <a:spLocks noGrp="1"/>
          </p:cNvSpPr>
          <p:nvPr>
            <p:ph sz="half" idx="2"/>
          </p:nvPr>
        </p:nvSpPr>
        <p:spPr>
          <a:xfrm>
            <a:off x="2338311" y="1752600"/>
            <a:ext cx="9625091" cy="4915676"/>
          </a:xfrm>
        </p:spPr>
        <p:txBody>
          <a:bodyPr>
            <a:normAutofit fontScale="85000" lnSpcReduction="10000"/>
          </a:bodyPr>
          <a:lstStyle/>
          <a:p>
            <a:pPr>
              <a:spcBef>
                <a:spcPts val="0"/>
              </a:spcBef>
            </a:pPr>
            <a:endParaRPr lang="en-US" dirty="0"/>
          </a:p>
          <a:p>
            <a:pPr marL="742950" lvl="1" indent="-285750">
              <a:lnSpc>
                <a:spcPct val="107000"/>
              </a:lnSpc>
              <a:spcBef>
                <a:spcPts val="0"/>
              </a:spcBef>
              <a:spcAft>
                <a:spcPts val="300"/>
              </a:spcAft>
              <a:buFont typeface="Courier New" panose="02070309020205020404" pitchFamily="49" charset="0"/>
              <a:buChar char="o"/>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Gath</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tGa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creates assonance with </a:t>
            </a:r>
            <a:r>
              <a:rPr lang="en-US" dirty="0" err="1">
                <a:latin typeface="HebrewTh" pitchFamily="2" charset="0"/>
                <a:ea typeface="Calibri" panose="020F0502020204030204" pitchFamily="34" charset="0"/>
                <a:cs typeface="Times New Roman" panose="02020603050405020304" pitchFamily="18" charset="0"/>
              </a:rPr>
              <a:t>dgan</a:t>
            </a:r>
            <a:r>
              <a:rPr lang="en-US" dirty="0">
                <a:latin typeface="HebrewTh" pitchFamily="2"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meaning to report or to announce [i.e., disaster].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Beth </a:t>
            </a: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Ophrah</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hr!p;fa</a:t>
            </a:r>
            <a:r>
              <a:rPr lang="en-US" dirty="0">
                <a:solidFill>
                  <a:srgbClr val="FF0000"/>
                </a:solidFill>
                <a:latin typeface="HebrewTh" pitchFamily="2"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tyBe</a:t>
            </a:r>
            <a:r>
              <a:rPr lang="en-US" dirty="0">
                <a:latin typeface="Calibri" panose="020F0502020204030204" pitchFamily="34" charset="0"/>
                <a:ea typeface="Calibri" panose="020F0502020204030204" pitchFamily="34" charset="0"/>
                <a:cs typeface="Times New Roman" panose="02020603050405020304" pitchFamily="18" charset="0"/>
              </a:rPr>
              <a:t>) means “house of dust”, and its citizens are sentenced to rolling in the dust as an expression of lament.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Shaphir</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rypiwA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meaning “pleasant”, sounds like </a:t>
            </a:r>
            <a:r>
              <a:rPr lang="en-US" dirty="0" err="1">
                <a:latin typeface="HebrewTh" pitchFamily="2" charset="0"/>
                <a:ea typeface="Calibri" panose="020F0502020204030204" pitchFamily="34" charset="0"/>
                <a:cs typeface="Times New Roman" panose="02020603050405020304" pitchFamily="18" charset="0"/>
              </a:rPr>
              <a:t>rpAOw</a:t>
            </a:r>
            <a:r>
              <a:rPr lang="en-US" dirty="0">
                <a:latin typeface="Calibri" panose="020F0502020204030204" pitchFamily="34" charset="0"/>
                <a:ea typeface="Calibri" panose="020F0502020204030204" pitchFamily="34" charset="0"/>
                <a:cs typeface="Times New Roman" panose="02020603050405020304" pitchFamily="18" charset="0"/>
              </a:rPr>
              <a:t>), the war trumpet; the town’s pleasantness would be brutally reversed by a coming invasion.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Tsaanan</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dirty="0" err="1">
                <a:solidFill>
                  <a:srgbClr val="FF0000"/>
                </a:solidFill>
                <a:latin typeface="HebrewTh" pitchFamily="2" charset="0"/>
                <a:ea typeface="Calibri" panose="020F0502020204030204" pitchFamily="34" charset="0"/>
                <a:cs typeface="Times New Roman" panose="02020603050405020304" pitchFamily="18" charset="0"/>
              </a:rPr>
              <a:t>Nn!xEca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creates assonance with the verb </a:t>
            </a:r>
            <a:r>
              <a:rPr lang="en-US" dirty="0" err="1">
                <a:latin typeface="HebrewTh" pitchFamily="2" charset="0"/>
                <a:ea typeface="Calibri" panose="020F0502020204030204" pitchFamily="34" charset="0"/>
                <a:cs typeface="Times New Roman" panose="02020603050405020304" pitchFamily="18" charset="0"/>
              </a:rPr>
              <a:t>hxAc;y</a:t>
            </a:r>
            <a:r>
              <a:rPr lang="en-US" dirty="0">
                <a:latin typeface="HebrewTh" pitchFamily="2"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meaning “to come out”. The citizens will refuse to engage in battle because it will be hopeless.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Beth </a:t>
            </a: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Etsel</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lcAxe</a:t>
            </a:r>
            <a:r>
              <a:rPr lang="en-US" dirty="0">
                <a:solidFill>
                  <a:srgbClr val="FF0000"/>
                </a:solidFill>
                <a:latin typeface="HebrewTh" pitchFamily="2"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tyBe</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sounds similar to the verb </a:t>
            </a:r>
            <a:r>
              <a:rPr lang="en-US" dirty="0" err="1">
                <a:latin typeface="HebrewTh" pitchFamily="2" charset="0"/>
                <a:ea typeface="Calibri" panose="020F0502020204030204" pitchFamily="34" charset="0"/>
                <a:cs typeface="Times New Roman" panose="02020603050405020304" pitchFamily="18" charset="0"/>
              </a:rPr>
              <a:t>lcaxA</a:t>
            </a:r>
            <a:r>
              <a:rPr lang="en-US" dirty="0">
                <a:latin typeface="Calibri" panose="020F0502020204030204" pitchFamily="34" charset="0"/>
                <a:ea typeface="Calibri" panose="020F0502020204030204" pitchFamily="34" charset="0"/>
                <a:cs typeface="Times New Roman" panose="02020603050405020304" pitchFamily="18" charset="0"/>
              </a:rPr>
              <a:t>, meaning “to take away”. The city’s protection would vanish.</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Maroth</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tOrmA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sounds like </a:t>
            </a:r>
            <a:r>
              <a:rPr lang="en-US" dirty="0" err="1">
                <a:latin typeface="HebrewTh" pitchFamily="2" charset="0"/>
                <a:ea typeface="Calibri" panose="020F0502020204030204" pitchFamily="34" charset="0"/>
                <a:cs typeface="Times New Roman" panose="02020603050405020304" pitchFamily="18" charset="0"/>
              </a:rPr>
              <a:t>rma</a:t>
            </a:r>
            <a:r>
              <a:rPr lang="en-US" dirty="0">
                <a:latin typeface="Calibri" panose="020F0502020204030204" pitchFamily="34" charset="0"/>
                <a:ea typeface="Calibri" panose="020F0502020204030204" pitchFamily="34" charset="0"/>
                <a:cs typeface="Times New Roman" panose="02020603050405020304" pitchFamily="18" charset="0"/>
              </a:rPr>
              <a:t>, which means “bitter,” and the bitterness of disaster would reach as far as the gates of the city of peace (Jerusalem).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Lachish</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wykilA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sounds like the word </a:t>
            </a:r>
            <a:r>
              <a:rPr lang="en-US" dirty="0" err="1">
                <a:latin typeface="HebrewTh" pitchFamily="2" charset="0"/>
                <a:ea typeface="Calibri" panose="020F0502020204030204" pitchFamily="34" charset="0"/>
                <a:cs typeface="Times New Roman" panose="02020603050405020304" pitchFamily="18" charset="0"/>
              </a:rPr>
              <a:t>wk,r</a:t>
            </a:r>
            <a:r>
              <a:rPr lang="en-US" dirty="0">
                <a:latin typeface="HebrewTh" pitchFamily="2"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which refers to a team of horses [i.e., chariot horses].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Moresheth</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HebrewTh" pitchFamily="2" charset="0"/>
                <a:ea typeface="Calibri" panose="020F0502020204030204" pitchFamily="34" charset="0"/>
                <a:cs typeface="Times New Roman" panose="02020603050405020304" pitchFamily="18" charset="0"/>
              </a:rPr>
              <a:t>tw,r@Om</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sounds like </a:t>
            </a:r>
            <a:r>
              <a:rPr lang="en-US" dirty="0" err="1">
                <a:latin typeface="HebrewTh" pitchFamily="2" charset="0"/>
                <a:ea typeface="Calibri" panose="020F0502020204030204" pitchFamily="34" charset="0"/>
                <a:cs typeface="Times New Roman" panose="02020603050405020304" pitchFamily="18" charset="0"/>
              </a:rPr>
              <a:t>hwAr!Om</a:t>
            </a:r>
            <a:r>
              <a:rPr lang="en-US" dirty="0">
                <a:latin typeface="Calibri" panose="020F0502020204030204" pitchFamily="34" charset="0"/>
                <a:ea typeface="Calibri" panose="020F0502020204030204" pitchFamily="34" charset="0"/>
                <a:cs typeface="Times New Roman" panose="02020603050405020304" pitchFamily="18" charset="0"/>
              </a:rPr>
              <a:t>, meaning “possession”, the very thing the citizens would give up when invaded.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Aczib</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0000"/>
                </a:solidFill>
                <a:latin typeface="HebrewTh" pitchFamily="2" charset="0"/>
                <a:ea typeface="Calibri" panose="020F0502020204030204" pitchFamily="34" charset="0"/>
                <a:cs typeface="Times New Roman" panose="02020603050405020304" pitchFamily="18" charset="0"/>
              </a:rPr>
              <a:t>byz9k;xa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sounds like </a:t>
            </a:r>
            <a:r>
              <a:rPr lang="en-US" dirty="0" err="1">
                <a:latin typeface="HebrewTh" pitchFamily="2" charset="0"/>
                <a:ea typeface="Calibri" panose="020F0502020204030204" pitchFamily="34" charset="0"/>
                <a:cs typeface="Times New Roman" panose="02020603050405020304" pitchFamily="18" charset="0"/>
              </a:rPr>
              <a:t>bz!k;xa</a:t>
            </a:r>
            <a:r>
              <a:rPr lang="en-US" dirty="0">
                <a:latin typeface="Calibri" panose="020F0502020204030204" pitchFamily="34" charset="0"/>
                <a:ea typeface="Calibri" panose="020F0502020204030204" pitchFamily="34" charset="0"/>
                <a:cs typeface="Times New Roman" panose="02020603050405020304" pitchFamily="18" charset="0"/>
              </a:rPr>
              <a:t>, meaning “deceitful.”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300"/>
              </a:spcAft>
              <a:buFont typeface="Courier New" panose="02070309020205020404" pitchFamily="49" charset="0"/>
              <a:buChar char="o"/>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Mareshah</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0000"/>
                </a:solidFill>
                <a:latin typeface="HebrewTh" pitchFamily="2" charset="0"/>
                <a:ea typeface="Calibri" panose="020F0502020204030204" pitchFamily="34" charset="0"/>
                <a:cs typeface="Times New Roman" panose="02020603050405020304" pitchFamily="18" charset="0"/>
              </a:rPr>
              <a:t>hwAr2mA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sounds like </a:t>
            </a:r>
            <a:r>
              <a:rPr lang="en-US" dirty="0">
                <a:latin typeface="HebrewTh" pitchFamily="2" charset="0"/>
                <a:ea typeface="Calibri" panose="020F0502020204030204" pitchFamily="34" charset="0"/>
                <a:cs typeface="Times New Roman" panose="02020603050405020304" pitchFamily="18" charset="0"/>
              </a:rPr>
              <a:t>wr1y!</a:t>
            </a:r>
            <a:r>
              <a:rPr lang="en-US" dirty="0">
                <a:latin typeface="Calibri" panose="020F0502020204030204" pitchFamily="34" charset="0"/>
                <a:ea typeface="Calibri" panose="020F0502020204030204" pitchFamily="34" charset="0"/>
                <a:cs typeface="Times New Roman" panose="02020603050405020304" pitchFamily="18" charset="0"/>
              </a:rPr>
              <a:t>, meaning “to dispossess.”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539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additive="base">
                                        <p:cTn id="4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 calcmode="lin" valueType="num">
                                      <p:cBhvr additive="base">
                                        <p:cTn id="4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 calcmode="lin" valueType="num">
                                      <p:cBhvr additive="base">
                                        <p:cTn id="5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 calcmode="lin" valueType="num">
                                      <p:cBhvr additive="base">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 calcmode="lin" valueType="num">
                                      <p:cBhvr additive="base">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 calcmode="lin" valueType="num">
                                      <p:cBhvr additive="base">
                                        <p:cTn id="7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2067-C329-4074-A83B-9D43CE7182EF}"/>
              </a:ext>
            </a:extLst>
          </p:cNvPr>
          <p:cNvSpPr>
            <a:spLocks noGrp="1"/>
          </p:cNvSpPr>
          <p:nvPr>
            <p:ph type="title"/>
          </p:nvPr>
        </p:nvSpPr>
        <p:spPr/>
        <p:txBody>
          <a:bodyPr/>
          <a:lstStyle/>
          <a:p>
            <a:r>
              <a:rPr lang="en-US" b="1" dirty="0"/>
              <a:t>Exploitation and Deception (2:1-13)</a:t>
            </a:r>
          </a:p>
        </p:txBody>
      </p:sp>
      <p:sp>
        <p:nvSpPr>
          <p:cNvPr id="3" name="Content Placeholder 2">
            <a:extLst>
              <a:ext uri="{FF2B5EF4-FFF2-40B4-BE49-F238E27FC236}">
                <a16:creationId xmlns:a16="http://schemas.microsoft.com/office/drawing/2014/main" id="{6470D6A7-397E-41DF-8AD9-DC5F1AA8A1CF}"/>
              </a:ext>
            </a:extLst>
          </p:cNvPr>
          <p:cNvSpPr>
            <a:spLocks noGrp="1"/>
          </p:cNvSpPr>
          <p:nvPr>
            <p:ph idx="1"/>
          </p:nvPr>
        </p:nvSpPr>
        <p:spPr>
          <a:xfrm>
            <a:off x="1524001" y="1905000"/>
            <a:ext cx="10058399" cy="4267200"/>
          </a:xfrm>
        </p:spPr>
        <p:txBody>
          <a:bodyPr>
            <a:normAutofit/>
          </a:bodyPr>
          <a:lstStyle/>
          <a:p>
            <a:pPr marL="0" indent="0">
              <a:buNone/>
            </a:pPr>
            <a:r>
              <a:rPr lang="en-US" sz="2800" b="1" dirty="0">
                <a:solidFill>
                  <a:srgbClr val="FF0000"/>
                </a:solidFill>
              </a:rPr>
              <a:t>Society had disintegrated at every level:</a:t>
            </a:r>
          </a:p>
          <a:p>
            <a:r>
              <a:rPr lang="en-US" i="1" dirty="0">
                <a:solidFill>
                  <a:schemeClr val="tx1">
                    <a:lumMod val="50000"/>
                  </a:schemeClr>
                </a:solidFill>
              </a:rPr>
              <a:t>Powerful landowners aimed to drive out the small farmers through an unjust court system by which they could manipulate foreclosures and evictions (2:1-5).</a:t>
            </a:r>
          </a:p>
          <a:p>
            <a:r>
              <a:rPr lang="en-US" i="1" dirty="0">
                <a:solidFill>
                  <a:schemeClr val="tx1">
                    <a:lumMod val="50000"/>
                  </a:schemeClr>
                </a:solidFill>
              </a:rPr>
              <a:t>The prophetic guild supported the status quo and were eager to silence Micah’s denunciations, arguing </a:t>
            </a:r>
            <a:r>
              <a:rPr lang="en-US" i="1">
                <a:solidFill>
                  <a:schemeClr val="tx1">
                    <a:lumMod val="50000"/>
                  </a:schemeClr>
                </a:solidFill>
              </a:rPr>
              <a:t>that his sermons </a:t>
            </a:r>
            <a:r>
              <a:rPr lang="en-US" i="1" dirty="0">
                <a:solidFill>
                  <a:schemeClr val="tx1">
                    <a:lumMod val="50000"/>
                  </a:schemeClr>
                </a:solidFill>
              </a:rPr>
              <a:t>must only be positive, not negative (2:6-11).</a:t>
            </a:r>
          </a:p>
          <a:p>
            <a:r>
              <a:rPr lang="en-US" i="1" dirty="0">
                <a:solidFill>
                  <a:schemeClr val="tx1">
                    <a:lumMod val="50000"/>
                  </a:schemeClr>
                </a:solidFill>
              </a:rPr>
              <a:t>Hence, judgment was coming! Still, as was true for all the prophets, judgment was not God’s final word. The final word was hope for a remnant surviving on the far side of judgment (2:12-13).</a:t>
            </a:r>
          </a:p>
        </p:txBody>
      </p:sp>
    </p:spTree>
    <p:extLst>
      <p:ext uri="{BB962C8B-B14F-4D97-AF65-F5344CB8AC3E}">
        <p14:creationId xmlns:p14="http://schemas.microsoft.com/office/powerpoint/2010/main" val="26303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B55B-2055-43BB-B9AA-77D80F55CE3D}"/>
              </a:ext>
            </a:extLst>
          </p:cNvPr>
          <p:cNvSpPr>
            <a:spLocks noGrp="1"/>
          </p:cNvSpPr>
          <p:nvPr>
            <p:ph type="title"/>
          </p:nvPr>
        </p:nvSpPr>
        <p:spPr/>
        <p:txBody>
          <a:bodyPr/>
          <a:lstStyle/>
          <a:p>
            <a:r>
              <a:rPr lang="en-US" b="1" dirty="0"/>
              <a:t>The Second Oracle (3-5)</a:t>
            </a:r>
          </a:p>
        </p:txBody>
      </p:sp>
      <p:sp>
        <p:nvSpPr>
          <p:cNvPr id="3" name="Content Placeholder 2">
            <a:extLst>
              <a:ext uri="{FF2B5EF4-FFF2-40B4-BE49-F238E27FC236}">
                <a16:creationId xmlns:a16="http://schemas.microsoft.com/office/drawing/2014/main" id="{DD402AC9-E737-4A26-BE8B-CD0E5A9C578D}"/>
              </a:ext>
            </a:extLst>
          </p:cNvPr>
          <p:cNvSpPr>
            <a:spLocks noGrp="1"/>
          </p:cNvSpPr>
          <p:nvPr>
            <p:ph idx="1"/>
          </p:nvPr>
        </p:nvSpPr>
        <p:spPr>
          <a:xfrm>
            <a:off x="1524001" y="1905000"/>
            <a:ext cx="9982199" cy="3657600"/>
          </a:xfrm>
        </p:spPr>
        <p:txBody>
          <a:bodyPr/>
          <a:lstStyle/>
          <a:p>
            <a:pPr marL="0" indent="0">
              <a:buNone/>
            </a:pPr>
            <a:r>
              <a:rPr lang="en-US" sz="2800" b="1" dirty="0">
                <a:solidFill>
                  <a:srgbClr val="C00000"/>
                </a:solidFill>
              </a:rPr>
              <a:t>The second oracle paralleled the first, and later, it would be recalled in the lifetime of Jeremiah (cf. </a:t>
            </a:r>
            <a:r>
              <a:rPr lang="en-US" sz="2800" b="1" dirty="0" err="1">
                <a:solidFill>
                  <a:srgbClr val="C00000"/>
                </a:solidFill>
              </a:rPr>
              <a:t>Je</a:t>
            </a:r>
            <a:r>
              <a:rPr lang="en-US" sz="2800" b="1" dirty="0">
                <a:solidFill>
                  <a:srgbClr val="C00000"/>
                </a:solidFill>
              </a:rPr>
              <a:t>. 26:17-19).</a:t>
            </a:r>
          </a:p>
          <a:p>
            <a:r>
              <a:rPr lang="en-US" i="1" dirty="0"/>
              <a:t>Dirty politics characterized Judah’s leaders, who treated their subjects like carcasses to be butchered (3:1-4).</a:t>
            </a:r>
          </a:p>
          <a:p>
            <a:r>
              <a:rPr lang="en-US" i="1" dirty="0"/>
              <a:t>Prophets, who should have been a voice for justice, were in cahoots with the crooked politicians (3:5-8).</a:t>
            </a:r>
          </a:p>
          <a:p>
            <a:r>
              <a:rPr lang="en-US" i="1" dirty="0"/>
              <a:t>Hence, judgment was surely coming, and the climax of this judgment would be the destruction of the temple on Mt Zion (3:9-12).</a:t>
            </a:r>
          </a:p>
        </p:txBody>
      </p:sp>
      <p:sp>
        <p:nvSpPr>
          <p:cNvPr id="4" name="TextBox 3">
            <a:extLst>
              <a:ext uri="{FF2B5EF4-FFF2-40B4-BE49-F238E27FC236}">
                <a16:creationId xmlns:a16="http://schemas.microsoft.com/office/drawing/2014/main" id="{6735386F-8A91-40C8-B38E-A0676B775955}"/>
              </a:ext>
            </a:extLst>
          </p:cNvPr>
          <p:cNvSpPr txBox="1"/>
          <p:nvPr/>
        </p:nvSpPr>
        <p:spPr>
          <a:xfrm>
            <a:off x="915194" y="5562601"/>
            <a:ext cx="10361613" cy="954107"/>
          </a:xfrm>
          <a:prstGeom prst="rect">
            <a:avLst/>
          </a:prstGeom>
          <a:solidFill>
            <a:schemeClr val="accent2"/>
          </a:solid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Eras Demi ITC" panose="020B0805030504020804" pitchFamily="34" charset="0"/>
              </a:rPr>
              <a:t>Micah, therefore, becomes the first prophet to directly predict the destruction of the 1</a:t>
            </a:r>
            <a:r>
              <a:rPr lang="en-US" sz="2800" baseline="30000" dirty="0">
                <a:solidFill>
                  <a:srgbClr val="FF0000"/>
                </a:solidFill>
                <a:effectLst>
                  <a:outerShdw blurRad="38100" dist="38100" dir="2700000" algn="tl">
                    <a:srgbClr val="000000">
                      <a:alpha val="43137"/>
                    </a:srgbClr>
                  </a:outerShdw>
                </a:effectLst>
                <a:latin typeface="Eras Demi ITC" panose="020B0805030504020804" pitchFamily="34" charset="0"/>
              </a:rPr>
              <a:t>st</a:t>
            </a:r>
            <a:r>
              <a:rPr lang="en-US" sz="2800" dirty="0">
                <a:solidFill>
                  <a:srgbClr val="FF0000"/>
                </a:solidFill>
                <a:effectLst>
                  <a:outerShdw blurRad="38100" dist="38100" dir="2700000" algn="tl">
                    <a:srgbClr val="000000">
                      <a:alpha val="43137"/>
                    </a:srgbClr>
                  </a:outerShdw>
                </a:effectLst>
                <a:latin typeface="Eras Demi ITC" panose="020B0805030504020804" pitchFamily="34" charset="0"/>
              </a:rPr>
              <a:t> temple (3:12).</a:t>
            </a:r>
          </a:p>
        </p:txBody>
      </p:sp>
    </p:spTree>
    <p:extLst>
      <p:ext uri="{BB962C8B-B14F-4D97-AF65-F5344CB8AC3E}">
        <p14:creationId xmlns:p14="http://schemas.microsoft.com/office/powerpoint/2010/main" val="29656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D18E-8F2F-4838-90A1-7F01E61FD74A}"/>
              </a:ext>
            </a:extLst>
          </p:cNvPr>
          <p:cNvSpPr>
            <a:spLocks noGrp="1"/>
          </p:cNvSpPr>
          <p:nvPr>
            <p:ph type="title"/>
          </p:nvPr>
        </p:nvSpPr>
        <p:spPr/>
        <p:txBody>
          <a:bodyPr/>
          <a:lstStyle/>
          <a:p>
            <a:r>
              <a:rPr lang="en-US" b="1" dirty="0"/>
              <a:t>The Message of Hope (4:1-5)</a:t>
            </a:r>
          </a:p>
        </p:txBody>
      </p:sp>
      <p:sp>
        <p:nvSpPr>
          <p:cNvPr id="3" name="Content Placeholder 2">
            <a:extLst>
              <a:ext uri="{FF2B5EF4-FFF2-40B4-BE49-F238E27FC236}">
                <a16:creationId xmlns:a16="http://schemas.microsoft.com/office/drawing/2014/main" id="{D88CEB13-2F48-40A9-8ED8-D4F79FCBE953}"/>
              </a:ext>
            </a:extLst>
          </p:cNvPr>
          <p:cNvSpPr>
            <a:spLocks noGrp="1"/>
          </p:cNvSpPr>
          <p:nvPr>
            <p:ph idx="1"/>
          </p:nvPr>
        </p:nvSpPr>
        <p:spPr/>
        <p:txBody>
          <a:bodyPr/>
          <a:lstStyle/>
          <a:p>
            <a:pPr marL="0" indent="0">
              <a:buNone/>
            </a:pPr>
            <a:r>
              <a:rPr lang="en-US" sz="2800" b="1" dirty="0">
                <a:solidFill>
                  <a:srgbClr val="FF0000"/>
                </a:solidFill>
              </a:rPr>
              <a:t>Earlier, Micah offered a small glimpse of the future on the other side of judgment with a future king (2:13); now he expands on that theme, predicting that Zion, after its destruction, would become the center of worship for the whole world (4:1-5).</a:t>
            </a:r>
          </a:p>
          <a:p>
            <a:r>
              <a:rPr lang="en-US" i="1" dirty="0"/>
              <a:t>Obviously, there is a literary relationship between this passage in Micah and Isaiah 2:2-5, since the larger portion of the two passages are word-for-word in the Hebrew text.</a:t>
            </a:r>
          </a:p>
          <a:p>
            <a:r>
              <a:rPr lang="en-US" i="1" dirty="0"/>
              <a:t>Micah uses the stock phrases “in the last days” and “in that day” to refer to the cessation of war and the universal worship of Yahweh.</a:t>
            </a:r>
          </a:p>
        </p:txBody>
      </p:sp>
    </p:spTree>
    <p:extLst>
      <p:ext uri="{BB962C8B-B14F-4D97-AF65-F5344CB8AC3E}">
        <p14:creationId xmlns:p14="http://schemas.microsoft.com/office/powerpoint/2010/main" val="8259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29173B-4EDE-44F5-B95F-DF5AD3E482B5}"/>
              </a:ext>
            </a:extLst>
          </p:cNvPr>
          <p:cNvSpPr>
            <a:spLocks noGrp="1"/>
          </p:cNvSpPr>
          <p:nvPr>
            <p:ph type="body" idx="1"/>
          </p:nvPr>
        </p:nvSpPr>
        <p:spPr>
          <a:xfrm>
            <a:off x="228600" y="0"/>
            <a:ext cx="4800600" cy="762000"/>
          </a:xfrm>
        </p:spPr>
        <p:txBody>
          <a:bodyPr>
            <a:normAutofit fontScale="92500"/>
          </a:bodyPr>
          <a:lstStyle/>
          <a:p>
            <a:r>
              <a:rPr lang="en-US" sz="4000" b="1" dirty="0"/>
              <a:t>Isaiah 2:2-4</a:t>
            </a:r>
            <a:r>
              <a:rPr lang="en-US" sz="2000" b="1" dirty="0"/>
              <a:t> (My Translation)</a:t>
            </a:r>
            <a:endParaRPr lang="en-US" sz="4000" b="1" dirty="0"/>
          </a:p>
        </p:txBody>
      </p:sp>
      <p:sp>
        <p:nvSpPr>
          <p:cNvPr id="6" name="Content Placeholder 5">
            <a:extLst>
              <a:ext uri="{FF2B5EF4-FFF2-40B4-BE49-F238E27FC236}">
                <a16:creationId xmlns:a16="http://schemas.microsoft.com/office/drawing/2014/main" id="{6C14148C-C196-42D7-8765-3297D6D5B599}"/>
              </a:ext>
            </a:extLst>
          </p:cNvPr>
          <p:cNvSpPr>
            <a:spLocks noGrp="1"/>
          </p:cNvSpPr>
          <p:nvPr>
            <p:ph sz="half" idx="2"/>
          </p:nvPr>
        </p:nvSpPr>
        <p:spPr>
          <a:xfrm>
            <a:off x="228600" y="685800"/>
            <a:ext cx="5867400" cy="5867400"/>
          </a:xfrm>
        </p:spPr>
        <p:txBody>
          <a:bodyPr>
            <a:normAutofit lnSpcReduction="10000"/>
          </a:bodyPr>
          <a:lstStyle/>
          <a:p>
            <a:pPr marL="0" indent="0">
              <a:buNone/>
            </a:pPr>
            <a:r>
              <a:rPr lang="en-US" dirty="0"/>
              <a:t>	(Is. 2:2)</a:t>
            </a:r>
            <a:r>
              <a:rPr lang="en-US" i="1" dirty="0"/>
              <a:t> In the last days, the mountain of the LORD’s house will be established as the most important of the mountains, being lifted up more than the hills, and all the nations will stream to it. </a:t>
            </a:r>
          </a:p>
          <a:p>
            <a:pPr marL="0" indent="0">
              <a:buNone/>
            </a:pPr>
            <a:r>
              <a:rPr lang="en-US" i="1" dirty="0"/>
              <a:t>	</a:t>
            </a:r>
            <a:r>
              <a:rPr lang="en-US" dirty="0"/>
              <a:t>(Is. 2:3) </a:t>
            </a:r>
            <a:r>
              <a:rPr lang="en-US" i="1" dirty="0"/>
              <a:t>Many peoples will come and say, “Come, let us go up to the mountain of the LORD to the house of the God of Jacob, so that he will teach us his ways and so that we may walk in his paths.” For the law will go forth from Zion, and the word of the LORD from Jerusalem. </a:t>
            </a:r>
          </a:p>
          <a:p>
            <a:pPr marL="0" indent="0">
              <a:buNone/>
            </a:pPr>
            <a:r>
              <a:rPr lang="en-US" i="1" dirty="0"/>
              <a:t>	</a:t>
            </a:r>
            <a:r>
              <a:rPr lang="en-US" dirty="0"/>
              <a:t>(Is. 2:4)</a:t>
            </a:r>
            <a:r>
              <a:rPr lang="en-US" i="1" dirty="0"/>
              <a:t> He will judge between the nations and will arbitrate for many peoples; and they will hammer their swords into plowshares and their spears into pruning hooks. Nation will not raise sword against nation, nor will they again learn war.</a:t>
            </a:r>
            <a:endParaRPr lang="en-US" dirty="0"/>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id="{9D4AA3CE-303B-405E-9391-0E5F9E8DD4CB}"/>
              </a:ext>
            </a:extLst>
          </p:cNvPr>
          <p:cNvSpPr>
            <a:spLocks noGrp="1"/>
          </p:cNvSpPr>
          <p:nvPr>
            <p:ph type="body" sz="quarter" idx="3"/>
          </p:nvPr>
        </p:nvSpPr>
        <p:spPr>
          <a:xfrm>
            <a:off x="6248400" y="0"/>
            <a:ext cx="4416552" cy="762000"/>
          </a:xfrm>
        </p:spPr>
        <p:txBody>
          <a:bodyPr>
            <a:normAutofit fontScale="92500"/>
          </a:bodyPr>
          <a:lstStyle/>
          <a:p>
            <a:r>
              <a:rPr lang="en-US" sz="4000" b="1" dirty="0"/>
              <a:t>Micah 4:1-3</a:t>
            </a:r>
            <a:r>
              <a:rPr lang="en-US" sz="2000" b="1" dirty="0"/>
              <a:t> (My Translation)</a:t>
            </a:r>
            <a:endParaRPr lang="en-US" sz="4000" b="1" dirty="0"/>
          </a:p>
        </p:txBody>
      </p:sp>
      <p:sp>
        <p:nvSpPr>
          <p:cNvPr id="8" name="Content Placeholder 7">
            <a:extLst>
              <a:ext uri="{FF2B5EF4-FFF2-40B4-BE49-F238E27FC236}">
                <a16:creationId xmlns:a16="http://schemas.microsoft.com/office/drawing/2014/main" id="{6930D32B-4D4E-443F-9A99-BDA33690BFC0}"/>
              </a:ext>
            </a:extLst>
          </p:cNvPr>
          <p:cNvSpPr>
            <a:spLocks noGrp="1"/>
          </p:cNvSpPr>
          <p:nvPr>
            <p:ph sz="quarter" idx="4"/>
          </p:nvPr>
        </p:nvSpPr>
        <p:spPr>
          <a:xfrm>
            <a:off x="6248402" y="685800"/>
            <a:ext cx="5867399" cy="5867400"/>
          </a:xfrm>
        </p:spPr>
        <p:txBody>
          <a:bodyPr>
            <a:normAutofit lnSpcReduction="10000"/>
          </a:bodyPr>
          <a:lstStyle/>
          <a:p>
            <a:pPr marL="0" indent="0">
              <a:buNone/>
            </a:pPr>
            <a:r>
              <a:rPr lang="en-US" dirty="0"/>
              <a:t>	(Mic. 4:1)</a:t>
            </a:r>
            <a:r>
              <a:rPr lang="en-US" i="1" dirty="0"/>
              <a:t> In the last days, the mountain of the LORD’s house will be established as the most important of the mountains. It will be lifted up more than the hills, and the peoples will stream on it. </a:t>
            </a:r>
          </a:p>
          <a:p>
            <a:pPr marL="0" indent="0">
              <a:buNone/>
            </a:pPr>
            <a:r>
              <a:rPr lang="en-US" i="1" dirty="0"/>
              <a:t>	</a:t>
            </a:r>
            <a:r>
              <a:rPr lang="en-US" dirty="0"/>
              <a:t>(Mic. 4:2) </a:t>
            </a:r>
            <a:r>
              <a:rPr lang="en-US" i="1" dirty="0"/>
              <a:t>Many nations will come and say, “Come, let us go up to the mountain of the LORD and to the house of the God of Jacob, so that he will teach us his ways and so that we may walk in his paths.” For the law will go forth from Zion, and the word of the LORD from Jerusalem. </a:t>
            </a:r>
          </a:p>
          <a:p>
            <a:pPr marL="0" indent="0">
              <a:buNone/>
            </a:pPr>
            <a:r>
              <a:rPr lang="en-US" i="1" dirty="0"/>
              <a:t>	</a:t>
            </a:r>
            <a:r>
              <a:rPr lang="en-US" dirty="0"/>
              <a:t>(Mic. 4:3) </a:t>
            </a:r>
            <a:r>
              <a:rPr lang="en-US" i="1" dirty="0"/>
              <a:t>He will judge between many peoples and will arbitrate for vast nations far away; and they will hammer their swords into plowshares and their spears into pruning hooks. Nation will not raise sword against nation, nor will they again learn war.</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848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B5AD9EF-5D5D-4C7D-B5C2-3B5B4E3BA953}"/>
              </a:ext>
            </a:extLst>
          </p:cNvPr>
          <p:cNvSpPr>
            <a:spLocks noGrp="1"/>
          </p:cNvSpPr>
          <p:nvPr>
            <p:ph type="title"/>
          </p:nvPr>
        </p:nvSpPr>
        <p:spPr>
          <a:xfrm>
            <a:off x="2362200" y="228600"/>
            <a:ext cx="7543800" cy="1752600"/>
          </a:xfrm>
        </p:spPr>
        <p:txBody>
          <a:bodyPr>
            <a:normAutofit fontScale="90000"/>
          </a:bodyPr>
          <a:lstStyle/>
          <a:p>
            <a:pPr algn="ctr"/>
            <a:r>
              <a:rPr lang="en-US" altLang="en-US" sz="5700" dirty="0">
                <a:solidFill>
                  <a:srgbClr val="C00000"/>
                </a:solidFill>
                <a:latin typeface="Matura MT Script Capitals" panose="03020802060602070202" pitchFamily="66" charset="0"/>
              </a:rPr>
              <a:t>The Day of Yahweh in the Prophets</a:t>
            </a:r>
            <a:br>
              <a:rPr lang="en-US" altLang="en-US" sz="1900" dirty="0">
                <a:solidFill>
                  <a:srgbClr val="FFFF66"/>
                </a:solidFill>
                <a:latin typeface="Arial Narrow" panose="020B0606020202030204" pitchFamily="34" charset="0"/>
              </a:rPr>
            </a:br>
            <a:endParaRPr lang="en-US" altLang="en-US" sz="2100" dirty="0">
              <a:solidFill>
                <a:srgbClr val="FFFF66"/>
              </a:solidFill>
              <a:latin typeface="Matura MT Script Capitals" panose="03020802060602070202" pitchFamily="66" charset="0"/>
            </a:endParaRPr>
          </a:p>
        </p:txBody>
      </p:sp>
      <p:sp>
        <p:nvSpPr>
          <p:cNvPr id="197635" name="Rectangle 3">
            <a:extLst>
              <a:ext uri="{FF2B5EF4-FFF2-40B4-BE49-F238E27FC236}">
                <a16:creationId xmlns:a16="http://schemas.microsoft.com/office/drawing/2014/main" id="{74D72C6F-56AF-449F-84B8-20B511CE356A}"/>
              </a:ext>
            </a:extLst>
          </p:cNvPr>
          <p:cNvSpPr>
            <a:spLocks noGrp="1"/>
          </p:cNvSpPr>
          <p:nvPr>
            <p:ph type="body" sz="half" idx="1"/>
          </p:nvPr>
        </p:nvSpPr>
        <p:spPr>
          <a:xfrm>
            <a:off x="1828802" y="1905000"/>
            <a:ext cx="3814763" cy="4572000"/>
          </a:xfrm>
        </p:spPr>
        <p:txBody>
          <a:bodyPr/>
          <a:lstStyle/>
          <a:p>
            <a:pPr>
              <a:buFont typeface="Wingdings 3" panose="05040102010807070707" pitchFamily="18" charset="2"/>
              <a:buNone/>
            </a:pPr>
            <a:r>
              <a:rPr lang="en-US" altLang="en-US" sz="2800" dirty="0">
                <a:solidFill>
                  <a:srgbClr val="FFFF66"/>
                </a:solidFill>
                <a:effectLst>
                  <a:outerShdw blurRad="38100" dist="38100" dir="2700000" algn="tl">
                    <a:srgbClr val="000000">
                      <a:alpha val="43137"/>
                    </a:srgbClr>
                  </a:outerShdw>
                </a:effectLst>
                <a:latin typeface="Eras Bold ITC" panose="020B0907030504020204" pitchFamily="34" charset="0"/>
              </a:rPr>
              <a:t>NEAR FUTURE</a:t>
            </a:r>
          </a:p>
          <a:p>
            <a:r>
              <a:rPr lang="en-US" altLang="en-US" i="1" dirty="0">
                <a:latin typeface="Eras Demi ITC" panose="020B0805030504020804" pitchFamily="34" charset="0"/>
              </a:rPr>
              <a:t>Judgment by exile on the unfaithful nations of Israel and Judah</a:t>
            </a:r>
          </a:p>
          <a:p>
            <a:r>
              <a:rPr lang="en-US" altLang="en-US" i="1" dirty="0">
                <a:latin typeface="Eras Demi ITC" panose="020B0805030504020804" pitchFamily="34" charset="0"/>
              </a:rPr>
              <a:t>Judgments in history on the nations surrounding Israel and Judah</a:t>
            </a:r>
          </a:p>
        </p:txBody>
      </p:sp>
      <p:sp>
        <p:nvSpPr>
          <p:cNvPr id="197636" name="Rectangle 4">
            <a:extLst>
              <a:ext uri="{FF2B5EF4-FFF2-40B4-BE49-F238E27FC236}">
                <a16:creationId xmlns:a16="http://schemas.microsoft.com/office/drawing/2014/main" id="{4B3F1843-D153-4C91-B5BE-E3A0F68EEF83}"/>
              </a:ext>
            </a:extLst>
          </p:cNvPr>
          <p:cNvSpPr>
            <a:spLocks noGrp="1"/>
          </p:cNvSpPr>
          <p:nvPr>
            <p:ph type="body" sz="half" idx="2"/>
          </p:nvPr>
        </p:nvSpPr>
        <p:spPr>
          <a:xfrm>
            <a:off x="6096000" y="2362200"/>
            <a:ext cx="4343400" cy="4419600"/>
          </a:xfrm>
        </p:spPr>
        <p:txBody>
          <a:bodyPr/>
          <a:lstStyle/>
          <a:p>
            <a:pPr>
              <a:lnSpc>
                <a:spcPct val="90000"/>
              </a:lnSpc>
              <a:buFont typeface="Wingdings 3" panose="05040102010807070707" pitchFamily="18" charset="2"/>
              <a:buNone/>
            </a:pPr>
            <a:r>
              <a:rPr lang="en-US" altLang="en-US" sz="2800" dirty="0">
                <a:solidFill>
                  <a:srgbClr val="FFFF66"/>
                </a:solidFill>
                <a:effectLst>
                  <a:outerShdw blurRad="38100" dist="38100" dir="2700000" algn="tl">
                    <a:srgbClr val="000000">
                      <a:alpha val="43137"/>
                    </a:srgbClr>
                  </a:outerShdw>
                </a:effectLst>
                <a:latin typeface="Eras Bold ITC" panose="020B0907030504020204" pitchFamily="34" charset="0"/>
              </a:rPr>
              <a:t>FAR FUTURE</a:t>
            </a:r>
          </a:p>
          <a:p>
            <a:pPr>
              <a:lnSpc>
                <a:spcPct val="90000"/>
              </a:lnSpc>
            </a:pPr>
            <a:r>
              <a:rPr lang="en-US" altLang="en-US" i="1" dirty="0">
                <a:latin typeface="Eras Demi ITC" panose="020B0805030504020804" pitchFamily="34" charset="0"/>
              </a:rPr>
              <a:t>Judgment on a blasphemous world by universal cataclysm</a:t>
            </a:r>
          </a:p>
          <a:p>
            <a:pPr>
              <a:lnSpc>
                <a:spcPct val="90000"/>
              </a:lnSpc>
            </a:pPr>
            <a:r>
              <a:rPr lang="en-US" altLang="en-US" i="1" dirty="0">
                <a:latin typeface="Eras Demi ITC" panose="020B0805030504020804" pitchFamily="34" charset="0"/>
              </a:rPr>
              <a:t>Disintegration of the universe</a:t>
            </a:r>
          </a:p>
          <a:p>
            <a:pPr>
              <a:lnSpc>
                <a:spcPct val="90000"/>
              </a:lnSpc>
            </a:pPr>
            <a:r>
              <a:rPr lang="en-US" altLang="en-US" i="1" dirty="0">
                <a:latin typeface="Eras Demi ITC" panose="020B0805030504020804" pitchFamily="34" charset="0"/>
              </a:rPr>
              <a:t>Salvation of God</a:t>
            </a:r>
            <a:r>
              <a:rPr lang="en-US" altLang="en-US" i="1" dirty="0"/>
              <a:t>’</a:t>
            </a:r>
            <a:r>
              <a:rPr lang="en-US" altLang="en-US" i="1" dirty="0">
                <a:latin typeface="Eras Demi ITC" panose="020B0805030504020804" pitchFamily="34" charset="0"/>
              </a:rPr>
              <a:t>s people</a:t>
            </a:r>
          </a:p>
          <a:p>
            <a:pPr>
              <a:lnSpc>
                <a:spcPct val="90000"/>
              </a:lnSpc>
            </a:pPr>
            <a:r>
              <a:rPr lang="en-US" altLang="en-US" i="1" dirty="0">
                <a:latin typeface="Eras Demi ITC" panose="020B0805030504020804" pitchFamily="34" charset="0"/>
              </a:rPr>
              <a:t>Victory of God</a:t>
            </a:r>
            <a:r>
              <a:rPr lang="en-US" altLang="en-US" i="1" dirty="0"/>
              <a:t>’</a:t>
            </a:r>
            <a:r>
              <a:rPr lang="en-US" altLang="en-US" i="1" dirty="0">
                <a:latin typeface="Eras Demi ITC" panose="020B0805030504020804" pitchFamily="34" charset="0"/>
              </a:rPr>
              <a:t>s armies</a:t>
            </a:r>
          </a:p>
          <a:p>
            <a:pPr>
              <a:lnSpc>
                <a:spcPct val="90000"/>
              </a:lnSpc>
            </a:pPr>
            <a:r>
              <a:rPr lang="en-US" altLang="en-US" i="1" dirty="0">
                <a:latin typeface="Eras Demi ITC" panose="020B0805030504020804" pitchFamily="34" charset="0"/>
              </a:rPr>
              <a:t>Universal peace</a:t>
            </a:r>
          </a:p>
        </p:txBody>
      </p:sp>
    </p:spTree>
    <p:extLst>
      <p:ext uri="{BB962C8B-B14F-4D97-AF65-F5344CB8AC3E}">
        <p14:creationId xmlns:p14="http://schemas.microsoft.com/office/powerpoint/2010/main" val="3787824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anim calcmode="lin" valueType="num">
                                      <p:cBhvr additive="base">
                                        <p:cTn id="7" dur="5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 calcmode="lin" valueType="num">
                                      <p:cBhvr additive="base">
                                        <p:cTn id="13" dur="500" fill="hold"/>
                                        <p:tgtEl>
                                          <p:spTgt spid="197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7636">
                                            <p:txEl>
                                              <p:pRg st="1" end="1"/>
                                            </p:txEl>
                                          </p:spTgt>
                                        </p:tgtEl>
                                        <p:attrNameLst>
                                          <p:attrName>style.visibility</p:attrName>
                                        </p:attrNameLst>
                                      </p:cBhvr>
                                      <p:to>
                                        <p:strVal val="visible"/>
                                      </p:to>
                                    </p:set>
                                    <p:anim calcmode="lin" valueType="num">
                                      <p:cBhvr additive="base">
                                        <p:cTn id="19" dur="500" fill="hold"/>
                                        <p:tgtEl>
                                          <p:spTgt spid="1976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6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7636">
                                            <p:txEl>
                                              <p:pRg st="2" end="2"/>
                                            </p:txEl>
                                          </p:spTgt>
                                        </p:tgtEl>
                                        <p:attrNameLst>
                                          <p:attrName>style.visibility</p:attrName>
                                        </p:attrNameLst>
                                      </p:cBhvr>
                                      <p:to>
                                        <p:strVal val="visible"/>
                                      </p:to>
                                    </p:set>
                                    <p:anim calcmode="lin" valueType="num">
                                      <p:cBhvr additive="base">
                                        <p:cTn id="25" dur="500" fill="hold"/>
                                        <p:tgtEl>
                                          <p:spTgt spid="19763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76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7636">
                                            <p:txEl>
                                              <p:pRg st="3" end="3"/>
                                            </p:txEl>
                                          </p:spTgt>
                                        </p:tgtEl>
                                        <p:attrNameLst>
                                          <p:attrName>style.visibility</p:attrName>
                                        </p:attrNameLst>
                                      </p:cBhvr>
                                      <p:to>
                                        <p:strVal val="visible"/>
                                      </p:to>
                                    </p:set>
                                    <p:anim calcmode="lin" valueType="num">
                                      <p:cBhvr additive="base">
                                        <p:cTn id="31" dur="500" fill="hold"/>
                                        <p:tgtEl>
                                          <p:spTgt spid="19763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6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7636">
                                            <p:txEl>
                                              <p:pRg st="4" end="4"/>
                                            </p:txEl>
                                          </p:spTgt>
                                        </p:tgtEl>
                                        <p:attrNameLst>
                                          <p:attrName>style.visibility</p:attrName>
                                        </p:attrNameLst>
                                      </p:cBhvr>
                                      <p:to>
                                        <p:strVal val="visible"/>
                                      </p:to>
                                    </p:set>
                                    <p:anim calcmode="lin" valueType="num">
                                      <p:cBhvr additive="base">
                                        <p:cTn id="37" dur="500" fill="hold"/>
                                        <p:tgtEl>
                                          <p:spTgt spid="19763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76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97636">
                                            <p:txEl>
                                              <p:pRg st="5" end="5"/>
                                            </p:txEl>
                                          </p:spTgt>
                                        </p:tgtEl>
                                        <p:attrNameLst>
                                          <p:attrName>style.visibility</p:attrName>
                                        </p:attrNameLst>
                                      </p:cBhvr>
                                      <p:to>
                                        <p:strVal val="visible"/>
                                      </p:to>
                                    </p:set>
                                    <p:anim calcmode="lin" valueType="num">
                                      <p:cBhvr additive="base">
                                        <p:cTn id="43" dur="500" fill="hold"/>
                                        <p:tgtEl>
                                          <p:spTgt spid="19763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76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E5C8-676B-4949-8425-CCF831563717}"/>
              </a:ext>
            </a:extLst>
          </p:cNvPr>
          <p:cNvSpPr>
            <a:spLocks noGrp="1"/>
          </p:cNvSpPr>
          <p:nvPr>
            <p:ph type="title"/>
          </p:nvPr>
        </p:nvSpPr>
        <p:spPr/>
        <p:txBody>
          <a:bodyPr/>
          <a:lstStyle/>
          <a:p>
            <a:r>
              <a:rPr lang="en-US" b="1" dirty="0"/>
              <a:t>Yahweh’s Glorious Plan (4:6—5:1)</a:t>
            </a:r>
          </a:p>
        </p:txBody>
      </p:sp>
      <p:sp>
        <p:nvSpPr>
          <p:cNvPr id="3" name="Content Placeholder 2">
            <a:extLst>
              <a:ext uri="{FF2B5EF4-FFF2-40B4-BE49-F238E27FC236}">
                <a16:creationId xmlns:a16="http://schemas.microsoft.com/office/drawing/2014/main" id="{2E8E628E-153C-4FAD-A732-28D95D899D14}"/>
              </a:ext>
            </a:extLst>
          </p:cNvPr>
          <p:cNvSpPr>
            <a:spLocks noGrp="1"/>
          </p:cNvSpPr>
          <p:nvPr>
            <p:ph idx="1"/>
          </p:nvPr>
        </p:nvSpPr>
        <p:spPr>
          <a:xfrm>
            <a:off x="1524001" y="1905000"/>
            <a:ext cx="9982199" cy="4763277"/>
          </a:xfrm>
        </p:spPr>
        <p:txBody>
          <a:bodyPr>
            <a:normAutofit/>
          </a:bodyPr>
          <a:lstStyle/>
          <a:p>
            <a:pPr marL="0" indent="0">
              <a:buNone/>
            </a:pPr>
            <a:r>
              <a:rPr lang="en-US" sz="2800" b="1" dirty="0">
                <a:solidFill>
                  <a:srgbClr val="FF0000"/>
                </a:solidFill>
              </a:rPr>
              <a:t>For those who would survive exile, hope remained, since the royal dominion would be restored.</a:t>
            </a:r>
          </a:p>
          <a:p>
            <a:r>
              <a:rPr lang="en-US" i="1" dirty="0"/>
              <a:t>The Hebrew text of 4:8 uses the term “</a:t>
            </a:r>
            <a:r>
              <a:rPr lang="en-US" i="1" dirty="0" err="1"/>
              <a:t>Ophel</a:t>
            </a:r>
            <a:r>
              <a:rPr lang="en-US" i="1" dirty="0"/>
              <a:t>” or “hill” ( </a:t>
            </a:r>
            <a:r>
              <a:rPr lang="en-US" dirty="0" err="1">
                <a:latin typeface="HebrewTh" pitchFamily="2" charset="0"/>
              </a:rPr>
              <a:t>lp,f</a:t>
            </a:r>
            <a:r>
              <a:rPr lang="en-US" dirty="0">
                <a:latin typeface="HebrewTh" pitchFamily="2" charset="0"/>
              </a:rPr>
              <a:t>*</a:t>
            </a:r>
            <a:r>
              <a:rPr lang="en-US" i="1" dirty="0"/>
              <a:t>), the name of the ancient ridge that David fortified as his capital (2 Sa. 5:9), to describe the place of this restored kingship.</a:t>
            </a:r>
          </a:p>
          <a:p>
            <a:r>
              <a:rPr lang="en-US" i="1" dirty="0"/>
              <a:t>In the meantime, however, there would be a period without a king, since the nation of Judah would be deported to Babylon.</a:t>
            </a:r>
          </a:p>
          <a:p>
            <a:r>
              <a:rPr lang="en-US" i="1" dirty="0"/>
              <a:t>From Babylon, the remnant eventually would be rescued, but first Jerusalem would be put to siege by “many nations”, and her leader would be “struck on the cheek”. This may refer to the invasion of Sennacherib in the period of Hezekiah.</a:t>
            </a:r>
          </a:p>
        </p:txBody>
      </p:sp>
    </p:spTree>
    <p:extLst>
      <p:ext uri="{BB962C8B-B14F-4D97-AF65-F5344CB8AC3E}">
        <p14:creationId xmlns:p14="http://schemas.microsoft.com/office/powerpoint/2010/main" val="195782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475429E-5042-4583-9C6B-7AA57E287DFB}"/>
              </a:ext>
            </a:extLst>
          </p:cNvPr>
          <p:cNvSpPr>
            <a:spLocks noGrp="1" noChangeArrowheads="1"/>
          </p:cNvSpPr>
          <p:nvPr>
            <p:ph type="title"/>
          </p:nvPr>
        </p:nvSpPr>
        <p:spPr>
          <a:xfrm>
            <a:off x="1752600" y="304800"/>
            <a:ext cx="6705600" cy="685800"/>
          </a:xfrm>
        </p:spPr>
        <p:txBody>
          <a:bodyPr/>
          <a:lstStyle/>
          <a:p>
            <a:pPr eaLnBrk="1" hangingPunct="1">
              <a:defRPr/>
            </a:pPr>
            <a:r>
              <a:rPr lang="en-US" altLang="en-US" sz="4000" dirty="0">
                <a:solidFill>
                  <a:srgbClr val="FFFF66"/>
                </a:solidFill>
                <a:effectLst>
                  <a:outerShdw blurRad="38100" dist="38100" dir="2700000" algn="tl">
                    <a:srgbClr val="000000">
                      <a:alpha val="43137"/>
                    </a:srgbClr>
                  </a:outerShdw>
                </a:effectLst>
                <a:latin typeface="Franklin Gothic Medium" panose="020B0603020102020204" pitchFamily="34" charset="0"/>
              </a:rPr>
              <a:t>The Stepped Stone Structure</a:t>
            </a:r>
          </a:p>
        </p:txBody>
      </p:sp>
      <p:pic>
        <p:nvPicPr>
          <p:cNvPr id="132099" name="Picture 3" descr="JAS12">
            <a:extLst>
              <a:ext uri="{FF2B5EF4-FFF2-40B4-BE49-F238E27FC236}">
                <a16:creationId xmlns:a16="http://schemas.microsoft.com/office/drawing/2014/main" id="{B0028D92-D845-4C32-9C14-F68CDDDD15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67" t="-545" r="12675" b="1671"/>
          <a:stretch>
            <a:fillRect/>
          </a:stretch>
        </p:blipFill>
        <p:spPr>
          <a:xfrm>
            <a:off x="4724400" y="1025527"/>
            <a:ext cx="5943600" cy="5832475"/>
          </a:xfrm>
        </p:spPr>
      </p:pic>
      <p:sp>
        <p:nvSpPr>
          <p:cNvPr id="132100" name="Text Box 4">
            <a:extLst>
              <a:ext uri="{FF2B5EF4-FFF2-40B4-BE49-F238E27FC236}">
                <a16:creationId xmlns:a16="http://schemas.microsoft.com/office/drawing/2014/main" id="{C7A4342F-F019-4DE8-8DAD-4049883D104A}"/>
              </a:ext>
            </a:extLst>
          </p:cNvPr>
          <p:cNvSpPr txBox="1">
            <a:spLocks noChangeArrowheads="1"/>
          </p:cNvSpPr>
          <p:nvPr/>
        </p:nvSpPr>
        <p:spPr bwMode="auto">
          <a:xfrm>
            <a:off x="1600200" y="1066802"/>
            <a:ext cx="30480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r">
              <a:spcBef>
                <a:spcPct val="50000"/>
              </a:spcBef>
              <a:buClrTx/>
              <a:buSzTx/>
              <a:buNone/>
            </a:pPr>
            <a:r>
              <a:rPr lang="en-US" altLang="en-US" sz="2000">
                <a:solidFill>
                  <a:srgbClr val="652825"/>
                </a:solidFill>
                <a:latin typeface="Arial" panose="020B0604020202020204" pitchFamily="34" charset="0"/>
              </a:rPr>
              <a:t>On the east side of the Hill of Ophel (City of David), archaeologists have excavated a stepped stone structure. It appears to date from pre-Davidic Jerusalem, but was reused by both David and Solomon as a high standing buttress upholding a platform for a state building.</a:t>
            </a:r>
          </a:p>
          <a:p>
            <a:pPr algn="r">
              <a:spcBef>
                <a:spcPct val="50000"/>
              </a:spcBef>
              <a:buClrTx/>
              <a:buSzTx/>
              <a:buNone/>
            </a:pPr>
            <a:r>
              <a:rPr lang="en-US" altLang="en-US" sz="2000">
                <a:solidFill>
                  <a:srgbClr val="652825"/>
                </a:solidFill>
                <a:latin typeface="Arial" panose="020B0604020202020204" pitchFamily="34" charset="0"/>
              </a:rPr>
              <a:t>Possibly, this structure is the famous “Millo” (= filling) described in 2 Sa. 5:9; 1 Chr. 11:8.</a:t>
            </a:r>
          </a:p>
        </p:txBody>
      </p:sp>
    </p:spTree>
    <p:extLst>
      <p:ext uri="{BB962C8B-B14F-4D97-AF65-F5344CB8AC3E}">
        <p14:creationId xmlns:p14="http://schemas.microsoft.com/office/powerpoint/2010/main" val="264014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4">
            <a:extLst>
              <a:ext uri="{FF2B5EF4-FFF2-40B4-BE49-F238E27FC236}">
                <a16:creationId xmlns:a16="http://schemas.microsoft.com/office/drawing/2014/main" id="{428D041E-0C5A-4BA4-A47B-E3C094D2E21F}"/>
              </a:ext>
            </a:extLst>
          </p:cNvPr>
          <p:cNvSpPr>
            <a:spLocks noGrp="1" noChangeArrowheads="1"/>
          </p:cNvSpPr>
          <p:nvPr>
            <p:ph type="title"/>
          </p:nvPr>
        </p:nvSpPr>
        <p:spPr>
          <a:xfrm>
            <a:off x="5867400" y="228600"/>
            <a:ext cx="3124200" cy="762000"/>
          </a:xfrm>
        </p:spPr>
        <p:txBody>
          <a:bodyPr/>
          <a:lstStyle/>
          <a:p>
            <a:pPr eaLnBrk="1" hangingPunct="1"/>
            <a:r>
              <a:rPr lang="en-US" altLang="en-US">
                <a:latin typeface="Impact" panose="020B0806030902050204" pitchFamily="34" charset="0"/>
              </a:rPr>
              <a:t>Taylor Prism</a:t>
            </a:r>
          </a:p>
        </p:txBody>
      </p:sp>
      <p:sp>
        <p:nvSpPr>
          <p:cNvPr id="190467" name="Rectangle 6">
            <a:extLst>
              <a:ext uri="{FF2B5EF4-FFF2-40B4-BE49-F238E27FC236}">
                <a16:creationId xmlns:a16="http://schemas.microsoft.com/office/drawing/2014/main" id="{4F3FAE1E-A3BD-4D08-BE33-4C8BE868D3AE}"/>
              </a:ext>
            </a:extLst>
          </p:cNvPr>
          <p:cNvSpPr>
            <a:spLocks noGrp="1" noChangeArrowheads="1"/>
          </p:cNvSpPr>
          <p:nvPr>
            <p:ph type="body" sz="half" idx="2"/>
          </p:nvPr>
        </p:nvSpPr>
        <p:spPr>
          <a:xfrm>
            <a:off x="5943600" y="1143000"/>
            <a:ext cx="5791200" cy="5486400"/>
          </a:xfrm>
        </p:spPr>
        <p:txBody>
          <a:bodyPr/>
          <a:lstStyle/>
          <a:p>
            <a:pPr eaLnBrk="1" hangingPunct="1">
              <a:lnSpc>
                <a:spcPct val="80000"/>
              </a:lnSpc>
              <a:buFont typeface="Wingdings" panose="05000000000000000000" pitchFamily="2" charset="2"/>
              <a:buNone/>
            </a:pPr>
            <a:r>
              <a:rPr lang="en-US" altLang="en-US" dirty="0">
                <a:latin typeface="Arial" panose="020B0604020202020204" pitchFamily="34" charset="0"/>
              </a:rPr>
              <a:t>Sennacherib’s invasion of Judah is particularly well documented in Assyrian texts, bas-reliefs and excavation. </a:t>
            </a:r>
          </a:p>
          <a:p>
            <a:pPr eaLnBrk="1" hangingPunct="1">
              <a:lnSpc>
                <a:spcPct val="80000"/>
              </a:lnSpc>
              <a:buFont typeface="Wingdings" panose="05000000000000000000" pitchFamily="2" charset="2"/>
              <a:buNone/>
            </a:pPr>
            <a:r>
              <a:rPr lang="en-US" altLang="en-US" dirty="0">
                <a:latin typeface="Arial" panose="020B0604020202020204" pitchFamily="34" charset="0"/>
              </a:rPr>
              <a:t>The Taylor Prism, like the Oriental Institute Prism, details his conquest of 46 of Judah’s walled cities and “countless villages”. He also claimed to deport 200,150 people.</a:t>
            </a:r>
          </a:p>
          <a:p>
            <a:pPr eaLnBrk="1" hangingPunct="1">
              <a:lnSpc>
                <a:spcPct val="80000"/>
              </a:lnSpc>
              <a:buFont typeface="Wingdings" panose="05000000000000000000" pitchFamily="2" charset="2"/>
              <a:buNone/>
            </a:pPr>
            <a:r>
              <a:rPr lang="en-US" altLang="en-US" i="1" dirty="0">
                <a:latin typeface="Arial" panose="020B0604020202020204" pitchFamily="34" charset="0"/>
              </a:rPr>
              <a:t>“Hezekiah I made a prisoner in Jerusalem, his royal residence, like a bird in a cage.” </a:t>
            </a:r>
          </a:p>
          <a:p>
            <a:pPr eaLnBrk="1" hangingPunct="1">
              <a:lnSpc>
                <a:spcPct val="80000"/>
              </a:lnSpc>
              <a:buFont typeface="Wingdings" panose="05000000000000000000" pitchFamily="2" charset="2"/>
              <a:buNone/>
            </a:pPr>
            <a:r>
              <a:rPr lang="en-US" altLang="en-US" dirty="0">
                <a:latin typeface="Arial" panose="020B0604020202020204" pitchFamily="34" charset="0"/>
              </a:rPr>
              <a:t>Sennacherib may indeed have “struck the judge of Israel on the cheek” (5:1).</a:t>
            </a:r>
            <a:endParaRPr lang="en-US" altLang="en-US" i="1" dirty="0">
              <a:latin typeface="Arial" panose="020B0604020202020204" pitchFamily="34" charset="0"/>
            </a:endParaRPr>
          </a:p>
        </p:txBody>
      </p:sp>
      <p:pic>
        <p:nvPicPr>
          <p:cNvPr id="190468" name="Picture 7" descr="AIS46">
            <a:extLst>
              <a:ext uri="{FF2B5EF4-FFF2-40B4-BE49-F238E27FC236}">
                <a16:creationId xmlns:a16="http://schemas.microsoft.com/office/drawing/2014/main" id="{65557E2A-568F-485B-8585-0284DF9DC1D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8572" t="-394" r="26984" b="-525"/>
          <a:stretch>
            <a:fillRect/>
          </a:stretch>
        </p:blipFill>
        <p:spPr>
          <a:xfrm>
            <a:off x="1524000" y="0"/>
            <a:ext cx="4044950" cy="6934200"/>
          </a:xfrm>
          <a:noFill/>
          <a:extLst>
            <a:ext uri="{909E8E84-426E-40DD-AFC4-6F175D3DCCD1}">
              <a14:hiddenFill xmlns:a14="http://schemas.microsoft.com/office/drawing/2010/main">
                <a:solidFill>
                  <a:srgbClr val="FFFFFF"/>
                </a:solidFill>
              </a14:hiddenFill>
            </a:ext>
          </a:extLst>
        </p:spPr>
      </p:pic>
      <p:sp>
        <p:nvSpPr>
          <p:cNvPr id="190469" name="Line 8">
            <a:extLst>
              <a:ext uri="{FF2B5EF4-FFF2-40B4-BE49-F238E27FC236}">
                <a16:creationId xmlns:a16="http://schemas.microsoft.com/office/drawing/2014/main" id="{C3AAC481-24CA-473F-A2B0-9707129EE885}"/>
              </a:ext>
            </a:extLst>
          </p:cNvPr>
          <p:cNvSpPr>
            <a:spLocks noChangeShapeType="1"/>
          </p:cNvSpPr>
          <p:nvPr/>
        </p:nvSpPr>
        <p:spPr bwMode="auto">
          <a:xfrm>
            <a:off x="1524000" y="0"/>
            <a:ext cx="4038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652825"/>
              </a:solidFill>
              <a:latin typeface="Corbel"/>
            </a:endParaRPr>
          </a:p>
        </p:txBody>
      </p:sp>
      <p:sp>
        <p:nvSpPr>
          <p:cNvPr id="190470" name="Text Box 9">
            <a:extLst>
              <a:ext uri="{FF2B5EF4-FFF2-40B4-BE49-F238E27FC236}">
                <a16:creationId xmlns:a16="http://schemas.microsoft.com/office/drawing/2014/main" id="{52F984CF-277D-433D-ADA8-C34FC5418610}"/>
              </a:ext>
            </a:extLst>
          </p:cNvPr>
          <p:cNvSpPr txBox="1">
            <a:spLocks noChangeArrowheads="1"/>
          </p:cNvSpPr>
          <p:nvPr/>
        </p:nvSpPr>
        <p:spPr bwMode="auto">
          <a:xfrm>
            <a:off x="5638800" y="6400802"/>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solidFill>
                  <a:srgbClr val="652825"/>
                </a:solidFill>
                <a:latin typeface="Arial Narrow" panose="020B0606020202030204" pitchFamily="34" charset="0"/>
              </a:rPr>
              <a:t>British Museum, London</a:t>
            </a:r>
          </a:p>
        </p:txBody>
      </p:sp>
    </p:spTree>
    <p:extLst>
      <p:ext uri="{BB962C8B-B14F-4D97-AF65-F5344CB8AC3E}">
        <p14:creationId xmlns:p14="http://schemas.microsoft.com/office/powerpoint/2010/main" val="32777048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3D75-8973-4A60-A411-49A6B2E2E389}"/>
              </a:ext>
            </a:extLst>
          </p:cNvPr>
          <p:cNvSpPr>
            <a:spLocks noGrp="1"/>
          </p:cNvSpPr>
          <p:nvPr>
            <p:ph type="title"/>
          </p:nvPr>
        </p:nvSpPr>
        <p:spPr/>
        <p:txBody>
          <a:bodyPr/>
          <a:lstStyle/>
          <a:p>
            <a:r>
              <a:rPr lang="en-US" b="1" dirty="0"/>
              <a:t>Micah’s Historical Context (1:1)</a:t>
            </a:r>
          </a:p>
        </p:txBody>
      </p:sp>
      <p:sp>
        <p:nvSpPr>
          <p:cNvPr id="3" name="Content Placeholder 2">
            <a:extLst>
              <a:ext uri="{FF2B5EF4-FFF2-40B4-BE49-F238E27FC236}">
                <a16:creationId xmlns:a16="http://schemas.microsoft.com/office/drawing/2014/main" id="{B0EC83F7-0F0D-4F18-9EF0-D7DA1CB9EBB4}"/>
              </a:ext>
            </a:extLst>
          </p:cNvPr>
          <p:cNvSpPr>
            <a:spLocks noGrp="1"/>
          </p:cNvSpPr>
          <p:nvPr>
            <p:ph idx="1"/>
          </p:nvPr>
        </p:nvSpPr>
        <p:spPr>
          <a:xfrm>
            <a:off x="1524000" y="1752601"/>
            <a:ext cx="10439400" cy="4953001"/>
          </a:xfrm>
        </p:spPr>
        <p:txBody>
          <a:bodyPr>
            <a:normAutofit/>
          </a:bodyPr>
          <a:lstStyle/>
          <a:p>
            <a:pPr marL="0" indent="0">
              <a:buNone/>
            </a:pPr>
            <a:r>
              <a:rPr lang="en-US" sz="2800" b="1" dirty="0">
                <a:solidFill>
                  <a:srgbClr val="FF0000"/>
                </a:solidFill>
              </a:rPr>
              <a:t>A contemporary of Isaiah, Micah’s ministry occurred during the regnal years of Jotham (ascension </a:t>
            </a:r>
            <a:r>
              <a:rPr lang="en-US" sz="2800" b="1" i="1" dirty="0">
                <a:solidFill>
                  <a:srgbClr val="FF0000"/>
                </a:solidFill>
              </a:rPr>
              <a:t>c. </a:t>
            </a:r>
            <a:r>
              <a:rPr lang="en-US" sz="2800" b="1" dirty="0">
                <a:solidFill>
                  <a:srgbClr val="FF0000"/>
                </a:solidFill>
              </a:rPr>
              <a:t>750), Ahaz (ascension </a:t>
            </a:r>
            <a:r>
              <a:rPr lang="en-US" sz="2800" b="1" i="1" dirty="0">
                <a:solidFill>
                  <a:srgbClr val="FF0000"/>
                </a:solidFill>
              </a:rPr>
              <a:t>c. </a:t>
            </a:r>
            <a:r>
              <a:rPr lang="en-US" sz="2800" b="1" dirty="0">
                <a:solidFill>
                  <a:srgbClr val="FF0000"/>
                </a:solidFill>
              </a:rPr>
              <a:t>735), and Hezekiah (ascension </a:t>
            </a:r>
            <a:r>
              <a:rPr lang="en-US" sz="2800" b="1" i="1" dirty="0">
                <a:solidFill>
                  <a:srgbClr val="FF0000"/>
                </a:solidFill>
              </a:rPr>
              <a:t>c. </a:t>
            </a:r>
            <a:r>
              <a:rPr lang="en-US" sz="2800" b="1" dirty="0">
                <a:solidFill>
                  <a:srgbClr val="FF0000"/>
                </a:solidFill>
              </a:rPr>
              <a:t>715).</a:t>
            </a:r>
          </a:p>
          <a:p>
            <a:r>
              <a:rPr lang="en-US" i="1" dirty="0"/>
              <a:t>Unlike Isaiah, however, whose ministry was in Jerusalem, Micah was a rural prophet from the border country of </a:t>
            </a:r>
            <a:r>
              <a:rPr lang="en-US" i="1" dirty="0" err="1"/>
              <a:t>Moresheth</a:t>
            </a:r>
            <a:r>
              <a:rPr lang="en-US" i="1" dirty="0"/>
              <a:t>-Gath (1:14), a locale with a history of turbulence and political fragility.</a:t>
            </a:r>
          </a:p>
          <a:p>
            <a:pPr lvl="1"/>
            <a:r>
              <a:rPr lang="en-US" b="1" dirty="0"/>
              <a:t>The village name immediately suggests its proximity to the Philistine city of Gath.</a:t>
            </a:r>
          </a:p>
          <a:p>
            <a:pPr lvl="1"/>
            <a:r>
              <a:rPr lang="en-US" b="1" dirty="0"/>
              <a:t>Immediately prior to Micah’s career, Uzziah of Judah had raided the area, rebuilding some of the local towns (2 Chr. 26:6-7), possibly including </a:t>
            </a:r>
            <a:r>
              <a:rPr lang="en-US" b="1" dirty="0" err="1"/>
              <a:t>Moresheth</a:t>
            </a:r>
            <a:r>
              <a:rPr lang="en-US" b="1" dirty="0"/>
              <a:t>.</a:t>
            </a:r>
          </a:p>
          <a:p>
            <a:pPr lvl="1"/>
            <a:r>
              <a:rPr lang="en-US" b="1" dirty="0"/>
              <a:t>During Micah’s lifetime, the Philistines raided Judah’s occupied cities in the area (2 Chr. 28:18; cf. Is. 9:12).</a:t>
            </a:r>
          </a:p>
          <a:p>
            <a:r>
              <a:rPr lang="en-US" i="1" dirty="0"/>
              <a:t>Later, the Assyrian Tiglath-</a:t>
            </a:r>
            <a:r>
              <a:rPr lang="en-US" i="1" dirty="0" err="1"/>
              <a:t>pileser</a:t>
            </a:r>
            <a:r>
              <a:rPr lang="en-US" i="1" dirty="0"/>
              <a:t> III attacked Gath in 734 BC for disloyalty, and still later, Hezekiah would war with the Philistines (2 Kg. 18:8).</a:t>
            </a:r>
          </a:p>
        </p:txBody>
      </p:sp>
    </p:spTree>
    <p:extLst>
      <p:ext uri="{BB962C8B-B14F-4D97-AF65-F5344CB8AC3E}">
        <p14:creationId xmlns:p14="http://schemas.microsoft.com/office/powerpoint/2010/main" val="31904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39DA-31D1-4F48-9939-2514D7F0C832}"/>
              </a:ext>
            </a:extLst>
          </p:cNvPr>
          <p:cNvSpPr>
            <a:spLocks noGrp="1"/>
          </p:cNvSpPr>
          <p:nvPr>
            <p:ph type="title"/>
          </p:nvPr>
        </p:nvSpPr>
        <p:spPr/>
        <p:txBody>
          <a:bodyPr/>
          <a:lstStyle/>
          <a:p>
            <a:r>
              <a:rPr lang="en-US" b="1" dirty="0"/>
              <a:t>The Coming King (5:2-5a)</a:t>
            </a:r>
          </a:p>
        </p:txBody>
      </p:sp>
      <p:sp>
        <p:nvSpPr>
          <p:cNvPr id="3" name="Content Placeholder 2">
            <a:extLst>
              <a:ext uri="{FF2B5EF4-FFF2-40B4-BE49-F238E27FC236}">
                <a16:creationId xmlns:a16="http://schemas.microsoft.com/office/drawing/2014/main" id="{9C3FDC39-988A-4B09-A7C5-222DF839BF2C}"/>
              </a:ext>
            </a:extLst>
          </p:cNvPr>
          <p:cNvSpPr>
            <a:spLocks noGrp="1"/>
          </p:cNvSpPr>
          <p:nvPr>
            <p:ph idx="1"/>
          </p:nvPr>
        </p:nvSpPr>
        <p:spPr>
          <a:xfrm>
            <a:off x="1524000" y="1905000"/>
            <a:ext cx="10363200" cy="4953001"/>
          </a:xfrm>
        </p:spPr>
        <p:txBody>
          <a:bodyPr>
            <a:normAutofit/>
          </a:bodyPr>
          <a:lstStyle/>
          <a:p>
            <a:pPr marL="0" indent="0">
              <a:buNone/>
            </a:pPr>
            <a:r>
              <a:rPr lang="en-US" sz="2800" b="1" dirty="0">
                <a:solidFill>
                  <a:srgbClr val="FF0000"/>
                </a:solidFill>
              </a:rPr>
              <a:t>The loss of the house of David, whose kingdom was never to have ended (cf. 2 Sa. 7:13, 16; 22:51b; 23:5a), would be a formidable theological problem for the people of Judah.</a:t>
            </a:r>
          </a:p>
          <a:p>
            <a:r>
              <a:rPr lang="en-US" i="1" dirty="0"/>
              <a:t>Many thought that the kingdom of David had divinely guaranteed longevity, and Micah’s break with this popular ideal was decidedly unpopular (cf. 2:6-7; 3:11b).</a:t>
            </a:r>
          </a:p>
          <a:p>
            <a:r>
              <a:rPr lang="en-US" i="1" dirty="0"/>
              <a:t>However, the divine promise to David’s house would not fail, for a king yet to be born would come, arising from Bethlehem, the ancient village of David.</a:t>
            </a:r>
          </a:p>
          <a:p>
            <a:r>
              <a:rPr lang="en-US" i="1" dirty="0"/>
              <a:t>Between the time of Babylonian exile and the birth of the coming king, the people of Judah would suffer abandonment, waiting like a pregnant woman for the time of delivery.</a:t>
            </a:r>
          </a:p>
          <a:p>
            <a:r>
              <a:rPr lang="en-US" i="1" dirty="0"/>
              <a:t>When this king came, he would tend the flock of Israel like a good shepherd.</a:t>
            </a:r>
          </a:p>
        </p:txBody>
      </p:sp>
    </p:spTree>
    <p:extLst>
      <p:ext uri="{BB962C8B-B14F-4D97-AF65-F5344CB8AC3E}">
        <p14:creationId xmlns:p14="http://schemas.microsoft.com/office/powerpoint/2010/main" val="1970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2EA2-B6AB-4A9E-8FDE-237C7112AE1A}"/>
              </a:ext>
            </a:extLst>
          </p:cNvPr>
          <p:cNvSpPr>
            <a:spLocks noGrp="1"/>
          </p:cNvSpPr>
          <p:nvPr>
            <p:ph type="title"/>
          </p:nvPr>
        </p:nvSpPr>
        <p:spPr/>
        <p:txBody>
          <a:bodyPr/>
          <a:lstStyle/>
          <a:p>
            <a:r>
              <a:rPr lang="en-US" b="1" dirty="0"/>
              <a:t>The New Kingdom (5:5b-15)</a:t>
            </a:r>
          </a:p>
        </p:txBody>
      </p:sp>
      <p:sp>
        <p:nvSpPr>
          <p:cNvPr id="3" name="Content Placeholder 2">
            <a:extLst>
              <a:ext uri="{FF2B5EF4-FFF2-40B4-BE49-F238E27FC236}">
                <a16:creationId xmlns:a16="http://schemas.microsoft.com/office/drawing/2014/main" id="{0199C86E-E6D1-4A41-93DC-F1FB8E11C11A}"/>
              </a:ext>
            </a:extLst>
          </p:cNvPr>
          <p:cNvSpPr>
            <a:spLocks noGrp="1"/>
          </p:cNvSpPr>
          <p:nvPr>
            <p:ph idx="1"/>
          </p:nvPr>
        </p:nvSpPr>
        <p:spPr>
          <a:xfrm>
            <a:off x="1524001" y="1905000"/>
            <a:ext cx="9982199" cy="4343400"/>
          </a:xfrm>
        </p:spPr>
        <p:txBody>
          <a:bodyPr/>
          <a:lstStyle/>
          <a:p>
            <a:pPr marL="0" indent="0">
              <a:buNone/>
            </a:pPr>
            <a:r>
              <a:rPr lang="en-US" sz="2800" b="1" dirty="0">
                <a:solidFill>
                  <a:srgbClr val="FF0000"/>
                </a:solidFill>
              </a:rPr>
              <a:t>The remainder of Micah’s second oracle describes the prominence of God’s people under the reign of the coming king.</a:t>
            </a:r>
          </a:p>
          <a:p>
            <a:r>
              <a:rPr lang="en-US" i="1" dirty="0"/>
              <a:t>The aggression of Assyria and Babylon (land of Nimrod) would not last indefinitely (5:5b-6).</a:t>
            </a:r>
          </a:p>
          <a:p>
            <a:r>
              <a:rPr lang="en-US" i="1" dirty="0"/>
              <a:t>The remnant would distil among the nations as mysterious as dew (5:7-8).</a:t>
            </a:r>
          </a:p>
          <a:p>
            <a:r>
              <a:rPr lang="en-US" i="1" dirty="0"/>
              <a:t>At last, the many covenant violations would cease, and God would purge from his people all vestiges of  false religion (5:10-14).</a:t>
            </a:r>
          </a:p>
        </p:txBody>
      </p:sp>
    </p:spTree>
    <p:extLst>
      <p:ext uri="{BB962C8B-B14F-4D97-AF65-F5344CB8AC3E}">
        <p14:creationId xmlns:p14="http://schemas.microsoft.com/office/powerpoint/2010/main" val="19606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5BE2-CC27-42BD-99B4-AFB15A600F69}"/>
              </a:ext>
            </a:extLst>
          </p:cNvPr>
          <p:cNvSpPr>
            <a:spLocks noGrp="1"/>
          </p:cNvSpPr>
          <p:nvPr>
            <p:ph type="title"/>
          </p:nvPr>
        </p:nvSpPr>
        <p:spPr/>
        <p:txBody>
          <a:bodyPr/>
          <a:lstStyle/>
          <a:p>
            <a:r>
              <a:rPr lang="en-US" b="1" dirty="0"/>
              <a:t>The Third Oracle: the  Covenant Lawsuit Resumes (6-7)</a:t>
            </a:r>
          </a:p>
        </p:txBody>
      </p:sp>
      <p:sp>
        <p:nvSpPr>
          <p:cNvPr id="3" name="Content Placeholder 2">
            <a:extLst>
              <a:ext uri="{FF2B5EF4-FFF2-40B4-BE49-F238E27FC236}">
                <a16:creationId xmlns:a16="http://schemas.microsoft.com/office/drawing/2014/main" id="{2C07697B-8587-4EA3-9CD5-BCE21DB08FAD}"/>
              </a:ext>
            </a:extLst>
          </p:cNvPr>
          <p:cNvSpPr>
            <a:spLocks noGrp="1"/>
          </p:cNvSpPr>
          <p:nvPr>
            <p:ph idx="1"/>
          </p:nvPr>
        </p:nvSpPr>
        <p:spPr>
          <a:xfrm>
            <a:off x="1524001" y="1905000"/>
            <a:ext cx="10134599" cy="4495800"/>
          </a:xfrm>
        </p:spPr>
        <p:txBody>
          <a:bodyPr/>
          <a:lstStyle/>
          <a:p>
            <a:pPr marL="0" indent="0">
              <a:buNone/>
            </a:pPr>
            <a:r>
              <a:rPr lang="en-US" sz="2800" b="1" dirty="0">
                <a:solidFill>
                  <a:srgbClr val="FF0000"/>
                </a:solidFill>
              </a:rPr>
              <a:t>The third oracle returns to the image of the court scene, where Yahweh presses his case against Judah (6:1-2).</a:t>
            </a:r>
          </a:p>
          <a:p>
            <a:r>
              <a:rPr lang="en-US" i="1" dirty="0"/>
              <a:t>The summon to the mountains and hills as ancient witnesses to the covenant are consonant with the heavens and earth, the original witnesses (cf. Dt. 32:1).</a:t>
            </a:r>
          </a:p>
          <a:p>
            <a:r>
              <a:rPr lang="en-US" i="1" dirty="0"/>
              <a:t>Now, God cross-examines his people (6:3). That Israel had broken covenant implied that she was the aggrieved party, but given all that Yahweh had done for Israel since the exodus from Egypt, how could they contend that he had not fulfilled his covenant obligations (6:3-5)?</a:t>
            </a:r>
          </a:p>
          <a:p>
            <a:r>
              <a:rPr lang="en-US" i="1" dirty="0"/>
              <a:t>For too many, it was the external form of the covenant that counted most, but what Yahweh required was the inward character of righteousness (6:6-8)!</a:t>
            </a:r>
          </a:p>
        </p:txBody>
      </p:sp>
    </p:spTree>
    <p:extLst>
      <p:ext uri="{BB962C8B-B14F-4D97-AF65-F5344CB8AC3E}">
        <p14:creationId xmlns:p14="http://schemas.microsoft.com/office/powerpoint/2010/main" val="27798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BDEA-569F-4E95-865F-03AFA35CC519}"/>
              </a:ext>
            </a:extLst>
          </p:cNvPr>
          <p:cNvSpPr>
            <a:spLocks noGrp="1"/>
          </p:cNvSpPr>
          <p:nvPr>
            <p:ph type="title"/>
          </p:nvPr>
        </p:nvSpPr>
        <p:spPr/>
        <p:txBody>
          <a:bodyPr/>
          <a:lstStyle/>
          <a:p>
            <a:pPr algn="ctr"/>
            <a:r>
              <a:rPr lang="en-US" dirty="0"/>
              <a:t>THE ESSENCE OF TRUE RELIGION</a:t>
            </a:r>
          </a:p>
        </p:txBody>
      </p:sp>
      <p:sp>
        <p:nvSpPr>
          <p:cNvPr id="3" name="Content Placeholder 2">
            <a:extLst>
              <a:ext uri="{FF2B5EF4-FFF2-40B4-BE49-F238E27FC236}">
                <a16:creationId xmlns:a16="http://schemas.microsoft.com/office/drawing/2014/main" id="{71AACE97-27AA-4FD5-BF34-9835B8577D5E}"/>
              </a:ext>
            </a:extLst>
          </p:cNvPr>
          <p:cNvSpPr>
            <a:spLocks noGrp="1"/>
          </p:cNvSpPr>
          <p:nvPr>
            <p:ph idx="1"/>
          </p:nvPr>
        </p:nvSpPr>
        <p:spPr/>
        <p:txBody>
          <a:bodyPr>
            <a:normAutofit/>
          </a:bodyPr>
          <a:lstStyle/>
          <a:p>
            <a:pPr marL="0" indent="0">
              <a:buNone/>
            </a:pPr>
            <a:r>
              <a:rPr lang="en-US" sz="3200" dirty="0" err="1">
                <a:solidFill>
                  <a:srgbClr val="FF0000"/>
                </a:solidFill>
                <a:latin typeface="HebrewTh" pitchFamily="2" charset="0"/>
                <a:ea typeface="Times New Roman" panose="02020603050405020304" pitchFamily="18" charset="0"/>
                <a:cs typeface="Times New Roman" panose="02020603050405020304" pitchFamily="18" charset="0"/>
              </a:rPr>
              <a:t>FPAwmi</a:t>
            </a:r>
            <a:r>
              <a:rPr lang="en-US" sz="3200" dirty="0">
                <a:latin typeface="Times New Roman" panose="02020603050405020304" pitchFamily="18" charset="0"/>
                <a:ea typeface="Times New Roman" panose="02020603050405020304" pitchFamily="18" charset="0"/>
              </a:rPr>
              <a:t> </a:t>
            </a:r>
            <a:r>
              <a:rPr lang="en-US" sz="3200" dirty="0">
                <a:latin typeface="Arial" panose="020B0604020202020204" pitchFamily="34" charset="0"/>
                <a:ea typeface="Times New Roman" panose="02020603050405020304" pitchFamily="18" charset="0"/>
                <a:cs typeface="Arial" panose="020B0604020202020204" pitchFamily="34" charset="0"/>
              </a:rPr>
              <a:t>(</a:t>
            </a:r>
            <a:r>
              <a:rPr lang="en-US" sz="3200" i="1" dirty="0" err="1">
                <a:latin typeface="Arial" panose="020B0604020202020204" pitchFamily="34" charset="0"/>
                <a:ea typeface="Times New Roman" panose="02020603050405020304" pitchFamily="18" charset="0"/>
                <a:cs typeface="Arial" panose="020B0604020202020204" pitchFamily="34" charset="0"/>
              </a:rPr>
              <a:t>mishpat</a:t>
            </a:r>
            <a:r>
              <a:rPr lang="en-US" sz="3200" dirty="0">
                <a:latin typeface="Arial" panose="020B0604020202020204" pitchFamily="34" charset="0"/>
                <a:ea typeface="Times New Roman" panose="02020603050405020304" pitchFamily="18" charset="0"/>
                <a:cs typeface="Arial" panose="020B0604020202020204" pitchFamily="34" charset="0"/>
              </a:rPr>
              <a:t> = justice, upholding what is right)</a:t>
            </a:r>
          </a:p>
          <a:p>
            <a:pPr marL="0" indent="0">
              <a:buNone/>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600" dirty="0" err="1">
                <a:solidFill>
                  <a:srgbClr val="FF0000"/>
                </a:solidFill>
                <a:latin typeface="HebrewTh" pitchFamily="2" charset="0"/>
                <a:ea typeface="Times New Roman" panose="02020603050405020304" pitchFamily="18" charset="0"/>
                <a:cs typeface="Times New Roman" panose="02020603050405020304" pitchFamily="18" charset="0"/>
              </a:rPr>
              <a:t>ds,H</a:t>
            </a:r>
            <a:r>
              <a:rPr lang="en-US" sz="3600" dirty="0">
                <a:solidFill>
                  <a:srgbClr val="FF0000"/>
                </a:solidFill>
                <a:latin typeface="HebrewTh" pitchFamily="2" charset="0"/>
                <a:ea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a:latin typeface="Arial" panose="020B0604020202020204" pitchFamily="34" charset="0"/>
                <a:ea typeface="Times New Roman" panose="02020603050405020304" pitchFamily="18" charset="0"/>
                <a:cs typeface="Arial" panose="020B0604020202020204" pitchFamily="34" charset="0"/>
              </a:rPr>
              <a:t>(</a:t>
            </a:r>
            <a:r>
              <a:rPr lang="en-US" sz="3200" i="1" dirty="0" err="1">
                <a:latin typeface="Arial" panose="020B0604020202020204" pitchFamily="34" charset="0"/>
                <a:ea typeface="Times New Roman" panose="02020603050405020304" pitchFamily="18" charset="0"/>
                <a:cs typeface="Arial" panose="020B0604020202020204" pitchFamily="34" charset="0"/>
              </a:rPr>
              <a:t>hesed</a:t>
            </a:r>
            <a:r>
              <a:rPr lang="en-US" sz="3200" dirty="0">
                <a:latin typeface="Arial" panose="020B0604020202020204" pitchFamily="34" charset="0"/>
                <a:ea typeface="Times New Roman" panose="02020603050405020304" pitchFamily="18" charset="0"/>
                <a:cs typeface="Arial" panose="020B0604020202020204" pitchFamily="34" charset="0"/>
              </a:rPr>
              <a:t> = mercy, loyal love) </a:t>
            </a:r>
          </a:p>
          <a:p>
            <a:pPr marL="0" indent="0">
              <a:buNone/>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600" dirty="0">
                <a:solidFill>
                  <a:srgbClr val="FF0000"/>
                </a:solidFill>
                <a:latin typeface="HebrewTh" pitchFamily="2" charset="0"/>
                <a:ea typeface="Times New Roman" panose="02020603050405020304" pitchFamily="18" charset="0"/>
                <a:cs typeface="Times New Roman" panose="02020603050405020304" pitchFamily="18" charset="0"/>
              </a:rPr>
              <a:t>fn1cA</a:t>
            </a:r>
            <a:r>
              <a:rPr lang="en-US" sz="3200" dirty="0">
                <a:latin typeface="Times New Roman" panose="02020603050405020304" pitchFamily="18" charset="0"/>
                <a:ea typeface="Times New Roman" panose="02020603050405020304" pitchFamily="18" charset="0"/>
              </a:rPr>
              <a:t> </a:t>
            </a:r>
            <a:r>
              <a:rPr lang="en-US" sz="3200" dirty="0">
                <a:latin typeface="Arial" panose="020B0604020202020204" pitchFamily="34" charset="0"/>
                <a:ea typeface="Times New Roman" panose="02020603050405020304" pitchFamily="18" charset="0"/>
                <a:cs typeface="Arial" panose="020B0604020202020204" pitchFamily="34" charset="0"/>
              </a:rPr>
              <a:t>(</a:t>
            </a:r>
            <a:r>
              <a:rPr lang="en-US" sz="3200" i="1" dirty="0" err="1">
                <a:latin typeface="Arial" panose="020B0604020202020204" pitchFamily="34" charset="0"/>
                <a:ea typeface="Times New Roman" panose="02020603050405020304" pitchFamily="18" charset="0"/>
                <a:cs typeface="Arial" panose="020B0604020202020204" pitchFamily="34" charset="0"/>
              </a:rPr>
              <a:t>tsana</a:t>
            </a:r>
            <a:r>
              <a:rPr lang="en-US" sz="3200" i="1" dirty="0">
                <a:latin typeface="Arial" panose="020B0604020202020204" pitchFamily="34" charset="0"/>
                <a:ea typeface="Times New Roman" panose="02020603050405020304" pitchFamily="18" charset="0"/>
                <a:cs typeface="Arial" panose="020B0604020202020204" pitchFamily="34" charset="0"/>
              </a:rPr>
              <a:t>’</a:t>
            </a:r>
            <a:r>
              <a:rPr lang="en-US" sz="3200" dirty="0">
                <a:latin typeface="Arial" panose="020B0604020202020204" pitchFamily="34" charset="0"/>
                <a:ea typeface="Times New Roman" panose="02020603050405020304" pitchFamily="18" charset="0"/>
                <a:cs typeface="Arial" panose="020B0604020202020204" pitchFamily="34" charset="0"/>
              </a:rPr>
              <a:t> = to live modestly) implies humility, not so much in terms of self-effacement as by considered attention to others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34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C4CA-BFC4-4C75-B164-AAC4CA86A166}"/>
              </a:ext>
            </a:extLst>
          </p:cNvPr>
          <p:cNvSpPr>
            <a:spLocks noGrp="1"/>
          </p:cNvSpPr>
          <p:nvPr>
            <p:ph type="title"/>
          </p:nvPr>
        </p:nvSpPr>
        <p:spPr/>
        <p:txBody>
          <a:bodyPr/>
          <a:lstStyle/>
          <a:p>
            <a:r>
              <a:rPr lang="en-US" b="1" dirty="0"/>
              <a:t>Crime and Punishment (6:9-16)</a:t>
            </a:r>
          </a:p>
        </p:txBody>
      </p:sp>
      <p:sp>
        <p:nvSpPr>
          <p:cNvPr id="3" name="Content Placeholder 2">
            <a:extLst>
              <a:ext uri="{FF2B5EF4-FFF2-40B4-BE49-F238E27FC236}">
                <a16:creationId xmlns:a16="http://schemas.microsoft.com/office/drawing/2014/main" id="{C5066FAA-DBCE-45A4-9F92-DD0192095A2A}"/>
              </a:ext>
            </a:extLst>
          </p:cNvPr>
          <p:cNvSpPr>
            <a:spLocks noGrp="1"/>
          </p:cNvSpPr>
          <p:nvPr>
            <p:ph idx="1"/>
          </p:nvPr>
        </p:nvSpPr>
        <p:spPr>
          <a:xfrm>
            <a:off x="1524001" y="1905000"/>
            <a:ext cx="10058399" cy="4495800"/>
          </a:xfrm>
        </p:spPr>
        <p:txBody>
          <a:bodyPr/>
          <a:lstStyle/>
          <a:p>
            <a:pPr marL="0" indent="0">
              <a:buNone/>
            </a:pPr>
            <a:r>
              <a:rPr lang="en-US" sz="2800" b="1" dirty="0">
                <a:solidFill>
                  <a:srgbClr val="FF0000"/>
                </a:solidFill>
              </a:rPr>
              <a:t>Israel’s covenant violations could only result in deserved reprisals:</a:t>
            </a:r>
          </a:p>
          <a:p>
            <a:r>
              <a:rPr lang="en-US" i="1" dirty="0"/>
              <a:t>Judgment would begin with the city, where so much dishonesty and exploitation had been perpetrated.</a:t>
            </a:r>
          </a:p>
          <a:p>
            <a:r>
              <a:rPr lang="en-US" i="1" dirty="0"/>
              <a:t>It would climax with the sword of invasion.</a:t>
            </a:r>
          </a:p>
          <a:p>
            <a:r>
              <a:rPr lang="en-US" i="1" dirty="0"/>
              <a:t>Judah had been infiltrated with the deadly religious syncretism of the </a:t>
            </a:r>
            <a:r>
              <a:rPr lang="en-US" i="1" dirty="0" err="1"/>
              <a:t>Ba’al</a:t>
            </a:r>
            <a:r>
              <a:rPr lang="en-US" i="1" dirty="0"/>
              <a:t> cult so vigorously pursued by the </a:t>
            </a:r>
            <a:r>
              <a:rPr lang="en-US" i="1" dirty="0" err="1"/>
              <a:t>Omri</a:t>
            </a:r>
            <a:r>
              <a:rPr lang="en-US" i="1" dirty="0"/>
              <a:t> dynasty in Samaria, and now a judgment within history was at hand.</a:t>
            </a:r>
          </a:p>
        </p:txBody>
      </p:sp>
    </p:spTree>
    <p:extLst>
      <p:ext uri="{BB962C8B-B14F-4D97-AF65-F5344CB8AC3E}">
        <p14:creationId xmlns:p14="http://schemas.microsoft.com/office/powerpoint/2010/main" val="41183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3" name="Rectangle 7">
            <a:extLst>
              <a:ext uri="{FF2B5EF4-FFF2-40B4-BE49-F238E27FC236}">
                <a16:creationId xmlns:a16="http://schemas.microsoft.com/office/drawing/2014/main" id="{C3517822-5169-40A9-836E-13EC42EA64AC}"/>
              </a:ext>
            </a:extLst>
          </p:cNvPr>
          <p:cNvSpPr>
            <a:spLocks noGrp="1" noChangeArrowheads="1"/>
          </p:cNvSpPr>
          <p:nvPr>
            <p:ph type="title"/>
          </p:nvPr>
        </p:nvSpPr>
        <p:spPr>
          <a:xfrm>
            <a:off x="1981200" y="76200"/>
            <a:ext cx="8229600" cy="1219200"/>
          </a:xfrm>
        </p:spPr>
        <p:txBody>
          <a:bodyPr/>
          <a:lstStyle/>
          <a:p>
            <a:pPr eaLnBrk="1" hangingPunct="1">
              <a:defRPr/>
            </a:pPr>
            <a:r>
              <a:rPr lang="en-US" altLang="en-US">
                <a:latin typeface="Impact" panose="020B0806030902050204" pitchFamily="34" charset="0"/>
              </a:rPr>
              <a:t>Weights and Measures</a:t>
            </a:r>
          </a:p>
        </p:txBody>
      </p:sp>
      <p:sp>
        <p:nvSpPr>
          <p:cNvPr id="223235" name="Rectangle 9">
            <a:extLst>
              <a:ext uri="{FF2B5EF4-FFF2-40B4-BE49-F238E27FC236}">
                <a16:creationId xmlns:a16="http://schemas.microsoft.com/office/drawing/2014/main" id="{EC5C2E88-C809-4419-9D37-74C70F1A434C}"/>
              </a:ext>
            </a:extLst>
          </p:cNvPr>
          <p:cNvSpPr>
            <a:spLocks noGrp="1" noChangeArrowheads="1"/>
          </p:cNvSpPr>
          <p:nvPr>
            <p:ph type="body" sz="half" idx="2"/>
          </p:nvPr>
        </p:nvSpPr>
        <p:spPr>
          <a:xfrm>
            <a:off x="6553200" y="1295400"/>
            <a:ext cx="5105400" cy="4800600"/>
          </a:xfrm>
        </p:spPr>
        <p:txBody>
          <a:bodyPr>
            <a:normAutofit lnSpcReduction="10000"/>
          </a:bodyPr>
          <a:lstStyle/>
          <a:p>
            <a:pPr eaLnBrk="1" hangingPunct="1">
              <a:buFont typeface="Wingdings" panose="05000000000000000000" pitchFamily="2" charset="2"/>
              <a:buNone/>
            </a:pPr>
            <a:r>
              <a:rPr lang="en-US" altLang="en-US" sz="2800" dirty="0"/>
              <a:t>Metrology in the ANE, going back as far as 3000 BC or earlier, primarily consisted of standardized </a:t>
            </a:r>
            <a:r>
              <a:rPr lang="en-US" altLang="en-US" sz="2800" u="sng" dirty="0"/>
              <a:t>lengths</a:t>
            </a:r>
            <a:r>
              <a:rPr lang="en-US" altLang="en-US" sz="2800" dirty="0"/>
              <a:t> (e.g., cubit, etc.), </a:t>
            </a:r>
            <a:r>
              <a:rPr lang="en-US" altLang="en-US" sz="2800" u="sng" dirty="0"/>
              <a:t>capacities</a:t>
            </a:r>
            <a:r>
              <a:rPr lang="en-US" altLang="en-US" sz="2800" dirty="0"/>
              <a:t> (e.g., ephah, etc.) and </a:t>
            </a:r>
            <a:r>
              <a:rPr lang="en-US" altLang="en-US" sz="2800" u="sng" dirty="0"/>
              <a:t>weights</a:t>
            </a:r>
            <a:r>
              <a:rPr lang="en-US" altLang="en-US" sz="2800" dirty="0"/>
              <a:t> (e.g., shekel, etc.).</a:t>
            </a:r>
          </a:p>
          <a:p>
            <a:pPr>
              <a:buNone/>
            </a:pPr>
            <a:r>
              <a:rPr lang="en-US" altLang="en-US" sz="2800" dirty="0"/>
              <a:t>Dishonest merchants would deliberately deceive a buyer by using different weights, one heavy for purchasing, one light for selling (6:11).</a:t>
            </a:r>
          </a:p>
        </p:txBody>
      </p:sp>
      <p:pic>
        <p:nvPicPr>
          <p:cNvPr id="223236" name="Picture 10" descr="currency[1]">
            <a:extLst>
              <a:ext uri="{FF2B5EF4-FFF2-40B4-BE49-F238E27FC236}">
                <a16:creationId xmlns:a16="http://schemas.microsoft.com/office/drawing/2014/main" id="{17DA2398-F545-4FFC-B0FF-8170E1822DE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1295402"/>
            <a:ext cx="4419600" cy="271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3237" name="Text Box 11">
            <a:extLst>
              <a:ext uri="{FF2B5EF4-FFF2-40B4-BE49-F238E27FC236}">
                <a16:creationId xmlns:a16="http://schemas.microsoft.com/office/drawing/2014/main" id="{77E930FE-9FDF-4E3F-8761-48EDD3EE2D42}"/>
              </a:ext>
            </a:extLst>
          </p:cNvPr>
          <p:cNvSpPr txBox="1">
            <a:spLocks noChangeArrowheads="1"/>
          </p:cNvSpPr>
          <p:nvPr/>
        </p:nvSpPr>
        <p:spPr bwMode="auto">
          <a:xfrm>
            <a:off x="1828800" y="4559300"/>
            <a:ext cx="426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a:spcBef>
                <a:spcPct val="50000"/>
              </a:spcBef>
            </a:pPr>
            <a:r>
              <a:rPr lang="en-US" altLang="en-US" sz="2400">
                <a:solidFill>
                  <a:srgbClr val="652825"/>
                </a:solidFill>
                <a:latin typeface="Arial Narrow" panose="020B0606020202030204" pitchFamily="34" charset="0"/>
              </a:rPr>
              <a:t>These stone weights, excavated at Nuzi (1600-1400 BC), represent 20 shekels (smallest), 1 mina  and 2 minas (largest). They are marked with incisions to denote their values.</a:t>
            </a:r>
          </a:p>
        </p:txBody>
      </p:sp>
      <p:sp>
        <p:nvSpPr>
          <p:cNvPr id="223238" name="Text Box 12">
            <a:extLst>
              <a:ext uri="{FF2B5EF4-FFF2-40B4-BE49-F238E27FC236}">
                <a16:creationId xmlns:a16="http://schemas.microsoft.com/office/drawing/2014/main" id="{516AD256-F46D-44DA-8A8D-9EB2E3BF3671}"/>
              </a:ext>
            </a:extLst>
          </p:cNvPr>
          <p:cNvSpPr txBox="1">
            <a:spLocks noChangeArrowheads="1"/>
          </p:cNvSpPr>
          <p:nvPr/>
        </p:nvSpPr>
        <p:spPr bwMode="auto">
          <a:xfrm>
            <a:off x="2286000" y="3962402"/>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a:spcBef>
                <a:spcPct val="50000"/>
              </a:spcBef>
            </a:pPr>
            <a:r>
              <a:rPr lang="en-US" altLang="en-US" sz="1800" i="0">
                <a:solidFill>
                  <a:srgbClr val="652825"/>
                </a:solidFill>
                <a:latin typeface="Arial Narrow" panose="020B0606020202030204" pitchFamily="34" charset="0"/>
              </a:rPr>
              <a:t>Semitic Museum, Harvard University</a:t>
            </a:r>
          </a:p>
        </p:txBody>
      </p:sp>
    </p:spTree>
    <p:extLst>
      <p:ext uri="{BB962C8B-B14F-4D97-AF65-F5344CB8AC3E}">
        <p14:creationId xmlns:p14="http://schemas.microsoft.com/office/powerpoint/2010/main" val="325590831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43362" name="Slide Number Placeholder 6">
            <a:extLst>
              <a:ext uri="{FF2B5EF4-FFF2-40B4-BE49-F238E27FC236}">
                <a16:creationId xmlns:a16="http://schemas.microsoft.com/office/drawing/2014/main" id="{4312EC52-5911-4507-9537-DD21F7F84267}"/>
              </a:ext>
            </a:extLst>
          </p:cNvPr>
          <p:cNvSpPr>
            <a:spLocks noGrp="1"/>
          </p:cNvSpPr>
          <p:nvPr>
            <p:ph type="sldNum" sz="quarter" idx="12"/>
          </p:nvPr>
        </p:nvSpPr>
        <p:spPr>
          <a:noFill/>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None/>
            </a:pPr>
            <a:fld id="{248C5618-F032-4D70-85FB-08C975423C39}" type="slidenum">
              <a:rPr lang="en-US" altLang="en-US" sz="1200">
                <a:solidFill>
                  <a:srgbClr val="FFFFFF"/>
                </a:solidFill>
              </a:rPr>
              <a:pPr fontAlgn="base">
                <a:spcBef>
                  <a:spcPct val="0"/>
                </a:spcBef>
                <a:spcAft>
                  <a:spcPct val="0"/>
                </a:spcAft>
                <a:buClrTx/>
                <a:buSzTx/>
                <a:buNone/>
              </a:pPr>
              <a:t>26</a:t>
            </a:fld>
            <a:endParaRPr lang="en-US" altLang="en-US" sz="1200">
              <a:solidFill>
                <a:srgbClr val="FFFFFF"/>
              </a:solidFill>
            </a:endParaRPr>
          </a:p>
        </p:txBody>
      </p:sp>
      <p:sp>
        <p:nvSpPr>
          <p:cNvPr id="227332" name="Rectangle 4">
            <a:extLst>
              <a:ext uri="{FF2B5EF4-FFF2-40B4-BE49-F238E27FC236}">
                <a16:creationId xmlns:a16="http://schemas.microsoft.com/office/drawing/2014/main" id="{69F24240-290A-48B8-AA33-972562279F80}"/>
              </a:ext>
            </a:extLst>
          </p:cNvPr>
          <p:cNvSpPr>
            <a:spLocks noGrp="1" noChangeArrowheads="1"/>
          </p:cNvSpPr>
          <p:nvPr>
            <p:ph type="title"/>
          </p:nvPr>
        </p:nvSpPr>
        <p:spPr/>
        <p:txBody>
          <a:bodyPr/>
          <a:lstStyle/>
          <a:p>
            <a:pPr algn="l" eaLnBrk="1" hangingPunct="1">
              <a:defRPr/>
            </a:pPr>
            <a:r>
              <a:rPr lang="en-US" altLang="en-US" sz="3200" dirty="0">
                <a:latin typeface="Eras Demi ITC" panose="020B0805030504020804" pitchFamily="34" charset="0"/>
              </a:rPr>
              <a:t>The Anguish of the Prophet</a:t>
            </a:r>
          </a:p>
        </p:txBody>
      </p:sp>
      <p:sp>
        <p:nvSpPr>
          <p:cNvPr id="227333" name="Rectangle 5">
            <a:extLst>
              <a:ext uri="{FF2B5EF4-FFF2-40B4-BE49-F238E27FC236}">
                <a16:creationId xmlns:a16="http://schemas.microsoft.com/office/drawing/2014/main" id="{25715D8E-4ADD-4885-9395-7FAEE4EE3A8C}"/>
              </a:ext>
            </a:extLst>
          </p:cNvPr>
          <p:cNvSpPr>
            <a:spLocks noGrp="1" noChangeArrowheads="1"/>
          </p:cNvSpPr>
          <p:nvPr>
            <p:ph type="body" sz="half" idx="1"/>
          </p:nvPr>
        </p:nvSpPr>
        <p:spPr>
          <a:xfrm>
            <a:off x="762000" y="1576390"/>
            <a:ext cx="4724400" cy="5053011"/>
          </a:xfrm>
        </p:spPr>
        <p:txBody>
          <a:bodyPr/>
          <a:lstStyle/>
          <a:p>
            <a:pPr eaLnBrk="1" hangingPunct="1">
              <a:buFont typeface="Wingdings" panose="05000000000000000000" pitchFamily="2" charset="2"/>
              <a:buNone/>
              <a:defRPr/>
            </a:pPr>
            <a:r>
              <a:rPr lang="en-US" altLang="en-US" sz="2400" b="1" dirty="0">
                <a:solidFill>
                  <a:srgbClr val="FFFF00"/>
                </a:solidFill>
                <a:latin typeface="Arial" panose="020B0604020202020204" pitchFamily="34" charset="0"/>
                <a:cs typeface="Arial" panose="020B0604020202020204" pitchFamily="34" charset="0"/>
              </a:rPr>
              <a:t>Micah’s moan, “What misery is mine!” expresses his deep grief over the godlessness of his own people. He laments:</a:t>
            </a:r>
            <a:endParaRPr lang="en-US" altLang="en-US" sz="2400" i="1" dirty="0">
              <a:solidFill>
                <a:srgbClr val="FFFF00"/>
              </a:solidFill>
              <a:latin typeface="Arial" panose="020B0604020202020204" pitchFamily="34" charset="0"/>
              <a:cs typeface="Arial" panose="020B0604020202020204" pitchFamily="34" charset="0"/>
            </a:endParaRPr>
          </a:p>
          <a:p>
            <a:pPr eaLnBrk="1" hangingPunct="1">
              <a:defRPr/>
            </a:pPr>
            <a:r>
              <a:rPr lang="en-US" altLang="en-US" sz="2400" i="1" dirty="0">
                <a:latin typeface="Arial" panose="020B0604020202020204" pitchFamily="34" charset="0"/>
                <a:cs typeface="Arial" panose="020B0604020202020204" pitchFamily="34" charset="0"/>
              </a:rPr>
              <a:t>Their rapacious greed and corruption.</a:t>
            </a:r>
          </a:p>
          <a:p>
            <a:pPr eaLnBrk="1" hangingPunct="1">
              <a:defRPr/>
            </a:pPr>
            <a:r>
              <a:rPr lang="en-US" altLang="en-US" sz="2400" i="1" dirty="0">
                <a:latin typeface="Arial" panose="020B0604020202020204" pitchFamily="34" charset="0"/>
                <a:cs typeface="Arial" panose="020B0604020202020204" pitchFamily="34" charset="0"/>
              </a:rPr>
              <a:t>Their lust for advantage.</a:t>
            </a:r>
          </a:p>
          <a:p>
            <a:pPr eaLnBrk="1" hangingPunct="1">
              <a:defRPr/>
            </a:pPr>
            <a:r>
              <a:rPr lang="en-US" altLang="en-US" sz="2400" i="1" dirty="0">
                <a:latin typeface="Arial" panose="020B0604020202020204" pitchFamily="34" charset="0"/>
                <a:cs typeface="Arial" panose="020B0604020202020204" pitchFamily="34" charset="0"/>
              </a:rPr>
              <a:t>Their faithlessness, contempt and disloyalty.</a:t>
            </a:r>
          </a:p>
        </p:txBody>
      </p:sp>
      <p:pic>
        <p:nvPicPr>
          <p:cNvPr id="143365" name="Picture 7" descr="bar079c01">
            <a:extLst>
              <a:ext uri="{FF2B5EF4-FFF2-40B4-BE49-F238E27FC236}">
                <a16:creationId xmlns:a16="http://schemas.microsoft.com/office/drawing/2014/main" id="{66CFC68B-3B06-46B6-9AB6-E06D077E89D2}"/>
              </a:ext>
            </a:extLst>
          </p:cNvPr>
          <p:cNvPicPr>
            <a:picLocks noGrp="1" noChangeAspect="1" noChangeArrowheads="1"/>
          </p:cNvPicPr>
          <p:nvPr>
            <p:ph sz="half" idx="2"/>
          </p:nvPr>
        </p:nvPicPr>
        <p:blipFill>
          <a:blip r:embed="rId2">
            <a:lum bright="30000" contrast="36000"/>
            <a:extLst>
              <a:ext uri="{28A0092B-C50C-407E-A947-70E740481C1C}">
                <a14:useLocalDpi xmlns:a14="http://schemas.microsoft.com/office/drawing/2010/main" val="0"/>
              </a:ext>
            </a:extLst>
          </a:blip>
          <a:srcRect/>
          <a:stretch>
            <a:fillRect/>
          </a:stretch>
        </p:blipFill>
        <p:spPr>
          <a:xfrm>
            <a:off x="6772277" y="122238"/>
            <a:ext cx="4975503" cy="658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010912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7333">
                                            <p:txEl>
                                              <p:pRg st="0" end="0"/>
                                            </p:txEl>
                                          </p:spTgt>
                                        </p:tgtEl>
                                        <p:attrNameLst>
                                          <p:attrName>style.visibility</p:attrName>
                                        </p:attrNameLst>
                                      </p:cBhvr>
                                      <p:to>
                                        <p:strVal val="visible"/>
                                      </p:to>
                                    </p:set>
                                    <p:anim calcmode="lin" valueType="num">
                                      <p:cBhvr>
                                        <p:cTn id="7" dur="500" fill="hold"/>
                                        <p:tgtEl>
                                          <p:spTgt spid="22733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733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733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7333">
                                            <p:txEl>
                                              <p:pRg st="1" end="1"/>
                                            </p:txEl>
                                          </p:spTgt>
                                        </p:tgtEl>
                                        <p:attrNameLst>
                                          <p:attrName>style.visibility</p:attrName>
                                        </p:attrNameLst>
                                      </p:cBhvr>
                                      <p:to>
                                        <p:strVal val="visible"/>
                                      </p:to>
                                    </p:set>
                                    <p:anim calcmode="lin" valueType="num">
                                      <p:cBhvr additive="base">
                                        <p:cTn id="14" dur="500" fill="hold"/>
                                        <p:tgtEl>
                                          <p:spTgt spid="22733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7333">
                                            <p:txEl>
                                              <p:pRg st="1" end="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7333">
                                            <p:txEl>
                                              <p:pRg st="2" end="2"/>
                                            </p:txEl>
                                          </p:spTgt>
                                        </p:tgtEl>
                                        <p:attrNameLst>
                                          <p:attrName>style.visibility</p:attrName>
                                        </p:attrNameLst>
                                      </p:cBhvr>
                                      <p:to>
                                        <p:strVal val="visible"/>
                                      </p:to>
                                    </p:set>
                                    <p:anim calcmode="lin" valueType="num">
                                      <p:cBhvr additive="base">
                                        <p:cTn id="19" dur="500" fill="hold"/>
                                        <p:tgtEl>
                                          <p:spTgt spid="2273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733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27333">
                                            <p:txEl>
                                              <p:pRg st="3" end="3"/>
                                            </p:txEl>
                                          </p:spTgt>
                                        </p:tgtEl>
                                        <p:attrNameLst>
                                          <p:attrName>style.visibility</p:attrName>
                                        </p:attrNameLst>
                                      </p:cBhvr>
                                      <p:to>
                                        <p:strVal val="visible"/>
                                      </p:to>
                                    </p:set>
                                    <p:anim calcmode="lin" valueType="num">
                                      <p:cBhvr additive="base">
                                        <p:cTn id="24" dur="500" fill="hold"/>
                                        <p:tgtEl>
                                          <p:spTgt spid="22733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73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C4CA-BFC4-4C75-B164-AAC4CA86A166}"/>
              </a:ext>
            </a:extLst>
          </p:cNvPr>
          <p:cNvSpPr>
            <a:spLocks noGrp="1"/>
          </p:cNvSpPr>
          <p:nvPr>
            <p:ph type="title"/>
          </p:nvPr>
        </p:nvSpPr>
        <p:spPr/>
        <p:txBody>
          <a:bodyPr/>
          <a:lstStyle/>
          <a:p>
            <a:r>
              <a:rPr lang="en-US" b="1" dirty="0"/>
              <a:t>Waiting for Justice (7:7-20)</a:t>
            </a:r>
          </a:p>
        </p:txBody>
      </p:sp>
      <p:sp>
        <p:nvSpPr>
          <p:cNvPr id="3" name="Content Placeholder 2">
            <a:extLst>
              <a:ext uri="{FF2B5EF4-FFF2-40B4-BE49-F238E27FC236}">
                <a16:creationId xmlns:a16="http://schemas.microsoft.com/office/drawing/2014/main" id="{C5066FAA-DBCE-45A4-9F92-DD0192095A2A}"/>
              </a:ext>
            </a:extLst>
          </p:cNvPr>
          <p:cNvSpPr>
            <a:spLocks noGrp="1"/>
          </p:cNvSpPr>
          <p:nvPr>
            <p:ph idx="1"/>
          </p:nvPr>
        </p:nvSpPr>
        <p:spPr>
          <a:xfrm>
            <a:off x="1524001" y="1905000"/>
            <a:ext cx="10058399" cy="4495800"/>
          </a:xfrm>
        </p:spPr>
        <p:txBody>
          <a:bodyPr/>
          <a:lstStyle/>
          <a:p>
            <a:pPr marL="0" indent="0">
              <a:buNone/>
            </a:pPr>
            <a:r>
              <a:rPr lang="en-US" sz="2800" b="1" dirty="0">
                <a:solidFill>
                  <a:srgbClr val="FF0000"/>
                </a:solidFill>
              </a:rPr>
              <a:t>As did other prophets, Micah determined that he could only wait for God’s justice (7:7; cf. Hab. 2:1, 4b, etc.). </a:t>
            </a:r>
          </a:p>
          <a:p>
            <a:r>
              <a:rPr lang="en-US" i="1" dirty="0"/>
              <a:t>Still, the hope of Israel would rise from the ashes, and the fallen Zion would be rebuilt!</a:t>
            </a:r>
          </a:p>
          <a:p>
            <a:r>
              <a:rPr lang="en-US" i="1" dirty="0"/>
              <a:t>In the end, the nations would make pilgrimage to Jerusalem.</a:t>
            </a:r>
          </a:p>
          <a:p>
            <a:r>
              <a:rPr lang="en-US" i="1" dirty="0"/>
              <a:t>Micah closes with a prayer to Yahweh as the true Shepherd of Israel, whose defining characteristic is not wrath but mercy.</a:t>
            </a:r>
          </a:p>
        </p:txBody>
      </p:sp>
    </p:spTree>
    <p:extLst>
      <p:ext uri="{BB962C8B-B14F-4D97-AF65-F5344CB8AC3E}">
        <p14:creationId xmlns:p14="http://schemas.microsoft.com/office/powerpoint/2010/main" val="2965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D0A4-7449-491E-AC6B-715E61AFE57B}"/>
              </a:ext>
            </a:extLst>
          </p:cNvPr>
          <p:cNvSpPr>
            <a:spLocks noGrp="1"/>
          </p:cNvSpPr>
          <p:nvPr>
            <p:ph type="title"/>
          </p:nvPr>
        </p:nvSpPr>
        <p:spPr/>
        <p:txBody>
          <a:bodyPr/>
          <a:lstStyle/>
          <a:p>
            <a:r>
              <a:rPr lang="en-US" b="1" dirty="0"/>
              <a:t>The Social Background</a:t>
            </a:r>
          </a:p>
        </p:txBody>
      </p:sp>
      <p:sp>
        <p:nvSpPr>
          <p:cNvPr id="3" name="Content Placeholder 2">
            <a:extLst>
              <a:ext uri="{FF2B5EF4-FFF2-40B4-BE49-F238E27FC236}">
                <a16:creationId xmlns:a16="http://schemas.microsoft.com/office/drawing/2014/main" id="{6FDAE88A-676E-46DB-9778-88AA4B24FF02}"/>
              </a:ext>
            </a:extLst>
          </p:cNvPr>
          <p:cNvSpPr>
            <a:spLocks noGrp="1"/>
          </p:cNvSpPr>
          <p:nvPr>
            <p:ph idx="1"/>
          </p:nvPr>
        </p:nvSpPr>
        <p:spPr>
          <a:xfrm>
            <a:off x="1524001" y="1905000"/>
            <a:ext cx="10134599" cy="4763277"/>
          </a:xfrm>
        </p:spPr>
        <p:txBody>
          <a:bodyPr/>
          <a:lstStyle/>
          <a:p>
            <a:pPr marL="0" indent="0">
              <a:buNone/>
            </a:pPr>
            <a:r>
              <a:rPr lang="en-US" sz="2800" b="1" dirty="0">
                <a:solidFill>
                  <a:srgbClr val="FF0000"/>
                </a:solidFill>
              </a:rPr>
              <a:t>The halcyon years of Uzziah’s reign, which was largely due to a power vacuum with no serious outside threat, brought an increase in trade and commerce, elevating the wealthy class in Jerusalem with the finery of sophistication and culture (Is. 3:16-23; 5:11-12). </a:t>
            </a:r>
          </a:p>
          <a:p>
            <a:r>
              <a:rPr lang="en-US" i="1" dirty="0"/>
              <a:t>This amassed wealth, however, often came at the expense of the poor, whose fortunes were decided by dishonest magistrates in cahoots with thieves (Is. 1:21-23; 3:13-15; 5:23; 10:1-2).</a:t>
            </a:r>
          </a:p>
          <a:p>
            <a:r>
              <a:rPr lang="en-US" i="1" dirty="0"/>
              <a:t>Dirt farmers were losing their land (Is. 5:8).</a:t>
            </a:r>
          </a:p>
        </p:txBody>
      </p:sp>
    </p:spTree>
    <p:extLst>
      <p:ext uri="{BB962C8B-B14F-4D97-AF65-F5344CB8AC3E}">
        <p14:creationId xmlns:p14="http://schemas.microsoft.com/office/powerpoint/2010/main" val="26444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4978-99C6-42BF-9911-4BD94F4061BE}"/>
              </a:ext>
            </a:extLst>
          </p:cNvPr>
          <p:cNvSpPr>
            <a:spLocks noGrp="1"/>
          </p:cNvSpPr>
          <p:nvPr>
            <p:ph type="title"/>
          </p:nvPr>
        </p:nvSpPr>
        <p:spPr/>
        <p:txBody>
          <a:bodyPr/>
          <a:lstStyle/>
          <a:p>
            <a:r>
              <a:rPr lang="en-US" b="1" dirty="0"/>
              <a:t>The Assyrian Threat</a:t>
            </a:r>
          </a:p>
        </p:txBody>
      </p:sp>
      <p:sp>
        <p:nvSpPr>
          <p:cNvPr id="3" name="Content Placeholder 2">
            <a:extLst>
              <a:ext uri="{FF2B5EF4-FFF2-40B4-BE49-F238E27FC236}">
                <a16:creationId xmlns:a16="http://schemas.microsoft.com/office/drawing/2014/main" id="{34DF4225-3250-4E5C-8F76-B1A8126B0DB1}"/>
              </a:ext>
            </a:extLst>
          </p:cNvPr>
          <p:cNvSpPr>
            <a:spLocks noGrp="1"/>
          </p:cNvSpPr>
          <p:nvPr>
            <p:ph idx="1"/>
          </p:nvPr>
        </p:nvSpPr>
        <p:spPr>
          <a:xfrm>
            <a:off x="1524000" y="1905000"/>
            <a:ext cx="10287000" cy="4763277"/>
          </a:xfrm>
        </p:spPr>
        <p:txBody>
          <a:bodyPr/>
          <a:lstStyle/>
          <a:p>
            <a:pPr marL="0" indent="0">
              <a:buNone/>
            </a:pPr>
            <a:r>
              <a:rPr lang="en-US" sz="2800" b="1" dirty="0">
                <a:solidFill>
                  <a:srgbClr val="FF0000"/>
                </a:solidFill>
              </a:rPr>
              <a:t>Rising in the east, the Assyrian war machine was on the move, and the kingdoms of Aram and Israel formed a coalition to defend against it, attempting to force Jotham to join them (2 Kg. 15:36-37).</a:t>
            </a:r>
          </a:p>
          <a:p>
            <a:r>
              <a:rPr lang="en-US" i="1" dirty="0"/>
              <a:t>When Jotham died, his son Ahaz was left to deal with the extortion (Is. 7).</a:t>
            </a:r>
          </a:p>
          <a:p>
            <a:r>
              <a:rPr lang="en-US" i="1" dirty="0"/>
              <a:t>Ahaz directly appealed to the Assyrian Tiglath-</a:t>
            </a:r>
            <a:r>
              <a:rPr lang="en-US" i="1" dirty="0" err="1"/>
              <a:t>pileser</a:t>
            </a:r>
            <a:r>
              <a:rPr lang="en-US" i="1" dirty="0"/>
              <a:t> III, offering himself as an Assyrian vassal (2 Kg. 16:7-10).</a:t>
            </a:r>
          </a:p>
          <a:p>
            <a:r>
              <a:rPr lang="en-US" i="1" dirty="0"/>
              <a:t>This </a:t>
            </a:r>
            <a:r>
              <a:rPr lang="en-US" i="1" dirty="0" err="1"/>
              <a:t>vassalship</a:t>
            </a:r>
            <a:r>
              <a:rPr lang="en-US" i="1" dirty="0"/>
              <a:t> would last until the death of Tiglath-</a:t>
            </a:r>
            <a:r>
              <a:rPr lang="en-US" i="1" dirty="0" err="1"/>
              <a:t>pileser</a:t>
            </a:r>
            <a:r>
              <a:rPr lang="en-US" i="1" dirty="0"/>
              <a:t> III, when Hezekiah would withhold tribute and break the Assyrian suzerainty-treaty (2 Kg. 18:7), though later he would be forced to accept </a:t>
            </a:r>
            <a:r>
              <a:rPr lang="en-US" i="1" dirty="0" err="1"/>
              <a:t>vassalship</a:t>
            </a:r>
            <a:r>
              <a:rPr lang="en-US" i="1" dirty="0"/>
              <a:t> once again (2 Kg. 18:13-16).</a:t>
            </a:r>
          </a:p>
        </p:txBody>
      </p:sp>
    </p:spTree>
    <p:extLst>
      <p:ext uri="{BB962C8B-B14F-4D97-AF65-F5344CB8AC3E}">
        <p14:creationId xmlns:p14="http://schemas.microsoft.com/office/powerpoint/2010/main" val="22345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DF89-0870-4D4C-9CD6-26BF08D0FA0B}"/>
              </a:ext>
            </a:extLst>
          </p:cNvPr>
          <p:cNvSpPr>
            <a:spLocks noGrp="1"/>
          </p:cNvSpPr>
          <p:nvPr>
            <p:ph type="title"/>
          </p:nvPr>
        </p:nvSpPr>
        <p:spPr>
          <a:xfrm>
            <a:off x="1524002" y="1"/>
            <a:ext cx="9004039" cy="648479"/>
          </a:xfrm>
        </p:spPr>
        <p:txBody>
          <a:bodyPr/>
          <a:lstStyle/>
          <a:p>
            <a:pPr algn="ctr"/>
            <a:r>
              <a:rPr lang="en-US" dirty="0"/>
              <a:t>Tiglath-</a:t>
            </a:r>
            <a:r>
              <a:rPr lang="en-US" dirty="0" err="1"/>
              <a:t>pileser</a:t>
            </a:r>
            <a:r>
              <a:rPr lang="en-US" dirty="0"/>
              <a:t> III (744-727 BC)</a:t>
            </a:r>
          </a:p>
        </p:txBody>
      </p:sp>
      <p:pic>
        <p:nvPicPr>
          <p:cNvPr id="9" name="Content Placeholder 8">
            <a:extLst>
              <a:ext uri="{FF2B5EF4-FFF2-40B4-BE49-F238E27FC236}">
                <a16:creationId xmlns:a16="http://schemas.microsoft.com/office/drawing/2014/main" id="{B12E993C-01A6-4639-8915-D70CB8121926}"/>
              </a:ext>
            </a:extLst>
          </p:cNvPr>
          <p:cNvPicPr>
            <a:picLocks noGrp="1" noChangeAspect="1"/>
          </p:cNvPicPr>
          <p:nvPr>
            <p:ph idx="1"/>
          </p:nvPr>
        </p:nvPicPr>
        <p:blipFill rotWithShape="1">
          <a:blip r:embed="rId2"/>
          <a:srcRect l="1635" t="363" b="3142"/>
          <a:stretch/>
        </p:blipFill>
        <p:spPr>
          <a:xfrm>
            <a:off x="1524001" y="762000"/>
            <a:ext cx="9004039" cy="5866666"/>
          </a:xfrm>
        </p:spPr>
      </p:pic>
      <p:sp>
        <p:nvSpPr>
          <p:cNvPr id="10" name="TextBox 9">
            <a:extLst>
              <a:ext uri="{FF2B5EF4-FFF2-40B4-BE49-F238E27FC236}">
                <a16:creationId xmlns:a16="http://schemas.microsoft.com/office/drawing/2014/main" id="{7B8AABC2-891A-471C-ABA4-1F8F0DA30EED}"/>
              </a:ext>
            </a:extLst>
          </p:cNvPr>
          <p:cNvSpPr txBox="1"/>
          <p:nvPr/>
        </p:nvSpPr>
        <p:spPr>
          <a:xfrm>
            <a:off x="7239000" y="6031468"/>
            <a:ext cx="2743200" cy="369332"/>
          </a:xfrm>
          <a:prstGeom prst="rect">
            <a:avLst/>
          </a:prstGeom>
          <a:noFill/>
        </p:spPr>
        <p:txBody>
          <a:bodyPr wrap="square" rtlCol="0">
            <a:spAutoFit/>
          </a:bodyPr>
          <a:lstStyle/>
          <a:p>
            <a:r>
              <a:rPr lang="en-US" dirty="0">
                <a:solidFill>
                  <a:prstClr val="white"/>
                </a:solidFill>
                <a:latin typeface="Corbel"/>
              </a:rPr>
              <a:t>British Museum, London</a:t>
            </a:r>
          </a:p>
        </p:txBody>
      </p:sp>
    </p:spTree>
    <p:extLst>
      <p:ext uri="{BB962C8B-B14F-4D97-AF65-F5344CB8AC3E}">
        <p14:creationId xmlns:p14="http://schemas.microsoft.com/office/powerpoint/2010/main" val="23390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1515-4D34-49B8-BA19-182C06929B84}"/>
              </a:ext>
            </a:extLst>
          </p:cNvPr>
          <p:cNvSpPr>
            <a:spLocks noGrp="1"/>
          </p:cNvSpPr>
          <p:nvPr>
            <p:ph type="title"/>
          </p:nvPr>
        </p:nvSpPr>
        <p:spPr/>
        <p:txBody>
          <a:bodyPr/>
          <a:lstStyle/>
          <a:p>
            <a:r>
              <a:rPr lang="en-US" b="1" dirty="0"/>
              <a:t>Micah, the Man</a:t>
            </a:r>
          </a:p>
        </p:txBody>
      </p:sp>
      <p:sp>
        <p:nvSpPr>
          <p:cNvPr id="3" name="Content Placeholder 2">
            <a:extLst>
              <a:ext uri="{FF2B5EF4-FFF2-40B4-BE49-F238E27FC236}">
                <a16:creationId xmlns:a16="http://schemas.microsoft.com/office/drawing/2014/main" id="{9D4139F9-E3F3-4F70-8177-21F05ADBFB40}"/>
              </a:ext>
            </a:extLst>
          </p:cNvPr>
          <p:cNvSpPr>
            <a:spLocks noGrp="1"/>
          </p:cNvSpPr>
          <p:nvPr>
            <p:ph idx="1"/>
          </p:nvPr>
        </p:nvSpPr>
        <p:spPr>
          <a:xfrm>
            <a:off x="1524001" y="1905000"/>
            <a:ext cx="10134599" cy="4267200"/>
          </a:xfrm>
        </p:spPr>
        <p:txBody>
          <a:bodyPr/>
          <a:lstStyle/>
          <a:p>
            <a:pPr marL="0" indent="0">
              <a:buNone/>
            </a:pPr>
            <a:r>
              <a:rPr lang="en-US" sz="2800" b="1" dirty="0">
                <a:solidFill>
                  <a:srgbClr val="FF0000"/>
                </a:solidFill>
              </a:rPr>
              <a:t>The book offers little in the way of personal information other than his name, which means, “Who is like Yahweh?”</a:t>
            </a:r>
          </a:p>
          <a:p>
            <a:r>
              <a:rPr lang="en-US" i="1" dirty="0"/>
              <a:t>Like Amos, he distanced himself from the court prophets who supported the status quo (3:5-8; cf. Am. 7:14).</a:t>
            </a:r>
          </a:p>
          <a:p>
            <a:r>
              <a:rPr lang="en-US" i="1" dirty="0"/>
              <a:t>Nothing in the book suggests that any of Judah’s kings ever consulted him as was the case for Isaiah (though many years later, his oracles were certainly known in Jerusalem, cf. </a:t>
            </a:r>
            <a:r>
              <a:rPr lang="en-US" i="1" dirty="0" err="1"/>
              <a:t>Je</a:t>
            </a:r>
            <a:r>
              <a:rPr lang="en-US" i="1" dirty="0"/>
              <a:t>. 26:18).</a:t>
            </a:r>
          </a:p>
          <a:p>
            <a:r>
              <a:rPr lang="en-US" i="1" dirty="0"/>
              <a:t>Whether or not he was himself a farmer, he certainly championed the property rights of the small farmers who were threatened by the encroachment of the wealthy (2:2; 3:1-3).</a:t>
            </a:r>
          </a:p>
        </p:txBody>
      </p:sp>
    </p:spTree>
    <p:extLst>
      <p:ext uri="{BB962C8B-B14F-4D97-AF65-F5344CB8AC3E}">
        <p14:creationId xmlns:p14="http://schemas.microsoft.com/office/powerpoint/2010/main" val="298303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BD73-D553-4752-8FA4-6CBEACCC35C0}"/>
              </a:ext>
            </a:extLst>
          </p:cNvPr>
          <p:cNvSpPr>
            <a:spLocks noGrp="1"/>
          </p:cNvSpPr>
          <p:nvPr>
            <p:ph type="title"/>
          </p:nvPr>
        </p:nvSpPr>
        <p:spPr/>
        <p:txBody>
          <a:bodyPr/>
          <a:lstStyle/>
          <a:p>
            <a:r>
              <a:rPr lang="en-US" b="1" dirty="0"/>
              <a:t>Date and Structure</a:t>
            </a:r>
          </a:p>
        </p:txBody>
      </p:sp>
      <p:sp>
        <p:nvSpPr>
          <p:cNvPr id="3" name="Content Placeholder 2">
            <a:extLst>
              <a:ext uri="{FF2B5EF4-FFF2-40B4-BE49-F238E27FC236}">
                <a16:creationId xmlns:a16="http://schemas.microsoft.com/office/drawing/2014/main" id="{49439444-6424-4B24-9E2B-3E271B28B6E2}"/>
              </a:ext>
            </a:extLst>
          </p:cNvPr>
          <p:cNvSpPr>
            <a:spLocks noGrp="1"/>
          </p:cNvSpPr>
          <p:nvPr>
            <p:ph idx="1"/>
          </p:nvPr>
        </p:nvSpPr>
        <p:spPr>
          <a:xfrm>
            <a:off x="1524001" y="1828800"/>
            <a:ext cx="10210799" cy="4343400"/>
          </a:xfrm>
        </p:spPr>
        <p:txBody>
          <a:bodyPr/>
          <a:lstStyle/>
          <a:p>
            <a:pPr marL="0" indent="0">
              <a:buNone/>
            </a:pPr>
            <a:r>
              <a:rPr lang="en-US" sz="2800" b="1" dirty="0">
                <a:solidFill>
                  <a:srgbClr val="FF0000"/>
                </a:solidFill>
              </a:rPr>
              <a:t>Given the opening (1:1), the date of Micah’s ministry is not in doubt.</a:t>
            </a:r>
          </a:p>
          <a:p>
            <a:r>
              <a:rPr lang="en-US" i="1" dirty="0"/>
              <a:t>His ministry begins prior to the fall of the northern nation Israel and extends for another three decades or so into the period of Hezekiah.</a:t>
            </a:r>
          </a:p>
          <a:p>
            <a:r>
              <a:rPr lang="en-US" i="1" dirty="0"/>
              <a:t>Structurally, the oracles of Micah alternate between doom and hope and are demarcated by the imperative form of the Hebrew verb </a:t>
            </a:r>
            <a:r>
              <a:rPr lang="en-US" dirty="0" err="1">
                <a:latin typeface="HebrewTh" pitchFamily="2" charset="0"/>
              </a:rPr>
              <a:t>fmawA</a:t>
            </a:r>
            <a:r>
              <a:rPr lang="en-US" dirty="0"/>
              <a:t> </a:t>
            </a:r>
            <a:r>
              <a:rPr lang="en-US" i="1" dirty="0"/>
              <a:t>(= Listen!) in 1:2, 3:1 and 6:1.</a:t>
            </a:r>
          </a:p>
          <a:p>
            <a:pPr lvl="1"/>
            <a:r>
              <a:rPr lang="en-US" b="1" dirty="0"/>
              <a:t>Oracles Against Israel and Judah (1-2)</a:t>
            </a:r>
          </a:p>
          <a:p>
            <a:pPr lvl="1"/>
            <a:r>
              <a:rPr lang="en-US" b="1" dirty="0"/>
              <a:t>Oracles of Judgment and Restoration (3-5)</a:t>
            </a:r>
          </a:p>
          <a:p>
            <a:pPr lvl="1"/>
            <a:r>
              <a:rPr lang="en-US" b="1" dirty="0"/>
              <a:t>Oracles about Crime, Punishment and Mercy (6-7)</a:t>
            </a:r>
          </a:p>
        </p:txBody>
      </p:sp>
    </p:spTree>
    <p:extLst>
      <p:ext uri="{BB962C8B-B14F-4D97-AF65-F5344CB8AC3E}">
        <p14:creationId xmlns:p14="http://schemas.microsoft.com/office/powerpoint/2010/main" val="7952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EA38-F84B-4EB8-A16F-A8AF924A1704}"/>
              </a:ext>
            </a:extLst>
          </p:cNvPr>
          <p:cNvSpPr>
            <a:spLocks noGrp="1"/>
          </p:cNvSpPr>
          <p:nvPr>
            <p:ph type="title"/>
          </p:nvPr>
        </p:nvSpPr>
        <p:spPr/>
        <p:txBody>
          <a:bodyPr/>
          <a:lstStyle/>
          <a:p>
            <a:r>
              <a:rPr lang="en-US" b="1" dirty="0"/>
              <a:t>The First Oracle: the Covenant Lawsuit (1-2)</a:t>
            </a:r>
          </a:p>
        </p:txBody>
      </p:sp>
      <p:sp>
        <p:nvSpPr>
          <p:cNvPr id="3" name="Content Placeholder 2">
            <a:extLst>
              <a:ext uri="{FF2B5EF4-FFF2-40B4-BE49-F238E27FC236}">
                <a16:creationId xmlns:a16="http://schemas.microsoft.com/office/drawing/2014/main" id="{4767743E-6B45-4D1C-8B1E-70626F9A9BFB}"/>
              </a:ext>
            </a:extLst>
          </p:cNvPr>
          <p:cNvSpPr>
            <a:spLocks noGrp="1"/>
          </p:cNvSpPr>
          <p:nvPr>
            <p:ph idx="1"/>
          </p:nvPr>
        </p:nvSpPr>
        <p:spPr>
          <a:xfrm>
            <a:off x="1524000" y="1905000"/>
            <a:ext cx="10134600" cy="4953000"/>
          </a:xfrm>
        </p:spPr>
        <p:txBody>
          <a:bodyPr>
            <a:normAutofit/>
          </a:bodyPr>
          <a:lstStyle/>
          <a:p>
            <a:pPr marL="0" indent="0">
              <a:buNone/>
            </a:pPr>
            <a:r>
              <a:rPr lang="en-US" sz="2800" b="1" dirty="0">
                <a:solidFill>
                  <a:srgbClr val="FF0000"/>
                </a:solidFill>
              </a:rPr>
              <a:t>The ancient Near Eastern suzerainty treaty offered a powerful image used by several prophets, the image of the courtroom (Is. 3:13-14; </a:t>
            </a:r>
            <a:r>
              <a:rPr lang="en-US" sz="2800" b="1" dirty="0" err="1">
                <a:solidFill>
                  <a:srgbClr val="FF0000"/>
                </a:solidFill>
              </a:rPr>
              <a:t>Je</a:t>
            </a:r>
            <a:r>
              <a:rPr lang="en-US" sz="2800" b="1" dirty="0">
                <a:solidFill>
                  <a:srgbClr val="FF0000"/>
                </a:solidFill>
              </a:rPr>
              <a:t>. 2:9; Ho. 4:1; Am. 3:13; Mic. 6:1-2; </a:t>
            </a:r>
            <a:r>
              <a:rPr lang="en-US" sz="2800" b="1" dirty="0" err="1">
                <a:solidFill>
                  <a:srgbClr val="FF0000"/>
                </a:solidFill>
              </a:rPr>
              <a:t>Eze</a:t>
            </a:r>
            <a:r>
              <a:rPr lang="en-US" sz="2800" b="1" dirty="0">
                <a:solidFill>
                  <a:srgbClr val="FF0000"/>
                </a:solidFill>
              </a:rPr>
              <a:t>. 20:4).</a:t>
            </a:r>
          </a:p>
          <a:p>
            <a:r>
              <a:rPr lang="en-US" i="1" dirty="0"/>
              <a:t>These indictments, in turn, derived from the ancient suzerainty treaty between Yahweh and Israel, where the heavens and earth stand as witnesses to the covenant terms (Dt. 4:26; 30:19; 31:28; 32:1).</a:t>
            </a:r>
          </a:p>
          <a:p>
            <a:r>
              <a:rPr lang="en-US" i="1" dirty="0"/>
              <a:t>Micah now describes Yahweh as prosecuting a case against the capital cities of the northern and southern nations, Samaria and Jerusalem (1:2-5), and he issues a summons to the whole world to these assizes.</a:t>
            </a:r>
          </a:p>
          <a:p>
            <a:r>
              <a:rPr lang="en-US" i="1" dirty="0"/>
              <a:t>The charge is covenant unfaithfulness, and both capitals have invited the sworn covenantal judgments of Yahweh (cf. Lv. 26:14, 30-33; Dt. 28:15, 42-52, 64-68).</a:t>
            </a:r>
          </a:p>
        </p:txBody>
      </p:sp>
    </p:spTree>
    <p:extLst>
      <p:ext uri="{BB962C8B-B14F-4D97-AF65-F5344CB8AC3E}">
        <p14:creationId xmlns:p14="http://schemas.microsoft.com/office/powerpoint/2010/main" val="407565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CDECA7BD-8BA5-4842-9390-3D581E2008A7}"/>
              </a:ext>
            </a:extLst>
          </p:cNvPr>
          <p:cNvSpPr>
            <a:spLocks noGrp="1" noChangeArrowheads="1"/>
          </p:cNvSpPr>
          <p:nvPr>
            <p:ph type="title"/>
          </p:nvPr>
        </p:nvSpPr>
        <p:spPr>
          <a:xfrm>
            <a:off x="1905000" y="457200"/>
            <a:ext cx="8229600" cy="1143000"/>
          </a:xfrm>
        </p:spPr>
        <p:txBody>
          <a:bodyPr>
            <a:normAutofit fontScale="90000"/>
          </a:bodyPr>
          <a:lstStyle/>
          <a:p>
            <a:pPr eaLnBrk="1" hangingPunct="1">
              <a:defRPr/>
            </a:pPr>
            <a:r>
              <a:rPr lang="en-US" altLang="en-US" dirty="0">
                <a:latin typeface="Lucida Bright" pitchFamily="18" charset="0"/>
              </a:rPr>
              <a:t>USE OF COURTROOM LANGUAGE IN THE PROPHETS</a:t>
            </a:r>
            <a:br>
              <a:rPr lang="en-US" altLang="en-US" sz="4000" dirty="0">
                <a:latin typeface="Lucida Bright" pitchFamily="18" charset="0"/>
              </a:rPr>
            </a:br>
            <a:r>
              <a:rPr lang="en-US" altLang="en-US" sz="4000" dirty="0">
                <a:latin typeface="Lucida Bright" pitchFamily="18" charset="0"/>
              </a:rPr>
              <a:t> </a:t>
            </a:r>
            <a:r>
              <a:rPr lang="en-US" altLang="en-US" sz="2800" i="1" dirty="0">
                <a:latin typeface="Arial" panose="020B0604020202020204" pitchFamily="34" charset="0"/>
              </a:rPr>
              <a:t>“Will you judge them?” (</a:t>
            </a:r>
            <a:r>
              <a:rPr lang="en-US" altLang="en-US" sz="2800" i="1" dirty="0" err="1">
                <a:latin typeface="Arial" panose="020B0604020202020204" pitchFamily="34" charset="0"/>
              </a:rPr>
              <a:t>Eze</a:t>
            </a:r>
            <a:r>
              <a:rPr lang="en-US" altLang="en-US" sz="2800" i="1" dirty="0">
                <a:latin typeface="Arial" panose="020B0604020202020204" pitchFamily="34" charset="0"/>
              </a:rPr>
              <a:t>. 20:4)</a:t>
            </a:r>
          </a:p>
        </p:txBody>
      </p:sp>
      <p:sp>
        <p:nvSpPr>
          <p:cNvPr id="254980" name="Rectangle 4">
            <a:extLst>
              <a:ext uri="{FF2B5EF4-FFF2-40B4-BE49-F238E27FC236}">
                <a16:creationId xmlns:a16="http://schemas.microsoft.com/office/drawing/2014/main" id="{2FF4C8DC-480C-4B16-A2C2-27DC2D3553AF}"/>
              </a:ext>
            </a:extLst>
          </p:cNvPr>
          <p:cNvSpPr>
            <a:spLocks noGrp="1" noChangeArrowheads="1"/>
          </p:cNvSpPr>
          <p:nvPr>
            <p:ph type="body" sz="half" idx="2"/>
          </p:nvPr>
        </p:nvSpPr>
        <p:spPr>
          <a:xfrm>
            <a:off x="6172200" y="1828800"/>
            <a:ext cx="4343400" cy="5029200"/>
          </a:xfrm>
        </p:spPr>
        <p:txBody>
          <a:bodyPr>
            <a:normAutofit fontScale="92500" lnSpcReduction="20000"/>
          </a:bodyPr>
          <a:lstStyle/>
          <a:p>
            <a:pPr eaLnBrk="1" hangingPunct="1">
              <a:buFontTx/>
              <a:buNone/>
              <a:defRPr/>
            </a:pPr>
            <a:r>
              <a:rPr lang="en-US" altLang="en-US" dirty="0">
                <a:solidFill>
                  <a:srgbClr val="FFFF99"/>
                </a:solidFill>
                <a:effectLst>
                  <a:outerShdw blurRad="38100" dist="38100" dir="2700000" algn="tl">
                    <a:srgbClr val="000000">
                      <a:alpha val="43137"/>
                    </a:srgbClr>
                  </a:outerShdw>
                </a:effectLst>
                <a:latin typeface="HebrewTh" pitchFamily="2" charset="0"/>
              </a:rPr>
              <a:t>bYR9</a:t>
            </a:r>
            <a:r>
              <a:rPr lang="en-US" altLang="en-US" dirty="0">
                <a:solidFill>
                  <a:srgbClr val="FFFF99"/>
                </a:solidFill>
                <a:effectLst>
                  <a:outerShdw blurRad="38100" dist="38100" dir="2700000" algn="tl">
                    <a:srgbClr val="000000">
                      <a:alpha val="43137"/>
                    </a:srgbClr>
                  </a:outerShdw>
                </a:effectLst>
                <a:latin typeface="Eras Demi ITC" pitchFamily="34" charset="0"/>
              </a:rPr>
              <a:t> </a:t>
            </a:r>
            <a:r>
              <a:rPr lang="en-US" altLang="en-US" dirty="0">
                <a:solidFill>
                  <a:srgbClr val="FFFF99"/>
                </a:solidFill>
                <a:effectLst>
                  <a:outerShdw blurRad="38100" dist="38100" dir="2700000" algn="tl">
                    <a:srgbClr val="000000">
                      <a:alpha val="43137"/>
                    </a:srgbClr>
                  </a:outerShdw>
                </a:effectLst>
                <a:latin typeface="Arial Rounded MT Bold" pitchFamily="34" charset="0"/>
              </a:rPr>
              <a:t>(</a:t>
            </a:r>
            <a:r>
              <a:rPr lang="en-US" altLang="en-US" i="1" dirty="0" err="1">
                <a:solidFill>
                  <a:srgbClr val="FFFF99"/>
                </a:solidFill>
                <a:effectLst>
                  <a:outerShdw blurRad="38100" dist="38100" dir="2700000" algn="tl">
                    <a:srgbClr val="000000">
                      <a:alpha val="43137"/>
                    </a:srgbClr>
                  </a:outerShdw>
                </a:effectLst>
                <a:latin typeface="Arial Rounded MT Bold" pitchFamily="34" charset="0"/>
              </a:rPr>
              <a:t>R’iv</a:t>
            </a:r>
            <a:r>
              <a:rPr lang="en-US" altLang="en-US" dirty="0">
                <a:solidFill>
                  <a:srgbClr val="FFFF99"/>
                </a:solidFill>
                <a:effectLst>
                  <a:outerShdw blurRad="38100" dist="38100" dir="2700000" algn="tl">
                    <a:srgbClr val="000000">
                      <a:alpha val="43137"/>
                    </a:srgbClr>
                  </a:outerShdw>
                </a:effectLst>
                <a:latin typeface="Arial Rounded MT Bold" pitchFamily="34" charset="0"/>
              </a:rPr>
              <a:t> = lawsuit)</a:t>
            </a:r>
          </a:p>
          <a:p>
            <a:pPr eaLnBrk="1" hangingPunct="1">
              <a:defRPr/>
            </a:pPr>
            <a:r>
              <a:rPr lang="en-US" altLang="en-US" dirty="0">
                <a:latin typeface="Arial Narrow" panose="020B0606020202030204" pitchFamily="34" charset="0"/>
              </a:rPr>
              <a:t>Domestic (civil case)</a:t>
            </a:r>
          </a:p>
          <a:p>
            <a:pPr eaLnBrk="1" hangingPunct="1">
              <a:defRPr/>
            </a:pPr>
            <a:r>
              <a:rPr lang="en-US" altLang="en-US" dirty="0">
                <a:latin typeface="Arial Narrow" panose="020B0606020202030204" pitchFamily="34" charset="0"/>
              </a:rPr>
              <a:t>Suzerainty-Vassal (international)</a:t>
            </a:r>
          </a:p>
          <a:p>
            <a:pPr eaLnBrk="1" hangingPunct="1">
              <a:defRPr/>
            </a:pPr>
            <a:r>
              <a:rPr lang="en-US" altLang="en-US" dirty="0">
                <a:latin typeface="Arial Narrow" panose="020B0606020202030204" pitchFamily="34" charset="0"/>
              </a:rPr>
              <a:t>Covenant (human-divine)</a:t>
            </a:r>
          </a:p>
          <a:p>
            <a:pPr eaLnBrk="1" hangingPunct="1">
              <a:buFontTx/>
              <a:buNone/>
              <a:defRPr/>
            </a:pPr>
            <a:endParaRPr lang="en-US" altLang="en-US" sz="1000" dirty="0">
              <a:latin typeface="Arial Narrow" panose="020B0606020202030204" pitchFamily="34" charset="0"/>
            </a:endParaRPr>
          </a:p>
          <a:p>
            <a:pPr eaLnBrk="1" hangingPunct="1">
              <a:buFontTx/>
              <a:buNone/>
              <a:defRPr/>
            </a:pPr>
            <a:r>
              <a:rPr lang="en-US" altLang="en-US" dirty="0">
                <a:solidFill>
                  <a:srgbClr val="FFFF99"/>
                </a:solidFill>
                <a:effectLst>
                  <a:outerShdw blurRad="38100" dist="38100" dir="2700000" algn="tl">
                    <a:srgbClr val="000000">
                      <a:alpha val="43137"/>
                    </a:srgbClr>
                  </a:outerShdw>
                </a:effectLst>
                <a:latin typeface="Arial Rounded MT Bold" pitchFamily="34" charset="0"/>
              </a:rPr>
              <a:t>TYPICAL ELEMENTS:</a:t>
            </a:r>
            <a:endParaRPr lang="en-US" altLang="en-US" dirty="0">
              <a:solidFill>
                <a:srgbClr val="FFFF99"/>
              </a:solidFill>
              <a:effectLst>
                <a:outerShdw blurRad="38100" dist="38100" dir="2700000" algn="tl">
                  <a:srgbClr val="000000">
                    <a:alpha val="43137"/>
                  </a:srgbClr>
                </a:outerShdw>
              </a:effectLst>
              <a:latin typeface="Arial Narrow" panose="020B0606020202030204" pitchFamily="34" charset="0"/>
            </a:endParaRPr>
          </a:p>
          <a:p>
            <a:pPr eaLnBrk="1" hangingPunct="1">
              <a:defRPr/>
            </a:pPr>
            <a:r>
              <a:rPr lang="en-US" altLang="en-US" dirty="0">
                <a:latin typeface="Arial Narrow" panose="020B0606020202030204" pitchFamily="34" charset="0"/>
              </a:rPr>
              <a:t>Appeal to witnesses</a:t>
            </a:r>
          </a:p>
          <a:p>
            <a:pPr eaLnBrk="1" hangingPunct="1">
              <a:defRPr/>
            </a:pPr>
            <a:r>
              <a:rPr lang="en-US" altLang="en-US" dirty="0">
                <a:latin typeface="Arial Narrow" panose="020B0606020202030204" pitchFamily="34" charset="0"/>
              </a:rPr>
              <a:t>Interrogation &amp; accusation</a:t>
            </a:r>
          </a:p>
          <a:p>
            <a:pPr eaLnBrk="1" hangingPunct="1">
              <a:defRPr/>
            </a:pPr>
            <a:r>
              <a:rPr lang="en-US" altLang="en-US" dirty="0">
                <a:latin typeface="Arial Narrow" panose="020B0606020202030204" pitchFamily="34" charset="0"/>
              </a:rPr>
              <a:t>Review of past benefits</a:t>
            </a:r>
          </a:p>
          <a:p>
            <a:pPr eaLnBrk="1" hangingPunct="1">
              <a:defRPr/>
            </a:pPr>
            <a:r>
              <a:rPr lang="en-US" altLang="en-US" dirty="0">
                <a:latin typeface="Arial Narrow" panose="020B0606020202030204" pitchFamily="34" charset="0"/>
              </a:rPr>
              <a:t>Warning about disloyalty</a:t>
            </a:r>
          </a:p>
          <a:p>
            <a:pPr eaLnBrk="1" hangingPunct="1">
              <a:defRPr/>
            </a:pPr>
            <a:r>
              <a:rPr lang="en-US" altLang="en-US" dirty="0">
                <a:latin typeface="Arial Narrow" panose="020B0606020202030204" pitchFamily="34" charset="0"/>
              </a:rPr>
              <a:t>Declaration of guilt &amp; punishment</a:t>
            </a:r>
          </a:p>
        </p:txBody>
      </p:sp>
      <p:sp>
        <p:nvSpPr>
          <p:cNvPr id="141316" name="Text Box 5">
            <a:extLst>
              <a:ext uri="{FF2B5EF4-FFF2-40B4-BE49-F238E27FC236}">
                <a16:creationId xmlns:a16="http://schemas.microsoft.com/office/drawing/2014/main" id="{4289450A-7B99-4BAB-8817-55C79DE7CD42}"/>
              </a:ext>
            </a:extLst>
          </p:cNvPr>
          <p:cNvSpPr txBox="1">
            <a:spLocks noChangeArrowheads="1"/>
          </p:cNvSpPr>
          <p:nvPr/>
        </p:nvSpPr>
        <p:spPr bwMode="auto">
          <a:xfrm>
            <a:off x="1828800" y="2057402"/>
            <a:ext cx="4038600" cy="4113213"/>
          </a:xfrm>
          <a:prstGeom prst="rect">
            <a:avLst/>
          </a:prstGeom>
          <a:solidFill>
            <a:srgbClr val="FFFF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a:spcBef>
                <a:spcPct val="50000"/>
              </a:spcBef>
              <a:buClrTx/>
              <a:buNone/>
            </a:pPr>
            <a:r>
              <a:rPr lang="en-US" altLang="en-US" dirty="0">
                <a:solidFill>
                  <a:srgbClr val="985A34">
                    <a:lumMod val="50000"/>
                  </a:srgbClr>
                </a:solidFill>
                <a:latin typeface="HebrewTh" pitchFamily="2" charset="0"/>
              </a:rPr>
              <a:t>Byr9 </a:t>
            </a:r>
            <a:r>
              <a:rPr lang="en-US" altLang="en-US" sz="2800" dirty="0">
                <a:solidFill>
                  <a:srgbClr val="985A34">
                    <a:lumMod val="50000"/>
                  </a:srgbClr>
                </a:solidFill>
                <a:latin typeface="Cooper Black" panose="0208090404030B020404" pitchFamily="18" charset="0"/>
              </a:rPr>
              <a:t>(</a:t>
            </a:r>
            <a:r>
              <a:rPr lang="en-US" altLang="en-US" sz="2800" i="1" dirty="0" err="1">
                <a:solidFill>
                  <a:srgbClr val="985A34">
                    <a:lumMod val="50000"/>
                  </a:srgbClr>
                </a:solidFill>
                <a:latin typeface="Cooper Black" panose="0208090404030B020404" pitchFamily="18" charset="0"/>
              </a:rPr>
              <a:t>r’iv</a:t>
            </a:r>
            <a:r>
              <a:rPr lang="en-US" altLang="en-US" sz="2800" dirty="0">
                <a:solidFill>
                  <a:srgbClr val="985A34">
                    <a:lumMod val="50000"/>
                  </a:srgbClr>
                </a:solidFill>
                <a:latin typeface="Cooper Black" panose="0208090404030B020404" pitchFamily="18" charset="0"/>
              </a:rPr>
              <a:t> = lawsuit)</a:t>
            </a:r>
            <a:endParaRPr lang="en-US" altLang="en-US" sz="2800" dirty="0">
              <a:solidFill>
                <a:srgbClr val="985A34">
                  <a:lumMod val="50000"/>
                </a:srgbClr>
              </a:solidFill>
              <a:latin typeface="Freestyle Script" panose="030804020302050B0404" pitchFamily="66" charset="0"/>
            </a:endParaRPr>
          </a:p>
          <a:p>
            <a:pPr>
              <a:spcBef>
                <a:spcPct val="50000"/>
              </a:spcBef>
              <a:buClrTx/>
              <a:buNone/>
            </a:pPr>
            <a:r>
              <a:rPr lang="en-US" altLang="en-US" dirty="0" err="1">
                <a:solidFill>
                  <a:srgbClr val="985A34">
                    <a:lumMod val="50000"/>
                  </a:srgbClr>
                </a:solidFill>
                <a:latin typeface="HebrewTh" pitchFamily="2" charset="0"/>
              </a:rPr>
              <a:t>FpawA</a:t>
            </a:r>
            <a:r>
              <a:rPr lang="en-US" altLang="en-US" dirty="0">
                <a:solidFill>
                  <a:srgbClr val="985A34">
                    <a:lumMod val="50000"/>
                  </a:srgbClr>
                </a:solidFill>
                <a:latin typeface="Cooper Black" panose="0208090404030B020404" pitchFamily="18" charset="0"/>
              </a:rPr>
              <a:t> </a:t>
            </a:r>
            <a:r>
              <a:rPr lang="en-US" altLang="en-US" sz="2800" dirty="0">
                <a:solidFill>
                  <a:srgbClr val="985A34">
                    <a:lumMod val="50000"/>
                  </a:srgbClr>
                </a:solidFill>
                <a:latin typeface="Cooper Black" panose="0208090404030B020404" pitchFamily="18" charset="0"/>
              </a:rPr>
              <a:t>(</a:t>
            </a:r>
            <a:r>
              <a:rPr lang="en-US" altLang="en-US" sz="2800" i="1" dirty="0" err="1">
                <a:solidFill>
                  <a:srgbClr val="985A34">
                    <a:lumMod val="50000"/>
                  </a:srgbClr>
                </a:solidFill>
                <a:latin typeface="Cooper Black" panose="0208090404030B020404" pitchFamily="18" charset="0"/>
              </a:rPr>
              <a:t>shaphat</a:t>
            </a:r>
            <a:r>
              <a:rPr lang="en-US" altLang="en-US" sz="2800" i="1" dirty="0">
                <a:solidFill>
                  <a:srgbClr val="985A34">
                    <a:lumMod val="50000"/>
                  </a:srgbClr>
                </a:solidFill>
                <a:latin typeface="Cooper Black" panose="0208090404030B020404" pitchFamily="18" charset="0"/>
              </a:rPr>
              <a:t> = </a:t>
            </a:r>
            <a:r>
              <a:rPr lang="en-US" altLang="en-US" sz="2800" dirty="0">
                <a:solidFill>
                  <a:srgbClr val="985A34">
                    <a:lumMod val="50000"/>
                  </a:srgbClr>
                </a:solidFill>
                <a:latin typeface="Cooper Black" panose="0208090404030B020404" pitchFamily="18" charset="0"/>
              </a:rPr>
              <a:t>to settle a case)</a:t>
            </a:r>
            <a:endParaRPr lang="en-US" altLang="en-US" sz="2800" dirty="0">
              <a:solidFill>
                <a:srgbClr val="985A34">
                  <a:lumMod val="50000"/>
                </a:srgbClr>
              </a:solidFill>
              <a:latin typeface="Freestyle Script" panose="030804020302050B0404" pitchFamily="66" charset="0"/>
            </a:endParaRPr>
          </a:p>
          <a:p>
            <a:pPr>
              <a:spcBef>
                <a:spcPct val="50000"/>
              </a:spcBef>
              <a:buClrTx/>
              <a:buNone/>
            </a:pPr>
            <a:r>
              <a:rPr lang="en-US" altLang="en-US" dirty="0">
                <a:solidFill>
                  <a:srgbClr val="985A34">
                    <a:lumMod val="50000"/>
                  </a:srgbClr>
                </a:solidFill>
                <a:latin typeface="HebrewTh" pitchFamily="2" charset="0"/>
              </a:rPr>
              <a:t>tOmcuf3</a:t>
            </a:r>
            <a:r>
              <a:rPr lang="en-US" altLang="en-US" dirty="0">
                <a:solidFill>
                  <a:srgbClr val="985A34">
                    <a:lumMod val="50000"/>
                  </a:srgbClr>
                </a:solidFill>
                <a:latin typeface="Cooper Black" panose="0208090404030B020404" pitchFamily="18" charset="0"/>
              </a:rPr>
              <a:t> </a:t>
            </a:r>
            <a:r>
              <a:rPr lang="en-US" altLang="en-US" sz="2800" dirty="0">
                <a:solidFill>
                  <a:srgbClr val="985A34">
                    <a:lumMod val="50000"/>
                  </a:srgbClr>
                </a:solidFill>
                <a:latin typeface="Cooper Black" panose="0208090404030B020404" pitchFamily="18" charset="0"/>
              </a:rPr>
              <a:t>(</a:t>
            </a:r>
            <a:r>
              <a:rPr lang="en-US" altLang="en-US" sz="2800" i="1" dirty="0">
                <a:solidFill>
                  <a:srgbClr val="985A34">
                    <a:lumMod val="50000"/>
                  </a:srgbClr>
                </a:solidFill>
                <a:latin typeface="Cooper Black" panose="0208090404030B020404" pitchFamily="18" charset="0"/>
              </a:rPr>
              <a:t>‘</a:t>
            </a:r>
            <a:r>
              <a:rPr lang="en-US" altLang="en-US" sz="2800" i="1" dirty="0" err="1">
                <a:solidFill>
                  <a:srgbClr val="985A34">
                    <a:lumMod val="50000"/>
                  </a:srgbClr>
                </a:solidFill>
                <a:latin typeface="Cooper Black" panose="0208090404030B020404" pitchFamily="18" charset="0"/>
              </a:rPr>
              <a:t>etsumoth</a:t>
            </a:r>
            <a:r>
              <a:rPr lang="en-US" altLang="en-US" sz="2800" i="1" dirty="0">
                <a:solidFill>
                  <a:srgbClr val="985A34">
                    <a:lumMod val="50000"/>
                  </a:srgbClr>
                </a:solidFill>
                <a:latin typeface="Cooper Black" panose="0208090404030B020404" pitchFamily="18" charset="0"/>
              </a:rPr>
              <a:t> </a:t>
            </a:r>
            <a:r>
              <a:rPr lang="en-US" altLang="en-US" sz="2800" dirty="0">
                <a:solidFill>
                  <a:srgbClr val="985A34">
                    <a:lumMod val="50000"/>
                  </a:srgbClr>
                </a:solidFill>
                <a:latin typeface="Cooper Black" panose="0208090404030B020404" pitchFamily="18" charset="0"/>
              </a:rPr>
              <a:t>= arguments)</a:t>
            </a:r>
            <a:endParaRPr lang="en-US" altLang="en-US" sz="2800" dirty="0">
              <a:solidFill>
                <a:srgbClr val="985A34">
                  <a:lumMod val="50000"/>
                </a:srgbClr>
              </a:solidFill>
              <a:latin typeface="Freestyle Script" panose="030804020302050B0404" pitchFamily="66" charset="0"/>
            </a:endParaRPr>
          </a:p>
          <a:p>
            <a:pPr>
              <a:spcBef>
                <a:spcPct val="50000"/>
              </a:spcBef>
              <a:buClrTx/>
              <a:buNone/>
            </a:pPr>
            <a:r>
              <a:rPr lang="en-US" altLang="en-US" dirty="0">
                <a:solidFill>
                  <a:srgbClr val="985A34">
                    <a:lumMod val="50000"/>
                  </a:srgbClr>
                </a:solidFill>
                <a:latin typeface="HebrewTh" pitchFamily="2" charset="0"/>
              </a:rPr>
              <a:t>hHAk;v0An9 </a:t>
            </a:r>
            <a:r>
              <a:rPr lang="en-US" altLang="en-US" sz="2800" dirty="0">
                <a:solidFill>
                  <a:srgbClr val="985A34">
                    <a:lumMod val="50000"/>
                  </a:srgbClr>
                </a:solidFill>
                <a:latin typeface="Cooper Black" panose="0208090404030B020404" pitchFamily="18" charset="0"/>
              </a:rPr>
              <a:t>(</a:t>
            </a:r>
            <a:r>
              <a:rPr lang="en-US" altLang="en-US" sz="2800" i="1" dirty="0" err="1">
                <a:solidFill>
                  <a:srgbClr val="985A34">
                    <a:lumMod val="50000"/>
                  </a:srgbClr>
                </a:solidFill>
                <a:latin typeface="Cooper Black" panose="0208090404030B020404" pitchFamily="18" charset="0"/>
              </a:rPr>
              <a:t>niwwakeha</a:t>
            </a:r>
            <a:r>
              <a:rPr lang="en-US" altLang="en-US" sz="2800" dirty="0">
                <a:solidFill>
                  <a:srgbClr val="985A34">
                    <a:lumMod val="50000"/>
                  </a:srgbClr>
                </a:solidFill>
                <a:latin typeface="Cooper Black" panose="0208090404030B020404" pitchFamily="18" charset="0"/>
              </a:rPr>
              <a:t> = summons)</a:t>
            </a:r>
            <a:endParaRPr lang="en-US" altLang="en-US" sz="2800" dirty="0">
              <a:solidFill>
                <a:srgbClr val="985A34">
                  <a:lumMod val="50000"/>
                </a:srgbClr>
              </a:solidFill>
              <a:latin typeface="Freestyle Script" panose="030804020302050B0404" pitchFamily="66" charset="0"/>
            </a:endParaRPr>
          </a:p>
        </p:txBody>
      </p:sp>
      <p:sp>
        <p:nvSpPr>
          <p:cNvPr id="2" name="Slide Number Placeholder 1">
            <a:extLst>
              <a:ext uri="{FF2B5EF4-FFF2-40B4-BE49-F238E27FC236}">
                <a16:creationId xmlns:a16="http://schemas.microsoft.com/office/drawing/2014/main" id="{48FF58C2-F9D5-4CAB-A96F-87888B6554DB}"/>
              </a:ext>
            </a:extLst>
          </p:cNvPr>
          <p:cNvSpPr>
            <a:spLocks noGrp="1"/>
          </p:cNvSpPr>
          <p:nvPr>
            <p:ph type="sldNum" sz="quarter" idx="12"/>
          </p:nvPr>
        </p:nvSpPr>
        <p:spPr/>
        <p:txBody>
          <a:bodyPr/>
          <a:lstStyle/>
          <a:p>
            <a:pPr>
              <a:defRPr/>
            </a:pPr>
            <a:fld id="{6A1A109B-D9A1-42A3-BD37-87E309626E11}" type="slidenum">
              <a:rPr lang="en-US" altLang="en-US">
                <a:solidFill>
                  <a:srgbClr val="652825"/>
                </a:solidFill>
                <a:latin typeface="Corbel"/>
              </a:rPr>
              <a:pPr>
                <a:defRPr/>
              </a:pPr>
              <a:t>9</a:t>
            </a:fld>
            <a:endParaRPr lang="en-US" altLang="en-US">
              <a:solidFill>
                <a:srgbClr val="652825"/>
              </a:solidFill>
              <a:latin typeface="Corbel"/>
            </a:endParaRPr>
          </a:p>
        </p:txBody>
      </p:sp>
    </p:spTree>
    <p:extLst>
      <p:ext uri="{BB962C8B-B14F-4D97-AF65-F5344CB8AC3E}">
        <p14:creationId xmlns:p14="http://schemas.microsoft.com/office/powerpoint/2010/main" val="7975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3112</Words>
  <Application>Microsoft Office PowerPoint</Application>
  <PresentationFormat>Widescreen</PresentationFormat>
  <Paragraphs>162</Paragraphs>
  <Slides>27</Slides>
  <Notes>2</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27</vt:i4>
      </vt:variant>
    </vt:vector>
  </HeadingPairs>
  <TitlesOfParts>
    <vt:vector size="48" baseType="lpstr">
      <vt:lpstr>Impact</vt:lpstr>
      <vt:lpstr>Eras Bold ITC</vt:lpstr>
      <vt:lpstr>Matura MT Script Capitals</vt:lpstr>
      <vt:lpstr>Freestyle Script</vt:lpstr>
      <vt:lpstr>Eras Demi ITC</vt:lpstr>
      <vt:lpstr>Arial Narrow</vt:lpstr>
      <vt:lpstr>Calibri</vt:lpstr>
      <vt:lpstr>HebrewTh</vt:lpstr>
      <vt:lpstr>Tahoma</vt:lpstr>
      <vt:lpstr>Courier New</vt:lpstr>
      <vt:lpstr>Corbel</vt:lpstr>
      <vt:lpstr>Cooper Black</vt:lpstr>
      <vt:lpstr>Times New Roman</vt:lpstr>
      <vt:lpstr>Arial Rounded MT Bold</vt:lpstr>
      <vt:lpstr>Lucida Bright</vt:lpstr>
      <vt:lpstr>Franklin Gothic Medium</vt:lpstr>
      <vt:lpstr>Wingdings</vt:lpstr>
      <vt:lpstr>Arial</vt:lpstr>
      <vt:lpstr>Wingdings 3</vt:lpstr>
      <vt:lpstr>Earthtones 16x9</vt:lpstr>
      <vt:lpstr>Balance</vt:lpstr>
      <vt:lpstr>MicAH</vt:lpstr>
      <vt:lpstr>Micah’s Historical Context (1:1)</vt:lpstr>
      <vt:lpstr>The Social Background</vt:lpstr>
      <vt:lpstr>The Assyrian Threat</vt:lpstr>
      <vt:lpstr>Tiglath-pileser III (744-727 BC)</vt:lpstr>
      <vt:lpstr>Micah, the Man</vt:lpstr>
      <vt:lpstr>Date and Structure</vt:lpstr>
      <vt:lpstr>The First Oracle: the Covenant Lawsuit (1-2)</vt:lpstr>
      <vt:lpstr>USE OF COURTROOM LANGUAGE IN THE PROPHETS  “Will you judge them?” (Eze. 20:4)</vt:lpstr>
      <vt:lpstr>Living Parables (1:6-9)</vt:lpstr>
      <vt:lpstr>Puns (1:10-15)</vt:lpstr>
      <vt:lpstr>Exploitation and Deception (2:1-13)</vt:lpstr>
      <vt:lpstr>The Second Oracle (3-5)</vt:lpstr>
      <vt:lpstr>The Message of Hope (4:1-5)</vt:lpstr>
      <vt:lpstr>PowerPoint Presentation</vt:lpstr>
      <vt:lpstr>The Day of Yahweh in the Prophets </vt:lpstr>
      <vt:lpstr>Yahweh’s Glorious Plan (4:6—5:1)</vt:lpstr>
      <vt:lpstr>The Stepped Stone Structure</vt:lpstr>
      <vt:lpstr>Taylor Prism</vt:lpstr>
      <vt:lpstr>The Coming King (5:2-5a)</vt:lpstr>
      <vt:lpstr>The New Kingdom (5:5b-15)</vt:lpstr>
      <vt:lpstr>The Third Oracle: the  Covenant Lawsuit Resumes (6-7)</vt:lpstr>
      <vt:lpstr>THE ESSENCE OF TRUE RELIGION</vt:lpstr>
      <vt:lpstr>Crime and Punishment (6:9-16)</vt:lpstr>
      <vt:lpstr>Weights and Measures</vt:lpstr>
      <vt:lpstr>The Anguish of the Prophet</vt:lpstr>
      <vt:lpstr>Waiting for Justice (7:7-20)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MicAH</dc:title>
  <dc:creator>Daniel Lewis</dc:creator>
  <cp:lastModifiedBy>Daniel Lewis</cp:lastModifiedBy>
  <cp:revision>2</cp:revision>
  <dcterms:created xsi:type="dcterms:W3CDTF">2020-01-07T14:04:50Z</dcterms:created>
  <dcterms:modified xsi:type="dcterms:W3CDTF">2025-02-16T18:50:53Z</dcterms:modified>
</cp:coreProperties>
</file>