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56" r:id="rId4"/>
    <p:sldMasterId id="2147483776" r:id="rId5"/>
  </p:sldMasterIdLst>
  <p:notesMasterIdLst>
    <p:notesMasterId r:id="rId57"/>
  </p:notesMasterIdLst>
  <p:handoutMasterIdLst>
    <p:handoutMasterId r:id="rId58"/>
  </p:handoutMasterIdLst>
  <p:sldIdLst>
    <p:sldId id="304" r:id="rId6"/>
    <p:sldId id="257" r:id="rId7"/>
    <p:sldId id="258" r:id="rId8"/>
    <p:sldId id="307" r:id="rId9"/>
    <p:sldId id="308" r:id="rId10"/>
    <p:sldId id="309" r:id="rId11"/>
    <p:sldId id="310" r:id="rId12"/>
    <p:sldId id="311" r:id="rId13"/>
    <p:sldId id="312" r:id="rId14"/>
    <p:sldId id="314" r:id="rId15"/>
    <p:sldId id="315" r:id="rId16"/>
    <p:sldId id="316" r:id="rId17"/>
    <p:sldId id="317" r:id="rId18"/>
    <p:sldId id="318" r:id="rId19"/>
    <p:sldId id="635" r:id="rId20"/>
    <p:sldId id="268" r:id="rId21"/>
    <p:sldId id="269" r:id="rId22"/>
    <p:sldId id="313" r:id="rId23"/>
    <p:sldId id="329" r:id="rId24"/>
    <p:sldId id="320" r:id="rId25"/>
    <p:sldId id="322" r:id="rId26"/>
    <p:sldId id="321" r:id="rId27"/>
    <p:sldId id="324" r:id="rId28"/>
    <p:sldId id="323" r:id="rId29"/>
    <p:sldId id="319" r:id="rId30"/>
    <p:sldId id="325" r:id="rId31"/>
    <p:sldId id="326" r:id="rId32"/>
    <p:sldId id="328" r:id="rId33"/>
    <p:sldId id="330" r:id="rId34"/>
    <p:sldId id="334" r:id="rId35"/>
    <p:sldId id="336" r:id="rId36"/>
    <p:sldId id="332" r:id="rId37"/>
    <p:sldId id="333" r:id="rId38"/>
    <p:sldId id="331" r:id="rId39"/>
    <p:sldId id="597" r:id="rId40"/>
    <p:sldId id="337" r:id="rId41"/>
    <p:sldId id="636" r:id="rId42"/>
    <p:sldId id="338" r:id="rId43"/>
    <p:sldId id="670" r:id="rId44"/>
    <p:sldId id="287" r:id="rId45"/>
    <p:sldId id="671" r:id="rId46"/>
    <p:sldId id="561" r:id="rId47"/>
    <p:sldId id="340" r:id="rId48"/>
    <p:sldId id="341" r:id="rId49"/>
    <p:sldId id="339" r:id="rId50"/>
    <p:sldId id="344" r:id="rId51"/>
    <p:sldId id="335" r:id="rId52"/>
    <p:sldId id="543" r:id="rId53"/>
    <p:sldId id="559" r:id="rId54"/>
    <p:sldId id="562" r:id="rId55"/>
    <p:sldId id="563" r:id="rId56"/>
  </p:sldIdLst>
  <p:sldSz cx="12188825" cy="6858000"/>
  <p:notesSz cx="6858000" cy="9144000"/>
  <p:embeddedFontLst>
    <p:embeddedFont>
      <p:font typeface="Agency FB" panose="020B0503020202020204" pitchFamily="34" charset="0"/>
      <p:regular r:id="rId59"/>
      <p:bold r:id="rId60"/>
    </p:embeddedFont>
    <p:embeddedFont>
      <p:font typeface="Arial Narrow" panose="020B0606020202030204" pitchFamily="34" charset="0"/>
      <p:regular r:id="rId61"/>
      <p:bold r:id="rId62"/>
      <p:italic r:id="rId63"/>
      <p:boldItalic r:id="rId64"/>
    </p:embeddedFont>
    <p:embeddedFont>
      <p:font typeface="Bernard MT Condensed" panose="02050806060905020404" pitchFamily="18" charset="0"/>
      <p:regular r:id="rId65"/>
    </p:embeddedFont>
    <p:embeddedFont>
      <p:font typeface="Book Antiqua" panose="02040602050305030304" pitchFamily="18" charset="0"/>
      <p:regular r:id="rId66"/>
      <p:bold r:id="rId67"/>
      <p:italic r:id="rId68"/>
      <p:boldItalic r:id="rId69"/>
    </p:embeddedFont>
    <p:embeddedFont>
      <p:font typeface="Comic Sans MS" panose="030F0702030302020204" pitchFamily="66" charset="0"/>
      <p:regular r:id="rId70"/>
      <p:bold r:id="rId71"/>
      <p:italic r:id="rId72"/>
      <p:boldItalic r:id="rId73"/>
    </p:embeddedFont>
    <p:embeddedFont>
      <p:font typeface="Constantia" panose="02030602050306030303" pitchFamily="18" charset="0"/>
      <p:regular r:id="rId74"/>
      <p:bold r:id="rId75"/>
      <p:italic r:id="rId76"/>
      <p:boldItalic r:id="rId77"/>
    </p:embeddedFont>
    <p:embeddedFont>
      <p:font typeface="Eras Demi ITC" panose="020B0805030504020804" pitchFamily="34" charset="0"/>
      <p:regular r:id="rId78"/>
    </p:embeddedFont>
    <p:embeddedFont>
      <p:font typeface="Franklin Gothic Medium" panose="020B0603020102020204" pitchFamily="34" charset="0"/>
      <p:regular r:id="rId79"/>
      <p:italic r:id="rId80"/>
    </p:embeddedFont>
    <p:embeddedFont>
      <p:font typeface="Gill Sans MT" panose="020B0502020104020203" pitchFamily="34" charset="0"/>
      <p:regular r:id="rId81"/>
      <p:bold r:id="rId82"/>
      <p:italic r:id="rId83"/>
      <p:boldItalic r:id="rId84"/>
    </p:embeddedFont>
    <p:embeddedFont>
      <p:font typeface="Greekth" panose="02020803070505020304" pitchFamily="18" charset="0"/>
      <p:bold r:id="rId85"/>
    </p:embeddedFont>
    <p:embeddedFont>
      <p:font typeface="Impact" panose="020B0806030902050204" pitchFamily="34" charset="0"/>
      <p:regular r:id="rId86"/>
    </p:embeddedFont>
    <p:embeddedFont>
      <p:font typeface="Narkisim" panose="020E0502050101010101" pitchFamily="34" charset="-79"/>
      <p:regular r:id="rId87"/>
    </p:embeddedFont>
    <p:embeddedFont>
      <p:font typeface="Rockwell Extra Bold" panose="02060903040505020403" pitchFamily="18" charset="0"/>
      <p:bold r:id="rId88"/>
    </p:embeddedFont>
    <p:embeddedFont>
      <p:font typeface="Tahoma" panose="020B0604030504040204" pitchFamily="34" charset="0"/>
      <p:regular r:id="rId89"/>
      <p:bold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87730" autoAdjust="0"/>
  </p:normalViewPr>
  <p:slideViewPr>
    <p:cSldViewPr>
      <p:cViewPr varScale="1">
        <p:scale>
          <a:sx n="87" d="100"/>
          <a:sy n="87" d="100"/>
        </p:scale>
        <p:origin x="1506" y="84"/>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728"/>
    </p:cViewPr>
  </p:sorter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font" Target="fonts/font3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handoutMaster" Target="handoutMasters/handout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2.xml"/><Relationship Id="rId90" Type="http://schemas.openxmlformats.org/officeDocument/2006/relationships/font" Target="fonts/font3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8.fntdata"/><Relationship Id="rId7" Type="http://schemas.openxmlformats.org/officeDocument/2006/relationships/slide" Target="slides/slide2.xml"/><Relationship Id="rId71" Type="http://schemas.openxmlformats.org/officeDocument/2006/relationships/font" Target="fonts/font13.fntdata"/><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2/17/2025</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2/17/2025</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162" y="1997076"/>
            <a:ext cx="10360501"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0901"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2985471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907579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1651128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223860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1162611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3045992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9353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1877409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2795877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1820576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6898" y="292100"/>
            <a:ext cx="2742486"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441" y="292100"/>
            <a:ext cx="802431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3364527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5325" y="6245225"/>
            <a:ext cx="2844059"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2506228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441" y="292100"/>
            <a:ext cx="10969943"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5325" y="6245225"/>
            <a:ext cx="2844059"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2544836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5325" y="6245225"/>
            <a:ext cx="2844059"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16654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5325" y="6245225"/>
            <a:ext cx="2844059"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34761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5325" y="6245225"/>
            <a:ext cx="2844059"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3853452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5325" y="6245225"/>
            <a:ext cx="2844059"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2166337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441" y="19050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441" y="40386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5325" y="6245225"/>
            <a:ext cx="2844059"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150843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5325" y="6245225"/>
            <a:ext cx="2844059"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4264735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5325" y="6245225"/>
            <a:ext cx="2844059"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278088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441" y="292100"/>
            <a:ext cx="1096994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441" y="19050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4220856550"/>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Lst>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9.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0.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21804" y="-9331"/>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r>
              <a:rPr lang="en-US"/>
              <a:t>NT ARCHAEOLOGY</a:t>
            </a:r>
            <a:endParaRPr lang="en-US" dirty="0"/>
          </a:p>
        </p:txBody>
      </p:sp>
      <p:sp>
        <p:nvSpPr>
          <p:cNvPr id="22" name="TextBox 21">
            <a:extLst>
              <a:ext uri="{FF2B5EF4-FFF2-40B4-BE49-F238E27FC236}">
                <a16:creationId xmlns:a16="http://schemas.microsoft.com/office/drawing/2014/main" id="{3FF7A315-81FD-0683-947B-BBFC38049166}"/>
              </a:ext>
            </a:extLst>
          </p:cNvPr>
          <p:cNvSpPr txBox="1"/>
          <p:nvPr/>
        </p:nvSpPr>
        <p:spPr>
          <a:xfrm>
            <a:off x="4189412" y="4488522"/>
            <a:ext cx="3886200" cy="1077218"/>
          </a:xfrm>
          <a:prstGeom prst="rect">
            <a:avLst/>
          </a:prstGeom>
          <a:noFill/>
        </p:spPr>
        <p:txBody>
          <a:bodyPr wrap="square" rtlCol="0">
            <a:spAutoFit/>
          </a:bodyPr>
          <a:lstStyle/>
          <a:p>
            <a:pPr algn="ctr"/>
            <a:r>
              <a:rPr lang="en-US" sz="3200" dirty="0">
                <a:solidFill>
                  <a:srgbClr val="FFC000"/>
                </a:solidFill>
              </a:rPr>
              <a:t>INTRODUCTION</a:t>
            </a:r>
          </a:p>
          <a:p>
            <a:pPr algn="ctr"/>
            <a:r>
              <a:rPr lang="en-US" sz="3200" dirty="0">
                <a:solidFill>
                  <a:srgbClr val="FFC000"/>
                </a:solidFill>
              </a:rPr>
              <a:t>Lesson 1</a:t>
            </a:r>
          </a:p>
        </p:txBody>
      </p:sp>
    </p:spTree>
    <p:extLst>
      <p:ext uri="{BB962C8B-B14F-4D97-AF65-F5344CB8AC3E}">
        <p14:creationId xmlns:p14="http://schemas.microsoft.com/office/powerpoint/2010/main" val="379645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A919-156C-3FC0-5C51-8DE8536F3AC8}"/>
              </a:ext>
            </a:extLst>
          </p:cNvPr>
          <p:cNvSpPr>
            <a:spLocks noGrp="1"/>
          </p:cNvSpPr>
          <p:nvPr>
            <p:ph type="title"/>
          </p:nvPr>
        </p:nvSpPr>
        <p:spPr>
          <a:xfrm>
            <a:off x="841266" y="170193"/>
            <a:ext cx="7239000" cy="1066800"/>
          </a:xfrm>
        </p:spPr>
        <p:txBody>
          <a:bodyPr/>
          <a:lstStyle/>
          <a:p>
            <a:pPr algn="ctr"/>
            <a:r>
              <a:rPr lang="en-US" dirty="0">
                <a:solidFill>
                  <a:schemeClr val="accent5">
                    <a:lumMod val="90000"/>
                  </a:schemeClr>
                </a:solidFill>
              </a:rPr>
              <a:t>The Bivalve Mold with Keys</a:t>
            </a:r>
          </a:p>
        </p:txBody>
      </p:sp>
      <p:pic>
        <p:nvPicPr>
          <p:cNvPr id="2050" name="Picture 2">
            <a:extLst>
              <a:ext uri="{FF2B5EF4-FFF2-40B4-BE49-F238E27FC236}">
                <a16:creationId xmlns:a16="http://schemas.microsoft.com/office/drawing/2014/main" id="{B4055A68-9DE1-C64B-71E4-372C8D8CA84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303421"/>
            <a:ext cx="8921532"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A4B0AC-471F-442C-1C58-2DD1A5EC0F0F}"/>
              </a:ext>
            </a:extLst>
          </p:cNvPr>
          <p:cNvSpPr txBox="1"/>
          <p:nvPr/>
        </p:nvSpPr>
        <p:spPr>
          <a:xfrm>
            <a:off x="9134693" y="691545"/>
            <a:ext cx="3054132" cy="5878532"/>
          </a:xfrm>
          <a:prstGeom prst="rect">
            <a:avLst/>
          </a:prstGeom>
          <a:noFill/>
        </p:spPr>
        <p:txBody>
          <a:bodyPr wrap="square" rtlCol="0">
            <a:spAutoFit/>
          </a:bodyPr>
          <a:lstStyle/>
          <a:p>
            <a:r>
              <a:rPr lang="en-US" sz="2400" dirty="0">
                <a:latin typeface="Arial Narrow" panose="020B0606020202030204" pitchFamily="34" charset="0"/>
              </a:rPr>
              <a:t>Lamps were originally individually crafted by hand. Such lamps were a basic part of every household.</a:t>
            </a:r>
          </a:p>
          <a:p>
            <a:endParaRPr lang="en-US" sz="800" dirty="0">
              <a:latin typeface="Arial Narrow" panose="020B0606020202030204" pitchFamily="34" charset="0"/>
            </a:endParaRPr>
          </a:p>
          <a:p>
            <a:r>
              <a:rPr lang="en-US" sz="2400" dirty="0">
                <a:latin typeface="Arial Narrow" panose="020B0606020202030204" pitchFamily="34" charset="0"/>
              </a:rPr>
              <a:t>The invention of a mold with keys revolutionized the oil-lamp industry, since only the archetype needed to be crafted, and many pieces could be made from the same archetype. </a:t>
            </a:r>
          </a:p>
          <a:p>
            <a:endParaRPr lang="en-US" sz="800" dirty="0">
              <a:latin typeface="Arial Narrow" panose="020B0606020202030204" pitchFamily="34" charset="0"/>
            </a:endParaRPr>
          </a:p>
          <a:p>
            <a:r>
              <a:rPr lang="en-US" sz="2400" dirty="0">
                <a:latin typeface="Arial Narrow" panose="020B0606020202030204" pitchFamily="34" charset="0"/>
              </a:rPr>
              <a:t>High quality lamps could be mass produced.</a:t>
            </a:r>
          </a:p>
        </p:txBody>
      </p:sp>
      <p:sp>
        <p:nvSpPr>
          <p:cNvPr id="5" name="TextBox 4">
            <a:extLst>
              <a:ext uri="{FF2B5EF4-FFF2-40B4-BE49-F238E27FC236}">
                <a16:creationId xmlns:a16="http://schemas.microsoft.com/office/drawing/2014/main" id="{F7A721CA-D4FE-CA5A-13E9-27EA85277E1F}"/>
              </a:ext>
            </a:extLst>
          </p:cNvPr>
          <p:cNvSpPr txBox="1"/>
          <p:nvPr/>
        </p:nvSpPr>
        <p:spPr>
          <a:xfrm>
            <a:off x="4265612" y="4476980"/>
            <a:ext cx="1143000" cy="523220"/>
          </a:xfrm>
          <a:prstGeom prst="rect">
            <a:avLst/>
          </a:prstGeom>
          <a:noFill/>
        </p:spPr>
        <p:txBody>
          <a:bodyPr wrap="square" rtlCol="0">
            <a:spAutoFit/>
          </a:bodyPr>
          <a:lstStyle/>
          <a:p>
            <a:r>
              <a:rPr lang="en-US" sz="2800" b="1" dirty="0">
                <a:solidFill>
                  <a:schemeClr val="bg2"/>
                </a:solidFill>
              </a:rPr>
              <a:t>KEYS</a:t>
            </a:r>
          </a:p>
        </p:txBody>
      </p:sp>
      <p:cxnSp>
        <p:nvCxnSpPr>
          <p:cNvPr id="7" name="Straight Arrow Connector 6">
            <a:extLst>
              <a:ext uri="{FF2B5EF4-FFF2-40B4-BE49-F238E27FC236}">
                <a16:creationId xmlns:a16="http://schemas.microsoft.com/office/drawing/2014/main" id="{CEC9854B-D7CA-A5AD-BE48-3D5E0A398321}"/>
              </a:ext>
            </a:extLst>
          </p:cNvPr>
          <p:cNvCxnSpPr>
            <a:cxnSpLocks/>
          </p:cNvCxnSpPr>
          <p:nvPr/>
        </p:nvCxnSpPr>
        <p:spPr>
          <a:xfrm flipH="1" flipV="1">
            <a:off x="2589212" y="1828800"/>
            <a:ext cx="1905000" cy="2590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DFBA94-61F4-BA65-03B0-7FC2ECA0B59E}"/>
              </a:ext>
            </a:extLst>
          </p:cNvPr>
          <p:cNvCxnSpPr>
            <a:cxnSpLocks/>
          </p:cNvCxnSpPr>
          <p:nvPr/>
        </p:nvCxnSpPr>
        <p:spPr>
          <a:xfrm flipH="1">
            <a:off x="1446212" y="4419600"/>
            <a:ext cx="304800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DB3BF1-6DCD-7052-8BA6-BADDAAF87C39}"/>
              </a:ext>
            </a:extLst>
          </p:cNvPr>
          <p:cNvCxnSpPr/>
          <p:nvPr/>
        </p:nvCxnSpPr>
        <p:spPr>
          <a:xfrm flipH="1">
            <a:off x="3503612" y="4419600"/>
            <a:ext cx="990600" cy="7518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4F99FDD-DB5C-688C-3145-F29943EF1FAA}"/>
              </a:ext>
            </a:extLst>
          </p:cNvPr>
          <p:cNvSpPr txBox="1"/>
          <p:nvPr/>
        </p:nvSpPr>
        <p:spPr>
          <a:xfrm>
            <a:off x="3225601" y="6400800"/>
            <a:ext cx="2971800" cy="338554"/>
          </a:xfrm>
          <a:prstGeom prst="rect">
            <a:avLst/>
          </a:prstGeom>
          <a:noFill/>
        </p:spPr>
        <p:txBody>
          <a:bodyPr wrap="square" rtlCol="0">
            <a:spAutoFit/>
          </a:bodyPr>
          <a:lstStyle/>
          <a:p>
            <a:pPr algn="ctr"/>
            <a:r>
              <a:rPr lang="en-US" sz="1600" dirty="0">
                <a:latin typeface="Arial Narrow" panose="020B0606020202030204" pitchFamily="34" charset="0"/>
              </a:rPr>
              <a:t>Israel Museum, Jerusalem</a:t>
            </a:r>
          </a:p>
        </p:txBody>
      </p:sp>
      <p:sp>
        <p:nvSpPr>
          <p:cNvPr id="3" name="Slide Number Placeholder 2">
            <a:extLst>
              <a:ext uri="{FF2B5EF4-FFF2-40B4-BE49-F238E27FC236}">
                <a16:creationId xmlns:a16="http://schemas.microsoft.com/office/drawing/2014/main" id="{BD48F25A-B7ED-3F00-00B7-F444F05570D6}"/>
              </a:ext>
            </a:extLst>
          </p:cNvPr>
          <p:cNvSpPr>
            <a:spLocks noGrp="1"/>
          </p:cNvSpPr>
          <p:nvPr>
            <p:ph type="sldNum" sz="quarter" idx="12"/>
          </p:nvPr>
        </p:nvSpPr>
        <p:spPr/>
        <p:txBody>
          <a:bodyPr/>
          <a:lstStyle/>
          <a:p>
            <a:fld id="{D0D7128A-618D-4316-9566-2C1485AE0830}" type="slidenum">
              <a:rPr lang="en-US" altLang="en-US" smtClean="0"/>
              <a:pPr/>
              <a:t>10</a:t>
            </a:fld>
            <a:endParaRPr lang="en-US" altLang="en-US"/>
          </a:p>
        </p:txBody>
      </p:sp>
    </p:spTree>
    <p:extLst>
      <p:ext uri="{BB962C8B-B14F-4D97-AF65-F5344CB8AC3E}">
        <p14:creationId xmlns:p14="http://schemas.microsoft.com/office/powerpoint/2010/main" val="281286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 calcmode="lin" valueType="num">
                                      <p:cBhvr>
                                        <p:cTn id="1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77CD-BB82-10B5-4809-5EC7688F5242}"/>
              </a:ext>
            </a:extLst>
          </p:cNvPr>
          <p:cNvSpPr>
            <a:spLocks noGrp="1"/>
          </p:cNvSpPr>
          <p:nvPr>
            <p:ph type="title"/>
          </p:nvPr>
        </p:nvSpPr>
        <p:spPr>
          <a:xfrm>
            <a:off x="6830761" y="292100"/>
            <a:ext cx="4722972" cy="698500"/>
          </a:xfrm>
        </p:spPr>
        <p:txBody>
          <a:bodyPr/>
          <a:lstStyle/>
          <a:p>
            <a:r>
              <a:rPr lang="en-US" dirty="0">
                <a:solidFill>
                  <a:schemeClr val="accent5">
                    <a:lumMod val="90000"/>
                  </a:schemeClr>
                </a:solidFill>
              </a:rPr>
              <a:t>Glass Blowing</a:t>
            </a:r>
          </a:p>
        </p:txBody>
      </p:sp>
      <p:sp>
        <p:nvSpPr>
          <p:cNvPr id="3" name="Content Placeholder 2">
            <a:extLst>
              <a:ext uri="{FF2B5EF4-FFF2-40B4-BE49-F238E27FC236}">
                <a16:creationId xmlns:a16="http://schemas.microsoft.com/office/drawing/2014/main" id="{4B215634-3E02-8E8B-15F8-452B7B83851D}"/>
              </a:ext>
            </a:extLst>
          </p:cNvPr>
          <p:cNvSpPr>
            <a:spLocks noGrp="1"/>
          </p:cNvSpPr>
          <p:nvPr>
            <p:ph idx="1"/>
          </p:nvPr>
        </p:nvSpPr>
        <p:spPr>
          <a:xfrm>
            <a:off x="6627812" y="1155700"/>
            <a:ext cx="5257800" cy="5410200"/>
          </a:xfrm>
        </p:spPr>
        <p:txBody>
          <a:bodyPr/>
          <a:lstStyle/>
          <a:p>
            <a:pPr marL="0" indent="0">
              <a:buNone/>
            </a:pPr>
            <a:r>
              <a:rPr lang="en-US" sz="2400" dirty="0">
                <a:latin typeface="Arial Narrow" panose="020B0606020202030204" pitchFamily="34" charset="0"/>
              </a:rPr>
              <a:t>Shortly before the time of Jesus (mid-1</a:t>
            </a:r>
            <a:r>
              <a:rPr lang="en-US" sz="2400" baseline="30000" dirty="0">
                <a:latin typeface="Arial Narrow" panose="020B0606020202030204" pitchFamily="34" charset="0"/>
              </a:rPr>
              <a:t>st</a:t>
            </a:r>
            <a:r>
              <a:rPr lang="en-US" sz="2400" dirty="0">
                <a:latin typeface="Arial Narrow" panose="020B0606020202030204" pitchFamily="34" charset="0"/>
              </a:rPr>
              <a:t> century BC), glass blowing was invented, possibly in Jerusalem. Here, melted glass (heated to 1100-1300 degrees F.) could be expanded by blowing into it through a hollow tube. At the left is an example of a 1</a:t>
            </a:r>
            <a:r>
              <a:rPr lang="en-US" sz="2400" baseline="30000" dirty="0">
                <a:latin typeface="Arial Narrow" panose="020B0606020202030204" pitchFamily="34" charset="0"/>
              </a:rPr>
              <a:t>st</a:t>
            </a:r>
            <a:r>
              <a:rPr lang="en-US" sz="2400" dirty="0">
                <a:latin typeface="Arial Narrow" panose="020B0606020202030204" pitchFamily="34" charset="0"/>
              </a:rPr>
              <a:t> century blown glass flask.</a:t>
            </a:r>
          </a:p>
          <a:p>
            <a:pPr marL="0" indent="0">
              <a:buNone/>
            </a:pPr>
            <a:endParaRPr lang="en-US" sz="800" dirty="0">
              <a:latin typeface="Arial Narrow" panose="020B0606020202030204" pitchFamily="34" charset="0"/>
            </a:endParaRPr>
          </a:p>
          <a:p>
            <a:pPr marL="0" indent="0">
              <a:buNone/>
            </a:pPr>
            <a:r>
              <a:rPr lang="en-US" sz="2400" dirty="0">
                <a:latin typeface="Arial Narrow" panose="020B0606020202030204" pitchFamily="34" charset="0"/>
              </a:rPr>
              <a:t>They also learned to color glass by adding metallic oxides. Various shades of blue were achieved by adding cobalt and/or copper oxide. A small amount of iron caused glass to turn green, while manganese created yellowish or purple glass.</a:t>
            </a:r>
          </a:p>
          <a:p>
            <a:pPr marL="0" indent="0">
              <a:buNone/>
            </a:pPr>
            <a:endParaRPr lang="en-US" sz="2400" dirty="0">
              <a:latin typeface="Arial Narrow" panose="020B0606020202030204" pitchFamily="34" charset="0"/>
            </a:endParaRPr>
          </a:p>
          <a:p>
            <a:pPr marL="0" indent="0">
              <a:buNone/>
            </a:pPr>
            <a:endParaRPr lang="en-US" sz="2400" dirty="0">
              <a:latin typeface="Arial Narrow" panose="020B0606020202030204" pitchFamily="34" charset="0"/>
            </a:endParaRPr>
          </a:p>
        </p:txBody>
      </p:sp>
      <p:pic>
        <p:nvPicPr>
          <p:cNvPr id="5122" name="Picture 2" descr="Photograph of a dark glass vessel with a globular body and somewhat tall neck that tapers out at the top, from a slightly raised angle against a neutral gray background.">
            <a:extLst>
              <a:ext uri="{FF2B5EF4-FFF2-40B4-BE49-F238E27FC236}">
                <a16:creationId xmlns:a16="http://schemas.microsoft.com/office/drawing/2014/main" id="{1D3FBF69-17F8-909B-B8A6-5F31FCBDD66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19244" y="0"/>
            <a:ext cx="5029199" cy="68423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FD8521-21A5-3FD1-C694-577579998999}"/>
              </a:ext>
            </a:extLst>
          </p:cNvPr>
          <p:cNvSpPr txBox="1"/>
          <p:nvPr/>
        </p:nvSpPr>
        <p:spPr>
          <a:xfrm>
            <a:off x="1446211" y="6194757"/>
            <a:ext cx="3886201" cy="338554"/>
          </a:xfrm>
          <a:prstGeom prst="rect">
            <a:avLst/>
          </a:prstGeom>
          <a:noFill/>
        </p:spPr>
        <p:txBody>
          <a:bodyPr wrap="square" rtlCol="0">
            <a:spAutoFit/>
          </a:bodyPr>
          <a:lstStyle/>
          <a:p>
            <a:pPr algn="ctr"/>
            <a:r>
              <a:rPr lang="en-US" sz="1600" dirty="0">
                <a:solidFill>
                  <a:schemeClr val="bg2"/>
                </a:solidFill>
                <a:latin typeface="Arial Narrow" panose="020B0606020202030204" pitchFamily="34" charset="0"/>
              </a:rPr>
              <a:t>University of Colorado Museum</a:t>
            </a:r>
          </a:p>
        </p:txBody>
      </p:sp>
      <p:sp>
        <p:nvSpPr>
          <p:cNvPr id="5" name="Slide Number Placeholder 4">
            <a:extLst>
              <a:ext uri="{FF2B5EF4-FFF2-40B4-BE49-F238E27FC236}">
                <a16:creationId xmlns:a16="http://schemas.microsoft.com/office/drawing/2014/main" id="{C64B09AF-420E-1F6E-AA9E-482FAD073550}"/>
              </a:ext>
            </a:extLst>
          </p:cNvPr>
          <p:cNvSpPr>
            <a:spLocks noGrp="1"/>
          </p:cNvSpPr>
          <p:nvPr>
            <p:ph type="sldNum" sz="quarter" idx="12"/>
          </p:nvPr>
        </p:nvSpPr>
        <p:spPr/>
        <p:txBody>
          <a:bodyPr/>
          <a:lstStyle/>
          <a:p>
            <a:fld id="{D0D7128A-618D-4316-9566-2C1485AE0830}" type="slidenum">
              <a:rPr lang="en-US" altLang="en-US" smtClean="0"/>
              <a:pPr/>
              <a:t>11</a:t>
            </a:fld>
            <a:endParaRPr lang="en-US" altLang="en-US"/>
          </a:p>
        </p:txBody>
      </p:sp>
    </p:spTree>
    <p:extLst>
      <p:ext uri="{BB962C8B-B14F-4D97-AF65-F5344CB8AC3E}">
        <p14:creationId xmlns:p14="http://schemas.microsoft.com/office/powerpoint/2010/main" val="111645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33B0-C669-1C82-2958-FC6BFEDADE45}"/>
              </a:ext>
            </a:extLst>
          </p:cNvPr>
          <p:cNvSpPr>
            <a:spLocks noGrp="1"/>
          </p:cNvSpPr>
          <p:nvPr>
            <p:ph type="title"/>
          </p:nvPr>
        </p:nvSpPr>
        <p:spPr>
          <a:xfrm>
            <a:off x="455612" y="282678"/>
            <a:ext cx="2284571" cy="1111043"/>
          </a:xfrm>
        </p:spPr>
        <p:txBody>
          <a:bodyPr/>
          <a:lstStyle/>
          <a:p>
            <a:r>
              <a:rPr lang="en-US" dirty="0">
                <a:solidFill>
                  <a:schemeClr val="accent5">
                    <a:lumMod val="90000"/>
                  </a:schemeClr>
                </a:solidFill>
              </a:rPr>
              <a:t>Mosaics</a:t>
            </a:r>
          </a:p>
        </p:txBody>
      </p:sp>
      <p:sp>
        <p:nvSpPr>
          <p:cNvPr id="3" name="Content Placeholder 2">
            <a:extLst>
              <a:ext uri="{FF2B5EF4-FFF2-40B4-BE49-F238E27FC236}">
                <a16:creationId xmlns:a16="http://schemas.microsoft.com/office/drawing/2014/main" id="{037043F7-0110-59CB-FDF1-909FDD9F48CD}"/>
              </a:ext>
            </a:extLst>
          </p:cNvPr>
          <p:cNvSpPr>
            <a:spLocks noGrp="1"/>
          </p:cNvSpPr>
          <p:nvPr>
            <p:ph sz="half" idx="1"/>
          </p:nvPr>
        </p:nvSpPr>
        <p:spPr>
          <a:xfrm>
            <a:off x="455612" y="1393721"/>
            <a:ext cx="4648200" cy="4114800"/>
          </a:xfrm>
        </p:spPr>
        <p:txBody>
          <a:bodyPr/>
          <a:lstStyle/>
          <a:p>
            <a:pPr marL="0" indent="0">
              <a:buNone/>
            </a:pPr>
            <a:r>
              <a:rPr lang="en-US" sz="2400" dirty="0">
                <a:latin typeface="Arial Narrow" panose="020B0606020202030204" pitchFamily="34" charset="0"/>
              </a:rPr>
              <a:t>Cut stone cubes (called tesserae) were used to produce highly detailed mosaics with different colors, and from the 2</a:t>
            </a:r>
            <a:r>
              <a:rPr lang="en-US" sz="2400" baseline="30000" dirty="0">
                <a:latin typeface="Arial Narrow" panose="020B0606020202030204" pitchFamily="34" charset="0"/>
              </a:rPr>
              <a:t>nd</a:t>
            </a:r>
            <a:r>
              <a:rPr lang="en-US" sz="2400" dirty="0">
                <a:latin typeface="Arial Narrow" panose="020B0606020202030204" pitchFamily="34" charset="0"/>
              </a:rPr>
              <a:t> century BC and later, mosaic flooring became extremely wide-spread, appearing on many floors of synagogues as well as the homes of the more affluent.</a:t>
            </a:r>
          </a:p>
          <a:p>
            <a:pPr marL="0" indent="0">
              <a:buNone/>
            </a:pPr>
            <a:endParaRPr lang="en-US" sz="2400" dirty="0">
              <a:latin typeface="Arial Narrow" panose="020B0606020202030204" pitchFamily="34" charset="0"/>
            </a:endParaRPr>
          </a:p>
          <a:p>
            <a:pPr marL="0" indent="0">
              <a:buNone/>
            </a:pPr>
            <a:r>
              <a:rPr lang="en-US" sz="2400" dirty="0">
                <a:latin typeface="Arial Narrow" panose="020B0606020202030204" pitchFamily="34" charset="0"/>
              </a:rPr>
              <a:t>This mosaic from the floor of the synagogue in </a:t>
            </a:r>
            <a:r>
              <a:rPr lang="en-US" sz="2400" dirty="0" err="1">
                <a:latin typeface="Arial Narrow" panose="020B0606020202030204" pitchFamily="34" charset="0"/>
              </a:rPr>
              <a:t>Sepphoris</a:t>
            </a:r>
            <a:r>
              <a:rPr lang="en-US" sz="2400" dirty="0">
                <a:latin typeface="Arial Narrow" panose="020B0606020202030204" pitchFamily="34" charset="0"/>
              </a:rPr>
              <a:t> (about 4 miles from Nazareth) depicts the binding of Isaac on Mt. Moriah (Ge. 22).</a:t>
            </a:r>
          </a:p>
        </p:txBody>
      </p:sp>
      <p:pic>
        <p:nvPicPr>
          <p:cNvPr id="4098" name="Picture 2">
            <a:extLst>
              <a:ext uri="{FF2B5EF4-FFF2-40B4-BE49-F238E27FC236}">
                <a16:creationId xmlns:a16="http://schemas.microsoft.com/office/drawing/2014/main" id="{95AAFC96-78A9-27E3-BD5F-34741701D219}"/>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332412" y="292100"/>
            <a:ext cx="6551774" cy="622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03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7F3E-75B7-5197-2618-49CB7A8311D5}"/>
              </a:ext>
            </a:extLst>
          </p:cNvPr>
          <p:cNvSpPr>
            <a:spLocks noGrp="1"/>
          </p:cNvSpPr>
          <p:nvPr>
            <p:ph type="title"/>
          </p:nvPr>
        </p:nvSpPr>
        <p:spPr>
          <a:xfrm>
            <a:off x="591811" y="103605"/>
            <a:ext cx="2132171" cy="1079500"/>
          </a:xfrm>
        </p:spPr>
        <p:txBody>
          <a:bodyPr/>
          <a:lstStyle/>
          <a:p>
            <a:r>
              <a:rPr lang="en-US" dirty="0">
                <a:solidFill>
                  <a:schemeClr val="accent5">
                    <a:lumMod val="90000"/>
                  </a:schemeClr>
                </a:solidFill>
              </a:rPr>
              <a:t>Sundial</a:t>
            </a:r>
          </a:p>
        </p:txBody>
      </p:sp>
      <p:sp>
        <p:nvSpPr>
          <p:cNvPr id="3" name="Content Placeholder 2">
            <a:extLst>
              <a:ext uri="{FF2B5EF4-FFF2-40B4-BE49-F238E27FC236}">
                <a16:creationId xmlns:a16="http://schemas.microsoft.com/office/drawing/2014/main" id="{84518EEF-9F8C-1641-9ACE-D66434891B68}"/>
              </a:ext>
            </a:extLst>
          </p:cNvPr>
          <p:cNvSpPr>
            <a:spLocks noGrp="1"/>
          </p:cNvSpPr>
          <p:nvPr>
            <p:ph idx="1"/>
          </p:nvPr>
        </p:nvSpPr>
        <p:spPr>
          <a:xfrm>
            <a:off x="626318" y="1098883"/>
            <a:ext cx="6170771" cy="5655511"/>
          </a:xfrm>
        </p:spPr>
        <p:txBody>
          <a:bodyPr/>
          <a:lstStyle/>
          <a:p>
            <a:pPr marL="0" indent="0">
              <a:buNone/>
            </a:pPr>
            <a:r>
              <a:rPr lang="en-US" sz="2400" dirty="0">
                <a:latin typeface="Arial Narrow" panose="020B0606020202030204" pitchFamily="34" charset="0"/>
              </a:rPr>
              <a:t>Literally hundreds of sundials have been recovered, a number of them from Jerusalem. This one comes from the debris of the Roman destruction of Jerusalem in AD 70 and possibly was used to time the duties of those in temple service.</a:t>
            </a:r>
          </a:p>
          <a:p>
            <a:pPr marL="0" indent="0">
              <a:buNone/>
            </a:pPr>
            <a:endParaRPr lang="en-US" sz="800" dirty="0">
              <a:latin typeface="Arial Narrow" panose="020B0606020202030204" pitchFamily="34" charset="0"/>
            </a:endParaRPr>
          </a:p>
          <a:p>
            <a:pPr marL="0" indent="0">
              <a:buNone/>
            </a:pPr>
            <a:r>
              <a:rPr lang="en-US" sz="2400" dirty="0">
                <a:latin typeface="Arial Narrow" panose="020B0606020202030204" pitchFamily="34" charset="0"/>
              </a:rPr>
              <a:t>It still retains half its 12 radial segments, divided by incised lines. These segments on the concave sundial tracked the sun’s movement by marking the progress of the shadow of a gnomon, an upright piece of metal (only the stub remains).</a:t>
            </a:r>
          </a:p>
          <a:p>
            <a:pPr marL="0" indent="0">
              <a:buNone/>
            </a:pPr>
            <a:endParaRPr lang="en-US" sz="800" dirty="0">
              <a:latin typeface="Arial Narrow" panose="020B0606020202030204" pitchFamily="34" charset="0"/>
            </a:endParaRPr>
          </a:p>
          <a:p>
            <a:pPr marL="0" indent="0">
              <a:buNone/>
            </a:pPr>
            <a:r>
              <a:rPr lang="en-US" sz="2400" dirty="0">
                <a:latin typeface="Arial Narrow" panose="020B0606020202030204" pitchFamily="34" charset="0"/>
              </a:rPr>
              <a:t>New Testament references to hours of the day, sunrise to sunset, may have been calculated by sundials.</a:t>
            </a:r>
          </a:p>
        </p:txBody>
      </p:sp>
      <p:pic>
        <p:nvPicPr>
          <p:cNvPr id="3076" name="Picture 4">
            <a:extLst>
              <a:ext uri="{FF2B5EF4-FFF2-40B4-BE49-F238E27FC236}">
                <a16:creationId xmlns:a16="http://schemas.microsoft.com/office/drawing/2014/main" id="{CF8DE49C-3030-669E-8B71-05E7FDB9D1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35728" y="312152"/>
            <a:ext cx="4759409" cy="4640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F9AD03-D75F-53C0-34E4-289018311E52}"/>
              </a:ext>
            </a:extLst>
          </p:cNvPr>
          <p:cNvSpPr txBox="1"/>
          <p:nvPr/>
        </p:nvSpPr>
        <p:spPr>
          <a:xfrm>
            <a:off x="7542212" y="5087034"/>
            <a:ext cx="4191000" cy="523220"/>
          </a:xfrm>
          <a:prstGeom prst="rect">
            <a:avLst/>
          </a:prstGeom>
          <a:noFill/>
        </p:spPr>
        <p:txBody>
          <a:bodyPr wrap="square" rtlCol="0">
            <a:spAutoFit/>
          </a:bodyPr>
          <a:lstStyle/>
          <a:p>
            <a:pPr algn="ctr"/>
            <a:r>
              <a:rPr lang="en-US" sz="1400" dirty="0" err="1"/>
              <a:t>Nahman</a:t>
            </a:r>
            <a:r>
              <a:rPr lang="en-US" sz="1400" dirty="0"/>
              <a:t> </a:t>
            </a:r>
            <a:r>
              <a:rPr lang="en-US" sz="1400" dirty="0" err="1"/>
              <a:t>Avigad</a:t>
            </a:r>
            <a:endParaRPr lang="en-US" sz="1400" dirty="0"/>
          </a:p>
          <a:p>
            <a:pPr algn="ctr"/>
            <a:r>
              <a:rPr lang="en-US" sz="1400" dirty="0"/>
              <a:t>The Jewish Quarter Excavations</a:t>
            </a:r>
          </a:p>
        </p:txBody>
      </p:sp>
      <p:sp>
        <p:nvSpPr>
          <p:cNvPr id="5" name="Slide Number Placeholder 4">
            <a:extLst>
              <a:ext uri="{FF2B5EF4-FFF2-40B4-BE49-F238E27FC236}">
                <a16:creationId xmlns:a16="http://schemas.microsoft.com/office/drawing/2014/main" id="{650978A0-8219-ED9C-9492-43B0113BCCFC}"/>
              </a:ext>
            </a:extLst>
          </p:cNvPr>
          <p:cNvSpPr>
            <a:spLocks noGrp="1"/>
          </p:cNvSpPr>
          <p:nvPr>
            <p:ph type="sldNum" sz="quarter" idx="12"/>
          </p:nvPr>
        </p:nvSpPr>
        <p:spPr/>
        <p:txBody>
          <a:bodyPr/>
          <a:lstStyle/>
          <a:p>
            <a:fld id="{D0D7128A-618D-4316-9566-2C1485AE0830}" type="slidenum">
              <a:rPr lang="en-US" altLang="en-US" smtClean="0"/>
              <a:pPr/>
              <a:t>13</a:t>
            </a:fld>
            <a:endParaRPr lang="en-US" altLang="en-US"/>
          </a:p>
        </p:txBody>
      </p:sp>
    </p:spTree>
    <p:extLst>
      <p:ext uri="{BB962C8B-B14F-4D97-AF65-F5344CB8AC3E}">
        <p14:creationId xmlns:p14="http://schemas.microsoft.com/office/powerpoint/2010/main" val="401031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9AEB-0DB6-3089-3DB6-55C8DB34852D}"/>
              </a:ext>
            </a:extLst>
          </p:cNvPr>
          <p:cNvSpPr>
            <a:spLocks noGrp="1"/>
          </p:cNvSpPr>
          <p:nvPr>
            <p:ph type="title"/>
          </p:nvPr>
        </p:nvSpPr>
        <p:spPr>
          <a:xfrm>
            <a:off x="2352766" y="221171"/>
            <a:ext cx="3960971" cy="1155700"/>
          </a:xfrm>
        </p:spPr>
        <p:txBody>
          <a:bodyPr/>
          <a:lstStyle/>
          <a:p>
            <a:r>
              <a:rPr lang="en-US" dirty="0">
                <a:solidFill>
                  <a:schemeClr val="accent5">
                    <a:lumMod val="90000"/>
                  </a:schemeClr>
                </a:solidFill>
              </a:rPr>
              <a:t>The Horseshoe</a:t>
            </a:r>
          </a:p>
        </p:txBody>
      </p:sp>
      <p:sp>
        <p:nvSpPr>
          <p:cNvPr id="3" name="Content Placeholder 2">
            <a:extLst>
              <a:ext uri="{FF2B5EF4-FFF2-40B4-BE49-F238E27FC236}">
                <a16:creationId xmlns:a16="http://schemas.microsoft.com/office/drawing/2014/main" id="{ACD292BE-BE93-8316-869B-412114293039}"/>
              </a:ext>
            </a:extLst>
          </p:cNvPr>
          <p:cNvSpPr>
            <a:spLocks noGrp="1"/>
          </p:cNvSpPr>
          <p:nvPr>
            <p:ph idx="1"/>
          </p:nvPr>
        </p:nvSpPr>
        <p:spPr>
          <a:xfrm>
            <a:off x="295085" y="1447800"/>
            <a:ext cx="1913127" cy="5118100"/>
          </a:xfrm>
        </p:spPr>
        <p:txBody>
          <a:bodyPr/>
          <a:lstStyle/>
          <a:p>
            <a:pPr marL="0" indent="0">
              <a:buNone/>
            </a:pPr>
            <a:r>
              <a:rPr lang="en-US" sz="2400" i="1" dirty="0">
                <a:solidFill>
                  <a:schemeClr val="accent2">
                    <a:lumMod val="40000"/>
                    <a:lumOff val="60000"/>
                  </a:schemeClr>
                </a:solidFill>
                <a:latin typeface="Arial Narrow" panose="020B0606020202030204" pitchFamily="34" charset="0"/>
              </a:rPr>
              <a:t>The horseshoe or </a:t>
            </a:r>
            <a:r>
              <a:rPr lang="en-US" sz="2400" i="1" dirty="0" err="1">
                <a:solidFill>
                  <a:schemeClr val="accent2">
                    <a:lumMod val="40000"/>
                    <a:lumOff val="60000"/>
                  </a:schemeClr>
                </a:solidFill>
                <a:latin typeface="Arial Narrow" panose="020B0606020202030204" pitchFamily="34" charset="0"/>
              </a:rPr>
              <a:t>hipposandal</a:t>
            </a:r>
            <a:r>
              <a:rPr lang="en-US" sz="2400" i="1" dirty="0">
                <a:solidFill>
                  <a:schemeClr val="accent2">
                    <a:lumMod val="40000"/>
                    <a:lumOff val="60000"/>
                  </a:schemeClr>
                </a:solidFill>
                <a:latin typeface="Arial Narrow" panose="020B0606020202030204" pitchFamily="34" charset="0"/>
              </a:rPr>
              <a:t> </a:t>
            </a:r>
            <a:r>
              <a:rPr lang="en-US" sz="2400" i="1" dirty="0">
                <a:latin typeface="Arial Narrow" panose="020B0606020202030204" pitchFamily="34" charset="0"/>
              </a:rPr>
              <a:t>(a leather “boot” with a solid bottom, not nailed but attached to the hoof by leather straps)</a:t>
            </a:r>
          </a:p>
        </p:txBody>
      </p:sp>
      <p:pic>
        <p:nvPicPr>
          <p:cNvPr id="6146" name="Picture 2" descr="Horse Sandals and the 4th Century BC | J.M. Ney-Grimm">
            <a:extLst>
              <a:ext uri="{FF2B5EF4-FFF2-40B4-BE49-F238E27FC236}">
                <a16:creationId xmlns:a16="http://schemas.microsoft.com/office/drawing/2014/main" id="{4293A954-B48B-C396-CDFE-A6EBC415BF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2766" y="1431758"/>
            <a:ext cx="2369332" cy="513414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ronclad Hoof: Unique Roman Horse Shoes Found on Hadrian's Wall | Ancient  Origins">
            <a:extLst>
              <a:ext uri="{FF2B5EF4-FFF2-40B4-BE49-F238E27FC236}">
                <a16:creationId xmlns:a16="http://schemas.microsoft.com/office/drawing/2014/main" id="{65F9CB40-C84D-42B8-61CB-EE0221AACF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2377" y="1447801"/>
            <a:ext cx="6922985" cy="38861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3294F4-9D1D-E97A-43BB-1A5549215B33}"/>
              </a:ext>
            </a:extLst>
          </p:cNvPr>
          <p:cNvSpPr txBox="1"/>
          <p:nvPr/>
        </p:nvSpPr>
        <p:spPr>
          <a:xfrm>
            <a:off x="5484812" y="5443775"/>
            <a:ext cx="6019800" cy="830997"/>
          </a:xfrm>
          <a:prstGeom prst="rect">
            <a:avLst/>
          </a:prstGeom>
          <a:noFill/>
        </p:spPr>
        <p:txBody>
          <a:bodyPr wrap="square" rtlCol="0">
            <a:spAutoFit/>
          </a:bodyPr>
          <a:lstStyle/>
          <a:p>
            <a:pPr algn="ctr"/>
            <a:r>
              <a:rPr lang="en-US" sz="2400" dirty="0">
                <a:latin typeface="Arial Narrow" panose="020B0606020202030204" pitchFamily="34" charset="0"/>
              </a:rPr>
              <a:t>A rare find: a complete set of </a:t>
            </a:r>
            <a:r>
              <a:rPr lang="en-US" sz="2400" dirty="0" err="1">
                <a:latin typeface="Arial Narrow" panose="020B0606020202030204" pitchFamily="34" charset="0"/>
              </a:rPr>
              <a:t>hipposandals</a:t>
            </a:r>
            <a:r>
              <a:rPr lang="en-US" sz="2400" dirty="0">
                <a:latin typeface="Arial Narrow" panose="020B0606020202030204" pitchFamily="34" charset="0"/>
              </a:rPr>
              <a:t> discovered at Hadrian’s Wall in Great Britain</a:t>
            </a:r>
          </a:p>
        </p:txBody>
      </p:sp>
      <p:sp>
        <p:nvSpPr>
          <p:cNvPr id="5" name="Slide Number Placeholder 4">
            <a:extLst>
              <a:ext uri="{FF2B5EF4-FFF2-40B4-BE49-F238E27FC236}">
                <a16:creationId xmlns:a16="http://schemas.microsoft.com/office/drawing/2014/main" id="{5C9B7F6C-7275-FFEC-9D89-D026F89103DA}"/>
              </a:ext>
            </a:extLst>
          </p:cNvPr>
          <p:cNvSpPr>
            <a:spLocks noGrp="1"/>
          </p:cNvSpPr>
          <p:nvPr>
            <p:ph type="sldNum" sz="quarter" idx="12"/>
          </p:nvPr>
        </p:nvSpPr>
        <p:spPr/>
        <p:txBody>
          <a:bodyPr/>
          <a:lstStyle/>
          <a:p>
            <a:fld id="{D0D7128A-618D-4316-9566-2C1485AE0830}" type="slidenum">
              <a:rPr lang="en-US" altLang="en-US" smtClean="0"/>
              <a:pPr/>
              <a:t>14</a:t>
            </a:fld>
            <a:endParaRPr lang="en-US" altLang="en-US"/>
          </a:p>
        </p:txBody>
      </p:sp>
    </p:spTree>
    <p:extLst>
      <p:ext uri="{BB962C8B-B14F-4D97-AF65-F5344CB8AC3E}">
        <p14:creationId xmlns:p14="http://schemas.microsoft.com/office/powerpoint/2010/main" val="4115960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CFB8-D24A-832A-E52E-53165870C20B}"/>
              </a:ext>
            </a:extLst>
          </p:cNvPr>
          <p:cNvSpPr>
            <a:spLocks noGrp="1"/>
          </p:cNvSpPr>
          <p:nvPr>
            <p:ph type="title"/>
          </p:nvPr>
        </p:nvSpPr>
        <p:spPr>
          <a:xfrm>
            <a:off x="7542212" y="292100"/>
            <a:ext cx="4037172" cy="6273800"/>
          </a:xfrm>
        </p:spPr>
        <p:txBody>
          <a:bodyPr/>
          <a:lstStyle/>
          <a:p>
            <a:r>
              <a:rPr lang="en-US" sz="2400" dirty="0"/>
              <a:t>This olive press from the underground “factory” at </a:t>
            </a:r>
            <a:r>
              <a:rPr lang="en-US" sz="2400" dirty="0" err="1"/>
              <a:t>Maresha</a:t>
            </a:r>
            <a:r>
              <a:rPr lang="en-US" sz="2400" dirty="0"/>
              <a:t> was one of 22 known olive oil producers producing some 300 metric tons of olive oil annually.</a:t>
            </a:r>
            <a:br>
              <a:rPr lang="en-US" sz="2400" dirty="0"/>
            </a:br>
            <a:br>
              <a:rPr lang="en-US" sz="2400" dirty="0"/>
            </a:br>
            <a:r>
              <a:rPr lang="en-US" sz="2400" dirty="0"/>
              <a:t>The stone weights on these crushing basins weighed about 800 lbs. each.</a:t>
            </a:r>
          </a:p>
        </p:txBody>
      </p:sp>
      <p:sp>
        <p:nvSpPr>
          <p:cNvPr id="4" name="Slide Number Placeholder 3">
            <a:extLst>
              <a:ext uri="{FF2B5EF4-FFF2-40B4-BE49-F238E27FC236}">
                <a16:creationId xmlns:a16="http://schemas.microsoft.com/office/drawing/2014/main" id="{A6B1CD12-9B13-CDDD-C56D-9D03B7C569BA}"/>
              </a:ext>
            </a:extLst>
          </p:cNvPr>
          <p:cNvSpPr>
            <a:spLocks noGrp="1"/>
          </p:cNvSpPr>
          <p:nvPr>
            <p:ph type="sldNum" sz="quarter" idx="12"/>
          </p:nvPr>
        </p:nvSpPr>
        <p:spPr/>
        <p:txBody>
          <a:bodyPr/>
          <a:lstStyle/>
          <a:p>
            <a:fld id="{D0D7128A-618D-4316-9566-2C1485AE0830}" type="slidenum">
              <a:rPr lang="en-US" altLang="en-US" smtClean="0"/>
              <a:pPr/>
              <a:t>15</a:t>
            </a:fld>
            <a:endParaRPr lang="en-US" altLang="en-US"/>
          </a:p>
        </p:txBody>
      </p:sp>
      <p:pic>
        <p:nvPicPr>
          <p:cNvPr id="5" name="Content Placeholder 4">
            <a:extLst>
              <a:ext uri="{FF2B5EF4-FFF2-40B4-BE49-F238E27FC236}">
                <a16:creationId xmlns:a16="http://schemas.microsoft.com/office/drawing/2014/main" id="{DE28F975-8651-8899-34D0-4AC20BB14186}"/>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79412" y="292100"/>
            <a:ext cx="6856612" cy="6273800"/>
          </a:xfrm>
          <a:prstGeom prst="rect">
            <a:avLst/>
          </a:prstGeom>
          <a:noFill/>
          <a:ln>
            <a:noFill/>
          </a:ln>
        </p:spPr>
      </p:pic>
    </p:spTree>
    <p:extLst>
      <p:ext uri="{BB962C8B-B14F-4D97-AF65-F5344CB8AC3E}">
        <p14:creationId xmlns:p14="http://schemas.microsoft.com/office/powerpoint/2010/main" val="952428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A9CD8E1F-4C2D-3094-0CAA-44ACF997DA5C}"/>
              </a:ext>
            </a:extLst>
          </p:cNvPr>
          <p:cNvSpPr>
            <a:spLocks noGrp="1" noChangeArrowheads="1"/>
          </p:cNvSpPr>
          <p:nvPr>
            <p:ph type="title"/>
          </p:nvPr>
        </p:nvSpPr>
        <p:spPr/>
        <p:txBody>
          <a:bodyPr/>
          <a:lstStyle/>
          <a:p>
            <a:r>
              <a:rPr lang="en-US" altLang="en-US" sz="4000" dirty="0">
                <a:solidFill>
                  <a:schemeClr val="accent1"/>
                </a:solidFill>
                <a:latin typeface="Rockwell Extra Bold" panose="02060903040505020403" pitchFamily="18" charset="0"/>
              </a:rPr>
              <a:t>What Archaeology Can &amp; Cannot Do</a:t>
            </a:r>
          </a:p>
        </p:txBody>
      </p:sp>
      <p:sp>
        <p:nvSpPr>
          <p:cNvPr id="71683" name="Rectangle 3">
            <a:extLst>
              <a:ext uri="{FF2B5EF4-FFF2-40B4-BE49-F238E27FC236}">
                <a16:creationId xmlns:a16="http://schemas.microsoft.com/office/drawing/2014/main" id="{636DFF9D-7E43-7B1C-0F65-B46107FED534}"/>
              </a:ext>
            </a:extLst>
          </p:cNvPr>
          <p:cNvSpPr>
            <a:spLocks noGrp="1" noChangeArrowheads="1"/>
          </p:cNvSpPr>
          <p:nvPr>
            <p:ph type="body" idx="1"/>
          </p:nvPr>
        </p:nvSpPr>
        <p:spPr>
          <a:xfrm>
            <a:off x="836612" y="1676400"/>
            <a:ext cx="10742772" cy="3581400"/>
          </a:xfrm>
        </p:spPr>
        <p:txBody>
          <a:bodyPr/>
          <a:lstStyle/>
          <a:p>
            <a:pPr>
              <a:buFontTx/>
              <a:buNone/>
            </a:pPr>
            <a:r>
              <a:rPr lang="en-US" altLang="en-US" dirty="0">
                <a:solidFill>
                  <a:schemeClr val="accent2"/>
                </a:solidFill>
                <a:latin typeface="Bernard MT Condensed" panose="02050806060905020404" pitchFamily="18" charset="0"/>
              </a:rPr>
              <a:t>Archaeology is a discipline in progress; hence material remains are always subject to interpretation and reinterpretation.</a:t>
            </a:r>
          </a:p>
          <a:p>
            <a:r>
              <a:rPr lang="en-US" altLang="en-US" sz="2400" i="1" dirty="0"/>
              <a:t>Only fragmented remains survive from the past.</a:t>
            </a:r>
          </a:p>
          <a:p>
            <a:r>
              <a:rPr lang="en-US" altLang="en-US" sz="2400" i="1" dirty="0"/>
              <a:t>Relatively few sites have been excavated.</a:t>
            </a:r>
          </a:p>
          <a:p>
            <a:r>
              <a:rPr lang="en-US" altLang="en-US" sz="2400" i="1" dirty="0"/>
              <a:t>This means that yesterday’s “proof” might become tomorrow’s Achilles heel.</a:t>
            </a:r>
          </a:p>
        </p:txBody>
      </p:sp>
      <p:sp>
        <p:nvSpPr>
          <p:cNvPr id="71684" name="Text Box 4">
            <a:extLst>
              <a:ext uri="{FF2B5EF4-FFF2-40B4-BE49-F238E27FC236}">
                <a16:creationId xmlns:a16="http://schemas.microsoft.com/office/drawing/2014/main" id="{07D8E704-EB16-214D-893C-CB0665D8271B}"/>
              </a:ext>
            </a:extLst>
          </p:cNvPr>
          <p:cNvSpPr txBox="1">
            <a:spLocks noChangeArrowheads="1"/>
          </p:cNvSpPr>
          <p:nvPr/>
        </p:nvSpPr>
        <p:spPr bwMode="auto">
          <a:xfrm>
            <a:off x="609441" y="4876800"/>
            <a:ext cx="10969943" cy="954107"/>
          </a:xfrm>
          <a:prstGeom prst="rect">
            <a:avLst/>
          </a:prstGeom>
          <a:solidFill>
            <a:schemeClr val="accent3">
              <a:lumMod val="60000"/>
              <a:lumOff val="40000"/>
            </a:schemeClr>
          </a:solid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66"/>
                </a:solidFill>
                <a:effectLst/>
                <a:uLnTx/>
                <a:uFillTx/>
                <a:latin typeface="Impact" panose="020B0806030902050204" pitchFamily="34" charset="0"/>
                <a:ea typeface="+mn-ea"/>
                <a:cs typeface="Arial" panose="020B0604020202020204" pitchFamily="34" charset="0"/>
              </a:rPr>
              <a:t>Hence, Christians should be cautious when using words like “confirm” or “prove” or “authenticate” or “substantiate.”</a:t>
            </a:r>
          </a:p>
        </p:txBody>
      </p:sp>
      <p:sp>
        <p:nvSpPr>
          <p:cNvPr id="2" name="Slide Number Placeholder 1">
            <a:extLst>
              <a:ext uri="{FF2B5EF4-FFF2-40B4-BE49-F238E27FC236}">
                <a16:creationId xmlns:a16="http://schemas.microsoft.com/office/drawing/2014/main" id="{D7F8E203-7C94-BD79-32D4-C4F2F659C6FA}"/>
              </a:ext>
            </a:extLst>
          </p:cNvPr>
          <p:cNvSpPr>
            <a:spLocks noGrp="1"/>
          </p:cNvSpPr>
          <p:nvPr>
            <p:ph type="sldNum" sz="quarter" idx="12"/>
          </p:nvPr>
        </p:nvSpPr>
        <p:spPr/>
        <p:txBody>
          <a:bodyPr/>
          <a:lstStyle/>
          <a:p>
            <a:fld id="{D0D7128A-618D-4316-9566-2C1485AE0830}" type="slidenum">
              <a:rPr lang="en-US" altLang="en-US" smtClean="0"/>
              <a:pPr/>
              <a:t>16</a:t>
            </a:fld>
            <a:endParaRPr lang="en-US" altLang="en-US"/>
          </a:p>
        </p:txBody>
      </p:sp>
    </p:spTree>
    <p:extLst>
      <p:ext uri="{BB962C8B-B14F-4D97-AF65-F5344CB8AC3E}">
        <p14:creationId xmlns:p14="http://schemas.microsoft.com/office/powerpoint/2010/main" val="3626250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5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6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additive="base">
                                        <p:cTn id="13" dur="5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 calcmode="lin" valueType="num">
                                      <p:cBhvr additive="base">
                                        <p:cTn id="19" dur="5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1683">
                                            <p:txEl>
                                              <p:pRg st="3" end="3"/>
                                            </p:txEl>
                                          </p:spTgt>
                                        </p:tgtEl>
                                        <p:attrNameLst>
                                          <p:attrName>style.visibility</p:attrName>
                                        </p:attrNameLst>
                                      </p:cBhvr>
                                      <p:to>
                                        <p:strVal val="visible"/>
                                      </p:to>
                                    </p:set>
                                    <p:anim calcmode="lin" valueType="num">
                                      <p:cBhvr additive="base">
                                        <p:cTn id="25" dur="5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5" fill="hold" nodeType="clickEffect">
                                  <p:stCondLst>
                                    <p:cond delay="0"/>
                                  </p:stCondLst>
                                  <p:childTnLst>
                                    <p:set>
                                      <p:cBhvr>
                                        <p:cTn id="30" dur="1" fill="hold">
                                          <p:stCondLst>
                                            <p:cond delay="0"/>
                                          </p:stCondLst>
                                        </p:cTn>
                                        <p:tgtEl>
                                          <p:spTgt spid="71684"/>
                                        </p:tgtEl>
                                        <p:attrNameLst>
                                          <p:attrName>style.visibility</p:attrName>
                                        </p:attrNameLst>
                                      </p:cBhvr>
                                      <p:to>
                                        <p:strVal val="visible"/>
                                      </p:to>
                                    </p:set>
                                    <p:animEffect transition="in" filter="randombar(vertical)">
                                      <p:cBhvr>
                                        <p:cTn id="31"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5CB3E8C-ED92-EC27-F912-60333B31F898}"/>
              </a:ext>
            </a:extLst>
          </p:cNvPr>
          <p:cNvSpPr>
            <a:spLocks noGrp="1" noChangeArrowheads="1"/>
          </p:cNvSpPr>
          <p:nvPr>
            <p:ph type="title"/>
          </p:nvPr>
        </p:nvSpPr>
        <p:spPr>
          <a:xfrm>
            <a:off x="379412" y="228600"/>
            <a:ext cx="11048999" cy="1447800"/>
          </a:xfrm>
        </p:spPr>
        <p:txBody>
          <a:bodyPr/>
          <a:lstStyle/>
          <a:p>
            <a:r>
              <a:rPr lang="en-US" altLang="en-US" sz="3300" dirty="0">
                <a:solidFill>
                  <a:srgbClr val="FFC000"/>
                </a:solidFill>
                <a:latin typeface="Bernard MT Condensed" panose="02050806060905020404" pitchFamily="18" charset="0"/>
              </a:rPr>
              <a:t>At the same time, it must be remembered that </a:t>
            </a:r>
            <a:r>
              <a:rPr lang="en-US" altLang="en-US" sz="3300" u="sng" dirty="0">
                <a:solidFill>
                  <a:srgbClr val="FFC000"/>
                </a:solidFill>
                <a:latin typeface="Bernard MT Condensed" panose="02050806060905020404" pitchFamily="18" charset="0"/>
              </a:rPr>
              <a:t>BOTH</a:t>
            </a:r>
            <a:r>
              <a:rPr lang="en-US" altLang="en-US" sz="3300" dirty="0">
                <a:solidFill>
                  <a:srgbClr val="FFC000"/>
                </a:solidFill>
                <a:latin typeface="Bernard MT Condensed" panose="02050806060905020404" pitchFamily="18" charset="0"/>
              </a:rPr>
              <a:t> archaeology </a:t>
            </a:r>
            <a:r>
              <a:rPr lang="en-US" altLang="en-US" sz="3300" u="sng" dirty="0">
                <a:solidFill>
                  <a:srgbClr val="FFC000"/>
                </a:solidFill>
                <a:latin typeface="Bernard MT Condensed" panose="02050806060905020404" pitchFamily="18" charset="0"/>
              </a:rPr>
              <a:t>AND</a:t>
            </a:r>
            <a:r>
              <a:rPr lang="en-US" altLang="en-US" sz="3300" dirty="0">
                <a:solidFill>
                  <a:srgbClr val="FFC000"/>
                </a:solidFill>
                <a:latin typeface="Bernard MT Condensed" panose="02050806060905020404" pitchFamily="18" charset="0"/>
              </a:rPr>
              <a:t> the Bible are interpreted sources of information.</a:t>
            </a:r>
          </a:p>
        </p:txBody>
      </p:sp>
      <p:sp>
        <p:nvSpPr>
          <p:cNvPr id="72707" name="Rectangle 3">
            <a:extLst>
              <a:ext uri="{FF2B5EF4-FFF2-40B4-BE49-F238E27FC236}">
                <a16:creationId xmlns:a16="http://schemas.microsoft.com/office/drawing/2014/main" id="{E4B27C8E-C14D-885E-CDB3-D92F96BE6B83}"/>
              </a:ext>
            </a:extLst>
          </p:cNvPr>
          <p:cNvSpPr>
            <a:spLocks noGrp="1" noChangeArrowheads="1"/>
          </p:cNvSpPr>
          <p:nvPr>
            <p:ph type="body" sz="half" idx="1"/>
          </p:nvPr>
        </p:nvSpPr>
        <p:spPr>
          <a:xfrm>
            <a:off x="1370012" y="1978025"/>
            <a:ext cx="4194175" cy="4498975"/>
          </a:xfrm>
          <a:solidFill>
            <a:srgbClr val="660033"/>
          </a:solidFill>
          <a:ln w="12700">
            <a:solidFill>
              <a:schemeClr val="tx1"/>
            </a:solidFill>
            <a:miter lim="800000"/>
            <a:headEnd/>
            <a:tailEnd/>
          </a:ln>
        </p:spPr>
        <p:txBody>
          <a:bodyPr/>
          <a:lstStyle/>
          <a:p>
            <a:pPr>
              <a:buFontTx/>
              <a:buNone/>
            </a:pPr>
            <a:r>
              <a:rPr lang="en-US" altLang="en-US" sz="2800" b="1" dirty="0">
                <a:solidFill>
                  <a:schemeClr val="accent2"/>
                </a:solidFill>
              </a:rPr>
              <a:t>ARCHAEOLOGY</a:t>
            </a:r>
          </a:p>
          <a:p>
            <a:pPr>
              <a:buFontTx/>
              <a:buNone/>
            </a:pPr>
            <a:r>
              <a:rPr lang="en-US" altLang="en-US" sz="2400" b="1" i="1" dirty="0">
                <a:latin typeface="Comic Sans MS" panose="030F0702030302020204" pitchFamily="66" charset="0"/>
              </a:rPr>
              <a:t>Over-confidence in the archaeological enterprise that claims “assured results” sometimes is undermined by further investigation.</a:t>
            </a:r>
          </a:p>
          <a:p>
            <a:pPr>
              <a:buFontTx/>
              <a:buNone/>
            </a:pPr>
            <a:r>
              <a:rPr lang="en-US" altLang="en-US" sz="2400" b="1" i="1" dirty="0">
                <a:latin typeface="Comic Sans MS" panose="030F0702030302020204" pitchFamily="66" charset="0"/>
              </a:rPr>
              <a:t>Only a fraction of the archaeological sites in Israel have been excavated.</a:t>
            </a:r>
          </a:p>
        </p:txBody>
      </p:sp>
      <p:sp>
        <p:nvSpPr>
          <p:cNvPr id="72708" name="Rectangle 4">
            <a:extLst>
              <a:ext uri="{FF2B5EF4-FFF2-40B4-BE49-F238E27FC236}">
                <a16:creationId xmlns:a16="http://schemas.microsoft.com/office/drawing/2014/main" id="{C14ACE53-4793-7AB6-5EEB-E52D557F4F1C}"/>
              </a:ext>
            </a:extLst>
          </p:cNvPr>
          <p:cNvSpPr>
            <a:spLocks noGrp="1" noChangeArrowheads="1"/>
          </p:cNvSpPr>
          <p:nvPr>
            <p:ph type="body" sz="half" idx="2"/>
          </p:nvPr>
        </p:nvSpPr>
        <p:spPr>
          <a:xfrm>
            <a:off x="6170613" y="1978026"/>
            <a:ext cx="4194175" cy="4498975"/>
          </a:xfrm>
          <a:solidFill>
            <a:srgbClr val="000066"/>
          </a:solidFill>
          <a:ln w="12700">
            <a:solidFill>
              <a:schemeClr val="tx1"/>
            </a:solidFill>
            <a:miter lim="800000"/>
            <a:headEnd/>
            <a:tailEnd/>
          </a:ln>
        </p:spPr>
        <p:txBody>
          <a:bodyPr/>
          <a:lstStyle/>
          <a:p>
            <a:pPr>
              <a:buFontTx/>
              <a:buNone/>
            </a:pPr>
            <a:r>
              <a:rPr lang="en-US" altLang="en-US" sz="2800" b="1">
                <a:solidFill>
                  <a:schemeClr val="accent2"/>
                </a:solidFill>
              </a:rPr>
              <a:t>THE BIBLE</a:t>
            </a:r>
          </a:p>
          <a:p>
            <a:pPr>
              <a:buFontTx/>
              <a:buNone/>
            </a:pPr>
            <a:r>
              <a:rPr lang="en-US" altLang="en-US" sz="2400" b="1" i="1">
                <a:latin typeface="Comic Sans MS" panose="030F0702030302020204" pitchFamily="66" charset="0"/>
              </a:rPr>
              <a:t>Christians also must be careful in their biblical interpretation so that they do not force the Bible to say what, in fact, it does not say.</a:t>
            </a:r>
          </a:p>
          <a:p>
            <a:pPr>
              <a:buFontTx/>
              <a:buNone/>
            </a:pPr>
            <a:r>
              <a:rPr lang="en-US" altLang="en-US" sz="2400" b="1" i="1">
                <a:latin typeface="Comic Sans MS" panose="030F0702030302020204" pitchFamily="66" charset="0"/>
              </a:rPr>
              <a:t>Some interpreters have reached unwarranted conclusions about what the Bible actually says.</a:t>
            </a:r>
          </a:p>
        </p:txBody>
      </p:sp>
      <p:sp>
        <p:nvSpPr>
          <p:cNvPr id="2" name="Slide Number Placeholder 1">
            <a:extLst>
              <a:ext uri="{FF2B5EF4-FFF2-40B4-BE49-F238E27FC236}">
                <a16:creationId xmlns:a16="http://schemas.microsoft.com/office/drawing/2014/main" id="{D6FFC96B-9AA6-655D-9F5F-CF329A70C25D}"/>
              </a:ext>
            </a:extLst>
          </p:cNvPr>
          <p:cNvSpPr>
            <a:spLocks noGrp="1"/>
          </p:cNvSpPr>
          <p:nvPr>
            <p:ph type="sldNum" sz="quarter" idx="12"/>
          </p:nvPr>
        </p:nvSpPr>
        <p:spPr/>
        <p:txBody>
          <a:bodyPr/>
          <a:lstStyle/>
          <a:p>
            <a:fld id="{2C70DE27-D579-43C3-A61C-51F0400F322A}" type="slidenum">
              <a:rPr lang="en-US" altLang="en-US" smtClean="0"/>
              <a:pPr/>
              <a:t>17</a:t>
            </a:fld>
            <a:endParaRPr lang="en-US" altLang="en-US"/>
          </a:p>
        </p:txBody>
      </p:sp>
    </p:spTree>
    <p:extLst>
      <p:ext uri="{BB962C8B-B14F-4D97-AF65-F5344CB8AC3E}">
        <p14:creationId xmlns:p14="http://schemas.microsoft.com/office/powerpoint/2010/main" val="2934011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p:cTn id="7" dur="500" fill="hold"/>
                                        <p:tgtEl>
                                          <p:spTgt spid="72706"/>
                                        </p:tgtEl>
                                        <p:attrNameLst>
                                          <p:attrName>ppt_w</p:attrName>
                                        </p:attrNameLst>
                                      </p:cBhvr>
                                      <p:tavLst>
                                        <p:tav tm="0">
                                          <p:val>
                                            <p:fltVal val="0"/>
                                          </p:val>
                                        </p:tav>
                                        <p:tav tm="100000">
                                          <p:val>
                                            <p:strVal val="#ppt_w"/>
                                          </p:val>
                                        </p:tav>
                                      </p:tavLst>
                                    </p:anim>
                                    <p:anim calcmode="lin" valueType="num">
                                      <p:cBhvr>
                                        <p:cTn id="8" dur="500" fill="hold"/>
                                        <p:tgtEl>
                                          <p:spTgt spid="7270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72707">
                                            <p:bg/>
                                          </p:spTgt>
                                        </p:tgtEl>
                                        <p:attrNameLst>
                                          <p:attrName>style.visibility</p:attrName>
                                        </p:attrNameLst>
                                      </p:cBhvr>
                                      <p:to>
                                        <p:strVal val="visible"/>
                                      </p:to>
                                    </p:set>
                                    <p:animEffect transition="in" filter="dissolve">
                                      <p:cBhvr>
                                        <p:cTn id="13" dur="500"/>
                                        <p:tgtEl>
                                          <p:spTgt spid="72707">
                                            <p:bg/>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72707">
                                            <p:txEl>
                                              <p:pRg st="0" end="0"/>
                                            </p:txEl>
                                          </p:spTgt>
                                        </p:tgtEl>
                                        <p:attrNameLst>
                                          <p:attrName>style.visibility</p:attrName>
                                        </p:attrNameLst>
                                      </p:cBhvr>
                                      <p:to>
                                        <p:strVal val="visible"/>
                                      </p:to>
                                    </p:set>
                                    <p:animEffect transition="in" filter="dissolve">
                                      <p:cBhvr>
                                        <p:cTn id="16" dur="500"/>
                                        <p:tgtEl>
                                          <p:spTgt spid="7270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72707">
                                            <p:txEl>
                                              <p:pRg st="1" end="1"/>
                                            </p:txEl>
                                          </p:spTgt>
                                        </p:tgtEl>
                                        <p:attrNameLst>
                                          <p:attrName>style.visibility</p:attrName>
                                        </p:attrNameLst>
                                      </p:cBhvr>
                                      <p:to>
                                        <p:strVal val="visible"/>
                                      </p:to>
                                    </p:set>
                                    <p:anim calcmode="lin" valueType="num">
                                      <p:cBhvr additive="base">
                                        <p:cTn id="2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72707">
                                            <p:txEl>
                                              <p:pRg st="2" end="2"/>
                                            </p:txEl>
                                          </p:spTgt>
                                        </p:tgtEl>
                                        <p:attrNameLst>
                                          <p:attrName>style.visibility</p:attrName>
                                        </p:attrNameLst>
                                      </p:cBhvr>
                                      <p:to>
                                        <p:strVal val="visible"/>
                                      </p:to>
                                    </p:set>
                                    <p:anim calcmode="lin" valueType="num">
                                      <p:cBhvr additive="base">
                                        <p:cTn id="27"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72708">
                                            <p:bg/>
                                          </p:spTgt>
                                        </p:tgtEl>
                                        <p:attrNameLst>
                                          <p:attrName>style.visibility</p:attrName>
                                        </p:attrNameLst>
                                      </p:cBhvr>
                                      <p:to>
                                        <p:strVal val="visible"/>
                                      </p:to>
                                    </p:set>
                                    <p:animEffect transition="in" filter="dissolve">
                                      <p:cBhvr>
                                        <p:cTn id="33" dur="500"/>
                                        <p:tgtEl>
                                          <p:spTgt spid="72708">
                                            <p:bg/>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72708">
                                            <p:txEl>
                                              <p:pRg st="0" end="0"/>
                                            </p:txEl>
                                          </p:spTgt>
                                        </p:tgtEl>
                                        <p:attrNameLst>
                                          <p:attrName>style.visibility</p:attrName>
                                        </p:attrNameLst>
                                      </p:cBhvr>
                                      <p:to>
                                        <p:strVal val="visible"/>
                                      </p:to>
                                    </p:set>
                                    <p:animEffect transition="in" filter="dissolve">
                                      <p:cBhvr>
                                        <p:cTn id="36" dur="500"/>
                                        <p:tgtEl>
                                          <p:spTgt spid="72708">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72708">
                                            <p:txEl>
                                              <p:pRg st="1" end="1"/>
                                            </p:txEl>
                                          </p:spTgt>
                                        </p:tgtEl>
                                        <p:attrNameLst>
                                          <p:attrName>style.visibility</p:attrName>
                                        </p:attrNameLst>
                                      </p:cBhvr>
                                      <p:to>
                                        <p:strVal val="visible"/>
                                      </p:to>
                                    </p:set>
                                    <p:anim calcmode="lin" valueType="num">
                                      <p:cBhvr additive="base">
                                        <p:cTn id="41" dur="500" fill="hold"/>
                                        <p:tgtEl>
                                          <p:spTgt spid="72708">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27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72708">
                                            <p:txEl>
                                              <p:pRg st="2" end="2"/>
                                            </p:txEl>
                                          </p:spTgt>
                                        </p:tgtEl>
                                        <p:attrNameLst>
                                          <p:attrName>style.visibility</p:attrName>
                                        </p:attrNameLst>
                                      </p:cBhvr>
                                      <p:to>
                                        <p:strVal val="visible"/>
                                      </p:to>
                                    </p:set>
                                    <p:anim calcmode="lin" valueType="num">
                                      <p:cBhvr additive="base">
                                        <p:cTn id="47" dur="500" fill="hold"/>
                                        <p:tgtEl>
                                          <p:spTgt spid="72708">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270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72707" grpId="0" build="p" animBg="1"/>
      <p:bldP spid="72708"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a:ln>
                  <a:noFill/>
                </a:ln>
                <a:solidFill>
                  <a:srgbClr val="B98D34">
                    <a:lumMod val="20000"/>
                    <a:lumOff val="80000"/>
                  </a:srgbClr>
                </a:solidFill>
                <a:effectLst/>
                <a:uLnTx/>
                <a:uFillTx/>
                <a:latin typeface="Book Antiqua"/>
                <a:ea typeface="+mj-ea"/>
                <a:cs typeface="+mj-cs"/>
              </a:rPr>
              <a:t>NT ARCHAEOLOGY</a:t>
            </a:r>
            <a:endPar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endParaRP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ARCHITECTURE OF HEROD THE GREAT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2</a:t>
            </a:r>
          </a:p>
        </p:txBody>
      </p:sp>
    </p:spTree>
    <p:extLst>
      <p:ext uri="{BB962C8B-B14F-4D97-AF65-F5344CB8AC3E}">
        <p14:creationId xmlns:p14="http://schemas.microsoft.com/office/powerpoint/2010/main" val="129990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C5D5A30-49B4-E74D-D022-E80512325C48}"/>
              </a:ext>
            </a:extLst>
          </p:cNvPr>
          <p:cNvSpPr>
            <a:spLocks noGrp="1" noChangeArrowheads="1"/>
          </p:cNvSpPr>
          <p:nvPr>
            <p:ph type="title"/>
          </p:nvPr>
        </p:nvSpPr>
        <p:spPr>
          <a:xfrm>
            <a:off x="609441" y="34212"/>
            <a:ext cx="11276171" cy="927100"/>
          </a:xfrm>
        </p:spPr>
        <p:txBody>
          <a:bodyPr/>
          <a:lstStyle/>
          <a:p>
            <a:r>
              <a:rPr lang="en-US" altLang="en-US" sz="5400" dirty="0">
                <a:solidFill>
                  <a:schemeClr val="accent1"/>
                </a:solidFill>
                <a:latin typeface="Rockwell Extra Bold" panose="02060903040505020403" pitchFamily="18" charset="0"/>
              </a:rPr>
              <a:t>Herod the Great</a:t>
            </a:r>
          </a:p>
        </p:txBody>
      </p:sp>
      <p:sp>
        <p:nvSpPr>
          <p:cNvPr id="57347" name="Rectangle 3">
            <a:extLst>
              <a:ext uri="{FF2B5EF4-FFF2-40B4-BE49-F238E27FC236}">
                <a16:creationId xmlns:a16="http://schemas.microsoft.com/office/drawing/2014/main" id="{7AEA199E-46AE-B34F-035F-EC39D30C515E}"/>
              </a:ext>
            </a:extLst>
          </p:cNvPr>
          <p:cNvSpPr>
            <a:spLocks noGrp="1" noChangeArrowheads="1"/>
          </p:cNvSpPr>
          <p:nvPr>
            <p:ph type="body" idx="1"/>
          </p:nvPr>
        </p:nvSpPr>
        <p:spPr>
          <a:xfrm>
            <a:off x="572086" y="989304"/>
            <a:ext cx="11276171" cy="5716296"/>
          </a:xfrm>
        </p:spPr>
        <p:txBody>
          <a:bodyPr/>
          <a:lstStyle/>
          <a:p>
            <a:pPr>
              <a:buFontTx/>
              <a:buNone/>
            </a:pPr>
            <a:r>
              <a:rPr lang="en-US" altLang="en-US" dirty="0">
                <a:solidFill>
                  <a:schemeClr val="accent2"/>
                </a:solidFill>
                <a:latin typeface="Bernard MT Condensed" panose="02050806060905020404" pitchFamily="18" charset="0"/>
              </a:rPr>
              <a:t>Jesus may have been alluding to Herod when in a parable he described a nobleman who went to a distant country to have himself appointed king and then returned: Herod did exactly that in 40 BC, when the Roman Senate appointed him king of Judea!</a:t>
            </a:r>
          </a:p>
          <a:p>
            <a:r>
              <a:rPr lang="en-US" altLang="en-US" sz="2400" i="1" dirty="0">
                <a:cs typeface="Tahoma" panose="020B0604030504040204" pitchFamily="34" charset="0"/>
              </a:rPr>
              <a:t>After the Roman civil wars, Herod allied himself with Mark Antony when Octavian and Antony had a falling out.</a:t>
            </a:r>
          </a:p>
          <a:p>
            <a:r>
              <a:rPr lang="en-US" altLang="en-US" sz="2400" i="1" dirty="0">
                <a:cs typeface="Tahoma" panose="020B0604030504040204" pitchFamily="34" charset="0"/>
              </a:rPr>
              <a:t>Following Antony and Cleopatra’s decisive defeat at the Battle of Actium in 31 BC, he then went to Rhodes to pledge his loyalty to Octavian (Augustus Caesar).</a:t>
            </a:r>
          </a:p>
          <a:p>
            <a:r>
              <a:rPr lang="en-US" altLang="en-US" sz="2400" i="1" dirty="0">
                <a:cs typeface="Tahoma" panose="020B0604030504040204" pitchFamily="34" charset="0"/>
              </a:rPr>
              <a:t>His personal life was chaotic, and he logged 10 wives and 15 children, leading to court intrigue and the execution of three of his own sons, one of his wives, and one mother-in-law.</a:t>
            </a:r>
          </a:p>
          <a:p>
            <a:r>
              <a:rPr lang="en-US" altLang="en-US" sz="2400" i="1" dirty="0">
                <a:cs typeface="Tahoma" panose="020B0604030504040204" pitchFamily="34" charset="0"/>
              </a:rPr>
              <a:t>None-the-less, he was an avid builder who reshaped his domain architecturally.</a:t>
            </a:r>
          </a:p>
        </p:txBody>
      </p:sp>
    </p:spTree>
    <p:extLst>
      <p:ext uri="{BB962C8B-B14F-4D97-AF65-F5344CB8AC3E}">
        <p14:creationId xmlns:p14="http://schemas.microsoft.com/office/powerpoint/2010/main" val="203168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p:cTn id="13" dur="5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73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p:cTn id="19" dur="500" fill="hold"/>
                                        <p:tgtEl>
                                          <p:spTgt spid="573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73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p:cTn id="25" dur="500" fill="hold"/>
                                        <p:tgtEl>
                                          <p:spTgt spid="573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73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p:cTn id="31" dur="500" fill="hold"/>
                                        <p:tgtEl>
                                          <p:spTgt spid="5734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734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C5D5A30-49B4-E74D-D022-E80512325C48}"/>
              </a:ext>
            </a:extLst>
          </p:cNvPr>
          <p:cNvSpPr>
            <a:spLocks noGrp="1" noChangeArrowheads="1"/>
          </p:cNvSpPr>
          <p:nvPr>
            <p:ph type="title"/>
          </p:nvPr>
        </p:nvSpPr>
        <p:spPr/>
        <p:txBody>
          <a:bodyPr/>
          <a:lstStyle/>
          <a:p>
            <a:r>
              <a:rPr lang="en-US" altLang="en-US" sz="5400">
                <a:solidFill>
                  <a:schemeClr val="accent1"/>
                </a:solidFill>
                <a:latin typeface="Rockwell Extra Bold" panose="02060903040505020403" pitchFamily="18" charset="0"/>
              </a:rPr>
              <a:t>Archaeology</a:t>
            </a:r>
          </a:p>
        </p:txBody>
      </p:sp>
      <p:sp>
        <p:nvSpPr>
          <p:cNvPr id="57347" name="Rectangle 3">
            <a:extLst>
              <a:ext uri="{FF2B5EF4-FFF2-40B4-BE49-F238E27FC236}">
                <a16:creationId xmlns:a16="http://schemas.microsoft.com/office/drawing/2014/main" id="{7AEA199E-46AE-B34F-035F-EC39D30C515E}"/>
              </a:ext>
            </a:extLst>
          </p:cNvPr>
          <p:cNvSpPr>
            <a:spLocks noGrp="1" noChangeArrowheads="1"/>
          </p:cNvSpPr>
          <p:nvPr>
            <p:ph type="body" idx="1"/>
          </p:nvPr>
        </p:nvSpPr>
        <p:spPr/>
        <p:txBody>
          <a:bodyPr/>
          <a:lstStyle/>
          <a:p>
            <a:pPr>
              <a:buFontTx/>
              <a:buNone/>
            </a:pPr>
            <a:r>
              <a:rPr lang="en-US" altLang="en-US" dirty="0">
                <a:solidFill>
                  <a:schemeClr val="accent2"/>
                </a:solidFill>
                <a:latin typeface="Bernard MT Condensed" panose="02050806060905020404" pitchFamily="18" charset="0"/>
              </a:rPr>
              <a:t>The science and art of recovering the material past of humans:</a:t>
            </a:r>
          </a:p>
          <a:p>
            <a:r>
              <a:rPr lang="en-US" altLang="en-US" sz="2400" i="1" dirty="0">
                <a:cs typeface="Tahoma" panose="020B0604030504040204" pitchFamily="34" charset="0"/>
              </a:rPr>
              <a:t>It includes government, religion, animal husbandry, agriculture, cultural interchange, cities and villages, domestic life, writings, and many other areas.</a:t>
            </a:r>
          </a:p>
          <a:p>
            <a:r>
              <a:rPr lang="en-US" altLang="en-US" sz="2400" i="1" dirty="0">
                <a:cs typeface="Tahoma" panose="020B0604030504040204" pitchFamily="34" charset="0"/>
              </a:rPr>
              <a:t>There are two primary aspects of this discipline:</a:t>
            </a:r>
          </a:p>
          <a:p>
            <a:pPr lvl="1"/>
            <a:r>
              <a:rPr lang="en-US" altLang="en-US" sz="2000" b="1" dirty="0">
                <a:solidFill>
                  <a:schemeClr val="accent2">
                    <a:lumMod val="40000"/>
                    <a:lumOff val="60000"/>
                  </a:schemeClr>
                </a:solidFill>
                <a:cs typeface="Tahoma" panose="020B0604030504040204" pitchFamily="34" charset="0"/>
              </a:rPr>
              <a:t>Discovery and reclamation of ancient remains from </a:t>
            </a:r>
            <a:r>
              <a:rPr lang="en-US" altLang="en-US" sz="2000" b="1" u="sng" dirty="0">
                <a:solidFill>
                  <a:schemeClr val="accent2">
                    <a:lumMod val="40000"/>
                    <a:lumOff val="60000"/>
                  </a:schemeClr>
                </a:solidFill>
                <a:cs typeface="Tahoma" panose="020B0604030504040204" pitchFamily="34" charset="0"/>
              </a:rPr>
              <a:t>surface collecting</a:t>
            </a:r>
          </a:p>
          <a:p>
            <a:pPr lvl="1"/>
            <a:r>
              <a:rPr lang="en-US" altLang="en-US" sz="2000" b="1" u="sng" dirty="0">
                <a:solidFill>
                  <a:schemeClr val="accent2">
                    <a:lumMod val="40000"/>
                    <a:lumOff val="60000"/>
                  </a:schemeClr>
                </a:solidFill>
                <a:cs typeface="Tahoma" panose="020B0604030504040204" pitchFamily="34" charset="0"/>
              </a:rPr>
              <a:t>Field excavation</a:t>
            </a:r>
            <a:r>
              <a:rPr lang="en-US" altLang="en-US" sz="2000" b="1" dirty="0">
                <a:solidFill>
                  <a:schemeClr val="accent2">
                    <a:lumMod val="40000"/>
                    <a:lumOff val="60000"/>
                  </a:schemeClr>
                </a:solidFill>
                <a:cs typeface="Tahoma" panose="020B0604030504040204" pitchFamily="34" charset="0"/>
              </a:rPr>
              <a:t> followed by analysis, interpretation and publication</a:t>
            </a:r>
          </a:p>
        </p:txBody>
      </p:sp>
      <p:sp>
        <p:nvSpPr>
          <p:cNvPr id="2" name="Slide Number Placeholder 1">
            <a:extLst>
              <a:ext uri="{FF2B5EF4-FFF2-40B4-BE49-F238E27FC236}">
                <a16:creationId xmlns:a16="http://schemas.microsoft.com/office/drawing/2014/main" id="{56B4F0DA-DEF8-A02D-7541-EFA9C7F0EE33}"/>
              </a:ext>
            </a:extLst>
          </p:cNvPr>
          <p:cNvSpPr>
            <a:spLocks noGrp="1"/>
          </p:cNvSpPr>
          <p:nvPr>
            <p:ph type="sldNum" sz="quarter" idx="12"/>
          </p:nvPr>
        </p:nvSpPr>
        <p:spPr/>
        <p:txBody>
          <a:bodyPr/>
          <a:lstStyle/>
          <a:p>
            <a:fld id="{D0D7128A-618D-4316-9566-2C1485AE0830}" type="slidenum">
              <a:rPr lang="en-US" altLang="en-US" smtClean="0"/>
              <a:pPr/>
              <a:t>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0CEB-0E09-1818-19E6-24E7620843C5}"/>
              </a:ext>
            </a:extLst>
          </p:cNvPr>
          <p:cNvSpPr>
            <a:spLocks noGrp="1"/>
          </p:cNvSpPr>
          <p:nvPr>
            <p:ph type="title"/>
          </p:nvPr>
        </p:nvSpPr>
        <p:spPr>
          <a:xfrm>
            <a:off x="303212" y="381000"/>
            <a:ext cx="7146674" cy="1600200"/>
          </a:xfrm>
        </p:spPr>
        <p:txBody>
          <a:bodyPr/>
          <a:lstStyle/>
          <a:p>
            <a:r>
              <a:rPr lang="en-US" dirty="0">
                <a:solidFill>
                  <a:schemeClr val="accent2">
                    <a:lumMod val="40000"/>
                    <a:lumOff val="60000"/>
                  </a:schemeClr>
                </a:solidFill>
                <a:latin typeface="Narkisim" panose="020E0502050101010101" pitchFamily="34" charset="-79"/>
                <a:cs typeface="Narkisim" panose="020E0502050101010101" pitchFamily="34" charset="-79"/>
              </a:rPr>
              <a:t>Minted coin of Herod the Great</a:t>
            </a:r>
            <a:br>
              <a:rPr lang="en-US" dirty="0">
                <a:latin typeface="Narkisim" panose="020E0502050101010101" pitchFamily="34" charset="-79"/>
                <a:cs typeface="Narkisim" panose="020E0502050101010101" pitchFamily="34" charset="-79"/>
              </a:rPr>
            </a:br>
            <a:r>
              <a:rPr lang="en-US" sz="2400" i="1" dirty="0">
                <a:latin typeface="Calibri" panose="020F0502020204030204" pitchFamily="34" charset="0"/>
                <a:cs typeface="Calibri" panose="020F0502020204030204" pitchFamily="34" charset="0"/>
              </a:rPr>
              <a:t>The obverse shows a helmet with dangling cheek straps. The reverse has inscribed on it </a:t>
            </a:r>
            <a:r>
              <a:rPr lang="en-US" sz="2400" dirty="0">
                <a:effectLst/>
                <a:latin typeface="Greekth" panose="02020803070505020304" pitchFamily="18" charset="0"/>
                <a:ea typeface="Calibri" panose="020F0502020204030204" pitchFamily="34" charset="0"/>
                <a:cs typeface="Times New Roman" panose="02020603050405020304" pitchFamily="18" charset="0"/>
              </a:rPr>
              <a:t>BASILEWS HRWDOU</a:t>
            </a:r>
            <a:r>
              <a:rPr lang="en-US" sz="2400" i="1" dirty="0">
                <a:effectLst/>
                <a:latin typeface="Times New Roman" panose="02020603050405020304" pitchFamily="18" charset="0"/>
                <a:ea typeface="Calibri" panose="020F0502020204030204" pitchFamily="34" charset="0"/>
              </a:rPr>
              <a:t> (= “of King Herod”).</a:t>
            </a:r>
            <a:endParaRPr lang="en-US" sz="2400" dirty="0">
              <a:latin typeface="Narkisim" panose="020E0502050101010101" pitchFamily="34" charset="-79"/>
              <a:cs typeface="Narkisim" panose="020E0502050101010101" pitchFamily="34" charset="-79"/>
            </a:endParaRPr>
          </a:p>
        </p:txBody>
      </p:sp>
      <p:sp>
        <p:nvSpPr>
          <p:cNvPr id="4" name="Slide Number Placeholder 3">
            <a:extLst>
              <a:ext uri="{FF2B5EF4-FFF2-40B4-BE49-F238E27FC236}">
                <a16:creationId xmlns:a16="http://schemas.microsoft.com/office/drawing/2014/main" id="{7AAC7F8B-83F4-18A7-AE63-F6CF5F74A16D}"/>
              </a:ext>
            </a:extLst>
          </p:cNvPr>
          <p:cNvSpPr>
            <a:spLocks noGrp="1"/>
          </p:cNvSpPr>
          <p:nvPr>
            <p:ph type="sldNum" sz="quarter" idx="12"/>
          </p:nvPr>
        </p:nvSpPr>
        <p:spPr/>
        <p:txBody>
          <a:bodyPr/>
          <a:lstStyle/>
          <a:p>
            <a:fld id="{D0D7128A-618D-4316-9566-2C1485AE0830}" type="slidenum">
              <a:rPr lang="en-US" altLang="en-US" smtClean="0"/>
              <a:pPr/>
              <a:t>20</a:t>
            </a:fld>
            <a:endParaRPr lang="en-US" altLang="en-US"/>
          </a:p>
        </p:txBody>
      </p:sp>
      <p:pic>
        <p:nvPicPr>
          <p:cNvPr id="5" name="Content Placeholder 4" descr="Judaea, Herod I - Ancient Greek Coins - WildWinds.com">
            <a:extLst>
              <a:ext uri="{FF2B5EF4-FFF2-40B4-BE49-F238E27FC236}">
                <a16:creationId xmlns:a16="http://schemas.microsoft.com/office/drawing/2014/main" id="{C3EB1E7A-81C2-E7A9-E7CA-FF96626EE544}"/>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2286000"/>
            <a:ext cx="7449886" cy="3724943"/>
          </a:xfrm>
          <a:prstGeom prst="rect">
            <a:avLst/>
          </a:prstGeom>
          <a:noFill/>
          <a:ln>
            <a:noFill/>
          </a:ln>
        </p:spPr>
      </p:pic>
      <p:sp>
        <p:nvSpPr>
          <p:cNvPr id="6" name="TextBox 5">
            <a:extLst>
              <a:ext uri="{FF2B5EF4-FFF2-40B4-BE49-F238E27FC236}">
                <a16:creationId xmlns:a16="http://schemas.microsoft.com/office/drawing/2014/main" id="{DB4A9007-324C-F6E1-6880-7FA9DA6F90DB}"/>
              </a:ext>
            </a:extLst>
          </p:cNvPr>
          <p:cNvSpPr txBox="1"/>
          <p:nvPr/>
        </p:nvSpPr>
        <p:spPr>
          <a:xfrm>
            <a:off x="7694612" y="58846"/>
            <a:ext cx="4343400" cy="6863417"/>
          </a:xfrm>
          <a:prstGeom prst="rect">
            <a:avLst/>
          </a:prstGeom>
          <a:noFill/>
        </p:spPr>
        <p:txBody>
          <a:bodyPr wrap="square" rtlCol="0">
            <a:spAutoFit/>
          </a:bodyPr>
          <a:lstStyle/>
          <a:p>
            <a:r>
              <a:rPr lang="en-US" sz="2400" dirty="0"/>
              <a:t>Herod the Great, famous in the Bible for the slaughter of the innocents, died shortly after the birth of Jesus (Mt. 2:16-20). </a:t>
            </a:r>
          </a:p>
          <a:p>
            <a:endParaRPr lang="en-US" sz="800" dirty="0"/>
          </a:p>
          <a:p>
            <a:r>
              <a:rPr lang="en-US" sz="2400" dirty="0"/>
              <a:t>The date of his death is usually fixed around 4 BC, and if so, the birth of Jesus was about that year or slightly earlier. </a:t>
            </a:r>
          </a:p>
          <a:p>
            <a:endParaRPr lang="en-US" sz="800" dirty="0"/>
          </a:p>
          <a:p>
            <a:r>
              <a:rPr lang="en-US" sz="2400" dirty="0"/>
              <a:t>That Jesus was not born in AD 1, as might be supposed, is due to calendar errors made in the 5</a:t>
            </a:r>
            <a:r>
              <a:rPr lang="en-US" sz="2400" baseline="30000" dirty="0"/>
              <a:t>th</a:t>
            </a:r>
            <a:r>
              <a:rPr lang="en-US" sz="2400" dirty="0"/>
              <a:t> and 6</a:t>
            </a:r>
            <a:r>
              <a:rPr lang="en-US" sz="2400" baseline="30000" dirty="0"/>
              <a:t>th</a:t>
            </a:r>
            <a:r>
              <a:rPr lang="en-US" sz="2400" dirty="0"/>
              <a:t> centuries by the monk Dionysius Exiguus, who originated the “BC” and “AD” acronyms.</a:t>
            </a:r>
          </a:p>
        </p:txBody>
      </p:sp>
    </p:spTree>
    <p:extLst>
      <p:ext uri="{BB962C8B-B14F-4D97-AF65-F5344CB8AC3E}">
        <p14:creationId xmlns:p14="http://schemas.microsoft.com/office/powerpoint/2010/main" val="222868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A1C5D0-85DC-2514-188F-B764AD196D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2" name="TextBox 1">
            <a:extLst>
              <a:ext uri="{FF2B5EF4-FFF2-40B4-BE49-F238E27FC236}">
                <a16:creationId xmlns:a16="http://schemas.microsoft.com/office/drawing/2014/main" id="{835D3254-00D8-186D-3336-AFBFDA83C30E}"/>
              </a:ext>
            </a:extLst>
          </p:cNvPr>
          <p:cNvSpPr txBox="1"/>
          <p:nvPr/>
        </p:nvSpPr>
        <p:spPr>
          <a:xfrm>
            <a:off x="9066212" y="358596"/>
            <a:ext cx="3046414" cy="6186309"/>
          </a:xfrm>
          <a:prstGeom prst="rect">
            <a:avLst/>
          </a:prstGeom>
          <a:noFill/>
        </p:spPr>
        <p:txBody>
          <a:bodyPr wrap="square" rtlCol="0">
            <a:spAutoFit/>
          </a:bodyPr>
          <a:lstStyle/>
          <a:p>
            <a:r>
              <a:rPr lang="en-US" sz="3600" dirty="0">
                <a:solidFill>
                  <a:schemeClr val="accent2">
                    <a:lumMod val="40000"/>
                    <a:lumOff val="60000"/>
                  </a:schemeClr>
                </a:solidFill>
                <a:latin typeface="Narkisim" panose="020E0502050101010101" pitchFamily="34" charset="-79"/>
                <a:cs typeface="Narkisim" panose="020E0502050101010101" pitchFamily="34" charset="-79"/>
              </a:rPr>
              <a:t>Samaria-</a:t>
            </a:r>
            <a:r>
              <a:rPr lang="en-US" sz="3600" dirty="0" err="1">
                <a:solidFill>
                  <a:schemeClr val="accent2">
                    <a:lumMod val="40000"/>
                    <a:lumOff val="60000"/>
                  </a:schemeClr>
                </a:solidFill>
                <a:latin typeface="Narkisim" panose="020E0502050101010101" pitchFamily="34" charset="-79"/>
                <a:cs typeface="Narkisim" panose="020E0502050101010101" pitchFamily="34" charset="-79"/>
              </a:rPr>
              <a:t>Sebaste</a:t>
            </a:r>
            <a:endParaRPr lang="en-US" sz="3600" dirty="0">
              <a:solidFill>
                <a:schemeClr val="accent2">
                  <a:lumMod val="40000"/>
                  <a:lumOff val="60000"/>
                </a:schemeClr>
              </a:solidFill>
              <a:latin typeface="Narkisim" panose="020E0502050101010101" pitchFamily="34" charset="-79"/>
              <a:cs typeface="Narkisim" panose="020E0502050101010101" pitchFamily="34" charset="-79"/>
            </a:endParaRPr>
          </a:p>
          <a:p>
            <a:r>
              <a:rPr lang="en-US" sz="2400" dirty="0"/>
              <a:t>Samaria had been the capital of northern Israel in the Old Testament. Herod renamed it </a:t>
            </a:r>
            <a:r>
              <a:rPr lang="en-US" sz="2400" dirty="0" err="1"/>
              <a:t>Sebaste</a:t>
            </a:r>
            <a:r>
              <a:rPr lang="en-US" sz="2400" dirty="0"/>
              <a:t> (the Greek equivalent of the Latin Augustus), rebuilding the city in full Roman style. It included a cardo, a forum, a Roman basilica, a stadium, a temple, and a hippodrome. </a:t>
            </a:r>
          </a:p>
        </p:txBody>
      </p:sp>
      <p:pic>
        <p:nvPicPr>
          <p:cNvPr id="1026" name="Picture 2">
            <a:extLst>
              <a:ext uri="{FF2B5EF4-FFF2-40B4-BE49-F238E27FC236}">
                <a16:creationId xmlns:a16="http://schemas.microsoft.com/office/drawing/2014/main" id="{3EC34D8C-3CF4-BD63-13E5-B292786D1F5F}"/>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88" y="474662"/>
            <a:ext cx="8924066" cy="592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982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8425-9A32-45EA-1EF3-D1596C2E3A0C}"/>
              </a:ext>
            </a:extLst>
          </p:cNvPr>
          <p:cNvSpPr>
            <a:spLocks noGrp="1"/>
          </p:cNvSpPr>
          <p:nvPr>
            <p:ph type="title"/>
          </p:nvPr>
        </p:nvSpPr>
        <p:spPr>
          <a:xfrm>
            <a:off x="150812" y="406181"/>
            <a:ext cx="2514600" cy="6108700"/>
          </a:xfrm>
        </p:spPr>
        <p:txBody>
          <a:bodyPr/>
          <a:lstStyle/>
          <a:p>
            <a:pPr algn="r"/>
            <a:r>
              <a:rPr lang="en-US" sz="3200" dirty="0">
                <a:solidFill>
                  <a:schemeClr val="accent2">
                    <a:lumMod val="40000"/>
                    <a:lumOff val="60000"/>
                  </a:schemeClr>
                </a:solidFill>
                <a:latin typeface="Narkisim" panose="020E0502050101010101" pitchFamily="34" charset="-79"/>
                <a:cs typeface="Narkisim" panose="020E0502050101010101" pitchFamily="34" charset="-79"/>
              </a:rPr>
              <a:t>Probable Ruins of Herod’s Temple at </a:t>
            </a:r>
            <a:r>
              <a:rPr lang="en-US" sz="3200" dirty="0" err="1">
                <a:solidFill>
                  <a:schemeClr val="accent2">
                    <a:lumMod val="40000"/>
                    <a:lumOff val="60000"/>
                  </a:schemeClr>
                </a:solidFill>
                <a:latin typeface="Narkisim" panose="020E0502050101010101" pitchFamily="34" charset="-79"/>
                <a:cs typeface="Narkisim" panose="020E0502050101010101" pitchFamily="34" charset="-79"/>
              </a:rPr>
              <a:t>Omrit</a:t>
            </a:r>
            <a:br>
              <a:rPr lang="en-US" sz="1000" dirty="0">
                <a:solidFill>
                  <a:schemeClr val="accent2">
                    <a:lumMod val="40000"/>
                    <a:lumOff val="60000"/>
                  </a:schemeClr>
                </a:solidFill>
                <a:latin typeface="Narkisim" panose="020E0502050101010101" pitchFamily="34" charset="-79"/>
                <a:cs typeface="Narkisim" panose="020E0502050101010101" pitchFamily="34" charset="-79"/>
              </a:rPr>
            </a:br>
            <a:r>
              <a:rPr lang="en-US" sz="1000" dirty="0">
                <a:solidFill>
                  <a:schemeClr val="accent2">
                    <a:lumMod val="40000"/>
                    <a:lumOff val="60000"/>
                  </a:schemeClr>
                </a:solidFill>
                <a:latin typeface="Narkisim" panose="020E0502050101010101" pitchFamily="34" charset="-79"/>
                <a:cs typeface="Narkisim" panose="020E0502050101010101" pitchFamily="34" charset="-79"/>
              </a:rPr>
              <a:t> </a:t>
            </a:r>
            <a:br>
              <a:rPr lang="en-US" sz="2800" dirty="0"/>
            </a:br>
            <a:r>
              <a:rPr lang="en-US" sz="2400" dirty="0"/>
              <a:t>Herod built three temples in the Holy Land in honor of Augustus Caesar, at </a:t>
            </a:r>
            <a:r>
              <a:rPr lang="en-US" sz="2400" dirty="0" err="1"/>
              <a:t>Sebaste</a:t>
            </a:r>
            <a:r>
              <a:rPr lang="en-US" sz="2400" dirty="0"/>
              <a:t>, Caesarea, and </a:t>
            </a:r>
            <a:r>
              <a:rPr lang="en-US" sz="2400" dirty="0" err="1"/>
              <a:t>Omrit</a:t>
            </a:r>
            <a:r>
              <a:rPr lang="en-US" sz="2400" dirty="0"/>
              <a:t>, near Caesarea Philippi.</a:t>
            </a:r>
            <a:endParaRPr lang="en-US" sz="2800" dirty="0"/>
          </a:p>
        </p:txBody>
      </p:sp>
      <p:pic>
        <p:nvPicPr>
          <p:cNvPr id="6" name="Content Placeholder 5">
            <a:extLst>
              <a:ext uri="{FF2B5EF4-FFF2-40B4-BE49-F238E27FC236}">
                <a16:creationId xmlns:a16="http://schemas.microsoft.com/office/drawing/2014/main" id="{C31FFEED-6126-842E-911C-05225F58CBB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46324" y="685799"/>
            <a:ext cx="9342501" cy="5559425"/>
          </a:xfrm>
        </p:spPr>
      </p:pic>
      <p:sp>
        <p:nvSpPr>
          <p:cNvPr id="4" name="Slide Number Placeholder 3">
            <a:extLst>
              <a:ext uri="{FF2B5EF4-FFF2-40B4-BE49-F238E27FC236}">
                <a16:creationId xmlns:a16="http://schemas.microsoft.com/office/drawing/2014/main" id="{9327B372-BE03-995A-46ED-C2DCCCDAD575}"/>
              </a:ext>
            </a:extLst>
          </p:cNvPr>
          <p:cNvSpPr>
            <a:spLocks noGrp="1"/>
          </p:cNvSpPr>
          <p:nvPr>
            <p:ph type="sldNum" sz="quarter" idx="12"/>
          </p:nvPr>
        </p:nvSpPr>
        <p:spPr/>
        <p:txBody>
          <a:bodyPr/>
          <a:lstStyle/>
          <a:p>
            <a:fld id="{D0D7128A-618D-4316-9566-2C1485AE0830}" type="slidenum">
              <a:rPr lang="en-US" altLang="en-US" smtClean="0"/>
              <a:pPr/>
              <a:t>22</a:t>
            </a:fld>
            <a:endParaRPr lang="en-US" altLang="en-US"/>
          </a:p>
        </p:txBody>
      </p:sp>
    </p:spTree>
    <p:extLst>
      <p:ext uri="{BB962C8B-B14F-4D97-AF65-F5344CB8AC3E}">
        <p14:creationId xmlns:p14="http://schemas.microsoft.com/office/powerpoint/2010/main" val="208514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D7EE7-A980-CBE1-77A4-DF2CA4505EB2}"/>
              </a:ext>
            </a:extLst>
          </p:cNvPr>
          <p:cNvSpPr>
            <a:spLocks noGrp="1"/>
          </p:cNvSpPr>
          <p:nvPr>
            <p:ph type="title"/>
          </p:nvPr>
        </p:nvSpPr>
        <p:spPr>
          <a:xfrm>
            <a:off x="8837612" y="457200"/>
            <a:ext cx="3200400" cy="6096000"/>
          </a:xfrm>
        </p:spPr>
        <p:txBody>
          <a:bodyPr/>
          <a:lstStyle/>
          <a:p>
            <a:r>
              <a:rPr lang="en-US" dirty="0" err="1">
                <a:solidFill>
                  <a:schemeClr val="accent2">
                    <a:lumMod val="40000"/>
                    <a:lumOff val="60000"/>
                  </a:schemeClr>
                </a:solidFill>
                <a:latin typeface="Narkisim" panose="020E0502050101010101" pitchFamily="34" charset="-79"/>
                <a:cs typeface="Narkisim" panose="020E0502050101010101" pitchFamily="34" charset="-79"/>
              </a:rPr>
              <a:t>Machaerus</a:t>
            </a:r>
            <a:br>
              <a:rPr lang="en-US" sz="3600" dirty="0">
                <a:latin typeface="Narkisim" panose="020E0502050101010101" pitchFamily="34" charset="-79"/>
                <a:cs typeface="Narkisim" panose="020E0502050101010101" pitchFamily="34" charset="-79"/>
              </a:rPr>
            </a:br>
            <a:r>
              <a:rPr lang="en-US" sz="2400" dirty="0">
                <a:latin typeface="+mn-lt"/>
                <a:cs typeface="Narkisim" panose="020E0502050101010101" pitchFamily="34" charset="-79"/>
              </a:rPr>
              <a:t>Panoramic view of the ruins of </a:t>
            </a:r>
            <a:r>
              <a:rPr lang="en-US" sz="2400" dirty="0" err="1">
                <a:latin typeface="+mn-lt"/>
                <a:cs typeface="Narkisim" panose="020E0502050101010101" pitchFamily="34" charset="-79"/>
              </a:rPr>
              <a:t>Machaerus</a:t>
            </a:r>
            <a:r>
              <a:rPr lang="en-US" sz="2400" dirty="0">
                <a:latin typeface="+mn-lt"/>
                <a:cs typeface="Narkisim" panose="020E0502050101010101" pitchFamily="34" charset="-79"/>
              </a:rPr>
              <a:t> with the Dead Sea in the background: the hilltop stands about 1100 meters above the Dead Sea level.</a:t>
            </a:r>
            <a:br>
              <a:rPr lang="en-US" sz="2400" dirty="0">
                <a:latin typeface="+mn-lt"/>
                <a:cs typeface="Narkisim" panose="020E0502050101010101" pitchFamily="34" charset="-79"/>
              </a:rPr>
            </a:br>
            <a:br>
              <a:rPr lang="en-US" sz="2400" dirty="0">
                <a:latin typeface="+mn-lt"/>
                <a:cs typeface="Narkisim" panose="020E0502050101010101" pitchFamily="34" charset="-79"/>
              </a:rPr>
            </a:br>
            <a:r>
              <a:rPr lang="en-US" sz="2400" dirty="0">
                <a:latin typeface="+mn-lt"/>
                <a:cs typeface="Narkisim" panose="020E0502050101010101" pitchFamily="34" charset="-79"/>
              </a:rPr>
              <a:t>John the Baptist’s execution occurred here in about AD 32, shortly before Passover in that year.</a:t>
            </a:r>
            <a:endParaRPr lang="en-US" sz="3600" dirty="0">
              <a:latin typeface="Narkisim" panose="020E0502050101010101" pitchFamily="34" charset="-79"/>
              <a:cs typeface="Narkisim" panose="020E0502050101010101" pitchFamily="34" charset="-79"/>
            </a:endParaRPr>
          </a:p>
        </p:txBody>
      </p:sp>
      <p:sp>
        <p:nvSpPr>
          <p:cNvPr id="4" name="Slide Number Placeholder 3">
            <a:extLst>
              <a:ext uri="{FF2B5EF4-FFF2-40B4-BE49-F238E27FC236}">
                <a16:creationId xmlns:a16="http://schemas.microsoft.com/office/drawing/2014/main" id="{BCBCB0EC-6A77-4A77-03C9-BC94C3885B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2050" name="Picture 2">
            <a:extLst>
              <a:ext uri="{FF2B5EF4-FFF2-40B4-BE49-F238E27FC236}">
                <a16:creationId xmlns:a16="http://schemas.microsoft.com/office/drawing/2014/main" id="{BE4E3E2A-F594-64C7-DFEC-BF6BC767499B}"/>
              </a:ext>
            </a:extLst>
          </p:cNvPr>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609600"/>
            <a:ext cx="8529824" cy="568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390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AE52-2BFA-60C9-915B-2777D9828CE5}"/>
              </a:ext>
            </a:extLst>
          </p:cNvPr>
          <p:cNvSpPr>
            <a:spLocks noGrp="1"/>
          </p:cNvSpPr>
          <p:nvPr>
            <p:ph type="title"/>
          </p:nvPr>
        </p:nvSpPr>
        <p:spPr>
          <a:xfrm>
            <a:off x="150813" y="228600"/>
            <a:ext cx="2667000" cy="6248400"/>
          </a:xfrm>
        </p:spPr>
        <p:txBody>
          <a:bodyPr/>
          <a:lstStyle/>
          <a:p>
            <a:pPr algn="r"/>
            <a:r>
              <a:rPr lang="en-US" dirty="0" err="1">
                <a:solidFill>
                  <a:schemeClr val="accent2">
                    <a:lumMod val="40000"/>
                    <a:lumOff val="60000"/>
                  </a:schemeClr>
                </a:solidFill>
                <a:latin typeface="Narkisim" panose="020E0502050101010101" pitchFamily="34" charset="-79"/>
                <a:cs typeface="Narkisim" panose="020E0502050101010101" pitchFamily="34" charset="-79"/>
              </a:rPr>
              <a:t>Herodium</a:t>
            </a:r>
            <a:br>
              <a:rPr lang="en-US" dirty="0">
                <a:latin typeface="Narkisim" panose="020E0502050101010101" pitchFamily="34" charset="-79"/>
                <a:cs typeface="Narkisim" panose="020E0502050101010101" pitchFamily="34" charset="-79"/>
              </a:rPr>
            </a:br>
            <a:r>
              <a:rPr lang="en-US" sz="2400" dirty="0">
                <a:latin typeface="Tahoma" panose="020B0604030504040204" pitchFamily="34" charset="0"/>
                <a:ea typeface="Tahoma" panose="020B0604030504040204" pitchFamily="34" charset="0"/>
                <a:cs typeface="Tahoma" panose="020B0604030504040204" pitchFamily="34" charset="0"/>
              </a:rPr>
              <a:t>The only palace-fortress named after Herod himself, </a:t>
            </a:r>
            <a:r>
              <a:rPr lang="en-US" sz="2400" dirty="0" err="1">
                <a:latin typeface="Tahoma" panose="020B0604030504040204" pitchFamily="34" charset="0"/>
                <a:ea typeface="Tahoma" panose="020B0604030504040204" pitchFamily="34" charset="0"/>
                <a:cs typeface="Tahoma" panose="020B0604030504040204" pitchFamily="34" charset="0"/>
              </a:rPr>
              <a:t>Herodium</a:t>
            </a:r>
            <a:r>
              <a:rPr lang="en-US" sz="2400" dirty="0">
                <a:latin typeface="Tahoma" panose="020B0604030504040204" pitchFamily="34" charset="0"/>
                <a:ea typeface="Tahoma" panose="020B0604030504040204" pitchFamily="34" charset="0"/>
                <a:cs typeface="Tahoma" panose="020B0604030504040204" pitchFamily="34" charset="0"/>
              </a:rPr>
              <a:t> lies about 3 miles southeast of Bethlehem.</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Archaeologists have discovered fragments of a sarcophagus which they believe to have held the body of Herod the Great.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4BA6CE3E-C9C0-F68A-9D63-92233616D918}"/>
              </a:ext>
            </a:extLst>
          </p:cNvPr>
          <p:cNvSpPr>
            <a:spLocks noGrp="1"/>
          </p:cNvSpPr>
          <p:nvPr>
            <p:ph type="sldNum" sz="quarter" idx="12"/>
          </p:nvPr>
        </p:nvSpPr>
        <p:spPr/>
        <p:txBody>
          <a:bodyPr/>
          <a:lstStyle/>
          <a:p>
            <a:fld id="{D0D7128A-618D-4316-9566-2C1485AE0830}" type="slidenum">
              <a:rPr lang="en-US" altLang="en-US" smtClean="0"/>
              <a:pPr/>
              <a:t>24</a:t>
            </a:fld>
            <a:endParaRPr lang="en-US" altLang="en-US"/>
          </a:p>
        </p:txBody>
      </p:sp>
      <p:pic>
        <p:nvPicPr>
          <p:cNvPr id="3074" name="Picture 2" descr="Herodium">
            <a:extLst>
              <a:ext uri="{FF2B5EF4-FFF2-40B4-BE49-F238E27FC236}">
                <a16:creationId xmlns:a16="http://schemas.microsoft.com/office/drawing/2014/main" id="{3AB3B3E3-83DF-BA4F-D29F-0441B8E9CD65}"/>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919412" y="19050"/>
            <a:ext cx="9271000" cy="67127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1524DC-9A17-D542-9287-2208C2E68F56}"/>
              </a:ext>
            </a:extLst>
          </p:cNvPr>
          <p:cNvSpPr txBox="1"/>
          <p:nvPr/>
        </p:nvSpPr>
        <p:spPr>
          <a:xfrm>
            <a:off x="2963779" y="2999692"/>
            <a:ext cx="6152146" cy="369332"/>
          </a:xfrm>
          <a:prstGeom prst="rect">
            <a:avLst/>
          </a:prstGeom>
          <a:noFill/>
        </p:spPr>
        <p:txBody>
          <a:bodyPr wrap="square">
            <a:spAutoFit/>
          </a:bodyPr>
          <a:lstStyle/>
          <a:p>
            <a:endParaRPr lang="en-US" dirty="0"/>
          </a:p>
        </p:txBody>
      </p:sp>
      <p:pic>
        <p:nvPicPr>
          <p:cNvPr id="8" name="Picture 7">
            <a:extLst>
              <a:ext uri="{FF2B5EF4-FFF2-40B4-BE49-F238E27FC236}">
                <a16:creationId xmlns:a16="http://schemas.microsoft.com/office/drawing/2014/main" id="{507ABE2B-A522-0905-861F-89F113C473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612" y="3805518"/>
            <a:ext cx="2286000" cy="2823882"/>
          </a:xfrm>
          <a:prstGeom prst="rect">
            <a:avLst/>
          </a:prstGeom>
          <a:ln w="28575">
            <a:solidFill>
              <a:srgbClr val="FF0000"/>
            </a:solidFill>
          </a:ln>
        </p:spPr>
      </p:pic>
    </p:spTree>
    <p:extLst>
      <p:ext uri="{BB962C8B-B14F-4D97-AF65-F5344CB8AC3E}">
        <p14:creationId xmlns:p14="http://schemas.microsoft.com/office/powerpoint/2010/main" val="2734470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E5A39-7D66-4FB8-B5EB-7BE146B3388B}"/>
              </a:ext>
            </a:extLst>
          </p:cNvPr>
          <p:cNvSpPr>
            <a:spLocks noGrp="1"/>
          </p:cNvSpPr>
          <p:nvPr>
            <p:ph type="title"/>
          </p:nvPr>
        </p:nvSpPr>
        <p:spPr>
          <a:xfrm>
            <a:off x="195685" y="624865"/>
            <a:ext cx="6278300" cy="6019800"/>
          </a:xfrm>
        </p:spPr>
        <p:txBody>
          <a:bodyPr/>
          <a:lstStyle/>
          <a:p>
            <a:pPr eaLnBrk="1" hangingPunct="1">
              <a:lnSpc>
                <a:spcPct val="90000"/>
              </a:lnSpc>
              <a:buFont typeface="Wingdings" panose="05000000000000000000" pitchFamily="2" charset="2"/>
              <a:buNone/>
              <a:defRPr/>
            </a:pPr>
            <a:r>
              <a:rPr lang="en-US" dirty="0">
                <a:solidFill>
                  <a:schemeClr val="accent2">
                    <a:lumMod val="40000"/>
                    <a:lumOff val="60000"/>
                  </a:schemeClr>
                </a:solidFill>
                <a:latin typeface="Narkisim" panose="020E0502050101010101" pitchFamily="34" charset="-79"/>
                <a:cs typeface="Narkisim" panose="020E0502050101010101" pitchFamily="34" charset="-79"/>
              </a:rPr>
              <a:t>Masada</a:t>
            </a:r>
            <a:br>
              <a:rPr lang="en-US" dirty="0">
                <a:latin typeface="Narkisim" panose="020E0502050101010101" pitchFamily="34" charset="-79"/>
                <a:cs typeface="Narkisim" panose="020E0502050101010101" pitchFamily="34" charset="-79"/>
              </a:rPr>
            </a:br>
            <a:r>
              <a:rPr lang="en-US" altLang="en-US" sz="2400" dirty="0">
                <a:solidFill>
                  <a:schemeClr val="tx1"/>
                </a:solidFill>
                <a:effectLst/>
                <a:latin typeface="+mn-lt"/>
                <a:cs typeface="Calibri" panose="020F0502020204030204" pitchFamily="34" charset="0"/>
              </a:rPr>
              <a:t>Following the Maccabean ideal and concluding that Jesus was a failed messiah, the voices of armed rebellion eventually won out among the Palestinian Jews, leading to a revolt against Rome.</a:t>
            </a:r>
            <a:br>
              <a:rPr lang="en-US" altLang="en-US" sz="2800" b="1" dirty="0">
                <a:solidFill>
                  <a:schemeClr val="hlink"/>
                </a:solidFill>
                <a:effectLst/>
                <a:latin typeface="+mn-lt"/>
                <a:cs typeface="Calibri" panose="020F0502020204030204" pitchFamily="34" charset="0"/>
              </a:rPr>
            </a:br>
            <a:br>
              <a:rPr lang="en-US" altLang="en-US" sz="2800" b="1" dirty="0">
                <a:solidFill>
                  <a:schemeClr val="hlink"/>
                </a:solidFill>
                <a:effectLst/>
                <a:latin typeface="+mn-lt"/>
                <a:cs typeface="Calibri" panose="020F0502020204030204" pitchFamily="34" charset="0"/>
              </a:rPr>
            </a:br>
            <a:r>
              <a:rPr lang="en-US" altLang="en-US" sz="2400" dirty="0">
                <a:latin typeface="+mn-lt"/>
                <a:cs typeface="Calibri" panose="020F0502020204030204" pitchFamily="34" charset="0"/>
              </a:rPr>
              <a:t>In AD 66-73, the Jews expelled the Romans from Palestine, but later succumbed to Vespasian and Titus.</a:t>
            </a:r>
            <a:br>
              <a:rPr lang="en-US" altLang="en-US" sz="2400" dirty="0">
                <a:latin typeface="+mn-lt"/>
                <a:cs typeface="Calibri" panose="020F0502020204030204" pitchFamily="34" charset="0"/>
              </a:rPr>
            </a:br>
            <a:br>
              <a:rPr lang="en-US" altLang="en-US" sz="2400" dirty="0">
                <a:latin typeface="+mn-lt"/>
                <a:cs typeface="Calibri" panose="020F0502020204030204" pitchFamily="34" charset="0"/>
              </a:rPr>
            </a:br>
            <a:r>
              <a:rPr lang="en-US" altLang="en-US" sz="2400" dirty="0">
                <a:latin typeface="+mn-lt"/>
                <a:cs typeface="Calibri" panose="020F0502020204030204" pitchFamily="34" charset="0"/>
              </a:rPr>
              <a:t>Jerusalem was retaken by the Romans and the temple destroyed in AD 70.</a:t>
            </a:r>
            <a:br>
              <a:rPr lang="en-US" altLang="en-US" sz="2400" dirty="0">
                <a:latin typeface="+mn-lt"/>
                <a:cs typeface="Calibri" panose="020F0502020204030204" pitchFamily="34" charset="0"/>
              </a:rPr>
            </a:br>
            <a:br>
              <a:rPr lang="en-US" altLang="en-US" sz="2400" dirty="0">
                <a:latin typeface="+mn-lt"/>
                <a:cs typeface="Calibri" panose="020F0502020204030204" pitchFamily="34" charset="0"/>
              </a:rPr>
            </a:br>
            <a:r>
              <a:rPr lang="en-US" altLang="en-US" sz="2400" dirty="0">
                <a:latin typeface="+mn-lt"/>
                <a:cs typeface="Calibri" panose="020F0502020204030204" pitchFamily="34" charset="0"/>
              </a:rPr>
              <a:t>The final resistance force held out at Herod’s fortress on the shores of the Dead Sea at Masada, where 960 rebels committed mass suicide in AD 73.</a:t>
            </a:r>
            <a:br>
              <a:rPr lang="en-US" altLang="en-US" sz="2000" dirty="0">
                <a:latin typeface="Calibri" panose="020F0502020204030204" pitchFamily="34" charset="0"/>
                <a:cs typeface="Calibri" panose="020F0502020204030204" pitchFamily="34" charset="0"/>
              </a:rPr>
            </a:br>
            <a:endParaRPr lang="en-US" dirty="0"/>
          </a:p>
        </p:txBody>
      </p:sp>
      <p:sp>
        <p:nvSpPr>
          <p:cNvPr id="4" name="Slide Number Placeholder 3">
            <a:extLst>
              <a:ext uri="{FF2B5EF4-FFF2-40B4-BE49-F238E27FC236}">
                <a16:creationId xmlns:a16="http://schemas.microsoft.com/office/drawing/2014/main" id="{2A5174E3-1928-1866-646C-6F51D60F2224}"/>
              </a:ext>
            </a:extLst>
          </p:cNvPr>
          <p:cNvSpPr>
            <a:spLocks noGrp="1"/>
          </p:cNvSpPr>
          <p:nvPr>
            <p:ph type="sldNum" sz="quarter" idx="12"/>
          </p:nvPr>
        </p:nvSpPr>
        <p:spPr/>
        <p:txBody>
          <a:bodyPr/>
          <a:lstStyle/>
          <a:p>
            <a:fld id="{D0D7128A-618D-4316-9566-2C1485AE0830}" type="slidenum">
              <a:rPr lang="en-US" altLang="en-US" smtClean="0"/>
              <a:pPr/>
              <a:t>25</a:t>
            </a:fld>
            <a:endParaRPr lang="en-US" altLang="en-US"/>
          </a:p>
        </p:txBody>
      </p:sp>
      <p:pic>
        <p:nvPicPr>
          <p:cNvPr id="1026" name="Picture 2">
            <a:extLst>
              <a:ext uri="{FF2B5EF4-FFF2-40B4-BE49-F238E27FC236}">
                <a16:creationId xmlns:a16="http://schemas.microsoft.com/office/drawing/2014/main" id="{1EC819C5-1EF8-8616-7E8E-5CA8513F3244}"/>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551612" y="0"/>
            <a:ext cx="5257800" cy="68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286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42A10-5DFC-61A2-BA53-FA4C9370F807}"/>
              </a:ext>
            </a:extLst>
          </p:cNvPr>
          <p:cNvSpPr>
            <a:spLocks noGrp="1"/>
          </p:cNvSpPr>
          <p:nvPr>
            <p:ph type="title"/>
          </p:nvPr>
        </p:nvSpPr>
        <p:spPr>
          <a:xfrm>
            <a:off x="4799012" y="292100"/>
            <a:ext cx="2786238" cy="6261100"/>
          </a:xfrm>
        </p:spPr>
        <p:txBody>
          <a:bodyPr/>
          <a:lstStyle/>
          <a:p>
            <a:pPr algn="ctr"/>
            <a:r>
              <a:rPr lang="en-US" sz="2400" dirty="0"/>
              <a:t>Caesarea Maritima (left) became the seat of Roman government in Palestine. Herod created an artificial harbor, one of the largest ports in the Mediterranean. The dark areas in the water (right) mark the outline of a 200-foot-wide concrete breakwater that Herod’s engineers laid on the seabed.</a:t>
            </a:r>
          </a:p>
        </p:txBody>
      </p:sp>
      <p:pic>
        <p:nvPicPr>
          <p:cNvPr id="6" name="Content Placeholder 5">
            <a:extLst>
              <a:ext uri="{FF2B5EF4-FFF2-40B4-BE49-F238E27FC236}">
                <a16:creationId xmlns:a16="http://schemas.microsoft.com/office/drawing/2014/main" id="{35B911E6-A3E0-13D2-77DB-88CB77A5580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770812" y="8021"/>
            <a:ext cx="4419600" cy="6858000"/>
          </a:xfrm>
        </p:spPr>
      </p:pic>
      <p:sp>
        <p:nvSpPr>
          <p:cNvPr id="4" name="Slide Number Placeholder 3">
            <a:extLst>
              <a:ext uri="{FF2B5EF4-FFF2-40B4-BE49-F238E27FC236}">
                <a16:creationId xmlns:a16="http://schemas.microsoft.com/office/drawing/2014/main" id="{0E3D77E1-BCA7-D7D5-FA99-7F02BF8939FD}"/>
              </a:ext>
            </a:extLst>
          </p:cNvPr>
          <p:cNvSpPr>
            <a:spLocks noGrp="1"/>
          </p:cNvSpPr>
          <p:nvPr>
            <p:ph type="sldNum" sz="quarter" idx="12"/>
          </p:nvPr>
        </p:nvSpPr>
        <p:spPr/>
        <p:txBody>
          <a:bodyPr/>
          <a:lstStyle/>
          <a:p>
            <a:fld id="{D0D7128A-618D-4316-9566-2C1485AE0830}" type="slidenum">
              <a:rPr lang="en-US" altLang="en-US" smtClean="0"/>
              <a:pPr/>
              <a:t>26</a:t>
            </a:fld>
            <a:endParaRPr lang="en-US" altLang="en-US"/>
          </a:p>
        </p:txBody>
      </p:sp>
      <p:pic>
        <p:nvPicPr>
          <p:cNvPr id="9" name="Content Placeholder 8">
            <a:extLst>
              <a:ext uri="{FF2B5EF4-FFF2-40B4-BE49-F238E27FC236}">
                <a16:creationId xmlns:a16="http://schemas.microsoft.com/office/drawing/2014/main" id="{94996A14-A1B1-13F3-7FC7-1DF1D1A65E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 y="8021"/>
            <a:ext cx="460357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327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D2D7-18AB-1231-2D48-8B40291D7654}"/>
              </a:ext>
            </a:extLst>
          </p:cNvPr>
          <p:cNvSpPr>
            <a:spLocks noGrp="1"/>
          </p:cNvSpPr>
          <p:nvPr>
            <p:ph type="title"/>
          </p:nvPr>
        </p:nvSpPr>
        <p:spPr>
          <a:xfrm>
            <a:off x="9599612" y="136525"/>
            <a:ext cx="2362200" cy="6492875"/>
          </a:xfrm>
        </p:spPr>
        <p:txBody>
          <a:bodyPr/>
          <a:lstStyle/>
          <a:p>
            <a:r>
              <a:rPr lang="en-US" sz="2400" dirty="0"/>
              <a:t>The theater Herod built (bottom right) was situated to allow audiences to savor the sunset over the Mediterranean. </a:t>
            </a:r>
          </a:p>
        </p:txBody>
      </p:sp>
      <p:pic>
        <p:nvPicPr>
          <p:cNvPr id="6" name="Content Placeholder 5">
            <a:extLst>
              <a:ext uri="{FF2B5EF4-FFF2-40B4-BE49-F238E27FC236}">
                <a16:creationId xmlns:a16="http://schemas.microsoft.com/office/drawing/2014/main" id="{07A0EF1E-EFF0-BB57-8650-5459304AD223}"/>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371012" cy="6874042"/>
          </a:xfrm>
        </p:spPr>
      </p:pic>
      <p:sp>
        <p:nvSpPr>
          <p:cNvPr id="4" name="Slide Number Placeholder 3">
            <a:extLst>
              <a:ext uri="{FF2B5EF4-FFF2-40B4-BE49-F238E27FC236}">
                <a16:creationId xmlns:a16="http://schemas.microsoft.com/office/drawing/2014/main" id="{2C651BB8-E1D5-F54E-FBD5-9122A9A51AA7}"/>
              </a:ext>
            </a:extLst>
          </p:cNvPr>
          <p:cNvSpPr>
            <a:spLocks noGrp="1"/>
          </p:cNvSpPr>
          <p:nvPr>
            <p:ph type="sldNum" sz="quarter" idx="12"/>
          </p:nvPr>
        </p:nvSpPr>
        <p:spPr/>
        <p:txBody>
          <a:bodyPr/>
          <a:lstStyle/>
          <a:p>
            <a:fld id="{D0D7128A-618D-4316-9566-2C1485AE0830}" type="slidenum">
              <a:rPr lang="en-US" altLang="en-US" smtClean="0"/>
              <a:pPr/>
              <a:t>27</a:t>
            </a:fld>
            <a:endParaRPr lang="en-US" altLang="en-US"/>
          </a:p>
        </p:txBody>
      </p:sp>
    </p:spTree>
    <p:extLst>
      <p:ext uri="{BB962C8B-B14F-4D97-AF65-F5344CB8AC3E}">
        <p14:creationId xmlns:p14="http://schemas.microsoft.com/office/powerpoint/2010/main" val="3172936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D6AB3-195C-F614-2422-6F3721096223}"/>
              </a:ext>
            </a:extLst>
          </p:cNvPr>
          <p:cNvSpPr>
            <a:spLocks noGrp="1"/>
          </p:cNvSpPr>
          <p:nvPr>
            <p:ph type="title"/>
          </p:nvPr>
        </p:nvSpPr>
        <p:spPr>
          <a:xfrm>
            <a:off x="227013" y="152400"/>
            <a:ext cx="2438400" cy="3100302"/>
          </a:xfrm>
        </p:spPr>
        <p:txBody>
          <a:bodyPr/>
          <a:lstStyle/>
          <a:p>
            <a:pPr algn="r"/>
            <a:r>
              <a:rPr lang="en-US" sz="2400" dirty="0"/>
              <a:t>The aqueduct stretches northward to a spring in the Mt. Carmel range, barely visible through the haze.</a:t>
            </a:r>
          </a:p>
        </p:txBody>
      </p:sp>
      <p:pic>
        <p:nvPicPr>
          <p:cNvPr id="6" name="Content Placeholder 5">
            <a:extLst>
              <a:ext uri="{FF2B5EF4-FFF2-40B4-BE49-F238E27FC236}">
                <a16:creationId xmlns:a16="http://schemas.microsoft.com/office/drawing/2014/main" id="{FAAC5EC9-0897-986B-4572-BA6BCB6100E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892424" y="-26536"/>
            <a:ext cx="9296401" cy="6884536"/>
          </a:xfrm>
        </p:spPr>
      </p:pic>
      <p:sp>
        <p:nvSpPr>
          <p:cNvPr id="4" name="Slide Number Placeholder 3">
            <a:extLst>
              <a:ext uri="{FF2B5EF4-FFF2-40B4-BE49-F238E27FC236}">
                <a16:creationId xmlns:a16="http://schemas.microsoft.com/office/drawing/2014/main" id="{E9FA37AE-4B92-1EA6-6116-A671045F4387}"/>
              </a:ext>
            </a:extLst>
          </p:cNvPr>
          <p:cNvSpPr>
            <a:spLocks noGrp="1"/>
          </p:cNvSpPr>
          <p:nvPr>
            <p:ph type="sldNum" sz="quarter" idx="12"/>
          </p:nvPr>
        </p:nvSpPr>
        <p:spPr/>
        <p:txBody>
          <a:bodyPr/>
          <a:lstStyle/>
          <a:p>
            <a:fld id="{D0D7128A-618D-4316-9566-2C1485AE0830}" type="slidenum">
              <a:rPr lang="en-US" altLang="en-US" smtClean="0"/>
              <a:pPr/>
              <a:t>28</a:t>
            </a:fld>
            <a:endParaRPr lang="en-US" altLang="en-US"/>
          </a:p>
        </p:txBody>
      </p:sp>
      <p:pic>
        <p:nvPicPr>
          <p:cNvPr id="7" name="Content Placeholder 5">
            <a:extLst>
              <a:ext uri="{FF2B5EF4-FFF2-40B4-BE49-F238E27FC236}">
                <a16:creationId xmlns:a16="http://schemas.microsoft.com/office/drawing/2014/main" id="{0BFCAE5E-018E-B81D-790B-222BD38DA7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55612" y="3526758"/>
            <a:ext cx="4410445" cy="296060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077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C5D5A30-49B4-E74D-D022-E80512325C48}"/>
              </a:ext>
            </a:extLst>
          </p:cNvPr>
          <p:cNvSpPr>
            <a:spLocks noGrp="1" noChangeArrowheads="1"/>
          </p:cNvSpPr>
          <p:nvPr>
            <p:ph type="title"/>
          </p:nvPr>
        </p:nvSpPr>
        <p:spPr>
          <a:xfrm>
            <a:off x="609441" y="292100"/>
            <a:ext cx="11276171" cy="927100"/>
          </a:xfrm>
        </p:spPr>
        <p:txBody>
          <a:bodyPr/>
          <a:lstStyle/>
          <a:p>
            <a:r>
              <a:rPr lang="en-US" altLang="en-US" sz="5400" dirty="0">
                <a:solidFill>
                  <a:schemeClr val="accent1"/>
                </a:solidFill>
                <a:latin typeface="Rockwell Extra Bold" panose="02060903040505020403" pitchFamily="18" charset="0"/>
              </a:rPr>
              <a:t>The Temple Mount</a:t>
            </a:r>
          </a:p>
        </p:txBody>
      </p:sp>
      <p:sp>
        <p:nvSpPr>
          <p:cNvPr id="57347" name="Rectangle 3">
            <a:extLst>
              <a:ext uri="{FF2B5EF4-FFF2-40B4-BE49-F238E27FC236}">
                <a16:creationId xmlns:a16="http://schemas.microsoft.com/office/drawing/2014/main" id="{7AEA199E-46AE-B34F-035F-EC39D30C515E}"/>
              </a:ext>
            </a:extLst>
          </p:cNvPr>
          <p:cNvSpPr>
            <a:spLocks noGrp="1" noChangeArrowheads="1"/>
          </p:cNvSpPr>
          <p:nvPr>
            <p:ph type="body" idx="1"/>
          </p:nvPr>
        </p:nvSpPr>
        <p:spPr>
          <a:xfrm>
            <a:off x="609441" y="1371600"/>
            <a:ext cx="10969943" cy="5334000"/>
          </a:xfrm>
        </p:spPr>
        <p:txBody>
          <a:bodyPr/>
          <a:lstStyle/>
          <a:p>
            <a:pPr>
              <a:buFontTx/>
              <a:buNone/>
            </a:pPr>
            <a:r>
              <a:rPr lang="en-US" altLang="en-US" dirty="0">
                <a:solidFill>
                  <a:schemeClr val="accent2"/>
                </a:solidFill>
                <a:latin typeface="Bernard MT Condensed" panose="02050806060905020404" pitchFamily="18" charset="0"/>
              </a:rPr>
              <a:t>David was the original purchaser of Mt. Zion, where his son Solomon built the 1</a:t>
            </a:r>
            <a:r>
              <a:rPr lang="en-US" altLang="en-US" baseline="30000" dirty="0">
                <a:solidFill>
                  <a:schemeClr val="accent2"/>
                </a:solidFill>
                <a:latin typeface="Bernard MT Condensed" panose="02050806060905020404" pitchFamily="18" charset="0"/>
              </a:rPr>
              <a:t>st</a:t>
            </a:r>
            <a:r>
              <a:rPr lang="en-US" altLang="en-US" dirty="0">
                <a:solidFill>
                  <a:schemeClr val="accent2"/>
                </a:solidFill>
                <a:latin typeface="Bernard MT Condensed" panose="02050806060905020404" pitchFamily="18" charset="0"/>
              </a:rPr>
              <a:t> Temple (1 Chr. 21:21-26; 22:1; 2 Chr. 3:1; 5:1ff.):</a:t>
            </a:r>
          </a:p>
          <a:p>
            <a:r>
              <a:rPr lang="en-US" altLang="en-US" sz="2400" i="1" dirty="0">
                <a:cs typeface="Tahoma" panose="020B0604030504040204" pitchFamily="34" charset="0"/>
              </a:rPr>
              <a:t>After the Babylonians destroyed this temple in 587-6 BC (2 Kg. 25:8-9), a 2</a:t>
            </a:r>
            <a:r>
              <a:rPr lang="en-US" altLang="en-US" sz="2400" i="1" baseline="30000" dirty="0">
                <a:cs typeface="Tahoma" panose="020B0604030504040204" pitchFamily="34" charset="0"/>
              </a:rPr>
              <a:t>nd</a:t>
            </a:r>
            <a:r>
              <a:rPr lang="en-US" altLang="en-US" sz="2400" i="1" dirty="0">
                <a:cs typeface="Tahoma" panose="020B0604030504040204" pitchFamily="34" charset="0"/>
              </a:rPr>
              <a:t> Temple was constructed by Zerubbabel after the return of the Jews from exile, and it was completed in 516 BC (Ezr. 6:14-15)</a:t>
            </a:r>
          </a:p>
          <a:p>
            <a:r>
              <a:rPr lang="en-US" altLang="en-US" sz="2400" i="1" dirty="0">
                <a:cs typeface="Tahoma" panose="020B0604030504040204" pitchFamily="34" charset="0"/>
              </a:rPr>
              <a:t>Later still, Herod the Great greatly expanded the Temple Mount, creating much larger temple courtyards, lavishly decorating the 2</a:t>
            </a:r>
            <a:r>
              <a:rPr lang="en-US" altLang="en-US" sz="2400" i="1" baseline="30000" dirty="0">
                <a:cs typeface="Tahoma" panose="020B0604030504040204" pitchFamily="34" charset="0"/>
              </a:rPr>
              <a:t>nd</a:t>
            </a:r>
            <a:r>
              <a:rPr lang="en-US" altLang="en-US" sz="2400" i="1" dirty="0">
                <a:cs typeface="Tahoma" panose="020B0604030504040204" pitchFamily="34" charset="0"/>
              </a:rPr>
              <a:t>  Temple with gold, and making it the largest such edifice in ancient times.</a:t>
            </a:r>
          </a:p>
          <a:p>
            <a:r>
              <a:rPr lang="en-US" altLang="en-US" sz="2400" i="1" dirty="0">
                <a:cs typeface="Tahoma" panose="020B0604030504040204" pitchFamily="34" charset="0"/>
              </a:rPr>
              <a:t>This 2</a:t>
            </a:r>
            <a:r>
              <a:rPr lang="en-US" altLang="en-US" sz="2400" i="1" baseline="30000" dirty="0">
                <a:cs typeface="Tahoma" panose="020B0604030504040204" pitchFamily="34" charset="0"/>
              </a:rPr>
              <a:t>nd</a:t>
            </a:r>
            <a:r>
              <a:rPr lang="en-US" altLang="en-US" sz="2400" i="1" dirty="0">
                <a:cs typeface="Tahoma" panose="020B0604030504040204" pitchFamily="34" charset="0"/>
              </a:rPr>
              <a:t> Temple would eventually be destroyed in AD 70 by Titus Vespasian and a huge army of some 60,000 troops from the Roman Legions V, X, XII, and XV.</a:t>
            </a:r>
          </a:p>
        </p:txBody>
      </p:sp>
      <p:sp>
        <p:nvSpPr>
          <p:cNvPr id="2" name="Slide Number Placeholder 1">
            <a:extLst>
              <a:ext uri="{FF2B5EF4-FFF2-40B4-BE49-F238E27FC236}">
                <a16:creationId xmlns:a16="http://schemas.microsoft.com/office/drawing/2014/main" id="{823C6339-E045-C425-62B7-6A9F5D2A6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2560954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p:cTn id="13" dur="5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73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p:cTn id="19" dur="500" fill="hold"/>
                                        <p:tgtEl>
                                          <p:spTgt spid="573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73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p:cTn id="25" dur="500" fill="hold"/>
                                        <p:tgtEl>
                                          <p:spTgt spid="573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73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a:extLst>
              <a:ext uri="{FF2B5EF4-FFF2-40B4-BE49-F238E27FC236}">
                <a16:creationId xmlns:a16="http://schemas.microsoft.com/office/drawing/2014/main" id="{780FBFC6-DC1D-B615-6350-D992FCAD1AF2}"/>
              </a:ext>
            </a:extLst>
          </p:cNvPr>
          <p:cNvSpPr>
            <a:spLocks noGrp="1" noChangeArrowheads="1"/>
          </p:cNvSpPr>
          <p:nvPr>
            <p:ph type="title"/>
          </p:nvPr>
        </p:nvSpPr>
        <p:spPr>
          <a:xfrm>
            <a:off x="1979612" y="76200"/>
            <a:ext cx="8229600" cy="990600"/>
          </a:xfrm>
        </p:spPr>
        <p:txBody>
          <a:bodyPr/>
          <a:lstStyle/>
          <a:p>
            <a:pPr algn="ctr"/>
            <a:r>
              <a:rPr lang="en-US" altLang="en-US" sz="5400" dirty="0">
                <a:solidFill>
                  <a:schemeClr val="hlink"/>
                </a:solidFill>
                <a:effectLst/>
                <a:latin typeface="Bernard MT Condensed" panose="02050806060905020404" pitchFamily="18" charset="0"/>
              </a:rPr>
              <a:t>The Archaeological Periods</a:t>
            </a:r>
          </a:p>
        </p:txBody>
      </p:sp>
      <p:sp>
        <p:nvSpPr>
          <p:cNvPr id="58376" name="Rectangle 8">
            <a:extLst>
              <a:ext uri="{FF2B5EF4-FFF2-40B4-BE49-F238E27FC236}">
                <a16:creationId xmlns:a16="http://schemas.microsoft.com/office/drawing/2014/main" id="{CDE140CC-4B50-AF3C-5542-CD5A34C21FF2}"/>
              </a:ext>
            </a:extLst>
          </p:cNvPr>
          <p:cNvSpPr>
            <a:spLocks noChangeArrowheads="1"/>
          </p:cNvSpPr>
          <p:nvPr/>
        </p:nvSpPr>
        <p:spPr bwMode="auto">
          <a:xfrm>
            <a:off x="1522412" y="1981200"/>
            <a:ext cx="9144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77" name="Line 9">
            <a:extLst>
              <a:ext uri="{FF2B5EF4-FFF2-40B4-BE49-F238E27FC236}">
                <a16:creationId xmlns:a16="http://schemas.microsoft.com/office/drawing/2014/main" id="{D5A70EF5-59C6-3B72-AAB1-CFFEE46E10B5}"/>
              </a:ext>
            </a:extLst>
          </p:cNvPr>
          <p:cNvSpPr>
            <a:spLocks noChangeShapeType="1"/>
          </p:cNvSpPr>
          <p:nvPr/>
        </p:nvSpPr>
        <p:spPr bwMode="auto">
          <a:xfrm>
            <a:off x="1522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78" name="Line 10">
            <a:extLst>
              <a:ext uri="{FF2B5EF4-FFF2-40B4-BE49-F238E27FC236}">
                <a16:creationId xmlns:a16="http://schemas.microsoft.com/office/drawing/2014/main" id="{24F7880E-81B5-0B31-D56D-447AD008680C}"/>
              </a:ext>
            </a:extLst>
          </p:cNvPr>
          <p:cNvSpPr>
            <a:spLocks noChangeShapeType="1"/>
          </p:cNvSpPr>
          <p:nvPr/>
        </p:nvSpPr>
        <p:spPr bwMode="auto">
          <a:xfrm>
            <a:off x="1903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79" name="Line 11">
            <a:extLst>
              <a:ext uri="{FF2B5EF4-FFF2-40B4-BE49-F238E27FC236}">
                <a16:creationId xmlns:a16="http://schemas.microsoft.com/office/drawing/2014/main" id="{2E2F378D-D97E-1163-7A92-2D355A779864}"/>
              </a:ext>
            </a:extLst>
          </p:cNvPr>
          <p:cNvSpPr>
            <a:spLocks noChangeShapeType="1"/>
          </p:cNvSpPr>
          <p:nvPr/>
        </p:nvSpPr>
        <p:spPr bwMode="auto">
          <a:xfrm>
            <a:off x="2284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0" name="Line 12">
            <a:extLst>
              <a:ext uri="{FF2B5EF4-FFF2-40B4-BE49-F238E27FC236}">
                <a16:creationId xmlns:a16="http://schemas.microsoft.com/office/drawing/2014/main" id="{DDA40F32-62D8-860B-E803-FEF6C1335DEF}"/>
              </a:ext>
            </a:extLst>
          </p:cNvPr>
          <p:cNvSpPr>
            <a:spLocks noChangeShapeType="1"/>
          </p:cNvSpPr>
          <p:nvPr/>
        </p:nvSpPr>
        <p:spPr bwMode="auto">
          <a:xfrm>
            <a:off x="2665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1" name="Line 13">
            <a:extLst>
              <a:ext uri="{FF2B5EF4-FFF2-40B4-BE49-F238E27FC236}">
                <a16:creationId xmlns:a16="http://schemas.microsoft.com/office/drawing/2014/main" id="{E61154B6-183C-4FDF-FEA7-023B01AD7F3C}"/>
              </a:ext>
            </a:extLst>
          </p:cNvPr>
          <p:cNvSpPr>
            <a:spLocks noChangeShapeType="1"/>
          </p:cNvSpPr>
          <p:nvPr/>
        </p:nvSpPr>
        <p:spPr bwMode="auto">
          <a:xfrm>
            <a:off x="3046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2" name="Line 14">
            <a:extLst>
              <a:ext uri="{FF2B5EF4-FFF2-40B4-BE49-F238E27FC236}">
                <a16:creationId xmlns:a16="http://schemas.microsoft.com/office/drawing/2014/main" id="{85D26511-DF7A-610F-3BB7-EA87D1321043}"/>
              </a:ext>
            </a:extLst>
          </p:cNvPr>
          <p:cNvSpPr>
            <a:spLocks noChangeShapeType="1"/>
          </p:cNvSpPr>
          <p:nvPr/>
        </p:nvSpPr>
        <p:spPr bwMode="auto">
          <a:xfrm>
            <a:off x="3427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3" name="Line 15">
            <a:extLst>
              <a:ext uri="{FF2B5EF4-FFF2-40B4-BE49-F238E27FC236}">
                <a16:creationId xmlns:a16="http://schemas.microsoft.com/office/drawing/2014/main" id="{9B20A900-0979-0D2B-B145-327EF82A5EC9}"/>
              </a:ext>
            </a:extLst>
          </p:cNvPr>
          <p:cNvSpPr>
            <a:spLocks noChangeShapeType="1"/>
          </p:cNvSpPr>
          <p:nvPr/>
        </p:nvSpPr>
        <p:spPr bwMode="auto">
          <a:xfrm>
            <a:off x="3808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4" name="Line 16">
            <a:extLst>
              <a:ext uri="{FF2B5EF4-FFF2-40B4-BE49-F238E27FC236}">
                <a16:creationId xmlns:a16="http://schemas.microsoft.com/office/drawing/2014/main" id="{2CD42823-C54E-BD17-F257-7492EAE1230F}"/>
              </a:ext>
            </a:extLst>
          </p:cNvPr>
          <p:cNvSpPr>
            <a:spLocks noChangeShapeType="1"/>
          </p:cNvSpPr>
          <p:nvPr/>
        </p:nvSpPr>
        <p:spPr bwMode="auto">
          <a:xfrm>
            <a:off x="4189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5" name="Line 17">
            <a:extLst>
              <a:ext uri="{FF2B5EF4-FFF2-40B4-BE49-F238E27FC236}">
                <a16:creationId xmlns:a16="http://schemas.microsoft.com/office/drawing/2014/main" id="{7319293E-85CD-FDC5-79BB-BDF8B6E05CA3}"/>
              </a:ext>
            </a:extLst>
          </p:cNvPr>
          <p:cNvSpPr>
            <a:spLocks noChangeShapeType="1"/>
          </p:cNvSpPr>
          <p:nvPr/>
        </p:nvSpPr>
        <p:spPr bwMode="auto">
          <a:xfrm>
            <a:off x="4570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6" name="Line 18">
            <a:extLst>
              <a:ext uri="{FF2B5EF4-FFF2-40B4-BE49-F238E27FC236}">
                <a16:creationId xmlns:a16="http://schemas.microsoft.com/office/drawing/2014/main" id="{D12AD135-523A-7CDC-C13F-C4A527E47842}"/>
              </a:ext>
            </a:extLst>
          </p:cNvPr>
          <p:cNvSpPr>
            <a:spLocks noChangeShapeType="1"/>
          </p:cNvSpPr>
          <p:nvPr/>
        </p:nvSpPr>
        <p:spPr bwMode="auto">
          <a:xfrm>
            <a:off x="4951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7" name="Line 19">
            <a:extLst>
              <a:ext uri="{FF2B5EF4-FFF2-40B4-BE49-F238E27FC236}">
                <a16:creationId xmlns:a16="http://schemas.microsoft.com/office/drawing/2014/main" id="{403ABED1-2A97-DD1B-CE9E-12D1C05BFDBA}"/>
              </a:ext>
            </a:extLst>
          </p:cNvPr>
          <p:cNvSpPr>
            <a:spLocks noChangeShapeType="1"/>
          </p:cNvSpPr>
          <p:nvPr/>
        </p:nvSpPr>
        <p:spPr bwMode="auto">
          <a:xfrm>
            <a:off x="5332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8" name="Line 20">
            <a:extLst>
              <a:ext uri="{FF2B5EF4-FFF2-40B4-BE49-F238E27FC236}">
                <a16:creationId xmlns:a16="http://schemas.microsoft.com/office/drawing/2014/main" id="{015F3754-8A64-3EFE-3624-6577B98EF71D}"/>
              </a:ext>
            </a:extLst>
          </p:cNvPr>
          <p:cNvSpPr>
            <a:spLocks noChangeShapeType="1"/>
          </p:cNvSpPr>
          <p:nvPr/>
        </p:nvSpPr>
        <p:spPr bwMode="auto">
          <a:xfrm>
            <a:off x="5713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89" name="Line 21">
            <a:extLst>
              <a:ext uri="{FF2B5EF4-FFF2-40B4-BE49-F238E27FC236}">
                <a16:creationId xmlns:a16="http://schemas.microsoft.com/office/drawing/2014/main" id="{46D47484-0AE3-CF35-BB82-7FD876ACFF58}"/>
              </a:ext>
            </a:extLst>
          </p:cNvPr>
          <p:cNvSpPr>
            <a:spLocks noChangeShapeType="1"/>
          </p:cNvSpPr>
          <p:nvPr/>
        </p:nvSpPr>
        <p:spPr bwMode="auto">
          <a:xfrm>
            <a:off x="6094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0" name="Line 22">
            <a:extLst>
              <a:ext uri="{FF2B5EF4-FFF2-40B4-BE49-F238E27FC236}">
                <a16:creationId xmlns:a16="http://schemas.microsoft.com/office/drawing/2014/main" id="{AF06B7FB-7C90-D6B3-7216-CE42A1A64FC7}"/>
              </a:ext>
            </a:extLst>
          </p:cNvPr>
          <p:cNvSpPr>
            <a:spLocks noChangeShapeType="1"/>
          </p:cNvSpPr>
          <p:nvPr/>
        </p:nvSpPr>
        <p:spPr bwMode="auto">
          <a:xfrm>
            <a:off x="6475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1" name="Line 23">
            <a:extLst>
              <a:ext uri="{FF2B5EF4-FFF2-40B4-BE49-F238E27FC236}">
                <a16:creationId xmlns:a16="http://schemas.microsoft.com/office/drawing/2014/main" id="{8C89E49D-9974-12EF-BA81-E46A07EEA94F}"/>
              </a:ext>
            </a:extLst>
          </p:cNvPr>
          <p:cNvSpPr>
            <a:spLocks noChangeShapeType="1"/>
          </p:cNvSpPr>
          <p:nvPr/>
        </p:nvSpPr>
        <p:spPr bwMode="auto">
          <a:xfrm>
            <a:off x="6856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2" name="Line 24">
            <a:extLst>
              <a:ext uri="{FF2B5EF4-FFF2-40B4-BE49-F238E27FC236}">
                <a16:creationId xmlns:a16="http://schemas.microsoft.com/office/drawing/2014/main" id="{6A2F442F-C954-E7EC-3BE6-BAC27203E019}"/>
              </a:ext>
            </a:extLst>
          </p:cNvPr>
          <p:cNvSpPr>
            <a:spLocks noChangeShapeType="1"/>
          </p:cNvSpPr>
          <p:nvPr/>
        </p:nvSpPr>
        <p:spPr bwMode="auto">
          <a:xfrm>
            <a:off x="7237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3" name="Line 25">
            <a:extLst>
              <a:ext uri="{FF2B5EF4-FFF2-40B4-BE49-F238E27FC236}">
                <a16:creationId xmlns:a16="http://schemas.microsoft.com/office/drawing/2014/main" id="{AC1F9C10-CF7E-711D-D637-928D5537DEC6}"/>
              </a:ext>
            </a:extLst>
          </p:cNvPr>
          <p:cNvSpPr>
            <a:spLocks noChangeShapeType="1"/>
          </p:cNvSpPr>
          <p:nvPr/>
        </p:nvSpPr>
        <p:spPr bwMode="auto">
          <a:xfrm>
            <a:off x="7618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4" name="Line 26">
            <a:extLst>
              <a:ext uri="{FF2B5EF4-FFF2-40B4-BE49-F238E27FC236}">
                <a16:creationId xmlns:a16="http://schemas.microsoft.com/office/drawing/2014/main" id="{AA164965-6D45-781C-3A9C-388046BBDB9A}"/>
              </a:ext>
            </a:extLst>
          </p:cNvPr>
          <p:cNvSpPr>
            <a:spLocks noChangeShapeType="1"/>
          </p:cNvSpPr>
          <p:nvPr/>
        </p:nvSpPr>
        <p:spPr bwMode="auto">
          <a:xfrm>
            <a:off x="7999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5" name="Line 27">
            <a:extLst>
              <a:ext uri="{FF2B5EF4-FFF2-40B4-BE49-F238E27FC236}">
                <a16:creationId xmlns:a16="http://schemas.microsoft.com/office/drawing/2014/main" id="{62203466-C6C2-033F-0539-1D841DA4B182}"/>
              </a:ext>
            </a:extLst>
          </p:cNvPr>
          <p:cNvSpPr>
            <a:spLocks noChangeShapeType="1"/>
          </p:cNvSpPr>
          <p:nvPr/>
        </p:nvSpPr>
        <p:spPr bwMode="auto">
          <a:xfrm>
            <a:off x="8380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6" name="Line 28">
            <a:extLst>
              <a:ext uri="{FF2B5EF4-FFF2-40B4-BE49-F238E27FC236}">
                <a16:creationId xmlns:a16="http://schemas.microsoft.com/office/drawing/2014/main" id="{27CA1525-024E-6B96-98A6-0D3D8F18F5B1}"/>
              </a:ext>
            </a:extLst>
          </p:cNvPr>
          <p:cNvSpPr>
            <a:spLocks noChangeShapeType="1"/>
          </p:cNvSpPr>
          <p:nvPr/>
        </p:nvSpPr>
        <p:spPr bwMode="auto">
          <a:xfrm>
            <a:off x="8761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7" name="Line 29">
            <a:extLst>
              <a:ext uri="{FF2B5EF4-FFF2-40B4-BE49-F238E27FC236}">
                <a16:creationId xmlns:a16="http://schemas.microsoft.com/office/drawing/2014/main" id="{57F0E5FB-270C-BF27-B799-48A4CB13055B}"/>
              </a:ext>
            </a:extLst>
          </p:cNvPr>
          <p:cNvSpPr>
            <a:spLocks noChangeShapeType="1"/>
          </p:cNvSpPr>
          <p:nvPr/>
        </p:nvSpPr>
        <p:spPr bwMode="auto">
          <a:xfrm>
            <a:off x="9142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8" name="Line 30">
            <a:extLst>
              <a:ext uri="{FF2B5EF4-FFF2-40B4-BE49-F238E27FC236}">
                <a16:creationId xmlns:a16="http://schemas.microsoft.com/office/drawing/2014/main" id="{6EF13D69-3BF1-9C41-212A-C1031A2B8042}"/>
              </a:ext>
            </a:extLst>
          </p:cNvPr>
          <p:cNvSpPr>
            <a:spLocks noChangeShapeType="1"/>
          </p:cNvSpPr>
          <p:nvPr/>
        </p:nvSpPr>
        <p:spPr bwMode="auto">
          <a:xfrm>
            <a:off x="9523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399" name="Line 31">
            <a:extLst>
              <a:ext uri="{FF2B5EF4-FFF2-40B4-BE49-F238E27FC236}">
                <a16:creationId xmlns:a16="http://schemas.microsoft.com/office/drawing/2014/main" id="{4AABF053-0764-FFFC-DB78-B8AEBDBCDAA7}"/>
              </a:ext>
            </a:extLst>
          </p:cNvPr>
          <p:cNvSpPr>
            <a:spLocks noChangeShapeType="1"/>
          </p:cNvSpPr>
          <p:nvPr/>
        </p:nvSpPr>
        <p:spPr bwMode="auto">
          <a:xfrm>
            <a:off x="9904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00" name="Line 32">
            <a:extLst>
              <a:ext uri="{FF2B5EF4-FFF2-40B4-BE49-F238E27FC236}">
                <a16:creationId xmlns:a16="http://schemas.microsoft.com/office/drawing/2014/main" id="{8EFEFE9D-6FFD-423B-4408-4D6A148B8C0F}"/>
              </a:ext>
            </a:extLst>
          </p:cNvPr>
          <p:cNvSpPr>
            <a:spLocks noChangeShapeType="1"/>
          </p:cNvSpPr>
          <p:nvPr/>
        </p:nvSpPr>
        <p:spPr bwMode="auto">
          <a:xfrm>
            <a:off x="10285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01" name="Line 33">
            <a:extLst>
              <a:ext uri="{FF2B5EF4-FFF2-40B4-BE49-F238E27FC236}">
                <a16:creationId xmlns:a16="http://schemas.microsoft.com/office/drawing/2014/main" id="{DB7B9FC4-BF12-F8BA-CBCA-6AD4574204CD}"/>
              </a:ext>
            </a:extLst>
          </p:cNvPr>
          <p:cNvSpPr>
            <a:spLocks noChangeShapeType="1"/>
          </p:cNvSpPr>
          <p:nvPr/>
        </p:nvSpPr>
        <p:spPr bwMode="auto">
          <a:xfrm>
            <a:off x="10666412"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02" name="Text Box 34">
            <a:extLst>
              <a:ext uri="{FF2B5EF4-FFF2-40B4-BE49-F238E27FC236}">
                <a16:creationId xmlns:a16="http://schemas.microsoft.com/office/drawing/2014/main" id="{E6731EAE-FF73-1AD1-EE94-C16A4DEFD312}"/>
              </a:ext>
            </a:extLst>
          </p:cNvPr>
          <p:cNvSpPr txBox="1">
            <a:spLocks noChangeArrowheads="1"/>
          </p:cNvSpPr>
          <p:nvPr/>
        </p:nvSpPr>
        <p:spPr bwMode="auto">
          <a:xfrm rot="5400000">
            <a:off x="1605756" y="4502944"/>
            <a:ext cx="1447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3000 BC</a:t>
            </a:r>
          </a:p>
        </p:txBody>
      </p:sp>
      <p:sp>
        <p:nvSpPr>
          <p:cNvPr id="58403" name="Text Box 35">
            <a:extLst>
              <a:ext uri="{FF2B5EF4-FFF2-40B4-BE49-F238E27FC236}">
                <a16:creationId xmlns:a16="http://schemas.microsoft.com/office/drawing/2014/main" id="{4BF4B9DF-9FD6-7022-E536-D0595D1EC03F}"/>
              </a:ext>
            </a:extLst>
          </p:cNvPr>
          <p:cNvSpPr txBox="1">
            <a:spLocks noChangeArrowheads="1"/>
          </p:cNvSpPr>
          <p:nvPr/>
        </p:nvSpPr>
        <p:spPr bwMode="auto">
          <a:xfrm rot="5400000">
            <a:off x="3929856" y="4464844"/>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2000 BC</a:t>
            </a:r>
          </a:p>
        </p:txBody>
      </p:sp>
      <p:sp>
        <p:nvSpPr>
          <p:cNvPr id="58404" name="Text Box 36">
            <a:extLst>
              <a:ext uri="{FF2B5EF4-FFF2-40B4-BE49-F238E27FC236}">
                <a16:creationId xmlns:a16="http://schemas.microsoft.com/office/drawing/2014/main" id="{5D950C07-03F7-8267-9622-29760CB280FB}"/>
              </a:ext>
            </a:extLst>
          </p:cNvPr>
          <p:cNvSpPr txBox="1">
            <a:spLocks noChangeArrowheads="1"/>
          </p:cNvSpPr>
          <p:nvPr/>
        </p:nvSpPr>
        <p:spPr bwMode="auto">
          <a:xfrm rot="5400000">
            <a:off x="6253956" y="4426744"/>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1000 BC</a:t>
            </a:r>
          </a:p>
        </p:txBody>
      </p:sp>
      <p:sp>
        <p:nvSpPr>
          <p:cNvPr id="58405" name="Text Box 37">
            <a:extLst>
              <a:ext uri="{FF2B5EF4-FFF2-40B4-BE49-F238E27FC236}">
                <a16:creationId xmlns:a16="http://schemas.microsoft.com/office/drawing/2014/main" id="{16E537F5-51A1-F2B2-FA32-47AE7D9ABE1E}"/>
              </a:ext>
            </a:extLst>
          </p:cNvPr>
          <p:cNvSpPr txBox="1">
            <a:spLocks noChangeArrowheads="1"/>
          </p:cNvSpPr>
          <p:nvPr/>
        </p:nvSpPr>
        <p:spPr bwMode="auto">
          <a:xfrm rot="5400000">
            <a:off x="1872456" y="4236244"/>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3000</a:t>
            </a:r>
          </a:p>
        </p:txBody>
      </p:sp>
      <p:sp>
        <p:nvSpPr>
          <p:cNvPr id="58406" name="Text Box 38">
            <a:extLst>
              <a:ext uri="{FF2B5EF4-FFF2-40B4-BE49-F238E27FC236}">
                <a16:creationId xmlns:a16="http://schemas.microsoft.com/office/drawing/2014/main" id="{F7A1927C-7A73-B524-6010-4058283C5363}"/>
              </a:ext>
            </a:extLst>
          </p:cNvPr>
          <p:cNvSpPr txBox="1">
            <a:spLocks noChangeArrowheads="1"/>
          </p:cNvSpPr>
          <p:nvPr/>
        </p:nvSpPr>
        <p:spPr bwMode="auto">
          <a:xfrm rot="5400000">
            <a:off x="8539956" y="4426744"/>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4 BC</a:t>
            </a:r>
          </a:p>
        </p:txBody>
      </p:sp>
      <p:sp>
        <p:nvSpPr>
          <p:cNvPr id="58407" name="Rectangle 39">
            <a:extLst>
              <a:ext uri="{FF2B5EF4-FFF2-40B4-BE49-F238E27FC236}">
                <a16:creationId xmlns:a16="http://schemas.microsoft.com/office/drawing/2014/main" id="{AC031CF6-F878-FA01-09BE-1022BE0D8F51}"/>
              </a:ext>
            </a:extLst>
          </p:cNvPr>
          <p:cNvSpPr>
            <a:spLocks noChangeArrowheads="1"/>
          </p:cNvSpPr>
          <p:nvPr/>
        </p:nvSpPr>
        <p:spPr bwMode="auto">
          <a:xfrm>
            <a:off x="2132012" y="1981200"/>
            <a:ext cx="2057400" cy="1143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08" name="Rectangle 40">
            <a:extLst>
              <a:ext uri="{FF2B5EF4-FFF2-40B4-BE49-F238E27FC236}">
                <a16:creationId xmlns:a16="http://schemas.microsoft.com/office/drawing/2014/main" id="{8B144497-CFFF-2C51-FFFE-E06DD057ECF6}"/>
              </a:ext>
            </a:extLst>
          </p:cNvPr>
          <p:cNvSpPr>
            <a:spLocks noChangeArrowheads="1"/>
          </p:cNvSpPr>
          <p:nvPr/>
        </p:nvSpPr>
        <p:spPr bwMode="auto">
          <a:xfrm>
            <a:off x="4189412" y="1981200"/>
            <a:ext cx="1524000" cy="1143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09" name="Rectangle 41">
            <a:extLst>
              <a:ext uri="{FF2B5EF4-FFF2-40B4-BE49-F238E27FC236}">
                <a16:creationId xmlns:a16="http://schemas.microsoft.com/office/drawing/2014/main" id="{F657CBA7-375B-38DA-42CD-C5DF60234D11}"/>
              </a:ext>
            </a:extLst>
          </p:cNvPr>
          <p:cNvSpPr>
            <a:spLocks noChangeArrowheads="1"/>
          </p:cNvSpPr>
          <p:nvPr/>
        </p:nvSpPr>
        <p:spPr bwMode="auto">
          <a:xfrm>
            <a:off x="5713412" y="1981200"/>
            <a:ext cx="762000" cy="1143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10" name="Rectangle 42">
            <a:extLst>
              <a:ext uri="{FF2B5EF4-FFF2-40B4-BE49-F238E27FC236}">
                <a16:creationId xmlns:a16="http://schemas.microsoft.com/office/drawing/2014/main" id="{5C92314A-C76F-5DE2-FB50-6BCADB92B6A5}"/>
              </a:ext>
            </a:extLst>
          </p:cNvPr>
          <p:cNvSpPr>
            <a:spLocks noChangeArrowheads="1"/>
          </p:cNvSpPr>
          <p:nvPr/>
        </p:nvSpPr>
        <p:spPr bwMode="auto">
          <a:xfrm>
            <a:off x="6475412" y="1981200"/>
            <a:ext cx="1600200" cy="1143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11" name="Rectangle 43">
            <a:extLst>
              <a:ext uri="{FF2B5EF4-FFF2-40B4-BE49-F238E27FC236}">
                <a16:creationId xmlns:a16="http://schemas.microsoft.com/office/drawing/2014/main" id="{F8318268-606E-B493-75F1-53BE4F9E1283}"/>
              </a:ext>
            </a:extLst>
          </p:cNvPr>
          <p:cNvSpPr>
            <a:spLocks noChangeArrowheads="1"/>
          </p:cNvSpPr>
          <p:nvPr/>
        </p:nvSpPr>
        <p:spPr bwMode="auto">
          <a:xfrm>
            <a:off x="8075612" y="1981200"/>
            <a:ext cx="381000" cy="1143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12" name="Rectangle 44">
            <a:extLst>
              <a:ext uri="{FF2B5EF4-FFF2-40B4-BE49-F238E27FC236}">
                <a16:creationId xmlns:a16="http://schemas.microsoft.com/office/drawing/2014/main" id="{36951FAF-8BCF-17A0-8D6F-B3B4516767B6}"/>
              </a:ext>
            </a:extLst>
          </p:cNvPr>
          <p:cNvSpPr>
            <a:spLocks noChangeArrowheads="1"/>
          </p:cNvSpPr>
          <p:nvPr/>
        </p:nvSpPr>
        <p:spPr bwMode="auto">
          <a:xfrm>
            <a:off x="8456612" y="1981200"/>
            <a:ext cx="533400" cy="1143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13" name="Rectangle 45">
            <a:extLst>
              <a:ext uri="{FF2B5EF4-FFF2-40B4-BE49-F238E27FC236}">
                <a16:creationId xmlns:a16="http://schemas.microsoft.com/office/drawing/2014/main" id="{8F3086C3-0119-48A9-4086-548CFF0259DC}"/>
              </a:ext>
            </a:extLst>
          </p:cNvPr>
          <p:cNvSpPr>
            <a:spLocks noChangeArrowheads="1"/>
          </p:cNvSpPr>
          <p:nvPr/>
        </p:nvSpPr>
        <p:spPr bwMode="auto">
          <a:xfrm>
            <a:off x="8990012" y="1981200"/>
            <a:ext cx="1143000" cy="1143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14" name="Rectangle 46">
            <a:extLst>
              <a:ext uri="{FF2B5EF4-FFF2-40B4-BE49-F238E27FC236}">
                <a16:creationId xmlns:a16="http://schemas.microsoft.com/office/drawing/2014/main" id="{453E9DF0-4E2C-777B-4368-A3E2C4ABAC33}"/>
              </a:ext>
            </a:extLst>
          </p:cNvPr>
          <p:cNvSpPr>
            <a:spLocks noChangeArrowheads="1"/>
          </p:cNvSpPr>
          <p:nvPr/>
        </p:nvSpPr>
        <p:spPr bwMode="auto">
          <a:xfrm>
            <a:off x="10133012" y="1981200"/>
            <a:ext cx="533400" cy="1143000"/>
          </a:xfrm>
          <a:prstGeom prst="rect">
            <a:avLst/>
          </a:prstGeom>
          <a:gradFill rotWithShape="1">
            <a:gsLst>
              <a:gs pos="0">
                <a:schemeClr val="accent1">
                  <a:gamma/>
                  <a:shade val="39216"/>
                  <a:invGamma/>
                </a:schemeClr>
              </a:gs>
              <a:gs pos="100000">
                <a:schemeClr val="accent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15" name="Rectangle 47">
            <a:extLst>
              <a:ext uri="{FF2B5EF4-FFF2-40B4-BE49-F238E27FC236}">
                <a16:creationId xmlns:a16="http://schemas.microsoft.com/office/drawing/2014/main" id="{A65B89C3-330E-7DD4-D3C6-A2333C916B8A}"/>
              </a:ext>
            </a:extLst>
          </p:cNvPr>
          <p:cNvSpPr>
            <a:spLocks noChangeArrowheads="1"/>
          </p:cNvSpPr>
          <p:nvPr/>
        </p:nvSpPr>
        <p:spPr bwMode="auto">
          <a:xfrm>
            <a:off x="1522412" y="1981200"/>
            <a:ext cx="609600" cy="1143000"/>
          </a:xfrm>
          <a:prstGeom prst="rect">
            <a:avLst/>
          </a:prstGeom>
          <a:gradFill rotWithShape="1">
            <a:gsLst>
              <a:gs pos="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16" name="Text Box 48">
            <a:extLst>
              <a:ext uri="{FF2B5EF4-FFF2-40B4-BE49-F238E27FC236}">
                <a16:creationId xmlns:a16="http://schemas.microsoft.com/office/drawing/2014/main" id="{A2D1F035-2D87-D10D-92EF-FEA3EB01D31A}"/>
              </a:ext>
            </a:extLst>
          </p:cNvPr>
          <p:cNvSpPr txBox="1">
            <a:spLocks noChangeArrowheads="1"/>
          </p:cNvSpPr>
          <p:nvPr/>
        </p:nvSpPr>
        <p:spPr bwMode="auto">
          <a:xfrm>
            <a:off x="2513012" y="1338264"/>
            <a:ext cx="1295400"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EARLY</a:t>
            </a:r>
          </a:p>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BRONZE</a:t>
            </a:r>
          </a:p>
        </p:txBody>
      </p:sp>
      <p:sp>
        <p:nvSpPr>
          <p:cNvPr id="58417" name="Text Box 49">
            <a:extLst>
              <a:ext uri="{FF2B5EF4-FFF2-40B4-BE49-F238E27FC236}">
                <a16:creationId xmlns:a16="http://schemas.microsoft.com/office/drawing/2014/main" id="{6FDB3E8E-5E33-4010-BEA2-B6957ACB6CA2}"/>
              </a:ext>
            </a:extLst>
          </p:cNvPr>
          <p:cNvSpPr txBox="1">
            <a:spLocks noChangeArrowheads="1"/>
          </p:cNvSpPr>
          <p:nvPr/>
        </p:nvSpPr>
        <p:spPr bwMode="auto">
          <a:xfrm>
            <a:off x="4265612" y="1338264"/>
            <a:ext cx="1295400"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MIDDLE</a:t>
            </a:r>
          </a:p>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BRONZE</a:t>
            </a:r>
          </a:p>
        </p:txBody>
      </p:sp>
      <p:sp>
        <p:nvSpPr>
          <p:cNvPr id="58418" name="Text Box 50">
            <a:extLst>
              <a:ext uri="{FF2B5EF4-FFF2-40B4-BE49-F238E27FC236}">
                <a16:creationId xmlns:a16="http://schemas.microsoft.com/office/drawing/2014/main" id="{242B1CE3-7796-AFD8-685C-F0AA0E495BC0}"/>
              </a:ext>
            </a:extLst>
          </p:cNvPr>
          <p:cNvSpPr txBox="1">
            <a:spLocks noChangeArrowheads="1"/>
          </p:cNvSpPr>
          <p:nvPr/>
        </p:nvSpPr>
        <p:spPr bwMode="auto">
          <a:xfrm>
            <a:off x="5408612" y="1338264"/>
            <a:ext cx="1295400"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LATE</a:t>
            </a:r>
          </a:p>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BRONZE</a:t>
            </a:r>
          </a:p>
        </p:txBody>
      </p:sp>
      <p:sp>
        <p:nvSpPr>
          <p:cNvPr id="58419" name="Text Box 51">
            <a:extLst>
              <a:ext uri="{FF2B5EF4-FFF2-40B4-BE49-F238E27FC236}">
                <a16:creationId xmlns:a16="http://schemas.microsoft.com/office/drawing/2014/main" id="{CDD375D0-8EAA-C145-479C-13C713F69EEB}"/>
              </a:ext>
            </a:extLst>
          </p:cNvPr>
          <p:cNvSpPr txBox="1">
            <a:spLocks noChangeArrowheads="1"/>
          </p:cNvSpPr>
          <p:nvPr/>
        </p:nvSpPr>
        <p:spPr bwMode="auto">
          <a:xfrm>
            <a:off x="6627812" y="1338264"/>
            <a:ext cx="1295400"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IRON</a:t>
            </a:r>
          </a:p>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1 &amp; 2</a:t>
            </a:r>
          </a:p>
        </p:txBody>
      </p:sp>
      <p:sp>
        <p:nvSpPr>
          <p:cNvPr id="58420" name="Text Box 52">
            <a:extLst>
              <a:ext uri="{FF2B5EF4-FFF2-40B4-BE49-F238E27FC236}">
                <a16:creationId xmlns:a16="http://schemas.microsoft.com/office/drawing/2014/main" id="{90435645-AEFA-B619-0F00-978ADB11C485}"/>
              </a:ext>
            </a:extLst>
          </p:cNvPr>
          <p:cNvSpPr txBox="1">
            <a:spLocks noChangeArrowheads="1"/>
          </p:cNvSpPr>
          <p:nvPr/>
        </p:nvSpPr>
        <p:spPr bwMode="auto">
          <a:xfrm rot="16200000">
            <a:off x="7653337" y="1336675"/>
            <a:ext cx="12954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PERSIAN</a:t>
            </a:r>
          </a:p>
        </p:txBody>
      </p:sp>
      <p:sp>
        <p:nvSpPr>
          <p:cNvPr id="58421" name="Text Box 53">
            <a:extLst>
              <a:ext uri="{FF2B5EF4-FFF2-40B4-BE49-F238E27FC236}">
                <a16:creationId xmlns:a16="http://schemas.microsoft.com/office/drawing/2014/main" id="{B70A6FE0-B447-A2D2-5948-00D76B4BA23C}"/>
              </a:ext>
            </a:extLst>
          </p:cNvPr>
          <p:cNvSpPr txBox="1">
            <a:spLocks noChangeArrowheads="1"/>
          </p:cNvSpPr>
          <p:nvPr/>
        </p:nvSpPr>
        <p:spPr bwMode="auto">
          <a:xfrm rot="16200000">
            <a:off x="8116887" y="1412875"/>
            <a:ext cx="12954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GREEK</a:t>
            </a:r>
          </a:p>
        </p:txBody>
      </p:sp>
      <p:sp>
        <p:nvSpPr>
          <p:cNvPr id="58422" name="Text Box 54">
            <a:extLst>
              <a:ext uri="{FF2B5EF4-FFF2-40B4-BE49-F238E27FC236}">
                <a16:creationId xmlns:a16="http://schemas.microsoft.com/office/drawing/2014/main" id="{CB703010-AA2D-5AC5-DF01-66D441976AD2}"/>
              </a:ext>
            </a:extLst>
          </p:cNvPr>
          <p:cNvSpPr txBox="1">
            <a:spLocks noChangeArrowheads="1"/>
          </p:cNvSpPr>
          <p:nvPr/>
        </p:nvSpPr>
        <p:spPr bwMode="auto">
          <a:xfrm>
            <a:off x="8913812" y="1682750"/>
            <a:ext cx="12954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75000"/>
              </a:lnSpc>
              <a:spcBef>
                <a:spcPct val="50000"/>
              </a:spcBef>
              <a:spcAft>
                <a:spcPct val="0"/>
              </a:spcAft>
            </a:pPr>
            <a:r>
              <a:rPr lang="en-US" altLang="en-US">
                <a:solidFill>
                  <a:srgbClr val="FFFFFF"/>
                </a:solidFill>
                <a:latin typeface="Tahoma" panose="020B0604030504040204" pitchFamily="34" charset="0"/>
                <a:cs typeface="Arial" panose="020B0604020202020204" pitchFamily="34" charset="0"/>
              </a:rPr>
              <a:t>ROMAN</a:t>
            </a:r>
          </a:p>
        </p:txBody>
      </p:sp>
      <p:sp>
        <p:nvSpPr>
          <p:cNvPr id="58423" name="Text Box 55">
            <a:extLst>
              <a:ext uri="{FF2B5EF4-FFF2-40B4-BE49-F238E27FC236}">
                <a16:creationId xmlns:a16="http://schemas.microsoft.com/office/drawing/2014/main" id="{B573358F-6B84-2DEE-50EC-944E693A88A4}"/>
              </a:ext>
            </a:extLst>
          </p:cNvPr>
          <p:cNvSpPr txBox="1">
            <a:spLocks noChangeArrowheads="1"/>
          </p:cNvSpPr>
          <p:nvPr/>
        </p:nvSpPr>
        <p:spPr bwMode="auto">
          <a:xfrm>
            <a:off x="8532812" y="54102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FFCC00"/>
                </a:solidFill>
                <a:latin typeface="Tahoma" panose="020B0604030504040204" pitchFamily="34" charset="0"/>
                <a:cs typeface="Arial" panose="020B0604020202020204" pitchFamily="34" charset="0"/>
              </a:rPr>
              <a:t>Christ</a:t>
            </a:r>
          </a:p>
        </p:txBody>
      </p:sp>
      <p:sp>
        <p:nvSpPr>
          <p:cNvPr id="58424" name="Text Box 56">
            <a:extLst>
              <a:ext uri="{FF2B5EF4-FFF2-40B4-BE49-F238E27FC236}">
                <a16:creationId xmlns:a16="http://schemas.microsoft.com/office/drawing/2014/main" id="{9533A8C2-55F9-8943-AFAC-239582ACCBEF}"/>
              </a:ext>
            </a:extLst>
          </p:cNvPr>
          <p:cNvSpPr txBox="1">
            <a:spLocks noChangeArrowheads="1"/>
          </p:cNvSpPr>
          <p:nvPr/>
        </p:nvSpPr>
        <p:spPr bwMode="auto">
          <a:xfrm>
            <a:off x="6170612" y="54102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FFCC00"/>
                </a:solidFill>
                <a:latin typeface="Tahoma" panose="020B0604030504040204" pitchFamily="34" charset="0"/>
                <a:cs typeface="Arial" panose="020B0604020202020204" pitchFamily="34" charset="0"/>
              </a:rPr>
              <a:t>David</a:t>
            </a:r>
          </a:p>
        </p:txBody>
      </p:sp>
      <p:sp>
        <p:nvSpPr>
          <p:cNvPr id="58425" name="Text Box 57">
            <a:extLst>
              <a:ext uri="{FF2B5EF4-FFF2-40B4-BE49-F238E27FC236}">
                <a16:creationId xmlns:a16="http://schemas.microsoft.com/office/drawing/2014/main" id="{085AD986-6E4F-D1B3-4896-400272D64E54}"/>
              </a:ext>
            </a:extLst>
          </p:cNvPr>
          <p:cNvSpPr txBox="1">
            <a:spLocks noChangeArrowheads="1"/>
          </p:cNvSpPr>
          <p:nvPr/>
        </p:nvSpPr>
        <p:spPr bwMode="auto">
          <a:xfrm>
            <a:off x="4037012" y="5410201"/>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FFCC00"/>
                </a:solidFill>
                <a:latin typeface="Tahoma" panose="020B0604030504040204" pitchFamily="34" charset="0"/>
                <a:cs typeface="Arial" panose="020B0604020202020204" pitchFamily="34" charset="0"/>
              </a:rPr>
              <a:t>Abraham</a:t>
            </a:r>
          </a:p>
        </p:txBody>
      </p:sp>
      <p:sp>
        <p:nvSpPr>
          <p:cNvPr id="58426" name="Text Box 58">
            <a:extLst>
              <a:ext uri="{FF2B5EF4-FFF2-40B4-BE49-F238E27FC236}">
                <a16:creationId xmlns:a16="http://schemas.microsoft.com/office/drawing/2014/main" id="{3235952A-717F-ED22-7236-4FF3BF1F940F}"/>
              </a:ext>
            </a:extLst>
          </p:cNvPr>
          <p:cNvSpPr txBox="1">
            <a:spLocks noChangeArrowheads="1"/>
          </p:cNvSpPr>
          <p:nvPr/>
        </p:nvSpPr>
        <p:spPr bwMode="auto">
          <a:xfrm>
            <a:off x="5561012" y="6019801"/>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FFCC00"/>
                </a:solidFill>
                <a:latin typeface="Tahoma" panose="020B0604030504040204" pitchFamily="34" charset="0"/>
                <a:cs typeface="Arial" panose="020B0604020202020204" pitchFamily="34" charset="0"/>
              </a:rPr>
              <a:t>Moses</a:t>
            </a:r>
          </a:p>
        </p:txBody>
      </p:sp>
      <p:sp>
        <p:nvSpPr>
          <p:cNvPr id="58427" name="Text Box 59">
            <a:extLst>
              <a:ext uri="{FF2B5EF4-FFF2-40B4-BE49-F238E27FC236}">
                <a16:creationId xmlns:a16="http://schemas.microsoft.com/office/drawing/2014/main" id="{4B75FF5C-3997-B759-A072-8F2E34882013}"/>
              </a:ext>
            </a:extLst>
          </p:cNvPr>
          <p:cNvSpPr txBox="1">
            <a:spLocks noChangeArrowheads="1"/>
          </p:cNvSpPr>
          <p:nvPr/>
        </p:nvSpPr>
        <p:spPr bwMode="auto">
          <a:xfrm>
            <a:off x="7237412" y="60198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FFCC00"/>
                </a:solidFill>
                <a:latin typeface="Tahoma" panose="020B0604030504040204" pitchFamily="34" charset="0"/>
                <a:cs typeface="Arial" panose="020B0604020202020204" pitchFamily="34" charset="0"/>
              </a:rPr>
              <a:t>Jeremiah</a:t>
            </a:r>
          </a:p>
        </p:txBody>
      </p:sp>
      <p:sp>
        <p:nvSpPr>
          <p:cNvPr id="58428" name="Line 60">
            <a:extLst>
              <a:ext uri="{FF2B5EF4-FFF2-40B4-BE49-F238E27FC236}">
                <a16:creationId xmlns:a16="http://schemas.microsoft.com/office/drawing/2014/main" id="{7F4F53D0-6059-2191-C008-DE37A373697B}"/>
              </a:ext>
            </a:extLst>
          </p:cNvPr>
          <p:cNvSpPr>
            <a:spLocks noChangeShapeType="1"/>
          </p:cNvSpPr>
          <p:nvPr/>
        </p:nvSpPr>
        <p:spPr bwMode="auto">
          <a:xfrm>
            <a:off x="4722812" y="3124200"/>
            <a:ext cx="0" cy="22860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29" name="Line 61">
            <a:extLst>
              <a:ext uri="{FF2B5EF4-FFF2-40B4-BE49-F238E27FC236}">
                <a16:creationId xmlns:a16="http://schemas.microsoft.com/office/drawing/2014/main" id="{A825C1BC-4B6E-1CDA-01A5-E3818F0DB79F}"/>
              </a:ext>
            </a:extLst>
          </p:cNvPr>
          <p:cNvSpPr>
            <a:spLocks noChangeShapeType="1"/>
          </p:cNvSpPr>
          <p:nvPr/>
        </p:nvSpPr>
        <p:spPr bwMode="auto">
          <a:xfrm>
            <a:off x="6018212" y="3124200"/>
            <a:ext cx="0" cy="28956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30" name="Line 62">
            <a:extLst>
              <a:ext uri="{FF2B5EF4-FFF2-40B4-BE49-F238E27FC236}">
                <a16:creationId xmlns:a16="http://schemas.microsoft.com/office/drawing/2014/main" id="{DE7040D0-BFFE-4215-1E04-CE3FCB40C286}"/>
              </a:ext>
            </a:extLst>
          </p:cNvPr>
          <p:cNvSpPr>
            <a:spLocks noChangeShapeType="1"/>
          </p:cNvSpPr>
          <p:nvPr/>
        </p:nvSpPr>
        <p:spPr bwMode="auto">
          <a:xfrm>
            <a:off x="6780212" y="3124200"/>
            <a:ext cx="0" cy="22860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31" name="Line 63">
            <a:extLst>
              <a:ext uri="{FF2B5EF4-FFF2-40B4-BE49-F238E27FC236}">
                <a16:creationId xmlns:a16="http://schemas.microsoft.com/office/drawing/2014/main" id="{023E0311-D6D5-D0AB-1CFA-5C18883C9AC5}"/>
              </a:ext>
            </a:extLst>
          </p:cNvPr>
          <p:cNvSpPr>
            <a:spLocks noChangeShapeType="1"/>
          </p:cNvSpPr>
          <p:nvPr/>
        </p:nvSpPr>
        <p:spPr bwMode="auto">
          <a:xfrm>
            <a:off x="7847012" y="3124200"/>
            <a:ext cx="0" cy="28956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32" name="Line 64">
            <a:extLst>
              <a:ext uri="{FF2B5EF4-FFF2-40B4-BE49-F238E27FC236}">
                <a16:creationId xmlns:a16="http://schemas.microsoft.com/office/drawing/2014/main" id="{F288EDE2-E646-55A6-40FA-F39A3A58CE5B}"/>
              </a:ext>
            </a:extLst>
          </p:cNvPr>
          <p:cNvSpPr>
            <a:spLocks noChangeShapeType="1"/>
          </p:cNvSpPr>
          <p:nvPr/>
        </p:nvSpPr>
        <p:spPr bwMode="auto">
          <a:xfrm>
            <a:off x="9142412" y="4648200"/>
            <a:ext cx="0" cy="7620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58433" name="Line 65">
            <a:extLst>
              <a:ext uri="{FF2B5EF4-FFF2-40B4-BE49-F238E27FC236}">
                <a16:creationId xmlns:a16="http://schemas.microsoft.com/office/drawing/2014/main" id="{0A8B80B0-B24A-EE6D-FC34-49670789D34A}"/>
              </a:ext>
            </a:extLst>
          </p:cNvPr>
          <p:cNvSpPr>
            <a:spLocks noChangeShapeType="1"/>
          </p:cNvSpPr>
          <p:nvPr/>
        </p:nvSpPr>
        <p:spPr bwMode="auto">
          <a:xfrm flipV="1">
            <a:off x="9142412" y="3124200"/>
            <a:ext cx="0" cy="83820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2" name="Slide Number Placeholder 1">
            <a:extLst>
              <a:ext uri="{FF2B5EF4-FFF2-40B4-BE49-F238E27FC236}">
                <a16:creationId xmlns:a16="http://schemas.microsoft.com/office/drawing/2014/main" id="{EDB469B5-2176-6857-0846-A1DE813F202C}"/>
              </a:ext>
            </a:extLst>
          </p:cNvPr>
          <p:cNvSpPr>
            <a:spLocks noGrp="1"/>
          </p:cNvSpPr>
          <p:nvPr>
            <p:ph type="sldNum" sz="quarter" idx="12"/>
          </p:nvPr>
        </p:nvSpPr>
        <p:spPr/>
        <p:txBody>
          <a:bodyPr/>
          <a:lstStyle/>
          <a:p>
            <a:fld id="{B5BA17CE-0FF5-43E0-8F00-DEB37B3D77F3}" type="slidenum">
              <a:rPr lang="en-US" altLang="en-US" smtClean="0"/>
              <a:pPr/>
              <a:t>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407"/>
                                        </p:tgtEl>
                                        <p:attrNameLst>
                                          <p:attrName>style.visibility</p:attrName>
                                        </p:attrNameLst>
                                      </p:cBhvr>
                                      <p:to>
                                        <p:strVal val="visible"/>
                                      </p:to>
                                    </p:set>
                                    <p:animEffect transition="in" filter="wipe(left)">
                                      <p:cBhvr>
                                        <p:cTn id="7" dur="500"/>
                                        <p:tgtEl>
                                          <p:spTgt spid="58407"/>
                                        </p:tgtEl>
                                      </p:cBhvr>
                                    </p:animEffect>
                                  </p:childTnLst>
                                </p:cTn>
                              </p:par>
                              <p:par>
                                <p:cTn id="8" presetID="22" presetClass="entr" presetSubtype="8" fill="hold" nodeType="withEffect">
                                  <p:stCondLst>
                                    <p:cond delay="0"/>
                                  </p:stCondLst>
                                  <p:childTnLst>
                                    <p:set>
                                      <p:cBhvr>
                                        <p:cTn id="9" dur="1" fill="hold">
                                          <p:stCondLst>
                                            <p:cond delay="0"/>
                                          </p:stCondLst>
                                        </p:cTn>
                                        <p:tgtEl>
                                          <p:spTgt spid="58416">
                                            <p:txEl>
                                              <p:pRg st="0" end="0"/>
                                            </p:txEl>
                                          </p:spTgt>
                                        </p:tgtEl>
                                        <p:attrNameLst>
                                          <p:attrName>style.visibility</p:attrName>
                                        </p:attrNameLst>
                                      </p:cBhvr>
                                      <p:to>
                                        <p:strVal val="visible"/>
                                      </p:to>
                                    </p:set>
                                    <p:animEffect transition="in" filter="wipe(left)">
                                      <p:cBhvr>
                                        <p:cTn id="10" dur="500"/>
                                        <p:tgtEl>
                                          <p:spTgt spid="58416">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8416">
                                            <p:txEl>
                                              <p:pRg st="1" end="1"/>
                                            </p:txEl>
                                          </p:spTgt>
                                        </p:tgtEl>
                                        <p:attrNameLst>
                                          <p:attrName>style.visibility</p:attrName>
                                        </p:attrNameLst>
                                      </p:cBhvr>
                                      <p:to>
                                        <p:strVal val="visible"/>
                                      </p:to>
                                    </p:set>
                                    <p:animEffect transition="in" filter="wipe(left)">
                                      <p:cBhvr>
                                        <p:cTn id="13" dur="500"/>
                                        <p:tgtEl>
                                          <p:spTgt spid="58416">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58408"/>
                                        </p:tgtEl>
                                        <p:attrNameLst>
                                          <p:attrName>style.visibility</p:attrName>
                                        </p:attrNameLst>
                                      </p:cBhvr>
                                      <p:to>
                                        <p:strVal val="visible"/>
                                      </p:to>
                                    </p:set>
                                    <p:animEffect transition="in" filter="wipe(left)">
                                      <p:cBhvr>
                                        <p:cTn id="18" dur="500"/>
                                        <p:tgtEl>
                                          <p:spTgt spid="58408"/>
                                        </p:tgtEl>
                                      </p:cBhvr>
                                    </p:animEffect>
                                  </p:childTnLst>
                                </p:cTn>
                              </p:par>
                              <p:par>
                                <p:cTn id="19" presetID="22" presetClass="entr" presetSubtype="8" fill="hold" nodeType="withEffect">
                                  <p:stCondLst>
                                    <p:cond delay="0"/>
                                  </p:stCondLst>
                                  <p:childTnLst>
                                    <p:set>
                                      <p:cBhvr>
                                        <p:cTn id="20" dur="1" fill="hold">
                                          <p:stCondLst>
                                            <p:cond delay="0"/>
                                          </p:stCondLst>
                                        </p:cTn>
                                        <p:tgtEl>
                                          <p:spTgt spid="58417">
                                            <p:txEl>
                                              <p:pRg st="0" end="0"/>
                                            </p:txEl>
                                          </p:spTgt>
                                        </p:tgtEl>
                                        <p:attrNameLst>
                                          <p:attrName>style.visibility</p:attrName>
                                        </p:attrNameLst>
                                      </p:cBhvr>
                                      <p:to>
                                        <p:strVal val="visible"/>
                                      </p:to>
                                    </p:set>
                                    <p:animEffect transition="in" filter="wipe(left)">
                                      <p:cBhvr>
                                        <p:cTn id="21" dur="500"/>
                                        <p:tgtEl>
                                          <p:spTgt spid="58417">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58417">
                                            <p:txEl>
                                              <p:pRg st="1" end="1"/>
                                            </p:txEl>
                                          </p:spTgt>
                                        </p:tgtEl>
                                        <p:attrNameLst>
                                          <p:attrName>style.visibility</p:attrName>
                                        </p:attrNameLst>
                                      </p:cBhvr>
                                      <p:to>
                                        <p:strVal val="visible"/>
                                      </p:to>
                                    </p:set>
                                    <p:animEffect transition="in" filter="wipe(left)">
                                      <p:cBhvr>
                                        <p:cTn id="24" dur="500"/>
                                        <p:tgtEl>
                                          <p:spTgt spid="58417">
                                            <p:txEl>
                                              <p:pRg st="1" end="1"/>
                                            </p:txEl>
                                          </p:spTgt>
                                        </p:tgtEl>
                                      </p:cBhvr>
                                    </p:animEffect>
                                  </p:childTnLst>
                                </p:cTn>
                              </p:par>
                            </p:childTnLst>
                          </p:cTn>
                        </p:par>
                        <p:par>
                          <p:cTn id="25" fill="hold" nodeType="afterGroup">
                            <p:stCondLst>
                              <p:cond delay="500"/>
                            </p:stCondLst>
                            <p:childTnLst>
                              <p:par>
                                <p:cTn id="26" presetID="22" presetClass="entr" presetSubtype="1" fill="hold" nodeType="afterEffect">
                                  <p:stCondLst>
                                    <p:cond delay="0"/>
                                  </p:stCondLst>
                                  <p:childTnLst>
                                    <p:set>
                                      <p:cBhvr>
                                        <p:cTn id="27" dur="1" fill="hold">
                                          <p:stCondLst>
                                            <p:cond delay="0"/>
                                          </p:stCondLst>
                                        </p:cTn>
                                        <p:tgtEl>
                                          <p:spTgt spid="58428"/>
                                        </p:tgtEl>
                                        <p:attrNameLst>
                                          <p:attrName>style.visibility</p:attrName>
                                        </p:attrNameLst>
                                      </p:cBhvr>
                                      <p:to>
                                        <p:strVal val="visible"/>
                                      </p:to>
                                    </p:set>
                                    <p:animEffect transition="in" filter="wipe(up)">
                                      <p:cBhvr>
                                        <p:cTn id="28" dur="500"/>
                                        <p:tgtEl>
                                          <p:spTgt spid="58428"/>
                                        </p:tgtEl>
                                      </p:cBhvr>
                                    </p:animEffect>
                                  </p:childTnLst>
                                </p:cTn>
                              </p:par>
                            </p:childTnLst>
                          </p:cTn>
                        </p:par>
                        <p:par>
                          <p:cTn id="29" fill="hold" nodeType="afterGroup">
                            <p:stCondLst>
                              <p:cond delay="1000"/>
                            </p:stCondLst>
                            <p:childTnLst>
                              <p:par>
                                <p:cTn id="30" presetID="22" presetClass="entr" presetSubtype="1" fill="hold" nodeType="afterEffect">
                                  <p:stCondLst>
                                    <p:cond delay="0"/>
                                  </p:stCondLst>
                                  <p:childTnLst>
                                    <p:set>
                                      <p:cBhvr>
                                        <p:cTn id="31" dur="1" fill="hold">
                                          <p:stCondLst>
                                            <p:cond delay="0"/>
                                          </p:stCondLst>
                                        </p:cTn>
                                        <p:tgtEl>
                                          <p:spTgt spid="58425">
                                            <p:txEl>
                                              <p:pRg st="0" end="0"/>
                                            </p:txEl>
                                          </p:spTgt>
                                        </p:tgtEl>
                                        <p:attrNameLst>
                                          <p:attrName>style.visibility</p:attrName>
                                        </p:attrNameLst>
                                      </p:cBhvr>
                                      <p:to>
                                        <p:strVal val="visible"/>
                                      </p:to>
                                    </p:set>
                                    <p:animEffect transition="in" filter="wipe(up)">
                                      <p:cBhvr>
                                        <p:cTn id="32" dur="500"/>
                                        <p:tgtEl>
                                          <p:spTgt spid="58425">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8409"/>
                                        </p:tgtEl>
                                        <p:attrNameLst>
                                          <p:attrName>style.visibility</p:attrName>
                                        </p:attrNameLst>
                                      </p:cBhvr>
                                      <p:to>
                                        <p:strVal val="visible"/>
                                      </p:to>
                                    </p:set>
                                    <p:animEffect transition="in" filter="wipe(left)">
                                      <p:cBhvr>
                                        <p:cTn id="37" dur="500"/>
                                        <p:tgtEl>
                                          <p:spTgt spid="58409"/>
                                        </p:tgtEl>
                                      </p:cBhvr>
                                    </p:animEffect>
                                  </p:childTnLst>
                                </p:cTn>
                              </p:par>
                              <p:par>
                                <p:cTn id="38" presetID="22" presetClass="entr" presetSubtype="8" fill="hold" nodeType="withEffect">
                                  <p:stCondLst>
                                    <p:cond delay="0"/>
                                  </p:stCondLst>
                                  <p:childTnLst>
                                    <p:set>
                                      <p:cBhvr>
                                        <p:cTn id="39" dur="1" fill="hold">
                                          <p:stCondLst>
                                            <p:cond delay="0"/>
                                          </p:stCondLst>
                                        </p:cTn>
                                        <p:tgtEl>
                                          <p:spTgt spid="58418">
                                            <p:txEl>
                                              <p:pRg st="0" end="0"/>
                                            </p:txEl>
                                          </p:spTgt>
                                        </p:tgtEl>
                                        <p:attrNameLst>
                                          <p:attrName>style.visibility</p:attrName>
                                        </p:attrNameLst>
                                      </p:cBhvr>
                                      <p:to>
                                        <p:strVal val="visible"/>
                                      </p:to>
                                    </p:set>
                                    <p:animEffect transition="in" filter="wipe(left)">
                                      <p:cBhvr>
                                        <p:cTn id="40" dur="500"/>
                                        <p:tgtEl>
                                          <p:spTgt spid="58418">
                                            <p:txEl>
                                              <p:pRg st="0" end="0"/>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58418">
                                            <p:txEl>
                                              <p:pRg st="1" end="1"/>
                                            </p:txEl>
                                          </p:spTgt>
                                        </p:tgtEl>
                                        <p:attrNameLst>
                                          <p:attrName>style.visibility</p:attrName>
                                        </p:attrNameLst>
                                      </p:cBhvr>
                                      <p:to>
                                        <p:strVal val="visible"/>
                                      </p:to>
                                    </p:set>
                                    <p:animEffect transition="in" filter="wipe(left)">
                                      <p:cBhvr>
                                        <p:cTn id="43" dur="500"/>
                                        <p:tgtEl>
                                          <p:spTgt spid="58418">
                                            <p:txEl>
                                              <p:pRg st="1" end="1"/>
                                            </p:txEl>
                                          </p:spTgt>
                                        </p:tgtEl>
                                      </p:cBhvr>
                                    </p:animEffect>
                                  </p:childTnLst>
                                </p:cTn>
                              </p:par>
                            </p:childTnLst>
                          </p:cTn>
                        </p:par>
                        <p:par>
                          <p:cTn id="44" fill="hold" nodeType="afterGroup">
                            <p:stCondLst>
                              <p:cond delay="500"/>
                            </p:stCondLst>
                            <p:childTnLst>
                              <p:par>
                                <p:cTn id="45" presetID="22" presetClass="entr" presetSubtype="1" fill="hold" nodeType="afterEffect">
                                  <p:stCondLst>
                                    <p:cond delay="0"/>
                                  </p:stCondLst>
                                  <p:childTnLst>
                                    <p:set>
                                      <p:cBhvr>
                                        <p:cTn id="46" dur="1" fill="hold">
                                          <p:stCondLst>
                                            <p:cond delay="0"/>
                                          </p:stCondLst>
                                        </p:cTn>
                                        <p:tgtEl>
                                          <p:spTgt spid="58429"/>
                                        </p:tgtEl>
                                        <p:attrNameLst>
                                          <p:attrName>style.visibility</p:attrName>
                                        </p:attrNameLst>
                                      </p:cBhvr>
                                      <p:to>
                                        <p:strVal val="visible"/>
                                      </p:to>
                                    </p:set>
                                    <p:animEffect transition="in" filter="wipe(up)">
                                      <p:cBhvr>
                                        <p:cTn id="47" dur="500"/>
                                        <p:tgtEl>
                                          <p:spTgt spid="58429"/>
                                        </p:tgtEl>
                                      </p:cBhvr>
                                    </p:animEffect>
                                  </p:childTnLst>
                                </p:cTn>
                              </p:par>
                            </p:childTnLst>
                          </p:cTn>
                        </p:par>
                        <p:par>
                          <p:cTn id="48" fill="hold" nodeType="afterGroup">
                            <p:stCondLst>
                              <p:cond delay="1000"/>
                            </p:stCondLst>
                            <p:childTnLst>
                              <p:par>
                                <p:cTn id="49" presetID="22" presetClass="entr" presetSubtype="1" fill="hold" nodeType="afterEffect">
                                  <p:stCondLst>
                                    <p:cond delay="0"/>
                                  </p:stCondLst>
                                  <p:childTnLst>
                                    <p:set>
                                      <p:cBhvr>
                                        <p:cTn id="50" dur="1" fill="hold">
                                          <p:stCondLst>
                                            <p:cond delay="0"/>
                                          </p:stCondLst>
                                        </p:cTn>
                                        <p:tgtEl>
                                          <p:spTgt spid="58426">
                                            <p:txEl>
                                              <p:pRg st="0" end="0"/>
                                            </p:txEl>
                                          </p:spTgt>
                                        </p:tgtEl>
                                        <p:attrNameLst>
                                          <p:attrName>style.visibility</p:attrName>
                                        </p:attrNameLst>
                                      </p:cBhvr>
                                      <p:to>
                                        <p:strVal val="visible"/>
                                      </p:to>
                                    </p:set>
                                    <p:animEffect transition="in" filter="wipe(up)">
                                      <p:cBhvr>
                                        <p:cTn id="51" dur="500"/>
                                        <p:tgtEl>
                                          <p:spTgt spid="584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58410"/>
                                        </p:tgtEl>
                                        <p:attrNameLst>
                                          <p:attrName>style.visibility</p:attrName>
                                        </p:attrNameLst>
                                      </p:cBhvr>
                                      <p:to>
                                        <p:strVal val="visible"/>
                                      </p:to>
                                    </p:set>
                                    <p:animEffect transition="in" filter="wipe(left)">
                                      <p:cBhvr>
                                        <p:cTn id="56" dur="500"/>
                                        <p:tgtEl>
                                          <p:spTgt spid="58410"/>
                                        </p:tgtEl>
                                      </p:cBhvr>
                                    </p:animEffect>
                                  </p:childTnLst>
                                </p:cTn>
                              </p:par>
                              <p:par>
                                <p:cTn id="57" presetID="22" presetClass="entr" presetSubtype="8" fill="hold" nodeType="withEffect">
                                  <p:stCondLst>
                                    <p:cond delay="0"/>
                                  </p:stCondLst>
                                  <p:childTnLst>
                                    <p:set>
                                      <p:cBhvr>
                                        <p:cTn id="58" dur="1" fill="hold">
                                          <p:stCondLst>
                                            <p:cond delay="0"/>
                                          </p:stCondLst>
                                        </p:cTn>
                                        <p:tgtEl>
                                          <p:spTgt spid="58419">
                                            <p:txEl>
                                              <p:pRg st="0" end="0"/>
                                            </p:txEl>
                                          </p:spTgt>
                                        </p:tgtEl>
                                        <p:attrNameLst>
                                          <p:attrName>style.visibility</p:attrName>
                                        </p:attrNameLst>
                                      </p:cBhvr>
                                      <p:to>
                                        <p:strVal val="visible"/>
                                      </p:to>
                                    </p:set>
                                    <p:animEffect transition="in" filter="wipe(left)">
                                      <p:cBhvr>
                                        <p:cTn id="59" dur="500"/>
                                        <p:tgtEl>
                                          <p:spTgt spid="58419">
                                            <p:txEl>
                                              <p:pRg st="0" end="0"/>
                                            </p:txEl>
                                          </p:spTgt>
                                        </p:tgtEl>
                                      </p:cBhvr>
                                    </p:animEffect>
                                  </p:childTnLst>
                                </p:cTn>
                              </p:par>
                              <p:par>
                                <p:cTn id="60" presetID="22" presetClass="entr" presetSubtype="8" fill="hold" nodeType="withEffect">
                                  <p:stCondLst>
                                    <p:cond delay="0"/>
                                  </p:stCondLst>
                                  <p:childTnLst>
                                    <p:set>
                                      <p:cBhvr>
                                        <p:cTn id="61" dur="1" fill="hold">
                                          <p:stCondLst>
                                            <p:cond delay="0"/>
                                          </p:stCondLst>
                                        </p:cTn>
                                        <p:tgtEl>
                                          <p:spTgt spid="58419">
                                            <p:txEl>
                                              <p:pRg st="1" end="1"/>
                                            </p:txEl>
                                          </p:spTgt>
                                        </p:tgtEl>
                                        <p:attrNameLst>
                                          <p:attrName>style.visibility</p:attrName>
                                        </p:attrNameLst>
                                      </p:cBhvr>
                                      <p:to>
                                        <p:strVal val="visible"/>
                                      </p:to>
                                    </p:set>
                                    <p:animEffect transition="in" filter="wipe(left)">
                                      <p:cBhvr>
                                        <p:cTn id="62" dur="500"/>
                                        <p:tgtEl>
                                          <p:spTgt spid="58419">
                                            <p:txEl>
                                              <p:pRg st="1" end="1"/>
                                            </p:txEl>
                                          </p:spTgt>
                                        </p:tgtEl>
                                      </p:cBhvr>
                                    </p:animEffect>
                                  </p:childTnLst>
                                </p:cTn>
                              </p:par>
                            </p:childTnLst>
                          </p:cTn>
                        </p:par>
                        <p:par>
                          <p:cTn id="63" fill="hold" nodeType="afterGroup">
                            <p:stCondLst>
                              <p:cond delay="500"/>
                            </p:stCondLst>
                            <p:childTnLst>
                              <p:par>
                                <p:cTn id="64" presetID="22" presetClass="entr" presetSubtype="1" fill="hold" nodeType="afterEffect">
                                  <p:stCondLst>
                                    <p:cond delay="0"/>
                                  </p:stCondLst>
                                  <p:childTnLst>
                                    <p:set>
                                      <p:cBhvr>
                                        <p:cTn id="65" dur="1" fill="hold">
                                          <p:stCondLst>
                                            <p:cond delay="0"/>
                                          </p:stCondLst>
                                        </p:cTn>
                                        <p:tgtEl>
                                          <p:spTgt spid="58430"/>
                                        </p:tgtEl>
                                        <p:attrNameLst>
                                          <p:attrName>style.visibility</p:attrName>
                                        </p:attrNameLst>
                                      </p:cBhvr>
                                      <p:to>
                                        <p:strVal val="visible"/>
                                      </p:to>
                                    </p:set>
                                    <p:animEffect transition="in" filter="wipe(up)">
                                      <p:cBhvr>
                                        <p:cTn id="66" dur="500"/>
                                        <p:tgtEl>
                                          <p:spTgt spid="58430"/>
                                        </p:tgtEl>
                                      </p:cBhvr>
                                    </p:animEffect>
                                  </p:childTnLst>
                                </p:cTn>
                              </p:par>
                            </p:childTnLst>
                          </p:cTn>
                        </p:par>
                        <p:par>
                          <p:cTn id="67" fill="hold" nodeType="afterGroup">
                            <p:stCondLst>
                              <p:cond delay="1000"/>
                            </p:stCondLst>
                            <p:childTnLst>
                              <p:par>
                                <p:cTn id="68" presetID="22" presetClass="entr" presetSubtype="1" fill="hold" nodeType="afterEffect">
                                  <p:stCondLst>
                                    <p:cond delay="0"/>
                                  </p:stCondLst>
                                  <p:childTnLst>
                                    <p:set>
                                      <p:cBhvr>
                                        <p:cTn id="69" dur="1" fill="hold">
                                          <p:stCondLst>
                                            <p:cond delay="0"/>
                                          </p:stCondLst>
                                        </p:cTn>
                                        <p:tgtEl>
                                          <p:spTgt spid="58424"/>
                                        </p:tgtEl>
                                        <p:attrNameLst>
                                          <p:attrName>style.visibility</p:attrName>
                                        </p:attrNameLst>
                                      </p:cBhvr>
                                      <p:to>
                                        <p:strVal val="visible"/>
                                      </p:to>
                                    </p:set>
                                    <p:animEffect transition="in" filter="wipe(up)">
                                      <p:cBhvr>
                                        <p:cTn id="70" dur="500"/>
                                        <p:tgtEl>
                                          <p:spTgt spid="58424"/>
                                        </p:tgtEl>
                                      </p:cBhvr>
                                    </p:animEffect>
                                  </p:childTnLst>
                                </p:cTn>
                              </p:par>
                            </p:childTnLst>
                          </p:cTn>
                        </p:par>
                        <p:par>
                          <p:cTn id="71" fill="hold" nodeType="afterGroup">
                            <p:stCondLst>
                              <p:cond delay="1500"/>
                            </p:stCondLst>
                            <p:childTnLst>
                              <p:par>
                                <p:cTn id="72" presetID="22" presetClass="entr" presetSubtype="1" fill="hold" nodeType="afterEffect">
                                  <p:stCondLst>
                                    <p:cond delay="0"/>
                                  </p:stCondLst>
                                  <p:childTnLst>
                                    <p:set>
                                      <p:cBhvr>
                                        <p:cTn id="73" dur="1" fill="hold">
                                          <p:stCondLst>
                                            <p:cond delay="0"/>
                                          </p:stCondLst>
                                        </p:cTn>
                                        <p:tgtEl>
                                          <p:spTgt spid="58431"/>
                                        </p:tgtEl>
                                        <p:attrNameLst>
                                          <p:attrName>style.visibility</p:attrName>
                                        </p:attrNameLst>
                                      </p:cBhvr>
                                      <p:to>
                                        <p:strVal val="visible"/>
                                      </p:to>
                                    </p:set>
                                    <p:animEffect transition="in" filter="wipe(up)">
                                      <p:cBhvr>
                                        <p:cTn id="74" dur="500"/>
                                        <p:tgtEl>
                                          <p:spTgt spid="58431"/>
                                        </p:tgtEl>
                                      </p:cBhvr>
                                    </p:animEffect>
                                  </p:childTnLst>
                                </p:cTn>
                              </p:par>
                            </p:childTnLst>
                          </p:cTn>
                        </p:par>
                        <p:par>
                          <p:cTn id="75" fill="hold" nodeType="afterGroup">
                            <p:stCondLst>
                              <p:cond delay="2000"/>
                            </p:stCondLst>
                            <p:childTnLst>
                              <p:par>
                                <p:cTn id="76" presetID="22" presetClass="entr" presetSubtype="1" fill="hold" nodeType="afterEffect">
                                  <p:stCondLst>
                                    <p:cond delay="0"/>
                                  </p:stCondLst>
                                  <p:childTnLst>
                                    <p:set>
                                      <p:cBhvr>
                                        <p:cTn id="77" dur="1" fill="hold">
                                          <p:stCondLst>
                                            <p:cond delay="0"/>
                                          </p:stCondLst>
                                        </p:cTn>
                                        <p:tgtEl>
                                          <p:spTgt spid="58427">
                                            <p:txEl>
                                              <p:pRg st="0" end="0"/>
                                            </p:txEl>
                                          </p:spTgt>
                                        </p:tgtEl>
                                        <p:attrNameLst>
                                          <p:attrName>style.visibility</p:attrName>
                                        </p:attrNameLst>
                                      </p:cBhvr>
                                      <p:to>
                                        <p:strVal val="visible"/>
                                      </p:to>
                                    </p:set>
                                    <p:animEffect transition="in" filter="wipe(up)">
                                      <p:cBhvr>
                                        <p:cTn id="78" dur="500"/>
                                        <p:tgtEl>
                                          <p:spTgt spid="58427">
                                            <p:txEl>
                                              <p:pRg st="0" end="0"/>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8" fill="hold" nodeType="clickEffect">
                                  <p:stCondLst>
                                    <p:cond delay="0"/>
                                  </p:stCondLst>
                                  <p:childTnLst>
                                    <p:set>
                                      <p:cBhvr>
                                        <p:cTn id="82" dur="1" fill="hold">
                                          <p:stCondLst>
                                            <p:cond delay="0"/>
                                          </p:stCondLst>
                                        </p:cTn>
                                        <p:tgtEl>
                                          <p:spTgt spid="58411"/>
                                        </p:tgtEl>
                                        <p:attrNameLst>
                                          <p:attrName>style.visibility</p:attrName>
                                        </p:attrNameLst>
                                      </p:cBhvr>
                                      <p:to>
                                        <p:strVal val="visible"/>
                                      </p:to>
                                    </p:set>
                                    <p:animEffect transition="in" filter="wipe(left)">
                                      <p:cBhvr>
                                        <p:cTn id="83" dur="500"/>
                                        <p:tgtEl>
                                          <p:spTgt spid="58411"/>
                                        </p:tgtEl>
                                      </p:cBhvr>
                                    </p:animEffect>
                                  </p:childTnLst>
                                </p:cTn>
                              </p:par>
                              <p:par>
                                <p:cTn id="84" presetID="22" presetClass="entr" presetSubtype="8" fill="hold" nodeType="withEffect">
                                  <p:stCondLst>
                                    <p:cond delay="0"/>
                                  </p:stCondLst>
                                  <p:childTnLst>
                                    <p:set>
                                      <p:cBhvr>
                                        <p:cTn id="85" dur="1" fill="hold">
                                          <p:stCondLst>
                                            <p:cond delay="0"/>
                                          </p:stCondLst>
                                        </p:cTn>
                                        <p:tgtEl>
                                          <p:spTgt spid="58420"/>
                                        </p:tgtEl>
                                        <p:attrNameLst>
                                          <p:attrName>style.visibility</p:attrName>
                                        </p:attrNameLst>
                                      </p:cBhvr>
                                      <p:to>
                                        <p:strVal val="visible"/>
                                      </p:to>
                                    </p:set>
                                    <p:animEffect transition="in" filter="wipe(left)">
                                      <p:cBhvr>
                                        <p:cTn id="86" dur="500"/>
                                        <p:tgtEl>
                                          <p:spTgt spid="58420"/>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2" presetClass="entr" presetSubtype="8" fill="hold" nodeType="clickEffect">
                                  <p:stCondLst>
                                    <p:cond delay="0"/>
                                  </p:stCondLst>
                                  <p:childTnLst>
                                    <p:set>
                                      <p:cBhvr>
                                        <p:cTn id="90" dur="1" fill="hold">
                                          <p:stCondLst>
                                            <p:cond delay="0"/>
                                          </p:stCondLst>
                                        </p:cTn>
                                        <p:tgtEl>
                                          <p:spTgt spid="58412"/>
                                        </p:tgtEl>
                                        <p:attrNameLst>
                                          <p:attrName>style.visibility</p:attrName>
                                        </p:attrNameLst>
                                      </p:cBhvr>
                                      <p:to>
                                        <p:strVal val="visible"/>
                                      </p:to>
                                    </p:set>
                                    <p:animEffect transition="in" filter="wipe(left)">
                                      <p:cBhvr>
                                        <p:cTn id="91" dur="500"/>
                                        <p:tgtEl>
                                          <p:spTgt spid="58412"/>
                                        </p:tgtEl>
                                      </p:cBhvr>
                                    </p:animEffect>
                                  </p:childTnLst>
                                </p:cTn>
                              </p:par>
                              <p:par>
                                <p:cTn id="92" presetID="22" presetClass="entr" presetSubtype="8" fill="hold" nodeType="withEffect">
                                  <p:stCondLst>
                                    <p:cond delay="0"/>
                                  </p:stCondLst>
                                  <p:childTnLst>
                                    <p:set>
                                      <p:cBhvr>
                                        <p:cTn id="93" dur="1" fill="hold">
                                          <p:stCondLst>
                                            <p:cond delay="0"/>
                                          </p:stCondLst>
                                        </p:cTn>
                                        <p:tgtEl>
                                          <p:spTgt spid="58421"/>
                                        </p:tgtEl>
                                        <p:attrNameLst>
                                          <p:attrName>style.visibility</p:attrName>
                                        </p:attrNameLst>
                                      </p:cBhvr>
                                      <p:to>
                                        <p:strVal val="visible"/>
                                      </p:to>
                                    </p:set>
                                    <p:animEffect transition="in" filter="wipe(left)">
                                      <p:cBhvr>
                                        <p:cTn id="94" dur="500"/>
                                        <p:tgtEl>
                                          <p:spTgt spid="5842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8" fill="hold" nodeType="clickEffect">
                                  <p:stCondLst>
                                    <p:cond delay="0"/>
                                  </p:stCondLst>
                                  <p:childTnLst>
                                    <p:set>
                                      <p:cBhvr>
                                        <p:cTn id="98" dur="1" fill="hold">
                                          <p:stCondLst>
                                            <p:cond delay="0"/>
                                          </p:stCondLst>
                                        </p:cTn>
                                        <p:tgtEl>
                                          <p:spTgt spid="58413"/>
                                        </p:tgtEl>
                                        <p:attrNameLst>
                                          <p:attrName>style.visibility</p:attrName>
                                        </p:attrNameLst>
                                      </p:cBhvr>
                                      <p:to>
                                        <p:strVal val="visible"/>
                                      </p:to>
                                    </p:set>
                                    <p:animEffect transition="in" filter="wipe(left)">
                                      <p:cBhvr>
                                        <p:cTn id="99" dur="500"/>
                                        <p:tgtEl>
                                          <p:spTgt spid="58413"/>
                                        </p:tgtEl>
                                      </p:cBhvr>
                                    </p:animEffect>
                                  </p:childTnLst>
                                </p:cTn>
                              </p:par>
                              <p:par>
                                <p:cTn id="100" presetID="22" presetClass="entr" presetSubtype="8" fill="hold" nodeType="withEffect">
                                  <p:stCondLst>
                                    <p:cond delay="0"/>
                                  </p:stCondLst>
                                  <p:childTnLst>
                                    <p:set>
                                      <p:cBhvr>
                                        <p:cTn id="101" dur="1" fill="hold">
                                          <p:stCondLst>
                                            <p:cond delay="0"/>
                                          </p:stCondLst>
                                        </p:cTn>
                                        <p:tgtEl>
                                          <p:spTgt spid="58422"/>
                                        </p:tgtEl>
                                        <p:attrNameLst>
                                          <p:attrName>style.visibility</p:attrName>
                                        </p:attrNameLst>
                                      </p:cBhvr>
                                      <p:to>
                                        <p:strVal val="visible"/>
                                      </p:to>
                                    </p:set>
                                    <p:animEffect transition="in" filter="wipe(left)">
                                      <p:cBhvr>
                                        <p:cTn id="102" dur="500"/>
                                        <p:tgtEl>
                                          <p:spTgt spid="58422"/>
                                        </p:tgtEl>
                                      </p:cBhvr>
                                    </p:animEffect>
                                  </p:childTnLst>
                                </p:cTn>
                              </p:par>
                            </p:childTnLst>
                          </p:cTn>
                        </p:par>
                        <p:par>
                          <p:cTn id="103" fill="hold" nodeType="afterGroup">
                            <p:stCondLst>
                              <p:cond delay="500"/>
                            </p:stCondLst>
                            <p:childTnLst>
                              <p:par>
                                <p:cTn id="104" presetID="22" presetClass="entr" presetSubtype="1" fill="hold" nodeType="afterEffect">
                                  <p:stCondLst>
                                    <p:cond delay="0"/>
                                  </p:stCondLst>
                                  <p:childTnLst>
                                    <p:set>
                                      <p:cBhvr>
                                        <p:cTn id="105" dur="1" fill="hold">
                                          <p:stCondLst>
                                            <p:cond delay="0"/>
                                          </p:stCondLst>
                                        </p:cTn>
                                        <p:tgtEl>
                                          <p:spTgt spid="58433"/>
                                        </p:tgtEl>
                                        <p:attrNameLst>
                                          <p:attrName>style.visibility</p:attrName>
                                        </p:attrNameLst>
                                      </p:cBhvr>
                                      <p:to>
                                        <p:strVal val="visible"/>
                                      </p:to>
                                    </p:set>
                                    <p:animEffect transition="in" filter="wipe(up)">
                                      <p:cBhvr>
                                        <p:cTn id="106" dur="500"/>
                                        <p:tgtEl>
                                          <p:spTgt spid="58433"/>
                                        </p:tgtEl>
                                      </p:cBhvr>
                                    </p:animEffect>
                                  </p:childTnLst>
                                </p:cTn>
                              </p:par>
                            </p:childTnLst>
                          </p:cTn>
                        </p:par>
                        <p:par>
                          <p:cTn id="107" fill="hold" nodeType="afterGroup">
                            <p:stCondLst>
                              <p:cond delay="1000"/>
                            </p:stCondLst>
                            <p:childTnLst>
                              <p:par>
                                <p:cTn id="108" presetID="22" presetClass="entr" presetSubtype="1" fill="hold" nodeType="afterEffect">
                                  <p:stCondLst>
                                    <p:cond delay="0"/>
                                  </p:stCondLst>
                                  <p:childTnLst>
                                    <p:set>
                                      <p:cBhvr>
                                        <p:cTn id="109" dur="1" fill="hold">
                                          <p:stCondLst>
                                            <p:cond delay="0"/>
                                          </p:stCondLst>
                                        </p:cTn>
                                        <p:tgtEl>
                                          <p:spTgt spid="58432"/>
                                        </p:tgtEl>
                                        <p:attrNameLst>
                                          <p:attrName>style.visibility</p:attrName>
                                        </p:attrNameLst>
                                      </p:cBhvr>
                                      <p:to>
                                        <p:strVal val="visible"/>
                                      </p:to>
                                    </p:set>
                                    <p:animEffect transition="in" filter="wipe(up)">
                                      <p:cBhvr>
                                        <p:cTn id="110" dur="500"/>
                                        <p:tgtEl>
                                          <p:spTgt spid="58432"/>
                                        </p:tgtEl>
                                      </p:cBhvr>
                                    </p:animEffect>
                                  </p:childTnLst>
                                </p:cTn>
                              </p:par>
                            </p:childTnLst>
                          </p:cTn>
                        </p:par>
                        <p:par>
                          <p:cTn id="111" fill="hold" nodeType="afterGroup">
                            <p:stCondLst>
                              <p:cond delay="1500"/>
                            </p:stCondLst>
                            <p:childTnLst>
                              <p:par>
                                <p:cTn id="112" presetID="22" presetClass="entr" presetSubtype="1" fill="hold" nodeType="afterEffect">
                                  <p:stCondLst>
                                    <p:cond delay="0"/>
                                  </p:stCondLst>
                                  <p:childTnLst>
                                    <p:set>
                                      <p:cBhvr>
                                        <p:cTn id="113" dur="1" fill="hold">
                                          <p:stCondLst>
                                            <p:cond delay="0"/>
                                          </p:stCondLst>
                                        </p:cTn>
                                        <p:tgtEl>
                                          <p:spTgt spid="58423"/>
                                        </p:tgtEl>
                                        <p:attrNameLst>
                                          <p:attrName>style.visibility</p:attrName>
                                        </p:attrNameLst>
                                      </p:cBhvr>
                                      <p:to>
                                        <p:strVal val="visible"/>
                                      </p:to>
                                    </p:set>
                                    <p:animEffect transition="in" filter="wipe(up)">
                                      <p:cBhvr>
                                        <p:cTn id="114" dur="500"/>
                                        <p:tgtEl>
                                          <p:spTgt spid="58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20" grpId="0"/>
      <p:bldP spid="58421" grpId="0"/>
      <p:bldP spid="58422" grpId="0"/>
      <p:bldP spid="58423" grpId="0"/>
      <p:bldP spid="584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DE0B-0BC9-0231-287B-4FAFED8239E5}"/>
              </a:ext>
            </a:extLst>
          </p:cNvPr>
          <p:cNvSpPr>
            <a:spLocks noGrp="1"/>
          </p:cNvSpPr>
          <p:nvPr>
            <p:ph type="title"/>
          </p:nvPr>
        </p:nvSpPr>
        <p:spPr>
          <a:xfrm>
            <a:off x="8837613" y="292100"/>
            <a:ext cx="3351212" cy="6337300"/>
          </a:xfrm>
        </p:spPr>
        <p:txBody>
          <a:bodyPr/>
          <a:lstStyle/>
          <a:p>
            <a:r>
              <a:rPr lang="en-US" sz="2400" dirty="0"/>
              <a:t>Dramatically preserved, the huge platform of some 36 acres surrounding the 2</a:t>
            </a:r>
            <a:r>
              <a:rPr lang="en-US" sz="2400" baseline="30000" dirty="0"/>
              <a:t>nd</a:t>
            </a:r>
            <a:r>
              <a:rPr lang="en-US" sz="2400" dirty="0"/>
              <a:t> Temple includes the highest man-made elevation in the Holy Land, the retaining walls rising from bedrock some 130’. This “pinnacle of the Temple” was were Satan tempted Jesus to throw himself down (Mt. 4:5-7), and where James, in fact, </a:t>
            </a:r>
            <a:r>
              <a:rPr lang="en-US" sz="2400" i="1" dirty="0"/>
              <a:t>was</a:t>
            </a:r>
            <a:r>
              <a:rPr lang="en-US" sz="2400" dirty="0"/>
              <a:t> thrown down in AD 62.</a:t>
            </a:r>
          </a:p>
        </p:txBody>
      </p:sp>
      <p:pic>
        <p:nvPicPr>
          <p:cNvPr id="6" name="Content Placeholder 5">
            <a:extLst>
              <a:ext uri="{FF2B5EF4-FFF2-40B4-BE49-F238E27FC236}">
                <a16:creationId xmlns:a16="http://schemas.microsoft.com/office/drawing/2014/main" id="{8DC6C5C6-F264-98DC-52A9-D2A0722C1B47}"/>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88" y="1"/>
            <a:ext cx="8675179" cy="6858000"/>
          </a:xfrm>
        </p:spPr>
      </p:pic>
    </p:spTree>
    <p:extLst>
      <p:ext uri="{BB962C8B-B14F-4D97-AF65-F5344CB8AC3E}">
        <p14:creationId xmlns:p14="http://schemas.microsoft.com/office/powerpoint/2010/main" val="2136968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0B24-4BF3-A061-E5E8-998FFC6A176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1F0FDC69-C499-D70E-8680-53962890BC22}"/>
              </a:ext>
            </a:extLst>
          </p:cNvPr>
          <p:cNvSpPr>
            <a:spLocks noGrp="1"/>
          </p:cNvSpPr>
          <p:nvPr>
            <p:ph type="sldNum" sz="quarter" idx="12"/>
          </p:nvPr>
        </p:nvSpPr>
        <p:spPr/>
        <p:txBody>
          <a:bodyPr/>
          <a:lstStyle/>
          <a:p>
            <a:fld id="{D0D7128A-618D-4316-9566-2C1485AE0830}" type="slidenum">
              <a:rPr lang="en-US" altLang="en-US" smtClean="0"/>
              <a:pPr/>
              <a:t>31</a:t>
            </a:fld>
            <a:endParaRPr lang="en-US" altLang="en-US"/>
          </a:p>
        </p:txBody>
      </p:sp>
      <p:pic>
        <p:nvPicPr>
          <p:cNvPr id="1026" name="Picture 2">
            <a:extLst>
              <a:ext uri="{FF2B5EF4-FFF2-40B4-BE49-F238E27FC236}">
                <a16:creationId xmlns:a16="http://schemas.microsoft.com/office/drawing/2014/main" id="{7176AD75-DA86-4918-3C81-152524DB512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03212" y="8890"/>
            <a:ext cx="11641545" cy="684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678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BD3C7-8917-7D7D-D20A-5FBA3B7133F3}"/>
              </a:ext>
            </a:extLst>
          </p:cNvPr>
          <p:cNvSpPr>
            <a:spLocks noGrp="1"/>
          </p:cNvSpPr>
          <p:nvPr>
            <p:ph type="title"/>
          </p:nvPr>
        </p:nvSpPr>
        <p:spPr>
          <a:xfrm>
            <a:off x="354753" y="292100"/>
            <a:ext cx="2844059" cy="6273800"/>
          </a:xfrm>
        </p:spPr>
        <p:txBody>
          <a:bodyPr/>
          <a:lstStyle/>
          <a:p>
            <a:pPr algn="r"/>
            <a:r>
              <a:rPr lang="en-US" sz="2400" dirty="0"/>
              <a:t>The southwestern corner of the Temple Mount, where excavations began in the late 1960s, shows Herodian ashlars in the lower courses and the projections on the western wall of Robinson’s Arch, which is all that remain of a stately staircase from the 1</a:t>
            </a:r>
            <a:r>
              <a:rPr lang="en-US" sz="2400" baseline="30000" dirty="0"/>
              <a:t>st</a:t>
            </a:r>
            <a:r>
              <a:rPr lang="en-US" sz="2400" dirty="0"/>
              <a:t> century.</a:t>
            </a:r>
          </a:p>
        </p:txBody>
      </p:sp>
      <p:sp>
        <p:nvSpPr>
          <p:cNvPr id="4" name="Slide Number Placeholder 3">
            <a:extLst>
              <a:ext uri="{FF2B5EF4-FFF2-40B4-BE49-F238E27FC236}">
                <a16:creationId xmlns:a16="http://schemas.microsoft.com/office/drawing/2014/main" id="{E93D1B97-4390-4C09-B048-071B53D2F580}"/>
              </a:ext>
            </a:extLst>
          </p:cNvPr>
          <p:cNvSpPr>
            <a:spLocks noGrp="1"/>
          </p:cNvSpPr>
          <p:nvPr>
            <p:ph type="sldNum" sz="quarter" idx="12"/>
          </p:nvPr>
        </p:nvSpPr>
        <p:spPr/>
        <p:txBody>
          <a:bodyPr/>
          <a:lstStyle/>
          <a:p>
            <a:fld id="{D0D7128A-618D-4316-9566-2C1485AE0830}" type="slidenum">
              <a:rPr lang="en-US" altLang="en-US" smtClean="0"/>
              <a:pPr/>
              <a:t>32</a:t>
            </a:fld>
            <a:endParaRPr lang="en-US" altLang="en-US"/>
          </a:p>
        </p:txBody>
      </p:sp>
      <p:pic>
        <p:nvPicPr>
          <p:cNvPr id="7" name="Content Placeholder 5">
            <a:extLst>
              <a:ext uri="{FF2B5EF4-FFF2-40B4-BE49-F238E27FC236}">
                <a16:creationId xmlns:a16="http://schemas.microsoft.com/office/drawing/2014/main" id="{71A3CDD7-D2CF-569C-3602-A360267221B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3495550" y="589548"/>
            <a:ext cx="8703719" cy="565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4505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A9E8-83FF-DA4E-363D-D67DE0D7AE69}"/>
              </a:ext>
            </a:extLst>
          </p:cNvPr>
          <p:cNvSpPr>
            <a:spLocks noGrp="1"/>
          </p:cNvSpPr>
          <p:nvPr>
            <p:ph type="title"/>
          </p:nvPr>
        </p:nvSpPr>
        <p:spPr>
          <a:xfrm>
            <a:off x="227013" y="292099"/>
            <a:ext cx="2286000" cy="6251423"/>
          </a:xfrm>
        </p:spPr>
        <p:txBody>
          <a:bodyPr/>
          <a:lstStyle/>
          <a:p>
            <a:pPr algn="r"/>
            <a:r>
              <a:rPr lang="en-US" sz="2400" dirty="0"/>
              <a:t>This drawing shows how the stairway that ended in Robinson’s Arch may have looked in the time of Jesus. The colored yellow areas show what remains as well as an inscribed piece of the cornice at the top.</a:t>
            </a:r>
          </a:p>
        </p:txBody>
      </p:sp>
      <p:pic>
        <p:nvPicPr>
          <p:cNvPr id="6" name="Content Placeholder 5">
            <a:extLst>
              <a:ext uri="{FF2B5EF4-FFF2-40B4-BE49-F238E27FC236}">
                <a16:creationId xmlns:a16="http://schemas.microsoft.com/office/drawing/2014/main" id="{79EE8BBF-A261-E6BF-C6F3-64D6235E9063}"/>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2775224" y="292100"/>
            <a:ext cx="9424046" cy="6251423"/>
          </a:xfrm>
        </p:spPr>
      </p:pic>
    </p:spTree>
    <p:extLst>
      <p:ext uri="{BB962C8B-B14F-4D97-AF65-F5344CB8AC3E}">
        <p14:creationId xmlns:p14="http://schemas.microsoft.com/office/powerpoint/2010/main" val="3393710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506A4-5745-DFB7-64C3-AA3D2D48AC74}"/>
              </a:ext>
            </a:extLst>
          </p:cNvPr>
          <p:cNvSpPr>
            <a:spLocks noGrp="1"/>
          </p:cNvSpPr>
          <p:nvPr>
            <p:ph type="title"/>
          </p:nvPr>
        </p:nvSpPr>
        <p:spPr>
          <a:xfrm>
            <a:off x="455612" y="5463842"/>
            <a:ext cx="11277600" cy="987424"/>
          </a:xfrm>
        </p:spPr>
        <p:txBody>
          <a:bodyPr/>
          <a:lstStyle/>
          <a:p>
            <a:r>
              <a:rPr lang="en-US" sz="2400" dirty="0"/>
              <a:t>This stone inscribed in Hebrew, “To the place of trumpeting…,” was discovered in the rubble left by the Romans two millennia ago. It marks the place from which a priest would blow the trumpet announcing the beginning and end of the Sabbath.</a:t>
            </a:r>
          </a:p>
        </p:txBody>
      </p:sp>
      <p:pic>
        <p:nvPicPr>
          <p:cNvPr id="6" name="Content Placeholder 5">
            <a:extLst>
              <a:ext uri="{FF2B5EF4-FFF2-40B4-BE49-F238E27FC236}">
                <a16:creationId xmlns:a16="http://schemas.microsoft.com/office/drawing/2014/main" id="{88CCEB92-C59B-9418-D3F3-8053D809BECA}"/>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170567" y="168609"/>
            <a:ext cx="9847690" cy="5098949"/>
          </a:xfrm>
        </p:spPr>
      </p:pic>
      <p:sp>
        <p:nvSpPr>
          <p:cNvPr id="4" name="Slide Number Placeholder 3">
            <a:extLst>
              <a:ext uri="{FF2B5EF4-FFF2-40B4-BE49-F238E27FC236}">
                <a16:creationId xmlns:a16="http://schemas.microsoft.com/office/drawing/2014/main" id="{2ED65B3E-8BC6-24F7-73A8-9DF9DF09A5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1572755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DF787A-4756-7F0A-06B8-425B288C6A38}"/>
              </a:ext>
            </a:extLst>
          </p:cNvPr>
          <p:cNvSpPr>
            <a:spLocks noGrp="1"/>
          </p:cNvSpPr>
          <p:nvPr>
            <p:ph type="sldNum" sz="quarter" idx="12"/>
          </p:nvPr>
        </p:nvSpPr>
        <p:spPr/>
        <p:txBody>
          <a:bodyPr/>
          <a:lstStyle/>
          <a:p>
            <a:fld id="{D0D7128A-618D-4316-9566-2C1485AE0830}" type="slidenum">
              <a:rPr lang="en-US" altLang="en-US" smtClean="0"/>
              <a:pPr/>
              <a:t>35</a:t>
            </a:fld>
            <a:endParaRPr lang="en-US" altLang="en-US"/>
          </a:p>
        </p:txBody>
      </p:sp>
      <p:pic>
        <p:nvPicPr>
          <p:cNvPr id="3074" name="Picture 2">
            <a:extLst>
              <a:ext uri="{FF2B5EF4-FFF2-40B4-BE49-F238E27FC236}">
                <a16:creationId xmlns:a16="http://schemas.microsoft.com/office/drawing/2014/main" id="{C09CCEF1-6CCF-173B-CABF-F10D8EDDEEB4}"/>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037011" y="174914"/>
            <a:ext cx="5181601" cy="31348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A1AFC98-D168-84A6-42B5-321A9BD79B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012" y="1"/>
            <a:ext cx="360045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6BAEFB-4644-8887-45F4-9B960383270A}"/>
              </a:ext>
            </a:extLst>
          </p:cNvPr>
          <p:cNvSpPr txBox="1"/>
          <p:nvPr/>
        </p:nvSpPr>
        <p:spPr>
          <a:xfrm>
            <a:off x="4113211" y="3548218"/>
            <a:ext cx="7848602" cy="3046988"/>
          </a:xfrm>
          <a:prstGeom prst="rect">
            <a:avLst/>
          </a:prstGeom>
          <a:noFill/>
        </p:spPr>
        <p:txBody>
          <a:bodyPr wrap="square" rtlCol="0">
            <a:spAutoFit/>
          </a:bodyPr>
          <a:lstStyle/>
          <a:p>
            <a:r>
              <a:rPr lang="en-US" sz="2400" dirty="0"/>
              <a:t>This Greek inscribed placard, discovered in 1935, once warned Gentiles not to enter the inner courts reserved for Jews at the pain of death. The full inscription reads: “No foreigner may enter within the railing and enclosure that surround the Temple. Anyone apprehended shall have himself to blame for his consequent death” (this fuller text is reconstructed from a more complete copy in the Archaeological Museum in Istanbul.</a:t>
            </a:r>
          </a:p>
        </p:txBody>
      </p:sp>
      <p:sp>
        <p:nvSpPr>
          <p:cNvPr id="6" name="TextBox 5">
            <a:extLst>
              <a:ext uri="{FF2B5EF4-FFF2-40B4-BE49-F238E27FC236}">
                <a16:creationId xmlns:a16="http://schemas.microsoft.com/office/drawing/2014/main" id="{C4CBCB47-EF8A-22F8-0A61-AA23490DDCA2}"/>
              </a:ext>
            </a:extLst>
          </p:cNvPr>
          <p:cNvSpPr txBox="1"/>
          <p:nvPr/>
        </p:nvSpPr>
        <p:spPr>
          <a:xfrm>
            <a:off x="608012" y="5867400"/>
            <a:ext cx="2590800" cy="338554"/>
          </a:xfrm>
          <a:prstGeom prst="rect">
            <a:avLst/>
          </a:prstGeom>
          <a:noFill/>
        </p:spPr>
        <p:txBody>
          <a:bodyPr wrap="square" rtlCol="0">
            <a:spAutoFit/>
          </a:bodyPr>
          <a:lstStyle/>
          <a:p>
            <a:r>
              <a:rPr lang="en-US" sz="1600" dirty="0">
                <a:effectLst>
                  <a:outerShdw blurRad="38100" dist="38100" dir="2700000" algn="tl">
                    <a:srgbClr val="000000">
                      <a:alpha val="43137"/>
                    </a:srgbClr>
                  </a:outerShdw>
                </a:effectLst>
              </a:rPr>
              <a:t>Israel Museum, Jerusalem</a:t>
            </a:r>
          </a:p>
        </p:txBody>
      </p:sp>
    </p:spTree>
    <p:extLst>
      <p:ext uri="{BB962C8B-B14F-4D97-AF65-F5344CB8AC3E}">
        <p14:creationId xmlns:p14="http://schemas.microsoft.com/office/powerpoint/2010/main" val="3661280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a:ln>
                  <a:noFill/>
                </a:ln>
                <a:solidFill>
                  <a:srgbClr val="B98D34">
                    <a:lumMod val="20000"/>
                    <a:lumOff val="80000"/>
                  </a:srgbClr>
                </a:solidFill>
                <a:effectLst/>
                <a:uLnTx/>
                <a:uFillTx/>
                <a:latin typeface="Book Antiqua"/>
                <a:ea typeface="+mj-ea"/>
                <a:cs typeface="+mj-cs"/>
              </a:rPr>
              <a:t>NT ARCHAEOLOGY</a:t>
            </a:r>
            <a:endPar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endParaRP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JESUS’ EARLY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3</a:t>
            </a:r>
          </a:p>
        </p:txBody>
      </p:sp>
    </p:spTree>
    <p:extLst>
      <p:ext uri="{BB962C8B-B14F-4D97-AF65-F5344CB8AC3E}">
        <p14:creationId xmlns:p14="http://schemas.microsoft.com/office/powerpoint/2010/main" val="194137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371E-05D0-63F6-61F4-58BE3BE6FB07}"/>
              </a:ext>
            </a:extLst>
          </p:cNvPr>
          <p:cNvSpPr>
            <a:spLocks noGrp="1"/>
          </p:cNvSpPr>
          <p:nvPr>
            <p:ph type="title"/>
          </p:nvPr>
        </p:nvSpPr>
        <p:spPr>
          <a:xfrm>
            <a:off x="619283" y="136525"/>
            <a:ext cx="10969943" cy="1543050"/>
          </a:xfrm>
        </p:spPr>
        <p:txBody>
          <a:bodyPr/>
          <a:lstStyle/>
          <a:p>
            <a:pPr algn="ctr"/>
            <a:r>
              <a:rPr lang="en-US" sz="5400" dirty="0">
                <a:solidFill>
                  <a:schemeClr val="accent6">
                    <a:lumMod val="40000"/>
                    <a:lumOff val="60000"/>
                  </a:schemeClr>
                </a:solidFill>
                <a:latin typeface="Agency FB" panose="020B0503020202020204" pitchFamily="34" charset="0"/>
              </a:rPr>
              <a:t>NT FIGURES CONFIRMED IN EXTERNAL SOURCES</a:t>
            </a:r>
            <a:br>
              <a:rPr lang="en-US" sz="5400" dirty="0">
                <a:latin typeface="Agency FB" panose="020B0503020202020204" pitchFamily="34" charset="0"/>
              </a:rPr>
            </a:br>
            <a:r>
              <a:rPr lang="en-US" sz="2400" dirty="0">
                <a:solidFill>
                  <a:schemeClr val="accent6">
                    <a:lumMod val="40000"/>
                    <a:lumOff val="60000"/>
                  </a:schemeClr>
                </a:solidFill>
                <a:latin typeface="Arial Narrow" panose="020B0606020202030204" pitchFamily="34" charset="0"/>
              </a:rPr>
              <a:t>Some 30 New Testament persons have been confirmed by external texts, coins, and inscriptions.</a:t>
            </a:r>
            <a:endParaRPr lang="en-US" sz="5400" dirty="0">
              <a:solidFill>
                <a:schemeClr val="accent6">
                  <a:lumMod val="40000"/>
                  <a:lumOff val="60000"/>
                </a:schemeClr>
              </a:solidFill>
              <a:latin typeface="Agency FB" panose="020B0503020202020204" pitchFamily="34" charset="0"/>
            </a:endParaRPr>
          </a:p>
        </p:txBody>
      </p:sp>
      <p:sp>
        <p:nvSpPr>
          <p:cNvPr id="5" name="Content Placeholder 4">
            <a:extLst>
              <a:ext uri="{FF2B5EF4-FFF2-40B4-BE49-F238E27FC236}">
                <a16:creationId xmlns:a16="http://schemas.microsoft.com/office/drawing/2014/main" id="{D5545FDD-70AA-2A4C-B51C-7BE9F1FE087A}"/>
              </a:ext>
            </a:extLst>
          </p:cNvPr>
          <p:cNvSpPr>
            <a:spLocks noGrp="1"/>
          </p:cNvSpPr>
          <p:nvPr>
            <p:ph sz="half" idx="1"/>
          </p:nvPr>
        </p:nvSpPr>
        <p:spPr>
          <a:xfrm>
            <a:off x="227012" y="1732914"/>
            <a:ext cx="4114800" cy="4896485"/>
          </a:xfrm>
        </p:spPr>
        <p:txBody>
          <a:bodyPr/>
          <a:lstStyle/>
          <a:p>
            <a:r>
              <a:rPr lang="en-US" sz="2400" dirty="0">
                <a:solidFill>
                  <a:schemeClr val="accent5"/>
                </a:solidFill>
              </a:rPr>
              <a:t>Jesus</a:t>
            </a:r>
          </a:p>
          <a:p>
            <a:r>
              <a:rPr lang="en-US" sz="2400" dirty="0">
                <a:solidFill>
                  <a:schemeClr val="accent5"/>
                </a:solidFill>
              </a:rPr>
              <a:t>John the Baptist</a:t>
            </a:r>
          </a:p>
          <a:p>
            <a:r>
              <a:rPr lang="en-US" sz="2400" dirty="0">
                <a:solidFill>
                  <a:schemeClr val="accent5"/>
                </a:solidFill>
              </a:rPr>
              <a:t>James, Jesus’ Brother</a:t>
            </a:r>
          </a:p>
          <a:p>
            <a:r>
              <a:rPr lang="en-US" sz="2400" dirty="0">
                <a:solidFill>
                  <a:schemeClr val="accent6">
                    <a:lumMod val="20000"/>
                    <a:lumOff val="80000"/>
                  </a:schemeClr>
                </a:solidFill>
              </a:rPr>
              <a:t>Annas, son of Seth</a:t>
            </a:r>
          </a:p>
          <a:p>
            <a:r>
              <a:rPr lang="en-US" sz="2400" dirty="0">
                <a:solidFill>
                  <a:schemeClr val="accent6">
                    <a:lumMod val="20000"/>
                    <a:lumOff val="80000"/>
                  </a:schemeClr>
                </a:solidFill>
              </a:rPr>
              <a:t>Caiaphas</a:t>
            </a:r>
          </a:p>
          <a:p>
            <a:r>
              <a:rPr lang="en-US" sz="2400" dirty="0">
                <a:solidFill>
                  <a:schemeClr val="accent6">
                    <a:lumMod val="20000"/>
                    <a:lumOff val="80000"/>
                  </a:schemeClr>
                </a:solidFill>
              </a:rPr>
              <a:t>Gamaliel</a:t>
            </a:r>
          </a:p>
          <a:p>
            <a:r>
              <a:rPr lang="en-US" sz="2400" dirty="0">
                <a:solidFill>
                  <a:schemeClr val="accent6">
                    <a:lumMod val="20000"/>
                    <a:lumOff val="80000"/>
                  </a:schemeClr>
                </a:solidFill>
              </a:rPr>
              <a:t>Ananias, son of </a:t>
            </a:r>
            <a:r>
              <a:rPr lang="en-US" sz="2400" dirty="0" err="1">
                <a:solidFill>
                  <a:schemeClr val="accent6">
                    <a:lumMod val="20000"/>
                    <a:lumOff val="80000"/>
                  </a:schemeClr>
                </a:solidFill>
              </a:rPr>
              <a:t>Nebedaios</a:t>
            </a:r>
            <a:endParaRPr lang="en-US" sz="2400" dirty="0">
              <a:solidFill>
                <a:schemeClr val="accent6">
                  <a:lumMod val="20000"/>
                  <a:lumOff val="80000"/>
                </a:schemeClr>
              </a:solidFill>
            </a:endParaRPr>
          </a:p>
          <a:p>
            <a:r>
              <a:rPr lang="en-US" sz="2400" dirty="0">
                <a:solidFill>
                  <a:schemeClr val="accent5">
                    <a:lumMod val="90000"/>
                  </a:schemeClr>
                </a:solidFill>
              </a:rPr>
              <a:t>Augustus</a:t>
            </a:r>
          </a:p>
          <a:p>
            <a:r>
              <a:rPr lang="en-US" sz="2400" dirty="0">
                <a:solidFill>
                  <a:schemeClr val="accent5">
                    <a:lumMod val="90000"/>
                  </a:schemeClr>
                </a:solidFill>
              </a:rPr>
              <a:t>Tiberius</a:t>
            </a:r>
          </a:p>
          <a:p>
            <a:r>
              <a:rPr lang="en-US" sz="2400" dirty="0">
                <a:solidFill>
                  <a:schemeClr val="accent5">
                    <a:lumMod val="90000"/>
                  </a:schemeClr>
                </a:solidFill>
              </a:rPr>
              <a:t>Claudius</a:t>
            </a:r>
          </a:p>
          <a:p>
            <a:r>
              <a:rPr lang="en-US" sz="2400" dirty="0">
                <a:solidFill>
                  <a:schemeClr val="accent5">
                    <a:lumMod val="90000"/>
                  </a:schemeClr>
                </a:solidFill>
              </a:rPr>
              <a:t>Nero</a:t>
            </a:r>
          </a:p>
        </p:txBody>
      </p:sp>
      <p:sp>
        <p:nvSpPr>
          <p:cNvPr id="6" name="Content Placeholder 5">
            <a:extLst>
              <a:ext uri="{FF2B5EF4-FFF2-40B4-BE49-F238E27FC236}">
                <a16:creationId xmlns:a16="http://schemas.microsoft.com/office/drawing/2014/main" id="{24935D28-6505-7292-7611-04E697240AAD}"/>
              </a:ext>
            </a:extLst>
          </p:cNvPr>
          <p:cNvSpPr>
            <a:spLocks noGrp="1"/>
          </p:cNvSpPr>
          <p:nvPr>
            <p:ph sz="half" idx="2"/>
          </p:nvPr>
        </p:nvSpPr>
        <p:spPr>
          <a:xfrm>
            <a:off x="4305934" y="1679575"/>
            <a:ext cx="3236278" cy="4896484"/>
          </a:xfrm>
        </p:spPr>
        <p:txBody>
          <a:bodyPr/>
          <a:lstStyle/>
          <a:p>
            <a:r>
              <a:rPr lang="en-US" sz="2400" dirty="0">
                <a:solidFill>
                  <a:schemeClr val="accent3">
                    <a:lumMod val="40000"/>
                    <a:lumOff val="60000"/>
                  </a:schemeClr>
                </a:solidFill>
              </a:rPr>
              <a:t>Herod the Great</a:t>
            </a:r>
          </a:p>
          <a:p>
            <a:r>
              <a:rPr lang="en-US" sz="2400" dirty="0">
                <a:solidFill>
                  <a:schemeClr val="accent3">
                    <a:lumMod val="40000"/>
                    <a:lumOff val="60000"/>
                  </a:schemeClr>
                </a:solidFill>
              </a:rPr>
              <a:t>Herod Archelaus</a:t>
            </a:r>
          </a:p>
          <a:p>
            <a:r>
              <a:rPr lang="en-US" sz="2400" dirty="0">
                <a:solidFill>
                  <a:schemeClr val="accent3">
                    <a:lumMod val="40000"/>
                    <a:lumOff val="60000"/>
                  </a:schemeClr>
                </a:solidFill>
              </a:rPr>
              <a:t>Herod Antipas</a:t>
            </a:r>
          </a:p>
          <a:p>
            <a:r>
              <a:rPr lang="en-US" sz="2400" dirty="0">
                <a:solidFill>
                  <a:schemeClr val="accent3">
                    <a:lumMod val="40000"/>
                    <a:lumOff val="60000"/>
                  </a:schemeClr>
                </a:solidFill>
              </a:rPr>
              <a:t>Herod Philip</a:t>
            </a:r>
          </a:p>
          <a:p>
            <a:r>
              <a:rPr lang="en-US" sz="2400" dirty="0">
                <a:solidFill>
                  <a:schemeClr val="accent3">
                    <a:lumMod val="40000"/>
                    <a:lumOff val="60000"/>
                  </a:schemeClr>
                </a:solidFill>
              </a:rPr>
              <a:t>Herodias</a:t>
            </a:r>
          </a:p>
          <a:p>
            <a:r>
              <a:rPr lang="en-US" sz="2400" dirty="0">
                <a:solidFill>
                  <a:schemeClr val="accent3">
                    <a:lumMod val="40000"/>
                    <a:lumOff val="60000"/>
                  </a:schemeClr>
                </a:solidFill>
              </a:rPr>
              <a:t>Salome</a:t>
            </a:r>
          </a:p>
          <a:p>
            <a:r>
              <a:rPr lang="en-US" sz="2400" dirty="0">
                <a:solidFill>
                  <a:schemeClr val="accent3">
                    <a:lumMod val="40000"/>
                    <a:lumOff val="60000"/>
                  </a:schemeClr>
                </a:solidFill>
              </a:rPr>
              <a:t>Philip the Tetrarch</a:t>
            </a:r>
          </a:p>
          <a:p>
            <a:r>
              <a:rPr lang="en-US" sz="2400" dirty="0">
                <a:solidFill>
                  <a:schemeClr val="accent3">
                    <a:lumMod val="40000"/>
                    <a:lumOff val="60000"/>
                  </a:schemeClr>
                </a:solidFill>
              </a:rPr>
              <a:t>Herod Agrippa I</a:t>
            </a:r>
          </a:p>
          <a:p>
            <a:r>
              <a:rPr lang="en-US" sz="2400" dirty="0">
                <a:solidFill>
                  <a:schemeClr val="accent3">
                    <a:lumMod val="40000"/>
                    <a:lumOff val="60000"/>
                  </a:schemeClr>
                </a:solidFill>
              </a:rPr>
              <a:t>Herod Agrippa II</a:t>
            </a:r>
          </a:p>
          <a:p>
            <a:r>
              <a:rPr lang="en-US" sz="2400" dirty="0">
                <a:solidFill>
                  <a:schemeClr val="accent3">
                    <a:lumMod val="40000"/>
                    <a:lumOff val="60000"/>
                  </a:schemeClr>
                </a:solidFill>
              </a:rPr>
              <a:t>Berenice</a:t>
            </a:r>
          </a:p>
          <a:p>
            <a:r>
              <a:rPr lang="en-US" sz="2400" dirty="0">
                <a:solidFill>
                  <a:schemeClr val="accent3">
                    <a:lumMod val="40000"/>
                    <a:lumOff val="60000"/>
                  </a:schemeClr>
                </a:solidFill>
              </a:rPr>
              <a:t>Drusilla</a:t>
            </a:r>
          </a:p>
        </p:txBody>
      </p:sp>
      <p:sp>
        <p:nvSpPr>
          <p:cNvPr id="4" name="Slide Number Placeholder 3">
            <a:extLst>
              <a:ext uri="{FF2B5EF4-FFF2-40B4-BE49-F238E27FC236}">
                <a16:creationId xmlns:a16="http://schemas.microsoft.com/office/drawing/2014/main" id="{C2CB6BE3-3E92-1584-5822-FFE0D865DFDA}"/>
              </a:ext>
            </a:extLst>
          </p:cNvPr>
          <p:cNvSpPr>
            <a:spLocks noGrp="1"/>
          </p:cNvSpPr>
          <p:nvPr>
            <p:ph type="sldNum" sz="quarter" idx="12"/>
          </p:nvPr>
        </p:nvSpPr>
        <p:spPr/>
        <p:txBody>
          <a:bodyPr/>
          <a:lstStyle/>
          <a:p>
            <a:fld id="{D0D7128A-618D-4316-9566-2C1485AE0830}" type="slidenum">
              <a:rPr lang="en-US" altLang="en-US" smtClean="0"/>
              <a:pPr/>
              <a:t>37</a:t>
            </a:fld>
            <a:endParaRPr lang="en-US" altLang="en-US" dirty="0"/>
          </a:p>
        </p:txBody>
      </p:sp>
      <p:sp>
        <p:nvSpPr>
          <p:cNvPr id="7" name="Content Placeholder 5">
            <a:extLst>
              <a:ext uri="{FF2B5EF4-FFF2-40B4-BE49-F238E27FC236}">
                <a16:creationId xmlns:a16="http://schemas.microsoft.com/office/drawing/2014/main" id="{13AFFAE5-5EA7-A91C-316D-F7510A63C874}"/>
              </a:ext>
            </a:extLst>
          </p:cNvPr>
          <p:cNvSpPr txBox="1">
            <a:spLocks/>
          </p:cNvSpPr>
          <p:nvPr/>
        </p:nvSpPr>
        <p:spPr bwMode="auto">
          <a:xfrm>
            <a:off x="8151812" y="1679575"/>
            <a:ext cx="3236278"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6">
                    <a:lumMod val="60000"/>
                    <a:lumOff val="40000"/>
                  </a:schemeClr>
                </a:solidFill>
              </a:rPr>
              <a:t>Quirinius</a:t>
            </a:r>
          </a:p>
          <a:p>
            <a:r>
              <a:rPr lang="en-US" sz="2400" dirty="0">
                <a:solidFill>
                  <a:schemeClr val="accent6">
                    <a:lumMod val="60000"/>
                    <a:lumOff val="40000"/>
                  </a:schemeClr>
                </a:solidFill>
              </a:rPr>
              <a:t>Pontius Pilate</a:t>
            </a:r>
          </a:p>
          <a:p>
            <a:r>
              <a:rPr lang="en-US" sz="2400" dirty="0">
                <a:solidFill>
                  <a:schemeClr val="accent6">
                    <a:lumMod val="60000"/>
                    <a:lumOff val="40000"/>
                  </a:schemeClr>
                </a:solidFill>
              </a:rPr>
              <a:t>Lucius Gallio</a:t>
            </a:r>
          </a:p>
          <a:p>
            <a:r>
              <a:rPr lang="en-US" sz="2400" dirty="0">
                <a:solidFill>
                  <a:schemeClr val="accent6">
                    <a:lumMod val="60000"/>
                    <a:lumOff val="40000"/>
                  </a:schemeClr>
                </a:solidFill>
              </a:rPr>
              <a:t>Marcus Felix</a:t>
            </a:r>
          </a:p>
          <a:p>
            <a:r>
              <a:rPr lang="en-US" sz="2400" dirty="0">
                <a:solidFill>
                  <a:schemeClr val="accent6">
                    <a:lumMod val="60000"/>
                    <a:lumOff val="40000"/>
                  </a:schemeClr>
                </a:solidFill>
              </a:rPr>
              <a:t>Porcius Festus</a:t>
            </a:r>
          </a:p>
          <a:p>
            <a:r>
              <a:rPr lang="en-US" sz="2400" dirty="0" err="1">
                <a:solidFill>
                  <a:schemeClr val="accent6">
                    <a:lumMod val="60000"/>
                    <a:lumOff val="40000"/>
                  </a:schemeClr>
                </a:solidFill>
              </a:rPr>
              <a:t>Aretas</a:t>
            </a:r>
            <a:r>
              <a:rPr lang="en-US" sz="2400" dirty="0">
                <a:solidFill>
                  <a:schemeClr val="accent6">
                    <a:lumMod val="60000"/>
                    <a:lumOff val="40000"/>
                  </a:schemeClr>
                </a:solidFill>
              </a:rPr>
              <a:t> IV</a:t>
            </a:r>
          </a:p>
          <a:p>
            <a:r>
              <a:rPr lang="en-US" sz="2400" dirty="0"/>
              <a:t>Unnamed Egyptian</a:t>
            </a:r>
          </a:p>
          <a:p>
            <a:r>
              <a:rPr lang="en-US" sz="2400" dirty="0"/>
              <a:t>Judas of Galilee</a:t>
            </a:r>
          </a:p>
        </p:txBody>
      </p:sp>
    </p:spTree>
    <p:extLst>
      <p:ext uri="{BB962C8B-B14F-4D97-AF65-F5344CB8AC3E}">
        <p14:creationId xmlns:p14="http://schemas.microsoft.com/office/powerpoint/2010/main" val="341803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 calcmode="lin" valueType="num">
                                      <p:cBhvr additive="base">
                                        <p:cTn id="5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 calcmode="lin" valueType="num">
                                      <p:cBhvr additive="base">
                                        <p:cTn id="5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xEl>
                                              <p:pRg st="1" end="1"/>
                                            </p:txEl>
                                          </p:spTgt>
                                        </p:tgtEl>
                                        <p:attrNameLst>
                                          <p:attrName>style.visibility</p:attrName>
                                        </p:attrNameLst>
                                      </p:cBhvr>
                                      <p:to>
                                        <p:strVal val="visible"/>
                                      </p:to>
                                    </p:set>
                                    <p:anim calcmode="lin" valueType="num">
                                      <p:cBhvr additive="base">
                                        <p:cTn id="6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 calcmode="lin" valueType="num">
                                      <p:cBhvr additive="base">
                                        <p:cTn id="6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
                                            <p:txEl>
                                              <p:pRg st="3" end="3"/>
                                            </p:txEl>
                                          </p:spTgt>
                                        </p:tgtEl>
                                        <p:attrNameLst>
                                          <p:attrName>style.visibility</p:attrName>
                                        </p:attrNameLst>
                                      </p:cBhvr>
                                      <p:to>
                                        <p:strVal val="visible"/>
                                      </p:to>
                                    </p:set>
                                    <p:anim calcmode="lin" valueType="num">
                                      <p:cBhvr additive="base">
                                        <p:cTn id="6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6">
                                            <p:txEl>
                                              <p:pRg st="4" end="4"/>
                                            </p:txEl>
                                          </p:spTgt>
                                        </p:tgtEl>
                                        <p:attrNameLst>
                                          <p:attrName>style.visibility</p:attrName>
                                        </p:attrNameLst>
                                      </p:cBhvr>
                                      <p:to>
                                        <p:strVal val="visible"/>
                                      </p:to>
                                    </p:set>
                                    <p:anim calcmode="lin" valueType="num">
                                      <p:cBhvr additive="base">
                                        <p:cTn id="7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 calcmode="lin" valueType="num">
                                      <p:cBhvr additive="base">
                                        <p:cTn id="7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6">
                                            <p:txEl>
                                              <p:pRg st="6" end="6"/>
                                            </p:txEl>
                                          </p:spTgt>
                                        </p:tgtEl>
                                        <p:attrNameLst>
                                          <p:attrName>style.visibility</p:attrName>
                                        </p:attrNameLst>
                                      </p:cBhvr>
                                      <p:to>
                                        <p:strVal val="visible"/>
                                      </p:to>
                                    </p:set>
                                    <p:anim calcmode="lin" valueType="num">
                                      <p:cBhvr additive="base">
                                        <p:cTn id="8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6">
                                            <p:txEl>
                                              <p:pRg st="7" end="7"/>
                                            </p:txEl>
                                          </p:spTgt>
                                        </p:tgtEl>
                                        <p:attrNameLst>
                                          <p:attrName>style.visibility</p:attrName>
                                        </p:attrNameLst>
                                      </p:cBhvr>
                                      <p:to>
                                        <p:strVal val="visible"/>
                                      </p:to>
                                    </p:set>
                                    <p:anim calcmode="lin" valueType="num">
                                      <p:cBhvr additive="base">
                                        <p:cTn id="8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txEl>
                                              <p:pRg st="7" end="7"/>
                                            </p:txEl>
                                          </p:spTgt>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6">
                                            <p:txEl>
                                              <p:pRg st="8" end="8"/>
                                            </p:txEl>
                                          </p:spTgt>
                                        </p:tgtEl>
                                        <p:attrNameLst>
                                          <p:attrName>style.visibility</p:attrName>
                                        </p:attrNameLst>
                                      </p:cBhvr>
                                      <p:to>
                                        <p:strVal val="visible"/>
                                      </p:to>
                                    </p:set>
                                    <p:anim calcmode="lin" valueType="num">
                                      <p:cBhvr additive="base">
                                        <p:cTn id="8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6">
                                            <p:txEl>
                                              <p:pRg st="8" end="8"/>
                                            </p:txEl>
                                          </p:spTgt>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6">
                                            <p:txEl>
                                              <p:pRg st="9" end="9"/>
                                            </p:txEl>
                                          </p:spTgt>
                                        </p:tgtEl>
                                        <p:attrNameLst>
                                          <p:attrName>style.visibility</p:attrName>
                                        </p:attrNameLst>
                                      </p:cBhvr>
                                      <p:to>
                                        <p:strVal val="visible"/>
                                      </p:to>
                                    </p:set>
                                    <p:anim calcmode="lin" valueType="num">
                                      <p:cBhvr additive="base">
                                        <p:cTn id="9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
                                            <p:txEl>
                                              <p:pRg st="9" end="9"/>
                                            </p:txEl>
                                          </p:spTgt>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6">
                                            <p:txEl>
                                              <p:pRg st="10" end="10"/>
                                            </p:txEl>
                                          </p:spTgt>
                                        </p:tgtEl>
                                        <p:attrNameLst>
                                          <p:attrName>style.visibility</p:attrName>
                                        </p:attrNameLst>
                                      </p:cBhvr>
                                      <p:to>
                                        <p:strVal val="visible"/>
                                      </p:to>
                                    </p:set>
                                    <p:anim calcmode="lin" valueType="num">
                                      <p:cBhvr additive="base">
                                        <p:cTn id="9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7">
                                            <p:txEl>
                                              <p:pRg st="0" end="0"/>
                                            </p:txEl>
                                          </p:spTgt>
                                        </p:tgtEl>
                                        <p:attrNameLst>
                                          <p:attrName>style.visibility</p:attrName>
                                        </p:attrNameLst>
                                      </p:cBhvr>
                                      <p:to>
                                        <p:strVal val="visible"/>
                                      </p:to>
                                    </p:set>
                                    <p:anim calcmode="lin" valueType="num">
                                      <p:cBhvr additive="base">
                                        <p:cTn id="10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7">
                                            <p:txEl>
                                              <p:pRg st="1" end="1"/>
                                            </p:txEl>
                                          </p:spTgt>
                                        </p:tgtEl>
                                        <p:attrNameLst>
                                          <p:attrName>style.visibility</p:attrName>
                                        </p:attrNameLst>
                                      </p:cBhvr>
                                      <p:to>
                                        <p:strVal val="visible"/>
                                      </p:to>
                                    </p:set>
                                    <p:anim calcmode="lin" valueType="num">
                                      <p:cBhvr additive="base">
                                        <p:cTn id="10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7">
                                            <p:txEl>
                                              <p:pRg st="2" end="2"/>
                                            </p:txEl>
                                          </p:spTgt>
                                        </p:tgtEl>
                                        <p:attrNameLst>
                                          <p:attrName>style.visibility</p:attrName>
                                        </p:attrNameLst>
                                      </p:cBhvr>
                                      <p:to>
                                        <p:strVal val="visible"/>
                                      </p:to>
                                    </p:set>
                                    <p:anim calcmode="lin" valueType="num">
                                      <p:cBhvr additive="base">
                                        <p:cTn id="1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7">
                                            <p:txEl>
                                              <p:pRg st="3" end="3"/>
                                            </p:txEl>
                                          </p:spTgt>
                                        </p:tgtEl>
                                        <p:attrNameLst>
                                          <p:attrName>style.visibility</p:attrName>
                                        </p:attrNameLst>
                                      </p:cBhvr>
                                      <p:to>
                                        <p:strVal val="visible"/>
                                      </p:to>
                                    </p:set>
                                    <p:anim calcmode="lin" valueType="num">
                                      <p:cBhvr additive="base">
                                        <p:cTn id="1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7">
                                            <p:txEl>
                                              <p:pRg st="4" end="4"/>
                                            </p:txEl>
                                          </p:spTgt>
                                        </p:tgtEl>
                                        <p:attrNameLst>
                                          <p:attrName>style.visibility</p:attrName>
                                        </p:attrNameLst>
                                      </p:cBhvr>
                                      <p:to>
                                        <p:strVal val="visible"/>
                                      </p:to>
                                    </p:set>
                                    <p:anim calcmode="lin" valueType="num">
                                      <p:cBhvr additive="base">
                                        <p:cTn id="1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7">
                                            <p:txEl>
                                              <p:pRg st="5" end="5"/>
                                            </p:txEl>
                                          </p:spTgt>
                                        </p:tgtEl>
                                        <p:attrNameLst>
                                          <p:attrName>style.visibility</p:attrName>
                                        </p:attrNameLst>
                                      </p:cBhvr>
                                      <p:to>
                                        <p:strVal val="visible"/>
                                      </p:to>
                                    </p:set>
                                    <p:anim calcmode="lin" valueType="num">
                                      <p:cBhvr additive="base">
                                        <p:cTn id="1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7">
                                            <p:txEl>
                                              <p:pRg st="6" end="6"/>
                                            </p:txEl>
                                          </p:spTgt>
                                        </p:tgtEl>
                                        <p:attrNameLst>
                                          <p:attrName>style.visibility</p:attrName>
                                        </p:attrNameLst>
                                      </p:cBhvr>
                                      <p:to>
                                        <p:strVal val="visible"/>
                                      </p:to>
                                    </p:set>
                                    <p:anim calcmode="lin" valueType="num">
                                      <p:cBhvr additive="base">
                                        <p:cTn id="12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7">
                                            <p:txEl>
                                              <p:pRg st="7" end="7"/>
                                            </p:txEl>
                                          </p:spTgt>
                                        </p:tgtEl>
                                        <p:attrNameLst>
                                          <p:attrName>style.visibility</p:attrName>
                                        </p:attrNameLst>
                                      </p:cBhvr>
                                      <p:to>
                                        <p:strVal val="visible"/>
                                      </p:to>
                                    </p:set>
                                    <p:anim calcmode="lin" valueType="num">
                                      <p:cBhvr additive="base">
                                        <p:cTn id="13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B392-D323-A359-25C2-01FB8588E340}"/>
              </a:ext>
            </a:extLst>
          </p:cNvPr>
          <p:cNvSpPr>
            <a:spLocks noGrp="1"/>
          </p:cNvSpPr>
          <p:nvPr>
            <p:ph type="title"/>
          </p:nvPr>
        </p:nvSpPr>
        <p:spPr>
          <a:xfrm>
            <a:off x="303213" y="381000"/>
            <a:ext cx="3124200" cy="6096000"/>
          </a:xfrm>
        </p:spPr>
        <p:txBody>
          <a:bodyPr/>
          <a:lstStyle/>
          <a:p>
            <a:pPr algn="r"/>
            <a:r>
              <a:rPr lang="en-US" sz="2400" dirty="0"/>
              <a:t>This papyrus census document (Papyrus 904, British Museum) from the administration of Emperor Trajan (AD 104) describes the requirement that everyone was to return to his ancestral home to register, the very same situation described by Luke (Lk. 2:1-4).</a:t>
            </a:r>
          </a:p>
        </p:txBody>
      </p:sp>
      <p:sp>
        <p:nvSpPr>
          <p:cNvPr id="4" name="Slide Number Placeholder 3">
            <a:extLst>
              <a:ext uri="{FF2B5EF4-FFF2-40B4-BE49-F238E27FC236}">
                <a16:creationId xmlns:a16="http://schemas.microsoft.com/office/drawing/2014/main" id="{FB63990F-CEA8-B6B2-B86B-790CFD9A6005}"/>
              </a:ext>
            </a:extLst>
          </p:cNvPr>
          <p:cNvSpPr>
            <a:spLocks noGrp="1"/>
          </p:cNvSpPr>
          <p:nvPr>
            <p:ph type="sldNum" sz="quarter" idx="12"/>
          </p:nvPr>
        </p:nvSpPr>
        <p:spPr/>
        <p:txBody>
          <a:bodyPr/>
          <a:lstStyle/>
          <a:p>
            <a:fld id="{D0D7128A-618D-4316-9566-2C1485AE0830}" type="slidenum">
              <a:rPr lang="en-US" altLang="en-US" smtClean="0"/>
              <a:pPr/>
              <a:t>38</a:t>
            </a:fld>
            <a:endParaRPr lang="en-US" altLang="en-US"/>
          </a:p>
        </p:txBody>
      </p:sp>
      <p:pic>
        <p:nvPicPr>
          <p:cNvPr id="1026" name="Picture 2">
            <a:extLst>
              <a:ext uri="{FF2B5EF4-FFF2-40B4-BE49-F238E27FC236}">
                <a16:creationId xmlns:a16="http://schemas.microsoft.com/office/drawing/2014/main" id="{1D527CA4-669E-FEB2-8E0D-7DF0C5D600DE}"/>
              </a:ext>
            </a:extLst>
          </p:cNvPr>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3751936" y="13732"/>
            <a:ext cx="7792618" cy="684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44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F225-69D4-A004-83D0-91E773DD0824}"/>
              </a:ext>
            </a:extLst>
          </p:cNvPr>
          <p:cNvSpPr>
            <a:spLocks noGrp="1"/>
          </p:cNvSpPr>
          <p:nvPr>
            <p:ph type="title"/>
          </p:nvPr>
        </p:nvSpPr>
        <p:spPr>
          <a:xfrm>
            <a:off x="609440" y="65088"/>
            <a:ext cx="10969943" cy="1384300"/>
          </a:xfrm>
        </p:spPr>
        <p:txBody>
          <a:bodyPr/>
          <a:lstStyle/>
          <a:p>
            <a:r>
              <a:rPr lang="en-US" b="1" dirty="0">
                <a:solidFill>
                  <a:schemeClr val="accent1">
                    <a:lumMod val="20000"/>
                    <a:lumOff val="80000"/>
                  </a:schemeClr>
                </a:solidFill>
              </a:rPr>
              <a:t>The Problem of Quirinius</a:t>
            </a:r>
          </a:p>
        </p:txBody>
      </p:sp>
      <p:sp>
        <p:nvSpPr>
          <p:cNvPr id="3" name="Content Placeholder 2">
            <a:extLst>
              <a:ext uri="{FF2B5EF4-FFF2-40B4-BE49-F238E27FC236}">
                <a16:creationId xmlns:a16="http://schemas.microsoft.com/office/drawing/2014/main" id="{BC284177-AFEA-A297-AA80-750DF33BE2AF}"/>
              </a:ext>
            </a:extLst>
          </p:cNvPr>
          <p:cNvSpPr>
            <a:spLocks noGrp="1"/>
          </p:cNvSpPr>
          <p:nvPr>
            <p:ph idx="1"/>
          </p:nvPr>
        </p:nvSpPr>
        <p:spPr>
          <a:xfrm>
            <a:off x="609440" y="1295400"/>
            <a:ext cx="10969943" cy="4572000"/>
          </a:xfrm>
        </p:spPr>
        <p:txBody>
          <a:bodyPr/>
          <a:lstStyle/>
          <a:p>
            <a:pPr marL="0" indent="0">
              <a:buNone/>
            </a:pPr>
            <a:r>
              <a:rPr lang="en-US" sz="2800" b="1" dirty="0">
                <a:solidFill>
                  <a:schemeClr val="accent6">
                    <a:lumMod val="60000"/>
                    <a:lumOff val="40000"/>
                  </a:schemeClr>
                </a:solidFill>
              </a:rPr>
              <a:t>We know of a Quirinius who conducted a census in AD 6.</a:t>
            </a:r>
          </a:p>
          <a:p>
            <a:r>
              <a:rPr lang="en-US" sz="2400" i="1" dirty="0"/>
              <a:t>This is a decade too late to coordinate with the birth of Jesus before Herod the Great’s death, which we know occurred in 4 BC.</a:t>
            </a:r>
          </a:p>
          <a:p>
            <a:r>
              <a:rPr lang="en-US" sz="2400" i="1" dirty="0"/>
              <a:t>Attempts at resolution:</a:t>
            </a:r>
          </a:p>
          <a:p>
            <a:pPr lvl="1"/>
            <a:r>
              <a:rPr lang="en-US" sz="2000" b="1" dirty="0">
                <a:solidFill>
                  <a:schemeClr val="accent2">
                    <a:lumMod val="40000"/>
                    <a:lumOff val="60000"/>
                  </a:schemeClr>
                </a:solidFill>
              </a:rPr>
              <a:t>Some scholars suggest the word </a:t>
            </a:r>
            <a:r>
              <a:rPr lang="en-US" sz="2400" dirty="0" err="1">
                <a:solidFill>
                  <a:schemeClr val="accent2">
                    <a:lumMod val="40000"/>
                    <a:lumOff val="60000"/>
                  </a:schemeClr>
                </a:solidFill>
                <a:latin typeface="Greekth" panose="02020803070505020304" pitchFamily="18" charset="0"/>
              </a:rPr>
              <a:t>prw</a:t>
            </a:r>
            <a:r>
              <a:rPr lang="en-US" sz="2400" dirty="0">
                <a:solidFill>
                  <a:schemeClr val="accent2">
                    <a:lumMod val="40000"/>
                    <a:lumOff val="60000"/>
                  </a:schemeClr>
                </a:solidFill>
                <a:latin typeface="Greekth" panose="02020803070505020304" pitchFamily="18" charset="0"/>
              </a:rPr>
              <a:t>&lt;</a:t>
            </a:r>
            <a:r>
              <a:rPr lang="en-US" sz="2400" dirty="0" err="1">
                <a:solidFill>
                  <a:schemeClr val="accent2">
                    <a:lumMod val="40000"/>
                    <a:lumOff val="60000"/>
                  </a:schemeClr>
                </a:solidFill>
                <a:latin typeface="Greekth" panose="02020803070505020304" pitchFamily="18" charset="0"/>
              </a:rPr>
              <a:t>th</a:t>
            </a:r>
            <a:r>
              <a:rPr lang="en-US" sz="2400" dirty="0">
                <a:solidFill>
                  <a:schemeClr val="accent2">
                    <a:lumMod val="40000"/>
                    <a:lumOff val="60000"/>
                  </a:schemeClr>
                </a:solidFill>
                <a:latin typeface="Greekth" panose="02020803070505020304" pitchFamily="18" charset="0"/>
              </a:rPr>
              <a:t> </a:t>
            </a:r>
            <a:r>
              <a:rPr lang="en-US" sz="2000" b="1" dirty="0">
                <a:solidFill>
                  <a:schemeClr val="accent2">
                    <a:lumMod val="40000"/>
                    <a:lumOff val="60000"/>
                  </a:schemeClr>
                </a:solidFill>
              </a:rPr>
              <a:t>in Lk. 2:2b should be rendered as “formerly” rather than “first.” If so, the passage would read, “This was the former census that took place while Quirinius was governor of Syria.)</a:t>
            </a:r>
          </a:p>
          <a:p>
            <a:pPr lvl="1"/>
            <a:r>
              <a:rPr lang="en-US" sz="2000" b="1" dirty="0">
                <a:solidFill>
                  <a:schemeClr val="accent2">
                    <a:lumMod val="40000"/>
                    <a:lumOff val="60000"/>
                  </a:schemeClr>
                </a:solidFill>
              </a:rPr>
              <a:t>This rendering opens the possibility that there may have been an earlier tenure of Quirinius (of which we have no record), or else, there may have been two governors with the same name (of which we have no record).</a:t>
            </a:r>
          </a:p>
          <a:p>
            <a:pPr lvl="1"/>
            <a:r>
              <a:rPr lang="en-US" sz="2000" b="1" dirty="0">
                <a:solidFill>
                  <a:schemeClr val="accent2">
                    <a:lumMod val="40000"/>
                    <a:lumOff val="60000"/>
                  </a:schemeClr>
                </a:solidFill>
              </a:rPr>
              <a:t>Finally, some would redate the birth of Jesus to AD 6, setting aside the reference in Matthew concerning Jesus’ birth near the time of Herod’s death.</a:t>
            </a:r>
          </a:p>
        </p:txBody>
      </p:sp>
      <p:sp>
        <p:nvSpPr>
          <p:cNvPr id="4" name="Slide Number Placeholder 3">
            <a:extLst>
              <a:ext uri="{FF2B5EF4-FFF2-40B4-BE49-F238E27FC236}">
                <a16:creationId xmlns:a16="http://schemas.microsoft.com/office/drawing/2014/main" id="{E4E7C823-674A-ACE1-998E-61423C5341CE}"/>
              </a:ext>
            </a:extLst>
          </p:cNvPr>
          <p:cNvSpPr>
            <a:spLocks noGrp="1"/>
          </p:cNvSpPr>
          <p:nvPr>
            <p:ph type="sldNum" sz="quarter" idx="12"/>
          </p:nvPr>
        </p:nvSpPr>
        <p:spPr/>
        <p:txBody>
          <a:bodyPr/>
          <a:lstStyle/>
          <a:p>
            <a:fld id="{D0D7128A-618D-4316-9566-2C1485AE0830}" type="slidenum">
              <a:rPr lang="en-US" altLang="en-US" smtClean="0"/>
              <a:pPr/>
              <a:t>39</a:t>
            </a:fld>
            <a:endParaRPr lang="en-US" altLang="en-US"/>
          </a:p>
        </p:txBody>
      </p:sp>
      <p:sp>
        <p:nvSpPr>
          <p:cNvPr id="5" name="TextBox 4">
            <a:extLst>
              <a:ext uri="{FF2B5EF4-FFF2-40B4-BE49-F238E27FC236}">
                <a16:creationId xmlns:a16="http://schemas.microsoft.com/office/drawing/2014/main" id="{229EFEA8-36F5-47BD-96DD-24C09652EC96}"/>
              </a:ext>
            </a:extLst>
          </p:cNvPr>
          <p:cNvSpPr txBox="1"/>
          <p:nvPr/>
        </p:nvSpPr>
        <p:spPr>
          <a:xfrm>
            <a:off x="609440" y="6019800"/>
            <a:ext cx="10969943" cy="584775"/>
          </a:xfrm>
          <a:prstGeom prst="rect">
            <a:avLst/>
          </a:prstGeom>
          <a:solidFill>
            <a:schemeClr val="accent6">
              <a:lumMod val="20000"/>
              <a:lumOff val="80000"/>
            </a:schemeClr>
          </a:solidFill>
        </p:spPr>
        <p:txBody>
          <a:bodyPr wrap="square" rtlCol="0">
            <a:spAutoFit/>
          </a:bodyPr>
          <a:lstStyle/>
          <a:p>
            <a:pPr algn="ctr"/>
            <a:r>
              <a:rPr lang="en-US" sz="3200" dirty="0">
                <a:solidFill>
                  <a:schemeClr val="accent5">
                    <a:lumMod val="75000"/>
                  </a:schemeClr>
                </a:solidFill>
                <a:effectLst>
                  <a:outerShdw blurRad="38100" dist="38100" dir="2700000" algn="tl">
                    <a:srgbClr val="000000">
                      <a:alpha val="43137"/>
                    </a:srgbClr>
                  </a:outerShdw>
                </a:effectLst>
                <a:latin typeface="Eras Demi ITC" panose="020B0805030504020804" pitchFamily="34" charset="0"/>
              </a:rPr>
              <a:t>At present, this issue remains unresolved.</a:t>
            </a:r>
          </a:p>
        </p:txBody>
      </p:sp>
    </p:spTree>
    <p:extLst>
      <p:ext uri="{BB962C8B-B14F-4D97-AF65-F5344CB8AC3E}">
        <p14:creationId xmlns:p14="http://schemas.microsoft.com/office/powerpoint/2010/main" val="414420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C5D5A30-49B4-E74D-D022-E80512325C48}"/>
              </a:ext>
            </a:extLst>
          </p:cNvPr>
          <p:cNvSpPr>
            <a:spLocks noGrp="1" noChangeArrowheads="1"/>
          </p:cNvSpPr>
          <p:nvPr>
            <p:ph type="title"/>
          </p:nvPr>
        </p:nvSpPr>
        <p:spPr>
          <a:xfrm>
            <a:off x="609441" y="292100"/>
            <a:ext cx="11276171" cy="1384300"/>
          </a:xfrm>
        </p:spPr>
        <p:txBody>
          <a:bodyPr/>
          <a:lstStyle/>
          <a:p>
            <a:r>
              <a:rPr lang="en-US" altLang="en-US" sz="5400" dirty="0">
                <a:solidFill>
                  <a:schemeClr val="accent1"/>
                </a:solidFill>
                <a:latin typeface="Rockwell Extra Bold" panose="02060903040505020403" pitchFamily="18" charset="0"/>
              </a:rPr>
              <a:t>NT Archaeology</a:t>
            </a:r>
          </a:p>
        </p:txBody>
      </p:sp>
      <p:sp>
        <p:nvSpPr>
          <p:cNvPr id="57347" name="Rectangle 3">
            <a:extLst>
              <a:ext uri="{FF2B5EF4-FFF2-40B4-BE49-F238E27FC236}">
                <a16:creationId xmlns:a16="http://schemas.microsoft.com/office/drawing/2014/main" id="{7AEA199E-46AE-B34F-035F-EC39D30C515E}"/>
              </a:ext>
            </a:extLst>
          </p:cNvPr>
          <p:cNvSpPr>
            <a:spLocks noGrp="1" noChangeArrowheads="1"/>
          </p:cNvSpPr>
          <p:nvPr>
            <p:ph type="body" idx="1"/>
          </p:nvPr>
        </p:nvSpPr>
        <p:spPr>
          <a:xfrm>
            <a:off x="598522" y="1676400"/>
            <a:ext cx="10969943" cy="4800600"/>
          </a:xfrm>
        </p:spPr>
        <p:txBody>
          <a:bodyPr/>
          <a:lstStyle/>
          <a:p>
            <a:pPr>
              <a:buFontTx/>
              <a:buNone/>
            </a:pPr>
            <a:r>
              <a:rPr lang="en-US" altLang="en-US" dirty="0">
                <a:solidFill>
                  <a:schemeClr val="accent2"/>
                </a:solidFill>
                <a:latin typeface="Bernard MT Condensed" panose="02050806060905020404" pitchFamily="18" charset="0"/>
              </a:rPr>
              <a:t>The period for NT archaeology is much shorter than for the Old Testament, only about a century as opposed to two millennia:</a:t>
            </a:r>
          </a:p>
          <a:p>
            <a:r>
              <a:rPr lang="en-US" altLang="en-US" sz="2400" i="1" dirty="0">
                <a:cs typeface="Tahoma" panose="020B0604030504040204" pitchFamily="34" charset="0"/>
              </a:rPr>
              <a:t>Primarily, it focuses upon three broad categories:</a:t>
            </a:r>
          </a:p>
          <a:p>
            <a:pPr lvl="1"/>
            <a:r>
              <a:rPr lang="en-US" altLang="en-US" sz="2000" b="1" dirty="0">
                <a:solidFill>
                  <a:schemeClr val="accent2">
                    <a:lumMod val="20000"/>
                    <a:lumOff val="80000"/>
                  </a:schemeClr>
                </a:solidFill>
                <a:cs typeface="Tahoma" panose="020B0604030504040204" pitchFamily="34" charset="0"/>
              </a:rPr>
              <a:t>Life and times of Jesus</a:t>
            </a:r>
          </a:p>
          <a:p>
            <a:pPr lvl="1"/>
            <a:r>
              <a:rPr lang="en-US" altLang="en-US" sz="2000" b="1" dirty="0">
                <a:solidFill>
                  <a:schemeClr val="accent2">
                    <a:lumMod val="20000"/>
                    <a:lumOff val="80000"/>
                  </a:schemeClr>
                </a:solidFill>
                <a:cs typeface="Tahoma" panose="020B0604030504040204" pitchFamily="34" charset="0"/>
              </a:rPr>
              <a:t>History of the Early Church</a:t>
            </a:r>
          </a:p>
          <a:p>
            <a:pPr lvl="1"/>
            <a:r>
              <a:rPr lang="en-US" altLang="en-US" sz="2000" b="1" dirty="0">
                <a:solidFill>
                  <a:schemeClr val="accent2">
                    <a:lumMod val="20000"/>
                    <a:lumOff val="80000"/>
                  </a:schemeClr>
                </a:solidFill>
                <a:cs typeface="Tahoma" panose="020B0604030504040204" pitchFamily="34" charset="0"/>
              </a:rPr>
              <a:t>Texts of the New Testament</a:t>
            </a:r>
          </a:p>
          <a:p>
            <a:r>
              <a:rPr lang="en-US" altLang="en-US" sz="2400" i="1" dirty="0">
                <a:cs typeface="Tahoma" panose="020B0604030504040204" pitchFamily="34" charset="0"/>
              </a:rPr>
              <a:t>However, lying just before the birth of Jesus is the long transition from the Old Testament to the New Testament—about four centuries—and many things that one finds in the NT depend upon events and ideas from what is popularly called “the silent years.”</a:t>
            </a:r>
          </a:p>
          <a:p>
            <a:r>
              <a:rPr lang="en-US" altLang="en-US" sz="2400" i="1" dirty="0">
                <a:cs typeface="Tahoma" panose="020B0604030504040204" pitchFamily="34" charset="0"/>
              </a:rPr>
              <a:t>Since NT archaeology is later, sometimes archaeologists reach strata from this period rather quickly, as in, for instance, the village of Bethsaida.</a:t>
            </a:r>
          </a:p>
        </p:txBody>
      </p:sp>
      <p:sp>
        <p:nvSpPr>
          <p:cNvPr id="2" name="Slide Number Placeholder 1">
            <a:extLst>
              <a:ext uri="{FF2B5EF4-FFF2-40B4-BE49-F238E27FC236}">
                <a16:creationId xmlns:a16="http://schemas.microsoft.com/office/drawing/2014/main" id="{0EECE65B-9005-205F-A9DC-90C6033C30B4}"/>
              </a:ext>
            </a:extLst>
          </p:cNvPr>
          <p:cNvSpPr>
            <a:spLocks noGrp="1"/>
          </p:cNvSpPr>
          <p:nvPr>
            <p:ph type="sldNum" sz="quarter" idx="12"/>
          </p:nvPr>
        </p:nvSpPr>
        <p:spPr/>
        <p:txBody>
          <a:bodyPr/>
          <a:lstStyle/>
          <a:p>
            <a:fld id="{D0D7128A-618D-4316-9566-2C1485AE0830}" type="slidenum">
              <a:rPr lang="en-US" altLang="en-US" smtClean="0"/>
              <a:pPr/>
              <a:t>4</a:t>
            </a:fld>
            <a:endParaRPr lang="en-US" altLang="en-US"/>
          </a:p>
        </p:txBody>
      </p:sp>
    </p:spTree>
    <p:extLst>
      <p:ext uri="{BB962C8B-B14F-4D97-AF65-F5344CB8AC3E}">
        <p14:creationId xmlns:p14="http://schemas.microsoft.com/office/powerpoint/2010/main" val="1295751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7347">
                                            <p:txEl>
                                              <p:pRg st="5" end="5"/>
                                            </p:txEl>
                                          </p:spTgt>
                                        </p:tgtEl>
                                        <p:attrNameLst>
                                          <p:attrName>style.visibility</p:attrName>
                                        </p:attrNameLst>
                                      </p:cBhvr>
                                      <p:to>
                                        <p:strVal val="visible"/>
                                      </p:to>
                                    </p:set>
                                    <p:anim calcmode="lin" valueType="num">
                                      <p:cBhvr additive="base">
                                        <p:cTn id="37" dur="500" fill="hold"/>
                                        <p:tgtEl>
                                          <p:spTgt spid="573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73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7347">
                                            <p:txEl>
                                              <p:pRg st="6" end="6"/>
                                            </p:txEl>
                                          </p:spTgt>
                                        </p:tgtEl>
                                        <p:attrNameLst>
                                          <p:attrName>style.visibility</p:attrName>
                                        </p:attrNameLst>
                                      </p:cBhvr>
                                      <p:to>
                                        <p:strVal val="visible"/>
                                      </p:to>
                                    </p:set>
                                    <p:anim calcmode="lin" valueType="num">
                                      <p:cBhvr additive="base">
                                        <p:cTn id="43" dur="500" fill="hold"/>
                                        <p:tgtEl>
                                          <p:spTgt spid="573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73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NTA49"/>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914162" y="893"/>
            <a:ext cx="10252676" cy="683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 Box 6"/>
          <p:cNvSpPr txBox="1">
            <a:spLocks noChangeArrowheads="1"/>
          </p:cNvSpPr>
          <p:nvPr/>
        </p:nvSpPr>
        <p:spPr bwMode="auto">
          <a:xfrm>
            <a:off x="6475412" y="5851119"/>
            <a:ext cx="4113728" cy="399877"/>
          </a:xfrm>
          <a:prstGeom prst="rect">
            <a:avLst/>
          </a:prstGeom>
          <a:solidFill>
            <a:schemeClr val="accent2">
              <a:lumMod val="60000"/>
              <a:lumOff val="40000"/>
            </a:schemeClr>
          </a:solidFill>
          <a:ln>
            <a:noFill/>
          </a:ln>
          <a:effectLst/>
        </p:spPr>
        <p:txBody>
          <a:bodyPr>
            <a:spAutoFit/>
          </a:bodyPr>
          <a:lstStyle/>
          <a:p>
            <a:pPr>
              <a:spcBef>
                <a:spcPct val="50000"/>
              </a:spcBef>
            </a:pPr>
            <a:r>
              <a:rPr lang="en-US" altLang="en-US" sz="1999" dirty="0">
                <a:effectLst>
                  <a:outerShdw blurRad="38100" dist="38100" dir="2700000" algn="tl">
                    <a:srgbClr val="000000">
                      <a:alpha val="43137"/>
                    </a:srgbClr>
                  </a:outerShdw>
                </a:effectLst>
              </a:rPr>
              <a:t>Church of the Nativity, Bethlehem</a:t>
            </a:r>
          </a:p>
        </p:txBody>
      </p:sp>
      <p:sp>
        <p:nvSpPr>
          <p:cNvPr id="102407" name="AutoShape 7"/>
          <p:cNvSpPr>
            <a:spLocks noChangeArrowheads="1"/>
          </p:cNvSpPr>
          <p:nvPr/>
        </p:nvSpPr>
        <p:spPr bwMode="auto">
          <a:xfrm rot="15966141">
            <a:off x="4790231" y="4718051"/>
            <a:ext cx="1523603" cy="1447423"/>
          </a:xfrm>
          <a:prstGeom prst="curvedDownArrow">
            <a:avLst>
              <a:gd name="adj1" fmla="val 16667"/>
              <a:gd name="adj2" fmla="val 4210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799"/>
          </a:p>
        </p:txBody>
      </p:sp>
    </p:spTree>
    <p:extLst>
      <p:ext uri="{BB962C8B-B14F-4D97-AF65-F5344CB8AC3E}">
        <p14:creationId xmlns:p14="http://schemas.microsoft.com/office/powerpoint/2010/main" val="4261274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91BF-888A-440E-AB33-0869C9FC37DF}"/>
              </a:ext>
            </a:extLst>
          </p:cNvPr>
          <p:cNvSpPr>
            <a:spLocks noGrp="1"/>
          </p:cNvSpPr>
          <p:nvPr>
            <p:ph type="title"/>
          </p:nvPr>
        </p:nvSpPr>
        <p:spPr>
          <a:xfrm>
            <a:off x="609441" y="128772"/>
            <a:ext cx="10969943" cy="839136"/>
          </a:xfrm>
        </p:spPr>
        <p:txBody>
          <a:bodyPr/>
          <a:lstStyle/>
          <a:p>
            <a:pPr algn="ctr"/>
            <a:r>
              <a:rPr lang="en-US" dirty="0" err="1"/>
              <a:t>Qorban</a:t>
            </a:r>
            <a:r>
              <a:rPr lang="en-US" dirty="0"/>
              <a:t> (= offering) Inscription</a:t>
            </a:r>
          </a:p>
        </p:txBody>
      </p:sp>
      <p:sp>
        <p:nvSpPr>
          <p:cNvPr id="5" name="Slide Number Placeholder 4">
            <a:extLst>
              <a:ext uri="{FF2B5EF4-FFF2-40B4-BE49-F238E27FC236}">
                <a16:creationId xmlns:a16="http://schemas.microsoft.com/office/drawing/2014/main" id="{37F1361C-4779-4D82-57EE-858B0AC49C43}"/>
              </a:ext>
            </a:extLst>
          </p:cNvPr>
          <p:cNvSpPr>
            <a:spLocks noGrp="1"/>
          </p:cNvSpPr>
          <p:nvPr>
            <p:ph type="sldNum" sz="quarter" idx="12"/>
          </p:nvPr>
        </p:nvSpPr>
        <p:spPr/>
        <p:txBody>
          <a:bodyPr/>
          <a:lstStyle/>
          <a:p>
            <a:fld id="{2C70DE27-D579-43C3-A61C-51F0400F322A}" type="slidenum">
              <a:rPr lang="en-US" altLang="en-US" smtClean="0"/>
              <a:pPr/>
              <a:t>41</a:t>
            </a:fld>
            <a:endParaRPr lang="en-US" altLang="en-US"/>
          </a:p>
        </p:txBody>
      </p:sp>
      <p:pic>
        <p:nvPicPr>
          <p:cNvPr id="1026" name="Picture 2" descr="Korban Vessel : Center for Online Judaic Studies">
            <a:extLst>
              <a:ext uri="{FF2B5EF4-FFF2-40B4-BE49-F238E27FC236}">
                <a16:creationId xmlns:a16="http://schemas.microsoft.com/office/drawing/2014/main" id="{7F309C65-098C-BEF2-781F-BA05C0368BE0}"/>
              </a:ext>
            </a:extLst>
          </p:cNvPr>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3046412" y="5644214"/>
            <a:ext cx="2714625" cy="839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ban (Chapter 6 of Jesus: His Story In Stone)">
            <a:extLst>
              <a:ext uri="{FF2B5EF4-FFF2-40B4-BE49-F238E27FC236}">
                <a16:creationId xmlns:a16="http://schemas.microsoft.com/office/drawing/2014/main" id="{5871967F-4A92-E26D-82F7-E4585CFC071F}"/>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4577353" y="1147011"/>
            <a:ext cx="3239120"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AFFA0D-F5AE-70FF-8AA8-58F03087183A}"/>
              </a:ext>
            </a:extLst>
          </p:cNvPr>
          <p:cNvSpPr txBox="1"/>
          <p:nvPr/>
        </p:nvSpPr>
        <p:spPr>
          <a:xfrm>
            <a:off x="8071538" y="1110916"/>
            <a:ext cx="3526843" cy="4401205"/>
          </a:xfrm>
          <a:prstGeom prst="rect">
            <a:avLst/>
          </a:prstGeom>
          <a:noFill/>
        </p:spPr>
        <p:txBody>
          <a:bodyPr wrap="square" rtlCol="0">
            <a:spAutoFit/>
          </a:bodyPr>
          <a:lstStyle/>
          <a:p>
            <a:r>
              <a:rPr lang="en-US" sz="2000" b="1" dirty="0"/>
              <a:t>This 1</a:t>
            </a:r>
            <a:r>
              <a:rPr lang="en-US" sz="2000" b="1" baseline="30000" dirty="0"/>
              <a:t>st</a:t>
            </a:r>
            <a:r>
              <a:rPr lang="en-US" sz="2000" b="1" dirty="0"/>
              <a:t> century stone vessel discovered on the Temple Mount features two upside down birds along with the inscription </a:t>
            </a:r>
            <a:r>
              <a:rPr lang="en-US" sz="2000" b="1" i="1" dirty="0" err="1"/>
              <a:t>qorban</a:t>
            </a:r>
            <a:r>
              <a:rPr lang="en-US" sz="2000" b="1" dirty="0"/>
              <a:t> (= offering). Leviticus 12:8 specifies a pair of doves or pigeons as the appropriate sacrifice for the poor at the birth of a first-born son, one bird as a burnt offering and the other as a sin offering.</a:t>
            </a:r>
          </a:p>
        </p:txBody>
      </p:sp>
      <p:pic>
        <p:nvPicPr>
          <p:cNvPr id="1030" name="Picture 6">
            <a:extLst>
              <a:ext uri="{FF2B5EF4-FFF2-40B4-BE49-F238E27FC236}">
                <a16:creationId xmlns:a16="http://schemas.microsoft.com/office/drawing/2014/main" id="{BB610A51-5A96-13AB-BA19-35BE16EE60E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80943" y="1143000"/>
            <a:ext cx="3141345"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839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4685B04-548D-4DAF-A985-78F61EAB72D1}"/>
              </a:ext>
            </a:extLst>
          </p:cNvPr>
          <p:cNvSpPr>
            <a:spLocks noGrp="1"/>
          </p:cNvSpPr>
          <p:nvPr>
            <p:ph type="body" sz="half" idx="2"/>
          </p:nvPr>
        </p:nvSpPr>
        <p:spPr>
          <a:xfrm>
            <a:off x="5713412" y="292100"/>
            <a:ext cx="5865972" cy="6108700"/>
          </a:xfrm>
        </p:spPr>
        <p:txBody>
          <a:bodyPr/>
          <a:lstStyle/>
          <a:p>
            <a:pPr marL="0" indent="0">
              <a:buNone/>
            </a:pPr>
            <a:r>
              <a:rPr lang="en-US" sz="2800" b="1" dirty="0">
                <a:solidFill>
                  <a:schemeClr val="accent2">
                    <a:lumMod val="40000"/>
                    <a:lumOff val="60000"/>
                  </a:schemeClr>
                </a:solidFill>
              </a:rPr>
              <a:t>Baptismal Purification of Mary</a:t>
            </a:r>
          </a:p>
          <a:p>
            <a:pPr marL="0" indent="0">
              <a:buNone/>
            </a:pPr>
            <a:r>
              <a:rPr lang="en-US" sz="2400" i="1" dirty="0"/>
              <a:t>Leviticus 12 also describes the process for purification after childbirth, and since the ritual impurity for childbirth is of the same kind as for menstruation (Lv. 15:19-23), it also involved a ritual immersion in water. The purification of Mary at the temple was duly accomplished (Lk. 2:22). Presumably, she would have had a ritual immersion in one of the </a:t>
            </a:r>
            <a:r>
              <a:rPr lang="en-US" sz="2400" i="1" dirty="0" err="1"/>
              <a:t>mikva’ot</a:t>
            </a:r>
            <a:r>
              <a:rPr lang="en-US" sz="2400" i="1" dirty="0"/>
              <a:t> at the temple.</a:t>
            </a:r>
          </a:p>
          <a:p>
            <a:pPr marL="0" indent="0">
              <a:buNone/>
            </a:pPr>
            <a:r>
              <a:rPr lang="en-US" sz="2400" i="1" dirty="0"/>
              <a:t>By the 1</a:t>
            </a:r>
            <a:r>
              <a:rPr lang="en-US" sz="2400" i="1" baseline="30000" dirty="0"/>
              <a:t>st</a:t>
            </a:r>
            <a:r>
              <a:rPr lang="en-US" sz="2400" i="1" dirty="0"/>
              <a:t> century, Jewish purification pools (</a:t>
            </a:r>
            <a:r>
              <a:rPr lang="en-US" sz="2400" i="1" dirty="0" err="1"/>
              <a:t>mikva’ot</a:t>
            </a:r>
            <a:r>
              <a:rPr lang="en-US" sz="2400" i="1" dirty="0"/>
              <a:t>) were in regular use, and a number of them have been discovered, including this one from near the stairway at the southern wall of the Temple Mount.</a:t>
            </a:r>
          </a:p>
        </p:txBody>
      </p:sp>
      <p:sp>
        <p:nvSpPr>
          <p:cNvPr id="4" name="Slide Number Placeholder 3">
            <a:extLst>
              <a:ext uri="{FF2B5EF4-FFF2-40B4-BE49-F238E27FC236}">
                <a16:creationId xmlns:a16="http://schemas.microsoft.com/office/drawing/2014/main" id="{A5D1580F-B157-49C1-4D12-1331EE7B32A1}"/>
              </a:ext>
            </a:extLst>
          </p:cNvPr>
          <p:cNvSpPr>
            <a:spLocks noGrp="1"/>
          </p:cNvSpPr>
          <p:nvPr>
            <p:ph type="sldNum" sz="quarter" idx="12"/>
          </p:nvPr>
        </p:nvSpPr>
        <p:spPr/>
        <p:txBody>
          <a:bodyPr/>
          <a:lstStyle/>
          <a:p>
            <a:fld id="{D0D7128A-618D-4316-9566-2C1485AE0830}" type="slidenum">
              <a:rPr lang="en-US" altLang="en-US" smtClean="0"/>
              <a:pPr/>
              <a:t>42</a:t>
            </a:fld>
            <a:endParaRPr lang="en-US" altLang="en-US"/>
          </a:p>
        </p:txBody>
      </p:sp>
      <p:pic>
        <p:nvPicPr>
          <p:cNvPr id="7" name="Picture 3" descr="NTA52">
            <a:extLst>
              <a:ext uri="{FF2B5EF4-FFF2-40B4-BE49-F238E27FC236}">
                <a16:creationId xmlns:a16="http://schemas.microsoft.com/office/drawing/2014/main" id="{DA9A0C3E-B252-45DE-5BBD-273351343B6B}"/>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836612" y="-7749"/>
            <a:ext cx="4484793" cy="68412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97918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965B-CE6B-2709-14AF-605D576EC11D}"/>
              </a:ext>
            </a:extLst>
          </p:cNvPr>
          <p:cNvSpPr>
            <a:spLocks noGrp="1"/>
          </p:cNvSpPr>
          <p:nvPr>
            <p:ph type="title"/>
          </p:nvPr>
        </p:nvSpPr>
        <p:spPr>
          <a:xfrm>
            <a:off x="609600" y="100185"/>
            <a:ext cx="10969784" cy="2033415"/>
          </a:xfrm>
        </p:spPr>
        <p:txBody>
          <a:bodyPr/>
          <a:lstStyle/>
          <a:p>
            <a:r>
              <a:rPr lang="en-US" sz="3200" b="1" dirty="0">
                <a:solidFill>
                  <a:schemeClr val="accent2">
                    <a:lumMod val="60000"/>
                    <a:lumOff val="40000"/>
                  </a:schemeClr>
                </a:solidFill>
              </a:rPr>
              <a:t>CISTERN</a:t>
            </a:r>
            <a:r>
              <a:rPr lang="en-US" sz="3200" dirty="0"/>
              <a:t> </a:t>
            </a:r>
            <a:r>
              <a:rPr lang="en-US" sz="2400" dirty="0"/>
              <a:t>In 2006 and 2009, archaeologists discovered two homes in Nazareth dated to the 1</a:t>
            </a:r>
            <a:r>
              <a:rPr lang="en-US" sz="2400" baseline="30000" dirty="0"/>
              <a:t>st</a:t>
            </a:r>
            <a:r>
              <a:rPr lang="en-US" sz="2400" dirty="0"/>
              <a:t> century along with cisterns serving the family. It would be too fanciful to suggest that Jesus grew up in one of these homes. However, they do provide a window into 1</a:t>
            </a:r>
            <a:r>
              <a:rPr lang="en-US" sz="2400" baseline="30000" dirty="0"/>
              <a:t>st</a:t>
            </a:r>
            <a:r>
              <a:rPr lang="en-US" sz="2400" dirty="0"/>
              <a:t> century domestic life in the village of Jesus’ childhood.</a:t>
            </a:r>
          </a:p>
        </p:txBody>
      </p:sp>
      <p:pic>
        <p:nvPicPr>
          <p:cNvPr id="2050" name="Picture 2">
            <a:extLst>
              <a:ext uri="{FF2B5EF4-FFF2-40B4-BE49-F238E27FC236}">
                <a16:creationId xmlns:a16="http://schemas.microsoft.com/office/drawing/2014/main" id="{3C7F71CE-16AD-939B-B9EA-B78495CB09E2}"/>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6475412" y="2223719"/>
            <a:ext cx="4770777" cy="38722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883A343-5103-BCAD-4131-44656D8ED10F}"/>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939799" y="2238031"/>
            <a:ext cx="5383213" cy="38579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7BF99F-DA5C-F6AD-29E5-9E4670EBCB0A}"/>
              </a:ext>
            </a:extLst>
          </p:cNvPr>
          <p:cNvSpPr txBox="1"/>
          <p:nvPr/>
        </p:nvSpPr>
        <p:spPr>
          <a:xfrm>
            <a:off x="303212" y="6172200"/>
            <a:ext cx="11430000" cy="400110"/>
          </a:xfrm>
          <a:prstGeom prst="rect">
            <a:avLst/>
          </a:prstGeom>
          <a:noFill/>
        </p:spPr>
        <p:txBody>
          <a:bodyPr wrap="square" rtlCol="0">
            <a:spAutoFit/>
          </a:bodyPr>
          <a:lstStyle/>
          <a:p>
            <a:pPr algn="ctr"/>
            <a:r>
              <a:rPr lang="en-US" sz="2000" dirty="0"/>
              <a:t>One of the cisterns and an archaeological watercolor of the cisterns in relation to the house</a:t>
            </a:r>
          </a:p>
        </p:txBody>
      </p:sp>
    </p:spTree>
    <p:extLst>
      <p:ext uri="{BB962C8B-B14F-4D97-AF65-F5344CB8AC3E}">
        <p14:creationId xmlns:p14="http://schemas.microsoft.com/office/powerpoint/2010/main" val="721342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22105F-04F0-CA46-A5EE-4B1F41D10B9C}"/>
              </a:ext>
            </a:extLst>
          </p:cNvPr>
          <p:cNvSpPr>
            <a:spLocks noGrp="1"/>
          </p:cNvSpPr>
          <p:nvPr>
            <p:ph type="title"/>
          </p:nvPr>
        </p:nvSpPr>
        <p:spPr>
          <a:xfrm>
            <a:off x="4722812" y="0"/>
            <a:ext cx="7466013" cy="850900"/>
          </a:xfrm>
        </p:spPr>
        <p:txBody>
          <a:bodyPr/>
          <a:lstStyle/>
          <a:p>
            <a:r>
              <a:rPr lang="en-US" sz="3600" dirty="0">
                <a:solidFill>
                  <a:schemeClr val="accent2">
                    <a:lumMod val="60000"/>
                    <a:lumOff val="40000"/>
                  </a:schemeClr>
                </a:solidFill>
              </a:rPr>
              <a:t>1</a:t>
            </a:r>
            <a:r>
              <a:rPr lang="en-US" sz="3600" baseline="30000" dirty="0">
                <a:solidFill>
                  <a:schemeClr val="accent2">
                    <a:lumMod val="60000"/>
                    <a:lumOff val="40000"/>
                  </a:schemeClr>
                </a:solidFill>
              </a:rPr>
              <a:t>st</a:t>
            </a:r>
            <a:r>
              <a:rPr lang="en-US" sz="3600" dirty="0">
                <a:solidFill>
                  <a:schemeClr val="accent2">
                    <a:lumMod val="60000"/>
                    <a:lumOff val="40000"/>
                  </a:schemeClr>
                </a:solidFill>
              </a:rPr>
              <a:t> Century Jewish Household Items</a:t>
            </a:r>
          </a:p>
        </p:txBody>
      </p:sp>
      <p:pic>
        <p:nvPicPr>
          <p:cNvPr id="3074" name="Picture 2">
            <a:extLst>
              <a:ext uri="{FF2B5EF4-FFF2-40B4-BE49-F238E27FC236}">
                <a16:creationId xmlns:a16="http://schemas.microsoft.com/office/drawing/2014/main" id="{F8A261FB-A89A-D8F9-8803-A30C78A2E953}"/>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227012" y="215900"/>
            <a:ext cx="4101084" cy="4114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8380403-7254-C079-97E3-D1E42A04A068}"/>
              </a:ext>
            </a:extLst>
          </p:cNvPr>
          <p:cNvSpPr txBox="1"/>
          <p:nvPr/>
        </p:nvSpPr>
        <p:spPr>
          <a:xfrm>
            <a:off x="410654" y="4343400"/>
            <a:ext cx="4114800" cy="2369880"/>
          </a:xfrm>
          <a:prstGeom prst="rect">
            <a:avLst/>
          </a:prstGeom>
          <a:noFill/>
        </p:spPr>
        <p:txBody>
          <a:bodyPr wrap="square" rtlCol="0">
            <a:spAutoFit/>
          </a:bodyPr>
          <a:lstStyle/>
          <a:p>
            <a:pPr algn="ctr"/>
            <a:r>
              <a:rPr lang="en-US" sz="2000" dirty="0"/>
              <a:t>Limestone vessels, like this stone cup, were highly valued because they could be used continually rather than destroyed, unlike pottery vessels that had contracted impurity.</a:t>
            </a:r>
          </a:p>
          <a:p>
            <a:pPr algn="ctr"/>
            <a:endParaRPr lang="en-US" sz="1400" dirty="0"/>
          </a:p>
          <a:p>
            <a:pPr algn="ctr"/>
            <a:r>
              <a:rPr lang="en-US" sz="1400" dirty="0"/>
              <a:t>Israel Museum, Jerusalem</a:t>
            </a:r>
          </a:p>
        </p:txBody>
      </p:sp>
      <p:pic>
        <p:nvPicPr>
          <p:cNvPr id="3076" name="Picture 4">
            <a:extLst>
              <a:ext uri="{FF2B5EF4-FFF2-40B4-BE49-F238E27FC236}">
                <a16:creationId xmlns:a16="http://schemas.microsoft.com/office/drawing/2014/main" id="{FBF841A1-BBD8-DFAE-644C-473C3BAB8A6D}"/>
              </a:ext>
            </a:extLst>
          </p:cNvPr>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bwMode="auto">
          <a:xfrm>
            <a:off x="4948726" y="990600"/>
            <a:ext cx="3712187" cy="25304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42F4EE-7F47-A2D9-0708-459408583B2E}"/>
              </a:ext>
            </a:extLst>
          </p:cNvPr>
          <p:cNvSpPr txBox="1"/>
          <p:nvPr/>
        </p:nvSpPr>
        <p:spPr>
          <a:xfrm>
            <a:off x="8968053" y="990600"/>
            <a:ext cx="2378602" cy="2369880"/>
          </a:xfrm>
          <a:prstGeom prst="rect">
            <a:avLst/>
          </a:prstGeom>
          <a:noFill/>
        </p:spPr>
        <p:txBody>
          <a:bodyPr wrap="square" rtlCol="0">
            <a:spAutoFit/>
          </a:bodyPr>
          <a:lstStyle/>
          <a:p>
            <a:r>
              <a:rPr lang="en-US" sz="2000" dirty="0"/>
              <a:t>Everyday dishware, known as </a:t>
            </a:r>
            <a:r>
              <a:rPr lang="en-US" sz="2000" dirty="0" err="1"/>
              <a:t>Kefar</a:t>
            </a:r>
            <a:r>
              <a:rPr lang="en-US" sz="2000" dirty="0"/>
              <a:t> </a:t>
            </a:r>
            <a:r>
              <a:rPr lang="en-US" sz="2000" dirty="0" err="1"/>
              <a:t>Hananya</a:t>
            </a:r>
            <a:r>
              <a:rPr lang="en-US" sz="2000" dirty="0"/>
              <a:t> pottery, was common in the area surrounding Nazareth.</a:t>
            </a:r>
          </a:p>
          <a:p>
            <a:endParaRPr lang="en-US" sz="1400" dirty="0"/>
          </a:p>
          <a:p>
            <a:r>
              <a:rPr lang="en-US" sz="1400" dirty="0"/>
              <a:t>Israel Antiquities Authority</a:t>
            </a:r>
          </a:p>
        </p:txBody>
      </p:sp>
      <p:pic>
        <p:nvPicPr>
          <p:cNvPr id="3078" name="Picture 6">
            <a:extLst>
              <a:ext uri="{FF2B5EF4-FFF2-40B4-BE49-F238E27FC236}">
                <a16:creationId xmlns:a16="http://schemas.microsoft.com/office/drawing/2014/main" id="{FD1656F2-1AE9-3369-289E-20B05A10C3BA}"/>
              </a:ext>
            </a:extLst>
          </p:cNvPr>
          <p:cNvPicPr>
            <a:picLocks noGrp="1" noChangeAspect="1" noChangeArrowheads="1"/>
          </p:cNvPicPr>
          <p:nvPr>
            <p:ph sz="quarter" idx="3"/>
          </p:nvPr>
        </p:nvPicPr>
        <p:blipFill rotWithShape="1">
          <a:blip r:embed="rId4" cstate="email">
            <a:extLst>
              <a:ext uri="{28A0092B-C50C-407E-A947-70E740481C1C}">
                <a14:useLocalDpi xmlns:a14="http://schemas.microsoft.com/office/drawing/2010/main"/>
              </a:ext>
            </a:extLst>
          </a:blip>
          <a:srcRect/>
          <a:stretch/>
        </p:blipFill>
        <p:spPr bwMode="auto">
          <a:xfrm>
            <a:off x="4948726" y="3810000"/>
            <a:ext cx="2912004" cy="25909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D15F684-5B14-5A3E-2FCB-881F66085B0F}"/>
              </a:ext>
            </a:extLst>
          </p:cNvPr>
          <p:cNvSpPr txBox="1"/>
          <p:nvPr/>
        </p:nvSpPr>
        <p:spPr>
          <a:xfrm>
            <a:off x="8049961" y="3657600"/>
            <a:ext cx="3886201" cy="2862322"/>
          </a:xfrm>
          <a:prstGeom prst="rect">
            <a:avLst/>
          </a:prstGeom>
          <a:noFill/>
        </p:spPr>
        <p:txBody>
          <a:bodyPr wrap="square" rtlCol="0">
            <a:spAutoFit/>
          </a:bodyPr>
          <a:lstStyle/>
          <a:p>
            <a:r>
              <a:rPr lang="en-US" sz="2000" dirty="0"/>
              <a:t>Discovered in one of the two 1</a:t>
            </a:r>
            <a:r>
              <a:rPr lang="en-US" sz="2000" baseline="30000" dirty="0"/>
              <a:t>st</a:t>
            </a:r>
            <a:r>
              <a:rPr lang="en-US" sz="2000" dirty="0"/>
              <a:t> century Nazareth homes, this spindle whorl would have been used to make thread. </a:t>
            </a:r>
            <a:br>
              <a:rPr lang="en-US" sz="2000" dirty="0"/>
            </a:br>
            <a:r>
              <a:rPr lang="en-US" sz="2000" dirty="0"/>
              <a:t>Inserted through the hole was a dowel to which was attached plant or wool fibers. Then, the whorl was spun to twist and compress the fibers into thread.</a:t>
            </a:r>
          </a:p>
        </p:txBody>
      </p:sp>
    </p:spTree>
    <p:extLst>
      <p:ext uri="{BB962C8B-B14F-4D97-AF65-F5344CB8AC3E}">
        <p14:creationId xmlns:p14="http://schemas.microsoft.com/office/powerpoint/2010/main" val="423150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randombar(horizontal)">
                                      <p:cBhvr>
                                        <p:cTn id="23" dur="500"/>
                                        <p:tgtEl>
                                          <p:spTgt spid="307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A78D-D1A5-39E0-D161-3DE37397DFB8}"/>
              </a:ext>
            </a:extLst>
          </p:cNvPr>
          <p:cNvSpPr>
            <a:spLocks noGrp="1"/>
          </p:cNvSpPr>
          <p:nvPr>
            <p:ph type="title"/>
          </p:nvPr>
        </p:nvSpPr>
        <p:spPr>
          <a:xfrm>
            <a:off x="9220439" y="2438567"/>
            <a:ext cx="2844059" cy="4451350"/>
          </a:xfrm>
        </p:spPr>
        <p:txBody>
          <a:bodyPr/>
          <a:lstStyle/>
          <a:p>
            <a:r>
              <a:rPr lang="en-US" sz="2400" dirty="0" err="1"/>
              <a:t>Sepphoris</a:t>
            </a:r>
            <a:r>
              <a:rPr lang="en-US" sz="2400" dirty="0"/>
              <a:t> (2013 aerial photo), about 3 miles from Nazareth, was a city of mixed population by the time of Jesus’ childhood.  Jesus and Joseph may have labored here as construction workers.</a:t>
            </a:r>
            <a:br>
              <a:rPr lang="en-US" sz="2400" dirty="0"/>
            </a:br>
            <a:endParaRPr lang="en-US" sz="2400" dirty="0"/>
          </a:p>
        </p:txBody>
      </p:sp>
      <p:sp>
        <p:nvSpPr>
          <p:cNvPr id="4" name="Slide Number Placeholder 3">
            <a:extLst>
              <a:ext uri="{FF2B5EF4-FFF2-40B4-BE49-F238E27FC236}">
                <a16:creationId xmlns:a16="http://schemas.microsoft.com/office/drawing/2014/main" id="{BE7CDB5E-DBEB-48DE-0BA9-802006375D3C}"/>
              </a:ext>
            </a:extLst>
          </p:cNvPr>
          <p:cNvSpPr>
            <a:spLocks noGrp="1"/>
          </p:cNvSpPr>
          <p:nvPr>
            <p:ph type="sldNum" sz="quarter" idx="12"/>
          </p:nvPr>
        </p:nvSpPr>
        <p:spPr/>
        <p:txBody>
          <a:bodyPr/>
          <a:lstStyle/>
          <a:p>
            <a:fld id="{D0D7128A-618D-4316-9566-2C1485AE0830}" type="slidenum">
              <a:rPr lang="en-US" altLang="en-US" smtClean="0"/>
              <a:pPr/>
              <a:t>45</a:t>
            </a:fld>
            <a:endParaRPr lang="en-US" altLang="en-US"/>
          </a:p>
        </p:txBody>
      </p:sp>
      <p:pic>
        <p:nvPicPr>
          <p:cNvPr id="1026" name="Picture 2" descr="undefined">
            <a:extLst>
              <a:ext uri="{FF2B5EF4-FFF2-40B4-BE49-F238E27FC236}">
                <a16:creationId xmlns:a16="http://schemas.microsoft.com/office/drawing/2014/main" id="{2CA6134E-E621-C490-F8AB-FC7C2BB5488B}"/>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2409" y="4554"/>
            <a:ext cx="9089878" cy="68534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34281C2-DAB0-E16C-16B0-3FE2707964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97976" y="136525"/>
            <a:ext cx="5140036" cy="2133601"/>
          </a:xfrm>
          <a:prstGeom prst="rect">
            <a:avLst/>
          </a:prstGeom>
          <a:ln w="38100">
            <a:solidFill>
              <a:schemeClr val="bg2"/>
            </a:solidFill>
          </a:ln>
        </p:spPr>
      </p:pic>
    </p:spTree>
    <p:extLst>
      <p:ext uri="{BB962C8B-B14F-4D97-AF65-F5344CB8AC3E}">
        <p14:creationId xmlns:p14="http://schemas.microsoft.com/office/powerpoint/2010/main" val="1412127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0EF4-2C9E-6CF2-8A40-41AC02FE457E}"/>
              </a:ext>
            </a:extLst>
          </p:cNvPr>
          <p:cNvSpPr>
            <a:spLocks noGrp="1"/>
          </p:cNvSpPr>
          <p:nvPr>
            <p:ph type="title"/>
          </p:nvPr>
        </p:nvSpPr>
        <p:spPr>
          <a:xfrm>
            <a:off x="609442" y="292100"/>
            <a:ext cx="5635370" cy="6261100"/>
          </a:xfrm>
        </p:spPr>
        <p:txBody>
          <a:bodyPr/>
          <a:lstStyle/>
          <a:p>
            <a:r>
              <a:rPr lang="en-US" dirty="0">
                <a:solidFill>
                  <a:schemeClr val="accent2">
                    <a:lumMod val="40000"/>
                    <a:lumOff val="60000"/>
                  </a:schemeClr>
                </a:solidFill>
              </a:rPr>
              <a:t>MIKVA’OT</a:t>
            </a:r>
            <a:br>
              <a:rPr lang="en-US" dirty="0">
                <a:solidFill>
                  <a:schemeClr val="accent2">
                    <a:lumMod val="40000"/>
                    <a:lumOff val="60000"/>
                  </a:schemeClr>
                </a:solidFill>
              </a:rPr>
            </a:br>
            <a:r>
              <a:rPr lang="en-US" sz="2400" dirty="0">
                <a:solidFill>
                  <a:schemeClr val="tx1"/>
                </a:solidFill>
              </a:rPr>
              <a:t>Many Jewish </a:t>
            </a:r>
            <a:r>
              <a:rPr lang="en-US" sz="2400" dirty="0" err="1">
                <a:solidFill>
                  <a:schemeClr val="tx1"/>
                </a:solidFill>
              </a:rPr>
              <a:t>mikva’ot</a:t>
            </a:r>
            <a:r>
              <a:rPr lang="en-US" sz="2400" dirty="0">
                <a:solidFill>
                  <a:schemeClr val="tx1"/>
                </a:solidFill>
              </a:rPr>
              <a:t> have been uncovered from the 1</a:t>
            </a:r>
            <a:r>
              <a:rPr lang="en-US" sz="2400" baseline="30000" dirty="0">
                <a:solidFill>
                  <a:schemeClr val="tx1"/>
                </a:solidFill>
              </a:rPr>
              <a:t>st</a:t>
            </a:r>
            <a:r>
              <a:rPr lang="en-US" sz="2400" dirty="0">
                <a:solidFill>
                  <a:schemeClr val="tx1"/>
                </a:solidFill>
              </a:rPr>
              <a:t> century, including this one at </a:t>
            </a:r>
            <a:r>
              <a:rPr lang="en-US" sz="2400" dirty="0" err="1">
                <a:solidFill>
                  <a:schemeClr val="tx1"/>
                </a:solidFill>
              </a:rPr>
              <a:t>Sepphoris</a:t>
            </a:r>
            <a:r>
              <a:rPr lang="en-US" sz="2400" dirty="0">
                <a:solidFill>
                  <a:schemeClr val="tx1"/>
                </a:solidFill>
              </a:rPr>
              <a:t>. </a:t>
            </a:r>
            <a:br>
              <a:rPr lang="en-US" sz="2400" dirty="0">
                <a:solidFill>
                  <a:schemeClr val="tx1"/>
                </a:solidFill>
              </a:rPr>
            </a:br>
            <a:r>
              <a:rPr lang="en-US" sz="2400" dirty="0">
                <a:solidFill>
                  <a:schemeClr val="tx1"/>
                </a:solidFill>
              </a:rPr>
              <a:t>Such baptismal pools were required to have “living water,” which is to say, running water. They were constructed so that water could be circulated by gravity, and indeed, this feature would later be included in perhaps the earliest description of Christian baptism outside the New Testament (</a:t>
            </a:r>
            <a:r>
              <a:rPr lang="en-US" sz="2400" i="1" dirty="0">
                <a:solidFill>
                  <a:schemeClr val="tx1"/>
                </a:solidFill>
              </a:rPr>
              <a:t>Didache</a:t>
            </a:r>
            <a:r>
              <a:rPr lang="en-US" sz="2400" dirty="0">
                <a:solidFill>
                  <a:schemeClr val="tx1"/>
                </a:solidFill>
              </a:rPr>
              <a:t> 7), where it specifies a preference for “living water” as well as cold water.</a:t>
            </a:r>
            <a:endParaRPr lang="en-US" dirty="0">
              <a:solidFill>
                <a:schemeClr val="accent2">
                  <a:lumMod val="40000"/>
                  <a:lumOff val="60000"/>
                </a:schemeClr>
              </a:solidFill>
            </a:endParaRPr>
          </a:p>
        </p:txBody>
      </p:sp>
      <p:sp>
        <p:nvSpPr>
          <p:cNvPr id="4" name="Slide Number Placeholder 3">
            <a:extLst>
              <a:ext uri="{FF2B5EF4-FFF2-40B4-BE49-F238E27FC236}">
                <a16:creationId xmlns:a16="http://schemas.microsoft.com/office/drawing/2014/main" id="{FFBD007A-3CF1-FFF3-3E3F-AF3371BA18F2}"/>
              </a:ext>
            </a:extLst>
          </p:cNvPr>
          <p:cNvSpPr>
            <a:spLocks noGrp="1"/>
          </p:cNvSpPr>
          <p:nvPr>
            <p:ph type="sldNum" sz="quarter" idx="12"/>
          </p:nvPr>
        </p:nvSpPr>
        <p:spPr/>
        <p:txBody>
          <a:bodyPr/>
          <a:lstStyle/>
          <a:p>
            <a:fld id="{D0D7128A-618D-4316-9566-2C1485AE0830}" type="slidenum">
              <a:rPr lang="en-US" altLang="en-US" smtClean="0"/>
              <a:pPr/>
              <a:t>46</a:t>
            </a:fld>
            <a:endParaRPr lang="en-US" altLang="en-US"/>
          </a:p>
        </p:txBody>
      </p:sp>
      <p:pic>
        <p:nvPicPr>
          <p:cNvPr id="2050" name="Picture 2">
            <a:extLst>
              <a:ext uri="{FF2B5EF4-FFF2-40B4-BE49-F238E27FC236}">
                <a16:creationId xmlns:a16="http://schemas.microsoft.com/office/drawing/2014/main" id="{5719635E-75D2-107A-8066-D55C35A55B1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627812" y="0"/>
            <a:ext cx="4568571" cy="687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852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809D9A3-C376-A076-166E-01625AA94731}"/>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saturation sat="66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3046066" y="0"/>
            <a:ext cx="9142759" cy="6858000"/>
          </a:xfrm>
        </p:spPr>
      </p:pic>
      <p:sp>
        <p:nvSpPr>
          <p:cNvPr id="4" name="Slide Number Placeholder 3">
            <a:extLst>
              <a:ext uri="{FF2B5EF4-FFF2-40B4-BE49-F238E27FC236}">
                <a16:creationId xmlns:a16="http://schemas.microsoft.com/office/drawing/2014/main" id="{020981AC-C71E-7ED9-3CBC-8D03310B3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3" name="Title 1">
            <a:extLst>
              <a:ext uri="{FF2B5EF4-FFF2-40B4-BE49-F238E27FC236}">
                <a16:creationId xmlns:a16="http://schemas.microsoft.com/office/drawing/2014/main" id="{BBE4D0EB-338B-C759-48A0-07FED491918F}"/>
              </a:ext>
            </a:extLst>
          </p:cNvPr>
          <p:cNvSpPr>
            <a:spLocks noGrp="1"/>
          </p:cNvSpPr>
          <p:nvPr>
            <p:ph type="title"/>
          </p:nvPr>
        </p:nvSpPr>
        <p:spPr>
          <a:xfrm>
            <a:off x="150812" y="152400"/>
            <a:ext cx="2667000" cy="6492875"/>
          </a:xfrm>
        </p:spPr>
        <p:txBody>
          <a:bodyPr/>
          <a:lstStyle/>
          <a:p>
            <a:pPr algn="r"/>
            <a:r>
              <a:rPr lang="en-US" sz="2400" dirty="0"/>
              <a:t>The so-called “Steps of the Rabbis,” according to the Talmud, was where rabbis would engage in theological discussion with Jews attending the Passover.</a:t>
            </a:r>
            <a:br>
              <a:rPr lang="en-US" sz="2400" dirty="0"/>
            </a:br>
            <a:br>
              <a:rPr lang="en-US" sz="2400" dirty="0"/>
            </a:br>
            <a:r>
              <a:rPr lang="en-US" sz="2400" dirty="0"/>
              <a:t>This may well be where Jesus both asked and answered questions on his first visit to Jerusalem.</a:t>
            </a:r>
          </a:p>
        </p:txBody>
      </p:sp>
    </p:spTree>
    <p:extLst>
      <p:ext uri="{BB962C8B-B14F-4D97-AF65-F5344CB8AC3E}">
        <p14:creationId xmlns:p14="http://schemas.microsoft.com/office/powerpoint/2010/main" val="2302989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a:extLst>
              <a:ext uri="{FF2B5EF4-FFF2-40B4-BE49-F238E27FC236}">
                <a16:creationId xmlns:a16="http://schemas.microsoft.com/office/drawing/2014/main" id="{E1E36FDD-077D-1BF0-1F75-0C1748C787B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31A15B85-303A-48A3-BE9B-5C19B89BD076}" type="slidenum">
              <a:rPr lang="en-US" altLang="en-US" sz="1400"/>
              <a:pPr>
                <a:spcBef>
                  <a:spcPct val="0"/>
                </a:spcBef>
                <a:buClrTx/>
                <a:buSzTx/>
                <a:buFontTx/>
                <a:buNone/>
              </a:pPr>
              <a:t>48</a:t>
            </a:fld>
            <a:endParaRPr lang="en-US" altLang="en-US" sz="1400"/>
          </a:p>
        </p:txBody>
      </p:sp>
      <p:sp>
        <p:nvSpPr>
          <p:cNvPr id="68611" name="Rectangle 2">
            <a:extLst>
              <a:ext uri="{FF2B5EF4-FFF2-40B4-BE49-F238E27FC236}">
                <a16:creationId xmlns:a16="http://schemas.microsoft.com/office/drawing/2014/main" id="{3BC0FE31-7AE4-6187-FFDF-FD0F5E85E9E1}"/>
              </a:ext>
            </a:extLst>
          </p:cNvPr>
          <p:cNvSpPr>
            <a:spLocks noGrp="1" noChangeArrowheads="1"/>
          </p:cNvSpPr>
          <p:nvPr>
            <p:ph type="title"/>
          </p:nvPr>
        </p:nvSpPr>
        <p:spPr>
          <a:xfrm>
            <a:off x="608012" y="26989"/>
            <a:ext cx="10971371" cy="1184275"/>
          </a:xfrm>
        </p:spPr>
        <p:txBody>
          <a:bodyPr/>
          <a:lstStyle/>
          <a:p>
            <a:pPr eaLnBrk="1" hangingPunct="1"/>
            <a:r>
              <a:rPr lang="en-US" altLang="en-US" b="1" dirty="0">
                <a:solidFill>
                  <a:srgbClr val="FF6600"/>
                </a:solidFill>
                <a:latin typeface="Rockwell Extra Bold" panose="02060903040505020403" pitchFamily="18" charset="0"/>
              </a:rPr>
              <a:t>The Jewishness of Jesus</a:t>
            </a:r>
          </a:p>
        </p:txBody>
      </p:sp>
      <p:sp>
        <p:nvSpPr>
          <p:cNvPr id="147459" name="Rectangle 3">
            <a:extLst>
              <a:ext uri="{FF2B5EF4-FFF2-40B4-BE49-F238E27FC236}">
                <a16:creationId xmlns:a16="http://schemas.microsoft.com/office/drawing/2014/main" id="{18C347E8-4F9B-62F5-D9B7-2AEC46E6E6AA}"/>
              </a:ext>
            </a:extLst>
          </p:cNvPr>
          <p:cNvSpPr>
            <a:spLocks noGrp="1" noChangeArrowheads="1"/>
          </p:cNvSpPr>
          <p:nvPr>
            <p:ph type="body" idx="1"/>
          </p:nvPr>
        </p:nvSpPr>
        <p:spPr>
          <a:xfrm>
            <a:off x="608012" y="1371600"/>
            <a:ext cx="11125200" cy="5329239"/>
          </a:xfrm>
        </p:spPr>
        <p:txBody>
          <a:bodyPr/>
          <a:lstStyle/>
          <a:p>
            <a:pPr marL="0" indent="0">
              <a:lnSpc>
                <a:spcPct val="90000"/>
              </a:lnSpc>
              <a:buNone/>
              <a:defRPr/>
            </a:pPr>
            <a:r>
              <a:rPr lang="en-US" altLang="en-US" dirty="0">
                <a:solidFill>
                  <a:srgbClr val="FFC000"/>
                </a:solidFill>
                <a:effectLst/>
                <a:latin typeface="Bernard MT Condensed" panose="02050806060905020404" pitchFamily="18" charset="0"/>
              </a:rPr>
              <a:t>Jesus’ basic language seems to have been Aramaic (based on the several Aramaic </a:t>
            </a:r>
            <a:r>
              <a:rPr lang="en-US" altLang="en-US" i="1" dirty="0">
                <a:solidFill>
                  <a:srgbClr val="FFC000"/>
                </a:solidFill>
                <a:effectLst/>
                <a:latin typeface="Bernard MT Condensed" panose="02050806060905020404" pitchFamily="18" charset="0"/>
              </a:rPr>
              <a:t>logia</a:t>
            </a:r>
            <a:r>
              <a:rPr lang="en-US" altLang="en-US" dirty="0">
                <a:solidFill>
                  <a:srgbClr val="FFC000"/>
                </a:solidFill>
                <a:effectLst/>
                <a:latin typeface="Bernard MT Condensed" panose="02050806060905020404" pitchFamily="18" charset="0"/>
              </a:rPr>
              <a:t> in Mark’s Gospel). </a:t>
            </a:r>
          </a:p>
          <a:p>
            <a:pPr eaLnBrk="1" hangingPunct="1">
              <a:lnSpc>
                <a:spcPct val="90000"/>
              </a:lnSpc>
              <a:defRPr/>
            </a:pPr>
            <a:r>
              <a:rPr lang="en-US" altLang="en-US" sz="2400" i="1" dirty="0"/>
              <a:t>However, it also is possible that he understood Greek, given the proximity of Nazareth to </a:t>
            </a:r>
            <a:r>
              <a:rPr lang="en-US" altLang="en-US" sz="2400" i="1" dirty="0" err="1"/>
              <a:t>Sepphoris</a:t>
            </a:r>
            <a:r>
              <a:rPr lang="en-US" altLang="en-US" sz="2400" i="1" dirty="0"/>
              <a:t>, a city of mixed population (about 3 miles away). He likely also understood Hebrew.</a:t>
            </a:r>
          </a:p>
          <a:p>
            <a:pPr>
              <a:lnSpc>
                <a:spcPct val="90000"/>
              </a:lnSpc>
              <a:defRPr/>
            </a:pPr>
            <a:r>
              <a:rPr lang="en-US" altLang="en-US" sz="2400" i="1" dirty="0"/>
              <a:t>Given what Jesus said about the sacredness of the law of Moses (Mt. 5:18), it seems most probable that he was reared in a Torah-observant family.</a:t>
            </a:r>
          </a:p>
          <a:p>
            <a:pPr eaLnBrk="1" hangingPunct="1">
              <a:lnSpc>
                <a:spcPct val="90000"/>
              </a:lnSpc>
              <a:defRPr/>
            </a:pPr>
            <a:r>
              <a:rPr lang="en-US" altLang="en-US" sz="2400" i="1" dirty="0"/>
              <a:t>As would have been true of most Jewish boys, Jesus was trained in the trade of his father as a carpenter or mason (cf. Mk. 6:3; Mt. 13:55). The term </a:t>
            </a:r>
            <a:r>
              <a:rPr lang="en-US" altLang="en-US" sz="2400" dirty="0" err="1">
                <a:latin typeface="Greekth" panose="02020803070505020304" pitchFamily="18" charset="0"/>
              </a:rPr>
              <a:t>te</a:t>
            </a:r>
            <a:r>
              <a:rPr lang="en-US" altLang="en-US" sz="2400" dirty="0">
                <a:latin typeface="Greekth" panose="02020803070505020304" pitchFamily="18" charset="0"/>
              </a:rPr>
              <a:t>&lt;</a:t>
            </a:r>
            <a:r>
              <a:rPr lang="en-US" altLang="en-US" sz="2400" dirty="0" err="1">
                <a:latin typeface="Greekth" panose="02020803070505020304" pitchFamily="18" charset="0"/>
              </a:rPr>
              <a:t>ktwn</a:t>
            </a:r>
            <a:r>
              <a:rPr lang="en-US" altLang="en-US" sz="2400" dirty="0"/>
              <a:t> </a:t>
            </a:r>
            <a:r>
              <a:rPr lang="en-US" altLang="en-US" sz="2400" i="1" dirty="0"/>
              <a:t>(= one who constructs) could be used of both wood workers or masons, though Justin Martyr (early 2</a:t>
            </a:r>
            <a:r>
              <a:rPr lang="en-US" altLang="en-US" sz="2400" i="1" baseline="30000" dirty="0"/>
              <a:t>nd</a:t>
            </a:r>
            <a:r>
              <a:rPr lang="en-US" altLang="en-US" sz="2400" i="1" dirty="0"/>
              <a:t> century) records that Jesus made “plows and yokes.”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p:cTn id="7" dur="500" fill="hold"/>
                                        <p:tgtEl>
                                          <p:spTgt spid="147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74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745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47459">
                                            <p:txEl>
                                              <p:pRg st="1" end="1"/>
                                            </p:txEl>
                                          </p:spTgt>
                                        </p:tgtEl>
                                        <p:attrNameLst>
                                          <p:attrName>style.visibility</p:attrName>
                                        </p:attrNameLst>
                                      </p:cBhvr>
                                      <p:to>
                                        <p:strVal val="visible"/>
                                      </p:to>
                                    </p:set>
                                    <p:anim calcmode="lin" valueType="num">
                                      <p:cBhvr additive="base">
                                        <p:cTn id="14" dur="500" fill="hold"/>
                                        <p:tgtEl>
                                          <p:spTgt spid="14745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7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7459">
                                            <p:txEl>
                                              <p:pRg st="2" end="2"/>
                                            </p:txEl>
                                          </p:spTgt>
                                        </p:tgtEl>
                                        <p:attrNameLst>
                                          <p:attrName>style.visibility</p:attrName>
                                        </p:attrNameLst>
                                      </p:cBhvr>
                                      <p:to>
                                        <p:strVal val="visible"/>
                                      </p:to>
                                    </p:set>
                                    <p:anim calcmode="lin" valueType="num">
                                      <p:cBhvr additive="base">
                                        <p:cTn id="20" dur="500" fill="hold"/>
                                        <p:tgtEl>
                                          <p:spTgt spid="14745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7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47459">
                                            <p:txEl>
                                              <p:pRg st="3" end="3"/>
                                            </p:txEl>
                                          </p:spTgt>
                                        </p:tgtEl>
                                        <p:attrNameLst>
                                          <p:attrName>style.visibility</p:attrName>
                                        </p:attrNameLst>
                                      </p:cBhvr>
                                      <p:to>
                                        <p:strVal val="visible"/>
                                      </p:to>
                                    </p:set>
                                    <p:anim calcmode="lin" valueType="num">
                                      <p:cBhvr additive="base">
                                        <p:cTn id="26" dur="500" fill="hold"/>
                                        <p:tgtEl>
                                          <p:spTgt spid="14745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74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28DC-F467-F6CE-994C-D185E59EDFD5}"/>
              </a:ext>
            </a:extLst>
          </p:cNvPr>
          <p:cNvSpPr>
            <a:spLocks noGrp="1"/>
          </p:cNvSpPr>
          <p:nvPr>
            <p:ph type="title"/>
          </p:nvPr>
        </p:nvSpPr>
        <p:spPr>
          <a:xfrm>
            <a:off x="1868488" y="625641"/>
            <a:ext cx="8955087" cy="957262"/>
          </a:xfrm>
        </p:spPr>
        <p:txBody>
          <a:bodyPr/>
          <a:lstStyle/>
          <a:p>
            <a:pPr>
              <a:defRPr/>
            </a:pPr>
            <a:r>
              <a:rPr lang="en-US" sz="3600" dirty="0">
                <a:solidFill>
                  <a:schemeClr val="accent2">
                    <a:lumMod val="60000"/>
                    <a:lumOff val="40000"/>
                  </a:schemeClr>
                </a:solidFill>
                <a:latin typeface="Bernard MT Condensed" panose="02050806060905020404" pitchFamily="18" charset="0"/>
              </a:rPr>
              <a:t>Transliterated Aramaic words of Jesus in Mark:</a:t>
            </a:r>
          </a:p>
        </p:txBody>
      </p:sp>
      <p:sp>
        <p:nvSpPr>
          <p:cNvPr id="69635" name="Content Placeholder 4">
            <a:extLst>
              <a:ext uri="{FF2B5EF4-FFF2-40B4-BE49-F238E27FC236}">
                <a16:creationId xmlns:a16="http://schemas.microsoft.com/office/drawing/2014/main" id="{80F443B5-19F7-7EDB-F7B4-0D06FB3DB2A6}"/>
              </a:ext>
            </a:extLst>
          </p:cNvPr>
          <p:cNvSpPr>
            <a:spLocks noGrp="1" noChangeArrowheads="1"/>
          </p:cNvSpPr>
          <p:nvPr>
            <p:ph sz="half" idx="1"/>
          </p:nvPr>
        </p:nvSpPr>
        <p:spPr>
          <a:xfrm>
            <a:off x="1674812" y="2627314"/>
            <a:ext cx="1285875" cy="3621087"/>
          </a:xfrm>
          <a:solidFill>
            <a:schemeClr val="tx1"/>
          </a:solidFill>
        </p:spPr>
        <p:txBody>
          <a:bodyPr/>
          <a:lstStyle/>
          <a:p>
            <a:pPr marL="0" indent="0">
              <a:buNone/>
            </a:pPr>
            <a:r>
              <a:rPr lang="en-US" altLang="en-US" sz="2400">
                <a:solidFill>
                  <a:schemeClr val="bg1"/>
                </a:solidFill>
                <a:latin typeface="Arial Narrow" panose="020B0606020202030204" pitchFamily="34" charset="0"/>
              </a:rPr>
              <a:t>Mk. 3:17</a:t>
            </a:r>
          </a:p>
          <a:p>
            <a:pPr marL="0" indent="0">
              <a:buNone/>
            </a:pPr>
            <a:r>
              <a:rPr lang="en-US" altLang="en-US" sz="2400">
                <a:solidFill>
                  <a:schemeClr val="bg1"/>
                </a:solidFill>
                <a:latin typeface="Arial Narrow" panose="020B0606020202030204" pitchFamily="34" charset="0"/>
              </a:rPr>
              <a:t>Mk. 5:41</a:t>
            </a:r>
          </a:p>
          <a:p>
            <a:pPr marL="0" indent="0">
              <a:buNone/>
            </a:pPr>
            <a:r>
              <a:rPr lang="en-US" altLang="en-US" sz="2400">
                <a:solidFill>
                  <a:schemeClr val="bg1"/>
                </a:solidFill>
                <a:latin typeface="Arial Narrow" panose="020B0606020202030204" pitchFamily="34" charset="0"/>
              </a:rPr>
              <a:t>Mk. 7:11</a:t>
            </a:r>
          </a:p>
          <a:p>
            <a:pPr marL="0" indent="0">
              <a:buNone/>
            </a:pPr>
            <a:r>
              <a:rPr lang="en-US" altLang="en-US" sz="2400">
                <a:solidFill>
                  <a:schemeClr val="bg1"/>
                </a:solidFill>
                <a:latin typeface="Arial Narrow" panose="020B0606020202030204" pitchFamily="34" charset="0"/>
              </a:rPr>
              <a:t>Mk. 7:34</a:t>
            </a:r>
          </a:p>
          <a:p>
            <a:pPr marL="0" indent="0">
              <a:buNone/>
            </a:pPr>
            <a:r>
              <a:rPr lang="en-US" altLang="en-US" sz="2400">
                <a:solidFill>
                  <a:schemeClr val="bg1"/>
                </a:solidFill>
                <a:latin typeface="Arial Narrow" panose="020B0606020202030204" pitchFamily="34" charset="0"/>
              </a:rPr>
              <a:t>Mk. 14:36</a:t>
            </a:r>
          </a:p>
          <a:p>
            <a:pPr marL="0" indent="0">
              <a:buNone/>
            </a:pPr>
            <a:r>
              <a:rPr lang="en-US" altLang="en-US" sz="2400">
                <a:solidFill>
                  <a:schemeClr val="bg1"/>
                </a:solidFill>
                <a:latin typeface="Arial Narrow" panose="020B0606020202030204" pitchFamily="34" charset="0"/>
              </a:rPr>
              <a:t>Mk. 15:34</a:t>
            </a:r>
          </a:p>
        </p:txBody>
      </p:sp>
      <p:sp>
        <p:nvSpPr>
          <p:cNvPr id="6" name="Content Placeholder 5">
            <a:extLst>
              <a:ext uri="{FF2B5EF4-FFF2-40B4-BE49-F238E27FC236}">
                <a16:creationId xmlns:a16="http://schemas.microsoft.com/office/drawing/2014/main" id="{C19520E3-02E2-6E13-865B-D5E315C4CE11}"/>
              </a:ext>
            </a:extLst>
          </p:cNvPr>
          <p:cNvSpPr>
            <a:spLocks noGrp="1"/>
          </p:cNvSpPr>
          <p:nvPr>
            <p:ph sz="half" idx="2"/>
          </p:nvPr>
        </p:nvSpPr>
        <p:spPr>
          <a:xfrm>
            <a:off x="3198812" y="2590800"/>
            <a:ext cx="3810000" cy="4114800"/>
          </a:xfrm>
        </p:spPr>
        <p:txBody>
          <a:bodyPr/>
          <a:lstStyle/>
          <a:p>
            <a:pPr marL="0" indent="0">
              <a:buNone/>
              <a:defRPr/>
            </a:pPr>
            <a:r>
              <a:rPr lang="en-US" sz="2400" b="1" dirty="0">
                <a:solidFill>
                  <a:schemeClr val="accent2">
                    <a:lumMod val="20000"/>
                    <a:lumOff val="80000"/>
                  </a:schemeClr>
                </a:solidFill>
                <a:latin typeface="Arial Narrow" panose="020B0606020202030204" pitchFamily="34" charset="0"/>
              </a:rPr>
              <a:t>“Sons of Thunder”</a:t>
            </a:r>
          </a:p>
          <a:p>
            <a:pPr marL="0" indent="0">
              <a:buNone/>
              <a:defRPr/>
            </a:pPr>
            <a:r>
              <a:rPr lang="en-US" sz="2400" b="1" dirty="0">
                <a:solidFill>
                  <a:schemeClr val="accent2">
                    <a:lumMod val="20000"/>
                    <a:lumOff val="80000"/>
                  </a:schemeClr>
                </a:solidFill>
                <a:latin typeface="Arial Narrow" panose="020B0606020202030204" pitchFamily="34" charset="0"/>
              </a:rPr>
              <a:t>“Girl, arise!”</a:t>
            </a:r>
          </a:p>
          <a:p>
            <a:pPr marL="0" indent="0">
              <a:buNone/>
              <a:defRPr/>
            </a:pPr>
            <a:r>
              <a:rPr lang="en-US" sz="2400" b="1" dirty="0">
                <a:solidFill>
                  <a:schemeClr val="accent2">
                    <a:lumMod val="20000"/>
                    <a:lumOff val="80000"/>
                  </a:schemeClr>
                </a:solidFill>
                <a:latin typeface="Arial Narrow" panose="020B0606020202030204" pitchFamily="34" charset="0"/>
              </a:rPr>
              <a:t>“Offering/sacrifice”</a:t>
            </a:r>
          </a:p>
          <a:p>
            <a:pPr marL="0" indent="0">
              <a:buNone/>
              <a:defRPr/>
            </a:pPr>
            <a:r>
              <a:rPr lang="en-US" sz="2400" b="1" dirty="0">
                <a:solidFill>
                  <a:schemeClr val="accent2">
                    <a:lumMod val="20000"/>
                    <a:lumOff val="80000"/>
                  </a:schemeClr>
                </a:solidFill>
                <a:latin typeface="Arial Narrow" panose="020B0606020202030204" pitchFamily="34" charset="0"/>
              </a:rPr>
              <a:t>“Be opened!”</a:t>
            </a:r>
          </a:p>
          <a:p>
            <a:pPr marL="0" indent="0">
              <a:buNone/>
              <a:defRPr/>
            </a:pPr>
            <a:r>
              <a:rPr lang="en-US" sz="2400" b="1" dirty="0">
                <a:solidFill>
                  <a:schemeClr val="accent2">
                    <a:lumMod val="20000"/>
                    <a:lumOff val="80000"/>
                  </a:schemeClr>
                </a:solidFill>
                <a:latin typeface="Arial Narrow" panose="020B0606020202030204" pitchFamily="34" charset="0"/>
              </a:rPr>
              <a:t>“Father…”</a:t>
            </a:r>
          </a:p>
          <a:p>
            <a:pPr marL="0" indent="0">
              <a:buNone/>
              <a:defRPr/>
            </a:pPr>
            <a:r>
              <a:rPr lang="en-US" sz="2400" b="1" dirty="0">
                <a:solidFill>
                  <a:schemeClr val="accent2">
                    <a:lumMod val="20000"/>
                    <a:lumOff val="80000"/>
                  </a:schemeClr>
                </a:solidFill>
                <a:latin typeface="Arial Narrow" panose="020B0606020202030204" pitchFamily="34" charset="0"/>
              </a:rPr>
              <a:t>“My God, my God, why</a:t>
            </a:r>
          </a:p>
          <a:p>
            <a:pPr marL="0" indent="0">
              <a:buNone/>
              <a:defRPr/>
            </a:pPr>
            <a:r>
              <a:rPr lang="en-US" sz="2400" b="1" dirty="0">
                <a:solidFill>
                  <a:schemeClr val="accent2">
                    <a:lumMod val="20000"/>
                    <a:lumOff val="80000"/>
                  </a:schemeClr>
                </a:solidFill>
                <a:latin typeface="Arial Narrow" panose="020B0606020202030204" pitchFamily="34" charset="0"/>
              </a:rPr>
              <a:t>     have you left me?”</a:t>
            </a:r>
          </a:p>
          <a:p>
            <a:pPr marL="0" indent="0">
              <a:buNone/>
              <a:defRPr/>
            </a:pPr>
            <a:endParaRPr lang="en-US" sz="2400" b="1" dirty="0">
              <a:solidFill>
                <a:schemeClr val="accent2">
                  <a:lumMod val="20000"/>
                  <a:lumOff val="80000"/>
                </a:schemeClr>
              </a:solidFill>
              <a:latin typeface="Arial Narrow" panose="020B0606020202030204" pitchFamily="34" charset="0"/>
            </a:endParaRPr>
          </a:p>
        </p:txBody>
      </p:sp>
      <p:sp>
        <p:nvSpPr>
          <p:cNvPr id="69637" name="Slide Number Placeholder 3">
            <a:extLst>
              <a:ext uri="{FF2B5EF4-FFF2-40B4-BE49-F238E27FC236}">
                <a16:creationId xmlns:a16="http://schemas.microsoft.com/office/drawing/2014/main" id="{CA8730EC-3F40-0E9E-6AD5-85DF8D9F5EB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DE10EC69-BAAF-42BA-A22D-A35FED0A33E6}" type="slidenum">
              <a:rPr lang="en-US" altLang="en-US" sz="1400"/>
              <a:pPr>
                <a:spcBef>
                  <a:spcPct val="0"/>
                </a:spcBef>
                <a:buClrTx/>
                <a:buSzTx/>
                <a:buFontTx/>
                <a:buNone/>
              </a:pPr>
              <a:t>49</a:t>
            </a:fld>
            <a:endParaRPr lang="en-US" altLang="en-US" sz="1400"/>
          </a:p>
        </p:txBody>
      </p:sp>
      <p:sp>
        <p:nvSpPr>
          <p:cNvPr id="7" name="Content Placeholder 5">
            <a:extLst>
              <a:ext uri="{FF2B5EF4-FFF2-40B4-BE49-F238E27FC236}">
                <a16:creationId xmlns:a16="http://schemas.microsoft.com/office/drawing/2014/main" id="{19E8D41A-0781-2DD1-0EDB-065E793C49B4}"/>
              </a:ext>
            </a:extLst>
          </p:cNvPr>
          <p:cNvSpPr txBox="1">
            <a:spLocks/>
          </p:cNvSpPr>
          <p:nvPr/>
        </p:nvSpPr>
        <p:spPr bwMode="auto">
          <a:xfrm>
            <a:off x="6094413" y="2627314"/>
            <a:ext cx="2244725" cy="3621087"/>
          </a:xfrm>
          <a:prstGeom prst="rect">
            <a:avLst/>
          </a:prstGeom>
          <a:solidFill>
            <a:schemeClr val="accent5">
              <a:lumMod val="10000"/>
            </a:schemeClr>
          </a:solidFill>
          <a:ln>
            <a:noFill/>
          </a:ln>
          <a:effec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dirty="0" err="1">
                <a:solidFill>
                  <a:schemeClr val="accent2">
                    <a:lumMod val="40000"/>
                    <a:lumOff val="60000"/>
                  </a:schemeClr>
                </a:solidFill>
                <a:latin typeface="Greekth" panose="02020803070505020304" pitchFamily="18" charset="0"/>
              </a:rPr>
              <a:t>boanhrge</a:t>
            </a:r>
            <a:r>
              <a:rPr lang="en-US" sz="2400" dirty="0">
                <a:solidFill>
                  <a:schemeClr val="accent2">
                    <a:lumMod val="40000"/>
                    <a:lumOff val="60000"/>
                  </a:schemeClr>
                </a:solidFill>
                <a:latin typeface="Greekth" panose="02020803070505020304" pitchFamily="18" charset="0"/>
              </a:rPr>
              <a:t>&lt;j</a:t>
            </a:r>
          </a:p>
          <a:p>
            <a:pPr marL="0" indent="0">
              <a:buNone/>
              <a:defRPr/>
            </a:pPr>
            <a:r>
              <a:rPr lang="en-US" sz="2400" dirty="0" err="1">
                <a:solidFill>
                  <a:schemeClr val="accent2">
                    <a:lumMod val="40000"/>
                    <a:lumOff val="60000"/>
                  </a:schemeClr>
                </a:solidFill>
                <a:latin typeface="Greekth" panose="02020803070505020304" pitchFamily="18" charset="0"/>
              </a:rPr>
              <a:t>taliqa</a:t>
            </a:r>
            <a:r>
              <a:rPr lang="en-US" sz="2400" dirty="0">
                <a:solidFill>
                  <a:schemeClr val="accent2">
                    <a:lumMod val="40000"/>
                    <a:lumOff val="60000"/>
                  </a:schemeClr>
                </a:solidFill>
                <a:latin typeface="Greekth" panose="02020803070505020304" pitchFamily="18" charset="0"/>
              </a:rPr>
              <a:t>&gt; </a:t>
            </a:r>
            <a:r>
              <a:rPr lang="en-US" sz="2400" dirty="0" err="1">
                <a:solidFill>
                  <a:schemeClr val="accent2">
                    <a:lumMod val="40000"/>
                    <a:lumOff val="60000"/>
                  </a:schemeClr>
                </a:solidFill>
                <a:latin typeface="Greekth" panose="02020803070505020304" pitchFamily="18" charset="0"/>
              </a:rPr>
              <a:t>kou</a:t>
            </a:r>
            <a:r>
              <a:rPr lang="en-US" sz="2400" dirty="0">
                <a:solidFill>
                  <a:schemeClr val="accent2">
                    <a:lumMod val="40000"/>
                    <a:lumOff val="60000"/>
                  </a:schemeClr>
                </a:solidFill>
                <a:latin typeface="Greekth" panose="02020803070505020304" pitchFamily="18" charset="0"/>
              </a:rPr>
              <a:t>&lt;m</a:t>
            </a:r>
          </a:p>
          <a:p>
            <a:pPr marL="0" indent="0">
              <a:buNone/>
              <a:defRPr/>
            </a:pPr>
            <a:r>
              <a:rPr lang="en-US" sz="2400" dirty="0" err="1">
                <a:solidFill>
                  <a:schemeClr val="accent2">
                    <a:lumMod val="40000"/>
                    <a:lumOff val="60000"/>
                  </a:schemeClr>
                </a:solidFill>
                <a:latin typeface="Greekth" panose="02020803070505020304" pitchFamily="18" charset="0"/>
              </a:rPr>
              <a:t>korba</a:t>
            </a:r>
            <a:r>
              <a:rPr lang="en-US" sz="2400" dirty="0">
                <a:solidFill>
                  <a:schemeClr val="accent2">
                    <a:lumMod val="40000"/>
                    <a:lumOff val="60000"/>
                  </a:schemeClr>
                </a:solidFill>
                <a:latin typeface="Greekth" panose="02020803070505020304" pitchFamily="18" charset="0"/>
              </a:rPr>
              <a:t>&lt;n</a:t>
            </a:r>
          </a:p>
          <a:p>
            <a:pPr marL="0" indent="0">
              <a:buNone/>
              <a:defRPr/>
            </a:pPr>
            <a:r>
              <a:rPr lang="en-US" sz="2400" dirty="0">
                <a:solidFill>
                  <a:schemeClr val="accent2">
                    <a:lumMod val="40000"/>
                    <a:lumOff val="60000"/>
                  </a:schemeClr>
                </a:solidFill>
                <a:latin typeface="Greekth" panose="02020803070505020304" pitchFamily="18" charset="0"/>
              </a:rPr>
              <a:t>e]</a:t>
            </a:r>
            <a:r>
              <a:rPr lang="en-US" sz="2400" dirty="0" err="1">
                <a:solidFill>
                  <a:schemeClr val="accent2">
                    <a:lumMod val="40000"/>
                    <a:lumOff val="60000"/>
                  </a:schemeClr>
                </a:solidFill>
                <a:latin typeface="Greekth" panose="02020803070505020304" pitchFamily="18" charset="0"/>
              </a:rPr>
              <a:t>ffaqa</a:t>
            </a:r>
            <a:r>
              <a:rPr lang="en-US" sz="2400" dirty="0">
                <a:solidFill>
                  <a:schemeClr val="accent2">
                    <a:lumMod val="40000"/>
                    <a:lumOff val="60000"/>
                  </a:schemeClr>
                </a:solidFill>
                <a:latin typeface="Greekth" panose="02020803070505020304" pitchFamily="18" charset="0"/>
              </a:rPr>
              <a:t>&lt;</a:t>
            </a:r>
          </a:p>
          <a:p>
            <a:pPr marL="0" indent="0">
              <a:buNone/>
              <a:defRPr/>
            </a:pPr>
            <a:r>
              <a:rPr lang="en-US" sz="2400" dirty="0">
                <a:solidFill>
                  <a:schemeClr val="accent2">
                    <a:lumMod val="40000"/>
                    <a:lumOff val="60000"/>
                  </a:schemeClr>
                </a:solidFill>
                <a:latin typeface="Greekth" panose="02020803070505020304" pitchFamily="18" charset="0"/>
              </a:rPr>
              <a:t>a]</a:t>
            </a:r>
            <a:r>
              <a:rPr lang="en-US" sz="2400" dirty="0" err="1">
                <a:solidFill>
                  <a:schemeClr val="accent2">
                    <a:lumMod val="40000"/>
                    <a:lumOff val="60000"/>
                  </a:schemeClr>
                </a:solidFill>
                <a:latin typeface="Greekth" panose="02020803070505020304" pitchFamily="18" charset="0"/>
              </a:rPr>
              <a:t>bba</a:t>
            </a:r>
            <a:r>
              <a:rPr lang="en-US" sz="2400" dirty="0">
                <a:solidFill>
                  <a:schemeClr val="accent2">
                    <a:lumMod val="40000"/>
                    <a:lumOff val="60000"/>
                  </a:schemeClr>
                </a:solidFill>
                <a:latin typeface="Greekth" panose="02020803070505020304" pitchFamily="18" charset="0"/>
              </a:rPr>
              <a:t>&lt;</a:t>
            </a:r>
          </a:p>
          <a:p>
            <a:pPr marL="0" indent="0">
              <a:spcBef>
                <a:spcPts val="0"/>
              </a:spcBef>
              <a:buNone/>
              <a:defRPr/>
            </a:pPr>
            <a:r>
              <a:rPr lang="en-US" sz="2400" dirty="0">
                <a:solidFill>
                  <a:schemeClr val="accent2">
                    <a:lumMod val="40000"/>
                    <a:lumOff val="60000"/>
                  </a:schemeClr>
                </a:solidFill>
                <a:latin typeface="Greekth" panose="02020803070505020304" pitchFamily="18" charset="0"/>
              </a:rPr>
              <a:t>e]</a:t>
            </a:r>
            <a:r>
              <a:rPr lang="en-US" sz="2400" dirty="0" err="1">
                <a:solidFill>
                  <a:schemeClr val="accent2">
                    <a:lumMod val="40000"/>
                    <a:lumOff val="60000"/>
                  </a:schemeClr>
                </a:solidFill>
                <a:latin typeface="Greekth" panose="02020803070505020304" pitchFamily="18" charset="0"/>
              </a:rPr>
              <a:t>lwi</a:t>
            </a:r>
            <a:r>
              <a:rPr lang="en-US" sz="2400" dirty="0">
                <a:solidFill>
                  <a:schemeClr val="accent2">
                    <a:lumMod val="40000"/>
                    <a:lumOff val="60000"/>
                  </a:schemeClr>
                </a:solidFill>
                <a:latin typeface="Greekth" panose="02020803070505020304" pitchFamily="18" charset="0"/>
              </a:rPr>
              <a:t>~ e]</a:t>
            </a:r>
            <a:r>
              <a:rPr lang="en-US" sz="2400" dirty="0" err="1">
                <a:solidFill>
                  <a:schemeClr val="accent2">
                    <a:lumMod val="40000"/>
                    <a:lumOff val="60000"/>
                  </a:schemeClr>
                </a:solidFill>
                <a:latin typeface="Greekth" panose="02020803070505020304" pitchFamily="18" charset="0"/>
              </a:rPr>
              <a:t>lwi</a:t>
            </a:r>
            <a:r>
              <a:rPr lang="en-US" sz="2400" dirty="0">
                <a:solidFill>
                  <a:schemeClr val="accent2">
                    <a:lumMod val="40000"/>
                    <a:lumOff val="60000"/>
                  </a:schemeClr>
                </a:solidFill>
                <a:latin typeface="Greekth" panose="02020803070505020304" pitchFamily="18" charset="0"/>
              </a:rPr>
              <a:t>~  </a:t>
            </a:r>
          </a:p>
          <a:p>
            <a:pPr marL="0" indent="0">
              <a:spcBef>
                <a:spcPts val="0"/>
              </a:spcBef>
              <a:buNone/>
              <a:defRPr/>
            </a:pPr>
            <a:r>
              <a:rPr lang="en-US" sz="2400" dirty="0">
                <a:solidFill>
                  <a:schemeClr val="accent2">
                    <a:lumMod val="40000"/>
                    <a:lumOff val="60000"/>
                  </a:schemeClr>
                </a:solidFill>
                <a:latin typeface="Greekth" panose="02020803070505020304" pitchFamily="18" charset="0"/>
              </a:rPr>
              <a:t>    lama&gt;</a:t>
            </a:r>
          </a:p>
          <a:p>
            <a:pPr marL="0" indent="0">
              <a:spcBef>
                <a:spcPts val="0"/>
              </a:spcBef>
              <a:buNone/>
              <a:defRPr/>
            </a:pPr>
            <a:r>
              <a:rPr lang="en-US" sz="2400" dirty="0">
                <a:solidFill>
                  <a:schemeClr val="accent2">
                    <a:lumMod val="40000"/>
                    <a:lumOff val="60000"/>
                  </a:schemeClr>
                </a:solidFill>
                <a:latin typeface="Greekth" panose="02020803070505020304" pitchFamily="18" charset="0"/>
              </a:rPr>
              <a:t>    </a:t>
            </a:r>
            <a:r>
              <a:rPr lang="en-US" sz="2400" dirty="0" err="1">
                <a:solidFill>
                  <a:schemeClr val="accent2">
                    <a:lumMod val="40000"/>
                    <a:lumOff val="60000"/>
                  </a:schemeClr>
                </a:solidFill>
                <a:latin typeface="Greekth" panose="02020803070505020304" pitchFamily="18" charset="0"/>
              </a:rPr>
              <a:t>sabaxqa</a:t>
            </a:r>
            <a:r>
              <a:rPr lang="en-US" sz="2400" dirty="0">
                <a:solidFill>
                  <a:schemeClr val="accent2">
                    <a:lumMod val="40000"/>
                    <a:lumOff val="60000"/>
                  </a:schemeClr>
                </a:solidFill>
                <a:latin typeface="Greekth" panose="02020803070505020304" pitchFamily="18" charset="0"/>
              </a:rPr>
              <a:t>&lt;</a:t>
            </a:r>
            <a:r>
              <a:rPr lang="en-US" sz="2400" dirty="0" err="1">
                <a:solidFill>
                  <a:schemeClr val="accent2">
                    <a:lumMod val="40000"/>
                    <a:lumOff val="60000"/>
                  </a:schemeClr>
                </a:solidFill>
                <a:latin typeface="Greekth" panose="02020803070505020304" pitchFamily="18" charset="0"/>
              </a:rPr>
              <a:t>ni</a:t>
            </a:r>
            <a:endParaRPr lang="en-US" sz="2400" dirty="0">
              <a:solidFill>
                <a:schemeClr val="accent2">
                  <a:lumMod val="40000"/>
                  <a:lumOff val="60000"/>
                </a:schemeClr>
              </a:solidFill>
              <a:latin typeface="Greekth" panose="02020803070505020304" pitchFamily="18" charset="0"/>
            </a:endParaRPr>
          </a:p>
          <a:p>
            <a:pPr marL="0" indent="0">
              <a:buNone/>
              <a:defRPr/>
            </a:pPr>
            <a:endParaRPr lang="en-US" sz="2400" dirty="0">
              <a:solidFill>
                <a:schemeClr val="accent2">
                  <a:lumMod val="20000"/>
                  <a:lumOff val="80000"/>
                </a:schemeClr>
              </a:solidFill>
              <a:latin typeface="Greekth" panose="02020803070505020304" pitchFamily="18" charset="0"/>
            </a:endParaRPr>
          </a:p>
          <a:p>
            <a:pPr marL="0" indent="0">
              <a:buNone/>
              <a:defRPr/>
            </a:pPr>
            <a:endParaRPr lang="en-US" sz="2400" b="1" dirty="0">
              <a:solidFill>
                <a:schemeClr val="accent2">
                  <a:lumMod val="20000"/>
                  <a:lumOff val="80000"/>
                </a:schemeClr>
              </a:solidFill>
              <a:latin typeface="Arial Narrow" panose="020B0606020202030204" pitchFamily="34" charset="0"/>
            </a:endParaRPr>
          </a:p>
        </p:txBody>
      </p:sp>
      <p:sp>
        <p:nvSpPr>
          <p:cNvPr id="8" name="Content Placeholder 4">
            <a:extLst>
              <a:ext uri="{FF2B5EF4-FFF2-40B4-BE49-F238E27FC236}">
                <a16:creationId xmlns:a16="http://schemas.microsoft.com/office/drawing/2014/main" id="{6978F240-91EA-2B2E-F206-B8BA7E0EB0FE}"/>
              </a:ext>
            </a:extLst>
          </p:cNvPr>
          <p:cNvSpPr txBox="1">
            <a:spLocks/>
          </p:cNvSpPr>
          <p:nvPr/>
        </p:nvSpPr>
        <p:spPr bwMode="auto">
          <a:xfrm>
            <a:off x="8735325" y="2611272"/>
            <a:ext cx="2085975" cy="3621087"/>
          </a:xfrm>
          <a:prstGeom prst="rect">
            <a:avLst/>
          </a:prstGeom>
          <a:solidFill>
            <a:schemeClr val="tx2">
              <a:lumMod val="50000"/>
            </a:schemeClr>
          </a:solidFill>
          <a:ln>
            <a:noFill/>
          </a:ln>
          <a:effec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i="1" dirty="0">
                <a:solidFill>
                  <a:schemeClr val="accent2">
                    <a:lumMod val="40000"/>
                    <a:lumOff val="60000"/>
                  </a:schemeClr>
                </a:solidFill>
                <a:latin typeface="Arial" panose="020B0604020202020204" pitchFamily="34" charset="0"/>
              </a:rPr>
              <a:t>be</a:t>
            </a:r>
            <a:r>
              <a:rPr lang="en-US" sz="2400" i="1" u="sng" dirty="0">
                <a:solidFill>
                  <a:schemeClr val="accent2">
                    <a:lumMod val="40000"/>
                    <a:lumOff val="60000"/>
                  </a:schemeClr>
                </a:solidFill>
                <a:latin typeface="Arial" panose="020B0604020202020204" pitchFamily="34" charset="0"/>
              </a:rPr>
              <a:t>ne</a:t>
            </a:r>
            <a:r>
              <a:rPr lang="en-US" sz="2400" i="1" dirty="0">
                <a:solidFill>
                  <a:schemeClr val="accent2">
                    <a:lumMod val="40000"/>
                    <a:lumOff val="60000"/>
                  </a:schemeClr>
                </a:solidFill>
                <a:latin typeface="Arial" panose="020B0604020202020204" pitchFamily="34" charset="0"/>
              </a:rPr>
              <a:t>-</a:t>
            </a:r>
            <a:r>
              <a:rPr lang="en-US" sz="2400" i="1" dirty="0" err="1">
                <a:solidFill>
                  <a:schemeClr val="accent2">
                    <a:lumMod val="40000"/>
                    <a:lumOff val="60000"/>
                  </a:schemeClr>
                </a:solidFill>
                <a:latin typeface="Arial" panose="020B0604020202020204" pitchFamily="34" charset="0"/>
              </a:rPr>
              <a:t>re’</a:t>
            </a:r>
            <a:r>
              <a:rPr lang="en-US" sz="2400" i="1" u="sng" dirty="0" err="1">
                <a:solidFill>
                  <a:schemeClr val="accent2">
                    <a:lumMod val="40000"/>
                    <a:lumOff val="60000"/>
                  </a:schemeClr>
                </a:solidFill>
                <a:latin typeface="Arial" panose="020B0604020202020204" pitchFamily="34" charset="0"/>
              </a:rPr>
              <a:t>am</a:t>
            </a:r>
            <a:endParaRPr lang="en-US" sz="2400" i="1" u="sng" dirty="0">
              <a:solidFill>
                <a:schemeClr val="accent2">
                  <a:lumMod val="40000"/>
                  <a:lumOff val="60000"/>
                </a:schemeClr>
              </a:solidFill>
              <a:latin typeface="Arial" panose="020B0604020202020204" pitchFamily="34" charset="0"/>
            </a:endParaRPr>
          </a:p>
          <a:p>
            <a:pPr marL="0" indent="0">
              <a:buNone/>
              <a:defRPr/>
            </a:pPr>
            <a:r>
              <a:rPr lang="en-US" sz="2400" i="1" dirty="0" err="1">
                <a:solidFill>
                  <a:schemeClr val="accent2">
                    <a:lumMod val="40000"/>
                    <a:lumOff val="60000"/>
                  </a:schemeClr>
                </a:solidFill>
                <a:latin typeface="Arial" panose="020B0604020202020204" pitchFamily="34" charset="0"/>
              </a:rPr>
              <a:t>teli</a:t>
            </a:r>
            <a:r>
              <a:rPr lang="en-US" sz="2400" i="1" u="sng" dirty="0" err="1">
                <a:solidFill>
                  <a:schemeClr val="accent2">
                    <a:lumMod val="40000"/>
                    <a:lumOff val="60000"/>
                  </a:schemeClr>
                </a:solidFill>
                <a:latin typeface="Arial" panose="020B0604020202020204" pitchFamily="34" charset="0"/>
              </a:rPr>
              <a:t>tha</a:t>
            </a:r>
            <a:r>
              <a:rPr lang="en-US" sz="2400" i="1" dirty="0">
                <a:solidFill>
                  <a:schemeClr val="accent2">
                    <a:lumMod val="40000"/>
                    <a:lumOff val="60000"/>
                  </a:schemeClr>
                </a:solidFill>
                <a:latin typeface="Arial" panose="020B0604020202020204" pitchFamily="34" charset="0"/>
              </a:rPr>
              <a:t> </a:t>
            </a:r>
            <a:r>
              <a:rPr lang="en-US" sz="2400" i="1" u="sng" dirty="0" err="1">
                <a:solidFill>
                  <a:schemeClr val="accent2">
                    <a:lumMod val="40000"/>
                    <a:lumOff val="60000"/>
                  </a:schemeClr>
                </a:solidFill>
                <a:latin typeface="Arial" panose="020B0604020202020204" pitchFamily="34" charset="0"/>
              </a:rPr>
              <a:t>qum</a:t>
            </a:r>
            <a:endParaRPr lang="en-US" sz="2400" i="1" u="sng" dirty="0">
              <a:solidFill>
                <a:schemeClr val="accent2">
                  <a:lumMod val="40000"/>
                  <a:lumOff val="60000"/>
                </a:schemeClr>
              </a:solidFill>
              <a:latin typeface="Arial Narrow" panose="020B0606020202030204" pitchFamily="34" charset="0"/>
            </a:endParaRPr>
          </a:p>
          <a:p>
            <a:pPr marL="0" indent="0">
              <a:buNone/>
              <a:defRPr/>
            </a:pPr>
            <a:r>
              <a:rPr lang="en-US" sz="2400" i="1" dirty="0" err="1">
                <a:solidFill>
                  <a:schemeClr val="accent2">
                    <a:lumMod val="40000"/>
                    <a:lumOff val="60000"/>
                  </a:schemeClr>
                </a:solidFill>
                <a:latin typeface="Arial" panose="020B0604020202020204" pitchFamily="34" charset="0"/>
              </a:rPr>
              <a:t>qor</a:t>
            </a:r>
            <a:r>
              <a:rPr lang="en-US" sz="2400" i="1" u="sng" dirty="0" err="1">
                <a:solidFill>
                  <a:schemeClr val="accent2">
                    <a:lumMod val="40000"/>
                    <a:lumOff val="60000"/>
                  </a:schemeClr>
                </a:solidFill>
                <a:latin typeface="Arial" panose="020B0604020202020204" pitchFamily="34" charset="0"/>
              </a:rPr>
              <a:t>ban</a:t>
            </a:r>
            <a:endParaRPr lang="en-US" sz="2400" i="1" u="sng" dirty="0">
              <a:solidFill>
                <a:schemeClr val="accent2">
                  <a:lumMod val="40000"/>
                  <a:lumOff val="60000"/>
                </a:schemeClr>
              </a:solidFill>
              <a:latin typeface="Arial" panose="020B0604020202020204" pitchFamily="34" charset="0"/>
            </a:endParaRPr>
          </a:p>
          <a:p>
            <a:pPr marL="0" indent="0">
              <a:buNone/>
              <a:defRPr/>
            </a:pPr>
            <a:r>
              <a:rPr lang="en-US" sz="2400" i="1" dirty="0" err="1">
                <a:solidFill>
                  <a:schemeClr val="accent2">
                    <a:lumMod val="40000"/>
                    <a:lumOff val="60000"/>
                  </a:schemeClr>
                </a:solidFill>
                <a:latin typeface="Arial" panose="020B0604020202020204" pitchFamily="34" charset="0"/>
              </a:rPr>
              <a:t>effa</a:t>
            </a:r>
            <a:r>
              <a:rPr lang="en-US" sz="2400" i="1" u="sng" dirty="0" err="1">
                <a:solidFill>
                  <a:schemeClr val="accent2">
                    <a:lumMod val="40000"/>
                    <a:lumOff val="60000"/>
                  </a:schemeClr>
                </a:solidFill>
                <a:latin typeface="Arial" panose="020B0604020202020204" pitchFamily="34" charset="0"/>
              </a:rPr>
              <a:t>thah</a:t>
            </a:r>
            <a:endParaRPr lang="en-US" sz="2400" i="1" u="sng" dirty="0">
              <a:solidFill>
                <a:schemeClr val="accent2">
                  <a:lumMod val="40000"/>
                  <a:lumOff val="60000"/>
                </a:schemeClr>
              </a:solidFill>
              <a:latin typeface="Arial" panose="020B0604020202020204" pitchFamily="34" charset="0"/>
            </a:endParaRPr>
          </a:p>
          <a:p>
            <a:pPr marL="0" indent="0">
              <a:buNone/>
              <a:defRPr/>
            </a:pPr>
            <a:r>
              <a:rPr lang="en-US" sz="2400" i="1" dirty="0" err="1">
                <a:solidFill>
                  <a:schemeClr val="accent2">
                    <a:lumMod val="40000"/>
                    <a:lumOff val="60000"/>
                  </a:schemeClr>
                </a:solidFill>
                <a:latin typeface="Arial" panose="020B0604020202020204" pitchFamily="34" charset="0"/>
              </a:rPr>
              <a:t>eb</a:t>
            </a:r>
            <a:r>
              <a:rPr lang="en-US" sz="2400" i="1" u="sng" dirty="0" err="1">
                <a:solidFill>
                  <a:schemeClr val="accent2">
                    <a:lumMod val="40000"/>
                    <a:lumOff val="60000"/>
                  </a:schemeClr>
                </a:solidFill>
                <a:latin typeface="Arial" panose="020B0604020202020204" pitchFamily="34" charset="0"/>
              </a:rPr>
              <a:t>bah</a:t>
            </a:r>
            <a:endParaRPr lang="en-US" sz="2400" i="1" u="sng" dirty="0">
              <a:solidFill>
                <a:schemeClr val="accent2">
                  <a:lumMod val="40000"/>
                  <a:lumOff val="60000"/>
                </a:schemeClr>
              </a:solidFill>
              <a:latin typeface="Arial" panose="020B0604020202020204" pitchFamily="34" charset="0"/>
            </a:endParaRPr>
          </a:p>
          <a:p>
            <a:pPr marL="0" indent="0">
              <a:buNone/>
              <a:defRPr/>
            </a:pPr>
            <a:r>
              <a:rPr lang="en-US" sz="2400" i="1" dirty="0" err="1">
                <a:solidFill>
                  <a:schemeClr val="accent2">
                    <a:lumMod val="40000"/>
                    <a:lumOff val="60000"/>
                  </a:schemeClr>
                </a:solidFill>
                <a:latin typeface="Arial" panose="020B0604020202020204" pitchFamily="34" charset="0"/>
              </a:rPr>
              <a:t>ela</a:t>
            </a:r>
            <a:r>
              <a:rPr lang="en-US" sz="2400" i="1" u="sng" dirty="0" err="1">
                <a:solidFill>
                  <a:schemeClr val="accent2">
                    <a:lumMod val="40000"/>
                    <a:lumOff val="60000"/>
                  </a:schemeClr>
                </a:solidFill>
                <a:latin typeface="Arial" panose="020B0604020202020204" pitchFamily="34" charset="0"/>
              </a:rPr>
              <a:t>hi</a:t>
            </a:r>
            <a:r>
              <a:rPr lang="en-US" sz="2400" i="1" dirty="0">
                <a:solidFill>
                  <a:schemeClr val="accent2">
                    <a:lumMod val="40000"/>
                    <a:lumOff val="60000"/>
                  </a:schemeClr>
                </a:solidFill>
                <a:latin typeface="Arial" panose="020B0604020202020204" pitchFamily="34" charset="0"/>
              </a:rPr>
              <a:t> </a:t>
            </a:r>
            <a:r>
              <a:rPr lang="en-US" sz="2400" i="1" dirty="0" err="1">
                <a:solidFill>
                  <a:schemeClr val="accent2">
                    <a:lumMod val="40000"/>
                    <a:lumOff val="60000"/>
                  </a:schemeClr>
                </a:solidFill>
                <a:latin typeface="Arial" panose="020B0604020202020204" pitchFamily="34" charset="0"/>
              </a:rPr>
              <a:t>ela</a:t>
            </a:r>
            <a:r>
              <a:rPr lang="en-US" sz="2400" i="1" u="sng" dirty="0" err="1">
                <a:solidFill>
                  <a:schemeClr val="accent2">
                    <a:lumMod val="40000"/>
                    <a:lumOff val="60000"/>
                  </a:schemeClr>
                </a:solidFill>
                <a:latin typeface="Arial" panose="020B0604020202020204" pitchFamily="34" charset="0"/>
              </a:rPr>
              <a:t>hi</a:t>
            </a:r>
            <a:endParaRPr lang="en-US" sz="2400" i="1" dirty="0">
              <a:solidFill>
                <a:schemeClr val="accent2">
                  <a:lumMod val="40000"/>
                  <a:lumOff val="60000"/>
                </a:schemeClr>
              </a:solidFill>
              <a:latin typeface="Arial" panose="020B0604020202020204" pitchFamily="34" charset="0"/>
            </a:endParaRPr>
          </a:p>
          <a:p>
            <a:pPr marL="0" indent="0">
              <a:buNone/>
              <a:defRPr/>
            </a:pPr>
            <a:r>
              <a:rPr lang="en-US" sz="2400" i="1" dirty="0">
                <a:solidFill>
                  <a:schemeClr val="accent2">
                    <a:lumMod val="40000"/>
                    <a:lumOff val="60000"/>
                  </a:schemeClr>
                </a:solidFill>
                <a:latin typeface="Arial" panose="020B0604020202020204" pitchFamily="34" charset="0"/>
              </a:rPr>
              <a:t>    </a:t>
            </a:r>
            <a:r>
              <a:rPr lang="en-US" sz="2400" i="1" dirty="0" err="1">
                <a:solidFill>
                  <a:schemeClr val="accent2">
                    <a:lumMod val="40000"/>
                    <a:lumOff val="60000"/>
                  </a:schemeClr>
                </a:solidFill>
                <a:latin typeface="Arial" panose="020B0604020202020204" pitchFamily="34" charset="0"/>
              </a:rPr>
              <a:t>le</a:t>
            </a:r>
            <a:r>
              <a:rPr lang="en-US" sz="2400" i="1" u="sng" dirty="0" err="1">
                <a:solidFill>
                  <a:schemeClr val="accent2">
                    <a:lumMod val="40000"/>
                    <a:lumOff val="60000"/>
                  </a:schemeClr>
                </a:solidFill>
                <a:latin typeface="Arial" panose="020B0604020202020204" pitchFamily="34" charset="0"/>
              </a:rPr>
              <a:t>mah</a:t>
            </a:r>
            <a:r>
              <a:rPr lang="en-US" sz="2400" i="1" dirty="0">
                <a:solidFill>
                  <a:schemeClr val="accent2">
                    <a:lumMod val="40000"/>
                    <a:lumOff val="60000"/>
                  </a:schemeClr>
                </a:solidFill>
                <a:latin typeface="Arial" panose="020B0604020202020204" pitchFamily="34" charset="0"/>
              </a:rPr>
              <a:t> </a:t>
            </a:r>
          </a:p>
          <a:p>
            <a:pPr marL="0" indent="0">
              <a:buNone/>
              <a:defRPr/>
            </a:pPr>
            <a:r>
              <a:rPr lang="en-US" sz="2400" i="1" dirty="0">
                <a:solidFill>
                  <a:schemeClr val="accent2">
                    <a:lumMod val="40000"/>
                    <a:lumOff val="60000"/>
                  </a:schemeClr>
                </a:solidFill>
                <a:latin typeface="Arial" panose="020B0604020202020204" pitchFamily="34" charset="0"/>
              </a:rPr>
              <a:t>    </a:t>
            </a:r>
            <a:r>
              <a:rPr lang="en-US" sz="2400" i="1" dirty="0" err="1">
                <a:solidFill>
                  <a:schemeClr val="accent2">
                    <a:lumMod val="40000"/>
                    <a:lumOff val="60000"/>
                  </a:schemeClr>
                </a:solidFill>
                <a:latin typeface="Arial" panose="020B0604020202020204" pitchFamily="34" charset="0"/>
              </a:rPr>
              <a:t>se</a:t>
            </a:r>
            <a:r>
              <a:rPr lang="en-US" sz="2400" i="1" u="sng" dirty="0" err="1">
                <a:solidFill>
                  <a:schemeClr val="accent2">
                    <a:lumMod val="40000"/>
                    <a:lumOff val="60000"/>
                  </a:schemeClr>
                </a:solidFill>
                <a:latin typeface="Arial" panose="020B0604020202020204" pitchFamily="34" charset="0"/>
              </a:rPr>
              <a:t>vaq</a:t>
            </a:r>
            <a:r>
              <a:rPr lang="en-US" sz="2400" i="1" dirty="0" err="1">
                <a:solidFill>
                  <a:schemeClr val="accent2">
                    <a:lumMod val="40000"/>
                    <a:lumOff val="60000"/>
                  </a:schemeClr>
                </a:solidFill>
                <a:latin typeface="Arial" panose="020B0604020202020204" pitchFamily="34" charset="0"/>
              </a:rPr>
              <a:t>tani</a:t>
            </a:r>
            <a:endParaRPr lang="en-US" sz="2400" i="1" dirty="0">
              <a:solidFill>
                <a:schemeClr val="accent2">
                  <a:lumMod val="40000"/>
                  <a:lumOff val="60000"/>
                </a:schemeClr>
              </a:solidFill>
              <a:latin typeface="Arial" panose="020B0604020202020204" pitchFamily="34" charset="0"/>
            </a:endParaRPr>
          </a:p>
        </p:txBody>
      </p:sp>
      <p:sp>
        <p:nvSpPr>
          <p:cNvPr id="9" name="TextBox 8">
            <a:extLst>
              <a:ext uri="{FF2B5EF4-FFF2-40B4-BE49-F238E27FC236}">
                <a16:creationId xmlns:a16="http://schemas.microsoft.com/office/drawing/2014/main" id="{376C421D-5399-4745-710C-49E07952849F}"/>
              </a:ext>
            </a:extLst>
          </p:cNvPr>
          <p:cNvSpPr txBox="1"/>
          <p:nvPr/>
        </p:nvSpPr>
        <p:spPr>
          <a:xfrm>
            <a:off x="1868488" y="1900238"/>
            <a:ext cx="9255124" cy="461665"/>
          </a:xfrm>
          <a:prstGeom prst="rect">
            <a:avLst/>
          </a:prstGeom>
          <a:noFill/>
        </p:spPr>
        <p:txBody>
          <a:bodyPr wrap="square">
            <a:spAutoFit/>
          </a:bodyPr>
          <a:lstStyle/>
          <a:p>
            <a:pPr>
              <a:defRPr/>
            </a:pPr>
            <a:r>
              <a:rPr lang="en-US" sz="2400" dirty="0">
                <a:solidFill>
                  <a:schemeClr val="accent2">
                    <a:lumMod val="60000"/>
                    <a:lumOff val="40000"/>
                  </a:schemeClr>
                </a:solidFill>
                <a:latin typeface="Franklin Gothic Medium" panose="020B0603020102020204" pitchFamily="34" charset="0"/>
              </a:rPr>
              <a:t>	     </a:t>
            </a:r>
            <a:r>
              <a:rPr lang="en-US" sz="2000" b="1" dirty="0">
                <a:solidFill>
                  <a:schemeClr val="accent2">
                    <a:lumMod val="60000"/>
                    <a:lumOff val="40000"/>
                  </a:schemeClr>
                </a:solidFill>
                <a:latin typeface="Franklin Gothic Medium" panose="020B0603020102020204" pitchFamily="34" charset="0"/>
              </a:rPr>
              <a:t>TRANSLATION	       TRANSLITERATION	       PRONUNCIATION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thsaida (BiblePlaces.com)">
            <a:extLst>
              <a:ext uri="{FF2B5EF4-FFF2-40B4-BE49-F238E27FC236}">
                <a16:creationId xmlns:a16="http://schemas.microsoft.com/office/drawing/2014/main" id="{39523C3D-C0C5-1231-A14B-143313CD34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3546" y="0"/>
            <a:ext cx="12161729" cy="5562600"/>
          </a:xfrm>
          <a:prstGeom prst="rect">
            <a:avLst/>
          </a:prstGeom>
          <a:noFill/>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64551EAD-055E-D714-B283-BF62276112FE}"/>
              </a:ext>
            </a:extLst>
          </p:cNvPr>
          <p:cNvSpPr>
            <a:spLocks noGrp="1"/>
          </p:cNvSpPr>
          <p:nvPr>
            <p:ph type="title"/>
          </p:nvPr>
        </p:nvSpPr>
        <p:spPr>
          <a:xfrm>
            <a:off x="608012" y="5562600"/>
            <a:ext cx="10971369" cy="1206610"/>
          </a:xfrm>
        </p:spPr>
        <p:txBody>
          <a:bodyPr/>
          <a:lstStyle/>
          <a:p>
            <a:pPr algn="ctr"/>
            <a:r>
              <a:rPr lang="en-US" sz="2400" dirty="0">
                <a:latin typeface="Calibri" panose="020F0502020204030204" pitchFamily="34" charset="0"/>
                <a:cs typeface="Calibri" panose="020F0502020204030204" pitchFamily="34" charset="0"/>
              </a:rPr>
              <a:t>Bethsaida, the home of Peter, Andrew and Phillip, was a small fishing village on the north side of the Galilean Lake. The site has been under excavation for a number of years by Rami </a:t>
            </a:r>
            <a:r>
              <a:rPr lang="en-US" sz="2400" dirty="0" err="1">
                <a:latin typeface="Calibri" panose="020F0502020204030204" pitchFamily="34" charset="0"/>
                <a:cs typeface="Calibri" panose="020F0502020204030204" pitchFamily="34" charset="0"/>
              </a:rPr>
              <a:t>Arav</a:t>
            </a:r>
            <a:r>
              <a:rPr lang="en-US" sz="2400" dirty="0">
                <a:latin typeface="Calibri" panose="020F0502020204030204" pitchFamily="34" charset="0"/>
                <a:cs typeface="Calibri" panose="020F0502020204030204" pitchFamily="34" charset="0"/>
              </a:rPr>
              <a:t> (University of Haifa) and Mark Smith (College of Idaho).</a:t>
            </a:r>
          </a:p>
        </p:txBody>
      </p:sp>
      <p:sp>
        <p:nvSpPr>
          <p:cNvPr id="4" name="Slide Number Placeholder 3">
            <a:extLst>
              <a:ext uri="{FF2B5EF4-FFF2-40B4-BE49-F238E27FC236}">
                <a16:creationId xmlns:a16="http://schemas.microsoft.com/office/drawing/2014/main" id="{168C1DDF-13E6-2515-593A-B089B33CF835}"/>
              </a:ext>
            </a:extLst>
          </p:cNvPr>
          <p:cNvSpPr>
            <a:spLocks noGrp="1"/>
          </p:cNvSpPr>
          <p:nvPr>
            <p:ph type="sldNum" sz="quarter" idx="12"/>
          </p:nvPr>
        </p:nvSpPr>
        <p:spPr/>
        <p:txBody>
          <a:bodyPr/>
          <a:lstStyle/>
          <a:p>
            <a:fld id="{D0D7128A-618D-4316-9566-2C1485AE0830}" type="slidenum">
              <a:rPr lang="en-US" altLang="en-US" smtClean="0"/>
              <a:pPr/>
              <a:t>5</a:t>
            </a:fld>
            <a:endParaRPr lang="en-US" altLang="en-US"/>
          </a:p>
        </p:txBody>
      </p:sp>
    </p:spTree>
    <p:extLst>
      <p:ext uri="{BB962C8B-B14F-4D97-AF65-F5344CB8AC3E}">
        <p14:creationId xmlns:p14="http://schemas.microsoft.com/office/powerpoint/2010/main" val="4275135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52360" y="77072"/>
            <a:ext cx="6753078" cy="1322340"/>
          </a:xfrm>
        </p:spPr>
        <p:txBody>
          <a:bodyPr>
            <a:noAutofit/>
          </a:bodyPr>
          <a:lstStyle/>
          <a:p>
            <a:r>
              <a:rPr lang="en-US" altLang="en-US" sz="2399" b="1" dirty="0">
                <a:solidFill>
                  <a:srgbClr val="FFC000"/>
                </a:solidFill>
                <a:effectLst>
                  <a:outerShdw blurRad="38100" dist="38100" dir="2700000" algn="tl">
                    <a:srgbClr val="000000">
                      <a:alpha val="43137"/>
                    </a:srgbClr>
                  </a:outerShdw>
                </a:effectLst>
              </a:rPr>
              <a:t>What did Jesus look like?</a:t>
            </a:r>
            <a:br>
              <a:rPr lang="en-US" altLang="en-US" sz="1999" dirty="0">
                <a:solidFill>
                  <a:srgbClr val="FFFF99"/>
                </a:solidFill>
              </a:rPr>
            </a:br>
            <a:r>
              <a:rPr lang="en-US" altLang="en-US" sz="1999" dirty="0">
                <a:solidFill>
                  <a:srgbClr val="FFFF99"/>
                </a:solidFill>
                <a:latin typeface="Comic Sans MS" panose="030F0702030302020204" pitchFamily="66" charset="0"/>
              </a:rPr>
              <a:t>No one knows, of course, but two images, quite different from each other, have captured the popular imagination</a:t>
            </a:r>
            <a:endParaRPr lang="en-US" altLang="en-US" sz="1999" dirty="0">
              <a:solidFill>
                <a:srgbClr val="FFFF99"/>
              </a:solidFill>
            </a:endParaRPr>
          </a:p>
        </p:txBody>
      </p:sp>
      <p:sp>
        <p:nvSpPr>
          <p:cNvPr id="148485" name="Text Box 5"/>
          <p:cNvSpPr txBox="1">
            <a:spLocks noChangeArrowheads="1"/>
          </p:cNvSpPr>
          <p:nvPr/>
        </p:nvSpPr>
        <p:spPr bwMode="auto">
          <a:xfrm>
            <a:off x="455612" y="5426091"/>
            <a:ext cx="3810000" cy="101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999" b="1" i="0" u="none" strike="noStrike" kern="1200" cap="none" spc="0" normalizeH="0" baseline="0" noProof="0" dirty="0">
                <a:ln>
                  <a:noFill/>
                </a:ln>
                <a:solidFill>
                  <a:srgbClr val="FFFF99"/>
                </a:solidFill>
                <a:effectLst/>
                <a:uLnTx/>
                <a:uFillTx/>
                <a:latin typeface="Arial Narrow" panose="020B0606020202030204" pitchFamily="34" charset="0"/>
                <a:ea typeface="+mn-ea"/>
                <a:cs typeface="Arial"/>
              </a:rPr>
              <a:t>The negative image (here shown as a positive) on the highly controversial Shroud of Turin</a:t>
            </a:r>
          </a:p>
        </p:txBody>
      </p:sp>
      <p:sp>
        <p:nvSpPr>
          <p:cNvPr id="148486" name="Text Box 6"/>
          <p:cNvSpPr txBox="1">
            <a:spLocks noChangeArrowheads="1"/>
          </p:cNvSpPr>
          <p:nvPr/>
        </p:nvSpPr>
        <p:spPr bwMode="auto">
          <a:xfrm>
            <a:off x="4826305" y="1540906"/>
            <a:ext cx="1980684" cy="501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999" b="1" i="0" u="none" strike="noStrike" kern="1200" cap="none" spc="0" normalizeH="0" baseline="0" noProof="0" dirty="0">
                <a:ln>
                  <a:noFill/>
                </a:ln>
                <a:solidFill>
                  <a:srgbClr val="FFFF99"/>
                </a:solidFill>
                <a:effectLst/>
                <a:uLnTx/>
                <a:uFillTx/>
                <a:latin typeface="Arial Narrow" panose="020B0606020202030204" pitchFamily="34" charset="0"/>
                <a:ea typeface="+mn-ea"/>
                <a:cs typeface="Arial"/>
              </a:rPr>
              <a:t>Based on skeletal remains of 1</a:t>
            </a:r>
            <a:r>
              <a:rPr kumimoji="0" lang="en-US" altLang="en-US" sz="1999" b="1" i="0" u="none" strike="noStrike" kern="1200" cap="none" spc="0" normalizeH="0" baseline="30000" noProof="0" dirty="0">
                <a:ln>
                  <a:noFill/>
                </a:ln>
                <a:solidFill>
                  <a:srgbClr val="FFFF99"/>
                </a:solidFill>
                <a:effectLst/>
                <a:uLnTx/>
                <a:uFillTx/>
                <a:latin typeface="Arial Narrow" panose="020B0606020202030204" pitchFamily="34" charset="0"/>
                <a:ea typeface="+mn-ea"/>
                <a:cs typeface="Arial"/>
              </a:rPr>
              <a:t>st</a:t>
            </a:r>
            <a:r>
              <a:rPr kumimoji="0" lang="en-US" altLang="en-US" sz="1999" b="1" i="0" u="none" strike="noStrike" kern="1200" cap="none" spc="0" normalizeH="0" baseline="0" noProof="0" dirty="0">
                <a:ln>
                  <a:noFill/>
                </a:ln>
                <a:solidFill>
                  <a:srgbClr val="FFFF99"/>
                </a:solidFill>
                <a:effectLst/>
                <a:uLnTx/>
                <a:uFillTx/>
                <a:latin typeface="Arial Narrow" panose="020B0606020202030204" pitchFamily="34" charset="0"/>
                <a:ea typeface="+mn-ea"/>
                <a:cs typeface="Arial"/>
              </a:rPr>
              <a:t> century Jews, British forensic anthropologists reconstructed a “typical” Jewish face. For more sensationalist reasons, their reconstruction was billed as the “real face of Jesus” (</a:t>
            </a:r>
            <a:r>
              <a:rPr kumimoji="0" lang="en-US" altLang="en-US" sz="1999" b="1" i="1" u="none" strike="noStrike" kern="1200" cap="none" spc="0" normalizeH="0" baseline="0" noProof="0" dirty="0">
                <a:ln>
                  <a:noFill/>
                </a:ln>
                <a:solidFill>
                  <a:srgbClr val="FFFF99"/>
                </a:solidFill>
                <a:effectLst/>
                <a:uLnTx/>
                <a:uFillTx/>
                <a:latin typeface="Arial Narrow" panose="020B0606020202030204" pitchFamily="34" charset="0"/>
                <a:ea typeface="+mn-ea"/>
                <a:cs typeface="Arial"/>
              </a:rPr>
              <a:t>Popular Mechanics</a:t>
            </a:r>
            <a:r>
              <a:rPr kumimoji="0" lang="en-US" altLang="en-US" sz="1999" b="1" i="0" u="none" strike="noStrike" kern="1200" cap="none" spc="0" normalizeH="0" baseline="0" noProof="0" dirty="0">
                <a:ln>
                  <a:noFill/>
                </a:ln>
                <a:solidFill>
                  <a:srgbClr val="FFFF99"/>
                </a:solidFill>
                <a:effectLst/>
                <a:uLnTx/>
                <a:uFillTx/>
                <a:latin typeface="Arial Narrow" panose="020B0606020202030204" pitchFamily="34" charset="0"/>
                <a:ea typeface="+mn-ea"/>
                <a:cs typeface="Arial"/>
              </a:rPr>
              <a:t>, Dec. 2002).</a:t>
            </a:r>
          </a:p>
        </p:txBody>
      </p:sp>
      <p:pic>
        <p:nvPicPr>
          <p:cNvPr id="1026" name="Picture 2">
            <a:extLst>
              <a:ext uri="{FF2B5EF4-FFF2-40B4-BE49-F238E27FC236}">
                <a16:creationId xmlns:a16="http://schemas.microsoft.com/office/drawing/2014/main" id="{688A5CAD-4C50-CDD2-D2D5-1E24744C77EB}"/>
              </a:ext>
            </a:extLst>
          </p:cNvPr>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6905439" y="381000"/>
            <a:ext cx="5141708" cy="6060369"/>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descr="The Mysteries of the Shroud of Turin - ASNT Pulse">
            <a:extLst>
              <a:ext uri="{FF2B5EF4-FFF2-40B4-BE49-F238E27FC236}">
                <a16:creationId xmlns:a16="http://schemas.microsoft.com/office/drawing/2014/main" id="{53B049C4-C95B-288C-A559-9E8EDCB40C89}"/>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857376" y="1486201"/>
            <a:ext cx="3006472" cy="385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659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8482"/>
                                        </p:tgtEl>
                                        <p:attrNameLst>
                                          <p:attrName>style.visibility</p:attrName>
                                        </p:attrNameLst>
                                      </p:cBhvr>
                                      <p:to>
                                        <p:strVal val="visible"/>
                                      </p:to>
                                    </p:set>
                                    <p:anim calcmode="lin" valueType="num">
                                      <p:cBhvr>
                                        <p:cTn id="7" dur="500" fill="hold"/>
                                        <p:tgtEl>
                                          <p:spTgt spid="148482"/>
                                        </p:tgtEl>
                                        <p:attrNameLst>
                                          <p:attrName>ppt_w</p:attrName>
                                        </p:attrNameLst>
                                      </p:cBhvr>
                                      <p:tavLst>
                                        <p:tav tm="0">
                                          <p:val>
                                            <p:fltVal val="0"/>
                                          </p:val>
                                        </p:tav>
                                        <p:tav tm="100000">
                                          <p:val>
                                            <p:strVal val="#ppt_w"/>
                                          </p:val>
                                        </p:tav>
                                      </p:tavLst>
                                    </p:anim>
                                    <p:anim calcmode="lin" valueType="num">
                                      <p:cBhvr>
                                        <p:cTn id="8" dur="500" fill="hold"/>
                                        <p:tgtEl>
                                          <p:spTgt spid="14848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148485">
                                            <p:txEl>
                                              <p:pRg st="0" end="0"/>
                                            </p:txEl>
                                          </p:spTgt>
                                        </p:tgtEl>
                                        <p:attrNameLst>
                                          <p:attrName>style.visibility</p:attrName>
                                        </p:attrNameLst>
                                      </p:cBhvr>
                                      <p:to>
                                        <p:strVal val="visible"/>
                                      </p:to>
                                    </p:set>
                                    <p:anim calcmode="lin" valueType="num">
                                      <p:cBhvr>
                                        <p:cTn id="18" dur="500" fill="hold"/>
                                        <p:tgtEl>
                                          <p:spTgt spid="148485">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48485">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4848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500" fill="hold"/>
                                        <p:tgtEl>
                                          <p:spTgt spid="1026"/>
                                        </p:tgtEl>
                                        <p:attrNameLst>
                                          <p:attrName>ppt_w</p:attrName>
                                        </p:attrNameLst>
                                      </p:cBhvr>
                                      <p:tavLst>
                                        <p:tav tm="0">
                                          <p:val>
                                            <p:fltVal val="0"/>
                                          </p:val>
                                        </p:tav>
                                        <p:tav tm="100000">
                                          <p:val>
                                            <p:strVal val="#ppt_w"/>
                                          </p:val>
                                        </p:tav>
                                      </p:tavLst>
                                    </p:anim>
                                    <p:anim calcmode="lin" valueType="num">
                                      <p:cBhvr>
                                        <p:cTn id="26" dur="500" fill="hold"/>
                                        <p:tgtEl>
                                          <p:spTgt spid="1026"/>
                                        </p:tgtEl>
                                        <p:attrNameLst>
                                          <p:attrName>ppt_h</p:attrName>
                                        </p:attrNameLst>
                                      </p:cBhvr>
                                      <p:tavLst>
                                        <p:tav tm="0">
                                          <p:val>
                                            <p:fltVal val="0"/>
                                          </p:val>
                                        </p:tav>
                                        <p:tav tm="100000">
                                          <p:val>
                                            <p:strVal val="#ppt_h"/>
                                          </p:val>
                                        </p:tav>
                                      </p:tavLst>
                                    </p:anim>
                                    <p:animEffect transition="in" filter="fade">
                                      <p:cBhvr>
                                        <p:cTn id="27" dur="500"/>
                                        <p:tgtEl>
                                          <p:spTgt spid="1026"/>
                                        </p:tgtEl>
                                      </p:cBhvr>
                                    </p:animEffect>
                                  </p:childTnLst>
                                </p:cTn>
                              </p:par>
                              <p:par>
                                <p:cTn id="28" presetID="53" presetClass="entr" presetSubtype="16" fill="hold" nodeType="withEffect">
                                  <p:stCondLst>
                                    <p:cond delay="0"/>
                                  </p:stCondLst>
                                  <p:childTnLst>
                                    <p:set>
                                      <p:cBhvr>
                                        <p:cTn id="29" dur="1" fill="hold">
                                          <p:stCondLst>
                                            <p:cond delay="0"/>
                                          </p:stCondLst>
                                        </p:cTn>
                                        <p:tgtEl>
                                          <p:spTgt spid="148486">
                                            <p:txEl>
                                              <p:pRg st="0" end="0"/>
                                            </p:txEl>
                                          </p:spTgt>
                                        </p:tgtEl>
                                        <p:attrNameLst>
                                          <p:attrName>style.visibility</p:attrName>
                                        </p:attrNameLst>
                                      </p:cBhvr>
                                      <p:to>
                                        <p:strVal val="visible"/>
                                      </p:to>
                                    </p:set>
                                    <p:anim calcmode="lin" valueType="num">
                                      <p:cBhvr>
                                        <p:cTn id="30" dur="500" fill="hold"/>
                                        <p:tgtEl>
                                          <p:spTgt spid="148486">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48486">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1484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62" name="Rectangle 6"/>
          <p:cNvSpPr>
            <a:spLocks noGrp="1" noChangeArrowheads="1"/>
          </p:cNvSpPr>
          <p:nvPr>
            <p:ph type="body" sz="half" idx="2"/>
          </p:nvPr>
        </p:nvSpPr>
        <p:spPr>
          <a:xfrm>
            <a:off x="7237114" y="1600676"/>
            <a:ext cx="3199567" cy="5027890"/>
          </a:xfrm>
        </p:spPr>
        <p:txBody>
          <a:bodyPr/>
          <a:lstStyle/>
          <a:p>
            <a:pPr>
              <a:buFont typeface="Wingdings" panose="05000000000000000000" pitchFamily="2" charset="2"/>
              <a:buNone/>
            </a:pPr>
            <a:r>
              <a:rPr lang="en-US" altLang="en-US" sz="2799" dirty="0">
                <a:solidFill>
                  <a:srgbClr val="FFFF99"/>
                </a:solidFill>
              </a:rPr>
              <a:t>Rembrandt was the first artist to use Jewish models, Sephardic Jews in Amsterdam, for his portraits of Jesus.</a:t>
            </a:r>
          </a:p>
        </p:txBody>
      </p:sp>
      <p:pic>
        <p:nvPicPr>
          <p:cNvPr id="352263" name="Picture 7" descr="head-of-jesus[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3602" y="893"/>
            <a:ext cx="5410379" cy="68562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66673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51EAD-055E-D714-B283-BF62276112FE}"/>
              </a:ext>
            </a:extLst>
          </p:cNvPr>
          <p:cNvSpPr>
            <a:spLocks noGrp="1"/>
          </p:cNvSpPr>
          <p:nvPr>
            <p:ph type="title"/>
          </p:nvPr>
        </p:nvSpPr>
        <p:spPr>
          <a:xfrm rot="16200000">
            <a:off x="-2135685" y="3005889"/>
            <a:ext cx="6325594" cy="838200"/>
          </a:xfrm>
        </p:spPr>
        <p:txBody>
          <a:bodyPr/>
          <a:lstStyle/>
          <a:p>
            <a:pPr algn="ctr"/>
            <a:r>
              <a:rPr lang="en-US" sz="3600" dirty="0">
                <a:solidFill>
                  <a:schemeClr val="accent1"/>
                </a:solidFill>
                <a:latin typeface="Rockwell Extra Bold" panose="02060903040505020403" pitchFamily="18" charset="0"/>
                <a:cs typeface="Calibri" panose="020F0502020204030204" pitchFamily="34" charset="0"/>
              </a:rPr>
              <a:t>A Bit of Geography</a:t>
            </a:r>
          </a:p>
        </p:txBody>
      </p:sp>
      <p:pic>
        <p:nvPicPr>
          <p:cNvPr id="6" name="Content Placeholder 5" descr="Perea - Wikipedia">
            <a:extLst>
              <a:ext uri="{FF2B5EF4-FFF2-40B4-BE49-F238E27FC236}">
                <a16:creationId xmlns:a16="http://schemas.microsoft.com/office/drawing/2014/main" id="{84C9A167-ADCD-7F0B-107A-9C8339E5604E}"/>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7211435" y="-4011"/>
            <a:ext cx="4978977" cy="6858000"/>
          </a:xfrm>
          <a:prstGeom prst="rect">
            <a:avLst/>
          </a:prstGeom>
          <a:noFill/>
          <a:ln>
            <a:noFill/>
          </a:ln>
        </p:spPr>
      </p:pic>
      <p:pic>
        <p:nvPicPr>
          <p:cNvPr id="8" name="Picture 3">
            <a:extLst>
              <a:ext uri="{FF2B5EF4-FFF2-40B4-BE49-F238E27FC236}">
                <a16:creationId xmlns:a16="http://schemas.microsoft.com/office/drawing/2014/main" id="{2DF9E3E3-22A5-98D6-7D51-53B8C1A6D3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6616" y="4011"/>
            <a:ext cx="5275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D88686DE-4DB7-D9E3-DACB-07729978BA4B}"/>
              </a:ext>
            </a:extLst>
          </p:cNvPr>
          <p:cNvSpPr txBox="1"/>
          <p:nvPr/>
        </p:nvSpPr>
        <p:spPr>
          <a:xfrm rot="15983009">
            <a:off x="4860553" y="2085945"/>
            <a:ext cx="3200400" cy="400110"/>
          </a:xfrm>
          <a:prstGeom prst="rect">
            <a:avLst/>
          </a:prstGeom>
          <a:noFill/>
        </p:spPr>
        <p:txBody>
          <a:bodyPr wrap="square" rtlCol="0">
            <a:spAutoFit/>
          </a:bodyPr>
          <a:lstStyle/>
          <a:p>
            <a:r>
              <a:rPr lang="en-US" sz="2000" dirty="0">
                <a:latin typeface="Arial Narrow" panose="020B0606020202030204" pitchFamily="34" charset="0"/>
              </a:rPr>
              <a:t>Transjordan</a:t>
            </a:r>
          </a:p>
        </p:txBody>
      </p:sp>
      <p:sp>
        <p:nvSpPr>
          <p:cNvPr id="10" name="TextBox 9">
            <a:extLst>
              <a:ext uri="{FF2B5EF4-FFF2-40B4-BE49-F238E27FC236}">
                <a16:creationId xmlns:a16="http://schemas.microsoft.com/office/drawing/2014/main" id="{F53BEB6A-74DC-FC18-B44F-C7D4B3AF89C9}"/>
              </a:ext>
            </a:extLst>
          </p:cNvPr>
          <p:cNvSpPr txBox="1"/>
          <p:nvPr/>
        </p:nvSpPr>
        <p:spPr>
          <a:xfrm rot="16200000">
            <a:off x="4172142" y="2352645"/>
            <a:ext cx="3276600" cy="400110"/>
          </a:xfrm>
          <a:prstGeom prst="rect">
            <a:avLst/>
          </a:prstGeom>
          <a:noFill/>
        </p:spPr>
        <p:txBody>
          <a:bodyPr wrap="square" rtlCol="0">
            <a:spAutoFit/>
          </a:bodyPr>
          <a:lstStyle/>
          <a:p>
            <a:r>
              <a:rPr lang="en-US" sz="2000" dirty="0">
                <a:latin typeface="Arial Narrow" panose="020B0606020202030204" pitchFamily="34" charset="0"/>
              </a:rPr>
              <a:t>JORDAN RIVER</a:t>
            </a:r>
          </a:p>
        </p:txBody>
      </p:sp>
      <p:sp>
        <p:nvSpPr>
          <p:cNvPr id="11" name="TextBox 10">
            <a:extLst>
              <a:ext uri="{FF2B5EF4-FFF2-40B4-BE49-F238E27FC236}">
                <a16:creationId xmlns:a16="http://schemas.microsoft.com/office/drawing/2014/main" id="{13F03B1C-FF60-566F-866D-007DE2C7A078}"/>
              </a:ext>
            </a:extLst>
          </p:cNvPr>
          <p:cNvSpPr txBox="1"/>
          <p:nvPr/>
        </p:nvSpPr>
        <p:spPr>
          <a:xfrm rot="16200000">
            <a:off x="3227839" y="3038445"/>
            <a:ext cx="3276600" cy="400110"/>
          </a:xfrm>
          <a:prstGeom prst="rect">
            <a:avLst/>
          </a:prstGeom>
          <a:noFill/>
        </p:spPr>
        <p:txBody>
          <a:bodyPr wrap="square" rtlCol="0">
            <a:spAutoFit/>
          </a:bodyPr>
          <a:lstStyle/>
          <a:p>
            <a:r>
              <a:rPr lang="en-US" sz="2000" dirty="0">
                <a:latin typeface="Arial Narrow" panose="020B0606020202030204" pitchFamily="34" charset="0"/>
              </a:rPr>
              <a:t>Central Mountains</a:t>
            </a:r>
          </a:p>
        </p:txBody>
      </p:sp>
      <p:sp>
        <p:nvSpPr>
          <p:cNvPr id="12" name="TextBox 11">
            <a:extLst>
              <a:ext uri="{FF2B5EF4-FFF2-40B4-BE49-F238E27FC236}">
                <a16:creationId xmlns:a16="http://schemas.microsoft.com/office/drawing/2014/main" id="{E9DA2B76-342E-16DF-14A8-1E61A35BEE36}"/>
              </a:ext>
            </a:extLst>
          </p:cNvPr>
          <p:cNvSpPr txBox="1"/>
          <p:nvPr/>
        </p:nvSpPr>
        <p:spPr>
          <a:xfrm rot="16566021">
            <a:off x="2466937" y="3026462"/>
            <a:ext cx="3276600" cy="400110"/>
          </a:xfrm>
          <a:prstGeom prst="rect">
            <a:avLst/>
          </a:prstGeom>
          <a:noFill/>
        </p:spPr>
        <p:txBody>
          <a:bodyPr wrap="square" rtlCol="0">
            <a:spAutoFit/>
          </a:bodyPr>
          <a:lstStyle/>
          <a:p>
            <a:r>
              <a:rPr lang="en-US" sz="2000" dirty="0">
                <a:latin typeface="Arial Narrow" panose="020B0606020202030204" pitchFamily="34" charset="0"/>
              </a:rPr>
              <a:t>Coastal Plain</a:t>
            </a:r>
          </a:p>
        </p:txBody>
      </p:sp>
      <p:sp>
        <p:nvSpPr>
          <p:cNvPr id="13" name="TextBox 12">
            <a:extLst>
              <a:ext uri="{FF2B5EF4-FFF2-40B4-BE49-F238E27FC236}">
                <a16:creationId xmlns:a16="http://schemas.microsoft.com/office/drawing/2014/main" id="{4F4F3E42-1D3C-B098-0456-0EBD7760A535}"/>
              </a:ext>
            </a:extLst>
          </p:cNvPr>
          <p:cNvSpPr txBox="1"/>
          <p:nvPr/>
        </p:nvSpPr>
        <p:spPr>
          <a:xfrm rot="16200000">
            <a:off x="2674967" y="3443411"/>
            <a:ext cx="3276600" cy="400110"/>
          </a:xfrm>
          <a:prstGeom prst="rect">
            <a:avLst/>
          </a:prstGeom>
          <a:noFill/>
        </p:spPr>
        <p:txBody>
          <a:bodyPr wrap="square" rtlCol="0">
            <a:spAutoFit/>
          </a:bodyPr>
          <a:lstStyle/>
          <a:p>
            <a:r>
              <a:rPr lang="en-US" sz="2000" dirty="0" err="1">
                <a:latin typeface="Arial Narrow" panose="020B0606020202030204" pitchFamily="34" charset="0"/>
              </a:rPr>
              <a:t>Shephelah</a:t>
            </a:r>
            <a:endParaRPr lang="en-US" sz="2000" dirty="0">
              <a:latin typeface="Arial Narrow" panose="020B0606020202030204" pitchFamily="34" charset="0"/>
            </a:endParaRPr>
          </a:p>
        </p:txBody>
      </p:sp>
      <p:sp>
        <p:nvSpPr>
          <p:cNvPr id="14" name="TextBox 13">
            <a:extLst>
              <a:ext uri="{FF2B5EF4-FFF2-40B4-BE49-F238E27FC236}">
                <a16:creationId xmlns:a16="http://schemas.microsoft.com/office/drawing/2014/main" id="{2EC57A45-3514-A7D7-57B0-5B22513DAA5C}"/>
              </a:ext>
            </a:extLst>
          </p:cNvPr>
          <p:cNvSpPr txBox="1"/>
          <p:nvPr/>
        </p:nvSpPr>
        <p:spPr>
          <a:xfrm>
            <a:off x="5283882" y="5201555"/>
            <a:ext cx="1294271" cy="400110"/>
          </a:xfrm>
          <a:prstGeom prst="rect">
            <a:avLst/>
          </a:prstGeom>
          <a:noFill/>
        </p:spPr>
        <p:txBody>
          <a:bodyPr wrap="square" rtlCol="0">
            <a:spAutoFit/>
          </a:bodyPr>
          <a:lstStyle/>
          <a:p>
            <a:r>
              <a:rPr lang="en-US" sz="2000" dirty="0">
                <a:latin typeface="Arial Narrow" panose="020B0606020202030204" pitchFamily="34" charset="0"/>
              </a:rPr>
              <a:t>DEAD SEA</a:t>
            </a:r>
          </a:p>
        </p:txBody>
      </p:sp>
      <p:sp>
        <p:nvSpPr>
          <p:cNvPr id="15" name="TextBox 14">
            <a:extLst>
              <a:ext uri="{FF2B5EF4-FFF2-40B4-BE49-F238E27FC236}">
                <a16:creationId xmlns:a16="http://schemas.microsoft.com/office/drawing/2014/main" id="{FAFF6D5D-E110-7DD5-EF30-AFD3172AB2B9}"/>
              </a:ext>
            </a:extLst>
          </p:cNvPr>
          <p:cNvSpPr txBox="1"/>
          <p:nvPr/>
        </p:nvSpPr>
        <p:spPr>
          <a:xfrm>
            <a:off x="4570412" y="1733490"/>
            <a:ext cx="1238734" cy="400110"/>
          </a:xfrm>
          <a:prstGeom prst="rect">
            <a:avLst/>
          </a:prstGeom>
          <a:noFill/>
        </p:spPr>
        <p:txBody>
          <a:bodyPr wrap="square" rtlCol="0">
            <a:spAutoFit/>
          </a:bodyPr>
          <a:lstStyle/>
          <a:p>
            <a:r>
              <a:rPr lang="en-US" sz="2000" dirty="0">
                <a:latin typeface="Arial Narrow" panose="020B0606020202030204" pitchFamily="34" charset="0"/>
              </a:rPr>
              <a:t>Galilee</a:t>
            </a:r>
          </a:p>
        </p:txBody>
      </p:sp>
      <p:sp>
        <p:nvSpPr>
          <p:cNvPr id="16" name="TextBox 15">
            <a:extLst>
              <a:ext uri="{FF2B5EF4-FFF2-40B4-BE49-F238E27FC236}">
                <a16:creationId xmlns:a16="http://schemas.microsoft.com/office/drawing/2014/main" id="{1C3CE946-DB7A-BF8A-8E0B-85B4D038D9EC}"/>
              </a:ext>
            </a:extLst>
          </p:cNvPr>
          <p:cNvSpPr txBox="1"/>
          <p:nvPr/>
        </p:nvSpPr>
        <p:spPr>
          <a:xfrm>
            <a:off x="1880883" y="2344055"/>
            <a:ext cx="2130123" cy="707886"/>
          </a:xfrm>
          <a:prstGeom prst="rect">
            <a:avLst/>
          </a:prstGeom>
          <a:noFill/>
        </p:spPr>
        <p:txBody>
          <a:bodyPr wrap="square" rtlCol="0">
            <a:spAutoFit/>
          </a:bodyPr>
          <a:lstStyle/>
          <a:p>
            <a:pPr algn="ctr"/>
            <a:r>
              <a:rPr lang="en-US" sz="2000" dirty="0">
                <a:latin typeface="Arial Narrow" panose="020B0606020202030204" pitchFamily="34" charset="0"/>
              </a:rPr>
              <a:t>MEDITERRANEAN SEA</a:t>
            </a:r>
          </a:p>
        </p:txBody>
      </p:sp>
      <p:sp>
        <p:nvSpPr>
          <p:cNvPr id="17" name="TextBox 16">
            <a:extLst>
              <a:ext uri="{FF2B5EF4-FFF2-40B4-BE49-F238E27FC236}">
                <a16:creationId xmlns:a16="http://schemas.microsoft.com/office/drawing/2014/main" id="{4A3A7CA2-FC53-D6FD-191C-241A581593C1}"/>
              </a:ext>
            </a:extLst>
          </p:cNvPr>
          <p:cNvSpPr txBox="1"/>
          <p:nvPr/>
        </p:nvSpPr>
        <p:spPr>
          <a:xfrm>
            <a:off x="5313155" y="1484463"/>
            <a:ext cx="838202" cy="400110"/>
          </a:xfrm>
          <a:prstGeom prst="rect">
            <a:avLst/>
          </a:prstGeom>
          <a:noFill/>
        </p:spPr>
        <p:txBody>
          <a:bodyPr wrap="square" rtlCol="0">
            <a:spAutoFit/>
          </a:bodyPr>
          <a:lstStyle/>
          <a:p>
            <a:r>
              <a:rPr lang="en-US" sz="2000" dirty="0">
                <a:latin typeface="Arial Narrow" panose="020B0606020202030204" pitchFamily="34" charset="0"/>
              </a:rPr>
              <a:t>LAKE</a:t>
            </a:r>
          </a:p>
        </p:txBody>
      </p:sp>
      <p:sp>
        <p:nvSpPr>
          <p:cNvPr id="18" name="TextBox 17">
            <a:extLst>
              <a:ext uri="{FF2B5EF4-FFF2-40B4-BE49-F238E27FC236}">
                <a16:creationId xmlns:a16="http://schemas.microsoft.com/office/drawing/2014/main" id="{18140878-3C54-62AE-7036-AB715E61BB15}"/>
              </a:ext>
            </a:extLst>
          </p:cNvPr>
          <p:cNvSpPr txBox="1"/>
          <p:nvPr/>
        </p:nvSpPr>
        <p:spPr>
          <a:xfrm>
            <a:off x="4174033" y="6438212"/>
            <a:ext cx="851651" cy="400110"/>
          </a:xfrm>
          <a:prstGeom prst="rect">
            <a:avLst/>
          </a:prstGeom>
          <a:noFill/>
        </p:spPr>
        <p:txBody>
          <a:bodyPr wrap="square" rtlCol="0">
            <a:spAutoFit/>
          </a:bodyPr>
          <a:lstStyle/>
          <a:p>
            <a:r>
              <a:rPr lang="en-US" sz="2000" dirty="0">
                <a:latin typeface="Arial Narrow" panose="020B0606020202030204" pitchFamily="34" charset="0"/>
              </a:rPr>
              <a:t>Negev</a:t>
            </a:r>
          </a:p>
        </p:txBody>
      </p:sp>
    </p:spTree>
    <p:extLst>
      <p:ext uri="{BB962C8B-B14F-4D97-AF65-F5344CB8AC3E}">
        <p14:creationId xmlns:p14="http://schemas.microsoft.com/office/powerpoint/2010/main" val="229231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C5D5A30-49B4-E74D-D022-E80512325C48}"/>
              </a:ext>
            </a:extLst>
          </p:cNvPr>
          <p:cNvSpPr>
            <a:spLocks noGrp="1" noChangeArrowheads="1"/>
          </p:cNvSpPr>
          <p:nvPr>
            <p:ph type="title"/>
          </p:nvPr>
        </p:nvSpPr>
        <p:spPr>
          <a:xfrm>
            <a:off x="609441" y="292100"/>
            <a:ext cx="11276171" cy="927100"/>
          </a:xfrm>
        </p:spPr>
        <p:txBody>
          <a:bodyPr/>
          <a:lstStyle/>
          <a:p>
            <a:r>
              <a:rPr lang="en-US" altLang="en-US" sz="5400" dirty="0">
                <a:solidFill>
                  <a:schemeClr val="accent1"/>
                </a:solidFill>
                <a:latin typeface="Rockwell Extra Bold" panose="02060903040505020403" pitchFamily="18" charset="0"/>
              </a:rPr>
              <a:t>Intertestamental History</a:t>
            </a:r>
          </a:p>
        </p:txBody>
      </p:sp>
      <p:sp>
        <p:nvSpPr>
          <p:cNvPr id="57347" name="Rectangle 3">
            <a:extLst>
              <a:ext uri="{FF2B5EF4-FFF2-40B4-BE49-F238E27FC236}">
                <a16:creationId xmlns:a16="http://schemas.microsoft.com/office/drawing/2014/main" id="{7AEA199E-46AE-B34F-035F-EC39D30C515E}"/>
              </a:ext>
            </a:extLst>
          </p:cNvPr>
          <p:cNvSpPr>
            <a:spLocks noGrp="1" noChangeArrowheads="1"/>
          </p:cNvSpPr>
          <p:nvPr>
            <p:ph type="body" idx="1"/>
          </p:nvPr>
        </p:nvSpPr>
        <p:spPr>
          <a:xfrm>
            <a:off x="609441" y="1371600"/>
            <a:ext cx="10969943" cy="5334000"/>
          </a:xfrm>
        </p:spPr>
        <p:txBody>
          <a:bodyPr/>
          <a:lstStyle/>
          <a:p>
            <a:pPr>
              <a:buFontTx/>
              <a:buNone/>
            </a:pPr>
            <a:r>
              <a:rPr lang="en-US" altLang="en-US" dirty="0">
                <a:solidFill>
                  <a:schemeClr val="accent2"/>
                </a:solidFill>
                <a:latin typeface="Bernard MT Condensed" panose="02050806060905020404" pitchFamily="18" charset="0"/>
              </a:rPr>
              <a:t>Several important events happened between the Old and New Testaments:</a:t>
            </a:r>
          </a:p>
          <a:p>
            <a:r>
              <a:rPr lang="en-US" altLang="en-US" sz="2400" i="1" dirty="0">
                <a:cs typeface="Tahoma" panose="020B0604030504040204" pitchFamily="34" charset="0"/>
              </a:rPr>
              <a:t>The Jews transitioned from the </a:t>
            </a:r>
            <a:r>
              <a:rPr lang="en-US" altLang="en-US" sz="2400" b="1" i="1" dirty="0">
                <a:solidFill>
                  <a:schemeClr val="accent2">
                    <a:lumMod val="40000"/>
                    <a:lumOff val="60000"/>
                  </a:schemeClr>
                </a:solidFill>
                <a:cs typeface="Tahoma" panose="020B0604030504040204" pitchFamily="34" charset="0"/>
              </a:rPr>
              <a:t>Persian Empire </a:t>
            </a:r>
            <a:r>
              <a:rPr lang="en-US" altLang="en-US" sz="2400" i="1" dirty="0">
                <a:cs typeface="Tahoma" panose="020B0604030504040204" pitchFamily="34" charset="0"/>
              </a:rPr>
              <a:t>to the </a:t>
            </a:r>
            <a:r>
              <a:rPr lang="en-US" altLang="en-US" sz="2400" b="1" i="1" dirty="0">
                <a:solidFill>
                  <a:schemeClr val="accent2">
                    <a:lumMod val="40000"/>
                    <a:lumOff val="60000"/>
                  </a:schemeClr>
                </a:solidFill>
                <a:cs typeface="Tahoma" panose="020B0604030504040204" pitchFamily="34" charset="0"/>
              </a:rPr>
              <a:t>Hellenistic Empire </a:t>
            </a:r>
            <a:r>
              <a:rPr lang="en-US" altLang="en-US" sz="2400" i="1" dirty="0">
                <a:cs typeface="Tahoma" panose="020B0604030504040204" pitchFamily="34" charset="0"/>
              </a:rPr>
              <a:t>to a </a:t>
            </a:r>
            <a:r>
              <a:rPr lang="en-US" altLang="en-US" sz="2400" b="1" i="1" dirty="0">
                <a:solidFill>
                  <a:schemeClr val="accent2">
                    <a:lumMod val="40000"/>
                    <a:lumOff val="60000"/>
                  </a:schemeClr>
                </a:solidFill>
                <a:cs typeface="Tahoma" panose="020B0604030504040204" pitchFamily="34" charset="0"/>
              </a:rPr>
              <a:t>period of independence </a:t>
            </a:r>
            <a:r>
              <a:rPr lang="en-US" altLang="en-US" sz="2400" i="1" dirty="0">
                <a:cs typeface="Tahoma" panose="020B0604030504040204" pitchFamily="34" charset="0"/>
              </a:rPr>
              <a:t>to the </a:t>
            </a:r>
            <a:r>
              <a:rPr lang="en-US" altLang="en-US" sz="2400" b="1" i="1" dirty="0">
                <a:solidFill>
                  <a:schemeClr val="accent2">
                    <a:lumMod val="40000"/>
                    <a:lumOff val="60000"/>
                  </a:schemeClr>
                </a:solidFill>
                <a:cs typeface="Tahoma" panose="020B0604030504040204" pitchFamily="34" charset="0"/>
              </a:rPr>
              <a:t>Roman Empire</a:t>
            </a:r>
            <a:r>
              <a:rPr lang="en-US" altLang="en-US" sz="2400" i="1" dirty="0">
                <a:cs typeface="Tahoma" panose="020B0604030504040204" pitchFamily="34" charset="0"/>
              </a:rPr>
              <a:t>.</a:t>
            </a:r>
          </a:p>
          <a:p>
            <a:r>
              <a:rPr lang="en-US" altLang="en-US" sz="2400" i="1" dirty="0">
                <a:cs typeface="Tahoma" panose="020B0604030504040204" pitchFamily="34" charset="0"/>
              </a:rPr>
              <a:t>Greek became the international language of the Mediterranean world.</a:t>
            </a:r>
          </a:p>
          <a:p>
            <a:r>
              <a:rPr lang="en-US" altLang="en-US" sz="2400" i="1" dirty="0">
                <a:cs typeface="Tahoma" panose="020B0604030504040204" pitchFamily="34" charset="0"/>
              </a:rPr>
              <a:t>Greek culture spread widely and became a threat to Jewish culture and faith.</a:t>
            </a:r>
          </a:p>
          <a:p>
            <a:r>
              <a:rPr lang="en-US" altLang="en-US" sz="2400" i="1" dirty="0">
                <a:cs typeface="Tahoma" panose="020B0604030504040204" pitchFamily="34" charset="0"/>
              </a:rPr>
              <a:t>Forums, gymnasiums, amphitheaters, and shrines to the Greco-Roman pantheon became common, even in Syria-</a:t>
            </a:r>
            <a:r>
              <a:rPr lang="en-US" altLang="en-US" sz="2400" i="1" dirty="0" err="1">
                <a:cs typeface="Tahoma" panose="020B0604030504040204" pitchFamily="34" charset="0"/>
              </a:rPr>
              <a:t>Palestina</a:t>
            </a:r>
            <a:r>
              <a:rPr lang="en-US" altLang="en-US" sz="2400" i="1" dirty="0">
                <a:cs typeface="Tahoma" panose="020B0604030504040204" pitchFamily="34" charset="0"/>
              </a:rPr>
              <a:t> (the Roman name for the Holy Land).</a:t>
            </a:r>
          </a:p>
          <a:p>
            <a:r>
              <a:rPr lang="en-US" altLang="en-US" sz="2400" i="1" dirty="0">
                <a:cs typeface="Tahoma" panose="020B0604030504040204" pitchFamily="34" charset="0"/>
              </a:rPr>
              <a:t>Antiochus IV Epiphanes made a major attempt to obliterate Jewish religion, leading to the Maccabean Revolt (160s BC).</a:t>
            </a:r>
          </a:p>
          <a:p>
            <a:r>
              <a:rPr lang="en-US" altLang="en-US" sz="2400" i="1" dirty="0">
                <a:cs typeface="Tahoma" panose="020B0604030504040204" pitchFamily="34" charset="0"/>
              </a:rPr>
              <a:t>Pompey conquered Palestine for Rome in 63 BC.</a:t>
            </a:r>
          </a:p>
        </p:txBody>
      </p:sp>
      <p:sp>
        <p:nvSpPr>
          <p:cNvPr id="2" name="Slide Number Placeholder 1">
            <a:extLst>
              <a:ext uri="{FF2B5EF4-FFF2-40B4-BE49-F238E27FC236}">
                <a16:creationId xmlns:a16="http://schemas.microsoft.com/office/drawing/2014/main" id="{823C6339-E045-C425-62B7-6A9F5D2A6ADC}"/>
              </a:ext>
            </a:extLst>
          </p:cNvPr>
          <p:cNvSpPr>
            <a:spLocks noGrp="1"/>
          </p:cNvSpPr>
          <p:nvPr>
            <p:ph type="sldNum" sz="quarter" idx="12"/>
          </p:nvPr>
        </p:nvSpPr>
        <p:spPr/>
        <p:txBody>
          <a:bodyPr/>
          <a:lstStyle/>
          <a:p>
            <a:fld id="{D0D7128A-618D-4316-9566-2C1485AE0830}" type="slidenum">
              <a:rPr lang="en-US" altLang="en-US" smtClean="0"/>
              <a:pPr/>
              <a:t>7</a:t>
            </a:fld>
            <a:endParaRPr lang="en-US" altLang="en-US"/>
          </a:p>
        </p:txBody>
      </p:sp>
    </p:spTree>
    <p:extLst>
      <p:ext uri="{BB962C8B-B14F-4D97-AF65-F5344CB8AC3E}">
        <p14:creationId xmlns:p14="http://schemas.microsoft.com/office/powerpoint/2010/main" val="2650810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p:cTn id="13" dur="5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73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p:cTn id="19" dur="500" fill="hold"/>
                                        <p:tgtEl>
                                          <p:spTgt spid="573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73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p:cTn id="25" dur="500" fill="hold"/>
                                        <p:tgtEl>
                                          <p:spTgt spid="573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73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p:cTn id="31" dur="500" fill="hold"/>
                                        <p:tgtEl>
                                          <p:spTgt spid="5734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734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57347">
                                            <p:txEl>
                                              <p:pRg st="5" end="5"/>
                                            </p:txEl>
                                          </p:spTgt>
                                        </p:tgtEl>
                                        <p:attrNameLst>
                                          <p:attrName>style.visibility</p:attrName>
                                        </p:attrNameLst>
                                      </p:cBhvr>
                                      <p:to>
                                        <p:strVal val="visible"/>
                                      </p:to>
                                    </p:set>
                                    <p:anim calcmode="lin" valueType="num">
                                      <p:cBhvr>
                                        <p:cTn id="37" dur="500" fill="hold"/>
                                        <p:tgtEl>
                                          <p:spTgt spid="5734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5734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57347">
                                            <p:txEl>
                                              <p:pRg st="6" end="6"/>
                                            </p:txEl>
                                          </p:spTgt>
                                        </p:tgtEl>
                                        <p:attrNameLst>
                                          <p:attrName>style.visibility</p:attrName>
                                        </p:attrNameLst>
                                      </p:cBhvr>
                                      <p:to>
                                        <p:strVal val="visible"/>
                                      </p:to>
                                    </p:set>
                                    <p:anim calcmode="lin" valueType="num">
                                      <p:cBhvr>
                                        <p:cTn id="43" dur="500" fill="hold"/>
                                        <p:tgtEl>
                                          <p:spTgt spid="5734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5734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50A4F-2850-D248-3931-64244332B25A}"/>
              </a:ext>
            </a:extLst>
          </p:cNvPr>
          <p:cNvSpPr>
            <a:spLocks noGrp="1"/>
          </p:cNvSpPr>
          <p:nvPr>
            <p:ph type="title"/>
          </p:nvPr>
        </p:nvSpPr>
        <p:spPr>
          <a:xfrm>
            <a:off x="4468164" y="5121529"/>
            <a:ext cx="7620000" cy="1447799"/>
          </a:xfrm>
        </p:spPr>
        <p:txBody>
          <a:bodyPr/>
          <a:lstStyle/>
          <a:p>
            <a:pPr algn="ctr"/>
            <a:r>
              <a:rPr lang="en-US" sz="2000" dirty="0"/>
              <a:t>The Roman amphitheater in Beth </a:t>
            </a:r>
            <a:r>
              <a:rPr lang="en-US" sz="2000" dirty="0" err="1"/>
              <a:t>Shean</a:t>
            </a:r>
            <a:r>
              <a:rPr lang="en-US" sz="2000" dirty="0"/>
              <a:t> (north central Israel)</a:t>
            </a:r>
          </a:p>
        </p:txBody>
      </p:sp>
      <p:pic>
        <p:nvPicPr>
          <p:cNvPr id="5" name="Content Placeholder 4">
            <a:extLst>
              <a:ext uri="{FF2B5EF4-FFF2-40B4-BE49-F238E27FC236}">
                <a16:creationId xmlns:a16="http://schemas.microsoft.com/office/drawing/2014/main" id="{F86E9846-00A0-1EC9-B172-C1FDB73DDEFD}"/>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531812" y="685800"/>
            <a:ext cx="3271117" cy="3886199"/>
          </a:xfrm>
          <a:prstGeom prst="rect">
            <a:avLst/>
          </a:prstGeom>
          <a:noFill/>
          <a:ln>
            <a:noFill/>
          </a:ln>
        </p:spPr>
      </p:pic>
      <p:pic>
        <p:nvPicPr>
          <p:cNvPr id="1026" name="Picture 2" descr="undefined">
            <a:extLst>
              <a:ext uri="{FF2B5EF4-FFF2-40B4-BE49-F238E27FC236}">
                <a16:creationId xmlns:a16="http://schemas.microsoft.com/office/drawing/2014/main" id="{5D967937-9B89-FF1C-32BB-B5AB54259E29}"/>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4367504" y="381000"/>
            <a:ext cx="7821321" cy="52182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0BE2EF-6D51-05B1-2E11-2B745C507FF3}"/>
              </a:ext>
            </a:extLst>
          </p:cNvPr>
          <p:cNvSpPr txBox="1"/>
          <p:nvPr/>
        </p:nvSpPr>
        <p:spPr>
          <a:xfrm>
            <a:off x="678729" y="4722124"/>
            <a:ext cx="3124200" cy="1754326"/>
          </a:xfrm>
          <a:prstGeom prst="rect">
            <a:avLst/>
          </a:prstGeom>
          <a:noFill/>
        </p:spPr>
        <p:txBody>
          <a:bodyPr wrap="square" rtlCol="0">
            <a:spAutoFit/>
          </a:bodyPr>
          <a:lstStyle/>
          <a:p>
            <a:pPr algn="ctr"/>
            <a:r>
              <a:rPr lang="en-US" sz="2000" dirty="0"/>
              <a:t>Pompey the Great (106-48 BC) conquered Palestine and Jerusalem for Rome in 63 BC.</a:t>
            </a:r>
          </a:p>
          <a:p>
            <a:pPr algn="ctr"/>
            <a:r>
              <a:rPr lang="en-US" sz="1400" dirty="0"/>
              <a:t>Ny Carlsberg </a:t>
            </a:r>
            <a:r>
              <a:rPr lang="en-US" sz="1400" dirty="0" err="1"/>
              <a:t>Glyptotek</a:t>
            </a:r>
            <a:endParaRPr lang="en-US" sz="1400" dirty="0"/>
          </a:p>
          <a:p>
            <a:pPr algn="ctr"/>
            <a:r>
              <a:rPr lang="en-US" sz="1400" dirty="0"/>
              <a:t>Copenhagen, Denmark</a:t>
            </a:r>
          </a:p>
        </p:txBody>
      </p:sp>
      <p:sp>
        <p:nvSpPr>
          <p:cNvPr id="3" name="Slide Number Placeholder 2">
            <a:extLst>
              <a:ext uri="{FF2B5EF4-FFF2-40B4-BE49-F238E27FC236}">
                <a16:creationId xmlns:a16="http://schemas.microsoft.com/office/drawing/2014/main" id="{CE2A4793-94AD-7C5E-4BA8-1C3D849366A8}"/>
              </a:ext>
            </a:extLst>
          </p:cNvPr>
          <p:cNvSpPr>
            <a:spLocks noGrp="1"/>
          </p:cNvSpPr>
          <p:nvPr>
            <p:ph type="sldNum" sz="quarter" idx="12"/>
          </p:nvPr>
        </p:nvSpPr>
        <p:spPr/>
        <p:txBody>
          <a:bodyPr/>
          <a:lstStyle/>
          <a:p>
            <a:fld id="{2C70DE27-D579-43C3-A61C-51F0400F322A}" type="slidenum">
              <a:rPr lang="en-US" altLang="en-US" smtClean="0"/>
              <a:pPr/>
              <a:t>8</a:t>
            </a:fld>
            <a:endParaRPr lang="en-US" altLang="en-US"/>
          </a:p>
        </p:txBody>
      </p:sp>
    </p:spTree>
    <p:extLst>
      <p:ext uri="{BB962C8B-B14F-4D97-AF65-F5344CB8AC3E}">
        <p14:creationId xmlns:p14="http://schemas.microsoft.com/office/powerpoint/2010/main" val="4155134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F856D-4A7E-E357-8F75-08F400EB81CB}"/>
              </a:ext>
            </a:extLst>
          </p:cNvPr>
          <p:cNvSpPr>
            <a:spLocks noGrp="1"/>
          </p:cNvSpPr>
          <p:nvPr>
            <p:ph type="title"/>
          </p:nvPr>
        </p:nvSpPr>
        <p:spPr>
          <a:xfrm>
            <a:off x="463773" y="68179"/>
            <a:ext cx="6094571" cy="2025828"/>
          </a:xfrm>
        </p:spPr>
        <p:txBody>
          <a:bodyPr/>
          <a:lstStyle/>
          <a:p>
            <a:pPr algn="ctr"/>
            <a:r>
              <a:rPr lang="en-US" sz="3600" dirty="0">
                <a:solidFill>
                  <a:schemeClr val="accent1"/>
                </a:solidFill>
                <a:latin typeface="Rockwell Extra Bold" panose="02060903040505020403" pitchFamily="18" charset="0"/>
              </a:rPr>
              <a:t>Technological Advances</a:t>
            </a:r>
            <a:br>
              <a:rPr lang="en-US" sz="3600" dirty="0">
                <a:solidFill>
                  <a:schemeClr val="accent1"/>
                </a:solidFill>
                <a:latin typeface="Rockwell Extra Bold" panose="02060903040505020403" pitchFamily="18" charset="0"/>
              </a:rPr>
            </a:br>
            <a:r>
              <a:rPr lang="en-US" sz="2400" dirty="0">
                <a:solidFill>
                  <a:schemeClr val="tx1"/>
                </a:solidFill>
                <a:latin typeface="Arial Narrow" panose="020B0606020202030204" pitchFamily="34" charset="0"/>
              </a:rPr>
              <a:t>Many technological advances were made in the period shortly before the birth of Jesus.</a:t>
            </a:r>
            <a:endParaRPr lang="en-US" sz="3600" dirty="0">
              <a:solidFill>
                <a:schemeClr val="accent1"/>
              </a:solidFill>
              <a:latin typeface="Rockwell Extra Bold" panose="02060903040505020403" pitchFamily="18" charset="0"/>
            </a:endParaRPr>
          </a:p>
        </p:txBody>
      </p:sp>
      <p:pic>
        <p:nvPicPr>
          <p:cNvPr id="6" name="Content Placeholder 5">
            <a:extLst>
              <a:ext uri="{FF2B5EF4-FFF2-40B4-BE49-F238E27FC236}">
                <a16:creationId xmlns:a16="http://schemas.microsoft.com/office/drawing/2014/main" id="{46929CDD-F32D-2577-3464-77C2BC404B1A}"/>
              </a:ext>
            </a:extLst>
          </p:cNvPr>
          <p:cNvPicPr>
            <a:picLocks noGrp="1" noChangeAspect="1"/>
          </p:cNvPicPr>
          <p:nvPr>
            <p:ph sz="half" idx="1"/>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186959" y="2209800"/>
            <a:ext cx="4648200" cy="347281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C939BD19-F0DF-A780-094E-52D3AC122BAE}"/>
              </a:ext>
            </a:extLst>
          </p:cNvPr>
          <p:cNvSpPr txBox="1"/>
          <p:nvPr/>
        </p:nvSpPr>
        <p:spPr>
          <a:xfrm>
            <a:off x="276640" y="5798403"/>
            <a:ext cx="6468838" cy="830997"/>
          </a:xfrm>
          <a:prstGeom prst="rect">
            <a:avLst/>
          </a:prstGeom>
          <a:noFill/>
        </p:spPr>
        <p:txBody>
          <a:bodyPr wrap="square" rtlCol="0">
            <a:spAutoFit/>
          </a:bodyPr>
          <a:lstStyle/>
          <a:p>
            <a:pPr algn="r"/>
            <a:r>
              <a:rPr lang="en-US" sz="2400" dirty="0">
                <a:latin typeface="Arial Narrow" panose="020B0606020202030204" pitchFamily="34" charset="0"/>
              </a:rPr>
              <a:t>The invention of the double wheel (right) for throwing pottery streamlined the entire industry.</a:t>
            </a:r>
          </a:p>
        </p:txBody>
      </p:sp>
      <p:pic>
        <p:nvPicPr>
          <p:cNvPr id="1026" name="Picture 2">
            <a:extLst>
              <a:ext uri="{FF2B5EF4-FFF2-40B4-BE49-F238E27FC236}">
                <a16:creationId xmlns:a16="http://schemas.microsoft.com/office/drawing/2014/main" id="{6DEB2128-F703-AFCF-0F36-063BBBB39AE1}"/>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7043546" y="304800"/>
            <a:ext cx="4500839"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0165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2.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EAEDD-6865-458C-AB5E-1E0979B7BC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28458A3-99B8-4914-89E6-B86ADB0D7DF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5382</TotalTime>
  <Words>3550</Words>
  <Application>Microsoft Office PowerPoint</Application>
  <PresentationFormat>Custom</PresentationFormat>
  <Paragraphs>290</Paragraphs>
  <Slides>51</Slides>
  <Notes>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51</vt:i4>
      </vt:variant>
    </vt:vector>
  </HeadingPairs>
  <TitlesOfParts>
    <vt:vector size="71" baseType="lpstr">
      <vt:lpstr>Arial</vt:lpstr>
      <vt:lpstr>Times New Roman</vt:lpstr>
      <vt:lpstr>Arial Narrow</vt:lpstr>
      <vt:lpstr>Constantia</vt:lpstr>
      <vt:lpstr>Rockwell Extra Bold</vt:lpstr>
      <vt:lpstr>Book Antiqua</vt:lpstr>
      <vt:lpstr>Narkisim</vt:lpstr>
      <vt:lpstr>Franklin Gothic Medium</vt:lpstr>
      <vt:lpstr>Impact</vt:lpstr>
      <vt:lpstr>Comic Sans MS</vt:lpstr>
      <vt:lpstr>Tahoma</vt:lpstr>
      <vt:lpstr>Agency FB</vt:lpstr>
      <vt:lpstr>Eras Demi ITC</vt:lpstr>
      <vt:lpstr>Wingdings</vt:lpstr>
      <vt:lpstr>Gill Sans MT</vt:lpstr>
      <vt:lpstr>Greekth</vt:lpstr>
      <vt:lpstr>Bernard MT Condensed</vt:lpstr>
      <vt:lpstr>Calibri</vt:lpstr>
      <vt:lpstr>Books Classic 16x9</vt:lpstr>
      <vt:lpstr>Ocean</vt:lpstr>
      <vt:lpstr>NT ARCHAEOLOGY</vt:lpstr>
      <vt:lpstr>Archaeology</vt:lpstr>
      <vt:lpstr>The Archaeological Periods</vt:lpstr>
      <vt:lpstr>NT Archaeology</vt:lpstr>
      <vt:lpstr>Bethsaida, the home of Peter, Andrew and Phillip, was a small fishing village on the north side of the Galilean Lake. The site has been under excavation for a number of years by Rami Arav (University of Haifa) and Mark Smith (College of Idaho).</vt:lpstr>
      <vt:lpstr>A Bit of Geography</vt:lpstr>
      <vt:lpstr>Intertestamental History</vt:lpstr>
      <vt:lpstr>The Roman amphitheater in Beth Shean (north central Israel)</vt:lpstr>
      <vt:lpstr>Technological Advances Many technological advances were made in the period shortly before the birth of Jesus.</vt:lpstr>
      <vt:lpstr>The Bivalve Mold with Keys</vt:lpstr>
      <vt:lpstr>Glass Blowing</vt:lpstr>
      <vt:lpstr>Mosaics</vt:lpstr>
      <vt:lpstr>Sundial</vt:lpstr>
      <vt:lpstr>The Horseshoe</vt:lpstr>
      <vt:lpstr>This olive press from the underground “factory” at Maresha was one of 22 known olive oil producers producing some 300 metric tons of olive oil annually.  The stone weights on these crushing basins weighed about 800 lbs. each.</vt:lpstr>
      <vt:lpstr>What Archaeology Can &amp; Cannot Do</vt:lpstr>
      <vt:lpstr>At the same time, it must be remembered that BOTH archaeology AND the Bible are interpreted sources of information.</vt:lpstr>
      <vt:lpstr>NT ARCHAEOLOGY</vt:lpstr>
      <vt:lpstr>Herod the Great</vt:lpstr>
      <vt:lpstr>Minted coin of Herod the Great The obverse shows a helmet with dangling cheek straps. The reverse has inscribed on it BASILEWS HRWDOU (= “of King Herod”).</vt:lpstr>
      <vt:lpstr>PowerPoint Presentation</vt:lpstr>
      <vt:lpstr>Probable Ruins of Herod’s Temple at Omrit   Herod built three temples in the Holy Land in honor of Augustus Caesar, at Sebaste, Caesarea, and Omrit, near Caesarea Philippi.</vt:lpstr>
      <vt:lpstr>Machaerus Panoramic view of the ruins of Machaerus with the Dead Sea in the background: the hilltop stands about 1100 meters above the Dead Sea level.  John the Baptist’s execution occurred here in about AD 32, shortly before Passover in that year.</vt:lpstr>
      <vt:lpstr>Herodium The only palace-fortress named after Herod himself, Herodium lies about 3 miles southeast of Bethlehem. Archaeologists have discovered fragments of a sarcophagus which they believe to have held the body of Herod the Great.</vt:lpstr>
      <vt:lpstr>Masada Following the Maccabean ideal and concluding that Jesus was a failed messiah, the voices of armed rebellion eventually won out among the Palestinian Jews, leading to a revolt against Rome.  In AD 66-73, the Jews expelled the Romans from Palestine, but later succumbed to Vespasian and Titus.  Jerusalem was retaken by the Romans and the temple destroyed in AD 70.  The final resistance force held out at Herod’s fortress on the shores of the Dead Sea at Masada, where 960 rebels committed mass suicide in AD 73. </vt:lpstr>
      <vt:lpstr>Caesarea Maritima (left) became the seat of Roman government in Palestine. Herod created an artificial harbor, one of the largest ports in the Mediterranean. The dark areas in the water (right) mark the outline of a 200-foot-wide concrete breakwater that Herod’s engineers laid on the seabed.</vt:lpstr>
      <vt:lpstr>The theater Herod built (bottom right) was situated to allow audiences to savor the sunset over the Mediterranean. </vt:lpstr>
      <vt:lpstr>The aqueduct stretches northward to a spring in the Mt. Carmel range, barely visible through the haze.</vt:lpstr>
      <vt:lpstr>The Temple Mount</vt:lpstr>
      <vt:lpstr>Dramatically preserved, the huge platform of some 36 acres surrounding the 2nd Temple includes the highest man-made elevation in the Holy Land, the retaining walls rising from bedrock some 130’. This “pinnacle of the Temple” was were Satan tempted Jesus to throw himself down (Mt. 4:5-7), and where James, in fact, was thrown down in AD 62.</vt:lpstr>
      <vt:lpstr>PowerPoint Presentation</vt:lpstr>
      <vt:lpstr>The southwestern corner of the Temple Mount, where excavations began in the late 1960s, shows Herodian ashlars in the lower courses and the projections on the western wall of Robinson’s Arch, which is all that remain of a stately staircase from the 1st century.</vt:lpstr>
      <vt:lpstr>This drawing shows how the stairway that ended in Robinson’s Arch may have looked in the time of Jesus. The colored yellow areas show what remains as well as an inscribed piece of the cornice at the top.</vt:lpstr>
      <vt:lpstr>This stone inscribed in Hebrew, “To the place of trumpeting…,” was discovered in the rubble left by the Romans two millennia ago. It marks the place from which a priest would blow the trumpet announcing the beginning and end of the Sabbath.</vt:lpstr>
      <vt:lpstr>PowerPoint Presentation</vt:lpstr>
      <vt:lpstr>NT ARCHAEOLOGY</vt:lpstr>
      <vt:lpstr>NT FIGURES CONFIRMED IN EXTERNAL SOURCES Some 30 New Testament persons have been confirmed by external texts, coins, and inscriptions.</vt:lpstr>
      <vt:lpstr>This papyrus census document (Papyrus 904, British Museum) from the administration of Emperor Trajan (AD 104) describes the requirement that everyone was to return to his ancestral home to register, the very same situation described by Luke (Lk. 2:1-4).</vt:lpstr>
      <vt:lpstr>The Problem of Quirinius</vt:lpstr>
      <vt:lpstr>PowerPoint Presentation</vt:lpstr>
      <vt:lpstr>Qorban (= offering) Inscription</vt:lpstr>
      <vt:lpstr>PowerPoint Presentation</vt:lpstr>
      <vt:lpstr>CISTERN In 2006 and 2009, archaeologists discovered two homes in Nazareth dated to the 1st century along with cisterns serving the family. It would be too fanciful to suggest that Jesus grew up in one of these homes. However, they do provide a window into 1st century domestic life in the village of Jesus’ childhood.</vt:lpstr>
      <vt:lpstr>1st Century Jewish Household Items</vt:lpstr>
      <vt:lpstr>Sepphoris (2013 aerial photo), about 3 miles from Nazareth, was a city of mixed population by the time of Jesus’ childhood.  Jesus and Joseph may have labored here as construction workers. </vt:lpstr>
      <vt:lpstr>MIKVA’OT Many Jewish mikva’ot have been uncovered from the 1st century, including this one at Sepphoris.  Such baptismal pools were required to have “living water,” which is to say, running water. They were constructed so that water could be circulated by gravity, and indeed, this feature would later be included in perhaps the earliest description of Christian baptism outside the New Testament (Didache 7), where it specifies a preference for “living water” as well as cold water.</vt:lpstr>
      <vt:lpstr>The so-called “Steps of the Rabbis,” according to the Talmud, was where rabbis would engage in theological discussion with Jews attending the Passover.  This may well be where Jesus both asked and answered questions on his first visit to Jerusalem.</vt:lpstr>
      <vt:lpstr>The Jewishness of Jesus</vt:lpstr>
      <vt:lpstr>Transliterated Aramaic words of Jesus in Mark:</vt:lpstr>
      <vt:lpstr>What did Jesus look like? No one knows, of course, but two images, quite different from each other, have captured the popular imagination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 ARCHAEOLOGY</dc:title>
  <dc:creator>Daniel Lewis</dc:creator>
  <cp:lastModifiedBy>Daniel Lewis</cp:lastModifiedBy>
  <cp:revision>259</cp:revision>
  <dcterms:created xsi:type="dcterms:W3CDTF">2023-04-17T19:23:06Z</dcterms:created>
  <dcterms:modified xsi:type="dcterms:W3CDTF">2025-02-17T13:53:48Z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