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34"/>
  </p:notesMasterIdLst>
  <p:sldIdLst>
    <p:sldId id="256" r:id="rId3"/>
    <p:sldId id="257" r:id="rId4"/>
    <p:sldId id="258" r:id="rId5"/>
    <p:sldId id="259" r:id="rId6"/>
    <p:sldId id="260" r:id="rId7"/>
    <p:sldId id="261" r:id="rId8"/>
    <p:sldId id="415" r:id="rId9"/>
    <p:sldId id="416" r:id="rId10"/>
    <p:sldId id="419" r:id="rId11"/>
    <p:sldId id="418" r:id="rId12"/>
    <p:sldId id="417" r:id="rId13"/>
    <p:sldId id="420" r:id="rId14"/>
    <p:sldId id="422" r:id="rId15"/>
    <p:sldId id="421" r:id="rId16"/>
    <p:sldId id="423" r:id="rId17"/>
    <p:sldId id="437" r:id="rId18"/>
    <p:sldId id="424" r:id="rId19"/>
    <p:sldId id="425" r:id="rId20"/>
    <p:sldId id="426" r:id="rId21"/>
    <p:sldId id="427" r:id="rId22"/>
    <p:sldId id="428" r:id="rId23"/>
    <p:sldId id="430" r:id="rId24"/>
    <p:sldId id="438" r:id="rId25"/>
    <p:sldId id="429" r:id="rId26"/>
    <p:sldId id="432" r:id="rId27"/>
    <p:sldId id="431" r:id="rId28"/>
    <p:sldId id="433" r:id="rId29"/>
    <p:sldId id="434" r:id="rId30"/>
    <p:sldId id="439" r:id="rId31"/>
    <p:sldId id="435" r:id="rId32"/>
    <p:sldId id="436" r:id="rId33"/>
  </p:sldIdLst>
  <p:sldSz cx="12192000" cy="6858000"/>
  <p:notesSz cx="6858000" cy="9144000"/>
  <p:embeddedFontLst>
    <p:embeddedFont>
      <p:font typeface="Agency FB" panose="020B0503020202020204" pitchFamily="34" charset="0"/>
      <p:regular r:id="rId35"/>
      <p:bold r:id="rId36"/>
    </p:embeddedFont>
    <p:embeddedFont>
      <p:font typeface="Brush Script MT" panose="03060802040406070304" pitchFamily="66" charset="0"/>
      <p: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Eras Bold ITC" panose="020B0907030504020204" pitchFamily="34" charset="0"/>
      <p:regular r:id="rId44"/>
    </p:embeddedFont>
    <p:embeddedFont>
      <p:font typeface="Eras Demi ITC" panose="020B0805030504020804" pitchFamily="34" charset="0"/>
      <p:regular r:id="rId45"/>
    </p:embeddedFont>
    <p:embeddedFont>
      <p:font typeface="Greekth" panose="020B0604020202020204"/>
      <p:bold r:id="rId46"/>
    </p:embeddedFont>
    <p:embeddedFont>
      <p:font typeface="Wide Latin" panose="020A0A07050505020404" pitchFamily="18" charset="0"/>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14" d="100"/>
          <a:sy n="114"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9B9F2-51A4-4E8C-ABB6-203CC28DC6AD}"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F3196-C653-4561-B6B8-5358083337EF}" type="slidenum">
              <a:rPr lang="en-US" smtClean="0"/>
              <a:t>‹#›</a:t>
            </a:fld>
            <a:endParaRPr lang="en-US"/>
          </a:p>
        </p:txBody>
      </p:sp>
    </p:spTree>
    <p:extLst>
      <p:ext uri="{BB962C8B-B14F-4D97-AF65-F5344CB8AC3E}">
        <p14:creationId xmlns:p14="http://schemas.microsoft.com/office/powerpoint/2010/main" val="132905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8020F-0EEA-470C-A112-0513CC0D486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648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6AA88B-A980-4B75-99A9-D44660F85E74}"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11818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AA88B-A980-4B75-99A9-D44660F85E74}"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141292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AA88B-A980-4B75-99A9-D44660F85E74}"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305129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BD4651-370C-411F-8B53-6ADF783C3C7B}" type="datetime1">
              <a:rPr lang="en-US" smtClean="0"/>
              <a:t>8/6/2023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5EFE3F-2E77-43F9-836C-DD898D45BA05}" type="slidenum">
              <a:rPr lang="en-US"/>
              <a:pPr>
                <a:defRPr/>
              </a:pPr>
              <a:t>‹#›</a:t>
            </a:fld>
            <a:endParaRPr lang="en-US"/>
          </a:p>
        </p:txBody>
      </p:sp>
    </p:spTree>
    <p:extLst>
      <p:ext uri="{BB962C8B-B14F-4D97-AF65-F5344CB8AC3E}">
        <p14:creationId xmlns:p14="http://schemas.microsoft.com/office/powerpoint/2010/main" val="103430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B6877B-6F2E-4C7D-8C5F-E800BB189EC6}" type="datetime1">
              <a:rPr lang="en-US" smtClean="0"/>
              <a:t>8/6/2023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4DD280-9EF3-47CE-9735-16719FC5628C}" type="slidenum">
              <a:rPr lang="en-US"/>
              <a:pPr>
                <a:defRPr/>
              </a:pPr>
              <a:t>‹#›</a:t>
            </a:fld>
            <a:endParaRPr lang="en-US"/>
          </a:p>
        </p:txBody>
      </p:sp>
    </p:spTree>
    <p:extLst>
      <p:ext uri="{BB962C8B-B14F-4D97-AF65-F5344CB8AC3E}">
        <p14:creationId xmlns:p14="http://schemas.microsoft.com/office/powerpoint/2010/main" val="264094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95A1F8-2A1B-40C5-873E-93A845D9D147}" type="datetime1">
              <a:rPr lang="en-US" smtClean="0"/>
              <a:t>8/6/2023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24900-D797-4F25-92C5-C056E06881B0}" type="slidenum">
              <a:rPr lang="en-US"/>
              <a:pPr>
                <a:defRPr/>
              </a:pPr>
              <a:t>‹#›</a:t>
            </a:fld>
            <a:endParaRPr lang="en-US"/>
          </a:p>
        </p:txBody>
      </p:sp>
    </p:spTree>
    <p:extLst>
      <p:ext uri="{BB962C8B-B14F-4D97-AF65-F5344CB8AC3E}">
        <p14:creationId xmlns:p14="http://schemas.microsoft.com/office/powerpoint/2010/main" val="3144484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EB330F-EE42-4842-9680-B067B78BC66D}" type="datetime1">
              <a:rPr lang="en-US" smtClean="0"/>
              <a:t>8/6/2023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CB0931-3903-48AB-93B9-33503B6FB55A}" type="slidenum">
              <a:rPr lang="en-US"/>
              <a:pPr>
                <a:defRPr/>
              </a:pPr>
              <a:t>‹#›</a:t>
            </a:fld>
            <a:endParaRPr lang="en-US"/>
          </a:p>
        </p:txBody>
      </p:sp>
    </p:spTree>
    <p:extLst>
      <p:ext uri="{BB962C8B-B14F-4D97-AF65-F5344CB8AC3E}">
        <p14:creationId xmlns:p14="http://schemas.microsoft.com/office/powerpoint/2010/main" val="149012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FC2C53A-E45E-438B-9188-E0971A806F08}" type="datetime1">
              <a:rPr lang="en-US" smtClean="0"/>
              <a:t>8/6/2023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4BB60B-181A-4445-8C93-DB6CF415D568}" type="slidenum">
              <a:rPr lang="en-US"/>
              <a:pPr>
                <a:defRPr/>
              </a:pPr>
              <a:t>‹#›</a:t>
            </a:fld>
            <a:endParaRPr lang="en-US"/>
          </a:p>
        </p:txBody>
      </p:sp>
    </p:spTree>
    <p:extLst>
      <p:ext uri="{BB962C8B-B14F-4D97-AF65-F5344CB8AC3E}">
        <p14:creationId xmlns:p14="http://schemas.microsoft.com/office/powerpoint/2010/main" val="5439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F09E4C3-01F8-49CA-9140-C7E738D5D373}" type="datetime1">
              <a:rPr lang="en-US" smtClean="0"/>
              <a:t>8/6/2023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67253E-A32B-47EE-9B95-5035CE4B514E}" type="slidenum">
              <a:rPr lang="en-US"/>
              <a:pPr>
                <a:defRPr/>
              </a:pPr>
              <a:t>‹#›</a:t>
            </a:fld>
            <a:endParaRPr lang="en-US"/>
          </a:p>
        </p:txBody>
      </p:sp>
    </p:spTree>
    <p:extLst>
      <p:ext uri="{BB962C8B-B14F-4D97-AF65-F5344CB8AC3E}">
        <p14:creationId xmlns:p14="http://schemas.microsoft.com/office/powerpoint/2010/main" val="4228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FEB53-8B06-4DA4-AA64-459F75493B81}" type="datetime1">
              <a:rPr lang="en-US" smtClean="0"/>
              <a:t>8/6/2023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3A035F-05B4-44C5-98AB-4125B5A98A03}" type="slidenum">
              <a:rPr lang="en-US"/>
              <a:pPr>
                <a:defRPr/>
              </a:pPr>
              <a:t>‹#›</a:t>
            </a:fld>
            <a:endParaRPr lang="en-US"/>
          </a:p>
        </p:txBody>
      </p:sp>
    </p:spTree>
    <p:extLst>
      <p:ext uri="{BB962C8B-B14F-4D97-AF65-F5344CB8AC3E}">
        <p14:creationId xmlns:p14="http://schemas.microsoft.com/office/powerpoint/2010/main" val="3540963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300B3F-9E74-45D1-86EB-B641990440D7}" type="datetime1">
              <a:rPr lang="en-US" smtClean="0"/>
              <a:t>8/6/2023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3CDA9-2C10-4F24-809A-8EB9DC1E2C1D}" type="slidenum">
              <a:rPr lang="en-US"/>
              <a:pPr>
                <a:defRPr/>
              </a:pPr>
              <a:t>‹#›</a:t>
            </a:fld>
            <a:endParaRPr lang="en-US"/>
          </a:p>
        </p:txBody>
      </p:sp>
    </p:spTree>
    <p:extLst>
      <p:ext uri="{BB962C8B-B14F-4D97-AF65-F5344CB8AC3E}">
        <p14:creationId xmlns:p14="http://schemas.microsoft.com/office/powerpoint/2010/main" val="100256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AA88B-A980-4B75-99A9-D44660F85E74}"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255975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60C03A-CEED-47AA-9807-5E3A91DF183A}" type="datetime1">
              <a:rPr lang="en-US" smtClean="0"/>
              <a:t>8/6/2023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8C65CC-30D8-4749-A3CF-29A20096CF7F}" type="slidenum">
              <a:rPr lang="en-US"/>
              <a:pPr>
                <a:defRPr/>
              </a:pPr>
              <a:t>‹#›</a:t>
            </a:fld>
            <a:endParaRPr lang="en-US"/>
          </a:p>
        </p:txBody>
      </p:sp>
    </p:spTree>
    <p:extLst>
      <p:ext uri="{BB962C8B-B14F-4D97-AF65-F5344CB8AC3E}">
        <p14:creationId xmlns:p14="http://schemas.microsoft.com/office/powerpoint/2010/main" val="3478672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ED80B3-7CFC-41B2-B785-56255C308EF1}" type="datetime1">
              <a:rPr lang="en-US" smtClean="0"/>
              <a:t>8/6/2023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176A1-B6B7-4A2C-8743-CD583A4DB117}" type="slidenum">
              <a:rPr lang="en-US"/>
              <a:pPr>
                <a:defRPr/>
              </a:pPr>
              <a:t>‹#›</a:t>
            </a:fld>
            <a:endParaRPr lang="en-US"/>
          </a:p>
        </p:txBody>
      </p:sp>
    </p:spTree>
    <p:extLst>
      <p:ext uri="{BB962C8B-B14F-4D97-AF65-F5344CB8AC3E}">
        <p14:creationId xmlns:p14="http://schemas.microsoft.com/office/powerpoint/2010/main" val="273678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4C1B6C-B347-4E8C-8675-5E012C62DC00}" type="datetime1">
              <a:rPr lang="en-US" smtClean="0"/>
              <a:t>8/6/2023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61451B-8875-443B-AA65-FAF6ABB0304E}" type="slidenum">
              <a:rPr lang="en-US"/>
              <a:pPr>
                <a:defRPr/>
              </a:pPr>
              <a:t>‹#›</a:t>
            </a:fld>
            <a:endParaRPr lang="en-US"/>
          </a:p>
        </p:txBody>
      </p:sp>
    </p:spTree>
    <p:extLst>
      <p:ext uri="{BB962C8B-B14F-4D97-AF65-F5344CB8AC3E}">
        <p14:creationId xmlns:p14="http://schemas.microsoft.com/office/powerpoint/2010/main" val="3505104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D5177613-05D1-42E5-B324-425EC32D6576}" type="slidenum">
              <a:rPr lang="en-US" altLang="en-US"/>
              <a:pPr/>
              <a:t>‹#›</a:t>
            </a:fld>
            <a:endParaRPr lang="en-US" altLang="en-US"/>
          </a:p>
        </p:txBody>
      </p:sp>
    </p:spTree>
    <p:extLst>
      <p:ext uri="{BB962C8B-B14F-4D97-AF65-F5344CB8AC3E}">
        <p14:creationId xmlns:p14="http://schemas.microsoft.com/office/powerpoint/2010/main" val="3291425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200965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4DB13EC9-A5AF-4F2C-AD8D-55F12CA10917}" type="slidenum">
              <a:rPr lang="en-US" altLang="en-US"/>
              <a:pPr/>
              <a:t>‹#›</a:t>
            </a:fld>
            <a:endParaRPr lang="en-US" altLang="en-US"/>
          </a:p>
        </p:txBody>
      </p:sp>
    </p:spTree>
    <p:extLst>
      <p:ext uri="{BB962C8B-B14F-4D97-AF65-F5344CB8AC3E}">
        <p14:creationId xmlns:p14="http://schemas.microsoft.com/office/powerpoint/2010/main" val="2331000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79367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AA88B-A980-4B75-99A9-D44660F85E74}" type="datetimeFigureOut">
              <a:rPr lang="en-US" smtClean="0"/>
              <a:t>8/6/2023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215592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AA88B-A980-4B75-99A9-D44660F85E74}"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263050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AA88B-A980-4B75-99A9-D44660F85E74}" type="datetimeFigureOut">
              <a:rPr lang="en-US" smtClean="0"/>
              <a:t>8/6/2023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98643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AA88B-A980-4B75-99A9-D44660F85E74}" type="datetimeFigureOut">
              <a:rPr lang="en-US" smtClean="0"/>
              <a:t>8/6/2023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112762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AA88B-A980-4B75-99A9-D44660F85E74}" type="datetimeFigureOut">
              <a:rPr lang="en-US" smtClean="0"/>
              <a:t>8/6/2023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253389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AA88B-A980-4B75-99A9-D44660F85E74}"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213772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AA88B-A980-4B75-99A9-D44660F85E74}" type="datetimeFigureOut">
              <a:rPr lang="en-US" smtClean="0"/>
              <a:t>8/6/2023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DBA4-0F9F-43BF-9279-310D536A825B}" type="slidenum">
              <a:rPr lang="en-US" smtClean="0"/>
              <a:t>‹#›</a:t>
            </a:fld>
            <a:endParaRPr lang="en-US"/>
          </a:p>
        </p:txBody>
      </p:sp>
    </p:spTree>
    <p:extLst>
      <p:ext uri="{BB962C8B-B14F-4D97-AF65-F5344CB8AC3E}">
        <p14:creationId xmlns:p14="http://schemas.microsoft.com/office/powerpoint/2010/main" val="357327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AA88B-A980-4B75-99A9-D44660F85E74}" type="datetimeFigureOut">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5DBA4-0F9F-43BF-9279-310D536A825B}" type="slidenum">
              <a:rPr lang="en-US" smtClean="0"/>
              <a:t>‹#›</a:t>
            </a:fld>
            <a:endParaRPr lang="en-US"/>
          </a:p>
        </p:txBody>
      </p:sp>
    </p:spTree>
    <p:extLst>
      <p:ext uri="{BB962C8B-B14F-4D97-AF65-F5344CB8AC3E}">
        <p14:creationId xmlns:p14="http://schemas.microsoft.com/office/powerpoint/2010/main" val="38748094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22A35"/>
            </a:gs>
            <a:gs pos="100000">
              <a:srgbClr val="B5D2EC"/>
            </a:gs>
            <a:gs pos="100000">
              <a:srgbClr val="B5D2EC"/>
            </a:gs>
            <a:gs pos="100000">
              <a:srgbClr val="5B9BD5"/>
            </a:gs>
          </a:gsLst>
          <a:path path="rect">
            <a:fillToRect r="100000" b="10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1382AA3-CB9E-4E34-A55E-C7BA73103E0F}" type="datetime1">
              <a:rPr lang="en-US" smtClean="0"/>
              <a:t>8/6/2023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68A4089-86E4-4F4F-9DD0-757CBDCD554A}" type="slidenum">
              <a:rPr lang="en-US"/>
              <a:pPr>
                <a:defRPr/>
              </a:pPr>
              <a:t>‹#›</a:t>
            </a:fld>
            <a:endParaRPr lang="en-US"/>
          </a:p>
        </p:txBody>
      </p:sp>
    </p:spTree>
    <p:extLst>
      <p:ext uri="{BB962C8B-B14F-4D97-AF65-F5344CB8AC3E}">
        <p14:creationId xmlns:p14="http://schemas.microsoft.com/office/powerpoint/2010/main" val="2574348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7A6A-6299-75C8-2C89-5D503A6BA2C6}"/>
              </a:ext>
            </a:extLst>
          </p:cNvPr>
          <p:cNvSpPr>
            <a:spLocks noGrp="1"/>
          </p:cNvSpPr>
          <p:nvPr>
            <p:ph type="ctrTitle"/>
          </p:nvPr>
        </p:nvSpPr>
        <p:spPr/>
        <p:txBody>
          <a:bodyPr>
            <a:normAutofit/>
          </a:bodyPr>
          <a:lstStyle/>
          <a:p>
            <a:r>
              <a:rPr lang="en-US" sz="9600" dirty="0">
                <a:solidFill>
                  <a:schemeClr val="accent1"/>
                </a:solidFill>
                <a:latin typeface="Wide Latin" panose="020A0A07050505020404" pitchFamily="18" charset="0"/>
              </a:rPr>
              <a:t>TITUS</a:t>
            </a:r>
          </a:p>
        </p:txBody>
      </p:sp>
      <p:sp>
        <p:nvSpPr>
          <p:cNvPr id="3" name="Subtitle 2">
            <a:extLst>
              <a:ext uri="{FF2B5EF4-FFF2-40B4-BE49-F238E27FC236}">
                <a16:creationId xmlns:a16="http://schemas.microsoft.com/office/drawing/2014/main" id="{3EAF82D0-B1D2-03B1-7AF6-37EEDF848AE4}"/>
              </a:ext>
            </a:extLst>
          </p:cNvPr>
          <p:cNvSpPr>
            <a:spLocks noGrp="1"/>
          </p:cNvSpPr>
          <p:nvPr>
            <p:ph type="subTitle" idx="1"/>
          </p:nvPr>
        </p:nvSpPr>
        <p:spPr/>
        <p:txBody>
          <a:bodyPr>
            <a:normAutofit/>
          </a:bodyPr>
          <a:lstStyle/>
          <a:p>
            <a:r>
              <a:rPr lang="en-US" sz="4000" dirty="0">
                <a:solidFill>
                  <a:schemeClr val="accent6">
                    <a:lumMod val="60000"/>
                    <a:lumOff val="40000"/>
                  </a:schemeClr>
                </a:solidFill>
              </a:rPr>
              <a:t>Letter to a Younger Colleague</a:t>
            </a:r>
          </a:p>
        </p:txBody>
      </p:sp>
    </p:spTree>
    <p:extLst>
      <p:ext uri="{BB962C8B-B14F-4D97-AF65-F5344CB8AC3E}">
        <p14:creationId xmlns:p14="http://schemas.microsoft.com/office/powerpoint/2010/main" val="286326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AE6330-C0D2-9A50-F2E5-BACE2745A418}"/>
              </a:ext>
            </a:extLst>
          </p:cNvPr>
          <p:cNvSpPr>
            <a:spLocks noGrp="1"/>
          </p:cNvSpPr>
          <p:nvPr>
            <p:ph type="title"/>
          </p:nvPr>
        </p:nvSpPr>
        <p:spPr/>
        <p:txBody>
          <a:bodyPr/>
          <a:lstStyle/>
          <a:p>
            <a:r>
              <a:rPr lang="en-US" sz="4000" dirty="0">
                <a:solidFill>
                  <a:srgbClr val="29AF8C"/>
                </a:solidFill>
                <a:latin typeface="Eras Bold ITC" panose="020B0907030504020204" pitchFamily="34" charset="0"/>
              </a:rPr>
              <a:t>Against This Modern Conclusion</a:t>
            </a:r>
            <a:endParaRPr lang="en-US" dirty="0">
              <a:solidFill>
                <a:srgbClr val="92D050"/>
              </a:solidFill>
              <a:latin typeface="Eras Demi ITC" panose="020B0805030504020804" pitchFamily="34" charset="0"/>
            </a:endParaRPr>
          </a:p>
        </p:txBody>
      </p:sp>
      <p:sp>
        <p:nvSpPr>
          <p:cNvPr id="2" name="Content Placeholder 1">
            <a:extLst>
              <a:ext uri="{FF2B5EF4-FFF2-40B4-BE49-F238E27FC236}">
                <a16:creationId xmlns:a16="http://schemas.microsoft.com/office/drawing/2014/main" id="{F9DFD1B9-A41C-F17B-DB92-A0332F1F0EDC}"/>
              </a:ext>
            </a:extLst>
          </p:cNvPr>
          <p:cNvSpPr>
            <a:spLocks noGrp="1"/>
          </p:cNvSpPr>
          <p:nvPr>
            <p:ph idx="1"/>
          </p:nvPr>
        </p:nvSpPr>
        <p:spPr/>
        <p:txBody>
          <a:bodyPr/>
          <a:lstStyle/>
          <a:p>
            <a:pPr marL="0" indent="0">
              <a:buNone/>
            </a:pPr>
            <a:r>
              <a:rPr lang="en-US" dirty="0">
                <a:solidFill>
                  <a:srgbClr val="D58C2E">
                    <a:lumMod val="60000"/>
                    <a:lumOff val="40000"/>
                  </a:srgbClr>
                </a:solidFill>
                <a:latin typeface="Eras Demi ITC" panose="020B0805030504020804" pitchFamily="34" charset="0"/>
              </a:rPr>
              <a:t>The early church universally accepted the pastoral letters as genuinely Pauline.</a:t>
            </a:r>
          </a:p>
          <a:p>
            <a:r>
              <a:rPr lang="en-US" sz="2400" i="1" dirty="0">
                <a:solidFill>
                  <a:prstClr val="white"/>
                </a:solidFill>
                <a:latin typeface="Calibri" panose="020F0502020204030204"/>
              </a:rPr>
              <a:t>The early church rejected documents attributed to Paul, such as, 3 Corinthians, the Letter to Laodiceans, the Letters of Paul and Seneca, and the Acts of Paul and Thecla, but </a:t>
            </a:r>
            <a:r>
              <a:rPr lang="en-US" sz="2400" i="1" u="sng" dirty="0">
                <a:solidFill>
                  <a:prstClr val="white"/>
                </a:solidFill>
                <a:latin typeface="Calibri" panose="020F0502020204030204"/>
              </a:rPr>
              <a:t>not</a:t>
            </a:r>
            <a:r>
              <a:rPr lang="en-US" sz="2400" i="1" dirty="0">
                <a:solidFill>
                  <a:prstClr val="white"/>
                </a:solidFill>
                <a:latin typeface="Calibri" panose="020F0502020204030204"/>
              </a:rPr>
              <a:t> the pastoral letters.</a:t>
            </a:r>
          </a:p>
          <a:p>
            <a:r>
              <a:rPr lang="en-US" sz="2400" i="1" dirty="0">
                <a:solidFill>
                  <a:prstClr val="white"/>
                </a:solidFill>
                <a:latin typeface="Calibri" panose="020F0502020204030204"/>
              </a:rPr>
              <a:t>Perceived differences in vocabulary, syntax, and word nuances can be put down to Paul’s brilliance and range, and possibly, his use of an amanuensis. (Literary style is invariably affected by subject matter and mood.)</a:t>
            </a:r>
          </a:p>
          <a:p>
            <a:r>
              <a:rPr lang="en-US" sz="2400" i="1" dirty="0">
                <a:solidFill>
                  <a:prstClr val="white"/>
                </a:solidFill>
                <a:latin typeface="Calibri" panose="020F0502020204030204"/>
              </a:rPr>
              <a:t>Some details must always remain ambiguous due to lack of clear evidence, and hence, we will rest with the conclusion of the post-apostolic church that Paul wrote the Letter to Titus.</a:t>
            </a:r>
            <a:endParaRPr lang="en-US" dirty="0"/>
          </a:p>
        </p:txBody>
      </p:sp>
    </p:spTree>
    <p:extLst>
      <p:ext uri="{BB962C8B-B14F-4D97-AF65-F5344CB8AC3E}">
        <p14:creationId xmlns:p14="http://schemas.microsoft.com/office/powerpoint/2010/main" val="21115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09C0-85A4-1965-1A34-9AE718973989}"/>
              </a:ext>
            </a:extLst>
          </p:cNvPr>
          <p:cNvSpPr>
            <a:spLocks noGrp="1"/>
          </p:cNvSpPr>
          <p:nvPr>
            <p:ph type="title"/>
          </p:nvPr>
        </p:nvSpPr>
        <p:spPr/>
        <p:txBody>
          <a:bodyPr/>
          <a:lstStyle/>
          <a:p>
            <a:r>
              <a:rPr lang="en-US" sz="4000" dirty="0">
                <a:solidFill>
                  <a:srgbClr val="29AF8C"/>
                </a:solidFill>
                <a:latin typeface="Eras Bold ITC" panose="020B0907030504020204" pitchFamily="34" charset="0"/>
              </a:rPr>
              <a:t>The Spiritual Danger Crete</a:t>
            </a:r>
            <a:endParaRPr lang="en-US" dirty="0"/>
          </a:p>
        </p:txBody>
      </p:sp>
      <p:sp>
        <p:nvSpPr>
          <p:cNvPr id="3" name="Content Placeholder 2">
            <a:extLst>
              <a:ext uri="{FF2B5EF4-FFF2-40B4-BE49-F238E27FC236}">
                <a16:creationId xmlns:a16="http://schemas.microsoft.com/office/drawing/2014/main" id="{0DAE6194-0141-1058-A8CC-76F10522B141}"/>
              </a:ext>
            </a:extLst>
          </p:cNvPr>
          <p:cNvSpPr>
            <a:spLocks noGrp="1"/>
          </p:cNvSpPr>
          <p:nvPr>
            <p:ph idx="1"/>
          </p:nvPr>
        </p:nvSpPr>
        <p:spPr/>
        <p:txBody>
          <a:bodyPr/>
          <a:lstStyle/>
          <a:p>
            <a:pPr marL="0" indent="0">
              <a:buNone/>
            </a:pPr>
            <a:r>
              <a:rPr lang="en-US" dirty="0">
                <a:solidFill>
                  <a:srgbClr val="D58C2E">
                    <a:lumMod val="60000"/>
                    <a:lumOff val="40000"/>
                  </a:srgbClr>
                </a:solidFill>
                <a:latin typeface="Eras Demi ITC" panose="020B0805030504020804" pitchFamily="34" charset="0"/>
              </a:rPr>
              <a:t>Everything in the letter suggests that the church in Crete was a new community.</a:t>
            </a:r>
          </a:p>
          <a:p>
            <a:r>
              <a:rPr lang="en-US" sz="2400" i="1" dirty="0">
                <a:solidFill>
                  <a:prstClr val="white"/>
                </a:solidFill>
                <a:latin typeface="Calibri" panose="020F0502020204030204"/>
              </a:rPr>
              <a:t>Paul agrees with the conventional assessment that the Cretans were lacking in honesty, morality, and self-discipline (1:11-12, 15-16).</a:t>
            </a:r>
          </a:p>
          <a:p>
            <a:r>
              <a:rPr lang="en-US" sz="2400" i="1" dirty="0">
                <a:solidFill>
                  <a:prstClr val="white"/>
                </a:solidFill>
                <a:latin typeface="Calibri" panose="020F0502020204030204"/>
              </a:rPr>
              <a:t>Elders were still to be appointed (1:5, 7).</a:t>
            </a:r>
          </a:p>
          <a:p>
            <a:r>
              <a:rPr lang="en-US" sz="2400" i="1" dirty="0">
                <a:solidFill>
                  <a:prstClr val="white"/>
                </a:solidFill>
                <a:latin typeface="Calibri" panose="020F0502020204030204"/>
              </a:rPr>
              <a:t>Opponents to Christianity came from both Jewish and non-Jewish sources (1:10).</a:t>
            </a:r>
          </a:p>
          <a:p>
            <a:r>
              <a:rPr lang="en-US" sz="2400" i="1" dirty="0">
                <a:solidFill>
                  <a:prstClr val="white"/>
                </a:solidFill>
                <a:latin typeface="Calibri" panose="020F0502020204030204"/>
              </a:rPr>
              <a:t>Some were peddling Jewish myths (1:14) and fussing about legal observances from the law of Moses (1:9; 3:9-11).</a:t>
            </a:r>
          </a:p>
          <a:p>
            <a:r>
              <a:rPr lang="en-US" sz="2400" i="1" dirty="0">
                <a:solidFill>
                  <a:prstClr val="white"/>
                </a:solidFill>
                <a:latin typeface="Calibri" panose="020F0502020204030204"/>
              </a:rPr>
              <a:t>The end result was the upsetting of whole households (1:11).</a:t>
            </a:r>
            <a:endParaRPr lang="en-US" dirty="0"/>
          </a:p>
        </p:txBody>
      </p:sp>
      <p:sp>
        <p:nvSpPr>
          <p:cNvPr id="4" name="Slide Number Placeholder 3">
            <a:extLst>
              <a:ext uri="{FF2B5EF4-FFF2-40B4-BE49-F238E27FC236}">
                <a16:creationId xmlns:a16="http://schemas.microsoft.com/office/drawing/2014/main" id="{F03F4A3A-1877-9866-ED16-DC4432A18304}"/>
              </a:ext>
            </a:extLst>
          </p:cNvPr>
          <p:cNvSpPr>
            <a:spLocks noGrp="1"/>
          </p:cNvSpPr>
          <p:nvPr>
            <p:ph type="sldNum" sz="quarter" idx="12"/>
          </p:nvPr>
        </p:nvSpPr>
        <p:spPr/>
        <p:txBody>
          <a:bodyPr/>
          <a:lstStyle/>
          <a:p>
            <a:pPr>
              <a:defRPr/>
            </a:pPr>
            <a:fld id="{254DD280-9EF3-47CE-9735-16719FC5628C}" type="slidenum">
              <a:rPr lang="en-US" smtClean="0"/>
              <a:pPr>
                <a:defRPr/>
              </a:pPr>
              <a:t>11</a:t>
            </a:fld>
            <a:endParaRPr lang="en-US"/>
          </a:p>
        </p:txBody>
      </p:sp>
    </p:spTree>
    <p:extLst>
      <p:ext uri="{BB962C8B-B14F-4D97-AF65-F5344CB8AC3E}">
        <p14:creationId xmlns:p14="http://schemas.microsoft.com/office/powerpoint/2010/main" val="34114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136525"/>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OPENING (1:1-4)</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160607"/>
            <a:ext cx="10515600" cy="5406448"/>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The opening formula is rather lengthy, and assuming the letter would be read publicly, then the long introduction would serve well to introduce Paul to any present who may not have known him.</a:t>
            </a:r>
          </a:p>
          <a:p>
            <a:r>
              <a:rPr lang="en-US" sz="2400" i="1" dirty="0">
                <a:solidFill>
                  <a:schemeClr val="bg1"/>
                </a:solidFill>
                <a:effectLst>
                  <a:outerShdw blurRad="38100" dist="38100" dir="2700000" algn="tl">
                    <a:srgbClr val="000000">
                      <a:alpha val="43137"/>
                    </a:srgbClr>
                  </a:outerShdw>
                </a:effectLst>
              </a:rPr>
              <a:t>As is typical in Greco-Roman letters, the introduction identifies the sender and addressees.</a:t>
            </a:r>
          </a:p>
          <a:p>
            <a:r>
              <a:rPr lang="en-US" sz="2400" i="1" dirty="0">
                <a:solidFill>
                  <a:schemeClr val="bg1"/>
                </a:solidFill>
                <a:effectLst>
                  <a:outerShdw blurRad="38100" dist="38100" dir="2700000" algn="tl">
                    <a:srgbClr val="000000">
                      <a:alpha val="43137"/>
                    </a:srgbClr>
                  </a:outerShdw>
                </a:effectLst>
              </a:rPr>
              <a:t>Paul depicts himself as the “slave of God” and an “apostle of Jesus Christ.”</a:t>
            </a:r>
          </a:p>
          <a:p>
            <a:r>
              <a:rPr lang="en-US" sz="2400" i="1" dirty="0">
                <a:solidFill>
                  <a:schemeClr val="bg1"/>
                </a:solidFill>
                <a:effectLst>
                  <a:outerShdw blurRad="38100" dist="38100" dir="2700000" algn="tl">
                    <a:srgbClr val="000000">
                      <a:alpha val="43137"/>
                    </a:srgbClr>
                  </a:outerShdw>
                </a:effectLst>
              </a:rPr>
              <a:t>His purpose is pastoral, and the goal is eternal life, divinely planned before history began and announced in the preaching of missionaries like Paul.</a:t>
            </a:r>
          </a:p>
          <a:p>
            <a:r>
              <a:rPr lang="en-US" sz="2400" i="1" dirty="0">
                <a:solidFill>
                  <a:schemeClr val="bg1"/>
                </a:solidFill>
                <a:effectLst>
                  <a:outerShdw blurRad="38100" dist="38100" dir="2700000" algn="tl">
                    <a:srgbClr val="000000">
                      <a:alpha val="43137"/>
                    </a:srgbClr>
                  </a:outerShdw>
                </a:effectLst>
              </a:rPr>
              <a:t>By referring to “the elect,” Paul borrows the common Jewish designation for the people of God, where election vocabulary is applied to the nation as a whole ( cf. Dt. 7:6; 10:15; 14:2; Is. 41:8-9, etc.,), but he clearly is transferring this vocabulary over to a Christian community that was not strictly Jewish.</a:t>
            </a: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a:defRPr/>
            </a:pPr>
            <a:fld id="{254DD280-9EF3-47CE-9735-16719FC5628C}" type="slidenum">
              <a:rPr lang="en-US" smtClean="0"/>
              <a:pPr>
                <a:defRPr/>
              </a:pPr>
              <a:t>12</a:t>
            </a:fld>
            <a:endParaRPr lang="en-US"/>
          </a:p>
        </p:txBody>
      </p:sp>
    </p:spTree>
    <p:extLst>
      <p:ext uri="{BB962C8B-B14F-4D97-AF65-F5344CB8AC3E}">
        <p14:creationId xmlns:p14="http://schemas.microsoft.com/office/powerpoint/2010/main" val="22817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DA09-2257-43EA-5C10-B15AB06400CB}"/>
              </a:ext>
            </a:extLst>
          </p:cNvPr>
          <p:cNvSpPr>
            <a:spLocks noGrp="1"/>
          </p:cNvSpPr>
          <p:nvPr>
            <p:ph type="title"/>
          </p:nvPr>
        </p:nvSpPr>
        <p:spPr>
          <a:xfrm>
            <a:off x="467833" y="129691"/>
            <a:ext cx="11558851" cy="1325563"/>
          </a:xfrm>
        </p:spPr>
        <p:txBody>
          <a:bodyPr/>
          <a:lstStyle/>
          <a:p>
            <a:r>
              <a:rPr lang="en-US" b="1" dirty="0">
                <a:solidFill>
                  <a:schemeClr val="accent4">
                    <a:lumMod val="40000"/>
                    <a:lumOff val="60000"/>
                  </a:schemeClr>
                </a:solidFill>
              </a:rPr>
              <a:t>WORDS &amp; EXPRESSIONS FROM THE IMPERIAL CULT</a:t>
            </a:r>
          </a:p>
        </p:txBody>
      </p:sp>
      <p:sp>
        <p:nvSpPr>
          <p:cNvPr id="3" name="Content Placeholder 2">
            <a:extLst>
              <a:ext uri="{FF2B5EF4-FFF2-40B4-BE49-F238E27FC236}">
                <a16:creationId xmlns:a16="http://schemas.microsoft.com/office/drawing/2014/main" id="{B3032C00-631B-974D-3B74-0DDD98E41BB2}"/>
              </a:ext>
            </a:extLst>
          </p:cNvPr>
          <p:cNvSpPr>
            <a:spLocks noGrp="1"/>
          </p:cNvSpPr>
          <p:nvPr>
            <p:ph idx="1"/>
          </p:nvPr>
        </p:nvSpPr>
        <p:spPr>
          <a:xfrm>
            <a:off x="838199" y="1238278"/>
            <a:ext cx="10692539" cy="4124136"/>
          </a:xfrm>
        </p:spPr>
        <p:txBody>
          <a:bodyPr/>
          <a:lstStyle/>
          <a:p>
            <a:pPr marL="0" indent="0">
              <a:buNone/>
            </a:pPr>
            <a:r>
              <a:rPr lang="en-US" sz="3200" b="1" dirty="0">
                <a:solidFill>
                  <a:schemeClr val="accent6">
                    <a:lumMod val="40000"/>
                    <a:lumOff val="60000"/>
                  </a:schemeClr>
                </a:solidFill>
                <a:latin typeface="Agency FB" panose="020B0503020202020204" pitchFamily="34" charset="0"/>
              </a:rPr>
              <a:t>Paul will use several words/phrases from the imperial cult to describe God, Christ, and the Christian message. These are counter-cultural and almost certainly used deliberately.</a:t>
            </a:r>
          </a:p>
          <a:p>
            <a:r>
              <a:rPr lang="en-US" sz="2400" i="1" dirty="0">
                <a:solidFill>
                  <a:schemeClr val="bg1"/>
                </a:solidFill>
                <a:latin typeface="+mj-lt"/>
              </a:rPr>
              <a:t>The title “Savior,”  with a long history going back into the Hellenistic Period, was later adopted by the Roman Caesars, where they are depicted as “saviors” or “benefactors” of the world.</a:t>
            </a:r>
          </a:p>
          <a:p>
            <a:r>
              <a:rPr lang="en-US" sz="2400" i="1" dirty="0">
                <a:solidFill>
                  <a:schemeClr val="bg1"/>
                </a:solidFill>
                <a:latin typeface="+mj-lt"/>
              </a:rPr>
              <a:t>Words like </a:t>
            </a:r>
            <a:r>
              <a:rPr lang="en-US" sz="2400" i="1" u="sng" dirty="0" err="1">
                <a:solidFill>
                  <a:schemeClr val="bg1"/>
                </a:solidFill>
                <a:latin typeface="+mj-lt"/>
              </a:rPr>
              <a:t>epiphaneia</a:t>
            </a:r>
            <a:r>
              <a:rPr lang="en-US" sz="2400" i="1" dirty="0">
                <a:solidFill>
                  <a:schemeClr val="bg1"/>
                </a:solidFill>
                <a:latin typeface="+mj-lt"/>
              </a:rPr>
              <a:t> (= the appearance of a god), </a:t>
            </a:r>
            <a:r>
              <a:rPr lang="en-US" sz="2400" i="1" u="sng" dirty="0" err="1">
                <a:solidFill>
                  <a:schemeClr val="bg1"/>
                </a:solidFill>
                <a:latin typeface="+mj-lt"/>
              </a:rPr>
              <a:t>makaria</a:t>
            </a:r>
            <a:r>
              <a:rPr lang="en-US" sz="2400" i="1" u="sng" dirty="0">
                <a:solidFill>
                  <a:schemeClr val="bg1"/>
                </a:solidFill>
                <a:latin typeface="+mj-lt"/>
              </a:rPr>
              <a:t> </a:t>
            </a:r>
            <a:r>
              <a:rPr lang="en-US" sz="2400" i="1" u="sng" dirty="0" err="1">
                <a:solidFill>
                  <a:schemeClr val="bg1"/>
                </a:solidFill>
                <a:latin typeface="+mj-lt"/>
              </a:rPr>
              <a:t>elpis</a:t>
            </a:r>
            <a:r>
              <a:rPr lang="en-US" sz="2400" i="1" dirty="0">
                <a:solidFill>
                  <a:schemeClr val="bg1"/>
                </a:solidFill>
                <a:latin typeface="+mj-lt"/>
              </a:rPr>
              <a:t> (= blessed hope), </a:t>
            </a:r>
            <a:r>
              <a:rPr lang="en-US" sz="2400" i="1" u="sng" dirty="0" err="1">
                <a:solidFill>
                  <a:schemeClr val="bg1"/>
                </a:solidFill>
                <a:latin typeface="+mj-lt"/>
              </a:rPr>
              <a:t>philanthropia</a:t>
            </a:r>
            <a:r>
              <a:rPr lang="en-US" sz="2400" i="1" dirty="0">
                <a:solidFill>
                  <a:schemeClr val="bg1"/>
                </a:solidFill>
                <a:latin typeface="+mj-lt"/>
              </a:rPr>
              <a:t> (love for humanity), and </a:t>
            </a:r>
            <a:r>
              <a:rPr lang="en-US" sz="2400" i="1" u="sng" dirty="0" err="1">
                <a:solidFill>
                  <a:schemeClr val="bg1"/>
                </a:solidFill>
                <a:latin typeface="+mj-lt"/>
              </a:rPr>
              <a:t>chrestotes</a:t>
            </a:r>
            <a:r>
              <a:rPr lang="en-US" sz="2400" i="1" dirty="0">
                <a:solidFill>
                  <a:schemeClr val="bg1"/>
                </a:solidFill>
                <a:latin typeface="+mj-lt"/>
              </a:rPr>
              <a:t> (= kindness) were regularly used to describe the imperial Caesars.</a:t>
            </a:r>
          </a:p>
          <a:p>
            <a:r>
              <a:rPr lang="en-US" sz="2400" i="1" dirty="0">
                <a:solidFill>
                  <a:schemeClr val="bg1"/>
                </a:solidFill>
                <a:latin typeface="+mj-lt"/>
              </a:rPr>
              <a:t>Phrases like the “</a:t>
            </a:r>
            <a:r>
              <a:rPr lang="en-US" sz="2400" i="1" u="sng" dirty="0" err="1">
                <a:solidFill>
                  <a:schemeClr val="bg1"/>
                </a:solidFill>
                <a:latin typeface="+mj-lt"/>
              </a:rPr>
              <a:t>charis</a:t>
            </a:r>
            <a:r>
              <a:rPr lang="en-US" sz="2400" i="1" dirty="0">
                <a:solidFill>
                  <a:schemeClr val="bg1"/>
                </a:solidFill>
                <a:latin typeface="+mj-lt"/>
              </a:rPr>
              <a:t> (= grace) of Caesar Augustus” were imperial accolades.</a:t>
            </a:r>
          </a:p>
        </p:txBody>
      </p:sp>
      <p:sp>
        <p:nvSpPr>
          <p:cNvPr id="4" name="Slide Number Placeholder 3">
            <a:extLst>
              <a:ext uri="{FF2B5EF4-FFF2-40B4-BE49-F238E27FC236}">
                <a16:creationId xmlns:a16="http://schemas.microsoft.com/office/drawing/2014/main" id="{E46C0259-859D-DD61-F422-A693E88CBF3A}"/>
              </a:ext>
            </a:extLst>
          </p:cNvPr>
          <p:cNvSpPr>
            <a:spLocks noGrp="1"/>
          </p:cNvSpPr>
          <p:nvPr>
            <p:ph type="sldNum" sz="quarter" idx="12"/>
          </p:nvPr>
        </p:nvSpPr>
        <p:spPr/>
        <p:txBody>
          <a:bodyPr/>
          <a:lstStyle/>
          <a:p>
            <a:pPr>
              <a:defRPr/>
            </a:pPr>
            <a:fld id="{254DD280-9EF3-47CE-9735-16719FC5628C}" type="slidenum">
              <a:rPr lang="en-US" smtClean="0"/>
              <a:pPr>
                <a:defRPr/>
              </a:pPr>
              <a:t>13</a:t>
            </a:fld>
            <a:endParaRPr lang="en-US"/>
          </a:p>
        </p:txBody>
      </p:sp>
      <p:sp>
        <p:nvSpPr>
          <p:cNvPr id="5" name="TextBox 4">
            <a:extLst>
              <a:ext uri="{FF2B5EF4-FFF2-40B4-BE49-F238E27FC236}">
                <a16:creationId xmlns:a16="http://schemas.microsoft.com/office/drawing/2014/main" id="{BB660AA5-196D-573B-965A-527683B280FF}"/>
              </a:ext>
            </a:extLst>
          </p:cNvPr>
          <p:cNvSpPr txBox="1"/>
          <p:nvPr/>
        </p:nvSpPr>
        <p:spPr>
          <a:xfrm>
            <a:off x="278969" y="5765419"/>
            <a:ext cx="11437750" cy="590931"/>
          </a:xfrm>
          <a:prstGeom prst="rect">
            <a:avLst/>
          </a:prstGeom>
          <a:solidFill>
            <a:schemeClr val="accent2">
              <a:lumMod val="75000"/>
            </a:schemeClr>
          </a:solidFill>
        </p:spPr>
        <p:txBody>
          <a:bodyPr wrap="square" rtlCol="0">
            <a:spAutoFit/>
          </a:bodyPr>
          <a:lstStyle/>
          <a:p>
            <a:pPr marR="0" lvl="0" algn="ctr" defTabSz="914400" rtl="0" eaLnBrk="0" fontAlgn="base" latinLnBrk="0" hangingPunct="0">
              <a:lnSpc>
                <a:spcPct val="90000"/>
              </a:lnSpc>
              <a:spcBef>
                <a:spcPts val="1000"/>
              </a:spcBef>
              <a:spcAft>
                <a:spcPct val="0"/>
              </a:spcAft>
              <a:buClrTx/>
              <a:buSzTx/>
              <a:tabLst/>
              <a:defRPr/>
            </a:pPr>
            <a:r>
              <a:rPr kumimoji="0" lang="en-US" sz="3600" b="0" u="none" strike="noStrike" kern="1200" cap="none" spc="0" normalizeH="0" baseline="0" noProof="0" dirty="0">
                <a:ln>
                  <a:noFill/>
                </a:ln>
                <a:solidFill>
                  <a:prstClr val="white"/>
                </a:solidFill>
                <a:effectLst/>
                <a:uLnTx/>
                <a:uFillTx/>
                <a:latin typeface="Agency FB" panose="020B0503020202020204" pitchFamily="34" charset="0"/>
              </a:rPr>
              <a:t>Paul uses these same titles/phrases in a Christian sense (1:3; 2:11, 13; 3:4).</a:t>
            </a:r>
          </a:p>
        </p:txBody>
      </p:sp>
    </p:spTree>
    <p:extLst>
      <p:ext uri="{BB962C8B-B14F-4D97-AF65-F5344CB8AC3E}">
        <p14:creationId xmlns:p14="http://schemas.microsoft.com/office/powerpoint/2010/main" val="30488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136525"/>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ESTABLISHING CHURCH STRUCTURE (1:5-9)</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462087"/>
            <a:ext cx="10515600" cy="5104967"/>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The titles Paul uses for church leaders are </a:t>
            </a:r>
            <a:r>
              <a:rPr lang="en-US" dirty="0" err="1">
                <a:solidFill>
                  <a:schemeClr val="accent4">
                    <a:lumMod val="40000"/>
                    <a:lumOff val="60000"/>
                  </a:schemeClr>
                </a:solidFill>
                <a:effectLst>
                  <a:outerShdw blurRad="38100" dist="38100" dir="2700000" algn="tl">
                    <a:srgbClr val="000000">
                      <a:alpha val="43137"/>
                    </a:srgbClr>
                  </a:outerShdw>
                </a:effectLst>
                <a:latin typeface="Greekth" panose="02020803070505020304" pitchFamily="18" charset="0"/>
              </a:rPr>
              <a:t>presbu</a:t>
            </a:r>
            <a:r>
              <a:rPr lang="en-US" dirty="0">
                <a:solidFill>
                  <a:schemeClr val="accent4">
                    <a:lumMod val="40000"/>
                    <a:lumOff val="60000"/>
                  </a:schemeClr>
                </a:solidFill>
                <a:effectLst>
                  <a:outerShdw blurRad="38100" dist="38100" dir="2700000" algn="tl">
                    <a:srgbClr val="000000">
                      <a:alpha val="43137"/>
                    </a:srgbClr>
                  </a:outerShdw>
                </a:effectLst>
                <a:latin typeface="Greekth" panose="02020803070505020304" pitchFamily="18" charset="0"/>
              </a:rPr>
              <a:t>&lt;</a:t>
            </a:r>
            <a:r>
              <a:rPr lang="en-US" dirty="0" err="1">
                <a:solidFill>
                  <a:schemeClr val="accent4">
                    <a:lumMod val="40000"/>
                    <a:lumOff val="60000"/>
                  </a:schemeClr>
                </a:solidFill>
                <a:effectLst>
                  <a:outerShdw blurRad="38100" dist="38100" dir="2700000" algn="tl">
                    <a:srgbClr val="000000">
                      <a:alpha val="43137"/>
                    </a:srgbClr>
                  </a:outerShdw>
                </a:effectLst>
                <a:latin typeface="Greekth" panose="02020803070505020304" pitchFamily="18" charset="0"/>
              </a:rPr>
              <a:t>teroj</a:t>
            </a: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 (= elder) and </a:t>
            </a:r>
            <a:r>
              <a:rPr lang="en-US" dirty="0">
                <a:solidFill>
                  <a:schemeClr val="accent4">
                    <a:lumMod val="40000"/>
                    <a:lumOff val="60000"/>
                  </a:schemeClr>
                </a:solidFill>
                <a:effectLst>
                  <a:outerShdw blurRad="38100" dist="38100" dir="2700000" algn="tl">
                    <a:srgbClr val="000000">
                      <a:alpha val="43137"/>
                    </a:srgbClr>
                  </a:outerShdw>
                </a:effectLst>
                <a:latin typeface="Greekth" panose="02020803070505020304" pitchFamily="18" charset="0"/>
              </a:rPr>
              <a:t>epi&lt;</a:t>
            </a:r>
            <a:r>
              <a:rPr lang="en-US" dirty="0" err="1">
                <a:solidFill>
                  <a:schemeClr val="accent4">
                    <a:lumMod val="40000"/>
                    <a:lumOff val="60000"/>
                  </a:schemeClr>
                </a:solidFill>
                <a:effectLst>
                  <a:outerShdw blurRad="38100" dist="38100" dir="2700000" algn="tl">
                    <a:srgbClr val="000000">
                      <a:alpha val="43137"/>
                    </a:srgbClr>
                  </a:outerShdw>
                </a:effectLst>
                <a:latin typeface="Greekth" panose="02020803070505020304" pitchFamily="18" charset="0"/>
              </a:rPr>
              <a:t>skopoj</a:t>
            </a: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 (= overseer, bishop).</a:t>
            </a:r>
          </a:p>
          <a:p>
            <a:r>
              <a:rPr lang="en-US" sz="2400" i="1" dirty="0">
                <a:solidFill>
                  <a:schemeClr val="bg1"/>
                </a:solidFill>
                <a:effectLst>
                  <a:outerShdw blurRad="38100" dist="38100" dir="2700000" algn="tl">
                    <a:srgbClr val="000000">
                      <a:alpha val="43137"/>
                    </a:srgbClr>
                  </a:outerShdw>
                </a:effectLst>
              </a:rPr>
              <a:t>Paul seems to be using these terms more-or-less interchangeably, though by the time of Ignatius (early 2</a:t>
            </a:r>
            <a:r>
              <a:rPr lang="en-US" sz="2400" i="1" baseline="30000" dirty="0">
                <a:solidFill>
                  <a:schemeClr val="bg1"/>
                </a:solidFill>
                <a:effectLst>
                  <a:outerShdw blurRad="38100" dist="38100" dir="2700000" algn="tl">
                    <a:srgbClr val="000000">
                      <a:alpha val="43137"/>
                    </a:srgbClr>
                  </a:outerShdw>
                </a:effectLst>
              </a:rPr>
              <a:t>nd</a:t>
            </a:r>
            <a:r>
              <a:rPr lang="en-US" sz="2400" i="1" dirty="0">
                <a:solidFill>
                  <a:schemeClr val="bg1"/>
                </a:solidFill>
                <a:effectLst>
                  <a:outerShdw blurRad="38100" dist="38100" dir="2700000" algn="tl">
                    <a:srgbClr val="000000">
                      <a:alpha val="43137"/>
                    </a:srgbClr>
                  </a:outerShdw>
                </a:effectLst>
              </a:rPr>
              <a:t> century), these terms will gain a hierarchical distinction.</a:t>
            </a:r>
          </a:p>
          <a:p>
            <a:r>
              <a:rPr lang="en-US" sz="2400" i="1" dirty="0">
                <a:solidFill>
                  <a:schemeClr val="bg1"/>
                </a:solidFill>
                <a:effectLst>
                  <a:outerShdw blurRad="38100" dist="38100" dir="2700000" algn="tl">
                    <a:srgbClr val="000000">
                      <a:alpha val="43137"/>
                    </a:srgbClr>
                  </a:outerShdw>
                </a:effectLst>
              </a:rPr>
              <a:t>As in 1 </a:t>
            </a:r>
            <a:r>
              <a:rPr lang="en-US" sz="2400" i="1" dirty="0" err="1">
                <a:solidFill>
                  <a:schemeClr val="bg1"/>
                </a:solidFill>
                <a:effectLst>
                  <a:outerShdw blurRad="38100" dist="38100" dir="2700000" algn="tl">
                    <a:srgbClr val="000000">
                      <a:alpha val="43137"/>
                    </a:srgbClr>
                  </a:outerShdw>
                </a:effectLst>
              </a:rPr>
              <a:t>Ti</a:t>
            </a:r>
            <a:r>
              <a:rPr lang="en-US" sz="2400" i="1" dirty="0">
                <a:solidFill>
                  <a:schemeClr val="bg1"/>
                </a:solidFill>
                <a:effectLst>
                  <a:outerShdw blurRad="38100" dist="38100" dir="2700000" algn="tl">
                    <a:srgbClr val="000000">
                      <a:alpha val="43137"/>
                    </a:srgbClr>
                  </a:outerShdw>
                </a:effectLst>
              </a:rPr>
              <a:t>. 3:1-7, Paul’s criteria for church leaders focuses on maturity and godly character, though unlike 1 Timothy, Paul offers no instruction about deacons.</a:t>
            </a:r>
          </a:p>
          <a:p>
            <a:r>
              <a:rPr lang="en-US" sz="2400" i="1" dirty="0">
                <a:solidFill>
                  <a:schemeClr val="bg1"/>
                </a:solidFill>
                <a:effectLst>
                  <a:outerShdw blurRad="38100" dist="38100" dir="2700000" algn="tl">
                    <a:srgbClr val="000000">
                      <a:alpha val="43137"/>
                    </a:srgbClr>
                  </a:outerShdw>
                </a:effectLst>
              </a:rPr>
              <a:t>Paul had left Titus in Crete to make these appointments, and he assumes his authority to do so as well as the authority of whomever he delegates, in this case Titus (cf. Ac. 14:23).</a:t>
            </a:r>
          </a:p>
          <a:p>
            <a:r>
              <a:rPr lang="en-US" sz="2400" i="1" dirty="0">
                <a:solidFill>
                  <a:schemeClr val="bg1"/>
                </a:solidFill>
                <a:effectLst>
                  <a:outerShdw blurRad="38100" dist="38100" dir="2700000" algn="tl">
                    <a:srgbClr val="000000">
                      <a:alpha val="43137"/>
                    </a:srgbClr>
                  </a:outerShdw>
                </a:effectLst>
              </a:rPr>
              <a:t>The very first character qualification is </a:t>
            </a:r>
            <a:r>
              <a:rPr lang="en-US" sz="2400" dirty="0">
                <a:solidFill>
                  <a:schemeClr val="bg1"/>
                </a:solidFill>
                <a:effectLst>
                  <a:outerShdw blurRad="38100" dist="38100" dir="2700000" algn="tl">
                    <a:srgbClr val="000000">
                      <a:alpha val="43137"/>
                    </a:srgbClr>
                  </a:outerShdw>
                </a:effectLst>
                <a:latin typeface="Greekth" panose="02020803070505020304" pitchFamily="18" charset="0"/>
              </a:rPr>
              <a:t>a]ne&lt;</a:t>
            </a:r>
            <a:r>
              <a:rPr lang="en-US" sz="2400" dirty="0" err="1">
                <a:solidFill>
                  <a:schemeClr val="bg1"/>
                </a:solidFill>
                <a:effectLst>
                  <a:outerShdw blurRad="38100" dist="38100" dir="2700000" algn="tl">
                    <a:srgbClr val="000000">
                      <a:alpha val="43137"/>
                    </a:srgbClr>
                  </a:outerShdw>
                </a:effectLst>
                <a:latin typeface="Greekth" panose="02020803070505020304" pitchFamily="18" charset="0"/>
              </a:rPr>
              <a:t>gklhtoj</a:t>
            </a:r>
            <a:r>
              <a:rPr lang="en-US" sz="2400" i="1" dirty="0">
                <a:solidFill>
                  <a:schemeClr val="bg1"/>
                </a:solidFill>
                <a:effectLst>
                  <a:outerShdw blurRad="38100" dist="38100" dir="2700000" algn="tl">
                    <a:srgbClr val="000000">
                      <a:alpha val="43137"/>
                    </a:srgbClr>
                  </a:outerShdw>
                </a:effectLst>
              </a:rPr>
              <a:t> (= irreproachable, unimpeachable). Integrity (as opposed to skill sets) was of first importance.</a:t>
            </a: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9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6393B7-5230-AC55-0199-029CB2504ECE}"/>
              </a:ext>
            </a:extLst>
          </p:cNvPr>
          <p:cNvSpPr>
            <a:spLocks noGrp="1"/>
          </p:cNvSpPr>
          <p:nvPr>
            <p:ph type="title"/>
          </p:nvPr>
        </p:nvSpPr>
        <p:spPr>
          <a:xfrm>
            <a:off x="113842" y="358858"/>
            <a:ext cx="3301388" cy="798513"/>
          </a:xfrm>
        </p:spPr>
        <p:txBody>
          <a:bodyPr/>
          <a:lstStyle/>
          <a:p>
            <a:pPr algn="ctr"/>
            <a:r>
              <a:rPr lang="en-US" sz="5400" b="1" dirty="0">
                <a:solidFill>
                  <a:srgbClr val="C00000"/>
                </a:solidFill>
                <a:effectLst>
                  <a:outerShdw blurRad="38100" dist="38100" dir="2700000" algn="tl">
                    <a:srgbClr val="000000">
                      <a:alpha val="43137"/>
                    </a:srgbClr>
                  </a:outerShdw>
                </a:effectLst>
                <a:latin typeface="Agency FB" panose="020B0503020202020204" pitchFamily="34" charset="0"/>
              </a:rPr>
              <a:t>THE CRITERIA</a:t>
            </a:r>
          </a:p>
        </p:txBody>
      </p:sp>
      <p:sp>
        <p:nvSpPr>
          <p:cNvPr id="6" name="Content Placeholder 5">
            <a:extLst>
              <a:ext uri="{FF2B5EF4-FFF2-40B4-BE49-F238E27FC236}">
                <a16:creationId xmlns:a16="http://schemas.microsoft.com/office/drawing/2014/main" id="{C0E2E6BD-CC02-075E-82FE-695ADD181558}"/>
              </a:ext>
            </a:extLst>
          </p:cNvPr>
          <p:cNvSpPr>
            <a:spLocks noGrp="1"/>
          </p:cNvSpPr>
          <p:nvPr>
            <p:ph sz="half" idx="1"/>
          </p:nvPr>
        </p:nvSpPr>
        <p:spPr>
          <a:xfrm>
            <a:off x="221660" y="1311008"/>
            <a:ext cx="3193570" cy="5389830"/>
          </a:xfrm>
          <a:solidFill>
            <a:schemeClr val="accent5">
              <a:lumMod val="50000"/>
            </a:schemeClr>
          </a:solidFill>
        </p:spPr>
        <p:txBody>
          <a:bodyPr/>
          <a:lstStyle/>
          <a:p>
            <a:pPr marL="0" indent="0">
              <a:buNone/>
            </a:pPr>
            <a:r>
              <a:rPr lang="en-US" dirty="0">
                <a:solidFill>
                  <a:schemeClr val="accent4">
                    <a:lumMod val="40000"/>
                    <a:lumOff val="60000"/>
                  </a:schemeClr>
                </a:solidFill>
                <a:latin typeface="Eras Demi ITC" panose="020B0805030504020804" pitchFamily="34" charset="0"/>
              </a:rPr>
              <a:t>FAMILY LIFE</a:t>
            </a:r>
          </a:p>
          <a:p>
            <a:r>
              <a:rPr lang="en-US" sz="2400" i="1" dirty="0">
                <a:solidFill>
                  <a:schemeClr val="bg1"/>
                </a:solidFill>
              </a:rPr>
              <a:t>Marital fidelity</a:t>
            </a:r>
          </a:p>
          <a:p>
            <a:r>
              <a:rPr lang="en-US" sz="2400" i="1" dirty="0">
                <a:solidFill>
                  <a:schemeClr val="bg1"/>
                </a:solidFill>
              </a:rPr>
              <a:t>Children who are believers, self-disciplined, loyal</a:t>
            </a:r>
          </a:p>
          <a:p>
            <a:pPr marL="0" indent="0">
              <a:buNone/>
            </a:pPr>
            <a:r>
              <a:rPr lang="en-US" sz="2400" b="1" i="1" dirty="0">
                <a:solidFill>
                  <a:schemeClr val="accent4">
                    <a:lumMod val="40000"/>
                    <a:lumOff val="60000"/>
                  </a:schemeClr>
                </a:solidFill>
              </a:rPr>
              <a:t>Critical vocabulary:</a:t>
            </a:r>
          </a:p>
          <a:p>
            <a:r>
              <a:rPr lang="en-US" sz="2400" dirty="0" err="1">
                <a:solidFill>
                  <a:schemeClr val="bg1"/>
                </a:solidFill>
                <a:latin typeface="Greekth" panose="02020803070505020304" pitchFamily="18" charset="0"/>
              </a:rPr>
              <a:t>kathgori</a:t>
            </a:r>
            <a:r>
              <a:rPr lang="en-US" sz="2400" dirty="0">
                <a:solidFill>
                  <a:schemeClr val="bg1"/>
                </a:solidFill>
                <a:latin typeface="Greekth" panose="02020803070505020304" pitchFamily="18" charset="0"/>
              </a:rPr>
              <a:t>&lt;a a]</a:t>
            </a:r>
            <a:r>
              <a:rPr lang="en-US" sz="2400" dirty="0" err="1">
                <a:solidFill>
                  <a:schemeClr val="bg1"/>
                </a:solidFill>
                <a:latin typeface="Greekth" panose="02020803070505020304" pitchFamily="18" charset="0"/>
              </a:rPr>
              <a:t>swti</a:t>
            </a:r>
            <a:r>
              <a:rPr lang="en-US" sz="2400" dirty="0">
                <a:solidFill>
                  <a:schemeClr val="bg1"/>
                </a:solidFill>
                <a:latin typeface="Greekth" panose="02020803070505020304" pitchFamily="18" charset="0"/>
              </a:rPr>
              <a:t>&lt;</a:t>
            </a:r>
            <a:r>
              <a:rPr lang="en-US" sz="2400" dirty="0" err="1">
                <a:solidFill>
                  <a:schemeClr val="bg1"/>
                </a:solidFill>
                <a:latin typeface="Greekth" panose="02020803070505020304" pitchFamily="18" charset="0"/>
              </a:rPr>
              <a:t>aj</a:t>
            </a:r>
            <a:r>
              <a:rPr lang="en-US" sz="2400" i="1" dirty="0">
                <a:solidFill>
                  <a:schemeClr val="bg1"/>
                </a:solidFill>
              </a:rPr>
              <a:t> (= not charged with dissipation)</a:t>
            </a:r>
            <a:endParaRPr lang="en-US" sz="2400" dirty="0">
              <a:solidFill>
                <a:schemeClr val="bg1"/>
              </a:solidFill>
              <a:latin typeface="Greekth" panose="02020803070505020304" pitchFamily="18" charset="0"/>
            </a:endParaRPr>
          </a:p>
          <a:p>
            <a:r>
              <a:rPr lang="en-US" sz="2400" dirty="0" err="1">
                <a:solidFill>
                  <a:schemeClr val="bg1"/>
                </a:solidFill>
                <a:latin typeface="Greekth" panose="02020803070505020304" pitchFamily="18" charset="0"/>
              </a:rPr>
              <a:t>kathgori</a:t>
            </a:r>
            <a:r>
              <a:rPr lang="en-US" sz="2400" dirty="0">
                <a:solidFill>
                  <a:schemeClr val="bg1"/>
                </a:solidFill>
                <a:latin typeface="Greekth" panose="02020803070505020304" pitchFamily="18" charset="0"/>
              </a:rPr>
              <a:t>&lt;a a]</a:t>
            </a:r>
            <a:r>
              <a:rPr lang="en-US" sz="2400" dirty="0" err="1">
                <a:solidFill>
                  <a:schemeClr val="bg1"/>
                </a:solidFill>
                <a:latin typeface="Greekth" panose="02020803070505020304" pitchFamily="18" charset="0"/>
              </a:rPr>
              <a:t>nupo</a:t>
            </a:r>
            <a:r>
              <a:rPr lang="en-US" sz="2400" dirty="0">
                <a:solidFill>
                  <a:schemeClr val="bg1"/>
                </a:solidFill>
                <a:latin typeface="Greekth" panose="02020803070505020304" pitchFamily="18" charset="0"/>
              </a:rPr>
              <a:t>&lt;</a:t>
            </a:r>
            <a:r>
              <a:rPr lang="en-US" sz="2400" dirty="0" err="1">
                <a:solidFill>
                  <a:schemeClr val="bg1"/>
                </a:solidFill>
                <a:latin typeface="Greekth" panose="02020803070505020304" pitchFamily="18" charset="0"/>
              </a:rPr>
              <a:t>takta</a:t>
            </a:r>
            <a:r>
              <a:rPr lang="en-US" sz="2400" i="1" dirty="0">
                <a:solidFill>
                  <a:schemeClr val="bg1"/>
                </a:solidFill>
              </a:rPr>
              <a:t> (= not charged with rebellion)</a:t>
            </a:r>
            <a:endParaRPr lang="en-US" sz="2400" dirty="0">
              <a:solidFill>
                <a:schemeClr val="bg1"/>
              </a:solidFill>
              <a:latin typeface="Greekth" panose="02020803070505020304" pitchFamily="18" charset="0"/>
            </a:endParaRPr>
          </a:p>
        </p:txBody>
      </p:sp>
      <p:sp>
        <p:nvSpPr>
          <p:cNvPr id="7" name="Content Placeholder 6">
            <a:extLst>
              <a:ext uri="{FF2B5EF4-FFF2-40B4-BE49-F238E27FC236}">
                <a16:creationId xmlns:a16="http://schemas.microsoft.com/office/drawing/2014/main" id="{A42B688D-CEF5-D750-E99A-C7B5A90A7D52}"/>
              </a:ext>
            </a:extLst>
          </p:cNvPr>
          <p:cNvSpPr>
            <a:spLocks noGrp="1"/>
          </p:cNvSpPr>
          <p:nvPr>
            <p:ph sz="quarter" idx="2"/>
          </p:nvPr>
        </p:nvSpPr>
        <p:spPr>
          <a:xfrm>
            <a:off x="3558448" y="1"/>
            <a:ext cx="4671152" cy="6858000"/>
          </a:xfrm>
          <a:solidFill>
            <a:schemeClr val="accent1">
              <a:lumMod val="50000"/>
            </a:schemeClr>
          </a:solidFill>
        </p:spPr>
        <p:txBody>
          <a:bodyPr/>
          <a:lstStyle/>
          <a:p>
            <a:pPr marL="0" indent="0">
              <a:buNone/>
            </a:pPr>
            <a:r>
              <a:rPr lang="en-US" dirty="0">
                <a:solidFill>
                  <a:schemeClr val="accent4">
                    <a:lumMod val="40000"/>
                    <a:lumOff val="60000"/>
                  </a:schemeClr>
                </a:solidFill>
                <a:latin typeface="Eras Demi ITC" panose="020B0805030504020804" pitchFamily="34" charset="0"/>
              </a:rPr>
              <a:t>PERSONAL LIFE</a:t>
            </a:r>
          </a:p>
          <a:p>
            <a:pPr marL="0" indent="0">
              <a:buNone/>
            </a:pPr>
            <a:r>
              <a:rPr lang="en-US" sz="2400" b="1" i="1" dirty="0">
                <a:solidFill>
                  <a:schemeClr val="accent4">
                    <a:lumMod val="40000"/>
                    <a:lumOff val="60000"/>
                  </a:schemeClr>
                </a:solidFill>
              </a:rPr>
              <a:t>Demonstrating Christian character by avoiding vices</a:t>
            </a:r>
            <a:r>
              <a:rPr lang="en-US" sz="2400" b="1" i="1" dirty="0">
                <a:solidFill>
                  <a:schemeClr val="accent4">
                    <a:lumMod val="20000"/>
                    <a:lumOff val="80000"/>
                  </a:schemeClr>
                </a:solidFill>
              </a:rPr>
              <a:t>:</a:t>
            </a:r>
          </a:p>
          <a:p>
            <a:r>
              <a:rPr lang="en-US" sz="2400" dirty="0">
                <a:solidFill>
                  <a:schemeClr val="bg1"/>
                </a:solidFill>
                <a:latin typeface="Greekth" panose="02020803070505020304" pitchFamily="18" charset="0"/>
              </a:rPr>
              <a:t>au]</a:t>
            </a:r>
            <a:r>
              <a:rPr lang="en-US" sz="2400" dirty="0" err="1">
                <a:solidFill>
                  <a:schemeClr val="bg1"/>
                </a:solidFill>
                <a:latin typeface="Greekth" panose="02020803070505020304" pitchFamily="18" charset="0"/>
              </a:rPr>
              <a:t>qadhj</a:t>
            </a:r>
            <a:r>
              <a:rPr lang="en-US" sz="2400" dirty="0">
                <a:solidFill>
                  <a:schemeClr val="bg1"/>
                </a:solidFill>
              </a:rPr>
              <a:t> </a:t>
            </a:r>
            <a:r>
              <a:rPr lang="en-US" sz="2400" i="1" dirty="0">
                <a:solidFill>
                  <a:schemeClr val="bg1"/>
                </a:solidFill>
              </a:rPr>
              <a:t>(= self-willed)</a:t>
            </a:r>
          </a:p>
          <a:p>
            <a:r>
              <a:rPr lang="en-US" sz="2400" dirty="0">
                <a:solidFill>
                  <a:schemeClr val="bg1"/>
                </a:solidFill>
                <a:latin typeface="Greekth" panose="02020803070505020304" pitchFamily="18" charset="0"/>
              </a:rPr>
              <a:t>o]</a:t>
            </a:r>
            <a:r>
              <a:rPr lang="en-US" sz="2400" dirty="0" err="1">
                <a:solidFill>
                  <a:schemeClr val="bg1"/>
                </a:solidFill>
                <a:latin typeface="Greekth" panose="02020803070505020304" pitchFamily="18" charset="0"/>
              </a:rPr>
              <a:t>rgiloj</a:t>
            </a:r>
            <a:r>
              <a:rPr lang="en-US" sz="2400" i="1" dirty="0">
                <a:solidFill>
                  <a:schemeClr val="bg1"/>
                </a:solidFill>
              </a:rPr>
              <a:t> (= quick-tempered)</a:t>
            </a:r>
            <a:endParaRPr lang="en-US" sz="2400" dirty="0">
              <a:solidFill>
                <a:schemeClr val="bg1"/>
              </a:solidFill>
              <a:latin typeface="Greekth" panose="02020803070505020304" pitchFamily="18" charset="0"/>
            </a:endParaRPr>
          </a:p>
          <a:p>
            <a:r>
              <a:rPr lang="en-US" sz="2400" dirty="0">
                <a:solidFill>
                  <a:schemeClr val="bg1"/>
                </a:solidFill>
                <a:latin typeface="Greekth" panose="02020803070505020304" pitchFamily="18" charset="0"/>
              </a:rPr>
              <a:t>pa&lt;</a:t>
            </a:r>
            <a:r>
              <a:rPr lang="en-US" sz="2400" dirty="0" err="1">
                <a:solidFill>
                  <a:schemeClr val="bg1"/>
                </a:solidFill>
                <a:latin typeface="Greekth" panose="02020803070505020304" pitchFamily="18" charset="0"/>
              </a:rPr>
              <a:t>roinoj</a:t>
            </a:r>
            <a:r>
              <a:rPr lang="en-US" sz="2400" i="1" dirty="0">
                <a:solidFill>
                  <a:schemeClr val="bg1"/>
                </a:solidFill>
              </a:rPr>
              <a:t> (=  a drunkard)</a:t>
            </a:r>
            <a:endParaRPr lang="en-US" sz="2400" dirty="0">
              <a:solidFill>
                <a:schemeClr val="bg1"/>
              </a:solidFill>
              <a:latin typeface="Greekth" panose="02020803070505020304" pitchFamily="18" charset="0"/>
            </a:endParaRPr>
          </a:p>
          <a:p>
            <a:r>
              <a:rPr lang="en-US" sz="2400" dirty="0" err="1">
                <a:solidFill>
                  <a:schemeClr val="bg1"/>
                </a:solidFill>
                <a:latin typeface="Greekth" panose="02020803070505020304" pitchFamily="18" charset="0"/>
              </a:rPr>
              <a:t>plh</a:t>
            </a:r>
            <a:r>
              <a:rPr lang="en-US" sz="2400" dirty="0">
                <a:solidFill>
                  <a:schemeClr val="bg1"/>
                </a:solidFill>
                <a:latin typeface="Greekth" panose="02020803070505020304" pitchFamily="18" charset="0"/>
              </a:rPr>
              <a:t>&lt;</a:t>
            </a:r>
            <a:r>
              <a:rPr lang="en-US" sz="2400" dirty="0" err="1">
                <a:solidFill>
                  <a:schemeClr val="bg1"/>
                </a:solidFill>
                <a:latin typeface="Greekth" panose="02020803070505020304" pitchFamily="18" charset="0"/>
              </a:rPr>
              <a:t>kthj</a:t>
            </a:r>
            <a:r>
              <a:rPr lang="en-US" sz="2400" i="1" dirty="0">
                <a:solidFill>
                  <a:schemeClr val="bg1"/>
                </a:solidFill>
              </a:rPr>
              <a:t> (= a bully)</a:t>
            </a:r>
            <a:endParaRPr lang="en-US" sz="2400" dirty="0">
              <a:solidFill>
                <a:schemeClr val="bg1"/>
              </a:solidFill>
              <a:latin typeface="Greekth" panose="02020803070505020304" pitchFamily="18" charset="0"/>
            </a:endParaRPr>
          </a:p>
          <a:p>
            <a:r>
              <a:rPr lang="en-US" sz="2400" dirty="0">
                <a:solidFill>
                  <a:schemeClr val="bg1"/>
                </a:solidFill>
                <a:latin typeface="Greekth" panose="02020803070505020304" pitchFamily="18" charset="0"/>
              </a:rPr>
              <a:t>ai]</a:t>
            </a:r>
            <a:r>
              <a:rPr lang="en-US" sz="2400" dirty="0" err="1">
                <a:solidFill>
                  <a:schemeClr val="bg1"/>
                </a:solidFill>
                <a:latin typeface="Greekth" panose="02020803070505020304" pitchFamily="18" charset="0"/>
              </a:rPr>
              <a:t>sxrokerdh</a:t>
            </a:r>
            <a:r>
              <a:rPr lang="en-US" sz="2400" dirty="0">
                <a:solidFill>
                  <a:schemeClr val="bg1"/>
                </a:solidFill>
                <a:latin typeface="Greekth" panose="02020803070505020304" pitchFamily="18" charset="0"/>
              </a:rPr>
              <a:t>&lt;j</a:t>
            </a:r>
            <a:r>
              <a:rPr lang="en-US" sz="2400" i="1" dirty="0">
                <a:solidFill>
                  <a:schemeClr val="bg1"/>
                </a:solidFill>
              </a:rPr>
              <a:t> (= greedy)</a:t>
            </a:r>
            <a:endParaRPr lang="en-US" sz="2400" dirty="0">
              <a:solidFill>
                <a:schemeClr val="bg1"/>
              </a:solidFill>
              <a:latin typeface="Greekth" panose="02020803070505020304" pitchFamily="18" charset="0"/>
            </a:endParaRPr>
          </a:p>
          <a:p>
            <a:pPr marL="0" indent="0">
              <a:buNone/>
            </a:pPr>
            <a:r>
              <a:rPr lang="en-US" sz="2400" b="1" i="1" dirty="0">
                <a:solidFill>
                  <a:schemeClr val="accent4">
                    <a:lumMod val="40000"/>
                    <a:lumOff val="60000"/>
                  </a:schemeClr>
                </a:solidFill>
              </a:rPr>
              <a:t>Characterized by:</a:t>
            </a:r>
          </a:p>
          <a:p>
            <a:r>
              <a:rPr lang="en-US" sz="2400" dirty="0">
                <a:solidFill>
                  <a:schemeClr val="bg1"/>
                </a:solidFill>
                <a:latin typeface="Greekth" panose="02020803070505020304" pitchFamily="18" charset="0"/>
              </a:rPr>
              <a:t>filo&lt;</a:t>
            </a:r>
            <a:r>
              <a:rPr lang="en-US" sz="2400" dirty="0" err="1">
                <a:solidFill>
                  <a:schemeClr val="bg1"/>
                </a:solidFill>
                <a:latin typeface="Greekth" panose="02020803070505020304" pitchFamily="18" charset="0"/>
              </a:rPr>
              <a:t>cenoj</a:t>
            </a:r>
            <a:r>
              <a:rPr lang="en-US" sz="2400" i="1" dirty="0">
                <a:solidFill>
                  <a:schemeClr val="bg1"/>
                </a:solidFill>
              </a:rPr>
              <a:t> (= hospitable)</a:t>
            </a:r>
            <a:endParaRPr lang="en-US" sz="2400" dirty="0">
              <a:solidFill>
                <a:schemeClr val="bg1"/>
              </a:solidFill>
              <a:latin typeface="Greekth" panose="02020803070505020304" pitchFamily="18" charset="0"/>
            </a:endParaRPr>
          </a:p>
          <a:p>
            <a:r>
              <a:rPr lang="en-US" sz="2400" dirty="0">
                <a:solidFill>
                  <a:schemeClr val="bg1"/>
                </a:solidFill>
                <a:latin typeface="Greekth" panose="02020803070505020304" pitchFamily="18" charset="0"/>
              </a:rPr>
              <a:t>fila&lt;</a:t>
            </a:r>
            <a:r>
              <a:rPr lang="en-US" sz="2400" dirty="0" err="1">
                <a:solidFill>
                  <a:schemeClr val="bg1"/>
                </a:solidFill>
                <a:latin typeface="Greekth" panose="02020803070505020304" pitchFamily="18" charset="0"/>
              </a:rPr>
              <a:t>gaqoj</a:t>
            </a:r>
            <a:r>
              <a:rPr lang="en-US" sz="2400" i="1" dirty="0">
                <a:solidFill>
                  <a:schemeClr val="bg1"/>
                </a:solidFill>
              </a:rPr>
              <a:t> (= loving the good)</a:t>
            </a:r>
            <a:endParaRPr lang="en-US" sz="2400" dirty="0">
              <a:solidFill>
                <a:schemeClr val="bg1"/>
              </a:solidFill>
              <a:latin typeface="Greekth" panose="02020803070505020304" pitchFamily="18" charset="0"/>
            </a:endParaRPr>
          </a:p>
          <a:p>
            <a:r>
              <a:rPr lang="en-US" sz="2400" dirty="0" err="1">
                <a:solidFill>
                  <a:schemeClr val="bg1"/>
                </a:solidFill>
                <a:latin typeface="Greekth" panose="02020803070505020304" pitchFamily="18" charset="0"/>
              </a:rPr>
              <a:t>sw</a:t>
            </a:r>
            <a:r>
              <a:rPr lang="en-US" sz="2400" dirty="0">
                <a:solidFill>
                  <a:schemeClr val="bg1"/>
                </a:solidFill>
                <a:latin typeface="Greekth" panose="02020803070505020304" pitchFamily="18" charset="0"/>
              </a:rPr>
              <a:t>&lt;</a:t>
            </a:r>
            <a:r>
              <a:rPr lang="en-US" sz="2400" dirty="0" err="1">
                <a:solidFill>
                  <a:schemeClr val="bg1"/>
                </a:solidFill>
                <a:latin typeface="Greekth" panose="02020803070505020304" pitchFamily="18" charset="0"/>
              </a:rPr>
              <a:t>frwn</a:t>
            </a:r>
            <a:r>
              <a:rPr lang="en-US" sz="2400" i="1" dirty="0">
                <a:solidFill>
                  <a:schemeClr val="bg1"/>
                </a:solidFill>
              </a:rPr>
              <a:t> (= prudent, thoughtful)</a:t>
            </a:r>
            <a:endParaRPr lang="en-US" sz="2400" dirty="0">
              <a:solidFill>
                <a:schemeClr val="bg1"/>
              </a:solidFill>
              <a:latin typeface="Greekth" panose="02020803070505020304" pitchFamily="18" charset="0"/>
            </a:endParaRPr>
          </a:p>
          <a:p>
            <a:r>
              <a:rPr lang="en-US" sz="2400" dirty="0">
                <a:solidFill>
                  <a:schemeClr val="bg1"/>
                </a:solidFill>
                <a:latin typeface="Greekth" panose="02020803070505020304" pitchFamily="18" charset="0"/>
              </a:rPr>
              <a:t>di&lt;</a:t>
            </a:r>
            <a:r>
              <a:rPr lang="en-US" sz="2400" dirty="0" err="1">
                <a:solidFill>
                  <a:schemeClr val="bg1"/>
                </a:solidFill>
                <a:latin typeface="Greekth" panose="02020803070505020304" pitchFamily="18" charset="0"/>
              </a:rPr>
              <a:t>kaioj</a:t>
            </a:r>
            <a:r>
              <a:rPr lang="en-US" sz="2400" i="1" dirty="0">
                <a:solidFill>
                  <a:schemeClr val="bg1"/>
                </a:solidFill>
              </a:rPr>
              <a:t> (= fair, just)</a:t>
            </a:r>
            <a:endParaRPr lang="en-US" sz="2400" dirty="0">
              <a:solidFill>
                <a:schemeClr val="bg1"/>
              </a:solidFill>
              <a:latin typeface="Greekth" panose="02020803070505020304" pitchFamily="18" charset="0"/>
            </a:endParaRPr>
          </a:p>
          <a:p>
            <a:r>
              <a:rPr lang="en-US" sz="2400" dirty="0" err="1">
                <a:solidFill>
                  <a:schemeClr val="bg1"/>
                </a:solidFill>
                <a:latin typeface="Greekth" panose="02020803070505020304" pitchFamily="18" charset="0"/>
              </a:rPr>
              <a:t>o!sioj</a:t>
            </a:r>
            <a:r>
              <a:rPr lang="en-US" sz="2400" i="1" dirty="0">
                <a:solidFill>
                  <a:schemeClr val="bg1"/>
                </a:solidFill>
              </a:rPr>
              <a:t> (= devout)</a:t>
            </a:r>
            <a:endParaRPr lang="en-US" sz="2400" dirty="0">
              <a:solidFill>
                <a:schemeClr val="bg1"/>
              </a:solidFill>
              <a:latin typeface="Greekth" panose="02020803070505020304" pitchFamily="18" charset="0"/>
            </a:endParaRPr>
          </a:p>
          <a:p>
            <a:r>
              <a:rPr lang="en-US" sz="2400" dirty="0">
                <a:solidFill>
                  <a:schemeClr val="bg1"/>
                </a:solidFill>
                <a:latin typeface="Greekth" panose="02020803070505020304" pitchFamily="18" charset="0"/>
              </a:rPr>
              <a:t>e]</a:t>
            </a:r>
            <a:r>
              <a:rPr lang="en-US" sz="2400" dirty="0" err="1">
                <a:solidFill>
                  <a:schemeClr val="bg1"/>
                </a:solidFill>
                <a:latin typeface="Greekth" panose="02020803070505020304" pitchFamily="18" charset="0"/>
              </a:rPr>
              <a:t>gkrath</a:t>
            </a:r>
            <a:r>
              <a:rPr lang="en-US" sz="2400" dirty="0">
                <a:solidFill>
                  <a:schemeClr val="bg1"/>
                </a:solidFill>
                <a:latin typeface="Greekth" panose="02020803070505020304" pitchFamily="18" charset="0"/>
              </a:rPr>
              <a:t>&lt;j</a:t>
            </a:r>
            <a:r>
              <a:rPr lang="en-US" sz="2400" i="1" dirty="0">
                <a:solidFill>
                  <a:schemeClr val="bg1"/>
                </a:solidFill>
              </a:rPr>
              <a:t> (= self-controlled)</a:t>
            </a:r>
            <a:endParaRPr lang="en-US" sz="2400" dirty="0">
              <a:solidFill>
                <a:schemeClr val="bg1"/>
              </a:solidFill>
              <a:latin typeface="Greekth" panose="02020803070505020304" pitchFamily="18" charset="0"/>
            </a:endParaRPr>
          </a:p>
        </p:txBody>
      </p:sp>
      <p:sp>
        <p:nvSpPr>
          <p:cNvPr id="8" name="Content Placeholder 7">
            <a:extLst>
              <a:ext uri="{FF2B5EF4-FFF2-40B4-BE49-F238E27FC236}">
                <a16:creationId xmlns:a16="http://schemas.microsoft.com/office/drawing/2014/main" id="{3F2FDA9B-936A-0A73-7BE0-BCB58EDED390}"/>
              </a:ext>
            </a:extLst>
          </p:cNvPr>
          <p:cNvSpPr>
            <a:spLocks noGrp="1"/>
          </p:cNvSpPr>
          <p:nvPr>
            <p:ph sz="quarter" idx="3"/>
          </p:nvPr>
        </p:nvSpPr>
        <p:spPr>
          <a:xfrm>
            <a:off x="8372818" y="1311008"/>
            <a:ext cx="3608275" cy="5347526"/>
          </a:xfrm>
          <a:solidFill>
            <a:schemeClr val="accent5">
              <a:lumMod val="75000"/>
            </a:schemeClr>
          </a:solidFill>
        </p:spPr>
        <p:txBody>
          <a:bodyPr/>
          <a:lstStyle/>
          <a:p>
            <a:pPr marL="0" indent="0">
              <a:buNone/>
            </a:pPr>
            <a:r>
              <a:rPr lang="en-US" dirty="0">
                <a:solidFill>
                  <a:schemeClr val="accent4">
                    <a:lumMod val="40000"/>
                    <a:lumOff val="60000"/>
                  </a:schemeClr>
                </a:solidFill>
                <a:latin typeface="Eras Demi ITC" panose="020B0805030504020804" pitchFamily="34" charset="0"/>
              </a:rPr>
              <a:t>THEOLOGICAL LIFE</a:t>
            </a:r>
          </a:p>
          <a:p>
            <a:pPr marL="0" indent="0">
              <a:buNone/>
            </a:pPr>
            <a:r>
              <a:rPr lang="en-US" sz="2400" b="1" i="1" dirty="0">
                <a:solidFill>
                  <a:schemeClr val="accent4">
                    <a:lumMod val="40000"/>
                    <a:lumOff val="60000"/>
                  </a:schemeClr>
                </a:solidFill>
              </a:rPr>
              <a:t>Deeply committed to the Christian message</a:t>
            </a:r>
          </a:p>
          <a:p>
            <a:r>
              <a:rPr lang="en-US" sz="2400" i="1" dirty="0">
                <a:solidFill>
                  <a:schemeClr val="bg1"/>
                </a:solidFill>
              </a:rPr>
              <a:t>Their task is not to be innovative, but faithful “to what has been taught.”</a:t>
            </a:r>
          </a:p>
          <a:p>
            <a:r>
              <a:rPr lang="en-US" sz="2400" i="1" dirty="0">
                <a:solidFill>
                  <a:schemeClr val="bg1"/>
                </a:solidFill>
              </a:rPr>
              <a:t>They must pass on the tradition to those following without distortion.</a:t>
            </a:r>
          </a:p>
          <a:p>
            <a:r>
              <a:rPr lang="en-US" sz="2400" i="1" dirty="0">
                <a:solidFill>
                  <a:schemeClr val="bg1"/>
                </a:solidFill>
              </a:rPr>
              <a:t>They must defend the tradition against those who oppose it.</a:t>
            </a:r>
          </a:p>
        </p:txBody>
      </p:sp>
      <p:sp>
        <p:nvSpPr>
          <p:cNvPr id="4" name="Slide Number Placeholder 3">
            <a:extLst>
              <a:ext uri="{FF2B5EF4-FFF2-40B4-BE49-F238E27FC236}">
                <a16:creationId xmlns:a16="http://schemas.microsoft.com/office/drawing/2014/main" id="{D7BFB4E3-4849-4AAE-4614-63EC8FC197C2}"/>
              </a:ext>
            </a:extLst>
          </p:cNvPr>
          <p:cNvSpPr>
            <a:spLocks noGrp="1"/>
          </p:cNvSpPr>
          <p:nvPr>
            <p:ph type="sldNum" sz="quarter" idx="12"/>
          </p:nvPr>
        </p:nvSpPr>
        <p:spPr/>
        <p:txBody>
          <a:bodyPr/>
          <a:lstStyle/>
          <a:p>
            <a:pPr>
              <a:defRPr/>
            </a:pPr>
            <a:fld id="{254DD280-9EF3-47CE-9735-16719FC5628C}" type="slidenum">
              <a:rPr lang="en-US" smtClean="0"/>
              <a:pPr>
                <a:defRPr/>
              </a:pPr>
              <a:t>15</a:t>
            </a:fld>
            <a:endParaRPr lang="en-US" dirty="0"/>
          </a:p>
        </p:txBody>
      </p:sp>
    </p:spTree>
    <p:extLst>
      <p:ext uri="{BB962C8B-B14F-4D97-AF65-F5344CB8AC3E}">
        <p14:creationId xmlns:p14="http://schemas.microsoft.com/office/powerpoint/2010/main" val="371816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6">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6">
                                            <p:txEl>
                                              <p:pRg st="4" end="4"/>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bg/>
                                          </p:spTgt>
                                        </p:tgtEl>
                                        <p:attrNameLst>
                                          <p:attrName>style.visibility</p:attrName>
                                        </p:attrNameLst>
                                      </p:cBhvr>
                                      <p:to>
                                        <p:strVal val="visible"/>
                                      </p:to>
                                    </p:set>
                                    <p:anim calcmode="lin" valueType="num">
                                      <p:cBhvr>
                                        <p:cTn id="46" dur="500" fill="hold"/>
                                        <p:tgtEl>
                                          <p:spTgt spid="7">
                                            <p:bg/>
                                          </p:spTgt>
                                        </p:tgtEl>
                                        <p:attrNameLst>
                                          <p:attrName>ppt_w</p:attrName>
                                        </p:attrNameLst>
                                      </p:cBhvr>
                                      <p:tavLst>
                                        <p:tav tm="0">
                                          <p:val>
                                            <p:fltVal val="0"/>
                                          </p:val>
                                        </p:tav>
                                        <p:tav tm="100000">
                                          <p:val>
                                            <p:strVal val="#ppt_w"/>
                                          </p:val>
                                        </p:tav>
                                      </p:tavLst>
                                    </p:anim>
                                    <p:anim calcmode="lin" valueType="num">
                                      <p:cBhvr>
                                        <p:cTn id="47" dur="500" fill="hold"/>
                                        <p:tgtEl>
                                          <p:spTgt spid="7">
                                            <p:bg/>
                                          </p:spTgt>
                                        </p:tgtEl>
                                        <p:attrNameLst>
                                          <p:attrName>ppt_h</p:attrName>
                                        </p:attrNameLst>
                                      </p:cBhvr>
                                      <p:tavLst>
                                        <p:tav tm="0">
                                          <p:val>
                                            <p:fltVal val="0"/>
                                          </p:val>
                                        </p:tav>
                                        <p:tav tm="100000">
                                          <p:val>
                                            <p:strVal val="#ppt_h"/>
                                          </p:val>
                                        </p:tav>
                                      </p:tavLst>
                                    </p:anim>
                                    <p:animEffect transition="in" filter="fade">
                                      <p:cBhvr>
                                        <p:cTn id="48" dur="500"/>
                                        <p:tgtEl>
                                          <p:spTgt spid="7">
                                            <p:bg/>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p:cTn id="5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7">
                                            <p:txEl>
                                              <p:pRg st="0" end="0"/>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 calcmode="lin" valueType="num">
                                      <p:cBhvr>
                                        <p:cTn id="5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7">
                                            <p:txEl>
                                              <p:pRg st="1" end="1"/>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p:cTn id="6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7">
                                            <p:txEl>
                                              <p:pRg st="2" end="2"/>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 calcmode="lin" valueType="num">
                                      <p:cBhvr>
                                        <p:cTn id="6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68" dur="500"/>
                                        <p:tgtEl>
                                          <p:spTgt spid="7">
                                            <p:txEl>
                                              <p:pRg st="3" end="3"/>
                                            </p:txEl>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 calcmode="lin" valueType="num">
                                      <p:cBhvr>
                                        <p:cTn id="7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3" dur="500"/>
                                        <p:tgtEl>
                                          <p:spTgt spid="7">
                                            <p:txEl>
                                              <p:pRg st="4" end="4"/>
                                            </p:tx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txEl>
                                              <p:pRg st="5" end="5"/>
                                            </p:txEl>
                                          </p:spTgt>
                                        </p:tgtEl>
                                        <p:attrNameLst>
                                          <p:attrName>style.visibility</p:attrName>
                                        </p:attrNameLst>
                                      </p:cBhvr>
                                      <p:to>
                                        <p:strVal val="visible"/>
                                      </p:to>
                                    </p:set>
                                    <p:anim calcmode="lin" valueType="num">
                                      <p:cBhvr>
                                        <p:cTn id="76"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7"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78" dur="500"/>
                                        <p:tgtEl>
                                          <p:spTgt spid="7">
                                            <p:txEl>
                                              <p:pRg st="5" end="5"/>
                                            </p:txEl>
                                          </p:spTgt>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 calcmode="lin" valueType="num">
                                      <p:cBhvr>
                                        <p:cTn id="81"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83" dur="500"/>
                                        <p:tgtEl>
                                          <p:spTgt spid="7">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7">
                                            <p:txEl>
                                              <p:pRg st="7" end="7"/>
                                            </p:txEl>
                                          </p:spTgt>
                                        </p:tgtEl>
                                        <p:attrNameLst>
                                          <p:attrName>style.visibility</p:attrName>
                                        </p:attrNameLst>
                                      </p:cBhvr>
                                      <p:to>
                                        <p:strVal val="visible"/>
                                      </p:to>
                                    </p:set>
                                    <p:anim calcmode="lin" valueType="num">
                                      <p:cBhvr>
                                        <p:cTn id="88"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9"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90" dur="500"/>
                                        <p:tgtEl>
                                          <p:spTgt spid="7">
                                            <p:txEl>
                                              <p:pRg st="7" end="7"/>
                                            </p:tx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7">
                                            <p:txEl>
                                              <p:pRg st="8" end="8"/>
                                            </p:txEl>
                                          </p:spTgt>
                                        </p:tgtEl>
                                        <p:attrNameLst>
                                          <p:attrName>style.visibility</p:attrName>
                                        </p:attrNameLst>
                                      </p:cBhvr>
                                      <p:to>
                                        <p:strVal val="visible"/>
                                      </p:to>
                                    </p:set>
                                    <p:anim calcmode="lin" valueType="num">
                                      <p:cBhvr>
                                        <p:cTn id="9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9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95" dur="500"/>
                                        <p:tgtEl>
                                          <p:spTgt spid="7">
                                            <p:txEl>
                                              <p:pRg st="8" end="8"/>
                                            </p:tx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7">
                                            <p:txEl>
                                              <p:pRg st="9" end="9"/>
                                            </p:txEl>
                                          </p:spTgt>
                                        </p:tgtEl>
                                        <p:attrNameLst>
                                          <p:attrName>style.visibility</p:attrName>
                                        </p:attrNameLst>
                                      </p:cBhvr>
                                      <p:to>
                                        <p:strVal val="visible"/>
                                      </p:to>
                                    </p:set>
                                    <p:anim calcmode="lin" valueType="num">
                                      <p:cBhvr>
                                        <p:cTn id="98"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99"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100" dur="500"/>
                                        <p:tgtEl>
                                          <p:spTgt spid="7">
                                            <p:txEl>
                                              <p:pRg st="9" end="9"/>
                                            </p:tx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
                                            <p:txEl>
                                              <p:pRg st="10" end="10"/>
                                            </p:txEl>
                                          </p:spTgt>
                                        </p:tgtEl>
                                        <p:attrNameLst>
                                          <p:attrName>style.visibility</p:attrName>
                                        </p:attrNameLst>
                                      </p:cBhvr>
                                      <p:to>
                                        <p:strVal val="visible"/>
                                      </p:to>
                                    </p:set>
                                    <p:anim calcmode="lin" valueType="num">
                                      <p:cBhvr>
                                        <p:cTn id="103"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104" dur="5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105" dur="500"/>
                                        <p:tgtEl>
                                          <p:spTgt spid="7">
                                            <p:txEl>
                                              <p:pRg st="10" end="10"/>
                                            </p:tx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
                                            <p:txEl>
                                              <p:pRg st="11" end="11"/>
                                            </p:txEl>
                                          </p:spTgt>
                                        </p:tgtEl>
                                        <p:attrNameLst>
                                          <p:attrName>style.visibility</p:attrName>
                                        </p:attrNameLst>
                                      </p:cBhvr>
                                      <p:to>
                                        <p:strVal val="visible"/>
                                      </p:to>
                                    </p:set>
                                    <p:anim calcmode="lin" valueType="num">
                                      <p:cBhvr>
                                        <p:cTn id="108" dur="5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109" dur="500" fill="hold"/>
                                        <p:tgtEl>
                                          <p:spTgt spid="7">
                                            <p:txEl>
                                              <p:pRg st="11" end="11"/>
                                            </p:txEl>
                                          </p:spTgt>
                                        </p:tgtEl>
                                        <p:attrNameLst>
                                          <p:attrName>ppt_h</p:attrName>
                                        </p:attrNameLst>
                                      </p:cBhvr>
                                      <p:tavLst>
                                        <p:tav tm="0">
                                          <p:val>
                                            <p:fltVal val="0"/>
                                          </p:val>
                                        </p:tav>
                                        <p:tav tm="100000">
                                          <p:val>
                                            <p:strVal val="#ppt_h"/>
                                          </p:val>
                                        </p:tav>
                                      </p:tavLst>
                                    </p:anim>
                                    <p:animEffect transition="in" filter="fade">
                                      <p:cBhvr>
                                        <p:cTn id="110" dur="500"/>
                                        <p:tgtEl>
                                          <p:spTgt spid="7">
                                            <p:txEl>
                                              <p:pRg st="11" end="11"/>
                                            </p:txEl>
                                          </p:spTgt>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7">
                                            <p:txEl>
                                              <p:pRg st="12" end="12"/>
                                            </p:txEl>
                                          </p:spTgt>
                                        </p:tgtEl>
                                        <p:attrNameLst>
                                          <p:attrName>style.visibility</p:attrName>
                                        </p:attrNameLst>
                                      </p:cBhvr>
                                      <p:to>
                                        <p:strVal val="visible"/>
                                      </p:to>
                                    </p:set>
                                    <p:anim calcmode="lin" valueType="num">
                                      <p:cBhvr>
                                        <p:cTn id="113" dur="500" fill="hold"/>
                                        <p:tgtEl>
                                          <p:spTgt spid="7">
                                            <p:txEl>
                                              <p:pRg st="12" end="12"/>
                                            </p:txEl>
                                          </p:spTgt>
                                        </p:tgtEl>
                                        <p:attrNameLst>
                                          <p:attrName>ppt_w</p:attrName>
                                        </p:attrNameLst>
                                      </p:cBhvr>
                                      <p:tavLst>
                                        <p:tav tm="0">
                                          <p:val>
                                            <p:fltVal val="0"/>
                                          </p:val>
                                        </p:tav>
                                        <p:tav tm="100000">
                                          <p:val>
                                            <p:strVal val="#ppt_w"/>
                                          </p:val>
                                        </p:tav>
                                      </p:tavLst>
                                    </p:anim>
                                    <p:anim calcmode="lin" valueType="num">
                                      <p:cBhvr>
                                        <p:cTn id="114" dur="500" fill="hold"/>
                                        <p:tgtEl>
                                          <p:spTgt spid="7">
                                            <p:txEl>
                                              <p:pRg st="12" end="12"/>
                                            </p:txEl>
                                          </p:spTgt>
                                        </p:tgtEl>
                                        <p:attrNameLst>
                                          <p:attrName>ppt_h</p:attrName>
                                        </p:attrNameLst>
                                      </p:cBhvr>
                                      <p:tavLst>
                                        <p:tav tm="0">
                                          <p:val>
                                            <p:fltVal val="0"/>
                                          </p:val>
                                        </p:tav>
                                        <p:tav tm="100000">
                                          <p:val>
                                            <p:strVal val="#ppt_h"/>
                                          </p:val>
                                        </p:tav>
                                      </p:tavLst>
                                    </p:anim>
                                    <p:animEffect transition="in" filter="fade">
                                      <p:cBhvr>
                                        <p:cTn id="115" dur="500"/>
                                        <p:tgtEl>
                                          <p:spTgt spid="7">
                                            <p:txEl>
                                              <p:pRg st="12" end="12"/>
                                            </p:tx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7">
                                            <p:txEl>
                                              <p:pRg st="13" end="13"/>
                                            </p:txEl>
                                          </p:spTgt>
                                        </p:tgtEl>
                                        <p:attrNameLst>
                                          <p:attrName>style.visibility</p:attrName>
                                        </p:attrNameLst>
                                      </p:cBhvr>
                                      <p:to>
                                        <p:strVal val="visible"/>
                                      </p:to>
                                    </p:set>
                                    <p:anim calcmode="lin" valueType="num">
                                      <p:cBhvr>
                                        <p:cTn id="118" dur="500" fill="hold"/>
                                        <p:tgtEl>
                                          <p:spTgt spid="7">
                                            <p:txEl>
                                              <p:pRg st="13" end="13"/>
                                            </p:txEl>
                                          </p:spTgt>
                                        </p:tgtEl>
                                        <p:attrNameLst>
                                          <p:attrName>ppt_w</p:attrName>
                                        </p:attrNameLst>
                                      </p:cBhvr>
                                      <p:tavLst>
                                        <p:tav tm="0">
                                          <p:val>
                                            <p:fltVal val="0"/>
                                          </p:val>
                                        </p:tav>
                                        <p:tav tm="100000">
                                          <p:val>
                                            <p:strVal val="#ppt_w"/>
                                          </p:val>
                                        </p:tav>
                                      </p:tavLst>
                                    </p:anim>
                                    <p:anim calcmode="lin" valueType="num">
                                      <p:cBhvr>
                                        <p:cTn id="119" dur="500" fill="hold"/>
                                        <p:tgtEl>
                                          <p:spTgt spid="7">
                                            <p:txEl>
                                              <p:pRg st="13" end="13"/>
                                            </p:txEl>
                                          </p:spTgt>
                                        </p:tgtEl>
                                        <p:attrNameLst>
                                          <p:attrName>ppt_h</p:attrName>
                                        </p:attrNameLst>
                                      </p:cBhvr>
                                      <p:tavLst>
                                        <p:tav tm="0">
                                          <p:val>
                                            <p:fltVal val="0"/>
                                          </p:val>
                                        </p:tav>
                                        <p:tav tm="100000">
                                          <p:val>
                                            <p:strVal val="#ppt_h"/>
                                          </p:val>
                                        </p:tav>
                                      </p:tavLst>
                                    </p:anim>
                                    <p:animEffect transition="in" filter="fade">
                                      <p:cBhvr>
                                        <p:cTn id="120" dur="500"/>
                                        <p:tgtEl>
                                          <p:spTgt spid="7">
                                            <p:txEl>
                                              <p:pRg st="13" end="1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8">
                                            <p:bg/>
                                          </p:spTgt>
                                        </p:tgtEl>
                                        <p:attrNameLst>
                                          <p:attrName>style.visibility</p:attrName>
                                        </p:attrNameLst>
                                      </p:cBhvr>
                                      <p:to>
                                        <p:strVal val="visible"/>
                                      </p:to>
                                    </p:set>
                                    <p:anim calcmode="lin" valueType="num">
                                      <p:cBhvr>
                                        <p:cTn id="125" dur="500" fill="hold"/>
                                        <p:tgtEl>
                                          <p:spTgt spid="8">
                                            <p:bg/>
                                          </p:spTgt>
                                        </p:tgtEl>
                                        <p:attrNameLst>
                                          <p:attrName>ppt_w</p:attrName>
                                        </p:attrNameLst>
                                      </p:cBhvr>
                                      <p:tavLst>
                                        <p:tav tm="0">
                                          <p:val>
                                            <p:fltVal val="0"/>
                                          </p:val>
                                        </p:tav>
                                        <p:tav tm="100000">
                                          <p:val>
                                            <p:strVal val="#ppt_w"/>
                                          </p:val>
                                        </p:tav>
                                      </p:tavLst>
                                    </p:anim>
                                    <p:anim calcmode="lin" valueType="num">
                                      <p:cBhvr>
                                        <p:cTn id="126" dur="500" fill="hold"/>
                                        <p:tgtEl>
                                          <p:spTgt spid="8">
                                            <p:bg/>
                                          </p:spTgt>
                                        </p:tgtEl>
                                        <p:attrNameLst>
                                          <p:attrName>ppt_h</p:attrName>
                                        </p:attrNameLst>
                                      </p:cBhvr>
                                      <p:tavLst>
                                        <p:tav tm="0">
                                          <p:val>
                                            <p:fltVal val="0"/>
                                          </p:val>
                                        </p:tav>
                                        <p:tav tm="100000">
                                          <p:val>
                                            <p:strVal val="#ppt_h"/>
                                          </p:val>
                                        </p:tav>
                                      </p:tavLst>
                                    </p:anim>
                                    <p:animEffect transition="in" filter="fade">
                                      <p:cBhvr>
                                        <p:cTn id="127" dur="500"/>
                                        <p:tgtEl>
                                          <p:spTgt spid="8">
                                            <p:bg/>
                                          </p:spTgt>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
                                            <p:txEl>
                                              <p:pRg st="0" end="0"/>
                                            </p:txEl>
                                          </p:spTgt>
                                        </p:tgtEl>
                                        <p:attrNameLst>
                                          <p:attrName>style.visibility</p:attrName>
                                        </p:attrNameLst>
                                      </p:cBhvr>
                                      <p:to>
                                        <p:strVal val="visible"/>
                                      </p:to>
                                    </p:set>
                                    <p:anim calcmode="lin" valueType="num">
                                      <p:cBhvr>
                                        <p:cTn id="13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32" dur="500"/>
                                        <p:tgtEl>
                                          <p:spTgt spid="8">
                                            <p:txEl>
                                              <p:pRg st="0" end="0"/>
                                            </p:txEl>
                                          </p:spTgt>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8">
                                            <p:txEl>
                                              <p:pRg st="1" end="1"/>
                                            </p:txEl>
                                          </p:spTgt>
                                        </p:tgtEl>
                                        <p:attrNameLst>
                                          <p:attrName>style.visibility</p:attrName>
                                        </p:attrNameLst>
                                      </p:cBhvr>
                                      <p:to>
                                        <p:strVal val="visible"/>
                                      </p:to>
                                    </p:set>
                                    <p:anim calcmode="lin" valueType="num">
                                      <p:cBhvr>
                                        <p:cTn id="13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6"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37" dur="500"/>
                                        <p:tgtEl>
                                          <p:spTgt spid="8">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8">
                                            <p:txEl>
                                              <p:pRg st="2" end="2"/>
                                            </p:txEl>
                                          </p:spTgt>
                                        </p:tgtEl>
                                        <p:attrNameLst>
                                          <p:attrName>style.visibility</p:attrName>
                                        </p:attrNameLst>
                                      </p:cBhvr>
                                      <p:to>
                                        <p:strVal val="visible"/>
                                      </p:to>
                                    </p:set>
                                    <p:anim calcmode="lin" valueType="num">
                                      <p:cBhvr additive="base">
                                        <p:cTn id="14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8">
                                            <p:txEl>
                                              <p:pRg st="3" end="3"/>
                                            </p:txEl>
                                          </p:spTgt>
                                        </p:tgtEl>
                                        <p:attrNameLst>
                                          <p:attrName>style.visibility</p:attrName>
                                        </p:attrNameLst>
                                      </p:cBhvr>
                                      <p:to>
                                        <p:strVal val="visible"/>
                                      </p:to>
                                    </p:set>
                                    <p:anim calcmode="lin" valueType="num">
                                      <p:cBhvr additive="base">
                                        <p:cTn id="14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8">
                                            <p:txEl>
                                              <p:pRg st="4" end="4"/>
                                            </p:txEl>
                                          </p:spTgt>
                                        </p:tgtEl>
                                        <p:attrNameLst>
                                          <p:attrName>style.visibility</p:attrName>
                                        </p:attrNameLst>
                                      </p:cBhvr>
                                      <p:to>
                                        <p:strVal val="visible"/>
                                      </p:to>
                                    </p:set>
                                    <p:anim calcmode="lin" valueType="num">
                                      <p:cBhvr additive="base">
                                        <p:cTn id="15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C32AA3-2CA4-76A7-4BDF-2B3B16D5AD14}"/>
              </a:ext>
            </a:extLst>
          </p:cNvPr>
          <p:cNvSpPr>
            <a:spLocks noGrp="1"/>
          </p:cNvSpPr>
          <p:nvPr>
            <p:ph type="title"/>
          </p:nvPr>
        </p:nvSpPr>
        <p:spPr/>
        <p:txBody>
          <a:bodyPr/>
          <a:lstStyle/>
          <a:p>
            <a:r>
              <a:rPr lang="en-US" sz="8000" dirty="0">
                <a:solidFill>
                  <a:schemeClr val="accent4">
                    <a:lumMod val="40000"/>
                    <a:lumOff val="60000"/>
                  </a:schemeClr>
                </a:solidFill>
                <a:latin typeface="Brush Script MT" panose="03060802040406070304" pitchFamily="66" charset="0"/>
              </a:rPr>
              <a:t>Discussion</a:t>
            </a:r>
          </a:p>
        </p:txBody>
      </p:sp>
      <p:sp>
        <p:nvSpPr>
          <p:cNvPr id="8" name="Content Placeholder 7">
            <a:extLst>
              <a:ext uri="{FF2B5EF4-FFF2-40B4-BE49-F238E27FC236}">
                <a16:creationId xmlns:a16="http://schemas.microsoft.com/office/drawing/2014/main" id="{1C2EFAC7-59C5-8490-C4C3-9DFE577962F9}"/>
              </a:ext>
            </a:extLst>
          </p:cNvPr>
          <p:cNvSpPr>
            <a:spLocks noGrp="1"/>
          </p:cNvSpPr>
          <p:nvPr>
            <p:ph idx="1"/>
          </p:nvPr>
        </p:nvSpPr>
        <p:spPr/>
        <p:txBody>
          <a:bodyPr/>
          <a:lstStyle/>
          <a:p>
            <a:pPr marL="514350" indent="-514350">
              <a:buFont typeface="+mj-lt"/>
              <a:buAutoNum type="arabicPeriod"/>
            </a:pPr>
            <a:r>
              <a:rPr lang="en-US" i="1" dirty="0">
                <a:solidFill>
                  <a:schemeClr val="bg1"/>
                </a:solidFill>
              </a:rPr>
              <a:t>What would you say is the most important characteristic of a church leader?</a:t>
            </a:r>
          </a:p>
          <a:p>
            <a:pPr marL="0" indent="0">
              <a:buNone/>
            </a:pPr>
            <a:endParaRPr lang="en-US" i="1" dirty="0">
              <a:solidFill>
                <a:schemeClr val="bg1"/>
              </a:solidFill>
            </a:endParaRPr>
          </a:p>
          <a:p>
            <a:pPr marL="514350" indent="-514350">
              <a:buFont typeface="+mj-lt"/>
              <a:buAutoNum type="arabicPeriod" startAt="2"/>
            </a:pPr>
            <a:r>
              <a:rPr lang="en-US" i="1" dirty="0">
                <a:solidFill>
                  <a:schemeClr val="bg1"/>
                </a:solidFill>
              </a:rPr>
              <a:t>Among contemporary Christians, there are three models for church government: </a:t>
            </a:r>
            <a:r>
              <a:rPr lang="en-US" i="1" u="sng" dirty="0">
                <a:solidFill>
                  <a:schemeClr val="bg1"/>
                </a:solidFill>
              </a:rPr>
              <a:t>episcopal</a:t>
            </a:r>
            <a:r>
              <a:rPr lang="en-US" i="1" dirty="0">
                <a:solidFill>
                  <a:schemeClr val="bg1"/>
                </a:solidFill>
              </a:rPr>
              <a:t> (hierarchy of clergy), </a:t>
            </a:r>
            <a:r>
              <a:rPr lang="en-US" i="1" u="sng" dirty="0">
                <a:solidFill>
                  <a:schemeClr val="bg1"/>
                </a:solidFill>
              </a:rPr>
              <a:t>oligarchy</a:t>
            </a:r>
            <a:r>
              <a:rPr lang="en-US" i="1" dirty="0">
                <a:solidFill>
                  <a:schemeClr val="bg1"/>
                </a:solidFill>
              </a:rPr>
              <a:t> (body of elders), and </a:t>
            </a:r>
            <a:r>
              <a:rPr lang="en-US" i="1" u="sng" dirty="0">
                <a:solidFill>
                  <a:schemeClr val="bg1"/>
                </a:solidFill>
              </a:rPr>
              <a:t>congregational</a:t>
            </a:r>
            <a:r>
              <a:rPr lang="en-US" i="1" dirty="0">
                <a:solidFill>
                  <a:schemeClr val="bg1"/>
                </a:solidFill>
              </a:rPr>
              <a:t> (voting by the people).</a:t>
            </a:r>
          </a:p>
          <a:p>
            <a:pPr lvl="1"/>
            <a:r>
              <a:rPr lang="en-US" b="1" dirty="0">
                <a:solidFill>
                  <a:schemeClr val="accent4">
                    <a:lumMod val="20000"/>
                    <a:lumOff val="80000"/>
                  </a:schemeClr>
                </a:solidFill>
              </a:rPr>
              <a:t>What are the biblical underpinnings for each?</a:t>
            </a:r>
          </a:p>
          <a:p>
            <a:pPr lvl="1"/>
            <a:r>
              <a:rPr lang="en-US" b="1" dirty="0">
                <a:solidFill>
                  <a:schemeClr val="accent4">
                    <a:lumMod val="20000"/>
                    <a:lumOff val="80000"/>
                  </a:schemeClr>
                </a:solidFill>
              </a:rPr>
              <a:t>What are the pluses and minuses for each?</a:t>
            </a:r>
          </a:p>
          <a:p>
            <a:pPr marL="0" indent="0">
              <a:buNone/>
            </a:pPr>
            <a:endParaRPr lang="en-US" i="1" dirty="0">
              <a:solidFill>
                <a:schemeClr val="bg1"/>
              </a:solidFill>
            </a:endParaRPr>
          </a:p>
          <a:p>
            <a:pPr marL="514350" indent="-514350">
              <a:buFont typeface="+mj-lt"/>
              <a:buAutoNum type="arabicPeriod"/>
            </a:pPr>
            <a:endParaRPr lang="en-US" i="1" dirty="0">
              <a:solidFill>
                <a:schemeClr val="bg1"/>
              </a:solidFill>
            </a:endParaRPr>
          </a:p>
        </p:txBody>
      </p:sp>
      <p:sp>
        <p:nvSpPr>
          <p:cNvPr id="6" name="Slide Number Placeholder 5">
            <a:extLst>
              <a:ext uri="{FF2B5EF4-FFF2-40B4-BE49-F238E27FC236}">
                <a16:creationId xmlns:a16="http://schemas.microsoft.com/office/drawing/2014/main" id="{F4BACC08-416C-293D-6C3F-86221F9CDEB3}"/>
              </a:ext>
            </a:extLst>
          </p:cNvPr>
          <p:cNvSpPr>
            <a:spLocks noGrp="1"/>
          </p:cNvSpPr>
          <p:nvPr>
            <p:ph type="sldNum" sz="quarter" idx="12"/>
          </p:nvPr>
        </p:nvSpPr>
        <p:spPr/>
        <p:txBody>
          <a:bodyPr/>
          <a:lstStyle/>
          <a:p>
            <a:fld id="{4DB13EC9-A5AF-4F2C-AD8D-55F12CA10917}" type="slidenum">
              <a:rPr lang="en-US" altLang="en-US" smtClean="0"/>
              <a:pPr/>
              <a:t>16</a:t>
            </a:fld>
            <a:endParaRPr lang="en-US" altLang="en-US"/>
          </a:p>
        </p:txBody>
      </p:sp>
    </p:spTree>
    <p:extLst>
      <p:ext uri="{BB962C8B-B14F-4D97-AF65-F5344CB8AC3E}">
        <p14:creationId xmlns:p14="http://schemas.microsoft.com/office/powerpoint/2010/main" val="298361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136525"/>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THE PROBLEM OF FALSE TEACHERS (1:10-13)</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462087"/>
            <a:ext cx="10515600" cy="5104967"/>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The final phrase in 1:9 about those opposing sound doctrine introduces the next section, the correction of false teachers.</a:t>
            </a:r>
          </a:p>
          <a:p>
            <a:r>
              <a:rPr lang="en-US" sz="2400" i="1" dirty="0">
                <a:solidFill>
                  <a:schemeClr val="bg1"/>
                </a:solidFill>
                <a:effectLst>
                  <a:outerShdw blurRad="38100" dist="38100" dir="2700000" algn="tl">
                    <a:srgbClr val="000000">
                      <a:alpha val="43137"/>
                    </a:srgbClr>
                  </a:outerShdw>
                </a:effectLst>
              </a:rPr>
              <a:t>Paul is blunt, if anything, in describing them as insubordinate charlatans, and he especially singles out the circumcision party, apparently Jews who were willing to go against the decision of the apostles while still trying to maintain their standing in the Christian fellowship (cf. Ac. 15).</a:t>
            </a:r>
          </a:p>
          <a:p>
            <a:r>
              <a:rPr lang="en-US" sz="2400" i="1" dirty="0">
                <a:solidFill>
                  <a:schemeClr val="bg1"/>
                </a:solidFill>
                <a:effectLst>
                  <a:outerShdw blurRad="38100" dist="38100" dir="2700000" algn="tl">
                    <a:srgbClr val="000000">
                      <a:alpha val="43137"/>
                    </a:srgbClr>
                  </a:outerShdw>
                </a:effectLst>
              </a:rPr>
              <a:t>Paul is crystal clear—these teachers must be stopped.</a:t>
            </a:r>
          </a:p>
          <a:p>
            <a:r>
              <a:rPr lang="en-US" sz="2400" i="1" dirty="0">
                <a:solidFill>
                  <a:schemeClr val="bg1"/>
                </a:solidFill>
                <a:effectLst>
                  <a:outerShdw blurRad="38100" dist="38100" dir="2700000" algn="tl">
                    <a:srgbClr val="000000">
                      <a:alpha val="43137"/>
                    </a:srgbClr>
                  </a:outerShdw>
                </a:effectLst>
              </a:rPr>
              <a:t>To buttress his comments, Paul borrows a nasty quotation from the Cretan poet </a:t>
            </a:r>
            <a:r>
              <a:rPr lang="en-US" sz="2400" i="1" dirty="0" err="1">
                <a:solidFill>
                  <a:schemeClr val="bg1"/>
                </a:solidFill>
                <a:effectLst>
                  <a:outerShdw blurRad="38100" dist="38100" dir="2700000" algn="tl">
                    <a:srgbClr val="000000">
                      <a:alpha val="43137"/>
                    </a:srgbClr>
                  </a:outerShdw>
                </a:effectLst>
              </a:rPr>
              <a:t>Epimenides</a:t>
            </a:r>
            <a:r>
              <a:rPr lang="en-US" sz="2400" i="1" dirty="0">
                <a:solidFill>
                  <a:schemeClr val="bg1"/>
                </a:solidFill>
                <a:effectLst>
                  <a:outerShdw blurRad="38100" dist="38100" dir="2700000" algn="tl">
                    <a:srgbClr val="000000">
                      <a:alpha val="43137"/>
                    </a:srgbClr>
                  </a:outerShdw>
                </a:effectLst>
              </a:rPr>
              <a:t> of </a:t>
            </a:r>
            <a:r>
              <a:rPr lang="en-US" sz="2400" i="1" dirty="0" err="1">
                <a:solidFill>
                  <a:schemeClr val="bg1"/>
                </a:solidFill>
                <a:effectLst>
                  <a:outerShdw blurRad="38100" dist="38100" dir="2700000" algn="tl">
                    <a:srgbClr val="000000">
                      <a:alpha val="43137"/>
                    </a:srgbClr>
                  </a:outerShdw>
                </a:effectLst>
              </a:rPr>
              <a:t>Cnosus</a:t>
            </a:r>
            <a:r>
              <a:rPr lang="en-US" sz="2400" i="1" dirty="0">
                <a:solidFill>
                  <a:schemeClr val="bg1"/>
                </a:solidFill>
                <a:effectLst>
                  <a:outerShdw blurRad="38100" dist="38100" dir="2700000" algn="tl">
                    <a:srgbClr val="000000">
                      <a:alpha val="43137"/>
                    </a:srgbClr>
                  </a:outerShdw>
                </a:effectLst>
              </a:rPr>
              <a:t> (6</a:t>
            </a:r>
            <a:r>
              <a:rPr lang="en-US" sz="2400" i="1" baseline="30000" dirty="0">
                <a:solidFill>
                  <a:schemeClr val="bg1"/>
                </a:solidFill>
                <a:effectLst>
                  <a:outerShdw blurRad="38100" dist="38100" dir="2700000" algn="tl">
                    <a:srgbClr val="000000">
                      <a:alpha val="43137"/>
                    </a:srgbClr>
                  </a:outerShdw>
                </a:effectLst>
              </a:rPr>
              <a:t>th</a:t>
            </a:r>
            <a:r>
              <a:rPr lang="en-US" sz="2400" i="1" dirty="0">
                <a:solidFill>
                  <a:schemeClr val="bg1"/>
                </a:solidFill>
                <a:effectLst>
                  <a:outerShdw blurRad="38100" dist="38100" dir="2700000" algn="tl">
                    <a:srgbClr val="000000">
                      <a:alpha val="43137"/>
                    </a:srgbClr>
                  </a:outerShdw>
                </a:effectLst>
              </a:rPr>
              <a:t> century), where the poet says:  “Liars ever, men of Crete, nasty brutes that live to eat.” Yet another poet, Callimachus, also said, “Cretans are always liars…” Perhaps Paul intends to rest his case on the ancient Torah prescription that any charge must be established by two witnesses (Dt. 19:15).</a:t>
            </a: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136525"/>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JEWISH MYSTICISM (1:14-16)</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279307"/>
            <a:ext cx="10515600" cy="5442168"/>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Paul’s reference to Jewish mysticism is ambiguous.</a:t>
            </a:r>
          </a:p>
          <a:p>
            <a:r>
              <a:rPr lang="en-US" sz="2400" i="1" dirty="0">
                <a:solidFill>
                  <a:schemeClr val="bg1"/>
                </a:solidFill>
                <a:effectLst>
                  <a:outerShdw blurRad="38100" dist="38100" dir="2700000" algn="tl">
                    <a:srgbClr val="000000">
                      <a:alpha val="43137"/>
                    </a:srgbClr>
                  </a:outerShdw>
                </a:effectLst>
              </a:rPr>
              <a:t>In the Colossian letter, Paul also addresses Jewish mysticism, where a type of spirituality was being urged that included the worship of angels, visions, and rigorous rules for avoiding impurity (Col. 2:16-23), so the issue in  Crete might have been similar.</a:t>
            </a:r>
          </a:p>
          <a:p>
            <a:r>
              <a:rPr lang="en-US" sz="2400" i="1" dirty="0">
                <a:solidFill>
                  <a:schemeClr val="bg1"/>
                </a:solidFill>
                <a:effectLst>
                  <a:outerShdw blurRad="38100" dist="38100" dir="2700000" algn="tl">
                    <a:srgbClr val="000000">
                      <a:alpha val="43137"/>
                    </a:srgbClr>
                  </a:outerShdw>
                </a:effectLst>
              </a:rPr>
              <a:t>There, Paul castigated such teaching as false humility and superficial wisdom, mere “human commands.”</a:t>
            </a:r>
          </a:p>
          <a:p>
            <a:r>
              <a:rPr lang="en-US" sz="2400" i="1" dirty="0">
                <a:solidFill>
                  <a:schemeClr val="bg1"/>
                </a:solidFill>
                <a:effectLst>
                  <a:outerShdw blurRad="38100" dist="38100" dir="2700000" algn="tl">
                    <a:srgbClr val="000000">
                      <a:alpha val="43137"/>
                    </a:srgbClr>
                  </a:outerShdw>
                </a:effectLst>
              </a:rPr>
              <a:t>Here, this mysticism seems to have included Jewish kosher laws about ritual defilement.</a:t>
            </a:r>
          </a:p>
          <a:p>
            <a:r>
              <a:rPr lang="en-US" sz="2400" i="1" dirty="0">
                <a:solidFill>
                  <a:schemeClr val="bg1"/>
                </a:solidFill>
                <a:effectLst>
                  <a:outerShdw blurRad="38100" dist="38100" dir="2700000" algn="tl">
                    <a:srgbClr val="000000">
                      <a:alpha val="43137"/>
                    </a:srgbClr>
                  </a:outerShdw>
                </a:effectLst>
              </a:rPr>
              <a:t>In saying “to the pure, all things are pure” Paul may be alluding to the teaching of Jesus (Mk. 7:15-19). Indeed, legalism imposed by kosher regulations were not the path to true purity but the product of a corrupt conscience and unbelieving mind.</a:t>
            </a:r>
          </a:p>
          <a:p>
            <a:r>
              <a:rPr lang="en-US" sz="2400" i="1" dirty="0">
                <a:solidFill>
                  <a:schemeClr val="bg1"/>
                </a:solidFill>
                <a:effectLst>
                  <a:outerShdw blurRad="38100" dist="38100" dir="2700000" algn="tl">
                    <a:srgbClr val="000000">
                      <a:alpha val="43137"/>
                    </a:srgbClr>
                  </a:outerShdw>
                </a:effectLst>
              </a:rPr>
              <a:t>Paul spares no quarter: these interlopers undermined by their behaviors their claim to have the knowledge of God.</a:t>
            </a: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136525"/>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THE HOUSEHOLD CODE (2:1-10)</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462087"/>
            <a:ext cx="10515600" cy="5104967"/>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Household codes—ethical lists of domestic relations—were a regular feature among both Jews and Gentiles. </a:t>
            </a:r>
          </a:p>
          <a:p>
            <a:r>
              <a:rPr lang="en-US" sz="2400" i="1" dirty="0">
                <a:solidFill>
                  <a:schemeClr val="bg1"/>
                </a:solidFill>
                <a:effectLst>
                  <a:outerShdw blurRad="38100" dist="38100" dir="2700000" algn="tl">
                    <a:srgbClr val="000000">
                      <a:alpha val="43137"/>
                    </a:srgbClr>
                  </a:outerShdw>
                </a:effectLst>
              </a:rPr>
              <a:t>Among Jews, these codes went all the way back to the Torah (cf. Lv. 19).</a:t>
            </a:r>
          </a:p>
          <a:p>
            <a:r>
              <a:rPr lang="en-US" sz="2400" i="1" dirty="0">
                <a:solidFill>
                  <a:schemeClr val="bg1"/>
                </a:solidFill>
                <a:effectLst>
                  <a:outerShdw blurRad="38100" dist="38100" dir="2700000" algn="tl">
                    <a:srgbClr val="000000">
                      <a:alpha val="43137"/>
                    </a:srgbClr>
                  </a:outerShdw>
                </a:effectLst>
              </a:rPr>
              <a:t>Among Gentiles, the </a:t>
            </a:r>
            <a:r>
              <a:rPr lang="en-US" sz="2400" i="1" u="sng" dirty="0">
                <a:solidFill>
                  <a:schemeClr val="bg1"/>
                </a:solidFill>
                <a:effectLst>
                  <a:outerShdw blurRad="38100" dist="38100" dir="2700000" algn="tl">
                    <a:srgbClr val="000000">
                      <a:alpha val="43137"/>
                    </a:srgbClr>
                  </a:outerShdw>
                </a:effectLst>
              </a:rPr>
              <a:t>patria </a:t>
            </a:r>
            <a:r>
              <a:rPr lang="en-US" sz="2400" i="1" u="sng" dirty="0" err="1">
                <a:solidFill>
                  <a:schemeClr val="bg1"/>
                </a:solidFill>
                <a:effectLst>
                  <a:outerShdw blurRad="38100" dist="38100" dir="2700000" algn="tl">
                    <a:srgbClr val="000000">
                      <a:alpha val="43137"/>
                    </a:srgbClr>
                  </a:outerShdw>
                </a:effectLst>
              </a:rPr>
              <a:t>potestas</a:t>
            </a:r>
            <a:r>
              <a:rPr lang="en-US" sz="2400" i="1" dirty="0">
                <a:solidFill>
                  <a:schemeClr val="bg1"/>
                </a:solidFill>
                <a:effectLst>
                  <a:outerShdw blurRad="38100" dist="38100" dir="2700000" algn="tl">
                    <a:srgbClr val="000000">
                      <a:alpha val="43137"/>
                    </a:srgbClr>
                  </a:outerShdw>
                </a:effectLst>
              </a:rPr>
              <a:t> gave the father absolute authority over his family, and the </a:t>
            </a:r>
            <a:r>
              <a:rPr lang="en-US" sz="2400" i="1" u="sng" dirty="0" err="1">
                <a:solidFill>
                  <a:schemeClr val="bg1"/>
                </a:solidFill>
                <a:effectLst>
                  <a:outerShdw blurRad="38100" dist="38100" dir="2700000" algn="tl">
                    <a:srgbClr val="000000">
                      <a:alpha val="43137"/>
                    </a:srgbClr>
                  </a:outerShdw>
                </a:effectLst>
              </a:rPr>
              <a:t>familia</a:t>
            </a:r>
            <a:r>
              <a:rPr lang="en-US" sz="2400" i="1" dirty="0">
                <a:solidFill>
                  <a:schemeClr val="bg1"/>
                </a:solidFill>
                <a:effectLst>
                  <a:outerShdw blurRad="38100" dist="38100" dir="2700000" algn="tl">
                    <a:srgbClr val="000000">
                      <a:alpha val="43137"/>
                    </a:srgbClr>
                  </a:outerShdw>
                </a:effectLst>
              </a:rPr>
              <a:t> regulated household slaves, while the </a:t>
            </a:r>
            <a:r>
              <a:rPr lang="en-US" sz="2400" i="1" u="sng" dirty="0" err="1">
                <a:solidFill>
                  <a:schemeClr val="bg1"/>
                </a:solidFill>
                <a:effectLst>
                  <a:outerShdw blurRad="38100" dist="38100" dir="2700000" algn="tl">
                    <a:srgbClr val="000000">
                      <a:alpha val="43137"/>
                    </a:srgbClr>
                  </a:outerShdw>
                </a:effectLst>
              </a:rPr>
              <a:t>familiaris</a:t>
            </a:r>
            <a:r>
              <a:rPr lang="en-US" sz="2400" i="1" dirty="0">
                <a:solidFill>
                  <a:schemeClr val="bg1"/>
                </a:solidFill>
                <a:effectLst>
                  <a:outerShdw blurRad="38100" dist="38100" dir="2700000" algn="tl">
                    <a:srgbClr val="000000">
                      <a:alpha val="43137"/>
                    </a:srgbClr>
                  </a:outerShdw>
                </a:effectLst>
              </a:rPr>
              <a:t> addressed friends and acquaintances.</a:t>
            </a:r>
          </a:p>
          <a:p>
            <a:r>
              <a:rPr lang="en-US" sz="2400" i="1" dirty="0">
                <a:solidFill>
                  <a:schemeClr val="bg1"/>
                </a:solidFill>
                <a:effectLst>
                  <a:outerShdw blurRad="38100" dist="38100" dir="2700000" algn="tl">
                    <a:srgbClr val="000000">
                      <a:alpha val="43137"/>
                    </a:srgbClr>
                  </a:outerShdw>
                </a:effectLst>
              </a:rPr>
              <a:t>It is probable that the household codes in the NT (Ep. 5:21—6:9; Col. 3:18—4:1; 1 Pe. 2:13—3:7) were patterned, at least to some degree, after those in the culture at large, though they were necessarily shaped by Christian concerns.</a:t>
            </a:r>
          </a:p>
          <a:p>
            <a:r>
              <a:rPr lang="en-US" sz="2400" i="1" dirty="0">
                <a:solidFill>
                  <a:schemeClr val="bg1"/>
                </a:solidFill>
                <a:effectLst>
                  <a:outerShdw blurRad="38100" dist="38100" dir="2700000" algn="tl">
                    <a:srgbClr val="000000">
                      <a:alpha val="43137"/>
                    </a:srgbClr>
                  </a:outerShdw>
                </a:effectLst>
              </a:rPr>
              <a:t>In his other letters, the household codes address husbands and wives, children and parents, masters and slaves. Here in Titus, the code addresses older people, younger people, and slaves.</a:t>
            </a: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8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AE6330-C0D2-9A50-F2E5-BACE2745A418}"/>
              </a:ext>
            </a:extLst>
          </p:cNvPr>
          <p:cNvSpPr>
            <a:spLocks noGrp="1"/>
          </p:cNvSpPr>
          <p:nvPr>
            <p:ph type="title"/>
          </p:nvPr>
        </p:nvSpPr>
        <p:spPr/>
        <p:txBody>
          <a:bodyPr/>
          <a:lstStyle/>
          <a:p>
            <a:r>
              <a:rPr lang="en-US" dirty="0">
                <a:solidFill>
                  <a:schemeClr val="accent1"/>
                </a:solidFill>
              </a:rPr>
              <a:t>INTRODUCTION</a:t>
            </a:r>
          </a:p>
        </p:txBody>
      </p:sp>
    </p:spTree>
    <p:extLst>
      <p:ext uri="{BB962C8B-B14F-4D97-AF65-F5344CB8AC3E}">
        <p14:creationId xmlns:p14="http://schemas.microsoft.com/office/powerpoint/2010/main" val="182014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DA09-2257-43EA-5C10-B15AB06400CB}"/>
              </a:ext>
            </a:extLst>
          </p:cNvPr>
          <p:cNvSpPr>
            <a:spLocks noGrp="1"/>
          </p:cNvSpPr>
          <p:nvPr>
            <p:ph type="title"/>
          </p:nvPr>
        </p:nvSpPr>
        <p:spPr>
          <a:xfrm>
            <a:off x="467833" y="129691"/>
            <a:ext cx="11558851" cy="694659"/>
          </a:xfrm>
        </p:spPr>
        <p:txBody>
          <a:bodyPr/>
          <a:lstStyle/>
          <a:p>
            <a:r>
              <a:rPr lang="en-US" b="1" dirty="0">
                <a:solidFill>
                  <a:schemeClr val="accent4">
                    <a:lumMod val="40000"/>
                    <a:lumOff val="60000"/>
                  </a:schemeClr>
                </a:solidFill>
              </a:rPr>
              <a:t>THE TITUS HOUSEHOLD CODE</a:t>
            </a:r>
          </a:p>
        </p:txBody>
      </p:sp>
      <p:sp>
        <p:nvSpPr>
          <p:cNvPr id="3" name="Content Placeholder 2">
            <a:extLst>
              <a:ext uri="{FF2B5EF4-FFF2-40B4-BE49-F238E27FC236}">
                <a16:creationId xmlns:a16="http://schemas.microsoft.com/office/drawing/2014/main" id="{B3032C00-631B-974D-3B74-0DDD98E41BB2}"/>
              </a:ext>
            </a:extLst>
          </p:cNvPr>
          <p:cNvSpPr>
            <a:spLocks noGrp="1"/>
          </p:cNvSpPr>
          <p:nvPr>
            <p:ph idx="1"/>
          </p:nvPr>
        </p:nvSpPr>
        <p:spPr>
          <a:xfrm>
            <a:off x="838200" y="831184"/>
            <a:ext cx="10692539" cy="5897125"/>
          </a:xfrm>
        </p:spPr>
        <p:txBody>
          <a:bodyPr/>
          <a:lstStyle/>
          <a:p>
            <a:pPr marL="0" indent="0">
              <a:buNone/>
            </a:pPr>
            <a:r>
              <a:rPr lang="en-US" sz="3200" b="1" dirty="0">
                <a:solidFill>
                  <a:schemeClr val="accent6">
                    <a:lumMod val="40000"/>
                    <a:lumOff val="60000"/>
                  </a:schemeClr>
                </a:solidFill>
                <a:latin typeface="Agency FB" panose="020B0503020202020204" pitchFamily="34" charset="0"/>
              </a:rPr>
              <a:t>Older Men:</a:t>
            </a:r>
          </a:p>
          <a:p>
            <a:r>
              <a:rPr lang="en-US" sz="2400" i="1" dirty="0">
                <a:solidFill>
                  <a:schemeClr val="bg1"/>
                </a:solidFill>
              </a:rPr>
              <a:t>Various Roman writers differentiate between “older” and “younger” at about the mid-40s to 50 years of age (Solon, Hippocrates, </a:t>
            </a:r>
            <a:r>
              <a:rPr lang="en-US" sz="2400" i="1" dirty="0" err="1">
                <a:solidFill>
                  <a:schemeClr val="bg1"/>
                </a:solidFill>
              </a:rPr>
              <a:t>Gellius</a:t>
            </a:r>
            <a:r>
              <a:rPr lang="en-US" sz="2400" i="1" dirty="0">
                <a:solidFill>
                  <a:schemeClr val="bg1"/>
                </a:solidFill>
              </a:rPr>
              <a:t>).</a:t>
            </a:r>
          </a:p>
          <a:p>
            <a:r>
              <a:rPr lang="en-US" sz="2400" i="1" dirty="0">
                <a:solidFill>
                  <a:schemeClr val="bg1"/>
                </a:solidFill>
              </a:rPr>
              <a:t>Paul here uses the term </a:t>
            </a:r>
            <a:r>
              <a:rPr lang="en-US" sz="2400" dirty="0" err="1">
                <a:solidFill>
                  <a:schemeClr val="bg1"/>
                </a:solidFill>
                <a:latin typeface="Greekth" panose="02020803070505020304" pitchFamily="18" charset="0"/>
              </a:rPr>
              <a:t>presbu</a:t>
            </a:r>
            <a:r>
              <a:rPr lang="en-US" sz="2400" dirty="0">
                <a:solidFill>
                  <a:schemeClr val="bg1"/>
                </a:solidFill>
                <a:latin typeface="Greekth" panose="02020803070505020304" pitchFamily="18" charset="0"/>
              </a:rPr>
              <a:t>&lt;</a:t>
            </a:r>
            <a:r>
              <a:rPr lang="en-US" sz="2400" dirty="0" err="1">
                <a:solidFill>
                  <a:schemeClr val="bg1"/>
                </a:solidFill>
                <a:latin typeface="Greekth" panose="02020803070505020304" pitchFamily="18" charset="0"/>
              </a:rPr>
              <a:t>thj</a:t>
            </a:r>
            <a:r>
              <a:rPr lang="en-US" sz="2400" i="1" dirty="0">
                <a:solidFill>
                  <a:schemeClr val="bg1"/>
                </a:solidFill>
              </a:rPr>
              <a:t> (= an old man).</a:t>
            </a:r>
          </a:p>
          <a:p>
            <a:r>
              <a:rPr lang="en-US" sz="2400" i="1" dirty="0">
                <a:solidFill>
                  <a:schemeClr val="bg1"/>
                </a:solidFill>
              </a:rPr>
              <a:t>He warns against alcohol abuse, which was common in Roman life.</a:t>
            </a:r>
          </a:p>
          <a:p>
            <a:r>
              <a:rPr lang="en-US" sz="2400" i="1" dirty="0">
                <a:solidFill>
                  <a:schemeClr val="bg1"/>
                </a:solidFill>
              </a:rPr>
              <a:t>Rather, old men should be characterized by respectability, prudence, and a robust faith, love, and steadfastness.</a:t>
            </a:r>
          </a:p>
          <a:p>
            <a:pPr marL="0" indent="0">
              <a:buNone/>
            </a:pPr>
            <a:r>
              <a:rPr lang="en-US" sz="3200" b="1" dirty="0">
                <a:solidFill>
                  <a:schemeClr val="accent6">
                    <a:lumMod val="40000"/>
                    <a:lumOff val="60000"/>
                  </a:schemeClr>
                </a:solidFill>
                <a:latin typeface="Agency FB" panose="020B0503020202020204" pitchFamily="34" charset="0"/>
              </a:rPr>
              <a:t>Older and Younger Women:</a:t>
            </a:r>
          </a:p>
          <a:p>
            <a:r>
              <a:rPr lang="en-US" sz="2400" i="1" dirty="0">
                <a:solidFill>
                  <a:schemeClr val="bg1"/>
                </a:solidFill>
              </a:rPr>
              <a:t>Older women are to be reverent, not gossips or slaves to wine.</a:t>
            </a:r>
          </a:p>
          <a:p>
            <a:r>
              <a:rPr lang="en-US" sz="2400" i="1" dirty="0">
                <a:solidFill>
                  <a:schemeClr val="bg1"/>
                </a:solidFill>
              </a:rPr>
              <a:t>In particular, they are to be mentors to younger women, training them in the virtues of loving their spouses and children.</a:t>
            </a:r>
          </a:p>
          <a:p>
            <a:r>
              <a:rPr lang="en-US" sz="2400" i="1" dirty="0">
                <a:solidFill>
                  <a:schemeClr val="bg1"/>
                </a:solidFill>
              </a:rPr>
              <a:t>Young women should be characterized by prudence and purity, managing their homes while voluntarily submitting to their husbands to avoid any discredit to the Christian message.</a:t>
            </a:r>
          </a:p>
        </p:txBody>
      </p:sp>
      <p:sp>
        <p:nvSpPr>
          <p:cNvPr id="4" name="Slide Number Placeholder 3">
            <a:extLst>
              <a:ext uri="{FF2B5EF4-FFF2-40B4-BE49-F238E27FC236}">
                <a16:creationId xmlns:a16="http://schemas.microsoft.com/office/drawing/2014/main" id="{E46C0259-859D-DD61-F422-A693E88CB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32C00-631B-974D-3B74-0DDD98E41BB2}"/>
              </a:ext>
            </a:extLst>
          </p:cNvPr>
          <p:cNvSpPr>
            <a:spLocks noGrp="1"/>
          </p:cNvSpPr>
          <p:nvPr>
            <p:ph idx="1"/>
          </p:nvPr>
        </p:nvSpPr>
        <p:spPr>
          <a:xfrm>
            <a:off x="749730" y="380162"/>
            <a:ext cx="10692539" cy="4288091"/>
          </a:xfrm>
        </p:spPr>
        <p:txBody>
          <a:bodyPr/>
          <a:lstStyle/>
          <a:p>
            <a:pPr marL="0" indent="0">
              <a:buNone/>
            </a:pPr>
            <a:r>
              <a:rPr lang="en-US" sz="3200" b="1" dirty="0">
                <a:solidFill>
                  <a:schemeClr val="accent6">
                    <a:lumMod val="40000"/>
                    <a:lumOff val="60000"/>
                  </a:schemeClr>
                </a:solidFill>
                <a:latin typeface="Agency FB" panose="020B0503020202020204" pitchFamily="34" charset="0"/>
              </a:rPr>
              <a:t>Younger Men:</a:t>
            </a:r>
          </a:p>
          <a:p>
            <a:r>
              <a:rPr lang="en-US" sz="2400" i="1" dirty="0">
                <a:solidFill>
                  <a:schemeClr val="bg1"/>
                </a:solidFill>
              </a:rPr>
              <a:t>Males younger than 17 were still considered “boys” rather than “men,” since they were not eligible for military conscription.</a:t>
            </a:r>
          </a:p>
          <a:p>
            <a:r>
              <a:rPr lang="en-US" sz="2400" i="1" dirty="0">
                <a:solidFill>
                  <a:schemeClr val="bg1"/>
                </a:solidFill>
              </a:rPr>
              <a:t>Young men should be characterized by self-control, and Titus himself was to be a model for them of purity, reverence and healthy speech, again in the interests of the Christian community’s reputation among outsiders.</a:t>
            </a:r>
          </a:p>
          <a:p>
            <a:pPr marL="0" indent="0">
              <a:buNone/>
            </a:pPr>
            <a:r>
              <a:rPr lang="en-US" sz="3200" b="1" dirty="0">
                <a:solidFill>
                  <a:schemeClr val="accent6">
                    <a:lumMod val="40000"/>
                    <a:lumOff val="60000"/>
                  </a:schemeClr>
                </a:solidFill>
                <a:latin typeface="Agency FB" panose="020B0503020202020204" pitchFamily="34" charset="0"/>
              </a:rPr>
              <a:t>Slaves:</a:t>
            </a:r>
          </a:p>
          <a:p>
            <a:r>
              <a:rPr lang="en-US" sz="2400" i="1" dirty="0">
                <a:solidFill>
                  <a:schemeClr val="bg1"/>
                </a:solidFill>
              </a:rPr>
              <a:t>Almost certainly, some of the converts to Christianity were slaves working in pagan households. As with wives, he urges submission, not because slaves are inferior, but because their willing submission demonstrates the attractiveness of Christianity.</a:t>
            </a:r>
          </a:p>
        </p:txBody>
      </p:sp>
      <p:sp>
        <p:nvSpPr>
          <p:cNvPr id="4" name="Slide Number Placeholder 3">
            <a:extLst>
              <a:ext uri="{FF2B5EF4-FFF2-40B4-BE49-F238E27FC236}">
                <a16:creationId xmlns:a16="http://schemas.microsoft.com/office/drawing/2014/main" id="{E46C0259-859D-DD61-F422-A693E88CB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CDCAE6D-1B3A-E1CF-34F0-4E012B9A7A63}"/>
              </a:ext>
            </a:extLst>
          </p:cNvPr>
          <p:cNvSpPr txBox="1"/>
          <p:nvPr/>
        </p:nvSpPr>
        <p:spPr>
          <a:xfrm>
            <a:off x="112296" y="4924925"/>
            <a:ext cx="11951368" cy="1815882"/>
          </a:xfrm>
          <a:prstGeom prst="rect">
            <a:avLst/>
          </a:prstGeom>
          <a:solidFill>
            <a:schemeClr val="accent2"/>
          </a:solidFill>
        </p:spPr>
        <p:txBody>
          <a:bodyPr wrap="square" rtlCol="0">
            <a:spAutoFit/>
          </a:bodyPr>
          <a:lstStyle/>
          <a:p>
            <a:r>
              <a:rPr lang="en-US" sz="2800" b="1" dirty="0">
                <a:latin typeface="Agency FB" panose="020B0503020202020204" pitchFamily="34" charset="0"/>
              </a:rPr>
              <a:t>Paul’s advice to both slaves and wives toward voluntary submission (middle-voice verbs) is not so much a comment on their status before God, but rather, their willingness to sacrifice their freedom in the interests of making the Christian message attractive to the outsider. Elsewhere in the NT, the Christian ethic is to recognize the equality of men, women, slaves, and masters.</a:t>
            </a:r>
          </a:p>
        </p:txBody>
      </p:sp>
    </p:spTree>
    <p:extLst>
      <p:ext uri="{BB962C8B-B14F-4D97-AF65-F5344CB8AC3E}">
        <p14:creationId xmlns:p14="http://schemas.microsoft.com/office/powerpoint/2010/main" val="40707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32C00-631B-974D-3B74-0DDD98E41BB2}"/>
              </a:ext>
            </a:extLst>
          </p:cNvPr>
          <p:cNvSpPr>
            <a:spLocks noGrp="1"/>
          </p:cNvSpPr>
          <p:nvPr>
            <p:ph idx="1"/>
          </p:nvPr>
        </p:nvSpPr>
        <p:spPr>
          <a:xfrm>
            <a:off x="749730" y="380162"/>
            <a:ext cx="10692539" cy="5175064"/>
          </a:xfrm>
        </p:spPr>
        <p:txBody>
          <a:bodyPr/>
          <a:lstStyle/>
          <a:p>
            <a:pPr marL="0" indent="0" algn="ctr">
              <a:buNone/>
            </a:pPr>
            <a:r>
              <a:rPr lang="en-US" sz="4400" b="1" dirty="0">
                <a:solidFill>
                  <a:schemeClr val="accent6">
                    <a:lumMod val="40000"/>
                    <a:lumOff val="60000"/>
                  </a:schemeClr>
                </a:solidFill>
                <a:latin typeface="Agency FB" panose="020B0503020202020204" pitchFamily="34" charset="0"/>
              </a:rPr>
              <a:t>THE EVANGELISTIC NUANCE</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solidFill>
                  <a:srgbClr val="FFC000">
                    <a:lumMod val="40000"/>
                    <a:lumOff val="60000"/>
                  </a:srgbClr>
                </a:solidFill>
                <a:latin typeface="Eras Demi ITC" panose="020B0805030504020804" pitchFamily="34" charset="0"/>
              </a:rPr>
              <a:t>Paul’s</a:t>
            </a:r>
            <a:r>
              <a:rPr kumimoji="0" lang="en-US" sz="2800" b="0" i="0" u="none" strike="noStrike" kern="1200" cap="none" spc="0" normalizeH="0" baseline="0" noProof="0" dirty="0">
                <a:ln>
                  <a:noFill/>
                </a:ln>
                <a:solidFill>
                  <a:srgbClr val="FFC000">
                    <a:lumMod val="40000"/>
                    <a:lumOff val="60000"/>
                  </a:srgbClr>
                </a:solidFill>
                <a:effectLst/>
                <a:uLnTx/>
                <a:uFillTx/>
                <a:latin typeface="Eras Demi ITC" panose="020B0805030504020804" pitchFamily="34" charset="0"/>
                <a:ea typeface="+mn-ea"/>
                <a:cs typeface="+mn-cs"/>
              </a:rPr>
              <a:t> emphasis in the household code has been clear from the beginning: it is “so no one will malign the word of God” (2:5b), “so that those who oppose you may be ashamed because they have nothing bad to say about us” (2:8b), and “so that in every way they will make the teaching about God our Savior attractive” (2:10b).</a:t>
            </a:r>
          </a:p>
          <a:p>
            <a:pPr>
              <a:defRPr/>
            </a:pPr>
            <a:r>
              <a:rPr kumimoji="0" lang="en-US" sz="2400" b="0" i="1" u="none" strike="noStrike" kern="1200" cap="none" spc="0" normalizeH="0" baseline="0" noProof="0" dirty="0">
                <a:ln>
                  <a:noFill/>
                </a:ln>
                <a:solidFill>
                  <a:schemeClr val="bg1"/>
                </a:solidFill>
                <a:effectLst/>
                <a:uLnTx/>
                <a:uFillTx/>
                <a:ea typeface="+mn-ea"/>
                <a:cs typeface="+mn-cs"/>
              </a:rPr>
              <a:t>This series of  </a:t>
            </a:r>
            <a:r>
              <a:rPr lang="en-US" sz="2400" dirty="0" err="1">
                <a:solidFill>
                  <a:schemeClr val="bg1"/>
                </a:solidFill>
                <a:latin typeface="Greekth" panose="02020803070505020304" pitchFamily="18" charset="0"/>
                <a:ea typeface="+mn-ea"/>
                <a:cs typeface="+mn-cs"/>
              </a:rPr>
              <a:t>i!na</a:t>
            </a:r>
            <a:r>
              <a:rPr lang="en-US" sz="2400" i="1" dirty="0">
                <a:solidFill>
                  <a:schemeClr val="bg1"/>
                </a:solidFill>
                <a:ea typeface="+mn-ea"/>
                <a:cs typeface="+mn-cs"/>
              </a:rPr>
              <a:t> (= so that) clauses sets up Paul’s summary of the Christian message to follow.</a:t>
            </a:r>
          </a:p>
          <a:p>
            <a:pPr>
              <a:defRPr/>
            </a:pPr>
            <a:r>
              <a:rPr kumimoji="0" lang="en-US" sz="2400" b="0" i="1" u="none" strike="noStrike" kern="1200" cap="none" spc="0" normalizeH="0" baseline="0" noProof="0" dirty="0">
                <a:ln>
                  <a:noFill/>
                </a:ln>
                <a:solidFill>
                  <a:schemeClr val="bg1"/>
                </a:solidFill>
                <a:effectLst/>
                <a:uLnTx/>
                <a:uFillTx/>
              </a:rPr>
              <a:t>The link between the behaviors he urges and what follows is the bedrock fundamental of the “grace of God,” and it is to this grace that Paul now turns.</a:t>
            </a:r>
            <a:endParaRPr kumimoji="0" lang="en-US" sz="2400" b="0" i="1" u="none" strike="noStrike" kern="1200" cap="none" spc="0" normalizeH="0" baseline="0" noProof="0" dirty="0">
              <a:ln>
                <a:noFill/>
              </a:ln>
              <a:solidFill>
                <a:schemeClr val="bg1"/>
              </a:solidFill>
              <a:effectLst/>
              <a:uLnTx/>
              <a:uFillTx/>
              <a:ea typeface="+mn-ea"/>
              <a:cs typeface="+mn-cs"/>
            </a:endParaRPr>
          </a:p>
          <a:p>
            <a:pPr marL="0" indent="0" algn="ctr">
              <a:buNone/>
            </a:pPr>
            <a:endParaRPr lang="en-US" sz="4400" b="1" dirty="0">
              <a:solidFill>
                <a:schemeClr val="accent6">
                  <a:lumMod val="40000"/>
                  <a:lumOff val="60000"/>
                </a:schemeClr>
              </a:solidFill>
              <a:latin typeface="Agency FB" panose="020B0503020202020204" pitchFamily="34" charset="0"/>
            </a:endParaRPr>
          </a:p>
        </p:txBody>
      </p:sp>
      <p:sp>
        <p:nvSpPr>
          <p:cNvPr id="4" name="Slide Number Placeholder 3">
            <a:extLst>
              <a:ext uri="{FF2B5EF4-FFF2-40B4-BE49-F238E27FC236}">
                <a16:creationId xmlns:a16="http://schemas.microsoft.com/office/drawing/2014/main" id="{E46C0259-859D-DD61-F422-A693E88CB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6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C32AA3-2CA4-76A7-4BDF-2B3B16D5AD14}"/>
              </a:ext>
            </a:extLst>
          </p:cNvPr>
          <p:cNvSpPr>
            <a:spLocks noGrp="1"/>
          </p:cNvSpPr>
          <p:nvPr>
            <p:ph type="title"/>
          </p:nvPr>
        </p:nvSpPr>
        <p:spPr/>
        <p:txBody>
          <a:bodyPr/>
          <a:lstStyle/>
          <a:p>
            <a:r>
              <a:rPr lang="en-US" sz="8000" dirty="0">
                <a:solidFill>
                  <a:schemeClr val="accent4">
                    <a:lumMod val="40000"/>
                    <a:lumOff val="60000"/>
                  </a:schemeClr>
                </a:solidFill>
                <a:latin typeface="Brush Script MT" panose="03060802040406070304" pitchFamily="66" charset="0"/>
              </a:rPr>
              <a:t>Discussion</a:t>
            </a:r>
          </a:p>
        </p:txBody>
      </p:sp>
      <p:sp>
        <p:nvSpPr>
          <p:cNvPr id="8" name="Content Placeholder 7">
            <a:extLst>
              <a:ext uri="{FF2B5EF4-FFF2-40B4-BE49-F238E27FC236}">
                <a16:creationId xmlns:a16="http://schemas.microsoft.com/office/drawing/2014/main" id="{1C2EFAC7-59C5-8490-C4C3-9DFE577962F9}"/>
              </a:ext>
            </a:extLst>
          </p:cNvPr>
          <p:cNvSpPr>
            <a:spLocks noGrp="1"/>
          </p:cNvSpPr>
          <p:nvPr>
            <p:ph idx="1"/>
          </p:nvPr>
        </p:nvSpPr>
        <p:spPr/>
        <p:txBody>
          <a:bodyPr/>
          <a:lstStyle/>
          <a:p>
            <a:pPr marL="514350" indent="-514350">
              <a:buFont typeface="+mj-lt"/>
              <a:buAutoNum type="arabicPeriod"/>
            </a:pPr>
            <a:r>
              <a:rPr lang="en-US" i="1" dirty="0">
                <a:solidFill>
                  <a:schemeClr val="bg1"/>
                </a:solidFill>
              </a:rPr>
              <a:t>With elements like a household code, the interpreter must decide whether the instructions are timebound or universal or some combination. What elements might be timebound? What might be universal?</a:t>
            </a:r>
          </a:p>
          <a:p>
            <a:pPr marL="514350" indent="-514350">
              <a:buFont typeface="+mj-lt"/>
              <a:buAutoNum type="arabicPeriod"/>
            </a:pPr>
            <a:endParaRPr lang="en-US" sz="1400" i="1" dirty="0">
              <a:solidFill>
                <a:schemeClr val="bg1"/>
              </a:solidFill>
            </a:endParaRPr>
          </a:p>
          <a:p>
            <a:pPr marL="514350" indent="-514350">
              <a:buFont typeface="+mj-lt"/>
              <a:buAutoNum type="arabicPeriod"/>
            </a:pPr>
            <a:r>
              <a:rPr lang="en-US" i="1" dirty="0">
                <a:solidFill>
                  <a:schemeClr val="bg1"/>
                </a:solidFill>
              </a:rPr>
              <a:t>Is there still a place among Christians for voluntary submission in the interest of evangelism?</a:t>
            </a:r>
          </a:p>
          <a:p>
            <a:pPr marL="514350" indent="-514350">
              <a:buFont typeface="+mj-lt"/>
              <a:buAutoNum type="arabicPeriod"/>
            </a:pPr>
            <a:endParaRPr lang="en-US" i="1" dirty="0">
              <a:solidFill>
                <a:schemeClr val="bg1"/>
              </a:solidFill>
            </a:endParaRPr>
          </a:p>
        </p:txBody>
      </p:sp>
      <p:sp>
        <p:nvSpPr>
          <p:cNvPr id="6" name="Slide Number Placeholder 5">
            <a:extLst>
              <a:ext uri="{FF2B5EF4-FFF2-40B4-BE49-F238E27FC236}">
                <a16:creationId xmlns:a16="http://schemas.microsoft.com/office/drawing/2014/main" id="{F4BACC08-416C-293D-6C3F-86221F9CDE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B13EC9-A5AF-4F2C-AD8D-55F12CA1091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4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7F2-E016-2569-9631-693B7B993D1A}"/>
              </a:ext>
            </a:extLst>
          </p:cNvPr>
          <p:cNvSpPr>
            <a:spLocks noGrp="1"/>
          </p:cNvSpPr>
          <p:nvPr>
            <p:ph type="title"/>
          </p:nvPr>
        </p:nvSpPr>
        <p:spPr>
          <a:xfrm>
            <a:off x="651163" y="40273"/>
            <a:ext cx="10515600"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THE EPITOME OF THE GOSPEL (2:11-15)</a:t>
            </a:r>
          </a:p>
        </p:txBody>
      </p:sp>
      <p:sp>
        <p:nvSpPr>
          <p:cNvPr id="3" name="Content Placeholder 2">
            <a:extLst>
              <a:ext uri="{FF2B5EF4-FFF2-40B4-BE49-F238E27FC236}">
                <a16:creationId xmlns:a16="http://schemas.microsoft.com/office/drawing/2014/main" id="{731B0E86-4EE7-DA4B-453C-44967DA0D6F0}"/>
              </a:ext>
            </a:extLst>
          </p:cNvPr>
          <p:cNvSpPr>
            <a:spLocks noGrp="1"/>
          </p:cNvSpPr>
          <p:nvPr>
            <p:ph idx="1"/>
          </p:nvPr>
        </p:nvSpPr>
        <p:spPr>
          <a:xfrm>
            <a:off x="838200" y="1163487"/>
            <a:ext cx="10515600" cy="5453883"/>
          </a:xfrm>
        </p:spPr>
        <p:txBody>
          <a:bodyPr/>
          <a:lstStyle/>
          <a:p>
            <a:pPr marL="0" indent="0">
              <a:buNone/>
            </a:pPr>
            <a:r>
              <a:rPr lang="en-US" dirty="0">
                <a:solidFill>
                  <a:schemeClr val="accent4">
                    <a:lumMod val="40000"/>
                    <a:lumOff val="60000"/>
                  </a:schemeClr>
                </a:solidFill>
                <a:latin typeface="Eras Demi ITC" panose="020B0805030504020804" pitchFamily="34" charset="0"/>
              </a:rPr>
              <a:t>In all Paul’s letters, grace is God’s free gift of salvation in Jesus Christ given out  of his love, mercy, and kindness (e.g., Ro. 2:4; 3:23-24; 5:6-8; Ep. 2:8, etc.)</a:t>
            </a:r>
          </a:p>
          <a:p>
            <a:r>
              <a:rPr lang="en-US" sz="2400" i="1" dirty="0">
                <a:solidFill>
                  <a:schemeClr val="bg1"/>
                </a:solidFill>
                <a:effectLst>
                  <a:outerShdw blurRad="38100" dist="38100" dir="2700000" algn="tl">
                    <a:srgbClr val="000000">
                      <a:alpha val="43137"/>
                    </a:srgbClr>
                  </a:outerShdw>
                </a:effectLst>
              </a:rPr>
              <a:t>This grace has appeared for the sake of all humans without distinction (contra extreme Calvinism). </a:t>
            </a:r>
          </a:p>
          <a:p>
            <a:r>
              <a:rPr lang="en-US" sz="2400" i="1" dirty="0">
                <a:solidFill>
                  <a:schemeClr val="bg1"/>
                </a:solidFill>
                <a:effectLst>
                  <a:outerShdw blurRad="38100" dist="38100" dir="2700000" algn="tl">
                    <a:srgbClr val="000000">
                      <a:alpha val="43137"/>
                    </a:srgbClr>
                  </a:outerShdw>
                </a:effectLst>
              </a:rPr>
              <a:t>Grace educates (</a:t>
            </a:r>
            <a:r>
              <a:rPr lang="en-US" sz="2400" dirty="0" err="1">
                <a:solidFill>
                  <a:schemeClr val="bg1"/>
                </a:solidFill>
                <a:effectLst>
                  <a:outerShdw blurRad="38100" dist="38100" dir="2700000" algn="tl">
                    <a:srgbClr val="000000">
                      <a:alpha val="43137"/>
                    </a:srgbClr>
                  </a:outerShdw>
                </a:effectLst>
                <a:latin typeface="Greekth" panose="02020803070505020304" pitchFamily="18" charset="0"/>
              </a:rPr>
              <a:t>paideu</a:t>
            </a:r>
            <a:r>
              <a:rPr lang="en-US" sz="2400" dirty="0">
                <a:solidFill>
                  <a:schemeClr val="bg1"/>
                </a:solidFill>
                <a:effectLst>
                  <a:outerShdw blurRad="38100" dist="38100" dir="2700000" algn="tl">
                    <a:srgbClr val="000000">
                      <a:alpha val="43137"/>
                    </a:srgbClr>
                  </a:outerShdw>
                </a:effectLst>
                <a:latin typeface="Greekth" panose="02020803070505020304" pitchFamily="18" charset="0"/>
              </a:rPr>
              <a:t>&lt;</a:t>
            </a:r>
            <a:r>
              <a:rPr lang="en-US" sz="2400" dirty="0">
                <a:solidFill>
                  <a:schemeClr val="bg1"/>
                </a:solidFill>
                <a:effectLst>
                  <a:outerShdw blurRad="38100" dist="38100" dir="2700000" algn="tl">
                    <a:srgbClr val="000000">
                      <a:alpha val="43137"/>
                    </a:srgbClr>
                  </a:outerShdw>
                </a:effectLst>
              </a:rPr>
              <a:t>w = </a:t>
            </a:r>
            <a:r>
              <a:rPr lang="en-US" sz="2400" i="1" dirty="0">
                <a:solidFill>
                  <a:schemeClr val="bg1"/>
                </a:solidFill>
                <a:effectLst>
                  <a:outerShdw blurRad="38100" dist="38100" dir="2700000" algn="tl">
                    <a:srgbClr val="000000">
                      <a:alpha val="43137"/>
                    </a:srgbClr>
                  </a:outerShdw>
                </a:effectLst>
              </a:rPr>
              <a:t>educates) believers in Christian behavior, anticipating the appearance of Christ at the end of the age.</a:t>
            </a:r>
          </a:p>
          <a:p>
            <a:r>
              <a:rPr lang="en-US" sz="2400" i="1" dirty="0">
                <a:solidFill>
                  <a:schemeClr val="bg1"/>
                </a:solidFill>
                <a:effectLst>
                  <a:outerShdw blurRad="38100" dist="38100" dir="2700000" algn="tl">
                    <a:srgbClr val="000000">
                      <a:alpha val="43137"/>
                    </a:srgbClr>
                  </a:outerShdw>
                </a:effectLst>
              </a:rPr>
              <a:t>Here is one of the few places in the NT that directly identifies Christ with God (cf. Jn. 1:1, 18; 20:28; Ro. 9:5; He. 1:8).</a:t>
            </a:r>
          </a:p>
          <a:p>
            <a:r>
              <a:rPr lang="en-US" sz="2400" i="1" dirty="0">
                <a:solidFill>
                  <a:schemeClr val="bg1"/>
                </a:solidFill>
                <a:effectLst>
                  <a:outerShdw blurRad="38100" dist="38100" dir="2700000" algn="tl">
                    <a:srgbClr val="000000">
                      <a:alpha val="43137"/>
                    </a:srgbClr>
                  </a:outerShdw>
                </a:effectLst>
              </a:rPr>
              <a:t>This salvation by God’s grace is the truth that Christ gave up his own life to buy back (redeem) those who were enslaved to lives of iniquity.</a:t>
            </a:r>
          </a:p>
          <a:p>
            <a:r>
              <a:rPr lang="en-US" sz="2400" i="1" dirty="0">
                <a:solidFill>
                  <a:schemeClr val="bg1"/>
                </a:solidFill>
                <a:effectLst>
                  <a:outerShdw blurRad="38100" dist="38100" dir="2700000" algn="tl">
                    <a:srgbClr val="000000">
                      <a:alpha val="43137"/>
                    </a:srgbClr>
                  </a:outerShdw>
                </a:effectLst>
              </a:rPr>
              <a:t>The phrase “a people for himself” comes from the ancient Torah passages about Israel (Ex. 19:5; Dt. 4:10; 7:6; 14:2). Paul expands this OT vocabulary to include the Christian church.</a:t>
            </a:r>
          </a:p>
          <a:p>
            <a:endParaRPr lang="en-US" sz="2400" i="1" dirty="0">
              <a:solidFill>
                <a:schemeClr val="bg1"/>
              </a:solidFill>
            </a:endParaRPr>
          </a:p>
        </p:txBody>
      </p:sp>
      <p:sp>
        <p:nvSpPr>
          <p:cNvPr id="4" name="Slide Number Placeholder 3">
            <a:extLst>
              <a:ext uri="{FF2B5EF4-FFF2-40B4-BE49-F238E27FC236}">
                <a16:creationId xmlns:a16="http://schemas.microsoft.com/office/drawing/2014/main" id="{699A3CA1-4540-4BDF-BB0F-4597DF618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32C00-631B-974D-3B74-0DDD98E41BB2}"/>
              </a:ext>
            </a:extLst>
          </p:cNvPr>
          <p:cNvSpPr>
            <a:spLocks noGrp="1"/>
          </p:cNvSpPr>
          <p:nvPr>
            <p:ph idx="1"/>
          </p:nvPr>
        </p:nvSpPr>
        <p:spPr>
          <a:xfrm>
            <a:off x="749730" y="1459832"/>
            <a:ext cx="10692539" cy="4896518"/>
          </a:xfrm>
        </p:spPr>
        <p:txBody>
          <a:bodyPr/>
          <a:lstStyle/>
          <a:p>
            <a:pPr marL="0" indent="0" algn="ctr">
              <a:buNone/>
            </a:pPr>
            <a:r>
              <a:rPr lang="en-US" sz="4400" b="1" dirty="0">
                <a:solidFill>
                  <a:schemeClr val="accent6">
                    <a:lumMod val="40000"/>
                    <a:lumOff val="60000"/>
                  </a:schemeClr>
                </a:solidFill>
                <a:latin typeface="Agency FB" panose="020B0503020202020204" pitchFamily="34" charset="0"/>
              </a:rPr>
              <a:t>REDEMPTION</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solidFill>
                  <a:srgbClr val="FFC000">
                    <a:lumMod val="40000"/>
                    <a:lumOff val="60000"/>
                  </a:srgbClr>
                </a:solidFill>
                <a:latin typeface="Eras Demi ITC" panose="020B0805030504020804" pitchFamily="34" charset="0"/>
              </a:rPr>
              <a:t>Redemption, the act of setting free by buying or buying back, is one of several metaphors Paul uses to describe salvation.</a:t>
            </a:r>
            <a:endParaRPr kumimoji="0" lang="en-US" sz="2800" b="0" i="0" u="none" strike="noStrike" kern="1200" cap="none" spc="0" normalizeH="0" baseline="0" noProof="0" dirty="0">
              <a:ln>
                <a:noFill/>
              </a:ln>
              <a:solidFill>
                <a:srgbClr val="FFC000">
                  <a:lumMod val="40000"/>
                  <a:lumOff val="60000"/>
                </a:srgbClr>
              </a:solidFill>
              <a:effectLst/>
              <a:uLnTx/>
              <a:uFillTx/>
              <a:latin typeface="Eras Demi ITC" panose="020B0805030504020804" pitchFamily="34" charset="0"/>
              <a:ea typeface="+mn-ea"/>
              <a:cs typeface="+mn-cs"/>
            </a:endParaRPr>
          </a:p>
          <a:p>
            <a:pPr>
              <a:defRPr/>
            </a:pPr>
            <a:r>
              <a:rPr lang="en-US" sz="2400" i="1" dirty="0">
                <a:solidFill>
                  <a:schemeClr val="bg1"/>
                </a:solidFill>
              </a:rPr>
              <a:t>In the Jewish world, the idea of redemption derives from the Torah, where ransom prices were paid for the recovery of persons, animals, and land.</a:t>
            </a:r>
            <a:endParaRPr lang="en-US" sz="2400" i="1" dirty="0">
              <a:solidFill>
                <a:schemeClr val="bg1"/>
              </a:solidFill>
              <a:ea typeface="+mn-ea"/>
              <a:cs typeface="+mn-cs"/>
            </a:endParaRPr>
          </a:p>
          <a:p>
            <a:pPr>
              <a:defRPr/>
            </a:pPr>
            <a:r>
              <a:rPr lang="en-US" sz="2400" i="1" dirty="0">
                <a:solidFill>
                  <a:schemeClr val="bg1"/>
                </a:solidFill>
              </a:rPr>
              <a:t>In the Roman world, the idea of redemption was more directly connected with slavery and manumission</a:t>
            </a:r>
            <a:r>
              <a:rPr kumimoji="0" lang="en-US" sz="2400" b="0" i="1" u="none" strike="noStrike" kern="1200" cap="none" spc="0" normalizeH="0" baseline="0" noProof="0" dirty="0">
                <a:ln>
                  <a:noFill/>
                </a:ln>
                <a:solidFill>
                  <a:schemeClr val="bg1"/>
                </a:solidFill>
                <a:effectLst/>
                <a:uLnTx/>
                <a:uFillTx/>
              </a:rPr>
              <a:t>.</a:t>
            </a:r>
            <a:endParaRPr kumimoji="0" lang="en-US" sz="2400" b="0" i="1" u="none" strike="noStrike" kern="1200" cap="none" spc="0" normalizeH="0" baseline="0" noProof="0" dirty="0">
              <a:ln>
                <a:noFill/>
              </a:ln>
              <a:solidFill>
                <a:schemeClr val="bg1"/>
              </a:solidFill>
              <a:effectLst/>
              <a:uLnTx/>
              <a:uFillTx/>
              <a:ea typeface="+mn-ea"/>
              <a:cs typeface="+mn-cs"/>
            </a:endParaRPr>
          </a:p>
          <a:p>
            <a:pPr marL="0" indent="0" algn="ctr">
              <a:buNone/>
            </a:pPr>
            <a:endParaRPr lang="en-US" sz="4400" b="1" dirty="0">
              <a:solidFill>
                <a:schemeClr val="accent6">
                  <a:lumMod val="40000"/>
                  <a:lumOff val="60000"/>
                </a:schemeClr>
              </a:solidFill>
              <a:latin typeface="Agency FB" panose="020B0503020202020204" pitchFamily="34" charset="0"/>
            </a:endParaRPr>
          </a:p>
        </p:txBody>
      </p:sp>
      <p:sp>
        <p:nvSpPr>
          <p:cNvPr id="4" name="Slide Number Placeholder 3">
            <a:extLst>
              <a:ext uri="{FF2B5EF4-FFF2-40B4-BE49-F238E27FC236}">
                <a16:creationId xmlns:a16="http://schemas.microsoft.com/office/drawing/2014/main" id="{E46C0259-859D-DD61-F422-A693E88CBF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7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82FF-1A4E-5034-4E68-4E3E6E8B54E8}"/>
              </a:ext>
            </a:extLst>
          </p:cNvPr>
          <p:cNvSpPr>
            <a:spLocks noGrp="1"/>
          </p:cNvSpPr>
          <p:nvPr>
            <p:ph type="title"/>
          </p:nvPr>
        </p:nvSpPr>
        <p:spPr>
          <a:xfrm>
            <a:off x="635668" y="365125"/>
            <a:ext cx="10920663"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CHRISTIANS IN THE LARGER COMMUNITY (3:1-2)</a:t>
            </a:r>
          </a:p>
        </p:txBody>
      </p:sp>
      <p:sp>
        <p:nvSpPr>
          <p:cNvPr id="3" name="Content Placeholder 2">
            <a:extLst>
              <a:ext uri="{FF2B5EF4-FFF2-40B4-BE49-F238E27FC236}">
                <a16:creationId xmlns:a16="http://schemas.microsoft.com/office/drawing/2014/main" id="{B1614FF8-392A-487E-E9B3-862DFDAF7677}"/>
              </a:ext>
            </a:extLst>
          </p:cNvPr>
          <p:cNvSpPr>
            <a:spLocks noGrp="1"/>
          </p:cNvSpPr>
          <p:nvPr>
            <p:ph idx="1"/>
          </p:nvPr>
        </p:nvSpPr>
        <p:spPr>
          <a:xfrm>
            <a:off x="838200" y="1597025"/>
            <a:ext cx="10515600" cy="4895850"/>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Christian, of course, live in the larger community of the world, and the opening of Chapter 3 should be considered as an extension of the household code.</a:t>
            </a:r>
          </a:p>
          <a:p>
            <a:r>
              <a:rPr lang="en-US" sz="2400" i="1" dirty="0">
                <a:solidFill>
                  <a:schemeClr val="bg1"/>
                </a:solidFill>
                <a:effectLst>
                  <a:outerShdw blurRad="38100" dist="38100" dir="2700000" algn="tl">
                    <a:srgbClr val="000000">
                      <a:alpha val="43137"/>
                    </a:srgbClr>
                  </a:outerShdw>
                </a:effectLst>
              </a:rPr>
              <a:t>Titus must teach the Cretans to be loyal citizens insofar as it was possible.</a:t>
            </a:r>
          </a:p>
          <a:p>
            <a:r>
              <a:rPr lang="en-US" sz="2400" i="1" dirty="0">
                <a:solidFill>
                  <a:schemeClr val="bg1"/>
                </a:solidFill>
                <a:effectLst>
                  <a:outerShdw blurRad="38100" dist="38100" dir="2700000" algn="tl">
                    <a:srgbClr val="000000">
                      <a:alpha val="43137"/>
                    </a:srgbClr>
                  </a:outerShdw>
                </a:effectLst>
              </a:rPr>
              <a:t>There is, of course, a tension between the counter-claims of Christ over against Caesar, as expressed in the imperial vocabulary that is transferred over to Christ.</a:t>
            </a:r>
          </a:p>
          <a:p>
            <a:r>
              <a:rPr lang="en-US" sz="2400" i="1" dirty="0">
                <a:solidFill>
                  <a:schemeClr val="bg1"/>
                </a:solidFill>
                <a:effectLst>
                  <a:outerShdw blurRad="38100" dist="38100" dir="2700000" algn="tl">
                    <a:srgbClr val="000000">
                      <a:alpha val="43137"/>
                    </a:srgbClr>
                  </a:outerShdw>
                </a:effectLst>
              </a:rPr>
              <a:t>Still, while the Christians’ highest allegiance must be to God, their only true Savior, Cretans are to voluntarily submit (middle voice verb) to the civil authorities (cf. Ro. 13:1-10; 1 Pe. 2:13-17).</a:t>
            </a:r>
          </a:p>
          <a:p>
            <a:r>
              <a:rPr lang="en-US" sz="2400" i="1" dirty="0">
                <a:solidFill>
                  <a:schemeClr val="bg1"/>
                </a:solidFill>
                <a:effectLst>
                  <a:outerShdw blurRad="38100" dist="38100" dir="2700000" algn="tl">
                    <a:srgbClr val="000000">
                      <a:alpha val="43137"/>
                    </a:srgbClr>
                  </a:outerShdw>
                </a:effectLst>
              </a:rPr>
              <a:t>As good citizens, the Cretans should be ready to give themselves to any kind of good activity, adopting a disposition of gentleness and consideration of others rather than argumentative antagonism.</a:t>
            </a:r>
          </a:p>
        </p:txBody>
      </p:sp>
      <p:sp>
        <p:nvSpPr>
          <p:cNvPr id="4" name="Slide Number Placeholder 3">
            <a:extLst>
              <a:ext uri="{FF2B5EF4-FFF2-40B4-BE49-F238E27FC236}">
                <a16:creationId xmlns:a16="http://schemas.microsoft.com/office/drawing/2014/main" id="{1FAA0ABC-AB2D-B3E1-D58B-AE55B63F897A}"/>
              </a:ext>
            </a:extLst>
          </p:cNvPr>
          <p:cNvSpPr>
            <a:spLocks noGrp="1"/>
          </p:cNvSpPr>
          <p:nvPr>
            <p:ph type="sldNum" sz="quarter" idx="12"/>
          </p:nvPr>
        </p:nvSpPr>
        <p:spPr/>
        <p:txBody>
          <a:bodyPr/>
          <a:lstStyle/>
          <a:p>
            <a:pPr>
              <a:defRPr/>
            </a:pPr>
            <a:fld id="{254DD280-9EF3-47CE-9735-16719FC5628C}" type="slidenum">
              <a:rPr lang="en-US" smtClean="0"/>
              <a:pPr>
                <a:defRPr/>
              </a:pPr>
              <a:t>26</a:t>
            </a:fld>
            <a:endParaRPr lang="en-US"/>
          </a:p>
        </p:txBody>
      </p:sp>
    </p:spTree>
    <p:extLst>
      <p:ext uri="{BB962C8B-B14F-4D97-AF65-F5344CB8AC3E}">
        <p14:creationId xmlns:p14="http://schemas.microsoft.com/office/powerpoint/2010/main" val="14284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82FF-1A4E-5034-4E68-4E3E6E8B54E8}"/>
              </a:ext>
            </a:extLst>
          </p:cNvPr>
          <p:cNvSpPr>
            <a:spLocks noGrp="1"/>
          </p:cNvSpPr>
          <p:nvPr>
            <p:ph type="title"/>
          </p:nvPr>
        </p:nvSpPr>
        <p:spPr>
          <a:xfrm>
            <a:off x="635668" y="365125"/>
            <a:ext cx="10920663"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BORN AGAIN BY GRACE (3:3-7)</a:t>
            </a:r>
          </a:p>
        </p:txBody>
      </p:sp>
      <p:sp>
        <p:nvSpPr>
          <p:cNvPr id="3" name="Content Placeholder 2">
            <a:extLst>
              <a:ext uri="{FF2B5EF4-FFF2-40B4-BE49-F238E27FC236}">
                <a16:creationId xmlns:a16="http://schemas.microsoft.com/office/drawing/2014/main" id="{B1614FF8-392A-487E-E9B3-862DFDAF7677}"/>
              </a:ext>
            </a:extLst>
          </p:cNvPr>
          <p:cNvSpPr>
            <a:spLocks noGrp="1"/>
          </p:cNvSpPr>
          <p:nvPr>
            <p:ph idx="1"/>
          </p:nvPr>
        </p:nvSpPr>
        <p:spPr>
          <a:xfrm>
            <a:off x="838200" y="1597025"/>
            <a:ext cx="10515600" cy="4895850"/>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Because of the language of the “washing of regeneration” and “renewal by the Holy Spirit” some scholars have understood this section to be a sort of baptismal catechism.</a:t>
            </a:r>
          </a:p>
          <a:p>
            <a:r>
              <a:rPr lang="en-US" sz="2400" i="1" dirty="0">
                <a:solidFill>
                  <a:schemeClr val="bg1"/>
                </a:solidFill>
                <a:effectLst>
                  <a:outerShdw blurRad="38100" dist="38100" dir="2700000" algn="tl">
                    <a:srgbClr val="000000">
                      <a:alpha val="43137"/>
                    </a:srgbClr>
                  </a:outerShdw>
                </a:effectLst>
              </a:rPr>
              <a:t> Certainly, Paul contrasts the old life and the new life, and the demarcation between them was the appearance of God our Savior.</a:t>
            </a:r>
          </a:p>
          <a:p>
            <a:r>
              <a:rPr lang="en-US" sz="2400" i="1" dirty="0">
                <a:solidFill>
                  <a:schemeClr val="bg1"/>
                </a:solidFill>
                <a:effectLst>
                  <a:outerShdw blurRad="38100" dist="38100" dir="2700000" algn="tl">
                    <a:srgbClr val="000000">
                      <a:alpha val="43137"/>
                    </a:srgbClr>
                  </a:outerShdw>
                </a:effectLst>
              </a:rPr>
              <a:t>Equally clear, the salvation God provides is not due to any human ability but to God’s mercy and grace.</a:t>
            </a:r>
          </a:p>
          <a:p>
            <a:r>
              <a:rPr lang="en-US" sz="2400" i="1" dirty="0">
                <a:solidFill>
                  <a:schemeClr val="bg1"/>
                </a:solidFill>
                <a:effectLst>
                  <a:outerShdw blurRad="38100" dist="38100" dir="2700000" algn="tl">
                    <a:srgbClr val="000000">
                      <a:alpha val="43137"/>
                    </a:srgbClr>
                  </a:outerShdw>
                </a:effectLst>
              </a:rPr>
              <a:t>The language of new birth, of course, goes back to Jesus himself (Jn. 1:12-13; 3:3-8).</a:t>
            </a:r>
          </a:p>
          <a:p>
            <a:r>
              <a:rPr lang="en-US" sz="2400" i="1" dirty="0">
                <a:solidFill>
                  <a:schemeClr val="bg1"/>
                </a:solidFill>
                <a:effectLst>
                  <a:outerShdw blurRad="38100" dist="38100" dir="2700000" algn="tl">
                    <a:srgbClr val="000000">
                      <a:alpha val="43137"/>
                    </a:srgbClr>
                  </a:outerShdw>
                </a:effectLst>
              </a:rPr>
              <a:t>The language of “washing“  probably refers to Christian baptism (cf. Ac. 22:16).</a:t>
            </a:r>
          </a:p>
          <a:p>
            <a:r>
              <a:rPr lang="en-US" sz="2400" i="1" dirty="0">
                <a:solidFill>
                  <a:schemeClr val="bg1"/>
                </a:solidFill>
                <a:effectLst>
                  <a:outerShdw blurRad="38100" dist="38100" dir="2700000" algn="tl">
                    <a:srgbClr val="000000">
                      <a:alpha val="43137"/>
                    </a:srgbClr>
                  </a:outerShdw>
                </a:effectLst>
              </a:rPr>
              <a:t>An ongoing theological question  concerns the relationship between “washing” and “spiritual birth.”</a:t>
            </a:r>
          </a:p>
        </p:txBody>
      </p:sp>
      <p:sp>
        <p:nvSpPr>
          <p:cNvPr id="4" name="Slide Number Placeholder 3">
            <a:extLst>
              <a:ext uri="{FF2B5EF4-FFF2-40B4-BE49-F238E27FC236}">
                <a16:creationId xmlns:a16="http://schemas.microsoft.com/office/drawing/2014/main" id="{1FAA0ABC-AB2D-B3E1-D58B-AE55B63F897A}"/>
              </a:ext>
            </a:extLst>
          </p:cNvPr>
          <p:cNvSpPr>
            <a:spLocks noGrp="1"/>
          </p:cNvSpPr>
          <p:nvPr>
            <p:ph type="sldNum" sz="quarter" idx="12"/>
          </p:nvPr>
        </p:nvSpPr>
        <p:spPr/>
        <p:txBody>
          <a:bodyPr/>
          <a:lstStyle/>
          <a:p>
            <a:pPr>
              <a:defRPr/>
            </a:pPr>
            <a:fld id="{254DD280-9EF3-47CE-9735-16719FC5628C}" type="slidenum">
              <a:rPr lang="en-US" smtClean="0"/>
              <a:pPr>
                <a:defRPr/>
              </a:pPr>
              <a:t>27</a:t>
            </a:fld>
            <a:endParaRPr lang="en-US"/>
          </a:p>
        </p:txBody>
      </p:sp>
    </p:spTree>
    <p:extLst>
      <p:ext uri="{BB962C8B-B14F-4D97-AF65-F5344CB8AC3E}">
        <p14:creationId xmlns:p14="http://schemas.microsoft.com/office/powerpoint/2010/main" val="31907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EA32-C61B-B293-ED91-20AB2578E0E6}"/>
              </a:ext>
            </a:extLst>
          </p:cNvPr>
          <p:cNvSpPr>
            <a:spLocks noGrp="1"/>
          </p:cNvSpPr>
          <p:nvPr>
            <p:ph type="title"/>
          </p:nvPr>
        </p:nvSpPr>
        <p:spPr>
          <a:xfrm>
            <a:off x="838200" y="0"/>
            <a:ext cx="10515600" cy="1325563"/>
          </a:xfrm>
        </p:spPr>
        <p:txBody>
          <a:bodyPr/>
          <a:lstStyle/>
          <a:p>
            <a:pPr algn="ctr"/>
            <a:r>
              <a:rPr lang="en-US" b="1" dirty="0">
                <a:solidFill>
                  <a:schemeClr val="accent6">
                    <a:lumMod val="40000"/>
                    <a:lumOff val="60000"/>
                  </a:schemeClr>
                </a:solidFill>
                <a:latin typeface="Agency FB" panose="020B0503020202020204" pitchFamily="34" charset="0"/>
              </a:rPr>
              <a:t>What is the relationship between baptism and spiritual birth? Two basic views:</a:t>
            </a:r>
          </a:p>
        </p:txBody>
      </p:sp>
      <p:sp>
        <p:nvSpPr>
          <p:cNvPr id="3" name="Content Placeholder 2">
            <a:extLst>
              <a:ext uri="{FF2B5EF4-FFF2-40B4-BE49-F238E27FC236}">
                <a16:creationId xmlns:a16="http://schemas.microsoft.com/office/drawing/2014/main" id="{4C584B35-7799-A5BB-ED20-385E6010FD72}"/>
              </a:ext>
            </a:extLst>
          </p:cNvPr>
          <p:cNvSpPr>
            <a:spLocks noGrp="1"/>
          </p:cNvSpPr>
          <p:nvPr>
            <p:ph sz="half" idx="1"/>
          </p:nvPr>
        </p:nvSpPr>
        <p:spPr>
          <a:xfrm>
            <a:off x="401053" y="1443790"/>
            <a:ext cx="5534667" cy="5049085"/>
          </a:xfrm>
          <a:solidFill>
            <a:schemeClr val="accent1">
              <a:lumMod val="75000"/>
            </a:schemeClr>
          </a:solidFill>
        </p:spPr>
        <p:txBody>
          <a:bodyPr/>
          <a:lstStyle/>
          <a:p>
            <a:pPr marL="0" indent="0">
              <a:buNone/>
            </a:pPr>
            <a:r>
              <a:rPr lang="en-US" b="1" dirty="0">
                <a:solidFill>
                  <a:schemeClr val="accent4">
                    <a:lumMod val="40000"/>
                    <a:lumOff val="60000"/>
                  </a:schemeClr>
                </a:solidFill>
                <a:effectLst>
                  <a:outerShdw blurRad="38100" dist="38100" dir="2700000" algn="tl">
                    <a:srgbClr val="000000">
                      <a:alpha val="43137"/>
                    </a:srgbClr>
                  </a:outerShdw>
                </a:effectLst>
              </a:rPr>
              <a:t>Baptism Effects New Birth</a:t>
            </a:r>
          </a:p>
          <a:p>
            <a:r>
              <a:rPr lang="en-US" sz="2400" i="1" dirty="0">
                <a:solidFill>
                  <a:schemeClr val="bg1"/>
                </a:solidFill>
              </a:rPr>
              <a:t>Jesus made a clear connection between baptism and regeneration (Jn. 3:3-5).</a:t>
            </a:r>
          </a:p>
          <a:p>
            <a:r>
              <a:rPr lang="en-US" sz="2400" i="1" dirty="0">
                <a:solidFill>
                  <a:schemeClr val="bg1"/>
                </a:solidFill>
              </a:rPr>
              <a:t>Baptism is the instrument God uses, a means of grace, to make a person “born again.”</a:t>
            </a:r>
          </a:p>
          <a:p>
            <a:r>
              <a:rPr lang="en-US" sz="2400" i="1" dirty="0">
                <a:solidFill>
                  <a:schemeClr val="bg1"/>
                </a:solidFill>
              </a:rPr>
              <a:t>Ancient Christians like Cyprian, Origen, and Augustine affirmed it.</a:t>
            </a:r>
          </a:p>
          <a:p>
            <a:r>
              <a:rPr lang="en-US" sz="2400" i="1" dirty="0">
                <a:solidFill>
                  <a:schemeClr val="bg1"/>
                </a:solidFill>
              </a:rPr>
              <a:t>Generally, this position is held by Roman Catholics, Eastern Orthodox, Anglo-Catholics, Lutherans, and the Churches of Christ.</a:t>
            </a:r>
          </a:p>
          <a:p>
            <a:endParaRPr lang="en-US" sz="2400" i="1" dirty="0">
              <a:solidFill>
                <a:schemeClr val="bg1"/>
              </a:solidFill>
            </a:endParaRPr>
          </a:p>
        </p:txBody>
      </p:sp>
      <p:sp>
        <p:nvSpPr>
          <p:cNvPr id="4" name="Content Placeholder 3">
            <a:extLst>
              <a:ext uri="{FF2B5EF4-FFF2-40B4-BE49-F238E27FC236}">
                <a16:creationId xmlns:a16="http://schemas.microsoft.com/office/drawing/2014/main" id="{18B9CD72-175A-6DE3-A6E3-EC3B91C4F6CA}"/>
              </a:ext>
            </a:extLst>
          </p:cNvPr>
          <p:cNvSpPr>
            <a:spLocks noGrp="1"/>
          </p:cNvSpPr>
          <p:nvPr>
            <p:ph sz="half" idx="2"/>
          </p:nvPr>
        </p:nvSpPr>
        <p:spPr>
          <a:xfrm>
            <a:off x="6256279" y="1443790"/>
            <a:ext cx="5534667" cy="5049084"/>
          </a:xfrm>
          <a:solidFill>
            <a:schemeClr val="accent5">
              <a:lumMod val="75000"/>
            </a:schemeClr>
          </a:solidFill>
        </p:spPr>
        <p:txBody>
          <a:bodyPr/>
          <a:lstStyle/>
          <a:p>
            <a:pPr marL="0" indent="0">
              <a:buNone/>
            </a:pPr>
            <a:r>
              <a:rPr lang="en-US" b="1" dirty="0">
                <a:solidFill>
                  <a:schemeClr val="accent4">
                    <a:lumMod val="40000"/>
                    <a:lumOff val="60000"/>
                  </a:schemeClr>
                </a:solidFill>
                <a:effectLst>
                  <a:outerShdw blurRad="38100" dist="38100" dir="2700000" algn="tl">
                    <a:srgbClr val="000000">
                      <a:alpha val="43137"/>
                    </a:srgbClr>
                  </a:outerShdw>
                </a:effectLst>
              </a:rPr>
              <a:t>Outward Sign Pointing to an Inward Work</a:t>
            </a:r>
          </a:p>
          <a:p>
            <a:r>
              <a:rPr lang="en-US" sz="2400" i="1" dirty="0">
                <a:solidFill>
                  <a:schemeClr val="bg1"/>
                </a:solidFill>
              </a:rPr>
              <a:t>Here, baptism is an outward ritual pointing toward an inward reality, but the inward reality of new birth derives from faith, not an external ritual.</a:t>
            </a:r>
          </a:p>
          <a:p>
            <a:r>
              <a:rPr lang="en-US" sz="2400" i="1" dirty="0">
                <a:solidFill>
                  <a:schemeClr val="bg1"/>
                </a:solidFill>
              </a:rPr>
              <a:t>Apart from faith, baptism is ineffective, so those who baptize infants must also complete this baptism by confirmation.</a:t>
            </a:r>
          </a:p>
          <a:p>
            <a:r>
              <a:rPr lang="en-US" sz="2400" i="1" dirty="0">
                <a:solidFill>
                  <a:schemeClr val="bg1"/>
                </a:solidFill>
              </a:rPr>
              <a:t>Baptism is incumbent on all believers, but it  does not in itself effect salvation.</a:t>
            </a:r>
          </a:p>
          <a:p>
            <a:r>
              <a:rPr lang="en-US" sz="2400" i="1" dirty="0">
                <a:solidFill>
                  <a:schemeClr val="bg1"/>
                </a:solidFill>
              </a:rPr>
              <a:t>Generally, this position is held by evangelical Protestants.</a:t>
            </a:r>
          </a:p>
          <a:p>
            <a:endParaRPr lang="en-US" sz="2400" i="1" dirty="0">
              <a:solidFill>
                <a:schemeClr val="bg1"/>
              </a:solidFill>
            </a:endParaRPr>
          </a:p>
        </p:txBody>
      </p:sp>
    </p:spTree>
    <p:extLst>
      <p:ext uri="{BB962C8B-B14F-4D97-AF65-F5344CB8AC3E}">
        <p14:creationId xmlns:p14="http://schemas.microsoft.com/office/powerpoint/2010/main" val="329435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randombar(horizontal)">
                                      <p:cBhvr>
                                        <p:cTn id="39" dur="500"/>
                                        <p:tgtEl>
                                          <p:spTgt spid="4">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C32AA3-2CA4-76A7-4BDF-2B3B16D5AD14}"/>
              </a:ext>
            </a:extLst>
          </p:cNvPr>
          <p:cNvSpPr>
            <a:spLocks noGrp="1"/>
          </p:cNvSpPr>
          <p:nvPr>
            <p:ph type="title"/>
          </p:nvPr>
        </p:nvSpPr>
        <p:spPr/>
        <p:txBody>
          <a:bodyPr/>
          <a:lstStyle/>
          <a:p>
            <a:r>
              <a:rPr lang="en-US" sz="8000" dirty="0">
                <a:solidFill>
                  <a:schemeClr val="accent4">
                    <a:lumMod val="40000"/>
                    <a:lumOff val="60000"/>
                  </a:schemeClr>
                </a:solidFill>
                <a:latin typeface="Brush Script MT" panose="03060802040406070304" pitchFamily="66" charset="0"/>
              </a:rPr>
              <a:t>Discussion</a:t>
            </a:r>
          </a:p>
        </p:txBody>
      </p:sp>
      <p:sp>
        <p:nvSpPr>
          <p:cNvPr id="8" name="Content Placeholder 7">
            <a:extLst>
              <a:ext uri="{FF2B5EF4-FFF2-40B4-BE49-F238E27FC236}">
                <a16:creationId xmlns:a16="http://schemas.microsoft.com/office/drawing/2014/main" id="{1C2EFAC7-59C5-8490-C4C3-9DFE577962F9}"/>
              </a:ext>
            </a:extLst>
          </p:cNvPr>
          <p:cNvSpPr>
            <a:spLocks noGrp="1"/>
          </p:cNvSpPr>
          <p:nvPr>
            <p:ph idx="1"/>
          </p:nvPr>
        </p:nvSpPr>
        <p:spPr/>
        <p:txBody>
          <a:bodyPr/>
          <a:lstStyle/>
          <a:p>
            <a:pPr marL="514350" indent="-514350">
              <a:buFont typeface="+mj-lt"/>
              <a:buAutoNum type="arabicPeriod"/>
            </a:pPr>
            <a:r>
              <a:rPr lang="en-US" i="1" dirty="0">
                <a:solidFill>
                  <a:schemeClr val="bg1"/>
                </a:solidFill>
              </a:rPr>
              <a:t>Christians have divided over issues like baptism (infant vs. believer) and regeneration (in the act of baptism or apart from the act of baptism). How serious are these differences and should they divide Christians from each other?</a:t>
            </a:r>
          </a:p>
          <a:p>
            <a:pPr marL="0" indent="0">
              <a:buNone/>
            </a:pPr>
            <a:endParaRPr lang="en-US" i="1" dirty="0">
              <a:solidFill>
                <a:schemeClr val="bg1"/>
              </a:solidFill>
            </a:endParaRPr>
          </a:p>
          <a:p>
            <a:pPr marL="514350" indent="-514350">
              <a:buFont typeface="+mj-lt"/>
              <a:buAutoNum type="arabicPeriod" startAt="2"/>
            </a:pPr>
            <a:r>
              <a:rPr lang="en-US" i="1" dirty="0">
                <a:solidFill>
                  <a:schemeClr val="bg1"/>
                </a:solidFill>
              </a:rPr>
              <a:t>What are other issues that divide Christians, and how should wee handle them?</a:t>
            </a:r>
          </a:p>
          <a:p>
            <a:pPr marL="514350" indent="-514350">
              <a:buFont typeface="+mj-lt"/>
              <a:buAutoNum type="arabicPeriod" startAt="2"/>
            </a:pPr>
            <a:endParaRPr lang="en-US" i="1" dirty="0">
              <a:solidFill>
                <a:schemeClr val="bg1"/>
              </a:solidFill>
            </a:endParaRPr>
          </a:p>
        </p:txBody>
      </p:sp>
      <p:sp>
        <p:nvSpPr>
          <p:cNvPr id="6" name="Slide Number Placeholder 5">
            <a:extLst>
              <a:ext uri="{FF2B5EF4-FFF2-40B4-BE49-F238E27FC236}">
                <a16:creationId xmlns:a16="http://schemas.microsoft.com/office/drawing/2014/main" id="{F4BACC08-416C-293D-6C3F-86221F9CDE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B13EC9-A5AF-4F2C-AD8D-55F12CA1091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2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FB9B-D556-BEE8-AFD8-95A6477A19DD}"/>
              </a:ext>
            </a:extLst>
          </p:cNvPr>
          <p:cNvSpPr>
            <a:spLocks noGrp="1"/>
          </p:cNvSpPr>
          <p:nvPr>
            <p:ph type="title"/>
          </p:nvPr>
        </p:nvSpPr>
        <p:spPr>
          <a:xfrm>
            <a:off x="838200" y="365125"/>
            <a:ext cx="10980420" cy="1325563"/>
          </a:xfrm>
        </p:spPr>
        <p:txBody>
          <a:bodyPr/>
          <a:lstStyle/>
          <a:p>
            <a:r>
              <a:rPr lang="en-US" dirty="0">
                <a:solidFill>
                  <a:schemeClr val="accent1"/>
                </a:solidFill>
                <a:latin typeface="Eras Bold ITC" panose="020B0907030504020204" pitchFamily="34" charset="0"/>
              </a:rPr>
              <a:t>A Colleague and Ambassador of Paul</a:t>
            </a:r>
          </a:p>
        </p:txBody>
      </p:sp>
      <p:sp>
        <p:nvSpPr>
          <p:cNvPr id="3" name="Content Placeholder 2">
            <a:extLst>
              <a:ext uri="{FF2B5EF4-FFF2-40B4-BE49-F238E27FC236}">
                <a16:creationId xmlns:a16="http://schemas.microsoft.com/office/drawing/2014/main" id="{A0B5B616-18C3-F752-94FF-D9C376C87920}"/>
              </a:ext>
            </a:extLst>
          </p:cNvPr>
          <p:cNvSpPr>
            <a:spLocks noGrp="1"/>
          </p:cNvSpPr>
          <p:nvPr>
            <p:ph idx="1"/>
          </p:nvPr>
        </p:nvSpPr>
        <p:spPr>
          <a:xfrm>
            <a:off x="838200" y="1621155"/>
            <a:ext cx="10515600" cy="4871719"/>
          </a:xfrm>
        </p:spPr>
        <p:txBody>
          <a:bodyPr>
            <a:normAutofit lnSpcReduction="10000"/>
          </a:bodyPr>
          <a:lstStyle/>
          <a:p>
            <a:pPr marL="0" indent="0">
              <a:buNone/>
            </a:pPr>
            <a:r>
              <a:rPr lang="en-US" dirty="0">
                <a:solidFill>
                  <a:schemeClr val="accent6">
                    <a:lumMod val="60000"/>
                    <a:lumOff val="40000"/>
                  </a:schemeClr>
                </a:solidFill>
                <a:latin typeface="Eras Demi ITC" panose="020B0805030504020804" pitchFamily="34" charset="0"/>
              </a:rPr>
              <a:t>Unlike Timothy, about whom the reader gains some details in the Book of Acts, Titus is known to us only in the letters of Paul.</a:t>
            </a:r>
          </a:p>
          <a:p>
            <a:r>
              <a:rPr lang="en-US" sz="2400" i="1" dirty="0"/>
              <a:t>He first appears in the Galatian letter as a Greek convert who accompanied Paul to Jerusalem to serve as a test case for circumcision (Tit. 1:4; Ga. 2:1-3; Ac. 15:2ff.).</a:t>
            </a:r>
          </a:p>
          <a:p>
            <a:r>
              <a:rPr lang="en-US" sz="2400" i="1" dirty="0"/>
              <a:t>That he was a convert under Paul’s ministry seems clear inasmuch as Paul calls him “my true son in our common faith” (Tit. 1:4).</a:t>
            </a:r>
          </a:p>
          <a:p>
            <a:r>
              <a:rPr lang="en-US" sz="2400" i="1" dirty="0"/>
              <a:t>In the Corinthian correspondence, he served as Paul’s personal representative after Paul had been publicly humiliated during the “painful visit” (2 Co. 2:1), traveling to Corinth to work toward a diplomatic reconciliation (2 Co. 12:18).</a:t>
            </a:r>
          </a:p>
          <a:p>
            <a:r>
              <a:rPr lang="en-US" sz="2400" i="1" dirty="0"/>
              <a:t>This mission was a success (2 Co. 7:6-7, 13-15), and he then was instrumental in collecting funds for the poor in Jerusalem (2 Co. 8:6, 16-23).</a:t>
            </a:r>
          </a:p>
        </p:txBody>
      </p:sp>
    </p:spTree>
    <p:extLst>
      <p:ext uri="{BB962C8B-B14F-4D97-AF65-F5344CB8AC3E}">
        <p14:creationId xmlns:p14="http://schemas.microsoft.com/office/powerpoint/2010/main" val="3097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82FF-1A4E-5034-4E68-4E3E6E8B54E8}"/>
              </a:ext>
            </a:extLst>
          </p:cNvPr>
          <p:cNvSpPr>
            <a:spLocks noGrp="1"/>
          </p:cNvSpPr>
          <p:nvPr>
            <p:ph type="title"/>
          </p:nvPr>
        </p:nvSpPr>
        <p:spPr>
          <a:xfrm>
            <a:off x="635668" y="221693"/>
            <a:ext cx="10920663"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CLOSING ADMONITION (3:8-11)</a:t>
            </a:r>
          </a:p>
        </p:txBody>
      </p:sp>
      <p:sp>
        <p:nvSpPr>
          <p:cNvPr id="3" name="Content Placeholder 2">
            <a:extLst>
              <a:ext uri="{FF2B5EF4-FFF2-40B4-BE49-F238E27FC236}">
                <a16:creationId xmlns:a16="http://schemas.microsoft.com/office/drawing/2014/main" id="{B1614FF8-392A-487E-E9B3-862DFDAF7677}"/>
              </a:ext>
            </a:extLst>
          </p:cNvPr>
          <p:cNvSpPr>
            <a:spLocks noGrp="1"/>
          </p:cNvSpPr>
          <p:nvPr>
            <p:ph idx="1"/>
          </p:nvPr>
        </p:nvSpPr>
        <p:spPr>
          <a:xfrm>
            <a:off x="838200" y="1417734"/>
            <a:ext cx="10515600" cy="4118937"/>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In all the pastoral letters, Paul uses the expression “faithful saying” (1 </a:t>
            </a:r>
            <a:r>
              <a:rPr lang="en-US" dirty="0" err="1">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Ti</a:t>
            </a: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 1:15-16; 3:1; 4:9-10; 2 </a:t>
            </a:r>
            <a:r>
              <a:rPr lang="en-US" dirty="0" err="1">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Ti</a:t>
            </a: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 2:11-13; Tit. 3:8).</a:t>
            </a:r>
          </a:p>
          <a:p>
            <a:r>
              <a:rPr lang="en-US" sz="2400" i="1" dirty="0">
                <a:solidFill>
                  <a:schemeClr val="bg1"/>
                </a:solidFill>
                <a:effectLst>
                  <a:outerShdw blurRad="38100" dist="38100" dir="2700000" algn="tl">
                    <a:srgbClr val="000000">
                      <a:alpha val="43137"/>
                    </a:srgbClr>
                  </a:outerShdw>
                </a:effectLst>
              </a:rPr>
              <a:t> In each case, the faithful sayings are about the salvation provided by God.</a:t>
            </a:r>
          </a:p>
          <a:p>
            <a:r>
              <a:rPr lang="en-US" sz="2400" i="1" dirty="0">
                <a:solidFill>
                  <a:schemeClr val="bg1"/>
                </a:solidFill>
                <a:effectLst>
                  <a:outerShdw blurRad="38100" dist="38100" dir="2700000" algn="tl">
                    <a:srgbClr val="000000">
                      <a:alpha val="43137"/>
                    </a:srgbClr>
                  </a:outerShdw>
                </a:effectLst>
              </a:rPr>
              <a:t>This language also denotes the passing of apostolic tradition, the unchanging gospel.</a:t>
            </a:r>
          </a:p>
          <a:p>
            <a:r>
              <a:rPr lang="en-US" sz="2400" i="1" dirty="0">
                <a:solidFill>
                  <a:schemeClr val="bg1"/>
                </a:solidFill>
                <a:effectLst>
                  <a:outerShdw blurRad="38100" dist="38100" dir="2700000" algn="tl">
                    <a:srgbClr val="000000">
                      <a:alpha val="43137"/>
                    </a:srgbClr>
                  </a:outerShdw>
                </a:effectLst>
              </a:rPr>
              <a:t>Here, the emphasis is on faith as initiation and good works as the consequence of faith, similar to James’ concern that faith must be demonstrated in Christian action (cf. Ja. 2:14-26).</a:t>
            </a:r>
          </a:p>
          <a:p>
            <a:r>
              <a:rPr lang="en-US" sz="2400" i="1" dirty="0">
                <a:solidFill>
                  <a:schemeClr val="bg1"/>
                </a:solidFill>
                <a:effectLst>
                  <a:outerShdw blurRad="38100" dist="38100" dir="2700000" algn="tl">
                    <a:srgbClr val="000000">
                      <a:alpha val="43137"/>
                    </a:srgbClr>
                  </a:outerShdw>
                </a:effectLst>
              </a:rPr>
              <a:t>At the same time, believers must not descend to petty arguments about Jewish Halakah (rituals in Jewish tradition), which lead to divisions among Christians.</a:t>
            </a:r>
          </a:p>
        </p:txBody>
      </p:sp>
      <p:sp>
        <p:nvSpPr>
          <p:cNvPr id="4" name="Slide Number Placeholder 3">
            <a:extLst>
              <a:ext uri="{FF2B5EF4-FFF2-40B4-BE49-F238E27FC236}">
                <a16:creationId xmlns:a16="http://schemas.microsoft.com/office/drawing/2014/main" id="{1FAA0ABC-AB2D-B3E1-D58B-AE55B63F89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C0C929-B10C-9001-961C-32B57C47ABF1}"/>
              </a:ext>
            </a:extLst>
          </p:cNvPr>
          <p:cNvSpPr txBox="1"/>
          <p:nvPr/>
        </p:nvSpPr>
        <p:spPr>
          <a:xfrm>
            <a:off x="596357" y="5697476"/>
            <a:ext cx="10999283" cy="830997"/>
          </a:xfrm>
          <a:prstGeom prst="rect">
            <a:avLst/>
          </a:prstGeom>
          <a:solidFill>
            <a:schemeClr val="accent5">
              <a:lumMod val="50000"/>
            </a:schemeClr>
          </a:solidFill>
        </p:spPr>
        <p:txBody>
          <a:bodyPr wrap="square" rtlCol="0">
            <a:spAutoFit/>
          </a:bodyPr>
          <a:lstStyle/>
          <a:p>
            <a:r>
              <a:rPr lang="en-US" sz="480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rPr>
              <a:t>Faith alone saves, but the faith that saves is not alone.</a:t>
            </a:r>
          </a:p>
        </p:txBody>
      </p:sp>
    </p:spTree>
    <p:extLst>
      <p:ext uri="{BB962C8B-B14F-4D97-AF65-F5344CB8AC3E}">
        <p14:creationId xmlns:p14="http://schemas.microsoft.com/office/powerpoint/2010/main" val="35113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82FF-1A4E-5034-4E68-4E3E6E8B54E8}"/>
              </a:ext>
            </a:extLst>
          </p:cNvPr>
          <p:cNvSpPr>
            <a:spLocks noGrp="1"/>
          </p:cNvSpPr>
          <p:nvPr>
            <p:ph type="title"/>
          </p:nvPr>
        </p:nvSpPr>
        <p:spPr>
          <a:xfrm>
            <a:off x="635668" y="221693"/>
            <a:ext cx="10920663" cy="1325563"/>
          </a:xfrm>
        </p:spPr>
        <p:txBody>
          <a:bodyPr/>
          <a:lstStyle/>
          <a:p>
            <a:r>
              <a:rPr lang="en-US" b="1" dirty="0">
                <a:solidFill>
                  <a:schemeClr val="accent6">
                    <a:lumMod val="40000"/>
                    <a:lumOff val="60000"/>
                  </a:schemeClr>
                </a:solidFill>
                <a:effectLst>
                  <a:outerShdw blurRad="38100" dist="38100" dir="2700000" algn="tl">
                    <a:srgbClr val="000000">
                      <a:alpha val="43137"/>
                    </a:srgbClr>
                  </a:outerShdw>
                </a:effectLst>
              </a:rPr>
              <a:t>CONCLUSION (3:12-15)</a:t>
            </a:r>
          </a:p>
        </p:txBody>
      </p:sp>
      <p:sp>
        <p:nvSpPr>
          <p:cNvPr id="3" name="Content Placeholder 2">
            <a:extLst>
              <a:ext uri="{FF2B5EF4-FFF2-40B4-BE49-F238E27FC236}">
                <a16:creationId xmlns:a16="http://schemas.microsoft.com/office/drawing/2014/main" id="{B1614FF8-392A-487E-E9B3-862DFDAF7677}"/>
              </a:ext>
            </a:extLst>
          </p:cNvPr>
          <p:cNvSpPr>
            <a:spLocks noGrp="1"/>
          </p:cNvSpPr>
          <p:nvPr>
            <p:ph idx="1"/>
          </p:nvPr>
        </p:nvSpPr>
        <p:spPr>
          <a:xfrm>
            <a:off x="838200" y="1417734"/>
            <a:ext cx="10515600" cy="4118937"/>
          </a:xfrm>
        </p:spPr>
        <p:txBody>
          <a:bodyPr/>
          <a:lstStyle/>
          <a:p>
            <a:pPr marL="0" indent="0">
              <a:buNone/>
            </a:pPr>
            <a:r>
              <a:rPr lang="en-US" dirty="0">
                <a:solidFill>
                  <a:schemeClr val="accent4">
                    <a:lumMod val="40000"/>
                    <a:lumOff val="60000"/>
                  </a:schemeClr>
                </a:solidFill>
                <a:effectLst>
                  <a:outerShdw blurRad="38100" dist="38100" dir="2700000" algn="tl">
                    <a:srgbClr val="000000">
                      <a:alpha val="43137"/>
                    </a:srgbClr>
                  </a:outerShdw>
                </a:effectLst>
                <a:latin typeface="Eras Demi ITC" panose="020B0805030504020804" pitchFamily="34" charset="0"/>
              </a:rPr>
              <a:t>The letter concludes with a series of personal asides.</a:t>
            </a:r>
          </a:p>
          <a:p>
            <a:r>
              <a:rPr lang="en-US" sz="2400" i="1" dirty="0">
                <a:solidFill>
                  <a:schemeClr val="bg1"/>
                </a:solidFill>
                <a:effectLst>
                  <a:outerShdw blurRad="38100" dist="38100" dir="2700000" algn="tl">
                    <a:srgbClr val="000000">
                      <a:alpha val="43137"/>
                    </a:srgbClr>
                  </a:outerShdw>
                </a:effectLst>
              </a:rPr>
              <a:t> Either </a:t>
            </a:r>
            <a:r>
              <a:rPr lang="en-US" sz="2400" i="1" dirty="0" err="1">
                <a:solidFill>
                  <a:schemeClr val="bg1"/>
                </a:solidFill>
                <a:effectLst>
                  <a:outerShdw blurRad="38100" dist="38100" dir="2700000" algn="tl">
                    <a:srgbClr val="000000">
                      <a:alpha val="43137"/>
                    </a:srgbClr>
                  </a:outerShdw>
                </a:effectLst>
              </a:rPr>
              <a:t>Artemas</a:t>
            </a:r>
            <a:r>
              <a:rPr lang="en-US" sz="2400" i="1" dirty="0">
                <a:solidFill>
                  <a:schemeClr val="bg1"/>
                </a:solidFill>
                <a:effectLst>
                  <a:outerShdw blurRad="38100" dist="38100" dir="2700000" algn="tl">
                    <a:srgbClr val="000000">
                      <a:alpha val="43137"/>
                    </a:srgbClr>
                  </a:outerShdw>
                </a:effectLst>
              </a:rPr>
              <a:t> (mentioned only here in Paul’s letters) or Tychicus, Paul’s associates, would arrive soon.</a:t>
            </a:r>
          </a:p>
          <a:p>
            <a:r>
              <a:rPr lang="en-US" sz="2400" i="1" dirty="0">
                <a:solidFill>
                  <a:schemeClr val="bg1"/>
                </a:solidFill>
                <a:effectLst>
                  <a:outerShdw blurRad="38100" dist="38100" dir="2700000" algn="tl">
                    <a:srgbClr val="000000">
                      <a:alpha val="43137"/>
                    </a:srgbClr>
                  </a:outerShdw>
                </a:effectLst>
              </a:rPr>
              <a:t>Of Zenas the lawyer, we know nothing.</a:t>
            </a:r>
          </a:p>
          <a:p>
            <a:r>
              <a:rPr lang="en-US" sz="2400" i="1" dirty="0">
                <a:solidFill>
                  <a:schemeClr val="bg1"/>
                </a:solidFill>
                <a:effectLst>
                  <a:outerShdw blurRad="38100" dist="38100" dir="2700000" algn="tl">
                    <a:srgbClr val="000000">
                      <a:alpha val="43137"/>
                    </a:srgbClr>
                  </a:outerShdw>
                </a:effectLst>
              </a:rPr>
              <a:t>Apollos, of course, is well known from the both Acts and 1 Corinthians.</a:t>
            </a:r>
          </a:p>
        </p:txBody>
      </p:sp>
      <p:sp>
        <p:nvSpPr>
          <p:cNvPr id="4" name="Slide Number Placeholder 3">
            <a:extLst>
              <a:ext uri="{FF2B5EF4-FFF2-40B4-BE49-F238E27FC236}">
                <a16:creationId xmlns:a16="http://schemas.microsoft.com/office/drawing/2014/main" id="{1FAA0ABC-AB2D-B3E1-D58B-AE55B63F897A}"/>
              </a:ext>
            </a:extLst>
          </p:cNvPr>
          <p:cNvSpPr>
            <a:spLocks noGrp="1"/>
          </p:cNvSpPr>
          <p:nvPr>
            <p:ph type="sldNum" sz="quarter" idx="12"/>
          </p:nvPr>
        </p:nvSpPr>
        <p:spPr>
          <a:xfrm>
            <a:off x="8610600" y="645374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4DD280-9EF3-47CE-9735-16719FC562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EC0C929-B10C-9001-961C-32B57C47ABF1}"/>
              </a:ext>
            </a:extLst>
          </p:cNvPr>
          <p:cNvSpPr txBox="1"/>
          <p:nvPr/>
        </p:nvSpPr>
        <p:spPr>
          <a:xfrm>
            <a:off x="557048" y="4376851"/>
            <a:ext cx="10999283" cy="1569660"/>
          </a:xfrm>
          <a:prstGeom prst="rect">
            <a:avLst/>
          </a:prstGeom>
          <a:solidFill>
            <a:schemeClr val="accent5">
              <a:lumMod val="50000"/>
            </a:schemeClr>
          </a:solidFill>
        </p:spPr>
        <p:txBody>
          <a:bodyPr wrap="square" rtlCol="0">
            <a:spAutoFit/>
          </a:bodyPr>
          <a:lstStyle/>
          <a:p>
            <a:pPr algn="ctr"/>
            <a:r>
              <a:rPr lang="en-US" sz="480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rPr>
              <a:t>The final word: Cretans must add good works to their faith.</a:t>
            </a:r>
          </a:p>
        </p:txBody>
      </p:sp>
    </p:spTree>
    <p:extLst>
      <p:ext uri="{BB962C8B-B14F-4D97-AF65-F5344CB8AC3E}">
        <p14:creationId xmlns:p14="http://schemas.microsoft.com/office/powerpoint/2010/main" val="3991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7AA8-62E0-B43E-D887-F86932A9CDB3}"/>
              </a:ext>
            </a:extLst>
          </p:cNvPr>
          <p:cNvSpPr>
            <a:spLocks noGrp="1"/>
          </p:cNvSpPr>
          <p:nvPr>
            <p:ph type="title"/>
          </p:nvPr>
        </p:nvSpPr>
        <p:spPr/>
        <p:txBody>
          <a:bodyPr/>
          <a:lstStyle/>
          <a:p>
            <a:r>
              <a:rPr lang="en-US" dirty="0">
                <a:solidFill>
                  <a:schemeClr val="accent1"/>
                </a:solidFill>
                <a:latin typeface="Eras Bold ITC" panose="020B0907030504020204" pitchFamily="34" charset="0"/>
              </a:rPr>
              <a:t>When Written</a:t>
            </a:r>
          </a:p>
        </p:txBody>
      </p:sp>
      <p:sp>
        <p:nvSpPr>
          <p:cNvPr id="3" name="Content Placeholder 2">
            <a:extLst>
              <a:ext uri="{FF2B5EF4-FFF2-40B4-BE49-F238E27FC236}">
                <a16:creationId xmlns:a16="http://schemas.microsoft.com/office/drawing/2014/main" id="{5827834C-1363-B947-D2A1-0DD6DED6314D}"/>
              </a:ext>
            </a:extLst>
          </p:cNvPr>
          <p:cNvSpPr>
            <a:spLocks noGrp="1"/>
          </p:cNvSpPr>
          <p:nvPr>
            <p:ph idx="1"/>
          </p:nvPr>
        </p:nvSpPr>
        <p:spPr/>
        <p:txBody>
          <a:bodyPr/>
          <a:lstStyle/>
          <a:p>
            <a:pPr marL="0" indent="0">
              <a:buNone/>
            </a:pPr>
            <a:r>
              <a:rPr lang="en-US" dirty="0">
                <a:solidFill>
                  <a:schemeClr val="accent6">
                    <a:lumMod val="60000"/>
                    <a:lumOff val="40000"/>
                  </a:schemeClr>
                </a:solidFill>
                <a:latin typeface="Eras Demi ITC" panose="020B0805030504020804" pitchFamily="34" charset="0"/>
              </a:rPr>
              <a:t>The Book of Acts does not offer anything concerning an evangelistic visit by Paul to Crete, though the Book of Titus itself suggests that Paul was there (1:5).</a:t>
            </a:r>
          </a:p>
          <a:p>
            <a:r>
              <a:rPr lang="en-US" sz="2400" i="1" dirty="0"/>
              <a:t>Those who accept the early church tradition that Paul was released after his hearing before Nero suggest the visit to have been then, prior to a second arrest (Eusebius, </a:t>
            </a:r>
            <a:r>
              <a:rPr lang="en-US" sz="2400" i="1" u="sng" dirty="0"/>
              <a:t>Ecclesiastical History</a:t>
            </a:r>
            <a:r>
              <a:rPr lang="en-US" sz="2400" i="1" dirty="0"/>
              <a:t> ii.22; 1 Clement 5).</a:t>
            </a:r>
          </a:p>
          <a:p>
            <a:r>
              <a:rPr lang="en-US" sz="2400" i="1" dirty="0"/>
              <a:t>If Paul was not released shortly after the end of Acts, then the timing of the letter remains an open question.</a:t>
            </a:r>
          </a:p>
        </p:txBody>
      </p:sp>
    </p:spTree>
    <p:extLst>
      <p:ext uri="{BB962C8B-B14F-4D97-AF65-F5344CB8AC3E}">
        <p14:creationId xmlns:p14="http://schemas.microsoft.com/office/powerpoint/2010/main" val="20787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47D-1849-D380-8A19-D3218666CC6F}"/>
              </a:ext>
            </a:extLst>
          </p:cNvPr>
          <p:cNvSpPr>
            <a:spLocks noGrp="1"/>
          </p:cNvSpPr>
          <p:nvPr>
            <p:ph type="title"/>
          </p:nvPr>
        </p:nvSpPr>
        <p:spPr/>
        <p:txBody>
          <a:bodyPr/>
          <a:lstStyle/>
          <a:p>
            <a:r>
              <a:rPr lang="en-US" dirty="0">
                <a:solidFill>
                  <a:schemeClr val="accent1"/>
                </a:solidFill>
                <a:latin typeface="Eras Bold ITC" panose="020B0907030504020204" pitchFamily="34" charset="0"/>
              </a:rPr>
              <a:t>Situation</a:t>
            </a:r>
          </a:p>
        </p:txBody>
      </p:sp>
      <p:sp>
        <p:nvSpPr>
          <p:cNvPr id="3" name="Content Placeholder 2">
            <a:extLst>
              <a:ext uri="{FF2B5EF4-FFF2-40B4-BE49-F238E27FC236}">
                <a16:creationId xmlns:a16="http://schemas.microsoft.com/office/drawing/2014/main" id="{8FF26ADF-C57B-C495-987B-34E936310CB1}"/>
              </a:ext>
            </a:extLst>
          </p:cNvPr>
          <p:cNvSpPr>
            <a:spLocks noGrp="1"/>
          </p:cNvSpPr>
          <p:nvPr>
            <p:ph idx="1"/>
          </p:nvPr>
        </p:nvSpPr>
        <p:spPr>
          <a:xfrm>
            <a:off x="838200" y="1825625"/>
            <a:ext cx="10515600" cy="4667250"/>
          </a:xfrm>
        </p:spPr>
        <p:txBody>
          <a:bodyPr>
            <a:normAutofit lnSpcReduction="10000"/>
          </a:bodyPr>
          <a:lstStyle/>
          <a:p>
            <a:pPr marL="0" indent="0">
              <a:buNone/>
            </a:pPr>
            <a:r>
              <a:rPr lang="en-US" dirty="0">
                <a:solidFill>
                  <a:schemeClr val="accent6">
                    <a:lumMod val="60000"/>
                    <a:lumOff val="40000"/>
                  </a:schemeClr>
                </a:solidFill>
                <a:latin typeface="Eras Demi ITC" panose="020B0805030504020804" pitchFamily="34" charset="0"/>
              </a:rPr>
              <a:t>Paul says he left Titus in Crete to correct what was defective in the church as well as to appoint elders in the various Cretan cities (1:5).</a:t>
            </a:r>
          </a:p>
          <a:p>
            <a:r>
              <a:rPr lang="en-US" sz="2400" i="1" dirty="0"/>
              <a:t>The term Paul uses (</a:t>
            </a:r>
            <a:r>
              <a:rPr lang="en-US" sz="2400" dirty="0" err="1">
                <a:latin typeface="Greekth" panose="02020803070505020304" pitchFamily="18" charset="0"/>
              </a:rPr>
              <a:t>presbu</a:t>
            </a:r>
            <a:r>
              <a:rPr lang="en-US" sz="2400" dirty="0">
                <a:latin typeface="Greekth" panose="02020803070505020304" pitchFamily="18" charset="0"/>
              </a:rPr>
              <a:t>&lt;</a:t>
            </a:r>
            <a:r>
              <a:rPr lang="en-US" sz="2400" dirty="0" err="1">
                <a:latin typeface="Greekth" panose="02020803070505020304" pitchFamily="18" charset="0"/>
              </a:rPr>
              <a:t>teroj</a:t>
            </a:r>
            <a:r>
              <a:rPr lang="en-US" sz="2400" dirty="0"/>
              <a:t> = elder)</a:t>
            </a:r>
            <a:r>
              <a:rPr lang="en-US" sz="2400" i="1" dirty="0"/>
              <a:t> had a long history in the Jewish community, the Sanhedrin, and the Greco-Roman world. It carried a double meaning both as a designation for an older person and also as a title for an office of leadership, the latter of which seems intended here.</a:t>
            </a:r>
          </a:p>
          <a:p>
            <a:r>
              <a:rPr lang="en-US" sz="2400" i="1" dirty="0"/>
              <a:t>Since various teachers were offering versions of Christianity that Paul considered deceptive and misguided (cf. 1:10-11), he was concerned about preserving the apostolic faith without distortion.</a:t>
            </a:r>
          </a:p>
          <a:p>
            <a:r>
              <a:rPr lang="en-US" sz="2400" i="1" dirty="0"/>
              <a:t>Soon, Paul hoped to relieve Titus by sending </a:t>
            </a:r>
            <a:r>
              <a:rPr lang="en-US" sz="2400" i="1" dirty="0" err="1"/>
              <a:t>Artemas</a:t>
            </a:r>
            <a:r>
              <a:rPr lang="en-US" sz="2400" i="1" dirty="0"/>
              <a:t> and Tychicus, thus enabling Titus to join him in </a:t>
            </a:r>
            <a:r>
              <a:rPr lang="en-US" sz="2400" i="1" dirty="0" err="1"/>
              <a:t>Nicopolis</a:t>
            </a:r>
            <a:r>
              <a:rPr lang="en-US" sz="2400" i="1" dirty="0"/>
              <a:t> for the winter on the west coast of Greece, when travel would be suspended for the season (3:12).</a:t>
            </a:r>
          </a:p>
        </p:txBody>
      </p:sp>
    </p:spTree>
    <p:extLst>
      <p:ext uri="{BB962C8B-B14F-4D97-AF65-F5344CB8AC3E}">
        <p14:creationId xmlns:p14="http://schemas.microsoft.com/office/powerpoint/2010/main" val="35370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2C0D-D5E5-C9BB-5F11-8F8442398736}"/>
              </a:ext>
            </a:extLst>
          </p:cNvPr>
          <p:cNvSpPr>
            <a:spLocks noGrp="1"/>
          </p:cNvSpPr>
          <p:nvPr>
            <p:ph type="title"/>
          </p:nvPr>
        </p:nvSpPr>
        <p:spPr/>
        <p:txBody>
          <a:bodyPr/>
          <a:lstStyle/>
          <a:p>
            <a:r>
              <a:rPr lang="en-US" dirty="0">
                <a:solidFill>
                  <a:schemeClr val="accent1"/>
                </a:solidFill>
                <a:latin typeface="Eras Bold ITC" panose="020B0907030504020204" pitchFamily="34" charset="0"/>
              </a:rPr>
              <a:t>Roman Crete</a:t>
            </a:r>
          </a:p>
        </p:txBody>
      </p:sp>
      <p:sp>
        <p:nvSpPr>
          <p:cNvPr id="3" name="Content Placeholder 2">
            <a:extLst>
              <a:ext uri="{FF2B5EF4-FFF2-40B4-BE49-F238E27FC236}">
                <a16:creationId xmlns:a16="http://schemas.microsoft.com/office/drawing/2014/main" id="{EA215E85-AF78-F6E9-FCFF-0F47C36A76AA}"/>
              </a:ext>
            </a:extLst>
          </p:cNvPr>
          <p:cNvSpPr>
            <a:spLocks noGrp="1"/>
          </p:cNvSpPr>
          <p:nvPr>
            <p:ph idx="1"/>
          </p:nvPr>
        </p:nvSpPr>
        <p:spPr/>
        <p:txBody>
          <a:bodyPr/>
          <a:lstStyle/>
          <a:p>
            <a:pPr marL="0" indent="0">
              <a:buNone/>
            </a:pPr>
            <a:r>
              <a:rPr lang="en-US" dirty="0">
                <a:solidFill>
                  <a:schemeClr val="accent6">
                    <a:lumMod val="60000"/>
                    <a:lumOff val="40000"/>
                  </a:schemeClr>
                </a:solidFill>
                <a:latin typeface="Eras Demi ITC" panose="020B0805030504020804" pitchFamily="34" charset="0"/>
              </a:rPr>
              <a:t>The island of Crete, just over 150 miles long (east to west) and ranging from 8-35 miles wide (north to south), lay southeast of the Grecian mainland.</a:t>
            </a:r>
          </a:p>
          <a:p>
            <a:r>
              <a:rPr lang="en-US" sz="2400" i="1" dirty="0"/>
              <a:t>In ancient times, it was the original home of the Philistines, a part of the “sea peoples” who invaded Egypt in the 13</a:t>
            </a:r>
            <a:r>
              <a:rPr lang="en-US" sz="2400" i="1" baseline="30000" dirty="0"/>
              <a:t>th</a:t>
            </a:r>
            <a:r>
              <a:rPr lang="en-US" sz="2400" i="1" dirty="0"/>
              <a:t> century and settled on the southwest coast of Palestine (Am. 9:7; Je. 47:4).</a:t>
            </a:r>
          </a:p>
          <a:p>
            <a:r>
              <a:rPr lang="en-US" sz="2400" i="1" dirty="0"/>
              <a:t>Rome conquered the island in 67 BC, and it became part of the North African Province of Cyrenaica.</a:t>
            </a:r>
          </a:p>
          <a:p>
            <a:r>
              <a:rPr lang="en-US" sz="2400" i="1" dirty="0"/>
              <a:t>Jews began settling there as early as the 2</a:t>
            </a:r>
            <a:r>
              <a:rPr lang="en-US" sz="2400" i="1" baseline="30000" dirty="0"/>
              <a:t>nd</a:t>
            </a:r>
            <a:r>
              <a:rPr lang="en-US" sz="2400" i="1" dirty="0"/>
              <a:t> century BC (1 Macc. 15:23), and some Cretan Jews were present at Pentecost (Ac. 2:11).</a:t>
            </a:r>
          </a:p>
        </p:txBody>
      </p:sp>
    </p:spTree>
    <p:extLst>
      <p:ext uri="{BB962C8B-B14F-4D97-AF65-F5344CB8AC3E}">
        <p14:creationId xmlns:p14="http://schemas.microsoft.com/office/powerpoint/2010/main" val="17000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144379" y="272717"/>
            <a:ext cx="2454442" cy="6416841"/>
          </a:xfrm>
        </p:spPr>
        <p:txBody>
          <a:bodyPr/>
          <a:lstStyle/>
          <a:p>
            <a:pPr algn="r"/>
            <a:r>
              <a:rPr lang="en-US" altLang="en-US" sz="2800" dirty="0">
                <a:solidFill>
                  <a:srgbClr val="FFFF99"/>
                </a:solidFill>
              </a:rPr>
              <a:t>Fair Havens in Crete was where Paul recommended wintering when on his voyage to Rome. (Winter travel generally halted on the Mediterranean due to adverse weather.)</a:t>
            </a:r>
          </a:p>
        </p:txBody>
      </p:sp>
      <p:pic>
        <p:nvPicPr>
          <p:cNvPr id="410627" name="Picture 3" descr="NTA15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2775283" y="16042"/>
            <a:ext cx="9400674" cy="6856246"/>
          </a:xfrm>
        </p:spPr>
      </p:pic>
    </p:spTree>
    <p:extLst>
      <p:ext uri="{BB962C8B-B14F-4D97-AF65-F5344CB8AC3E}">
        <p14:creationId xmlns:p14="http://schemas.microsoft.com/office/powerpoint/2010/main" val="41840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60033"/>
        </a:solidFill>
        <a:effectLst/>
      </p:bgPr>
    </p:bg>
    <p:spTree>
      <p:nvGrpSpPr>
        <p:cNvPr id="1" name=""/>
        <p:cNvGrpSpPr/>
        <p:nvPr/>
      </p:nvGrpSpPr>
      <p:grpSpPr>
        <a:xfrm>
          <a:off x="0" y="0"/>
          <a:ext cx="0" cy="0"/>
          <a:chOff x="0" y="0"/>
          <a:chExt cx="0" cy="0"/>
        </a:xfrm>
      </p:grpSpPr>
      <p:pic>
        <p:nvPicPr>
          <p:cNvPr id="406530" name="Picture 2" descr="bible-map-apostle-paul-fourth-and-final-missionary-journey[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881"/>
          <a:stretch/>
        </p:blipFill>
        <p:spPr bwMode="auto">
          <a:xfrm>
            <a:off x="1336842" y="2"/>
            <a:ext cx="9651998"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FB9B-D556-BEE8-AFD8-95A6477A19DD}"/>
              </a:ext>
            </a:extLst>
          </p:cNvPr>
          <p:cNvSpPr>
            <a:spLocks noGrp="1"/>
          </p:cNvSpPr>
          <p:nvPr>
            <p:ph type="title"/>
          </p:nvPr>
        </p:nvSpPr>
        <p:spPr>
          <a:xfrm>
            <a:off x="838200" y="88679"/>
            <a:ext cx="10980420" cy="1017108"/>
          </a:xfrm>
        </p:spPr>
        <p:txBody>
          <a:bodyPr>
            <a:normAutofit fontScale="90000"/>
          </a:bodyPr>
          <a:lstStyle/>
          <a:p>
            <a:br>
              <a:rPr lang="en-US" dirty="0">
                <a:solidFill>
                  <a:schemeClr val="accent1"/>
                </a:solidFill>
                <a:latin typeface="Eras Bold ITC" panose="020B0907030504020204" pitchFamily="34" charset="0"/>
              </a:rPr>
            </a:br>
            <a:r>
              <a:rPr lang="en-US" dirty="0">
                <a:solidFill>
                  <a:schemeClr val="accent1"/>
                </a:solidFill>
                <a:latin typeface="Eras Bold ITC" panose="020B0907030504020204" pitchFamily="34" charset="0"/>
              </a:rPr>
              <a:t>Did Paul Write the Titus Letter?</a:t>
            </a:r>
          </a:p>
        </p:txBody>
      </p:sp>
      <p:sp>
        <p:nvSpPr>
          <p:cNvPr id="3" name="Content Placeholder 2">
            <a:extLst>
              <a:ext uri="{FF2B5EF4-FFF2-40B4-BE49-F238E27FC236}">
                <a16:creationId xmlns:a16="http://schemas.microsoft.com/office/drawing/2014/main" id="{A0B5B616-18C3-F752-94FF-D9C376C87920}"/>
              </a:ext>
            </a:extLst>
          </p:cNvPr>
          <p:cNvSpPr>
            <a:spLocks noGrp="1"/>
          </p:cNvSpPr>
          <p:nvPr>
            <p:ph idx="1"/>
          </p:nvPr>
        </p:nvSpPr>
        <p:spPr>
          <a:xfrm>
            <a:off x="838200" y="1493565"/>
            <a:ext cx="10515600" cy="4871719"/>
          </a:xfrm>
        </p:spPr>
        <p:txBody>
          <a:bodyPr>
            <a:normAutofit/>
          </a:bodyPr>
          <a:lstStyle/>
          <a:p>
            <a:pPr marL="0" indent="0">
              <a:buNone/>
            </a:pPr>
            <a:r>
              <a:rPr lang="en-US" dirty="0">
                <a:solidFill>
                  <a:schemeClr val="accent6">
                    <a:lumMod val="60000"/>
                    <a:lumOff val="40000"/>
                  </a:schemeClr>
                </a:solidFill>
                <a:latin typeface="Eras Demi ITC" panose="020B0805030504020804" pitchFamily="34" charset="0"/>
              </a:rPr>
              <a:t>About 80-90% of contemporary biblical scholars believe that Titus (along with 1 and 2 Timothy), were composed after Paul’s death.</a:t>
            </a:r>
          </a:p>
          <a:p>
            <a:r>
              <a:rPr lang="en-US" sz="2400" i="1" dirty="0"/>
              <a:t>Literary and linguistic analyses in Greek are major reasons for this reassessment (e.g., the pastoral letters use particles, conjunctions, and adverbs differently than the other Pauline letters).</a:t>
            </a:r>
          </a:p>
          <a:p>
            <a:r>
              <a:rPr lang="en-US" sz="2400" i="1" dirty="0"/>
              <a:t>Also, about a quarter of the vocabulary in the pastorals do not appear in Paul’s other letters.</a:t>
            </a:r>
          </a:p>
          <a:p>
            <a:r>
              <a:rPr lang="en-US" sz="2400" i="1" dirty="0"/>
              <a:t>Some Pauline terms, such as righteousness, faith, and law, seem to have a different nuance than in Paul’s other letters.</a:t>
            </a:r>
          </a:p>
          <a:p>
            <a:r>
              <a:rPr lang="en-US" sz="2400" i="1" dirty="0"/>
              <a:t>The development of church structure seems to be later than what can be gleaned from Paul’s other letters.</a:t>
            </a:r>
          </a:p>
        </p:txBody>
      </p:sp>
    </p:spTree>
    <p:extLst>
      <p:ext uri="{BB962C8B-B14F-4D97-AF65-F5344CB8AC3E}">
        <p14:creationId xmlns:p14="http://schemas.microsoft.com/office/powerpoint/2010/main" val="27717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562</TotalTime>
  <Words>3749</Words>
  <Application>Microsoft Office PowerPoint</Application>
  <PresentationFormat>Widescreen</PresentationFormat>
  <Paragraphs>207</Paragraphs>
  <Slides>31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Agency FB</vt:lpstr>
      <vt:lpstr>Arial</vt:lpstr>
      <vt:lpstr>Calibri Light</vt:lpstr>
      <vt:lpstr>Eras Bold ITC</vt:lpstr>
      <vt:lpstr>Brush Script MT</vt:lpstr>
      <vt:lpstr>Wide Latin</vt:lpstr>
      <vt:lpstr>Greekth</vt:lpstr>
      <vt:lpstr>Eras Demi ITC</vt:lpstr>
      <vt:lpstr>Calibri</vt:lpstr>
      <vt:lpstr>Office Theme</vt:lpstr>
      <vt:lpstr>1_Office Theme</vt:lpstr>
      <vt:lpstr>TITUS</vt:lpstr>
      <vt:lpstr>INTRODUCTION</vt:lpstr>
      <vt:lpstr>A Colleague and Ambassador of Paul</vt:lpstr>
      <vt:lpstr>When Written</vt:lpstr>
      <vt:lpstr>Situation</vt:lpstr>
      <vt:lpstr>Roman Crete</vt:lpstr>
      <vt:lpstr>Fair Havens in Crete was where Paul recommended wintering when on his voyage to Rome. (Winter travel generally halted on the Mediterranean due to adverse weather.)</vt:lpstr>
      <vt:lpstr>PowerPoint Presentation</vt:lpstr>
      <vt:lpstr> Did Paul Write the Titus Letter?</vt:lpstr>
      <vt:lpstr>Against This Modern Conclusion</vt:lpstr>
      <vt:lpstr>The Spiritual Danger Crete</vt:lpstr>
      <vt:lpstr>OPENING (1:1-4)</vt:lpstr>
      <vt:lpstr>WORDS &amp; EXPRESSIONS FROM THE IMPERIAL CULT</vt:lpstr>
      <vt:lpstr>ESTABLISHING CHURCH STRUCTURE (1:5-9)</vt:lpstr>
      <vt:lpstr>THE CRITERIA</vt:lpstr>
      <vt:lpstr>Discussion</vt:lpstr>
      <vt:lpstr>THE PROBLEM OF FALSE TEACHERS (1:10-13)</vt:lpstr>
      <vt:lpstr>JEWISH MYSTICISM (1:14-16)</vt:lpstr>
      <vt:lpstr>THE HOUSEHOLD CODE (2:1-10)</vt:lpstr>
      <vt:lpstr>THE TITUS HOUSEHOLD CODE</vt:lpstr>
      <vt:lpstr>PowerPoint Presentation</vt:lpstr>
      <vt:lpstr>PowerPoint Presentation</vt:lpstr>
      <vt:lpstr>Discussion</vt:lpstr>
      <vt:lpstr>THE EPITOME OF THE GOSPEL (2:11-15)</vt:lpstr>
      <vt:lpstr>PowerPoint Presentation</vt:lpstr>
      <vt:lpstr>CHRISTIANS IN THE LARGER COMMUNITY (3:1-2)</vt:lpstr>
      <vt:lpstr>BORN AGAIN BY GRACE (3:3-7)</vt:lpstr>
      <vt:lpstr>What is the relationship between baptism and spiritual birth? Two basic views:</vt:lpstr>
      <vt:lpstr>Discussion</vt:lpstr>
      <vt:lpstr>CLOSING ADMONITION (3:8-11)</vt:lpstr>
      <vt:lpstr>CONCLUSION (3:12-15)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TITUS</dc:title>
  <dc:creator>Daniel Lewis</dc:creator>
  <cp:lastModifiedBy>Stephanie Lucas</cp:lastModifiedBy>
  <cp:revision>38</cp:revision>
  <dcterms:created xsi:type="dcterms:W3CDTF">2023-02-19T19:47:34Z</dcterms:created>
  <dcterms:modified xsi:type="dcterms:W3CDTF">2023-08-06T20:59:06Z</dcterms:modified>
</cp:coreProperties>
</file>