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125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117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33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43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119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135.xml"/>
  <Override ContentType="application/vnd.openxmlformats-officedocument.presentationml.notesSlide+xml" PartName="/ppt/notesSlides/notesSlide137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1.xml"/>
  <Override ContentType="application/vnd.openxmlformats-officedocument.presentationml.notesSlide+xml" PartName="/ppt/notesSlides/notesSlide123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13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120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29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44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31.xml"/>
  <Override ContentType="application/vnd.openxmlformats-officedocument.presentationml.notesSlide+xml" PartName="/ppt/notesSlides/notesSlide127.xml"/>
  <Override ContentType="application/vnd.openxmlformats-officedocument.presentationml.notesSlide+xml" PartName="/ppt/notesSlides/notesSlide114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14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116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24.xml"/>
  <Override ContentType="application/vnd.openxmlformats-officedocument.presentationml.notesSlide+xml" PartName="/ppt/notesSlides/notesSlide126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1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122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118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140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36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139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3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2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132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115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138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13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123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36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53.xml"/>
  <Override ContentType="application/vnd.openxmlformats-officedocument.presentationml.slide+xml" PartName="/ppt/slides/slide141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18.xml"/>
  <Override ContentType="application/vnd.openxmlformats-officedocument.presentationml.slide+xml" PartName="/ppt/slides/slide142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98.xml"/>
  <Override ContentType="application/vnd.openxmlformats-officedocument.presentationml.slide+xml" PartName="/ppt/slides/slide125.xml"/>
  <Override ContentType="application/vnd.openxmlformats-officedocument.presentationml.slide+xml" PartName="/ppt/slides/slide72.xml"/>
  <Override ContentType="application/vnd.openxmlformats-officedocument.presentationml.slide+xml" PartName="/ppt/slides/slide135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129.xml"/>
  <Override ContentType="application/vnd.openxmlformats-officedocument.presentationml.slide+xml" PartName="/ppt/slides/slide63.xml"/>
  <Override ContentType="application/vnd.openxmlformats-officedocument.presentationml.slide+xml" PartName="/ppt/slides/slide131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116.xml"/>
  <Override ContentType="application/vnd.openxmlformats-officedocument.presentationml.slide+xml" PartName="/ppt/slides/slide144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133.xml"/>
  <Override ContentType="application/vnd.openxmlformats-officedocument.presentationml.slide+xml" PartName="/ppt/slides/slide91.xml"/>
  <Override ContentType="application/vnd.openxmlformats-officedocument.presentationml.slide+xml" PartName="/ppt/slides/slide114.xml"/>
  <Override ContentType="application/vnd.openxmlformats-officedocument.presentationml.slide+xml" PartName="/ppt/slides/slide31.xml"/>
  <Override ContentType="application/vnd.openxmlformats-officedocument.presentationml.slide+xml" PartName="/ppt/slides/slide127.xml"/>
  <Override ContentType="application/vnd.openxmlformats-officedocument.presentationml.slide+xml" PartName="/ppt/slides/slide120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39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22.xml"/>
  <Override ContentType="application/vnd.openxmlformats-officedocument.presentationml.slide+xml" PartName="/ppt/slides/slide130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40.xml"/>
  <Override ContentType="application/vnd.openxmlformats-officedocument.presentationml.slide+xml" PartName="/ppt/slides/slide11.xml"/>
  <Override ContentType="application/vnd.openxmlformats-officedocument.presentationml.slide+xml" PartName="/ppt/slides/slide137.xml"/>
  <Override ContentType="application/vnd.openxmlformats-officedocument.presentationml.slide+xml" PartName="/ppt/slides/slide110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124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119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126.xml"/>
  <Override ContentType="application/vnd.openxmlformats-officedocument.presentationml.slide+xml" PartName="/ppt/slides/slide109.xml"/>
  <Override ContentType="application/vnd.openxmlformats-officedocument.presentationml.slide+xml" PartName="/ppt/slides/slide134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143.xml"/>
  <Override ContentType="application/vnd.openxmlformats-officedocument.presentationml.slide+xml" PartName="/ppt/slides/slide117.xml"/>
  <Override ContentType="application/vnd.openxmlformats-officedocument.presentationml.slide+xml" PartName="/ppt/slides/slide132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128.xml"/>
  <Override ContentType="application/vnd.openxmlformats-officedocument.presentationml.slide+xml" PartName="/ppt/slides/slide92.xml"/>
  <Override ContentType="application/vnd.openxmlformats-officedocument.presentationml.slide+xml" PartName="/ppt/slides/slide115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  <p:sldId id="389" r:id="rId139"/>
    <p:sldId id="390" r:id="rId140"/>
    <p:sldId id="391" r:id="rId141"/>
    <p:sldId id="392" r:id="rId142"/>
    <p:sldId id="393" r:id="rId143"/>
    <p:sldId id="394" r:id="rId144"/>
    <p:sldId id="395" r:id="rId145"/>
    <p:sldId id="396" r:id="rId146"/>
    <p:sldId id="397" r:id="rId147"/>
    <p:sldId id="398" r:id="rId148"/>
    <p:sldId id="399" r:id="rId149"/>
  </p:sldIdLst>
  <p:sldSz cy="6858000" cx="9144000"/>
  <p:notesSz cx="6858000" cy="9144000"/>
  <p:embeddedFontLst>
    <p:embeddedFont>
      <p:font typeface="Caveat"/>
      <p:regular r:id="rId150"/>
      <p:bold r:id="rId151"/>
    </p:embeddedFont>
    <p:embeddedFont>
      <p:font typeface="Lora SemiBold"/>
      <p:regular r:id="rId152"/>
      <p:bold r:id="rId153"/>
      <p:italic r:id="rId154"/>
      <p:boldItalic r:id="rId155"/>
    </p:embeddedFont>
    <p:embeddedFont>
      <p:font typeface="Libre Franklin Medium"/>
      <p:regular r:id="rId156"/>
      <p:bold r:id="rId157"/>
      <p:italic r:id="rId158"/>
      <p:boldItalic r:id="rId159"/>
    </p:embeddedFont>
    <p:embeddedFont>
      <p:font typeface="Oswald SemiBold"/>
      <p:regular r:id="rId160"/>
      <p:bold r:id="rId161"/>
    </p:embeddedFont>
    <p:embeddedFont>
      <p:font typeface="Spectral SemiBold"/>
      <p:regular r:id="rId162"/>
      <p:bold r:id="rId163"/>
      <p:italic r:id="rId164"/>
      <p:boldItalic r:id="rId165"/>
    </p:embeddedFont>
    <p:embeddedFont>
      <p:font typeface="Comforter"/>
      <p:regular r:id="rId166"/>
    </p:embeddedFont>
    <p:embeddedFont>
      <p:font typeface="Oswald Medium"/>
      <p:regular r:id="rId167"/>
      <p:bold r:id="rId168"/>
    </p:embeddedFont>
    <p:embeddedFont>
      <p:font typeface="Teko"/>
      <p:regular r:id="rId169"/>
      <p:bold r:id="rId170"/>
    </p:embeddedFont>
    <p:embeddedFont>
      <p:font typeface="Constantia"/>
      <p:regular r:id="rId171"/>
      <p:bold r:id="rId172"/>
      <p:italic r:id="rId173"/>
      <p:boldItalic r:id="rId174"/>
    </p:embeddedFont>
    <p:embeddedFont>
      <p:font typeface="Amatic SC"/>
      <p:regular r:id="rId175"/>
      <p:bold r:id="rId176"/>
    </p:embeddedFont>
    <p:embeddedFont>
      <p:font typeface="Arial Narrow"/>
      <p:regular r:id="rId177"/>
      <p:bold r:id="rId178"/>
      <p:italic r:id="rId179"/>
      <p:boldItalic r:id="rId180"/>
    </p:embeddedFont>
    <p:embeddedFont>
      <p:font typeface="Oswald Light"/>
      <p:regular r:id="rId181"/>
      <p:bold r:id="rId182"/>
    </p:embeddedFont>
    <p:embeddedFont>
      <p:font typeface="Tahoma"/>
      <p:regular r:id="rId183"/>
      <p:bold r:id="rId184"/>
    </p:embeddedFont>
    <p:embeddedFont>
      <p:font typeface="Arial Black"/>
      <p:regular r:id="rId185"/>
    </p:embeddedFont>
    <p:embeddedFont>
      <p:font typeface="Oswald"/>
      <p:regular r:id="rId186"/>
      <p:bold r:id="rId187"/>
    </p:embeddedFont>
    <p:embeddedFont>
      <p:font typeface="Open Sans"/>
      <p:regular r:id="rId188"/>
      <p:bold r:id="rId189"/>
      <p:italic r:id="rId190"/>
      <p:boldItalic r:id="rId191"/>
    </p:embeddedFont>
    <p:embeddedFont>
      <p:font typeface="Caveat SemiBold"/>
      <p:regular r:id="rId192"/>
      <p:bold r:id="rId19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72">
          <p15:clr>
            <a:srgbClr val="747775"/>
          </p15:clr>
        </p15:guide>
      </p15:sldGuideLst>
    </p:ext>
    <p:ext uri="GoogleSlidesCustomDataVersion2">
      <go:slidesCustomData xmlns:go="http://customooxmlschemas.google.com/" r:id="rId194" roundtripDataSignature="AMtx7mhWWPPTl1ZhKYt2Mc2el+I4G39i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2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190" Type="http://schemas.openxmlformats.org/officeDocument/2006/relationships/font" Target="fonts/OpenSans-italic.fntdata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194" Type="http://customschemas.google.com/relationships/presentationmetadata" Target="metadata"/><Relationship Id="rId43" Type="http://schemas.openxmlformats.org/officeDocument/2006/relationships/slide" Target="slides/slide38.xml"/><Relationship Id="rId193" Type="http://schemas.openxmlformats.org/officeDocument/2006/relationships/font" Target="fonts/CaveatSemiBold-bold.fntdata"/><Relationship Id="rId46" Type="http://schemas.openxmlformats.org/officeDocument/2006/relationships/slide" Target="slides/slide41.xml"/><Relationship Id="rId192" Type="http://schemas.openxmlformats.org/officeDocument/2006/relationships/font" Target="fonts/CaveatSemiBold-regular.fntdata"/><Relationship Id="rId45" Type="http://schemas.openxmlformats.org/officeDocument/2006/relationships/slide" Target="slides/slide40.xml"/><Relationship Id="rId191" Type="http://schemas.openxmlformats.org/officeDocument/2006/relationships/font" Target="fonts/OpenSans-boldItalic.fntdata"/><Relationship Id="rId48" Type="http://schemas.openxmlformats.org/officeDocument/2006/relationships/slide" Target="slides/slide43.xml"/><Relationship Id="rId187" Type="http://schemas.openxmlformats.org/officeDocument/2006/relationships/font" Target="fonts/Oswald-bold.fntdata"/><Relationship Id="rId47" Type="http://schemas.openxmlformats.org/officeDocument/2006/relationships/slide" Target="slides/slide42.xml"/><Relationship Id="rId186" Type="http://schemas.openxmlformats.org/officeDocument/2006/relationships/font" Target="fonts/Oswald-regular.fntdata"/><Relationship Id="rId185" Type="http://schemas.openxmlformats.org/officeDocument/2006/relationships/font" Target="fonts/ArialBlack-regular.fntdata"/><Relationship Id="rId49" Type="http://schemas.openxmlformats.org/officeDocument/2006/relationships/slide" Target="slides/slide44.xml"/><Relationship Id="rId184" Type="http://schemas.openxmlformats.org/officeDocument/2006/relationships/font" Target="fonts/Tahoma-bold.fntdata"/><Relationship Id="rId189" Type="http://schemas.openxmlformats.org/officeDocument/2006/relationships/font" Target="fonts/OpenSans-bold.fntdata"/><Relationship Id="rId188" Type="http://schemas.openxmlformats.org/officeDocument/2006/relationships/font" Target="fonts/OpenSans-regular.fntdata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183" Type="http://schemas.openxmlformats.org/officeDocument/2006/relationships/font" Target="fonts/Tahoma-regular.fntdata"/><Relationship Id="rId32" Type="http://schemas.openxmlformats.org/officeDocument/2006/relationships/slide" Target="slides/slide27.xml"/><Relationship Id="rId182" Type="http://schemas.openxmlformats.org/officeDocument/2006/relationships/font" Target="fonts/OswaldLight-bold.fntdata"/><Relationship Id="rId35" Type="http://schemas.openxmlformats.org/officeDocument/2006/relationships/slide" Target="slides/slide30.xml"/><Relationship Id="rId181" Type="http://schemas.openxmlformats.org/officeDocument/2006/relationships/font" Target="fonts/OswaldLight-regular.fntdata"/><Relationship Id="rId34" Type="http://schemas.openxmlformats.org/officeDocument/2006/relationships/slide" Target="slides/slide29.xml"/><Relationship Id="rId180" Type="http://schemas.openxmlformats.org/officeDocument/2006/relationships/font" Target="fonts/ArialNarrow-boldItalic.fntdata"/><Relationship Id="rId37" Type="http://schemas.openxmlformats.org/officeDocument/2006/relationships/slide" Target="slides/slide32.xml"/><Relationship Id="rId176" Type="http://schemas.openxmlformats.org/officeDocument/2006/relationships/font" Target="fonts/AmaticSC-bold.fntdata"/><Relationship Id="rId36" Type="http://schemas.openxmlformats.org/officeDocument/2006/relationships/slide" Target="slides/slide31.xml"/><Relationship Id="rId175" Type="http://schemas.openxmlformats.org/officeDocument/2006/relationships/font" Target="fonts/AmaticSC-regular.fntdata"/><Relationship Id="rId39" Type="http://schemas.openxmlformats.org/officeDocument/2006/relationships/slide" Target="slides/slide34.xml"/><Relationship Id="rId174" Type="http://schemas.openxmlformats.org/officeDocument/2006/relationships/font" Target="fonts/Constantia-boldItalic.fntdata"/><Relationship Id="rId38" Type="http://schemas.openxmlformats.org/officeDocument/2006/relationships/slide" Target="slides/slide33.xml"/><Relationship Id="rId173" Type="http://schemas.openxmlformats.org/officeDocument/2006/relationships/font" Target="fonts/Constantia-italic.fntdata"/><Relationship Id="rId179" Type="http://schemas.openxmlformats.org/officeDocument/2006/relationships/font" Target="fonts/ArialNarrow-italic.fntdata"/><Relationship Id="rId178" Type="http://schemas.openxmlformats.org/officeDocument/2006/relationships/font" Target="fonts/ArialNarrow-bold.fntdata"/><Relationship Id="rId177" Type="http://schemas.openxmlformats.org/officeDocument/2006/relationships/font" Target="fonts/ArialNarrow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86" Type="http://schemas.openxmlformats.org/officeDocument/2006/relationships/slide" Target="slides/slide81.xml"/><Relationship Id="rId85" Type="http://schemas.openxmlformats.org/officeDocument/2006/relationships/slide" Target="slides/slide80.xml"/><Relationship Id="rId88" Type="http://schemas.openxmlformats.org/officeDocument/2006/relationships/slide" Target="slides/slide83.xml"/><Relationship Id="rId150" Type="http://schemas.openxmlformats.org/officeDocument/2006/relationships/font" Target="fonts/Caveat-regular.fntdata"/><Relationship Id="rId87" Type="http://schemas.openxmlformats.org/officeDocument/2006/relationships/slide" Target="slides/slide82.xml"/><Relationship Id="rId89" Type="http://schemas.openxmlformats.org/officeDocument/2006/relationships/slide" Target="slides/slide84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149" Type="http://schemas.openxmlformats.org/officeDocument/2006/relationships/slide" Target="slides/slide144.xml"/><Relationship Id="rId4" Type="http://schemas.openxmlformats.org/officeDocument/2006/relationships/slideMaster" Target="slideMasters/slideMaster1.xml"/><Relationship Id="rId148" Type="http://schemas.openxmlformats.org/officeDocument/2006/relationships/slide" Target="slides/slide143.xml"/><Relationship Id="rId9" Type="http://schemas.openxmlformats.org/officeDocument/2006/relationships/slide" Target="slides/slide4.xml"/><Relationship Id="rId143" Type="http://schemas.openxmlformats.org/officeDocument/2006/relationships/slide" Target="slides/slide138.xml"/><Relationship Id="rId142" Type="http://schemas.openxmlformats.org/officeDocument/2006/relationships/slide" Target="slides/slide137.xml"/><Relationship Id="rId141" Type="http://schemas.openxmlformats.org/officeDocument/2006/relationships/slide" Target="slides/slide136.xml"/><Relationship Id="rId140" Type="http://schemas.openxmlformats.org/officeDocument/2006/relationships/slide" Target="slides/slide135.xml"/><Relationship Id="rId5" Type="http://schemas.openxmlformats.org/officeDocument/2006/relationships/notesMaster" Target="notesMasters/notesMaster1.xml"/><Relationship Id="rId147" Type="http://schemas.openxmlformats.org/officeDocument/2006/relationships/slide" Target="slides/slide142.xml"/><Relationship Id="rId6" Type="http://schemas.openxmlformats.org/officeDocument/2006/relationships/slide" Target="slides/slide1.xml"/><Relationship Id="rId146" Type="http://schemas.openxmlformats.org/officeDocument/2006/relationships/slide" Target="slides/slide141.xml"/><Relationship Id="rId7" Type="http://schemas.openxmlformats.org/officeDocument/2006/relationships/slide" Target="slides/slide2.xml"/><Relationship Id="rId145" Type="http://schemas.openxmlformats.org/officeDocument/2006/relationships/slide" Target="slides/slide140.xml"/><Relationship Id="rId8" Type="http://schemas.openxmlformats.org/officeDocument/2006/relationships/slide" Target="slides/slide3.xml"/><Relationship Id="rId144" Type="http://schemas.openxmlformats.org/officeDocument/2006/relationships/slide" Target="slides/slide139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75" Type="http://schemas.openxmlformats.org/officeDocument/2006/relationships/slide" Target="slides/slide70.xml"/><Relationship Id="rId74" Type="http://schemas.openxmlformats.org/officeDocument/2006/relationships/slide" Target="slides/slide69.xml"/><Relationship Id="rId77" Type="http://schemas.openxmlformats.org/officeDocument/2006/relationships/slide" Target="slides/slide72.xml"/><Relationship Id="rId76" Type="http://schemas.openxmlformats.org/officeDocument/2006/relationships/slide" Target="slides/slide71.xml"/><Relationship Id="rId79" Type="http://schemas.openxmlformats.org/officeDocument/2006/relationships/slide" Target="slides/slide74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139" Type="http://schemas.openxmlformats.org/officeDocument/2006/relationships/slide" Target="slides/slide134.xml"/><Relationship Id="rId138" Type="http://schemas.openxmlformats.org/officeDocument/2006/relationships/slide" Target="slides/slide133.xml"/><Relationship Id="rId137" Type="http://schemas.openxmlformats.org/officeDocument/2006/relationships/slide" Target="slides/slide132.xml"/><Relationship Id="rId132" Type="http://schemas.openxmlformats.org/officeDocument/2006/relationships/slide" Target="slides/slide127.xml"/><Relationship Id="rId131" Type="http://schemas.openxmlformats.org/officeDocument/2006/relationships/slide" Target="slides/slide126.xml"/><Relationship Id="rId130" Type="http://schemas.openxmlformats.org/officeDocument/2006/relationships/slide" Target="slides/slide125.xml"/><Relationship Id="rId136" Type="http://schemas.openxmlformats.org/officeDocument/2006/relationships/slide" Target="slides/slide131.xml"/><Relationship Id="rId135" Type="http://schemas.openxmlformats.org/officeDocument/2006/relationships/slide" Target="slides/slide130.xml"/><Relationship Id="rId134" Type="http://schemas.openxmlformats.org/officeDocument/2006/relationships/slide" Target="slides/slide129.xml"/><Relationship Id="rId133" Type="http://schemas.openxmlformats.org/officeDocument/2006/relationships/slide" Target="slides/slide128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6" Type="http://schemas.openxmlformats.org/officeDocument/2006/relationships/slide" Target="slides/slide61.xml"/><Relationship Id="rId172" Type="http://schemas.openxmlformats.org/officeDocument/2006/relationships/font" Target="fonts/Constantia-bold.fntdata"/><Relationship Id="rId65" Type="http://schemas.openxmlformats.org/officeDocument/2006/relationships/slide" Target="slides/slide60.xml"/><Relationship Id="rId171" Type="http://schemas.openxmlformats.org/officeDocument/2006/relationships/font" Target="fonts/Constantia-regular.fntdata"/><Relationship Id="rId68" Type="http://schemas.openxmlformats.org/officeDocument/2006/relationships/slide" Target="slides/slide63.xml"/><Relationship Id="rId170" Type="http://schemas.openxmlformats.org/officeDocument/2006/relationships/font" Target="fonts/Teko-bold.fntdata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165" Type="http://schemas.openxmlformats.org/officeDocument/2006/relationships/font" Target="fonts/SpectralSemiBold-boldItalic.fntdata"/><Relationship Id="rId69" Type="http://schemas.openxmlformats.org/officeDocument/2006/relationships/slide" Target="slides/slide64.xml"/><Relationship Id="rId164" Type="http://schemas.openxmlformats.org/officeDocument/2006/relationships/font" Target="fonts/SpectralSemiBold-italic.fntdata"/><Relationship Id="rId163" Type="http://schemas.openxmlformats.org/officeDocument/2006/relationships/font" Target="fonts/SpectralSemiBold-bold.fntdata"/><Relationship Id="rId162" Type="http://schemas.openxmlformats.org/officeDocument/2006/relationships/font" Target="fonts/SpectralSemiBold-regular.fntdata"/><Relationship Id="rId169" Type="http://schemas.openxmlformats.org/officeDocument/2006/relationships/font" Target="fonts/Teko-regular.fntdata"/><Relationship Id="rId168" Type="http://schemas.openxmlformats.org/officeDocument/2006/relationships/font" Target="fonts/OswaldMedium-bold.fntdata"/><Relationship Id="rId167" Type="http://schemas.openxmlformats.org/officeDocument/2006/relationships/font" Target="fonts/OswaldMedium-regular.fntdata"/><Relationship Id="rId166" Type="http://schemas.openxmlformats.org/officeDocument/2006/relationships/font" Target="fonts/Comforter-regular.fntdata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5" Type="http://schemas.openxmlformats.org/officeDocument/2006/relationships/slide" Target="slides/slide50.xml"/><Relationship Id="rId161" Type="http://schemas.openxmlformats.org/officeDocument/2006/relationships/font" Target="fonts/OswaldSemiBold-bold.fntdata"/><Relationship Id="rId54" Type="http://schemas.openxmlformats.org/officeDocument/2006/relationships/slide" Target="slides/slide49.xml"/><Relationship Id="rId160" Type="http://schemas.openxmlformats.org/officeDocument/2006/relationships/font" Target="fonts/OswaldSemiBold-regular.fntdata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159" Type="http://schemas.openxmlformats.org/officeDocument/2006/relationships/font" Target="fonts/LibreFranklinMedium-boldItalic.fntdata"/><Relationship Id="rId59" Type="http://schemas.openxmlformats.org/officeDocument/2006/relationships/slide" Target="slides/slide54.xml"/><Relationship Id="rId154" Type="http://schemas.openxmlformats.org/officeDocument/2006/relationships/font" Target="fonts/LoraSemiBold-italic.fntdata"/><Relationship Id="rId58" Type="http://schemas.openxmlformats.org/officeDocument/2006/relationships/slide" Target="slides/slide53.xml"/><Relationship Id="rId153" Type="http://schemas.openxmlformats.org/officeDocument/2006/relationships/font" Target="fonts/LoraSemiBold-bold.fntdata"/><Relationship Id="rId152" Type="http://schemas.openxmlformats.org/officeDocument/2006/relationships/font" Target="fonts/LoraSemiBold-regular.fntdata"/><Relationship Id="rId151" Type="http://schemas.openxmlformats.org/officeDocument/2006/relationships/font" Target="fonts/Caveat-bold.fntdata"/><Relationship Id="rId158" Type="http://schemas.openxmlformats.org/officeDocument/2006/relationships/font" Target="fonts/LibreFranklinMedium-italic.fntdata"/><Relationship Id="rId157" Type="http://schemas.openxmlformats.org/officeDocument/2006/relationships/font" Target="fonts/LibreFranklinMedium-bold.fntdata"/><Relationship Id="rId156" Type="http://schemas.openxmlformats.org/officeDocument/2006/relationships/font" Target="fonts/LibreFranklinMedium-regular.fntdata"/><Relationship Id="rId155" Type="http://schemas.openxmlformats.org/officeDocument/2006/relationships/font" Target="fonts/LoraSemiBold-boldItalic.fntdata"/><Relationship Id="rId107" Type="http://schemas.openxmlformats.org/officeDocument/2006/relationships/slide" Target="slides/slide102.xml"/><Relationship Id="rId106" Type="http://schemas.openxmlformats.org/officeDocument/2006/relationships/slide" Target="slides/slide101.xml"/><Relationship Id="rId105" Type="http://schemas.openxmlformats.org/officeDocument/2006/relationships/slide" Target="slides/slide100.xml"/><Relationship Id="rId104" Type="http://schemas.openxmlformats.org/officeDocument/2006/relationships/slide" Target="slides/slide99.xml"/><Relationship Id="rId109" Type="http://schemas.openxmlformats.org/officeDocument/2006/relationships/slide" Target="slides/slide104.xml"/><Relationship Id="rId108" Type="http://schemas.openxmlformats.org/officeDocument/2006/relationships/slide" Target="slides/slide103.xml"/><Relationship Id="rId103" Type="http://schemas.openxmlformats.org/officeDocument/2006/relationships/slide" Target="slides/slide98.xml"/><Relationship Id="rId102" Type="http://schemas.openxmlformats.org/officeDocument/2006/relationships/slide" Target="slides/slide97.xml"/><Relationship Id="rId101" Type="http://schemas.openxmlformats.org/officeDocument/2006/relationships/slide" Target="slides/slide96.xml"/><Relationship Id="rId100" Type="http://schemas.openxmlformats.org/officeDocument/2006/relationships/slide" Target="slides/slide95.xml"/><Relationship Id="rId129" Type="http://schemas.openxmlformats.org/officeDocument/2006/relationships/slide" Target="slides/slide124.xml"/><Relationship Id="rId128" Type="http://schemas.openxmlformats.org/officeDocument/2006/relationships/slide" Target="slides/slide123.xml"/><Relationship Id="rId127" Type="http://schemas.openxmlformats.org/officeDocument/2006/relationships/slide" Target="slides/slide122.xml"/><Relationship Id="rId126" Type="http://schemas.openxmlformats.org/officeDocument/2006/relationships/slide" Target="slides/slide121.xml"/><Relationship Id="rId121" Type="http://schemas.openxmlformats.org/officeDocument/2006/relationships/slide" Target="slides/slide116.xml"/><Relationship Id="rId120" Type="http://schemas.openxmlformats.org/officeDocument/2006/relationships/slide" Target="slides/slide115.xml"/><Relationship Id="rId125" Type="http://schemas.openxmlformats.org/officeDocument/2006/relationships/slide" Target="slides/slide120.xml"/><Relationship Id="rId124" Type="http://schemas.openxmlformats.org/officeDocument/2006/relationships/slide" Target="slides/slide119.xml"/><Relationship Id="rId123" Type="http://schemas.openxmlformats.org/officeDocument/2006/relationships/slide" Target="slides/slide118.xml"/><Relationship Id="rId122" Type="http://schemas.openxmlformats.org/officeDocument/2006/relationships/slide" Target="slides/slide117.xml"/><Relationship Id="rId95" Type="http://schemas.openxmlformats.org/officeDocument/2006/relationships/slide" Target="slides/slide90.xml"/><Relationship Id="rId94" Type="http://schemas.openxmlformats.org/officeDocument/2006/relationships/slide" Target="slides/slide89.xml"/><Relationship Id="rId97" Type="http://schemas.openxmlformats.org/officeDocument/2006/relationships/slide" Target="slides/slide92.xml"/><Relationship Id="rId96" Type="http://schemas.openxmlformats.org/officeDocument/2006/relationships/slide" Target="slides/slide91.xml"/><Relationship Id="rId99" Type="http://schemas.openxmlformats.org/officeDocument/2006/relationships/slide" Target="slides/slide94.xml"/><Relationship Id="rId98" Type="http://schemas.openxmlformats.org/officeDocument/2006/relationships/slide" Target="slides/slide93.xml"/><Relationship Id="rId91" Type="http://schemas.openxmlformats.org/officeDocument/2006/relationships/slide" Target="slides/slide86.xml"/><Relationship Id="rId90" Type="http://schemas.openxmlformats.org/officeDocument/2006/relationships/slide" Target="slides/slide85.xml"/><Relationship Id="rId93" Type="http://schemas.openxmlformats.org/officeDocument/2006/relationships/slide" Target="slides/slide88.xml"/><Relationship Id="rId92" Type="http://schemas.openxmlformats.org/officeDocument/2006/relationships/slide" Target="slides/slide87.xml"/><Relationship Id="rId118" Type="http://schemas.openxmlformats.org/officeDocument/2006/relationships/slide" Target="slides/slide113.xml"/><Relationship Id="rId117" Type="http://schemas.openxmlformats.org/officeDocument/2006/relationships/slide" Target="slides/slide112.xml"/><Relationship Id="rId116" Type="http://schemas.openxmlformats.org/officeDocument/2006/relationships/slide" Target="slides/slide111.xml"/><Relationship Id="rId115" Type="http://schemas.openxmlformats.org/officeDocument/2006/relationships/slide" Target="slides/slide110.xml"/><Relationship Id="rId119" Type="http://schemas.openxmlformats.org/officeDocument/2006/relationships/slide" Target="slides/slide114.xml"/><Relationship Id="rId110" Type="http://schemas.openxmlformats.org/officeDocument/2006/relationships/slide" Target="slides/slide105.xml"/><Relationship Id="rId114" Type="http://schemas.openxmlformats.org/officeDocument/2006/relationships/slide" Target="slides/slide109.xml"/><Relationship Id="rId113" Type="http://schemas.openxmlformats.org/officeDocument/2006/relationships/slide" Target="slides/slide108.xml"/><Relationship Id="rId112" Type="http://schemas.openxmlformats.org/officeDocument/2006/relationships/slide" Target="slides/slide107.xml"/><Relationship Id="rId111" Type="http://schemas.openxmlformats.org/officeDocument/2006/relationships/slide" Target="slides/slide106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2" name="Google Shape;882;p10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10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8" name="Google Shape;898;p10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5" name="Google Shape;905;p10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10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1" name="Google Shape;921;p10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Google Shape;928;p10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7" name="Google Shape;937;p10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4" name="Google Shape;944;p10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2" name="Google Shape;952;p1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1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2" name="Google Shape;972;p1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1" name="Google Shape;981;p1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9" name="Google Shape;989;p1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6" name="Google Shape;996;p1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4" name="Google Shape;1004;p1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3" name="Google Shape;1013;p1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2" name="Google Shape;1022;p1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9" name="Google Shape;1029;p1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6" name="Google Shape;1036;p1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6" name="Google Shape;1046;p1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3" name="Google Shape;1053;p1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0" name="Google Shape;1060;p1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0" name="Google Shape;1070;p1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6" name="Google Shape;1076;p1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3" name="Google Shape;1083;p1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0" name="Google Shape;1090;p1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4" name="Google Shape;1114;p1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0" name="Google Shape;1120;p1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0" name="Google Shape;1130;p1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7" name="Google Shape;1137;p1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4" name="Google Shape;1144;p1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2" name="Google Shape;1152;p1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0" name="Google Shape;1160;p1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0" name="Google Shape;1170;p1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7" name="Google Shape;1177;p1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4" name="Google Shape;1184;p1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9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p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1" name="Google Shape;1191;p1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8" name="Google Shape;1198;p1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3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5" name="Google Shape;1205;p1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2" name="Google Shape;1212;p1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9" name="Google Shape;1219;p1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7" name="Google Shape;1227;p1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4" name="Google Shape;1234;p1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9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1" name="Google Shape;1241;p1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4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5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5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5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5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5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5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5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5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5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6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6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6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6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6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6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6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6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6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6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7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7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7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7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7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7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7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7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7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8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8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8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8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8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8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8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8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p8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8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9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p9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9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9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1" name="Google Shape;831;p9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9" name="Google Shape;839;p9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5" name="Google Shape;845;p9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2" name="Google Shape;852;p9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p9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8" name="Google Shape;868;p9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Google Shape;875;p10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7"/>
          <p:cNvSpPr txBox="1"/>
          <p:nvPr>
            <p:ph idx="12" type="sldNum"/>
          </p:nvPr>
        </p:nvSpPr>
        <p:spPr>
          <a:xfrm>
            <a:off x="6552720" y="6245280"/>
            <a:ext cx="2132280" cy="47448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6"/>
          <p:cNvSpPr txBox="1"/>
          <p:nvPr>
            <p:ph type="title"/>
          </p:nvPr>
        </p:nvSpPr>
        <p:spPr>
          <a:xfrm>
            <a:off x="457200" y="348840"/>
            <a:ext cx="8228160" cy="14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6"/>
          <p:cNvSpPr txBox="1"/>
          <p:nvPr>
            <p:ph idx="1" type="body"/>
          </p:nvPr>
        </p:nvSpPr>
        <p:spPr>
          <a:xfrm>
            <a:off x="457200" y="1981080"/>
            <a:ext cx="8228160" cy="19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6"/>
          <p:cNvSpPr txBox="1"/>
          <p:nvPr>
            <p:ph idx="2" type="body"/>
          </p:nvPr>
        </p:nvSpPr>
        <p:spPr>
          <a:xfrm>
            <a:off x="457200" y="4129920"/>
            <a:ext cx="8228160" cy="19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56"/>
          <p:cNvSpPr txBox="1"/>
          <p:nvPr>
            <p:ph idx="12" type="sldNum"/>
          </p:nvPr>
        </p:nvSpPr>
        <p:spPr>
          <a:xfrm>
            <a:off x="6552720" y="6245280"/>
            <a:ext cx="2132280" cy="47448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7"/>
          <p:cNvSpPr txBox="1"/>
          <p:nvPr>
            <p:ph type="title"/>
          </p:nvPr>
        </p:nvSpPr>
        <p:spPr>
          <a:xfrm>
            <a:off x="457200" y="348840"/>
            <a:ext cx="8228160" cy="14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7"/>
          <p:cNvSpPr txBox="1"/>
          <p:nvPr>
            <p:ph idx="1" type="body"/>
          </p:nvPr>
        </p:nvSpPr>
        <p:spPr>
          <a:xfrm>
            <a:off x="457200" y="1981080"/>
            <a:ext cx="4015080" cy="19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57"/>
          <p:cNvSpPr txBox="1"/>
          <p:nvPr>
            <p:ph idx="2" type="body"/>
          </p:nvPr>
        </p:nvSpPr>
        <p:spPr>
          <a:xfrm>
            <a:off x="4673520" y="1981080"/>
            <a:ext cx="4015080" cy="19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7"/>
          <p:cNvSpPr txBox="1"/>
          <p:nvPr>
            <p:ph idx="3" type="body"/>
          </p:nvPr>
        </p:nvSpPr>
        <p:spPr>
          <a:xfrm>
            <a:off x="457200" y="4129920"/>
            <a:ext cx="4015080" cy="19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7"/>
          <p:cNvSpPr txBox="1"/>
          <p:nvPr>
            <p:ph idx="4" type="body"/>
          </p:nvPr>
        </p:nvSpPr>
        <p:spPr>
          <a:xfrm>
            <a:off x="4673520" y="4129920"/>
            <a:ext cx="4015080" cy="19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57"/>
          <p:cNvSpPr txBox="1"/>
          <p:nvPr>
            <p:ph idx="12" type="sldNum"/>
          </p:nvPr>
        </p:nvSpPr>
        <p:spPr>
          <a:xfrm>
            <a:off x="6552720" y="6245280"/>
            <a:ext cx="2132280" cy="47448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8"/>
          <p:cNvSpPr txBox="1"/>
          <p:nvPr>
            <p:ph type="title"/>
          </p:nvPr>
        </p:nvSpPr>
        <p:spPr>
          <a:xfrm>
            <a:off x="457200" y="348840"/>
            <a:ext cx="8228160" cy="14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8"/>
          <p:cNvSpPr txBox="1"/>
          <p:nvPr>
            <p:ph idx="1" type="body"/>
          </p:nvPr>
        </p:nvSpPr>
        <p:spPr>
          <a:xfrm>
            <a:off x="457200" y="1981080"/>
            <a:ext cx="2649240" cy="19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58"/>
          <p:cNvSpPr txBox="1"/>
          <p:nvPr>
            <p:ph idx="2" type="body"/>
          </p:nvPr>
        </p:nvSpPr>
        <p:spPr>
          <a:xfrm>
            <a:off x="3239280" y="1981080"/>
            <a:ext cx="2649240" cy="19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8"/>
          <p:cNvSpPr txBox="1"/>
          <p:nvPr>
            <p:ph idx="3" type="body"/>
          </p:nvPr>
        </p:nvSpPr>
        <p:spPr>
          <a:xfrm>
            <a:off x="6021360" y="1981080"/>
            <a:ext cx="2649240" cy="19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8"/>
          <p:cNvSpPr txBox="1"/>
          <p:nvPr>
            <p:ph idx="4" type="body"/>
          </p:nvPr>
        </p:nvSpPr>
        <p:spPr>
          <a:xfrm>
            <a:off x="457200" y="4129920"/>
            <a:ext cx="2649240" cy="19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58"/>
          <p:cNvSpPr txBox="1"/>
          <p:nvPr>
            <p:ph idx="5" type="body"/>
          </p:nvPr>
        </p:nvSpPr>
        <p:spPr>
          <a:xfrm>
            <a:off x="3239280" y="4129920"/>
            <a:ext cx="2649240" cy="19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58"/>
          <p:cNvSpPr txBox="1"/>
          <p:nvPr>
            <p:ph idx="6" type="body"/>
          </p:nvPr>
        </p:nvSpPr>
        <p:spPr>
          <a:xfrm>
            <a:off x="6021360" y="4129920"/>
            <a:ext cx="2649240" cy="19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8"/>
          <p:cNvSpPr txBox="1"/>
          <p:nvPr>
            <p:ph idx="12" type="sldNum"/>
          </p:nvPr>
        </p:nvSpPr>
        <p:spPr>
          <a:xfrm>
            <a:off x="6552720" y="6245280"/>
            <a:ext cx="2132280" cy="47448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8"/>
          <p:cNvSpPr txBox="1"/>
          <p:nvPr>
            <p:ph type="title"/>
          </p:nvPr>
        </p:nvSpPr>
        <p:spPr>
          <a:xfrm>
            <a:off x="457200" y="348840"/>
            <a:ext cx="8228160" cy="14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48"/>
          <p:cNvSpPr txBox="1"/>
          <p:nvPr>
            <p:ph idx="1" type="subTitle"/>
          </p:nvPr>
        </p:nvSpPr>
        <p:spPr>
          <a:xfrm>
            <a:off x="457200" y="1981080"/>
            <a:ext cx="8228160" cy="411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8"/>
          <p:cNvSpPr txBox="1"/>
          <p:nvPr>
            <p:ph idx="12" type="sldNum"/>
          </p:nvPr>
        </p:nvSpPr>
        <p:spPr>
          <a:xfrm>
            <a:off x="6552720" y="6245280"/>
            <a:ext cx="2132280" cy="47448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9"/>
          <p:cNvSpPr txBox="1"/>
          <p:nvPr>
            <p:ph type="title"/>
          </p:nvPr>
        </p:nvSpPr>
        <p:spPr>
          <a:xfrm>
            <a:off x="457200" y="348840"/>
            <a:ext cx="8228160" cy="14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9"/>
          <p:cNvSpPr txBox="1"/>
          <p:nvPr>
            <p:ph idx="1" type="body"/>
          </p:nvPr>
        </p:nvSpPr>
        <p:spPr>
          <a:xfrm>
            <a:off x="457200" y="1981080"/>
            <a:ext cx="8228160" cy="411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9"/>
          <p:cNvSpPr txBox="1"/>
          <p:nvPr>
            <p:ph idx="12" type="sldNum"/>
          </p:nvPr>
        </p:nvSpPr>
        <p:spPr>
          <a:xfrm>
            <a:off x="6552720" y="6245280"/>
            <a:ext cx="2132280" cy="47448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0"/>
          <p:cNvSpPr txBox="1"/>
          <p:nvPr>
            <p:ph type="title"/>
          </p:nvPr>
        </p:nvSpPr>
        <p:spPr>
          <a:xfrm>
            <a:off x="457200" y="348840"/>
            <a:ext cx="8228160" cy="14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0"/>
          <p:cNvSpPr txBox="1"/>
          <p:nvPr>
            <p:ph idx="1" type="body"/>
          </p:nvPr>
        </p:nvSpPr>
        <p:spPr>
          <a:xfrm>
            <a:off x="457200" y="1981080"/>
            <a:ext cx="4015080" cy="411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50"/>
          <p:cNvSpPr txBox="1"/>
          <p:nvPr>
            <p:ph idx="2" type="body"/>
          </p:nvPr>
        </p:nvSpPr>
        <p:spPr>
          <a:xfrm>
            <a:off x="4673520" y="1981080"/>
            <a:ext cx="4015080" cy="411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0"/>
          <p:cNvSpPr txBox="1"/>
          <p:nvPr>
            <p:ph idx="12" type="sldNum"/>
          </p:nvPr>
        </p:nvSpPr>
        <p:spPr>
          <a:xfrm>
            <a:off x="6552720" y="6245280"/>
            <a:ext cx="2132280" cy="47448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1"/>
          <p:cNvSpPr txBox="1"/>
          <p:nvPr>
            <p:ph type="title"/>
          </p:nvPr>
        </p:nvSpPr>
        <p:spPr>
          <a:xfrm>
            <a:off x="457200" y="348840"/>
            <a:ext cx="8228160" cy="14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1"/>
          <p:cNvSpPr txBox="1"/>
          <p:nvPr>
            <p:ph idx="12" type="sldNum"/>
          </p:nvPr>
        </p:nvSpPr>
        <p:spPr>
          <a:xfrm>
            <a:off x="6552720" y="6245280"/>
            <a:ext cx="2132280" cy="47448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2"/>
          <p:cNvSpPr txBox="1"/>
          <p:nvPr>
            <p:ph idx="1" type="subTitle"/>
          </p:nvPr>
        </p:nvSpPr>
        <p:spPr>
          <a:xfrm>
            <a:off x="457200" y="380880"/>
            <a:ext cx="8228160" cy="6352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2"/>
          <p:cNvSpPr txBox="1"/>
          <p:nvPr>
            <p:ph idx="12" type="sldNum"/>
          </p:nvPr>
        </p:nvSpPr>
        <p:spPr>
          <a:xfrm>
            <a:off x="6552720" y="6245280"/>
            <a:ext cx="2132280" cy="47448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3"/>
          <p:cNvSpPr txBox="1"/>
          <p:nvPr>
            <p:ph type="title"/>
          </p:nvPr>
        </p:nvSpPr>
        <p:spPr>
          <a:xfrm>
            <a:off x="457200" y="348840"/>
            <a:ext cx="8228160" cy="14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53"/>
          <p:cNvSpPr txBox="1"/>
          <p:nvPr>
            <p:ph idx="1" type="body"/>
          </p:nvPr>
        </p:nvSpPr>
        <p:spPr>
          <a:xfrm>
            <a:off x="457200" y="1981080"/>
            <a:ext cx="4015080" cy="19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3"/>
          <p:cNvSpPr txBox="1"/>
          <p:nvPr>
            <p:ph idx="2" type="body"/>
          </p:nvPr>
        </p:nvSpPr>
        <p:spPr>
          <a:xfrm>
            <a:off x="4673520" y="1981080"/>
            <a:ext cx="4015080" cy="411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3"/>
          <p:cNvSpPr txBox="1"/>
          <p:nvPr>
            <p:ph idx="3" type="body"/>
          </p:nvPr>
        </p:nvSpPr>
        <p:spPr>
          <a:xfrm>
            <a:off x="457200" y="4129920"/>
            <a:ext cx="4015080" cy="19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53"/>
          <p:cNvSpPr txBox="1"/>
          <p:nvPr>
            <p:ph idx="12" type="sldNum"/>
          </p:nvPr>
        </p:nvSpPr>
        <p:spPr>
          <a:xfrm>
            <a:off x="6552720" y="6245280"/>
            <a:ext cx="2132280" cy="47448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4"/>
          <p:cNvSpPr txBox="1"/>
          <p:nvPr>
            <p:ph type="title"/>
          </p:nvPr>
        </p:nvSpPr>
        <p:spPr>
          <a:xfrm>
            <a:off x="457200" y="348840"/>
            <a:ext cx="8228160" cy="14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54"/>
          <p:cNvSpPr txBox="1"/>
          <p:nvPr>
            <p:ph idx="1" type="body"/>
          </p:nvPr>
        </p:nvSpPr>
        <p:spPr>
          <a:xfrm>
            <a:off x="457200" y="1981080"/>
            <a:ext cx="4015080" cy="411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54"/>
          <p:cNvSpPr txBox="1"/>
          <p:nvPr>
            <p:ph idx="2" type="body"/>
          </p:nvPr>
        </p:nvSpPr>
        <p:spPr>
          <a:xfrm>
            <a:off x="4673520" y="1981080"/>
            <a:ext cx="4015080" cy="19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4"/>
          <p:cNvSpPr txBox="1"/>
          <p:nvPr>
            <p:ph idx="3" type="body"/>
          </p:nvPr>
        </p:nvSpPr>
        <p:spPr>
          <a:xfrm>
            <a:off x="4673520" y="4129920"/>
            <a:ext cx="4015080" cy="19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4"/>
          <p:cNvSpPr txBox="1"/>
          <p:nvPr>
            <p:ph idx="12" type="sldNum"/>
          </p:nvPr>
        </p:nvSpPr>
        <p:spPr>
          <a:xfrm>
            <a:off x="6552720" y="6245280"/>
            <a:ext cx="2132280" cy="47448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5"/>
          <p:cNvSpPr txBox="1"/>
          <p:nvPr>
            <p:ph type="title"/>
          </p:nvPr>
        </p:nvSpPr>
        <p:spPr>
          <a:xfrm>
            <a:off x="457200" y="348840"/>
            <a:ext cx="8228160" cy="14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55"/>
          <p:cNvSpPr txBox="1"/>
          <p:nvPr>
            <p:ph idx="1" type="body"/>
          </p:nvPr>
        </p:nvSpPr>
        <p:spPr>
          <a:xfrm>
            <a:off x="457200" y="1981080"/>
            <a:ext cx="4015080" cy="19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5"/>
          <p:cNvSpPr txBox="1"/>
          <p:nvPr>
            <p:ph idx="2" type="body"/>
          </p:nvPr>
        </p:nvSpPr>
        <p:spPr>
          <a:xfrm>
            <a:off x="4673520" y="1981080"/>
            <a:ext cx="4015080" cy="19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5"/>
          <p:cNvSpPr txBox="1"/>
          <p:nvPr>
            <p:ph idx="3" type="body"/>
          </p:nvPr>
        </p:nvSpPr>
        <p:spPr>
          <a:xfrm>
            <a:off x="457200" y="4129920"/>
            <a:ext cx="8228160" cy="19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5"/>
          <p:cNvSpPr txBox="1"/>
          <p:nvPr>
            <p:ph idx="12" type="sldNum"/>
          </p:nvPr>
        </p:nvSpPr>
        <p:spPr>
          <a:xfrm>
            <a:off x="6552720" y="6245280"/>
            <a:ext cx="2132280" cy="47448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6"/>
          <p:cNvSpPr txBox="1"/>
          <p:nvPr>
            <p:ph type="title"/>
          </p:nvPr>
        </p:nvSpPr>
        <p:spPr>
          <a:xfrm>
            <a:off x="457200" y="380880"/>
            <a:ext cx="8228160" cy="137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p146"/>
          <p:cNvSpPr txBox="1"/>
          <p:nvPr>
            <p:ph idx="1" type="body"/>
          </p:nvPr>
        </p:nvSpPr>
        <p:spPr>
          <a:xfrm>
            <a:off x="457200" y="1981080"/>
            <a:ext cx="8228160" cy="411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146"/>
          <p:cNvSpPr/>
          <p:nvPr/>
        </p:nvSpPr>
        <p:spPr>
          <a:xfrm>
            <a:off x="45720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" name="Google Shape;9;p146"/>
          <p:cNvSpPr/>
          <p:nvPr/>
        </p:nvSpPr>
        <p:spPr>
          <a:xfrm>
            <a:off x="3124080" y="6245280"/>
            <a:ext cx="289584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" name="Google Shape;10;p146"/>
          <p:cNvSpPr txBox="1"/>
          <p:nvPr>
            <p:ph idx="12" type="sldNum"/>
          </p:nvPr>
        </p:nvSpPr>
        <p:spPr>
          <a:xfrm>
            <a:off x="6552720" y="6245280"/>
            <a:ext cx="2132280" cy="47448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0.xml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1.xml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2.xml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3.xml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4.xml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5.xml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6.xml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7.xml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8.xml"/><Relationship Id="rId3" Type="http://schemas.openxmlformats.org/officeDocument/2006/relationships/image" Target="../media/image23.jpg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9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0.xml"/></Relationships>
</file>

<file path=ppt/slides/_rels/slide1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1.xml"/></Relationships>
</file>

<file path=ppt/slides/_rels/slide1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2.xml"/></Relationships>
</file>

<file path=ppt/slides/_rels/slide1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3.xml"/></Relationships>
</file>

<file path=ppt/slides/_rels/slide1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4.xml"/></Relationships>
</file>

<file path=ppt/slides/_rels/slide1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5.xml"/><Relationship Id="rId3" Type="http://schemas.openxmlformats.org/officeDocument/2006/relationships/image" Target="../media/image19.jpg"/></Relationships>
</file>

<file path=ppt/slides/_rels/slide1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6.xml"/></Relationships>
</file>

<file path=ppt/slides/_rels/slide1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7.xml"/></Relationships>
</file>

<file path=ppt/slides/_rels/slide1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8.xml"/></Relationships>
</file>

<file path=ppt/slides/_rels/slide1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9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0.xml"/></Relationships>
</file>

<file path=ppt/slides/_rels/slide1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1.xml"/></Relationships>
</file>

<file path=ppt/slides/_rels/slide1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2.xml"/><Relationship Id="rId3" Type="http://schemas.openxmlformats.org/officeDocument/2006/relationships/image" Target="../media/image21.jpg"/></Relationships>
</file>

<file path=ppt/slides/_rels/slide1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3.xml"/><Relationship Id="rId3" Type="http://schemas.openxmlformats.org/officeDocument/2006/relationships/image" Target="../media/image20.jpg"/></Relationships>
</file>

<file path=ppt/slides/_rels/slide1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4.xml"/></Relationships>
</file>

<file path=ppt/slides/_rels/slide1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5.xml"/></Relationships>
</file>

<file path=ppt/slides/_rels/slide1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6.xml"/></Relationships>
</file>

<file path=ppt/slides/_rels/slide1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7.xml"/></Relationships>
</file>

<file path=ppt/slides/_rels/slide1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8.xml"/></Relationships>
</file>

<file path=ppt/slides/_rels/slide1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9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0.xml"/></Relationships>
</file>

<file path=ppt/slides/_rels/slide1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1.xml"/></Relationships>
</file>

<file path=ppt/slides/_rels/slide1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2.xml"/></Relationships>
</file>

<file path=ppt/slides/_rels/slide1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3.xml"/></Relationships>
</file>

<file path=ppt/slides/_rels/slide1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4.xml"/></Relationships>
</file>

<file path=ppt/slides/_rels/slide1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5.xml"/></Relationships>
</file>

<file path=ppt/slides/_rels/slide1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6.xml"/></Relationships>
</file>

<file path=ppt/slides/_rels/slide1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7.xml"/></Relationships>
</file>

<file path=ppt/slides/_rels/slide1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8.xml"/></Relationships>
</file>

<file path=ppt/slides/_rels/slide1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9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0.xml"/></Relationships>
</file>

<file path=ppt/slides/_rels/slide1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1.xml"/></Relationships>
</file>

<file path=ppt/slides/_rels/slide1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2.xml"/></Relationships>
</file>

<file path=ppt/slides/_rels/slide1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3.xml"/></Relationships>
</file>

<file path=ppt/slides/_rels/slide1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4.xml"/><Relationship Id="rId3" Type="http://schemas.openxmlformats.org/officeDocument/2006/relationships/image" Target="../media/image2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.jpg"/><Relationship Id="rId4" Type="http://schemas.openxmlformats.org/officeDocument/2006/relationships/image" Target="../media/image1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4.jpg"/><Relationship Id="rId4" Type="http://schemas.openxmlformats.org/officeDocument/2006/relationships/image" Target="../media/image26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2.jpg"/><Relationship Id="rId4" Type="http://schemas.openxmlformats.org/officeDocument/2006/relationships/image" Target="../media/image11.jpg"/><Relationship Id="rId5" Type="http://schemas.openxmlformats.org/officeDocument/2006/relationships/image" Target="../media/image22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3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24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15.jp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8.xml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685800" y="3886200"/>
            <a:ext cx="7772400" cy="1828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7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Второзаконие</a:t>
            </a:r>
            <a:endParaRPr sz="7700">
              <a:solidFill>
                <a:srgbClr val="827F4C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1600200" y="5181480"/>
            <a:ext cx="6400800" cy="6098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strike="noStrike">
                <a:solidFill>
                  <a:srgbClr val="000000"/>
                </a:solidFill>
                <a:latin typeface="Lora SemiBold"/>
                <a:ea typeface="Lora SemiBold"/>
                <a:cs typeface="Lora SemiBold"/>
                <a:sym typeface="Lora SemiBold"/>
              </a:rPr>
              <a:t>второй закон</a:t>
            </a:r>
            <a:endParaRPr sz="4300" strike="noStrike">
              <a:solidFill>
                <a:srgbClr val="000000"/>
              </a:solidFill>
              <a:latin typeface="Lora SemiBold"/>
              <a:ea typeface="Lora SemiBold"/>
              <a:cs typeface="Lora SemiBold"/>
              <a:sym typeface="Lora SemiBold"/>
            </a:endParaRPr>
          </a:p>
        </p:txBody>
      </p:sp>
      <p:cxnSp>
        <p:nvCxnSpPr>
          <p:cNvPr id="78" name="Google Shape;78;p2"/>
          <p:cNvCxnSpPr/>
          <p:nvPr/>
        </p:nvCxnSpPr>
        <p:spPr>
          <a:xfrm>
            <a:off x="0" y="4038480"/>
            <a:ext cx="9144000" cy="1800"/>
          </a:xfrm>
          <a:prstGeom prst="straightConnector1">
            <a:avLst/>
          </a:prstGeom>
          <a:noFill/>
          <a:ln cap="flat" cmpd="sng" w="763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79" name="Google Shape;79;p2"/>
          <p:cNvCxnSpPr/>
          <p:nvPr/>
        </p:nvCxnSpPr>
        <p:spPr>
          <a:xfrm>
            <a:off x="0" y="3886200"/>
            <a:ext cx="9144000" cy="1440"/>
          </a:xfrm>
          <a:prstGeom prst="straightConnector1">
            <a:avLst/>
          </a:prstGeom>
          <a:noFill/>
          <a:ln cap="flat" cmpd="sng" w="572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80" name="Google Shape;80;p2"/>
          <p:cNvCxnSpPr/>
          <p:nvPr/>
        </p:nvCxnSpPr>
        <p:spPr>
          <a:xfrm>
            <a:off x="0" y="4191120"/>
            <a:ext cx="9144000" cy="1440"/>
          </a:xfrm>
          <a:prstGeom prst="straightConnector1">
            <a:avLst/>
          </a:prstGeom>
          <a:noFill/>
          <a:ln cap="flat" cmpd="sng" w="572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81" name="Google Shape;8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320" y="1371600"/>
            <a:ext cx="3200400" cy="2400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7" name="Google Shape;167;p11"/>
          <p:cNvSpPr/>
          <p:nvPr/>
        </p:nvSpPr>
        <p:spPr>
          <a:xfrm>
            <a:off x="457200" y="0"/>
            <a:ext cx="8229600" cy="1600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Язык проклятий</a:t>
            </a:r>
            <a:b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b="1" i="1" lang="en-US" sz="2400" strike="noStrike">
                <a:solidFill>
                  <a:srgbClr val="AAA578"/>
                </a:solidFill>
                <a:latin typeface="Tahoma"/>
                <a:ea typeface="Tahoma"/>
                <a:cs typeface="Tahoma"/>
                <a:sym typeface="Tahoma"/>
              </a:rPr>
              <a:t>И в договорах </a:t>
            </a:r>
            <a:r>
              <a:rPr b="1" i="1" lang="en-US" sz="2400">
                <a:solidFill>
                  <a:srgbClr val="AAA578"/>
                </a:solidFill>
                <a:latin typeface="Tahoma"/>
                <a:ea typeface="Tahoma"/>
                <a:cs typeface="Tahoma"/>
                <a:sym typeface="Tahoma"/>
              </a:rPr>
              <a:t>Асархаддона</a:t>
            </a:r>
            <a:r>
              <a:rPr b="1" i="1" lang="en-US" sz="2400" strike="noStrike">
                <a:solidFill>
                  <a:srgbClr val="AAA578"/>
                </a:solidFill>
                <a:latin typeface="Tahoma"/>
                <a:ea typeface="Tahoma"/>
                <a:cs typeface="Tahoma"/>
                <a:sym typeface="Tahoma"/>
              </a:rPr>
              <a:t>, и во Второзаконии содержатся схожие проклятия за нелояльность.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8" name="Google Shape;168;p11"/>
          <p:cNvSpPr/>
          <p:nvPr/>
        </p:nvSpPr>
        <p:spPr>
          <a:xfrm>
            <a:off x="228600" y="1752480"/>
            <a:ext cx="4267080" cy="48769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1C2C7"/>
          </a:solidFill>
          <a:ln cap="flat" cmpd="sng" w="126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1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АСАРХАДДОН</a:t>
            </a:r>
            <a:endParaRPr b="0" i="1" sz="21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None/>
            </a:pPr>
            <a:r>
              <a:rPr b="1" i="1" lang="en-US" sz="1700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"Как дождь не падает с медного неба, так и на ваших полях не будет ни дождя, ни росы".</a:t>
            </a:r>
            <a:endParaRPr b="0" i="1" sz="17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None/>
            </a:pPr>
            <a:r>
              <a:rPr b="1" i="1" lang="en-US" sz="1700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"Пусть </a:t>
            </a:r>
            <a:r>
              <a:rPr b="1" i="1" lang="en-US" sz="1700">
                <a:latin typeface="Arial Narrow"/>
                <a:ea typeface="Arial Narrow"/>
                <a:cs typeface="Arial Narrow"/>
                <a:sym typeface="Arial Narrow"/>
              </a:rPr>
              <a:t>Син</a:t>
            </a:r>
            <a:r>
              <a:rPr b="1" i="1" lang="en-US" sz="1700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, светило неб</a:t>
            </a:r>
            <a:r>
              <a:rPr b="1" i="1" lang="en-US" sz="1700">
                <a:latin typeface="Arial Narrow"/>
                <a:ea typeface="Arial Narrow"/>
                <a:cs typeface="Arial Narrow"/>
                <a:sym typeface="Arial Narrow"/>
              </a:rPr>
              <a:t>ес</a:t>
            </a:r>
            <a:r>
              <a:rPr b="1" i="1" lang="en-US" sz="1700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и земли, облечет тебя в проказу..."</a:t>
            </a:r>
            <a:endParaRPr b="0" i="1" sz="17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None/>
            </a:pPr>
            <a:r>
              <a:rPr b="1" i="1" lang="en-US" sz="1700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"Пусть Шамаш... лишит вас зрения; ходите во тьме!"</a:t>
            </a:r>
            <a:endParaRPr b="0" i="1" sz="17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None/>
            </a:pPr>
            <a:r>
              <a:rPr b="1" i="1" lang="en-US" sz="1700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"Пусть Адад... положит конец растительности в твоей земле...".</a:t>
            </a:r>
            <a:endParaRPr b="0" i="1" sz="17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None/>
            </a:pPr>
            <a:r>
              <a:rPr b="1" i="1" lang="en-US" sz="1700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"Пусть Гула... наложит болезнь... незаживающую болячку на твое тело..."</a:t>
            </a:r>
            <a:endParaRPr b="0" i="1" sz="17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None/>
            </a:pPr>
            <a:r>
              <a:rPr b="1" i="1" lang="en-US" sz="1700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"Пусть Набу... сделает так, чтобы твои потомки исчезли с лица земли".</a:t>
            </a:r>
            <a:endParaRPr b="0" i="1" sz="17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9" name="Google Shape;169;p11"/>
          <p:cNvSpPr/>
          <p:nvPr/>
        </p:nvSpPr>
        <p:spPr>
          <a:xfrm>
            <a:off x="4648320" y="1752480"/>
            <a:ext cx="4267080" cy="48769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cap="flat" cmpd="sng" w="126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2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ВТОРОЗАКОНИЕ</a:t>
            </a:r>
            <a:endParaRPr b="0" i="1" sz="2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None/>
            </a:pPr>
            <a:r>
              <a:rPr b="1" i="1" lang="en-US" sz="1800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"</a:t>
            </a:r>
            <a:r>
              <a:rPr b="1" i="1" lang="en-US" sz="1700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Небо над твоей головой станет бронзовым... Господь превратит дождь в твоей стране в пыль и порошок".</a:t>
            </a:r>
            <a:endParaRPr b="0" i="1" sz="17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None/>
            </a:pPr>
            <a:r>
              <a:rPr b="1" i="1" lang="en-US" sz="1700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"Яхве поразит вас болезнями..."</a:t>
            </a:r>
            <a:endParaRPr b="0" i="1" sz="17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None/>
            </a:pPr>
            <a:r>
              <a:rPr b="1" i="1" lang="en-US" sz="1700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"Яхве поразит вас... слепотой и смятением ума".</a:t>
            </a:r>
            <a:endParaRPr b="0" i="1" sz="17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None/>
            </a:pPr>
            <a:r>
              <a:rPr b="1" i="1" lang="en-US" sz="1700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"Вы посадите виноградник, но даже не начнете наслаждаться его плодами".</a:t>
            </a:r>
            <a:endParaRPr b="0" i="1" sz="17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None/>
            </a:pPr>
            <a:r>
              <a:rPr b="1" i="1" lang="en-US" sz="1700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"Яхве поразит ваши колени и ноги... нарывами, которые нельзя будет вылечить...".</a:t>
            </a:r>
            <a:endParaRPr b="0" i="1" sz="17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None/>
            </a:pPr>
            <a:r>
              <a:rPr b="1" i="1" lang="en-US" sz="1700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"Вы будете выкорчеваны из земли, в которую входите, чтобы овладеть ею".</a:t>
            </a:r>
            <a:endParaRPr b="0" i="1" sz="17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101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85" name="Google Shape;885;p101"/>
          <p:cNvSpPr/>
          <p:nvPr/>
        </p:nvSpPr>
        <p:spPr>
          <a:xfrm>
            <a:off x="152850" y="3962525"/>
            <a:ext cx="8991162" cy="121894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Предписания о чистоте</a:t>
            </a:r>
            <a:endParaRPr b="1" sz="5100">
              <a:solidFill>
                <a:srgbClr val="827F4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cxnSp>
        <p:nvCxnSpPr>
          <p:cNvPr id="886" name="Google Shape;886;p101"/>
          <p:cNvCxnSpPr/>
          <p:nvPr/>
        </p:nvCxnSpPr>
        <p:spPr>
          <a:xfrm>
            <a:off x="0" y="4038480"/>
            <a:ext cx="9144000" cy="1800"/>
          </a:xfrm>
          <a:prstGeom prst="straightConnector1">
            <a:avLst/>
          </a:prstGeom>
          <a:noFill/>
          <a:ln cap="flat" cmpd="sng" w="763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887" name="Google Shape;887;p101"/>
          <p:cNvCxnSpPr/>
          <p:nvPr/>
        </p:nvCxnSpPr>
        <p:spPr>
          <a:xfrm>
            <a:off x="0" y="3886200"/>
            <a:ext cx="9144000" cy="1440"/>
          </a:xfrm>
          <a:prstGeom prst="straightConnector1">
            <a:avLst/>
          </a:prstGeom>
          <a:noFill/>
          <a:ln cap="flat" cmpd="sng" w="572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888" name="Google Shape;888;p101"/>
          <p:cNvCxnSpPr/>
          <p:nvPr/>
        </p:nvCxnSpPr>
        <p:spPr>
          <a:xfrm>
            <a:off x="0" y="4191120"/>
            <a:ext cx="9144000" cy="1440"/>
          </a:xfrm>
          <a:prstGeom prst="straightConnector1">
            <a:avLst/>
          </a:prstGeom>
          <a:noFill/>
          <a:ln cap="flat" cmpd="sng" w="572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102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94" name="Google Shape;894;p102"/>
          <p:cNvSpPr/>
          <p:nvPr/>
        </p:nvSpPr>
        <p:spPr>
          <a:xfrm>
            <a:off x="457200" y="1522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Лица, и</a:t>
            </a:r>
            <a: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сключенные из собрания </a:t>
            </a:r>
            <a: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(23:1-8)</a:t>
            </a:r>
            <a:endParaRPr b="1" sz="5100">
              <a:solidFill>
                <a:srgbClr val="827F4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95" name="Google Shape;895;p102"/>
          <p:cNvSpPr/>
          <p:nvPr/>
        </p:nvSpPr>
        <p:spPr>
          <a:xfrm>
            <a:off x="457200" y="1676520"/>
            <a:ext cx="8229600" cy="49528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“Общество Яхве" включало в себя призыв к поклонению, ежегодные праздники и военные сборы. Членство в общине было привилегией, а не правом.</a:t>
            </a:r>
            <a:endParaRPr b="1" sz="28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27660" lvl="0" marL="45720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Поскольку эти собрания носили религиозный характер, доступ к ним был ограничен.</a:t>
            </a:r>
            <a:endParaRPr i="1" sz="2400">
              <a:latin typeface="Tahoma"/>
              <a:ea typeface="Tahoma"/>
              <a:cs typeface="Tahoma"/>
              <a:sym typeface="Tahoma"/>
            </a:endParaRPr>
          </a:p>
          <a:p>
            <a:pPr indent="-327660" lvl="0" marL="45720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Те, у кого были уродства или врождённые аномалиии, 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не 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допускались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равно как и представители национальностей моавитян и аммонитян.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В пророческом видении мессианского будущего эти ограничения в конце концов будут сняты (ср. Ис. 56:3-7; 19:19-25).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"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03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01" name="Google Shape;901;p103"/>
          <p:cNvSpPr/>
          <p:nvPr/>
        </p:nvSpPr>
        <p:spPr>
          <a:xfrm>
            <a:off x="457200" y="3808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Ритуальная чистота в военном лагере (23:9-14)</a:t>
            </a:r>
            <a:endParaRPr b="1" sz="5100">
              <a:solidFill>
                <a:srgbClr val="827F4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02" name="Google Shape;902;p103"/>
          <p:cNvSpPr/>
          <p:nvPr/>
        </p:nvSpPr>
        <p:spPr>
          <a:xfrm>
            <a:off x="457200" y="1981080"/>
            <a:ext cx="8229600" cy="4114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Поскольку война носила сакральный характер, в военном лагере требовалось соблюдение ритуальной чистоты. Присутствие Яхве в стане делало это обязательным.</a:t>
            </a:r>
            <a:endParaRPr b="1" sz="28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Ночные выделения и человеческие экскременты были ритуально оскверняющими.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В первом случае солдаты должны были 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вымыться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В другом случае они должны были закапывать свои отходы за пределами лагеря.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104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08" name="Google Shape;908;p104"/>
          <p:cNvSpPr/>
          <p:nvPr/>
        </p:nvSpPr>
        <p:spPr>
          <a:xfrm>
            <a:off x="762126" y="4191125"/>
            <a:ext cx="8123706" cy="121894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Постановления о разном</a:t>
            </a:r>
            <a:endParaRPr b="1" sz="5100">
              <a:solidFill>
                <a:srgbClr val="827F4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cxnSp>
        <p:nvCxnSpPr>
          <p:cNvPr id="909" name="Google Shape;909;p104"/>
          <p:cNvCxnSpPr/>
          <p:nvPr/>
        </p:nvCxnSpPr>
        <p:spPr>
          <a:xfrm>
            <a:off x="0" y="4038480"/>
            <a:ext cx="9144000" cy="1800"/>
          </a:xfrm>
          <a:prstGeom prst="straightConnector1">
            <a:avLst/>
          </a:prstGeom>
          <a:noFill/>
          <a:ln cap="flat" cmpd="sng" w="763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910" name="Google Shape;910;p104"/>
          <p:cNvCxnSpPr/>
          <p:nvPr/>
        </p:nvCxnSpPr>
        <p:spPr>
          <a:xfrm>
            <a:off x="0" y="3886200"/>
            <a:ext cx="9144000" cy="1440"/>
          </a:xfrm>
          <a:prstGeom prst="straightConnector1">
            <a:avLst/>
          </a:prstGeom>
          <a:noFill/>
          <a:ln cap="flat" cmpd="sng" w="572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911" name="Google Shape;911;p104"/>
          <p:cNvCxnSpPr/>
          <p:nvPr/>
        </p:nvCxnSpPr>
        <p:spPr>
          <a:xfrm>
            <a:off x="0" y="4191120"/>
            <a:ext cx="9144000" cy="1440"/>
          </a:xfrm>
          <a:prstGeom prst="straightConnector1">
            <a:avLst/>
          </a:prstGeom>
          <a:noFill/>
          <a:ln cap="flat" cmpd="sng" w="572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05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17" name="Google Shape;917;p105"/>
          <p:cNvSpPr/>
          <p:nvPr/>
        </p:nvSpPr>
        <p:spPr>
          <a:xfrm>
            <a:off x="457200" y="3808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Беглые рабы (23:15-16)</a:t>
            </a:r>
            <a:endParaRPr b="1" sz="5100">
              <a:solidFill>
                <a:srgbClr val="827F4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18" name="Google Shape;918;p105"/>
          <p:cNvSpPr/>
          <p:nvPr/>
        </p:nvSpPr>
        <p:spPr>
          <a:xfrm>
            <a:off x="457200" y="1981080"/>
            <a:ext cx="8229600" cy="4114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Предоставление убежища беглым рабам основывалось на принципах человеколюбия.</a:t>
            </a:r>
            <a:endParaRPr b="1" sz="28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В других кодексах Древнего Востока, напротив, укрывательство беглых рабов считалось смертным преступлением (Кодекс Хаммурапи).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Беглым рабам из соседних государств разрешалось оставаться в Израиле и не возвращаться к своим хозяевам.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Этот закон 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согласуется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с общим законом о недопустимости жестокого обращения и притеснения пришельцев (см. Исх. 22:21).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106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24" name="Google Shape;924;p106"/>
          <p:cNvSpPr/>
          <p:nvPr/>
        </p:nvSpPr>
        <p:spPr>
          <a:xfrm>
            <a:off x="457200" y="380880"/>
            <a:ext cx="853452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Священная проституция (23:17-18)</a:t>
            </a:r>
            <a:endParaRPr b="1" sz="5100">
              <a:solidFill>
                <a:srgbClr val="827F4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25" name="Google Shape;925;p106"/>
          <p:cNvSpPr/>
          <p:nvPr/>
        </p:nvSpPr>
        <p:spPr>
          <a:xfrm>
            <a:off x="457200" y="1981080"/>
            <a:ext cx="8229600" cy="4114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Ханаанский культ плодородия включал ритуальное воспроизведение союза Ваала и Ашеры как форму имитативной магии.</a:t>
            </a:r>
            <a:endParaRPr b="1" sz="28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Библейски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й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текст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 последовательно осуждает эту практику, запрещая вносить в храм деньги, полученные от проституции, для жертвенных обетов.</a:t>
            </a:r>
            <a:endParaRPr i="1" sz="2400"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"Грязные деньги" не должны использоваться для 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священных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целей.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07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31" name="Google Shape;931;p107"/>
          <p:cNvSpPr/>
          <p:nvPr/>
        </p:nvSpPr>
        <p:spPr>
          <a:xfrm>
            <a:off x="152280" y="380880"/>
            <a:ext cx="89154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Проценты, обеты и путешественники (23:19-23)</a:t>
            </a:r>
            <a:endParaRPr b="1" sz="5100">
              <a:solidFill>
                <a:srgbClr val="827F4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32" name="Google Shape;932;p107"/>
          <p:cNvSpPr/>
          <p:nvPr/>
        </p:nvSpPr>
        <p:spPr>
          <a:xfrm>
            <a:off x="152280" y="1981080"/>
            <a:ext cx="2819520" cy="41911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C3C39C"/>
              </a:gs>
              <a:gs pos="50000">
                <a:srgbClr val="FFFFCC"/>
              </a:gs>
              <a:gs pos="100000">
                <a:srgbClr val="C3C39C"/>
              </a:gs>
            </a:gsLst>
            <a:lin ang="2700000" scaled="0"/>
          </a:gradFill>
          <a:ln cap="flat" cmpd="sng" w="126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trike="noStrike">
                <a:solidFill>
                  <a:srgbClr val="0000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Проценты по </a:t>
            </a:r>
            <a:r>
              <a:rPr lang="en-US" sz="2400">
                <a:latin typeface="Oswald SemiBold"/>
                <a:ea typeface="Oswald SemiBold"/>
                <a:cs typeface="Oswald SemiBold"/>
                <a:sym typeface="Oswald SemiBold"/>
              </a:rPr>
              <a:t>займам</a:t>
            </a:r>
            <a:endParaRPr sz="2400" strike="noStrike">
              <a:solidFill>
                <a:srgbClr val="000000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  <a:p>
            <a:pPr indent="-31133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060"/>
              <a:buFont typeface="Noto Sans Symbols"/>
              <a:buChar char="■"/>
            </a:pPr>
            <a:r>
              <a:rPr i="1" lang="en-US" sz="1900">
                <a:latin typeface="Arial Narrow"/>
                <a:ea typeface="Arial Narrow"/>
                <a:cs typeface="Arial Narrow"/>
                <a:sym typeface="Arial Narrow"/>
              </a:rPr>
              <a:t>Проценты в Древнем Ближнем Востоке могли</a:t>
            </a:r>
            <a:r>
              <a:rPr b="0" i="1" lang="en-US" sz="1900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быть непомерно высокими (от трети до половины основной суммы долга)</a:t>
            </a:r>
            <a:endParaRPr b="0" i="1" sz="19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1133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060"/>
              <a:buFont typeface="Noto Sans Symbols"/>
              <a:buChar char="■"/>
            </a:pPr>
            <a:r>
              <a:rPr b="0" i="1" lang="en-US" sz="1900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Израилю было разрешено взимать проценты по займам с иностранцев, но не с израильтян.</a:t>
            </a:r>
            <a:endParaRPr b="0" i="1" sz="19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33" name="Google Shape;933;p107"/>
          <p:cNvSpPr/>
          <p:nvPr/>
        </p:nvSpPr>
        <p:spPr>
          <a:xfrm>
            <a:off x="3124080" y="1981080"/>
            <a:ext cx="2819520" cy="41911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C2C274"/>
              </a:gs>
              <a:gs pos="50000">
                <a:srgbClr val="FFFF99"/>
              </a:gs>
              <a:gs pos="100000">
                <a:srgbClr val="C2C274"/>
              </a:gs>
            </a:gsLst>
            <a:lin ang="5400000" scaled="0"/>
          </a:gradFill>
          <a:ln cap="flat" cmpd="sng" w="126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Oswald SemiBold"/>
                <a:ea typeface="Oswald SemiBold"/>
                <a:cs typeface="Oswald SemiBold"/>
                <a:sym typeface="Oswald SemiBold"/>
              </a:rPr>
              <a:t>Обеты</a:t>
            </a:r>
            <a:endParaRPr sz="2400">
              <a:latin typeface="Oswald SemiBold"/>
              <a:ea typeface="Oswald SemiBold"/>
              <a:cs typeface="Oswald SemiBold"/>
              <a:sym typeface="Oswald SemiBold"/>
            </a:endParaRPr>
          </a:p>
          <a:p>
            <a:pPr indent="-31133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060"/>
              <a:buFont typeface="Noto Sans Symbols"/>
              <a:buChar char="■"/>
            </a:pPr>
            <a:r>
              <a:rPr i="1" lang="en-US" sz="1900">
                <a:latin typeface="Arial Narrow"/>
                <a:ea typeface="Arial Narrow"/>
                <a:cs typeface="Arial Narrow"/>
                <a:sym typeface="Arial Narrow"/>
              </a:rPr>
              <a:t>Обеты следовало исполнять немедленно. Поскольку они были добровольными, израильтянин должен был тщательно обдумывать свои обещания.</a:t>
            </a:r>
            <a:endParaRPr i="1" sz="19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1133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060"/>
              <a:buFont typeface="Noto Sans Symbols"/>
              <a:buChar char="■"/>
            </a:pPr>
            <a:r>
              <a:rPr i="1" lang="en-US" sz="1900">
                <a:latin typeface="Arial Narrow"/>
                <a:ea typeface="Arial Narrow"/>
                <a:cs typeface="Arial Narrow"/>
                <a:sym typeface="Arial Narrow"/>
              </a:rPr>
              <a:t>Если обет всё же давался, его обязательно нужно было выполнить.</a:t>
            </a:r>
            <a:endParaRPr b="0" i="1" sz="19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34" name="Google Shape;934;p107"/>
          <p:cNvSpPr/>
          <p:nvPr/>
        </p:nvSpPr>
        <p:spPr>
          <a:xfrm>
            <a:off x="6095880" y="1981080"/>
            <a:ext cx="2895840" cy="4191120"/>
          </a:xfrm>
          <a:prstGeom prst="rect">
            <a:avLst/>
          </a:prstGeom>
          <a:gradFill>
            <a:gsLst>
              <a:gs pos="0">
                <a:srgbClr val="C2C24E"/>
              </a:gs>
              <a:gs pos="50000">
                <a:srgbClr val="FFFF66"/>
              </a:gs>
              <a:gs pos="100000">
                <a:srgbClr val="C2C24E"/>
              </a:gs>
            </a:gsLst>
            <a:lin ang="18900000" scaled="0"/>
          </a:gradFill>
          <a:ln cap="flat" cmpd="sng" w="126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Oswald SemiBold"/>
                <a:ea typeface="Oswald SemiBold"/>
                <a:cs typeface="Oswald SemiBold"/>
                <a:sym typeface="Oswald SemiBold"/>
              </a:rPr>
              <a:t>Путешественники</a:t>
            </a:r>
            <a:endParaRPr sz="2400">
              <a:latin typeface="Oswald SemiBold"/>
              <a:ea typeface="Oswald SemiBold"/>
              <a:cs typeface="Oswald SemiBold"/>
              <a:sym typeface="Oswald SemiBold"/>
            </a:endParaRPr>
          </a:p>
          <a:p>
            <a:pPr indent="-3176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160"/>
              <a:buFont typeface="Noto Sans Symbols"/>
              <a:buChar char="■"/>
            </a:pPr>
            <a:r>
              <a:rPr i="1" lang="en-US" sz="2000">
                <a:latin typeface="Arial Narrow"/>
                <a:ea typeface="Arial Narrow"/>
                <a:cs typeface="Arial Narrow"/>
                <a:sym typeface="Arial Narrow"/>
              </a:rPr>
              <a:t>Израильтянин, находясь в пути, мог питаться с полей, мимо которых проходил, но только для утоления голода</a:t>
            </a:r>
            <a:r>
              <a:rPr i="1" lang="en-US" sz="2000">
                <a:latin typeface="Tahoma"/>
                <a:ea typeface="Tahoma"/>
                <a:cs typeface="Tahoma"/>
                <a:sym typeface="Tahoma"/>
              </a:rPr>
              <a:t>.</a:t>
            </a:r>
            <a:endParaRPr b="0" i="1" sz="20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176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160"/>
              <a:buFont typeface="Noto Sans Symbols"/>
              <a:buChar char="■"/>
            </a:pPr>
            <a:r>
              <a:rPr b="0" i="1" lang="en-US" sz="2000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Однако он не должен </a:t>
            </a:r>
            <a:r>
              <a:rPr i="1" lang="en-US" sz="2000">
                <a:latin typeface="Arial Narrow"/>
                <a:ea typeface="Arial Narrow"/>
                <a:cs typeface="Arial Narrow"/>
                <a:sym typeface="Arial Narrow"/>
              </a:rPr>
              <a:t>злоупотреблять этим правом.</a:t>
            </a:r>
            <a:endParaRPr b="0" i="1" sz="20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108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40" name="Google Shape;940;p108"/>
          <p:cNvSpPr/>
          <p:nvPr/>
        </p:nvSpPr>
        <p:spPr>
          <a:xfrm>
            <a:off x="457200" y="3808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Развод и повторный брак (24:1-4)</a:t>
            </a:r>
            <a:endParaRPr b="1" sz="5100">
              <a:solidFill>
                <a:srgbClr val="827F4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41" name="Google Shape;941;p108"/>
          <p:cNvSpPr/>
          <p:nvPr/>
        </p:nvSpPr>
        <p:spPr>
          <a:xfrm>
            <a:off x="457200" y="1752480"/>
            <a:ext cx="8229600" cy="48769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Развод не был предписан, но разрешался при определенных обстоятельствах.</a:t>
            </a:r>
            <a:endParaRPr b="1" sz="28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3673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460"/>
              <a:buFont typeface="Noto Sans Symbols"/>
              <a:buChar char="■"/>
            </a:pPr>
            <a:r>
              <a:rPr b="0" i="1" lang="en-US" sz="23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При прекращении наложничества для </a:t>
            </a:r>
            <a:r>
              <a:rPr i="1" lang="en-US" sz="2300">
                <a:latin typeface="Tahoma"/>
                <a:ea typeface="Tahoma"/>
                <a:cs typeface="Tahoma"/>
                <a:sym typeface="Tahoma"/>
              </a:rPr>
              <a:t>погашения</a:t>
            </a:r>
            <a:r>
              <a:rPr b="0" i="1" lang="en-US" sz="23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долга (Исх. 21:7-11)</a:t>
            </a:r>
            <a:endParaRPr b="0" i="1" sz="23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673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460"/>
              <a:buFont typeface="Noto Sans Symbols"/>
              <a:buChar char="■"/>
            </a:pPr>
            <a:r>
              <a:rPr i="1" lang="en-US" sz="2300">
                <a:latin typeface="Tahoma"/>
                <a:ea typeface="Tahoma"/>
                <a:cs typeface="Tahoma"/>
                <a:sym typeface="Tahoma"/>
              </a:rPr>
              <a:t>Пленная жена</a:t>
            </a:r>
            <a:r>
              <a:rPr b="0" i="1" lang="en-US" sz="23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котор</a:t>
            </a:r>
            <a:r>
              <a:rPr i="1" lang="en-US" sz="2300">
                <a:latin typeface="Tahoma"/>
                <a:ea typeface="Tahoma"/>
                <a:cs typeface="Tahoma"/>
                <a:sym typeface="Tahoma"/>
              </a:rPr>
              <a:t>ую</a:t>
            </a:r>
            <a:r>
              <a:rPr b="0" i="1" lang="en-US" sz="23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муж разлюбил (</a:t>
            </a:r>
            <a:r>
              <a:rPr i="1" lang="en-US" sz="2300">
                <a:latin typeface="Tahoma"/>
                <a:ea typeface="Tahoma"/>
                <a:cs typeface="Tahoma"/>
                <a:sym typeface="Tahoma"/>
              </a:rPr>
              <a:t>В</a:t>
            </a:r>
            <a:r>
              <a:rPr b="0" i="1" lang="en-US" sz="23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т. 21:10-11)</a:t>
            </a:r>
            <a:endParaRPr b="0" i="1" sz="23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673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460"/>
              <a:buFont typeface="Noto Sans Symbols"/>
              <a:buChar char="■"/>
            </a:pPr>
            <a:r>
              <a:rPr b="0" i="1" lang="en-US" sz="23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Если при каких-то обстоятельствах происходил развод, женщине выдавалось свидетельство, дающее право на </a:t>
            </a:r>
            <a:r>
              <a:rPr i="1" lang="en-US" sz="2300">
                <a:latin typeface="Tahoma"/>
                <a:ea typeface="Tahoma"/>
                <a:cs typeface="Tahoma"/>
                <a:sym typeface="Tahoma"/>
              </a:rPr>
              <a:t>новый</a:t>
            </a:r>
            <a:r>
              <a:rPr b="0" i="1" lang="en-US" sz="23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брак.</a:t>
            </a:r>
            <a:endParaRPr b="0" i="1" sz="23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673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460"/>
              <a:buFont typeface="Noto Sans Symbols"/>
              <a:buChar char="■"/>
            </a:pPr>
            <a:r>
              <a:rPr b="0" i="1" lang="en-US" sz="23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Если она снова выходила замуж, а потом разводилась, ей не разрешалось возвращаться к первому мужу.</a:t>
            </a:r>
            <a:endParaRPr b="0" i="1" sz="23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673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460"/>
              <a:buFont typeface="Noto Sans Symbols"/>
              <a:buChar char="■"/>
            </a:pPr>
            <a:r>
              <a:rPr i="1" lang="en-US" sz="2300">
                <a:latin typeface="Tahoma"/>
                <a:ea typeface="Tahoma"/>
                <a:cs typeface="Tahoma"/>
                <a:sym typeface="Tahoma"/>
              </a:rPr>
              <a:t>Эти законы отражают заботу о положении нелюбимой жены в патриархальном обществе.</a:t>
            </a:r>
            <a:endParaRPr i="1" sz="23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109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47" name="Google Shape;947;p109"/>
          <p:cNvSpPr/>
          <p:nvPr/>
        </p:nvSpPr>
        <p:spPr>
          <a:xfrm>
            <a:off x="457200" y="3808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Жернова и залог (24:6)</a:t>
            </a:r>
            <a:endParaRPr b="1" sz="5100">
              <a:solidFill>
                <a:srgbClr val="827F4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48" name="Google Shape;948;p109"/>
          <p:cNvSpPr/>
          <p:nvPr/>
        </p:nvSpPr>
        <p:spPr>
          <a:xfrm>
            <a:off x="304920" y="1752480"/>
            <a:ext cx="3124080" cy="48769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Лишить семью мельничного жернова в качестве залога 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за долг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означало бы лишить ее средств к существованию.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None/>
            </a:pPr>
            <a:r>
              <a:t/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None/>
            </a:pPr>
            <a:r>
              <a:t/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r">
              <a:spcBef>
                <a:spcPts val="473"/>
              </a:spcBef>
              <a:spcAft>
                <a:spcPts val="0"/>
              </a:spcAft>
              <a:buNone/>
            </a:pPr>
            <a:r>
              <a:rPr b="0" i="1" lang="en-US" sz="18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Галилейская мельница с изображением верхнего и нижнего жерновов</a:t>
            </a:r>
            <a:endParaRPr b="0" i="1" sz="1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949" name="Google Shape;949;p109"/>
          <p:cNvPicPr preferRelativeResize="0"/>
          <p:nvPr/>
        </p:nvPicPr>
        <p:blipFill rotWithShape="1">
          <a:blip r:embed="rId3">
            <a:alphaModFix/>
          </a:blip>
          <a:srcRect b="0" l="0" r="0" t="-301"/>
          <a:stretch/>
        </p:blipFill>
        <p:spPr>
          <a:xfrm>
            <a:off x="3581280" y="1724040"/>
            <a:ext cx="5410440" cy="4905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110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55" name="Google Shape;955;p110"/>
          <p:cNvSpPr/>
          <p:nvPr/>
        </p:nvSpPr>
        <p:spPr>
          <a:xfrm>
            <a:off x="457200" y="3808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Различные законы (24:7-15)</a:t>
            </a:r>
            <a:endParaRPr b="1" sz="5100">
              <a:solidFill>
                <a:srgbClr val="827F4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56" name="Google Shape;956;p110"/>
          <p:cNvSpPr/>
          <p:nvPr/>
        </p:nvSpPr>
        <p:spPr>
          <a:xfrm>
            <a:off x="380880" y="1981080"/>
            <a:ext cx="4038840" cy="20574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DD"/>
          </a:solidFill>
          <a:ln cap="flat" cmpd="sng" w="126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strike="noStrike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Похищение</a:t>
            </a:r>
            <a:r>
              <a:rPr b="1" i="1" lang="en-US" sz="2800" strike="noStrike">
                <a:solidFill>
                  <a:srgbClr val="5B88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1" lang="en-US" sz="28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(24:7)</a:t>
            </a:r>
            <a:endParaRPr b="0" i="1" sz="2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None/>
            </a:pPr>
            <a:r>
              <a:rPr b="0" i="1" lang="en-US" sz="23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Похищение с целью продажи в рабство каралось смертной казнью (так было и в Кодексе Хаммурапи).</a:t>
            </a:r>
            <a:endParaRPr b="0" i="1" sz="23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57" name="Google Shape;957;p110"/>
          <p:cNvSpPr/>
          <p:nvPr/>
        </p:nvSpPr>
        <p:spPr>
          <a:xfrm>
            <a:off x="4724280" y="1981080"/>
            <a:ext cx="4038840" cy="20574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DD"/>
          </a:solidFill>
          <a:ln cap="flat" cmpd="sng" w="126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Залог</a:t>
            </a:r>
            <a:r>
              <a:rPr b="1" i="1" lang="en-US" sz="2800" strike="noStrike">
                <a:solidFill>
                  <a:srgbClr val="5B88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(24:10-13)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800">
                <a:latin typeface="Tahoma"/>
                <a:ea typeface="Tahoma"/>
                <a:cs typeface="Tahoma"/>
                <a:sym typeface="Tahoma"/>
              </a:rPr>
              <a:t>Разрешалось брать залог по займам, но с ограничениями: запрещалось насильственное изъятие, залог нельзя было удерживать ночью </a:t>
            </a:r>
            <a:endParaRPr sz="500">
              <a:solidFill>
                <a:schemeClr val="dk1"/>
              </a:solidFill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58" name="Google Shape;958;p110"/>
          <p:cNvSpPr/>
          <p:nvPr/>
        </p:nvSpPr>
        <p:spPr>
          <a:xfrm>
            <a:off x="380880" y="4343400"/>
            <a:ext cx="4038840" cy="2057400"/>
          </a:xfrm>
          <a:prstGeom prst="rect">
            <a:avLst/>
          </a:prstGeom>
          <a:solidFill>
            <a:srgbClr val="FFFFB7"/>
          </a:solidFill>
          <a:ln cap="flat" cmpd="sng" w="126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3080" lvl="0" marL="3430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strike="noStrike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Проказа</a:t>
            </a:r>
            <a:r>
              <a:rPr b="1" i="1" lang="en-US" sz="2800" strike="noStrike">
                <a:solidFill>
                  <a:srgbClr val="5B88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1" lang="en-US" sz="28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(24:8-9)</a:t>
            </a:r>
            <a:endParaRPr b="0" i="1" sz="2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None/>
            </a:pP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Правила о проказе отсылают к детальным предписаниям Лев. 13-14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59" name="Google Shape;959;p110"/>
          <p:cNvSpPr/>
          <p:nvPr/>
        </p:nvSpPr>
        <p:spPr>
          <a:xfrm>
            <a:off x="4724280" y="4343400"/>
            <a:ext cx="4038840" cy="2057400"/>
          </a:xfrm>
          <a:prstGeom prst="rect">
            <a:avLst/>
          </a:prstGeom>
          <a:solidFill>
            <a:srgbClr val="FFFFB7"/>
          </a:solidFill>
          <a:ln cap="flat" cmpd="sng" w="126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3080" lvl="0" marL="3430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Оплата труда</a:t>
            </a:r>
            <a:r>
              <a:rPr b="1" i="1" lang="en-US" sz="2800" strike="noStrike">
                <a:solidFill>
                  <a:srgbClr val="5B88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1" lang="en-US" sz="19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(24:14-15)</a:t>
            </a:r>
            <a:endParaRPr b="0" i="1" sz="19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i="1" lang="en-US" sz="1800">
                <a:latin typeface="Tahoma"/>
                <a:ea typeface="Tahoma"/>
                <a:cs typeface="Tahoma"/>
                <a:sym typeface="Tahoma"/>
              </a:rPr>
              <a:t>В условиях натурального хозяйства наёмные работники находились в уязвимом положении. Поэтому зарплату предписывалось выдавать ежедневно</a:t>
            </a:r>
            <a:endParaRPr i="1" sz="1800"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None/>
            </a:pPr>
            <a:r>
              <a:t/>
            </a:r>
            <a:endParaRPr i="1" sz="23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2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"/>
          <p:cNvSpPr/>
          <p:nvPr/>
        </p:nvSpPr>
        <p:spPr>
          <a:xfrm>
            <a:off x="457200" y="5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ЖАНР</a:t>
            </a:r>
            <a:endParaRPr sz="5100">
              <a:solidFill>
                <a:srgbClr val="827F4C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175" name="Google Shape;175;p12"/>
          <p:cNvSpPr/>
          <p:nvPr/>
        </p:nvSpPr>
        <p:spPr>
          <a:xfrm>
            <a:off x="457200" y="1142993"/>
            <a:ext cx="8229600" cy="457201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 strike="noStrike">
                <a:solidFill>
                  <a:srgbClr val="FF3300"/>
                </a:solidFill>
                <a:latin typeface="Rockwell"/>
                <a:ea typeface="Rockwell"/>
                <a:cs typeface="Rockwell"/>
                <a:sym typeface="Rockwell"/>
              </a:rPr>
              <a:t>Второзаконие состоит в основном из </a:t>
            </a:r>
            <a:r>
              <a:rPr b="1" i="1" lang="en-US" sz="3200" u="sng" strike="noStrike">
                <a:solidFill>
                  <a:srgbClr val="FF3300"/>
                </a:solidFill>
                <a:latin typeface="Rockwell"/>
                <a:ea typeface="Rockwell"/>
                <a:cs typeface="Rockwell"/>
                <a:sym typeface="Rockwell"/>
              </a:rPr>
              <a:t>повествования </a:t>
            </a:r>
            <a:r>
              <a:rPr b="1" i="1" lang="en-US" sz="3200" strike="noStrike">
                <a:solidFill>
                  <a:srgbClr val="FF3300"/>
                </a:solidFill>
                <a:latin typeface="Rockwell"/>
                <a:ea typeface="Rockwell"/>
                <a:cs typeface="Rockwell"/>
                <a:sym typeface="Rockwell"/>
              </a:rPr>
              <a:t>и </a:t>
            </a:r>
            <a:r>
              <a:rPr b="1" i="1" lang="en-US" sz="3200" u="sng" strike="noStrike">
                <a:solidFill>
                  <a:srgbClr val="FF3300"/>
                </a:solidFill>
                <a:latin typeface="Rockwell"/>
                <a:ea typeface="Rockwell"/>
                <a:cs typeface="Rockwell"/>
                <a:sym typeface="Rockwell"/>
              </a:rPr>
              <a:t>закона.</a:t>
            </a:r>
            <a:endParaRPr b="0" i="1" sz="3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Для древнееврейской повествовательной литературы характерна грамматическая особенность, называемая "последовательностью повествования", в которой используются дополняющие друг друга глаголы совершенного и несовершенного вида, соединенные связкой "и". (Именно поэтому многие стихи в старых английских переводах начинаются со слова "и").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Повествование — это рассказывание истории с богословской целью: придать смысл и направление Божьему народу, который будет читать эти истории в будущем</a:t>
            </a:r>
            <a:endParaRPr i="1" sz="24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111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65" name="Google Shape;965;p111"/>
          <p:cNvSpPr/>
          <p:nvPr/>
        </p:nvSpPr>
        <p:spPr>
          <a:xfrm>
            <a:off x="457200" y="3808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Дополнительные различные законы (24:16-22)</a:t>
            </a:r>
            <a:endParaRPr b="1" sz="4500">
              <a:solidFill>
                <a:srgbClr val="827F4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66" name="Google Shape;966;p111"/>
          <p:cNvSpPr/>
          <p:nvPr/>
        </p:nvSpPr>
        <p:spPr>
          <a:xfrm>
            <a:off x="380880" y="1981080"/>
            <a:ext cx="4038840" cy="20574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DD"/>
          </a:solidFill>
          <a:ln cap="flat" cmpd="sng" w="126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strike="noStrike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Наказание</a:t>
            </a:r>
            <a:r>
              <a:rPr b="1" i="1" lang="en-US" sz="2800" strike="noStrike">
                <a:solidFill>
                  <a:srgbClr val="5B88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1" lang="en-US" sz="28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(24:16)</a:t>
            </a:r>
            <a:endParaRPr b="0" i="1" sz="2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None/>
            </a:pPr>
            <a:r>
              <a:rPr i="1" lang="en-US" sz="2000">
                <a:latin typeface="Tahoma"/>
                <a:ea typeface="Tahoma"/>
                <a:cs typeface="Tahoma"/>
                <a:sym typeface="Tahoma"/>
              </a:rPr>
              <a:t>Коллективное</a:t>
            </a:r>
            <a:r>
              <a:rPr b="0" i="1" lang="en-US" sz="2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наказание было разрешено в некоторых </a:t>
            </a:r>
            <a:r>
              <a:rPr i="1" lang="en-US" sz="2000">
                <a:latin typeface="Tahoma"/>
                <a:ea typeface="Tahoma"/>
                <a:cs typeface="Tahoma"/>
                <a:sym typeface="Tahoma"/>
              </a:rPr>
              <a:t>законодательных</a:t>
            </a:r>
            <a:r>
              <a:rPr b="0" i="1" lang="en-US" sz="2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кодексах </a:t>
            </a:r>
            <a:r>
              <a:rPr i="1" lang="en-US" sz="2000">
                <a:latin typeface="Tahoma"/>
                <a:ea typeface="Tahoma"/>
                <a:cs typeface="Tahoma"/>
                <a:sym typeface="Tahoma"/>
              </a:rPr>
              <a:t>Древнего Ближнего Востока</a:t>
            </a:r>
            <a:r>
              <a:rPr b="0" i="1" lang="en-US" sz="2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но не в Израиле.</a:t>
            </a:r>
            <a:endParaRPr b="0" i="1" sz="20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67" name="Google Shape;967;p111"/>
          <p:cNvSpPr/>
          <p:nvPr/>
        </p:nvSpPr>
        <p:spPr>
          <a:xfrm>
            <a:off x="4724280" y="1981080"/>
            <a:ext cx="4038840" cy="20574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A7"/>
          </a:solidFill>
          <a:ln cap="flat" cmpd="sng" w="126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strike="noStrike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Жатва</a:t>
            </a:r>
            <a:r>
              <a:rPr b="1" i="1" lang="en-US" sz="2800" strike="noStrike">
                <a:solidFill>
                  <a:srgbClr val="5B88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1" lang="en-US" sz="28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(24:19-22)</a:t>
            </a:r>
            <a:endParaRPr b="0" i="1" sz="2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None/>
            </a:pP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Бедным предоставлялось право сбора остатков на полях и в садах.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68" name="Google Shape;968;p111"/>
          <p:cNvSpPr/>
          <p:nvPr/>
        </p:nvSpPr>
        <p:spPr>
          <a:xfrm>
            <a:off x="380880" y="4343400"/>
            <a:ext cx="4038840" cy="2057400"/>
          </a:xfrm>
          <a:prstGeom prst="rect">
            <a:avLst/>
          </a:prstGeom>
          <a:solidFill>
            <a:srgbClr val="FFFFB7"/>
          </a:solidFill>
          <a:ln cap="flat" cmpd="sng" w="126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3080" lvl="0" marL="3430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strike="noStrike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Слабые</a:t>
            </a:r>
            <a:r>
              <a:rPr b="1" i="1" lang="en-US" sz="2800" strike="noStrike">
                <a:solidFill>
                  <a:srgbClr val="5B88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1" lang="en-US" sz="28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(24:17-18)</a:t>
            </a:r>
            <a:endParaRPr b="0" i="1" sz="2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None/>
            </a:pP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Наиболее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уязвимые члены общества должны быть защищены.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69" name="Google Shape;969;p111"/>
          <p:cNvSpPr/>
          <p:nvPr/>
        </p:nvSpPr>
        <p:spPr>
          <a:xfrm>
            <a:off x="4800600" y="4419720"/>
            <a:ext cx="3962520" cy="22284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Очевидно, что многие законы в этом разделе носят гуманитарный характер. Они призваны подчеркнуть, что благотворительность - это обязанность общества.</a:t>
            </a:r>
            <a:endParaRPr b="0" i="1" sz="20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112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75" name="Google Shape;975;p112"/>
          <p:cNvSpPr/>
          <p:nvPr/>
        </p:nvSpPr>
        <p:spPr>
          <a:xfrm>
            <a:off x="762120" y="4191120"/>
            <a:ext cx="6476760" cy="12189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Положения о правах личности</a:t>
            </a:r>
            <a:endParaRPr b="1" sz="5100">
              <a:solidFill>
                <a:srgbClr val="827F4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cxnSp>
        <p:nvCxnSpPr>
          <p:cNvPr id="976" name="Google Shape;976;p112"/>
          <p:cNvCxnSpPr/>
          <p:nvPr/>
        </p:nvCxnSpPr>
        <p:spPr>
          <a:xfrm>
            <a:off x="0" y="4038480"/>
            <a:ext cx="9144000" cy="1800"/>
          </a:xfrm>
          <a:prstGeom prst="straightConnector1">
            <a:avLst/>
          </a:prstGeom>
          <a:noFill/>
          <a:ln cap="flat" cmpd="sng" w="763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977" name="Google Shape;977;p112"/>
          <p:cNvCxnSpPr/>
          <p:nvPr/>
        </p:nvCxnSpPr>
        <p:spPr>
          <a:xfrm>
            <a:off x="0" y="3886200"/>
            <a:ext cx="9144000" cy="1440"/>
          </a:xfrm>
          <a:prstGeom prst="straightConnector1">
            <a:avLst/>
          </a:prstGeom>
          <a:noFill/>
          <a:ln cap="flat" cmpd="sng" w="572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978" name="Google Shape;978;p112"/>
          <p:cNvCxnSpPr/>
          <p:nvPr/>
        </p:nvCxnSpPr>
        <p:spPr>
          <a:xfrm>
            <a:off x="0" y="4191120"/>
            <a:ext cx="9144000" cy="1440"/>
          </a:xfrm>
          <a:prstGeom prst="straightConnector1">
            <a:avLst/>
          </a:prstGeom>
          <a:noFill/>
          <a:ln cap="flat" cmpd="sng" w="572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113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84" name="Google Shape;984;p113"/>
          <p:cNvSpPr/>
          <p:nvPr/>
        </p:nvSpPr>
        <p:spPr>
          <a:xfrm>
            <a:off x="457200" y="3808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 Наказание и привилегия (25:1-4)</a:t>
            </a:r>
            <a:endParaRPr b="1" sz="5100">
              <a:solidFill>
                <a:srgbClr val="827F4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85" name="Google Shape;985;p113"/>
          <p:cNvSpPr/>
          <p:nvPr/>
        </p:nvSpPr>
        <p:spPr>
          <a:xfrm>
            <a:off x="380880" y="1981080"/>
            <a:ext cx="4038840" cy="4114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Телесное</a:t>
            </a:r>
            <a:r>
              <a:rPr b="1" i="1" lang="en-US" sz="2800" strike="noStrike">
                <a:solidFill>
                  <a:srgbClr val="5B88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наказание</a:t>
            </a:r>
            <a:endParaRPr b="0" i="1" sz="2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Порка была распространенным наказанием в древнем мире.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Закон Моисея ограничивал порку 40 ударами (Кодекс Хаммурапи устанавливал предел в 60 ударов).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86" name="Google Shape;986;p113"/>
          <p:cNvSpPr/>
          <p:nvPr/>
        </p:nvSpPr>
        <p:spPr>
          <a:xfrm>
            <a:off x="4343400" y="1981075"/>
            <a:ext cx="4676778" cy="4114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Волы, используемые для молотьбы</a:t>
            </a:r>
            <a:endParaRPr b="1" sz="28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Волам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тянущим молотильные сани, разрешалось есть во время работы.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Позже Павел будет использовать этот закон как основание для поддержки служителей (ср. 1Ко. 9:9-12; 1Ти. 5:17-18).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114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92" name="Google Shape;992;p114"/>
          <p:cNvSpPr/>
          <p:nvPr/>
        </p:nvSpPr>
        <p:spPr>
          <a:xfrm>
            <a:off x="457200" y="3808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Левиратный брак (25:5-10)</a:t>
            </a:r>
            <a:endParaRPr b="1" sz="5100">
              <a:solidFill>
                <a:srgbClr val="827F4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93" name="Google Shape;993;p114"/>
          <p:cNvSpPr/>
          <p:nvPr/>
        </p:nvSpPr>
        <p:spPr>
          <a:xfrm>
            <a:off x="380880" y="1828800"/>
            <a:ext cx="8305920" cy="5029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Левиратный брак разрешал мужчине жениться на вдове своего брата, чтобы первый рождённый сын считался наследником умершего отца.</a:t>
            </a:r>
            <a:endParaRPr b="1" sz="28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Преимуществом левиратного брака было сохранение собственности в рамках семейной структуры.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Отказ от этой обязанности считался уклонением от долга, влекущим за собой символический позор (ср. 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Быт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38:8-10).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Сандалии символизировали передаваемые права собственности, и своим символическим действием вдова лишала нерадивого деверя прав на землю её покойного мужа</a:t>
            </a:r>
            <a:r>
              <a:rPr lang="en-US" sz="1100">
                <a:solidFill>
                  <a:schemeClr val="dk1"/>
                </a:solidFill>
              </a:rPr>
              <a:t> 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(ср. Ру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ф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3-4).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115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99" name="Google Shape;999;p115"/>
          <p:cNvSpPr/>
          <p:nvPr/>
        </p:nvSpPr>
        <p:spPr>
          <a:xfrm>
            <a:off x="457200" y="380880"/>
            <a:ext cx="8305920" cy="14479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Ссоры и весы </a:t>
            </a:r>
            <a:b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(25:11-16)</a:t>
            </a:r>
            <a:endParaRPr b="1" sz="5100">
              <a:solidFill>
                <a:srgbClr val="827F4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000" name="Google Shape;1000;p115"/>
          <p:cNvSpPr/>
          <p:nvPr/>
        </p:nvSpPr>
        <p:spPr>
          <a:xfrm>
            <a:off x="380880" y="1981080"/>
            <a:ext cx="4038840" cy="4114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Вмешательство в семейную ссору</a:t>
            </a:r>
            <a:endParaRPr b="1" sz="28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Если во время семейной стычки жена одного из братьев пыталась остановить потасовку, ей запрещалось хватать мужчину за детородные органы.</a:t>
            </a:r>
            <a:endParaRPr i="1" sz="2400"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Поступать так - значит проявлять неуважение к святости жизни.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01" name="Google Shape;1001;p115"/>
          <p:cNvSpPr/>
          <p:nvPr/>
        </p:nvSpPr>
        <p:spPr>
          <a:xfrm>
            <a:off x="4724280" y="1981080"/>
            <a:ext cx="4038840" cy="4114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Нечестная</a:t>
            </a:r>
            <a:r>
              <a:rPr b="1" i="1" lang="en-US" sz="2800" strike="noStrike">
                <a:solidFill>
                  <a:srgbClr val="5B88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метрология</a:t>
            </a:r>
            <a:endParaRPr b="0" i="1" sz="2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До появления монет сделки заключались путем измерения веса и объема.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Запрещалось намеренно обманывать покупателя, используя разные гири (одну тяжелую для покупки, другую легкую для продажи).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2"/>
        </a:solidFill>
      </p:bgPr>
    </p:bg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16"/>
          <p:cNvSpPr/>
          <p:nvPr/>
        </p:nvSpPr>
        <p:spPr>
          <a:xfrm>
            <a:off x="457200" y="76320"/>
            <a:ext cx="8229600" cy="12189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Весы и меры</a:t>
            </a:r>
            <a:endParaRPr b="1" sz="5100">
              <a:solidFill>
                <a:srgbClr val="827F4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007" name="Google Shape;1007;p116"/>
          <p:cNvSpPr/>
          <p:nvPr/>
        </p:nvSpPr>
        <p:spPr>
          <a:xfrm>
            <a:off x="5029200" y="1295280"/>
            <a:ext cx="3657600" cy="4800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5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Метрология в </a:t>
            </a:r>
            <a:r>
              <a:rPr i="1" lang="en-US" sz="2500">
                <a:latin typeface="Tahoma"/>
                <a:ea typeface="Tahoma"/>
                <a:cs typeface="Tahoma"/>
                <a:sym typeface="Tahoma"/>
              </a:rPr>
              <a:t> Древнем Ближнем Востоке</a:t>
            </a:r>
            <a:r>
              <a:rPr b="0" i="1" lang="en-US" sz="25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восходящая к 3000 г. до н.э. или ранее, в основном состояла из </a:t>
            </a:r>
            <a:r>
              <a:rPr b="0" i="1" lang="en-US" sz="25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с</a:t>
            </a:r>
            <a:r>
              <a:rPr b="0" i="1" lang="en-US" sz="25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тандартизированных </a:t>
            </a:r>
            <a:r>
              <a:rPr b="0" i="1" lang="en-US" sz="2500" u="sng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длин </a:t>
            </a:r>
            <a:r>
              <a:rPr b="0" i="1" lang="en-US" sz="25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(например, </a:t>
            </a:r>
            <a:r>
              <a:rPr i="1" lang="en-US" sz="2500">
                <a:latin typeface="Tahoma"/>
                <a:ea typeface="Tahoma"/>
                <a:cs typeface="Tahoma"/>
                <a:sym typeface="Tahoma"/>
              </a:rPr>
              <a:t>локоть</a:t>
            </a:r>
            <a:r>
              <a:rPr b="0" i="1" lang="en-US" sz="25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и т.д.), </a:t>
            </a:r>
            <a:r>
              <a:rPr b="0" i="1" lang="en-US" sz="2500" u="sng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емкостей </a:t>
            </a:r>
            <a:r>
              <a:rPr b="0" i="1" lang="en-US" sz="25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(например, эфа и т.д.) и </a:t>
            </a:r>
            <a:r>
              <a:rPr b="0" i="1" lang="en-US" sz="2500" u="sng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весов </a:t>
            </a:r>
            <a:r>
              <a:rPr b="0" i="1" lang="en-US" sz="25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(например, сикль и т.д.).</a:t>
            </a:r>
            <a:endParaRPr b="0" i="1" sz="25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008" name="Google Shape;1008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295280"/>
            <a:ext cx="4419720" cy="2714760"/>
          </a:xfrm>
          <a:prstGeom prst="rect">
            <a:avLst/>
          </a:prstGeom>
          <a:noFill/>
          <a:ln>
            <a:noFill/>
          </a:ln>
        </p:spPr>
      </p:pic>
      <p:sp>
        <p:nvSpPr>
          <p:cNvPr id="1009" name="Google Shape;1009;p116"/>
          <p:cNvSpPr/>
          <p:nvPr/>
        </p:nvSpPr>
        <p:spPr>
          <a:xfrm>
            <a:off x="304920" y="4559400"/>
            <a:ext cx="4267080" cy="19227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100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Эти каменные гири, раскопанные в Нузи (1600-1400 гг. до н.э.), представляют собой 20 сиклей (самый маленький), 1 мину и 2 мины (самый большой). На них нанесены надрезы, обозначающие их стоимость.</a:t>
            </a:r>
            <a:endParaRPr b="0" i="1" sz="21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10" name="Google Shape;1010;p116"/>
          <p:cNvSpPr/>
          <p:nvPr/>
        </p:nvSpPr>
        <p:spPr>
          <a:xfrm>
            <a:off x="762120" y="3962520"/>
            <a:ext cx="3352680" cy="368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800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Семитский музей, Гарвардский университет</a:t>
            </a:r>
            <a:endParaRPr b="0" i="1" sz="1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117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16" name="Google Shape;1016;p117"/>
          <p:cNvSpPr/>
          <p:nvPr/>
        </p:nvSpPr>
        <p:spPr>
          <a:xfrm>
            <a:off x="762126" y="4267075"/>
            <a:ext cx="8086608" cy="12193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Закон о первых плодах и десятинах</a:t>
            </a:r>
            <a:endParaRPr b="1" sz="5100">
              <a:solidFill>
                <a:srgbClr val="827F4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cxnSp>
        <p:nvCxnSpPr>
          <p:cNvPr id="1017" name="Google Shape;1017;p117"/>
          <p:cNvCxnSpPr/>
          <p:nvPr/>
        </p:nvCxnSpPr>
        <p:spPr>
          <a:xfrm>
            <a:off x="0" y="4038480"/>
            <a:ext cx="9144000" cy="1800"/>
          </a:xfrm>
          <a:prstGeom prst="straightConnector1">
            <a:avLst/>
          </a:prstGeom>
          <a:noFill/>
          <a:ln cap="flat" cmpd="sng" w="763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018" name="Google Shape;1018;p117"/>
          <p:cNvCxnSpPr/>
          <p:nvPr/>
        </p:nvCxnSpPr>
        <p:spPr>
          <a:xfrm>
            <a:off x="0" y="3886200"/>
            <a:ext cx="9144000" cy="1440"/>
          </a:xfrm>
          <a:prstGeom prst="straightConnector1">
            <a:avLst/>
          </a:prstGeom>
          <a:noFill/>
          <a:ln cap="flat" cmpd="sng" w="572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019" name="Google Shape;1019;p117"/>
          <p:cNvCxnSpPr/>
          <p:nvPr/>
        </p:nvCxnSpPr>
        <p:spPr>
          <a:xfrm>
            <a:off x="0" y="4191120"/>
            <a:ext cx="9144000" cy="1440"/>
          </a:xfrm>
          <a:prstGeom prst="straightConnector1">
            <a:avLst/>
          </a:prstGeom>
          <a:noFill/>
          <a:ln cap="flat" cmpd="sng" w="572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118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25" name="Google Shape;1025;p118"/>
          <p:cNvSpPr/>
          <p:nvPr/>
        </p:nvSpPr>
        <p:spPr>
          <a:xfrm>
            <a:off x="457200" y="3808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Церемония первых плодов (26:1-11)</a:t>
            </a:r>
            <a:endParaRPr b="1" sz="5100">
              <a:solidFill>
                <a:srgbClr val="827F4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026" name="Google Shape;1026;p118"/>
          <p:cNvSpPr/>
          <p:nvPr/>
        </p:nvSpPr>
        <p:spPr>
          <a:xfrm>
            <a:off x="457200" y="1828800"/>
            <a:ext cx="8229600" cy="44956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Ритуал подношения корзины первых плодов священнику в центральном святилище и декламации истории предков был своего рода кредо.</a:t>
            </a:r>
            <a:endParaRPr b="1" sz="28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Акт принесения первых плодов был широко известен на древнем Ближнем Востоке.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Израильский закон предусматривал выкуп некоторых животных и всех сыновей-первенцев.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Тем не менее, в принципе, первенец всего сущего принадлежал Яхве по праву. 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119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32" name="Google Shape;1032;p119"/>
          <p:cNvSpPr/>
          <p:nvPr/>
        </p:nvSpPr>
        <p:spPr>
          <a:xfrm>
            <a:off x="457200" y="3808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Запечатывание завета (26:16-19)</a:t>
            </a:r>
            <a:endParaRPr b="1" sz="5100">
              <a:solidFill>
                <a:srgbClr val="827F4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033" name="Google Shape;1033;p119"/>
          <p:cNvSpPr/>
          <p:nvPr/>
        </p:nvSpPr>
        <p:spPr>
          <a:xfrm>
            <a:off x="457200" y="1981080"/>
            <a:ext cx="8229600" cy="4114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Заключение этих условий завершилось призывом к послушанию.</a:t>
            </a:r>
            <a:endParaRPr b="1" sz="28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Послушание должно было быть искренним.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В ответ Яхве еще раз заявил, что Израиль - его особый народ, народ, призванный быть святым.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Если они будут послушны, он обещал возвеличить их среди народов.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120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39" name="Google Shape;1039;p120"/>
          <p:cNvSpPr/>
          <p:nvPr/>
        </p:nvSpPr>
        <p:spPr>
          <a:xfrm>
            <a:off x="0" y="2438525"/>
            <a:ext cx="9201168" cy="114301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Благословения и проклятия</a:t>
            </a:r>
            <a:endParaRPr b="0" i="1" sz="40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1040" name="Google Shape;1040;p120"/>
          <p:cNvCxnSpPr/>
          <p:nvPr/>
        </p:nvCxnSpPr>
        <p:spPr>
          <a:xfrm>
            <a:off x="0" y="4038480"/>
            <a:ext cx="9144000" cy="1800"/>
          </a:xfrm>
          <a:prstGeom prst="straightConnector1">
            <a:avLst/>
          </a:prstGeom>
          <a:noFill/>
          <a:ln cap="flat" cmpd="sng" w="763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041" name="Google Shape;1041;p120"/>
          <p:cNvCxnSpPr/>
          <p:nvPr/>
        </p:nvCxnSpPr>
        <p:spPr>
          <a:xfrm>
            <a:off x="0" y="3886200"/>
            <a:ext cx="9144000" cy="1440"/>
          </a:xfrm>
          <a:prstGeom prst="straightConnector1">
            <a:avLst/>
          </a:prstGeom>
          <a:noFill/>
          <a:ln cap="flat" cmpd="sng" w="572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042" name="Google Shape;1042;p120"/>
          <p:cNvCxnSpPr/>
          <p:nvPr/>
        </p:nvCxnSpPr>
        <p:spPr>
          <a:xfrm>
            <a:off x="0" y="4191120"/>
            <a:ext cx="9144000" cy="1440"/>
          </a:xfrm>
          <a:prstGeom prst="straightConnector1">
            <a:avLst/>
          </a:prstGeom>
          <a:noFill/>
          <a:ln cap="flat" cmpd="sng" w="572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043" name="Google Shape;1043;p120"/>
          <p:cNvSpPr/>
          <p:nvPr/>
        </p:nvSpPr>
        <p:spPr>
          <a:xfrm>
            <a:off x="5943600" y="4267080"/>
            <a:ext cx="1295280" cy="5205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 strike="noStrike">
                <a:solidFill>
                  <a:srgbClr val="000000"/>
                </a:solidFill>
                <a:latin typeface="Balthazar"/>
                <a:ea typeface="Balthazar"/>
                <a:cs typeface="Balthazar"/>
                <a:sym typeface="Balthazar"/>
              </a:rPr>
              <a:t>27-28</a:t>
            </a:r>
            <a:endParaRPr b="0" i="1" sz="2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2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"/>
          <p:cNvSpPr/>
          <p:nvPr/>
        </p:nvSpPr>
        <p:spPr>
          <a:xfrm>
            <a:off x="457200" y="762120"/>
            <a:ext cx="8229600" cy="4114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spcBef>
                <a:spcPts val="0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Право существует в двух основных категориях - аподиктической и казуистической.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840" lvl="1" marL="743040" marR="0" rtl="0" algn="l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Clr>
                <a:srgbClr val="686532"/>
              </a:buClr>
              <a:buSzPts val="1300"/>
              <a:buFont typeface="Noto Sans Symbols"/>
              <a:buChar char="■"/>
            </a:pPr>
            <a:r>
              <a:rPr b="1" i="1" lang="en-US" sz="2000" u="none" cap="none" strike="noStrike">
                <a:solidFill>
                  <a:srgbClr val="FF3300"/>
                </a:solidFill>
                <a:latin typeface="Tahoma"/>
                <a:ea typeface="Tahoma"/>
                <a:cs typeface="Tahoma"/>
                <a:sym typeface="Tahoma"/>
              </a:rPr>
              <a:t>Аподиктический закон </a:t>
            </a:r>
            <a:r>
              <a:rPr b="1" i="1" lang="en-US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 это абсолютный </a:t>
            </a:r>
            <a:r>
              <a:rPr b="1" i="1" lang="en-US" sz="2000" u="none" cap="none" strike="noStrike">
                <a:solidFill>
                  <a:srgbClr val="FF3300"/>
                </a:solidFill>
                <a:latin typeface="Tahoma"/>
                <a:ea typeface="Tahoma"/>
                <a:cs typeface="Tahoma"/>
                <a:sym typeface="Tahoma"/>
              </a:rPr>
              <a:t>закон</a:t>
            </a:r>
            <a:r>
              <a:rPr b="1" i="1" lang="en-US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выраженный словами "ты должен" или "ты не должен". Он редко встречается на древнем Ближнем Востоке, но часто встречается в Торе.</a:t>
            </a:r>
            <a:endParaRPr b="0" i="1" sz="20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840" lvl="1" marL="743040" marR="0" rtl="0" algn="l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Clr>
                <a:srgbClr val="686532"/>
              </a:buClr>
              <a:buSzPts val="1300"/>
              <a:buFont typeface="Noto Sans Symbols"/>
              <a:buChar char="■"/>
            </a:pPr>
            <a:r>
              <a:rPr b="1" i="1" lang="en-US" sz="2000" u="none" cap="none" strike="noStrike">
                <a:solidFill>
                  <a:srgbClr val="FF3300"/>
                </a:solidFill>
                <a:latin typeface="Tahoma"/>
                <a:ea typeface="Tahoma"/>
                <a:cs typeface="Tahoma"/>
                <a:sym typeface="Tahoma"/>
              </a:rPr>
              <a:t>Казуистическ</a:t>
            </a:r>
            <a:r>
              <a:rPr b="1" i="1" lang="en-US" sz="2000">
                <a:solidFill>
                  <a:srgbClr val="FF3300"/>
                </a:solidFill>
                <a:latin typeface="Tahoma"/>
                <a:ea typeface="Tahoma"/>
                <a:cs typeface="Tahoma"/>
                <a:sym typeface="Tahoma"/>
              </a:rPr>
              <a:t>ий</a:t>
            </a:r>
            <a:r>
              <a:rPr b="1" i="1" lang="en-US" sz="2000" u="none" cap="none" strike="noStrike">
                <a:solidFill>
                  <a:srgbClr val="FF33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1" lang="en-US" sz="2000">
                <a:solidFill>
                  <a:srgbClr val="FF3300"/>
                </a:solidFill>
                <a:latin typeface="Tahoma"/>
                <a:ea typeface="Tahoma"/>
                <a:cs typeface="Tahoma"/>
                <a:sym typeface="Tahoma"/>
              </a:rPr>
              <a:t>закон</a:t>
            </a:r>
            <a:r>
              <a:rPr b="1" i="1" lang="en-US" sz="2000" u="none" cap="none" strike="noStrike">
                <a:solidFill>
                  <a:srgbClr val="FF3300"/>
                </a:solidFill>
                <a:latin typeface="Tahoma"/>
                <a:ea typeface="Tahoma"/>
                <a:cs typeface="Tahoma"/>
                <a:sym typeface="Tahoma"/>
              </a:rPr>
              <a:t> (прецедентное право) </a:t>
            </a:r>
            <a:r>
              <a:rPr b="1" i="1" lang="en-US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изменчив и зависит от обстоятельств. Обычно он начинается с оговорки "если" (например, "если дело обстоит так-то и так-то, то ответ регулируется следующим законом"). Прецедентное право очень распространено в древних ближневосточных правовых кодексах, и в Торе оно встречается не реже.</a:t>
            </a:r>
            <a:endParaRPr b="0" i="1" sz="20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121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49" name="Google Shape;1049;p121"/>
          <p:cNvSpPr/>
          <p:nvPr/>
        </p:nvSpPr>
        <p:spPr>
          <a:xfrm>
            <a:off x="457200" y="3808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Жертвенник на горе Гевал (27:1-8)</a:t>
            </a:r>
            <a:endParaRPr b="1" sz="5100">
              <a:solidFill>
                <a:srgbClr val="827F4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050" name="Google Shape;1050;p121"/>
          <p:cNvSpPr/>
          <p:nvPr/>
        </p:nvSpPr>
        <p:spPr>
          <a:xfrm>
            <a:off x="457200" y="1981080"/>
            <a:ext cx="8229600" cy="4114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Две горы огибают Шехемский перевал в центральной части Израиля, и на одной из них израильтяне должны были установить жертвенник с начертанной на нем памятной Торой.</a:t>
            </a:r>
            <a:endParaRPr b="1" sz="28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Точный объем того, что должно было быть написано на оштукатуренной поверхности, не совсем ясен (то ли десять заповедей, то ли какая-то более длинная версия Торы?).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Строительство этого жертвенника описано в Книге Иисуса Навина (см. 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Нав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8:30-35).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22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56" name="Google Shape;1056;p122"/>
          <p:cNvSpPr/>
          <p:nvPr/>
        </p:nvSpPr>
        <p:spPr>
          <a:xfrm>
            <a:off x="457200" y="3808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Благословения и проклятия (27:9-26)</a:t>
            </a:r>
            <a:endParaRPr b="1" sz="5100">
              <a:solidFill>
                <a:srgbClr val="827F4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057" name="Google Shape;1057;p122"/>
          <p:cNvSpPr/>
          <p:nvPr/>
        </p:nvSpPr>
        <p:spPr>
          <a:xfrm>
            <a:off x="457200" y="1752480"/>
            <a:ext cx="8229600" cy="44960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"Сегодня вы стали народом Божьим!"</a:t>
            </a:r>
            <a:endParaRPr b="1" sz="27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3673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460"/>
              <a:buFont typeface="Noto Sans Symbols"/>
              <a:buChar char="■"/>
            </a:pPr>
            <a:r>
              <a:rPr b="0" i="1" lang="en-US" sz="23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Это объявление предполагает принятие Израилем завета и его торжественное обещание соблюдать его.</a:t>
            </a:r>
            <a:endParaRPr b="0" i="1" sz="23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673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460"/>
              <a:buFont typeface="Noto Sans Symbols"/>
              <a:buChar char="■"/>
            </a:pPr>
            <a:r>
              <a:rPr b="0" i="1" lang="en-US" sz="23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После сооружения жертвенника на горе </a:t>
            </a:r>
            <a:r>
              <a:rPr i="1" lang="en-US" sz="2300">
                <a:latin typeface="Tahoma"/>
                <a:ea typeface="Tahoma"/>
                <a:cs typeface="Tahoma"/>
                <a:sym typeface="Tahoma"/>
              </a:rPr>
              <a:t>Гевал</a:t>
            </a:r>
            <a:r>
              <a:rPr b="0" i="1" lang="en-US" sz="23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израильтяне должны были расставить 12 колен, по шесть на каждом из склонов горы </a:t>
            </a:r>
            <a:r>
              <a:rPr i="1" lang="en-US" sz="23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Гевал</a:t>
            </a:r>
            <a:r>
              <a:rPr b="0" i="1" lang="en-US" sz="23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и горы Геризим, для произнесения благословений и проклятий завета.</a:t>
            </a:r>
            <a:endParaRPr b="0" i="1" sz="23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673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460"/>
              <a:buFont typeface="Noto Sans Symbols"/>
              <a:buChar char="■"/>
            </a:pPr>
            <a:r>
              <a:rPr b="0" i="1" lang="en-US" sz="23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В то время как благословения описываются лишь позднее (ср. 28:2-14), двенадцать проклятий уже указаны.</a:t>
            </a:r>
            <a:endParaRPr b="0" i="1" sz="23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673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460"/>
              <a:buFont typeface="Noto Sans Symbols"/>
              <a:buChar char="■"/>
            </a:pPr>
            <a:r>
              <a:rPr b="0" i="1" lang="en-US" sz="23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Иисус Навин должным образом выполнит это повеление после вступления в Ханаан (см. </a:t>
            </a:r>
            <a:r>
              <a:rPr i="1" lang="en-US" sz="2300">
                <a:latin typeface="Tahoma"/>
                <a:ea typeface="Tahoma"/>
                <a:cs typeface="Tahoma"/>
                <a:sym typeface="Tahoma"/>
              </a:rPr>
              <a:t>Нав</a:t>
            </a:r>
            <a:r>
              <a:rPr b="0" i="1" lang="en-US" sz="23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8:33-35).</a:t>
            </a:r>
            <a:endParaRPr b="0" i="1" sz="23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2"/>
        </a:solidFill>
      </p:bgPr>
    </p:bg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123"/>
          <p:cNvSpPr/>
          <p:nvPr/>
        </p:nvSpPr>
        <p:spPr>
          <a:xfrm>
            <a:off x="5380200" y="457200"/>
            <a:ext cx="2863800" cy="20908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Гора </a:t>
            </a:r>
            <a:r>
              <a:rPr b="1" i="1" lang="en-US" sz="2400">
                <a:latin typeface="Tahoma"/>
                <a:ea typeface="Tahoma"/>
                <a:cs typeface="Tahoma"/>
                <a:sym typeface="Tahoma"/>
              </a:rPr>
              <a:t>Гевал</a:t>
            </a:r>
            <a:r>
              <a:rPr b="1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и гора Геризим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063" name="Google Shape;1063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6800" y="0"/>
            <a:ext cx="468468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4" name="Google Shape;1064;p123"/>
          <p:cNvCxnSpPr/>
          <p:nvPr/>
        </p:nvCxnSpPr>
        <p:spPr>
          <a:xfrm flipH="1">
            <a:off x="3201480" y="990720"/>
            <a:ext cx="2210040" cy="2057400"/>
          </a:xfrm>
          <a:prstGeom prst="straightConnector1">
            <a:avLst/>
          </a:prstGeom>
          <a:noFill/>
          <a:ln cap="flat" cmpd="sng" w="38150">
            <a:solidFill>
              <a:srgbClr val="FF3300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1065" name="Google Shape;1065;p123"/>
          <p:cNvSpPr/>
          <p:nvPr/>
        </p:nvSpPr>
        <p:spPr>
          <a:xfrm>
            <a:off x="3048120" y="3124080"/>
            <a:ext cx="75960" cy="7632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6" name="Google Shape;1066;p123"/>
          <p:cNvSpPr/>
          <p:nvPr/>
        </p:nvSpPr>
        <p:spPr>
          <a:xfrm>
            <a:off x="2971800" y="3124080"/>
            <a:ext cx="76320" cy="7632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7" name="Google Shape;1067;p123"/>
          <p:cNvSpPr/>
          <p:nvPr/>
        </p:nvSpPr>
        <p:spPr>
          <a:xfrm>
            <a:off x="5410080" y="1523880"/>
            <a:ext cx="3581640" cy="58341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600" strike="noStrike">
                <a:solidFill>
                  <a:srgbClr val="333300"/>
                </a:solidFill>
                <a:latin typeface="Tahoma"/>
                <a:ea typeface="Tahoma"/>
                <a:cs typeface="Tahoma"/>
                <a:sym typeface="Tahoma"/>
              </a:rPr>
              <a:t>Как велел Моисей, Иисус Навин расставил народ на склонах двух гор.</a:t>
            </a:r>
            <a:endParaRPr b="0" i="1" sz="26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1525"/>
              </a:spcBef>
              <a:spcAft>
                <a:spcPts val="0"/>
              </a:spcAft>
              <a:buNone/>
            </a:pPr>
            <a:r>
              <a:rPr b="0" i="1" lang="en-US" sz="22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Израильтяне и пришельцы были разделены таким образом, что шесть колен стояли на склоне горы </a:t>
            </a:r>
            <a:r>
              <a:rPr i="1" lang="en-US" sz="2200">
                <a:latin typeface="Tahoma"/>
                <a:ea typeface="Tahoma"/>
                <a:cs typeface="Tahoma"/>
                <a:sym typeface="Tahoma"/>
              </a:rPr>
              <a:t>Гевал</a:t>
            </a:r>
            <a:r>
              <a:rPr b="0" i="1" lang="en-US" sz="22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(3 077 футов), а шесть - на склоне горы Геризим (2 849 футов).</a:t>
            </a:r>
            <a:endParaRPr b="0" i="1" sz="2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2"/>
        </a:solidFill>
      </p:bgPr>
    </p:bg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2" name="Google Shape;1072;p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959440"/>
          </a:xfrm>
          <a:prstGeom prst="rect">
            <a:avLst/>
          </a:prstGeom>
          <a:noFill/>
          <a:ln>
            <a:noFill/>
          </a:ln>
        </p:spPr>
      </p:pic>
      <p:sp>
        <p:nvSpPr>
          <p:cNvPr id="1073" name="Google Shape;1073;p124"/>
          <p:cNvSpPr/>
          <p:nvPr/>
        </p:nvSpPr>
        <p:spPr>
          <a:xfrm>
            <a:off x="533520" y="5943600"/>
            <a:ext cx="8153280" cy="8254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Современный город Наблус на Шехемском перевале между горами </a:t>
            </a:r>
            <a:r>
              <a:rPr b="1" i="1" lang="en-US" sz="2400">
                <a:latin typeface="Arial Narrow"/>
                <a:ea typeface="Arial Narrow"/>
                <a:cs typeface="Arial Narrow"/>
                <a:sym typeface="Arial Narrow"/>
              </a:rPr>
              <a:t>Гевал</a:t>
            </a:r>
            <a:r>
              <a:rPr b="1" i="1" lang="en-US" sz="2400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(слева) и Геризим (справа).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125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79" name="Google Shape;1079;p125"/>
          <p:cNvSpPr/>
          <p:nvPr/>
        </p:nvSpPr>
        <p:spPr>
          <a:xfrm>
            <a:off x="457200" y="3808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Благословения за послушание (28:1-14)</a:t>
            </a:r>
            <a:endParaRPr b="1" sz="5100">
              <a:solidFill>
                <a:srgbClr val="827F4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080" name="Google Shape;1080;p125"/>
          <p:cNvSpPr/>
          <p:nvPr/>
        </p:nvSpPr>
        <p:spPr>
          <a:xfrm>
            <a:off x="457200" y="1981080"/>
            <a:ext cx="8229600" cy="4114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Как уже отмечалось ранее, благословения и проклятия были неотъемлемой частью древних ближневосточных сюзеренных договоров.</a:t>
            </a:r>
            <a:endParaRPr b="1" sz="28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Благословения за послушание получали как крестьяне, так и горожане.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Семьи, поля и скот будут плодородными.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Победа над врагами была обеспечена.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Как и было обещано, народ Израиля станет святым народом Яхве (ср. 26:18; 27:9).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126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86" name="Google Shape;1086;p126"/>
          <p:cNvSpPr/>
          <p:nvPr/>
        </p:nvSpPr>
        <p:spPr>
          <a:xfrm>
            <a:off x="457200" y="7632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Проклятия за непослушание (28:15-68)</a:t>
            </a:r>
            <a:endParaRPr b="1" sz="5100">
              <a:solidFill>
                <a:srgbClr val="827F4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087" name="Google Shape;1087;p126"/>
          <p:cNvSpPr/>
          <p:nvPr/>
        </p:nvSpPr>
        <p:spPr>
          <a:xfrm>
            <a:off x="209550" y="1523875"/>
            <a:ext cx="8877276" cy="510553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После вступительного раздела, который следует за порядком вышеупомянутых проклятий, предлагаются подробные описания нарастающих бедствий.</a:t>
            </a:r>
            <a:endParaRPr b="1" sz="28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Характер этих проклятий соответствует другим известным вассальным договорам Древнего Ближнего Востока.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Первый раздел проклятий начинается со слова "если"; в последующих разделах условия не указаны, но они предполагают нарушение завета.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Кульминацией проклятий становится угроза изгнания.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Было только два открытых пути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 послушание или бунт.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2"/>
        </a:solidFill>
      </p:bgPr>
    </p:bg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127"/>
          <p:cNvSpPr/>
          <p:nvPr/>
        </p:nvSpPr>
        <p:spPr>
          <a:xfrm>
            <a:off x="533520" y="274680"/>
            <a:ext cx="8153280" cy="28494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strike="noStrike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Оставшаяся часть ветхозаветных повествований посвящена воплощению </a:t>
            </a:r>
            <a:r>
              <a:rPr lang="en-US" sz="3200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Второзаконнического</a:t>
            </a:r>
            <a:r>
              <a:rPr lang="en-US" sz="3200" strike="noStrike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 богословия в национальной истории Израиля. Эта история делится на четыре больших исторических блока</a:t>
            </a:r>
            <a:r>
              <a:rPr lang="en-US" sz="3600" strike="noStrike">
                <a:solidFill>
                  <a:srgbClr val="827F4C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endParaRPr sz="36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1093" name="Google Shape;1093;p127"/>
          <p:cNvCxnSpPr/>
          <p:nvPr/>
        </p:nvCxnSpPr>
        <p:spPr>
          <a:xfrm>
            <a:off x="152280" y="5715000"/>
            <a:ext cx="8763120" cy="1440"/>
          </a:xfrm>
          <a:prstGeom prst="straightConnector1">
            <a:avLst/>
          </a:prstGeom>
          <a:noFill/>
          <a:ln cap="flat" cmpd="sng" w="57225">
            <a:solidFill>
              <a:srgbClr val="000000"/>
            </a:solidFill>
            <a:prstDash val="solid"/>
            <a:miter lim="8000"/>
            <a:headEnd len="med" w="med" type="triangle"/>
            <a:tailEnd len="med" w="med" type="triangle"/>
          </a:ln>
        </p:spPr>
      </p:cxnSp>
      <p:sp>
        <p:nvSpPr>
          <p:cNvPr id="1094" name="Google Shape;1094;p127"/>
          <p:cNvSpPr/>
          <p:nvPr/>
        </p:nvSpPr>
        <p:spPr>
          <a:xfrm>
            <a:off x="228600" y="5881680"/>
            <a:ext cx="8915400" cy="642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8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1200        1100         1000</a:t>
            </a:r>
            <a:r>
              <a:rPr i="1"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r>
              <a:rPr b="0" i="1" lang="en-US" sz="18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900</a:t>
            </a:r>
            <a:r>
              <a:rPr i="1"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r>
              <a:rPr b="0" i="1" lang="en-US" sz="18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800</a:t>
            </a:r>
            <a:r>
              <a:rPr i="1"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r>
              <a:rPr b="0" i="1" lang="en-US" sz="18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700 </a:t>
            </a:r>
            <a:r>
              <a:rPr i="1"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r>
              <a:rPr b="0" i="1" lang="en-US" sz="18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600</a:t>
            </a:r>
            <a:r>
              <a:rPr i="1" lang="en-US" sz="1800">
                <a:latin typeface="Tahoma"/>
                <a:ea typeface="Tahoma"/>
                <a:cs typeface="Tahoma"/>
                <a:sym typeface="Tahoma"/>
              </a:rPr>
              <a:t>     </a:t>
            </a:r>
            <a:r>
              <a:rPr b="0" i="1" lang="en-US" sz="18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500  400 ДО Н.Э.</a:t>
            </a:r>
            <a:endParaRPr b="0" i="1" sz="1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1095" name="Google Shape;1095;p127"/>
          <p:cNvCxnSpPr/>
          <p:nvPr/>
        </p:nvCxnSpPr>
        <p:spPr>
          <a:xfrm flipH="1" rot="10800000">
            <a:off x="1676520" y="3506760"/>
            <a:ext cx="1440" cy="236232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096" name="Google Shape;1096;p127"/>
          <p:cNvCxnSpPr/>
          <p:nvPr/>
        </p:nvCxnSpPr>
        <p:spPr>
          <a:xfrm flipH="1" rot="10800000">
            <a:off x="2743200" y="3506760"/>
            <a:ext cx="1440" cy="236232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097" name="Google Shape;1097;p127"/>
          <p:cNvCxnSpPr/>
          <p:nvPr/>
        </p:nvCxnSpPr>
        <p:spPr>
          <a:xfrm flipH="1" rot="10800000">
            <a:off x="6781680" y="3583080"/>
            <a:ext cx="1800" cy="220968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098" name="Google Shape;1098;p127"/>
          <p:cNvSpPr/>
          <p:nvPr/>
        </p:nvSpPr>
        <p:spPr>
          <a:xfrm>
            <a:off x="152280" y="3352680"/>
            <a:ext cx="1524240" cy="17506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strike="noStrike">
                <a:solidFill>
                  <a:srgbClr val="000000"/>
                </a:solidFill>
                <a:latin typeface="Oswald Light"/>
                <a:ea typeface="Oswald Light"/>
                <a:cs typeface="Oswald Light"/>
                <a:sym typeface="Oswald Light"/>
              </a:rPr>
              <a:t>Завоевание</a:t>
            </a:r>
            <a:r>
              <a:rPr lang="en-US" sz="2100">
                <a:latin typeface="Oswald Light"/>
                <a:ea typeface="Oswald Light"/>
                <a:cs typeface="Oswald Light"/>
                <a:sym typeface="Oswald Light"/>
              </a:rPr>
              <a:t> и</a:t>
            </a:r>
            <a:endParaRPr sz="2100" strike="noStrike">
              <a:solidFill>
                <a:srgbClr val="000000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strike="noStrike">
                <a:solidFill>
                  <a:srgbClr val="000000"/>
                </a:solidFill>
                <a:latin typeface="Oswald Light"/>
                <a:ea typeface="Oswald Light"/>
                <a:cs typeface="Oswald Light"/>
                <a:sym typeface="Oswald Light"/>
              </a:rPr>
              <a:t>Поселение</a:t>
            </a:r>
            <a:endParaRPr sz="2100" strike="noStrike">
              <a:solidFill>
                <a:srgbClr val="000000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099" name="Google Shape;1099;p127"/>
          <p:cNvSpPr/>
          <p:nvPr/>
        </p:nvSpPr>
        <p:spPr>
          <a:xfrm>
            <a:off x="1600200" y="3352680"/>
            <a:ext cx="1219320" cy="13849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Oswald Light"/>
                <a:ea typeface="Oswald Light"/>
                <a:cs typeface="Oswald Light"/>
                <a:sym typeface="Oswald Light"/>
              </a:rPr>
              <a:t>Объединённая</a:t>
            </a:r>
            <a:endParaRPr sz="1900" strike="noStrike">
              <a:solidFill>
                <a:srgbClr val="000000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strike="noStrike">
                <a:solidFill>
                  <a:srgbClr val="000000"/>
                </a:solidFill>
                <a:latin typeface="Oswald Light"/>
                <a:ea typeface="Oswald Light"/>
                <a:cs typeface="Oswald Light"/>
                <a:sym typeface="Oswald Light"/>
              </a:rPr>
              <a:t>Монархия</a:t>
            </a:r>
            <a:endParaRPr sz="1900" strike="noStrike">
              <a:solidFill>
                <a:srgbClr val="000000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100" name="Google Shape;1100;p127"/>
          <p:cNvSpPr/>
          <p:nvPr/>
        </p:nvSpPr>
        <p:spPr>
          <a:xfrm>
            <a:off x="3657600" y="3352680"/>
            <a:ext cx="1600200" cy="13849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Oswald Light"/>
                <a:ea typeface="Oswald Light"/>
                <a:cs typeface="Oswald Light"/>
                <a:sym typeface="Oswald Light"/>
              </a:rPr>
              <a:t>Разделённая монархия</a:t>
            </a:r>
            <a:endParaRPr sz="1900"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101" name="Google Shape;1101;p127"/>
          <p:cNvSpPr/>
          <p:nvPr/>
        </p:nvSpPr>
        <p:spPr>
          <a:xfrm>
            <a:off x="7238880" y="3352680"/>
            <a:ext cx="990720" cy="17506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Oswald Light"/>
                <a:ea typeface="Oswald Light"/>
                <a:cs typeface="Oswald Light"/>
                <a:sym typeface="Oswald Light"/>
              </a:rPr>
              <a:t>Изгнание и </a:t>
            </a:r>
            <a:endParaRPr sz="1900"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Oswald Light"/>
                <a:ea typeface="Oswald Light"/>
                <a:cs typeface="Oswald Light"/>
                <a:sym typeface="Oswald Light"/>
              </a:rPr>
              <a:t>возвращение</a:t>
            </a:r>
            <a:endParaRPr sz="1900"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102" name="Google Shape;1102;p127"/>
          <p:cNvSpPr/>
          <p:nvPr/>
        </p:nvSpPr>
        <p:spPr>
          <a:xfrm>
            <a:off x="380880" y="4495680"/>
            <a:ext cx="1295640" cy="1143000"/>
          </a:xfrm>
          <a:prstGeom prst="rect">
            <a:avLst/>
          </a:prstGeom>
          <a:solidFill>
            <a:srgbClr val="AAA578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3" name="Google Shape;1103;p127"/>
          <p:cNvSpPr/>
          <p:nvPr/>
        </p:nvSpPr>
        <p:spPr>
          <a:xfrm>
            <a:off x="1676520" y="4495680"/>
            <a:ext cx="1066680" cy="1143000"/>
          </a:xfrm>
          <a:prstGeom prst="rect">
            <a:avLst/>
          </a:prstGeom>
          <a:solidFill>
            <a:srgbClr val="AAA578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4" name="Google Shape;1104;p127"/>
          <p:cNvSpPr/>
          <p:nvPr/>
        </p:nvSpPr>
        <p:spPr>
          <a:xfrm>
            <a:off x="2743200" y="5105520"/>
            <a:ext cx="4038480" cy="533160"/>
          </a:xfrm>
          <a:prstGeom prst="rect">
            <a:avLst/>
          </a:prstGeom>
          <a:solidFill>
            <a:srgbClr val="FF66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5" name="Google Shape;1105;p127"/>
          <p:cNvSpPr/>
          <p:nvPr/>
        </p:nvSpPr>
        <p:spPr>
          <a:xfrm>
            <a:off x="2743200" y="4495680"/>
            <a:ext cx="2514600" cy="609840"/>
          </a:xfrm>
          <a:prstGeom prst="rect">
            <a:avLst/>
          </a:prstGeom>
          <a:solidFill>
            <a:srgbClr val="CC33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6" name="Google Shape;1106;p127"/>
          <p:cNvSpPr/>
          <p:nvPr/>
        </p:nvSpPr>
        <p:spPr>
          <a:xfrm flipH="1" rot="10800000">
            <a:off x="7238880" y="5104800"/>
            <a:ext cx="1067040" cy="533160"/>
          </a:xfrm>
          <a:prstGeom prst="rect">
            <a:avLst/>
          </a:prstGeom>
          <a:solidFill>
            <a:srgbClr val="FF66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7" name="Google Shape;1107;p127"/>
          <p:cNvSpPr/>
          <p:nvPr/>
        </p:nvSpPr>
        <p:spPr>
          <a:xfrm>
            <a:off x="533520" y="4648320"/>
            <a:ext cx="1066680" cy="9867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12</a:t>
            </a:r>
            <a:endParaRPr b="0" i="1" sz="20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1272"/>
              </a:spcBef>
              <a:spcAft>
                <a:spcPts val="0"/>
              </a:spcAft>
              <a:buNone/>
            </a:pPr>
            <a:r>
              <a:rPr b="1" i="1" lang="en-US" sz="2000">
                <a:latin typeface="Tahoma"/>
                <a:ea typeface="Tahoma"/>
                <a:cs typeface="Tahoma"/>
                <a:sym typeface="Tahoma"/>
              </a:rPr>
              <a:t>колен</a:t>
            </a:r>
            <a:endParaRPr b="0" i="1" sz="20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08" name="Google Shape;1108;p127"/>
          <p:cNvSpPr/>
          <p:nvPr/>
        </p:nvSpPr>
        <p:spPr>
          <a:xfrm>
            <a:off x="1676520" y="4648320"/>
            <a:ext cx="1066680" cy="9867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12</a:t>
            </a:r>
            <a:endParaRPr b="0" i="1" sz="20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1272"/>
              </a:spcBef>
              <a:spcAft>
                <a:spcPts val="0"/>
              </a:spcAft>
              <a:buNone/>
            </a:pPr>
            <a:r>
              <a:rPr b="1" i="1" lang="en-US" sz="2000">
                <a:latin typeface="Tahoma"/>
                <a:ea typeface="Tahoma"/>
                <a:cs typeface="Tahoma"/>
                <a:sym typeface="Tahoma"/>
              </a:rPr>
              <a:t>колен</a:t>
            </a:r>
            <a:endParaRPr b="0" i="1" sz="20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09" name="Google Shape;1109;p127"/>
          <p:cNvSpPr/>
          <p:nvPr/>
        </p:nvSpPr>
        <p:spPr>
          <a:xfrm>
            <a:off x="2819525" y="4572000"/>
            <a:ext cx="2738178" cy="70378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Израиль (10 колен)</a:t>
            </a:r>
            <a:endParaRPr b="0" i="1" sz="1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10" name="Google Shape;1110;p127"/>
          <p:cNvSpPr/>
          <p:nvPr/>
        </p:nvSpPr>
        <p:spPr>
          <a:xfrm>
            <a:off x="2819520" y="5165640"/>
            <a:ext cx="3733560" cy="3988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Иуда (2 колена)</a:t>
            </a:r>
            <a:endParaRPr b="0" i="1" sz="20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11" name="Google Shape;1111;p127"/>
          <p:cNvSpPr/>
          <p:nvPr/>
        </p:nvSpPr>
        <p:spPr>
          <a:xfrm>
            <a:off x="7315200" y="5165640"/>
            <a:ext cx="1066680" cy="3988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Иуда</a:t>
            </a:r>
            <a:endParaRPr b="0" i="1" sz="20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2"/>
        </a:solidFill>
      </p:bgPr>
    </p:bg>
    <p:spTree>
      <p:nvGrpSpPr>
        <p:cNvPr id="1115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128"/>
          <p:cNvSpPr/>
          <p:nvPr/>
        </p:nvSpPr>
        <p:spPr>
          <a:xfrm>
            <a:off x="457200" y="3808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6600"/>
                </a:solidFill>
                <a:latin typeface="Oswald"/>
                <a:ea typeface="Oswald"/>
                <a:cs typeface="Oswald"/>
                <a:sym typeface="Oswald"/>
              </a:rPr>
              <a:t>Девтерономический характер пророков Израиля</a:t>
            </a:r>
            <a:endParaRPr b="1" sz="4000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17" name="Google Shape;1117;p128"/>
          <p:cNvSpPr/>
          <p:nvPr/>
        </p:nvSpPr>
        <p:spPr>
          <a:xfrm>
            <a:off x="380880" y="1752480"/>
            <a:ext cx="8458200" cy="46483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5B8800"/>
                </a:solidFill>
                <a:latin typeface="Caveat"/>
                <a:ea typeface="Caveat"/>
                <a:cs typeface="Caveat"/>
                <a:sym typeface="Caveat"/>
              </a:rPr>
              <a:t>Все пророки проповедовали из глубокого осознания Второзакония с его благословениями за послушание завету и проклятиями за непослушание.</a:t>
            </a:r>
            <a:endParaRPr b="1" i="1" sz="3100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44087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3100"/>
              <a:buFont typeface="Caveat SemiBold"/>
              <a:buChar char="■"/>
            </a:pPr>
            <a:r>
              <a:rPr i="1" lang="en-US" sz="3100" strike="noStrike">
                <a:solidFill>
                  <a:srgbClr val="000000"/>
                </a:solidFill>
                <a:latin typeface="Caveat SemiBold"/>
                <a:ea typeface="Caveat SemiBold"/>
                <a:cs typeface="Caveat SemiBold"/>
                <a:sym typeface="Caveat SemiBold"/>
              </a:rPr>
              <a:t>Когда произошло изгнание, трагедия оказалась не больше той, что предсказывали пророки на протяжении многих лет, и, по сути, именно той, что была указана в проклятиях Второзакония.</a:t>
            </a:r>
            <a:endParaRPr i="1" sz="3100" strike="noStrike">
              <a:solidFill>
                <a:srgbClr val="000000"/>
              </a:solidFill>
              <a:latin typeface="Caveat SemiBold"/>
              <a:ea typeface="Caveat SemiBold"/>
              <a:cs typeface="Caveat SemiBold"/>
              <a:sym typeface="Caveat SemiBold"/>
            </a:endParaRPr>
          </a:p>
          <a:p>
            <a:pPr indent="-44087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3100"/>
              <a:buFont typeface="Caveat SemiBold"/>
              <a:buChar char="■"/>
            </a:pPr>
            <a:r>
              <a:rPr i="1" lang="en-US" sz="3100" strike="noStrike">
                <a:solidFill>
                  <a:srgbClr val="000000"/>
                </a:solidFill>
                <a:latin typeface="Caveat SemiBold"/>
                <a:ea typeface="Caveat SemiBold"/>
                <a:cs typeface="Caveat SemiBold"/>
                <a:sym typeface="Caveat SemiBold"/>
              </a:rPr>
              <a:t>Тем не менее, Второзаконие также давало надежду на восстановление после изгнания, и пророки также давали эту надежду на будущее.</a:t>
            </a:r>
            <a:endParaRPr i="1" sz="3100" strike="noStrike">
              <a:solidFill>
                <a:srgbClr val="000000"/>
              </a:solidFill>
              <a:latin typeface="Caveat SemiBold"/>
              <a:ea typeface="Caveat SemiBold"/>
              <a:cs typeface="Caveat SemiBold"/>
              <a:sym typeface="Caveat SemiBo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129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23" name="Google Shape;1123;p129"/>
          <p:cNvSpPr/>
          <p:nvPr/>
        </p:nvSpPr>
        <p:spPr>
          <a:xfrm>
            <a:off x="-752475" y="3733925"/>
            <a:ext cx="9896472" cy="16761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7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Заключительная речь Моисея</a:t>
            </a:r>
            <a:endParaRPr b="0" i="1" sz="4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1124" name="Google Shape;1124;p129"/>
          <p:cNvCxnSpPr/>
          <p:nvPr/>
        </p:nvCxnSpPr>
        <p:spPr>
          <a:xfrm>
            <a:off x="0" y="4038480"/>
            <a:ext cx="9144000" cy="1800"/>
          </a:xfrm>
          <a:prstGeom prst="straightConnector1">
            <a:avLst/>
          </a:prstGeom>
          <a:noFill/>
          <a:ln cap="flat" cmpd="sng" w="763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125" name="Google Shape;1125;p129"/>
          <p:cNvCxnSpPr/>
          <p:nvPr/>
        </p:nvCxnSpPr>
        <p:spPr>
          <a:xfrm>
            <a:off x="0" y="3886200"/>
            <a:ext cx="9144000" cy="1440"/>
          </a:xfrm>
          <a:prstGeom prst="straightConnector1">
            <a:avLst/>
          </a:prstGeom>
          <a:noFill/>
          <a:ln cap="flat" cmpd="sng" w="572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126" name="Google Shape;1126;p129"/>
          <p:cNvCxnSpPr/>
          <p:nvPr/>
        </p:nvCxnSpPr>
        <p:spPr>
          <a:xfrm>
            <a:off x="0" y="4191120"/>
            <a:ext cx="9144000" cy="1440"/>
          </a:xfrm>
          <a:prstGeom prst="straightConnector1">
            <a:avLst/>
          </a:prstGeom>
          <a:noFill/>
          <a:ln cap="flat" cmpd="sng" w="572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127" name="Google Shape;1127;p129"/>
          <p:cNvSpPr/>
          <p:nvPr/>
        </p:nvSpPr>
        <p:spPr>
          <a:xfrm>
            <a:off x="2438280" y="3048120"/>
            <a:ext cx="6477120" cy="642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 strike="noStrike">
                <a:solidFill>
                  <a:srgbClr val="000000"/>
                </a:solidFill>
                <a:latin typeface="Balthazar"/>
                <a:ea typeface="Balthazar"/>
                <a:cs typeface="Balthazar"/>
                <a:sym typeface="Balthazar"/>
              </a:rPr>
              <a:t>29-30 </a:t>
            </a:r>
            <a:r>
              <a:rPr b="1" lang="en-US" sz="3600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Третья речь</a:t>
            </a:r>
            <a:endParaRPr sz="3600" strike="noStrik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130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33" name="Google Shape;1133;p130"/>
          <p:cNvSpPr/>
          <p:nvPr/>
        </p:nvSpPr>
        <p:spPr>
          <a:xfrm>
            <a:off x="457200" y="7632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Обновление завета (29:1-8)</a:t>
            </a:r>
            <a:endParaRPr b="1" sz="5100">
              <a:solidFill>
                <a:srgbClr val="827F4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34" name="Google Shape;1134;p130"/>
          <p:cNvSpPr/>
          <p:nvPr/>
        </p:nvSpPr>
        <p:spPr>
          <a:xfrm>
            <a:off x="457200" y="1523880"/>
            <a:ext cx="8229600" cy="51055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Дубликаты текстов договоров были обычным делом на древнем Ближнем Востоке, и это обновление завета служило той же цели.</a:t>
            </a:r>
            <a:endParaRPr b="1" sz="28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Заключительная речь Моисея началась с исторического обзора со ссылками на предыдущие разделы Второзакония.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840" lvl="1" marL="743040" marR="0" rtl="0" algn="l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Clr>
                <a:srgbClr val="686532"/>
              </a:buClr>
              <a:buSzPts val="1300"/>
              <a:buFont typeface="Noto Sans Symbols"/>
              <a:buChar char="■"/>
            </a:pPr>
            <a:r>
              <a:rPr b="1" i="1" lang="en-US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29:1-2 </a:t>
            </a:r>
            <a:r>
              <a:rPr b="0" i="1" lang="en-US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= 1:30; 5:1; 7:18-19; 11:2-3</a:t>
            </a:r>
            <a:endParaRPr b="0" i="1" sz="20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840" lvl="1" marL="743040" marR="0" rtl="0" algn="l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Clr>
                <a:srgbClr val="686532"/>
              </a:buClr>
              <a:buSzPts val="1300"/>
              <a:buFont typeface="Noto Sans Symbols"/>
              <a:buChar char="■"/>
            </a:pPr>
            <a:r>
              <a:rPr b="1" i="1" lang="en-US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29:4-5 </a:t>
            </a:r>
            <a:r>
              <a:rPr b="0" i="1" lang="en-US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= 8:2-4</a:t>
            </a:r>
            <a:endParaRPr b="0" i="1" sz="20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840" lvl="1" marL="743040" marR="0" rtl="0" algn="l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Clr>
                <a:srgbClr val="686532"/>
              </a:buClr>
              <a:buSzPts val="1300"/>
              <a:buFont typeface="Noto Sans Symbols"/>
              <a:buChar char="■"/>
            </a:pPr>
            <a:r>
              <a:rPr b="1" i="1" lang="en-US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29:7-8 </a:t>
            </a:r>
            <a:r>
              <a:rPr b="0" i="1" lang="en-US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= 2:32-3:7</a:t>
            </a:r>
            <a:endParaRPr b="0" i="1" sz="20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840" lvl="1" marL="743040" marR="0" rtl="0" algn="l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Clr>
                <a:srgbClr val="686532"/>
              </a:buClr>
              <a:buSzPts val="1300"/>
              <a:buFont typeface="Noto Sans Symbols"/>
              <a:buChar char="■"/>
            </a:pPr>
            <a:r>
              <a:rPr b="1" i="1" lang="en-US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29:8 </a:t>
            </a:r>
            <a:r>
              <a:rPr b="0" i="1" lang="en-US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= 3:12-17</a:t>
            </a:r>
            <a:endParaRPr b="0" i="1" sz="20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Заявление "ваши глаза видели" (хотя на самом деле это было второе поколение) объединило живых и мертвых в единое сообщество.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6" name="Google Shape;186;p14"/>
          <p:cNvSpPr/>
          <p:nvPr/>
        </p:nvSpPr>
        <p:spPr>
          <a:xfrm>
            <a:off x="457200" y="7632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Обнаружение свитка Торы</a:t>
            </a:r>
            <a:endParaRPr sz="5100">
              <a:solidFill>
                <a:srgbClr val="827F4C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187" name="Google Shape;187;p14"/>
          <p:cNvSpPr/>
          <p:nvPr/>
        </p:nvSpPr>
        <p:spPr>
          <a:xfrm>
            <a:off x="457200" y="1447920"/>
            <a:ext cx="8229600" cy="48765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 strike="noStrike">
                <a:solidFill>
                  <a:srgbClr val="5B8800"/>
                </a:solidFill>
                <a:latin typeface="Tahoma"/>
                <a:ea typeface="Tahoma"/>
                <a:cs typeface="Tahoma"/>
                <a:sym typeface="Tahoma"/>
              </a:rPr>
              <a:t>Во время ремонта храма Х</a:t>
            </a:r>
            <a:r>
              <a:rPr b="1" i="1" lang="en-US" sz="2800">
                <a:solidFill>
                  <a:srgbClr val="5B8800"/>
                </a:solidFill>
                <a:latin typeface="Tahoma"/>
                <a:ea typeface="Tahoma"/>
                <a:cs typeface="Tahoma"/>
                <a:sym typeface="Tahoma"/>
              </a:rPr>
              <a:t>е</a:t>
            </a:r>
            <a:r>
              <a:rPr b="1" i="1" lang="en-US" sz="2800" strike="noStrike">
                <a:solidFill>
                  <a:srgbClr val="5B8800"/>
                </a:solidFill>
                <a:latin typeface="Tahoma"/>
                <a:ea typeface="Tahoma"/>
                <a:cs typeface="Tahoma"/>
                <a:sym typeface="Tahoma"/>
              </a:rPr>
              <a:t>лкия, первосвященник в начале правления Иосии (7</a:t>
            </a:r>
            <a:r>
              <a:rPr b="1" baseline="30000" i="1" lang="en-US" sz="2800" strike="noStrike">
                <a:solidFill>
                  <a:srgbClr val="5B8800"/>
                </a:solidFill>
                <a:latin typeface="Tahoma"/>
                <a:ea typeface="Tahoma"/>
                <a:cs typeface="Tahoma"/>
                <a:sym typeface="Tahoma"/>
              </a:rPr>
              <a:t>ой</a:t>
            </a:r>
            <a:r>
              <a:rPr b="1" i="1" lang="en-US" sz="2800" strike="noStrike">
                <a:solidFill>
                  <a:srgbClr val="5B8800"/>
                </a:solidFill>
                <a:latin typeface="Tahoma"/>
                <a:ea typeface="Tahoma"/>
                <a:cs typeface="Tahoma"/>
                <a:sym typeface="Tahoma"/>
              </a:rPr>
              <a:t> век до н.э.), сообщил о находке свитка Торы.</a:t>
            </a:r>
            <a:endParaRPr b="0" i="1" sz="2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Потрясённая реакция Иосии при чтении свитка позволяет предположить, что это мог быть свиток Второзакония с его суровыми проклятиями за нарушение завета (4 Цар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22:11; ср. Втор. 28).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Затем свиток был отправлен 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Олдане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пророчице, и она подтвердила, что предсказанное бедствие непременно произойдет из-за неверности завет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у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4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Цар. 22:14-20).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131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40" name="Google Shape;1140;p131"/>
          <p:cNvSpPr/>
          <p:nvPr/>
        </p:nvSpPr>
        <p:spPr>
          <a:xfrm>
            <a:off x="152280" y="380880"/>
            <a:ext cx="89154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Вечный завет </a:t>
            </a:r>
            <a:b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(29:9-29; ср. 5:3)</a:t>
            </a:r>
            <a:endParaRPr b="1" sz="5100">
              <a:solidFill>
                <a:srgbClr val="827F4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41" name="Google Shape;1141;p131"/>
          <p:cNvSpPr/>
          <p:nvPr/>
        </p:nvSpPr>
        <p:spPr>
          <a:xfrm>
            <a:off x="457200" y="1981080"/>
            <a:ext cx="8229600" cy="44960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Заветная община была связана не только с прошлым, но и с будущим.</a:t>
            </a:r>
            <a:endParaRPr b="1" sz="26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303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360"/>
              <a:buFont typeface="Noto Sans Symbols"/>
              <a:buChar char="■"/>
            </a:pPr>
            <a:r>
              <a:rPr i="1" lang="en-US" sz="2200">
                <a:latin typeface="Tahoma"/>
                <a:ea typeface="Tahoma"/>
                <a:cs typeface="Tahoma"/>
                <a:sym typeface="Tahoma"/>
              </a:rPr>
              <a:t>Это было </a:t>
            </a:r>
            <a:r>
              <a:rPr i="1" lang="en-US" sz="2200">
                <a:latin typeface="Tahoma"/>
                <a:ea typeface="Tahoma"/>
                <a:cs typeface="Tahoma"/>
                <a:sym typeface="Tahoma"/>
              </a:rPr>
              <a:t>для </a:t>
            </a:r>
            <a:r>
              <a:rPr b="0" i="1" lang="en-US" sz="22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"тех, кого нет здесь сегодня" (29:14; то есть для тех, кому еще предстоит родиться, ср. Пс. 7</a:t>
            </a:r>
            <a:r>
              <a:rPr i="1" lang="en-US" sz="2200">
                <a:latin typeface="Tahoma"/>
                <a:ea typeface="Tahoma"/>
                <a:cs typeface="Tahoma"/>
                <a:sym typeface="Tahoma"/>
              </a:rPr>
              <a:t>7</a:t>
            </a:r>
            <a:r>
              <a:rPr b="0" i="1" lang="en-US" sz="22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:4-6).</a:t>
            </a:r>
            <a:endParaRPr b="0" i="1" sz="2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03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360"/>
              <a:buFont typeface="Noto Sans Symbols"/>
              <a:buChar char="■"/>
            </a:pPr>
            <a:r>
              <a:rPr b="0" i="1" lang="en-US" sz="22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Таким образом, завет должен был быть вечным и обязательным, и каждое новое поколение должно было предстать перед Яхве и посвятить себя этому завету.</a:t>
            </a:r>
            <a:endParaRPr b="0" i="1" sz="2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03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360"/>
              <a:buFont typeface="Noto Sans Symbols"/>
              <a:buChar char="■"/>
            </a:pPr>
            <a:r>
              <a:rPr b="0" i="1" lang="en-US" sz="22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Идолопоклонство и неповиновение завету влекли за собой все проклятия завета, являясь знамением для народов.</a:t>
            </a:r>
            <a:endParaRPr b="0" i="1" sz="2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03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360"/>
              <a:buFont typeface="Noto Sans Symbols"/>
              <a:buChar char="■"/>
            </a:pPr>
            <a:r>
              <a:rPr b="0" i="1" lang="en-US" sz="22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Только Яхве мог видеть будущее (тайные вещи); Торы, данной Израилю, было достаточно для каждого поколения.</a:t>
            </a:r>
            <a:endParaRPr b="0" i="1" sz="2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32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47" name="Google Shape;1147;p132"/>
          <p:cNvSpPr/>
          <p:nvPr/>
        </p:nvSpPr>
        <p:spPr>
          <a:xfrm>
            <a:off x="228600" y="380880"/>
            <a:ext cx="89154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Покаяние и восстановление (30:1-10)</a:t>
            </a:r>
            <a:endParaRPr b="1" sz="5100">
              <a:solidFill>
                <a:srgbClr val="827F4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48" name="Google Shape;1148;p132"/>
          <p:cNvSpPr/>
          <p:nvPr/>
        </p:nvSpPr>
        <p:spPr>
          <a:xfrm>
            <a:off x="457200" y="1981080"/>
            <a:ext cx="8229600" cy="2743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Хотя будущее нарушение нельзя было предвидеть, оно было вполне возможно.</a:t>
            </a:r>
            <a:endParaRPr b="1" sz="28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3673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460"/>
              <a:buFont typeface="Noto Sans Symbols"/>
              <a:buChar char="■"/>
            </a:pPr>
            <a:r>
              <a:rPr b="0" i="1" lang="en-US" sz="23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В таком случае Израиль должен знать, что суд - даже изгнание - не является последним словом Яхве.</a:t>
            </a:r>
            <a:endParaRPr b="0" i="1" sz="23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673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460"/>
              <a:buFont typeface="Noto Sans Symbols"/>
              <a:buChar char="■"/>
            </a:pPr>
            <a:r>
              <a:rPr b="0" i="1" lang="en-US" sz="23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Даже в изгнании Израиль мог рассчитывать на верность Яхве, а покаяние приводило к восстановлению!</a:t>
            </a:r>
            <a:endParaRPr b="0" i="1" sz="23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49" name="Google Shape;1149;p132"/>
          <p:cNvSpPr/>
          <p:nvPr/>
        </p:nvSpPr>
        <p:spPr>
          <a:xfrm>
            <a:off x="304925" y="4724275"/>
            <a:ext cx="8448570" cy="199729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Именно из этого обещания такие пророки, как Иеремия и Иезекииль, проповедовали о восстановлении Израиля после изгнания. Суд не был последним словом Яхве! </a:t>
            </a:r>
            <a:r>
              <a:rPr b="1" lang="en-US" sz="2700" u="sng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Здесь был зародыш мессианской надежды!</a:t>
            </a:r>
            <a:endParaRPr b="1" sz="2700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33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55" name="Google Shape;1155;p133"/>
          <p:cNvSpPr/>
          <p:nvPr/>
        </p:nvSpPr>
        <p:spPr>
          <a:xfrm>
            <a:off x="457200" y="3808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Итак, выбирайте жизнь! (30:11-20)</a:t>
            </a:r>
            <a:endParaRPr b="1" sz="5100">
              <a:solidFill>
                <a:srgbClr val="827F4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56" name="Google Shape;1156;p133"/>
          <p:cNvSpPr/>
          <p:nvPr/>
        </p:nvSpPr>
        <p:spPr>
          <a:xfrm>
            <a:off x="457200" y="1981080"/>
            <a:ext cx="8229600" cy="2743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Требования Яхве не были ни сложными для понимания, ни невыполнимыми.</a:t>
            </a:r>
            <a:endParaRPr b="1" sz="28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Перед ними лежали два пути: путь к жизни и путь к смерти.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Небо и земля служили свидетелями завета об избрании Израиля (30:19).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57" name="Google Shape;1157;p133"/>
          <p:cNvSpPr/>
          <p:nvPr/>
        </p:nvSpPr>
        <p:spPr>
          <a:xfrm>
            <a:off x="228600" y="4800600"/>
            <a:ext cx="8686818" cy="192094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0033"/>
          </a:solidFill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strike="noStrike">
                <a:solidFill>
                  <a:srgbClr val="FFFF99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Если исповедание и вера требовались в этом древнем завете </a:t>
            </a:r>
            <a:r>
              <a:rPr lang="en-US" sz="2400" strike="noStrike">
                <a:solidFill>
                  <a:srgbClr val="FFFF99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(30:14)</a:t>
            </a:r>
            <a:r>
              <a:rPr lang="en-US" sz="2800" strike="noStrike">
                <a:solidFill>
                  <a:srgbClr val="FFFF99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, то насколько больше исповедание и вера подходят для нового завета во Христе </a:t>
            </a:r>
            <a:r>
              <a:rPr lang="en-US" sz="2400" strike="noStrike">
                <a:solidFill>
                  <a:srgbClr val="FFFF99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(ср. </a:t>
            </a:r>
            <a:r>
              <a:rPr lang="en-US" sz="2400">
                <a:solidFill>
                  <a:srgbClr val="FFFF99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Рим</a:t>
            </a:r>
            <a:r>
              <a:rPr lang="en-US" sz="2400" strike="noStrike">
                <a:solidFill>
                  <a:srgbClr val="FFFF99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. 10:6-8)</a:t>
            </a:r>
            <a:r>
              <a:rPr lang="en-US" sz="2800" strike="noStrike">
                <a:solidFill>
                  <a:srgbClr val="FFFF99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.</a:t>
            </a:r>
            <a:endParaRPr sz="2800" strike="noStrike">
              <a:solidFill>
                <a:srgbClr val="000000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34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63" name="Google Shape;1163;p134"/>
          <p:cNvSpPr/>
          <p:nvPr/>
        </p:nvSpPr>
        <p:spPr>
          <a:xfrm>
            <a:off x="685800" y="3733920"/>
            <a:ext cx="7772400" cy="1828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Приложения</a:t>
            </a:r>
            <a:endParaRPr b="1" sz="5100">
              <a:solidFill>
                <a:srgbClr val="827F4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cxnSp>
        <p:nvCxnSpPr>
          <p:cNvPr id="1164" name="Google Shape;1164;p134"/>
          <p:cNvCxnSpPr/>
          <p:nvPr/>
        </p:nvCxnSpPr>
        <p:spPr>
          <a:xfrm>
            <a:off x="0" y="4038480"/>
            <a:ext cx="9144000" cy="1800"/>
          </a:xfrm>
          <a:prstGeom prst="straightConnector1">
            <a:avLst/>
          </a:prstGeom>
          <a:noFill/>
          <a:ln cap="flat" cmpd="sng" w="763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165" name="Google Shape;1165;p134"/>
          <p:cNvCxnSpPr/>
          <p:nvPr/>
        </p:nvCxnSpPr>
        <p:spPr>
          <a:xfrm>
            <a:off x="0" y="3886200"/>
            <a:ext cx="9144000" cy="1440"/>
          </a:xfrm>
          <a:prstGeom prst="straightConnector1">
            <a:avLst/>
          </a:prstGeom>
          <a:noFill/>
          <a:ln cap="flat" cmpd="sng" w="572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166" name="Google Shape;1166;p134"/>
          <p:cNvCxnSpPr/>
          <p:nvPr/>
        </p:nvCxnSpPr>
        <p:spPr>
          <a:xfrm>
            <a:off x="0" y="4191120"/>
            <a:ext cx="9144000" cy="1440"/>
          </a:xfrm>
          <a:prstGeom prst="straightConnector1">
            <a:avLst/>
          </a:prstGeom>
          <a:noFill/>
          <a:ln cap="flat" cmpd="sng" w="572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167" name="Google Shape;1167;p134"/>
          <p:cNvSpPr/>
          <p:nvPr/>
        </p:nvSpPr>
        <p:spPr>
          <a:xfrm>
            <a:off x="3124080" y="3124080"/>
            <a:ext cx="5257800" cy="642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 strike="noStrike">
                <a:solidFill>
                  <a:srgbClr val="000000"/>
                </a:solidFill>
                <a:latin typeface="Balthazar"/>
                <a:ea typeface="Balthazar"/>
                <a:cs typeface="Balthazar"/>
                <a:sym typeface="Balthazar"/>
              </a:rPr>
              <a:t>31-34</a:t>
            </a:r>
            <a:endParaRPr b="0" i="1" sz="36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35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73" name="Google Shape;1173;p135"/>
          <p:cNvSpPr/>
          <p:nvPr/>
        </p:nvSpPr>
        <p:spPr>
          <a:xfrm>
            <a:off x="457200" y="380880"/>
            <a:ext cx="86868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Преемственность Иисуса Навина (31:1-8)</a:t>
            </a:r>
            <a:endParaRPr b="1" sz="5100">
              <a:solidFill>
                <a:srgbClr val="827F4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74" name="Google Shape;1174;p135"/>
          <p:cNvSpPr/>
          <p:nvPr/>
        </p:nvSpPr>
        <p:spPr>
          <a:xfrm>
            <a:off x="457200" y="1981080"/>
            <a:ext cx="8229600" cy="4114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В свои 120 лет Моисей готовится к передаче лидерства.</a:t>
            </a:r>
            <a:endParaRPr b="1" sz="28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Иисус Навин уже давно был назначен преемником Моисея (1:38; 3:28; ср. 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Чис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27:18-23).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Моисей заверил народ, что Бог не оставит их. Он пойдет перед ними, чтобы обеспечить им победу в Ханаане.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136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80" name="Google Shape;1180;p136"/>
          <p:cNvSpPr/>
          <p:nvPr/>
        </p:nvSpPr>
        <p:spPr>
          <a:xfrm>
            <a:off x="228600" y="304920"/>
            <a:ext cx="8686800" cy="14475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Кодирование Закона Завета (31:9-13, 24-29)</a:t>
            </a:r>
            <a:endParaRPr b="1" sz="5100">
              <a:solidFill>
                <a:srgbClr val="827F4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81" name="Google Shape;1181;p136"/>
          <p:cNvSpPr/>
          <p:nvPr/>
        </p:nvSpPr>
        <p:spPr>
          <a:xfrm>
            <a:off x="457200" y="1981080"/>
            <a:ext cx="8229600" cy="4114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Составление письменных сводов законов на древнем Ближнем Востоке хорошо известно.</a:t>
            </a:r>
            <a:endParaRPr b="1" sz="28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Как правило, такие кодексы периодически читались, и этот должен был читаться перед собранием каждые семь лет в праздник Кущей.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То, что свод законов должен был быть написан на свитке (סֶפֶר= свиток, книга), позволило поместить его рядом с ковчегом завета (31:24-29).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137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87" name="Google Shape;1187;p137"/>
          <p:cNvSpPr/>
          <p:nvPr/>
        </p:nvSpPr>
        <p:spPr>
          <a:xfrm>
            <a:off x="457200" y="3808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Предсказание о восстании (31:14-23)</a:t>
            </a:r>
            <a:endParaRPr b="1" sz="5100">
              <a:solidFill>
                <a:srgbClr val="827F4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88" name="Google Shape;1188;p137"/>
          <p:cNvSpPr/>
          <p:nvPr/>
        </p:nvSpPr>
        <p:spPr>
          <a:xfrm>
            <a:off x="457200" y="1981080"/>
            <a:ext cx="8229600" cy="4114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Во время посвящения Иисуса Навина Яхве предсказал, что после смерти Моисея израильтяне нарушат свой торжественный завет.</a:t>
            </a:r>
            <a:endParaRPr b="1" sz="28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В связи с грядущей неудачей Моисей должен был написать песнь в качестве свидетельства для потомков народа.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Она долж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на 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была служить вечным предостережением от неверности завету.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138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94" name="Google Shape;1194;p138"/>
          <p:cNvSpPr/>
          <p:nvPr/>
        </p:nvSpPr>
        <p:spPr>
          <a:xfrm>
            <a:off x="457200" y="3808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Песнь Моисея </a:t>
            </a:r>
            <a:b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(31:30-32:6)</a:t>
            </a:r>
            <a:endParaRPr b="1" sz="5100">
              <a:solidFill>
                <a:srgbClr val="827F4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95" name="Google Shape;1195;p138"/>
          <p:cNvSpPr/>
          <p:nvPr/>
        </p:nvSpPr>
        <p:spPr>
          <a:xfrm>
            <a:off x="457200" y="1981080"/>
            <a:ext cx="8229600" cy="4114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Эта песня должна была стать инструментом обучения для народа.</a:t>
            </a:r>
            <a:endParaRPr b="1" sz="28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Различные элементы песни отражают элементы судебного процесса по завету.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Первое обвинение короткое, но сильное (32:5-6).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В дальнейшем обвинения будут предложены более подробно.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139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01" name="Google Shape;1201;p139"/>
          <p:cNvSpPr/>
          <p:nvPr/>
        </p:nvSpPr>
        <p:spPr>
          <a:xfrm>
            <a:off x="457200" y="3808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Песнь продолжается... (32:7-9)</a:t>
            </a:r>
            <a:endParaRPr b="1" sz="5100">
              <a:solidFill>
                <a:srgbClr val="827F4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02" name="Google Shape;1202;p139"/>
          <p:cNvSpPr/>
          <p:nvPr/>
        </p:nvSpPr>
        <p:spPr>
          <a:xfrm>
            <a:off x="457200" y="1981080"/>
            <a:ext cx="8229600" cy="4114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Когда Яхве разделил народы, Он выделил Израиль как Свой особый народ.</a:t>
            </a:r>
            <a:endParaRPr b="0" i="1" sz="2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По мнению LXX (подтвержденному свитками Мертвого моря и Сирахом 17:17), Бог разделил человеческий род так, чтобы у каждого народа был свой ангел-хранитель или защитник.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Есть два чтения, и английские версии разделяют их между собой: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840" lvl="1" marL="743040" marR="0" rtl="0" algn="l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Clr>
                <a:srgbClr val="686532"/>
              </a:buClr>
              <a:buSzPts val="1300"/>
              <a:buFont typeface="Noto Sans Symbols"/>
              <a:buChar char="■"/>
            </a:pPr>
            <a:r>
              <a:rPr b="0" i="1" lang="en-US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"Сыны Израиля" (МТ: так же NIV, KJV, ASV, NASB)</a:t>
            </a:r>
            <a:endParaRPr b="0" i="1" sz="20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840" lvl="1" marL="743040" marR="0" rtl="0" algn="l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Clr>
                <a:srgbClr val="686532"/>
              </a:buClr>
              <a:buSzPts val="1300"/>
              <a:buFont typeface="Noto Sans Symbols"/>
              <a:buChar char="■"/>
            </a:pPr>
            <a:r>
              <a:rPr b="0" i="1" lang="en-US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"Сыны Божьи/ангелы Божьи" (LXX: так в RSV, NRSV, ESV, NEB, NAB, NLT)</a:t>
            </a:r>
            <a:endParaRPr b="0" i="1" sz="20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140"/>
          <p:cNvSpPr/>
          <p:nvPr/>
        </p:nvSpPr>
        <p:spPr>
          <a:xfrm>
            <a:off x="457200" y="1522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6100" strike="noStrike">
                <a:solidFill>
                  <a:srgbClr val="FFA74F"/>
                </a:solidFill>
                <a:latin typeface="Comforter"/>
                <a:ea typeface="Comforter"/>
                <a:cs typeface="Comforter"/>
                <a:sym typeface="Comforter"/>
              </a:rPr>
              <a:t>Небесный совет Яхве</a:t>
            </a:r>
            <a:br>
              <a:rPr lang="en-US" sz="4400">
                <a:latin typeface="Arial"/>
                <a:ea typeface="Arial"/>
                <a:cs typeface="Arial"/>
                <a:sym typeface="Arial"/>
              </a:rPr>
            </a:br>
            <a:r>
              <a:rPr b="0" i="1" lang="en-US" sz="2400" strike="noStrike">
                <a:solidFill>
                  <a:srgbClr val="FFA74F"/>
                </a:solidFill>
                <a:latin typeface="Arial Narrow"/>
                <a:ea typeface="Arial Narrow"/>
                <a:cs typeface="Arial Narrow"/>
                <a:sym typeface="Arial Narrow"/>
              </a:rPr>
              <a:t>(Пс. 8</a:t>
            </a:r>
            <a:r>
              <a:rPr i="1" lang="en-US" sz="2400">
                <a:solidFill>
                  <a:srgbClr val="FFA74F"/>
                </a:solidFill>
                <a:latin typeface="Arial Narrow"/>
                <a:ea typeface="Arial Narrow"/>
                <a:cs typeface="Arial Narrow"/>
                <a:sym typeface="Arial Narrow"/>
              </a:rPr>
              <a:t>1</a:t>
            </a:r>
            <a:r>
              <a:rPr b="0" i="1" lang="en-US" sz="2400" strike="noStrike">
                <a:solidFill>
                  <a:srgbClr val="FFA74F"/>
                </a:solidFill>
                <a:latin typeface="Arial Narrow"/>
                <a:ea typeface="Arial Narrow"/>
                <a:cs typeface="Arial Narrow"/>
                <a:sym typeface="Arial Narrow"/>
              </a:rPr>
              <a:t>:1, 6; 88:5-7; Иов 1:6-7; 2:1-2; 1 Цар. 22:19-23)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08" name="Google Shape;1208;p140"/>
          <p:cNvSpPr/>
          <p:nvPr/>
        </p:nvSpPr>
        <p:spPr>
          <a:xfrm>
            <a:off x="457200" y="1600200"/>
            <a:ext cx="4267080" cy="49528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300">
                <a:solidFill>
                  <a:srgbClr val="FFFF99"/>
                </a:solidFill>
              </a:rPr>
              <a:t>אֱלֹהִים </a:t>
            </a:r>
            <a:r>
              <a:rPr b="0" i="1" lang="en-US" sz="2300" strike="noStrike">
                <a:solidFill>
                  <a:srgbClr val="FFFF99"/>
                </a:solidFill>
                <a:latin typeface="Arial Narrow"/>
                <a:ea typeface="Arial Narrow"/>
                <a:cs typeface="Arial Narrow"/>
                <a:sym typeface="Arial Narrow"/>
              </a:rPr>
              <a:t>('elohim = боги)</a:t>
            </a:r>
            <a:endParaRPr b="0" i="1" sz="23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None/>
            </a:pPr>
            <a:r>
              <a:rPr i="1" lang="en-US" sz="2300">
                <a:solidFill>
                  <a:srgbClr val="FFFF99"/>
                </a:solidFill>
              </a:rPr>
              <a:t>מַלְאָכִים</a:t>
            </a:r>
            <a:r>
              <a:rPr b="0" i="1" lang="en-US" sz="2300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2300" strike="noStrike">
                <a:solidFill>
                  <a:srgbClr val="FFFF99"/>
                </a:solidFill>
                <a:latin typeface="Arial Narrow"/>
                <a:ea typeface="Arial Narrow"/>
                <a:cs typeface="Arial Narrow"/>
                <a:sym typeface="Arial Narrow"/>
              </a:rPr>
              <a:t>(мал'аким = ангелы, посланники)</a:t>
            </a:r>
            <a:endParaRPr b="0" i="1" sz="23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None/>
            </a:pPr>
            <a:r>
              <a:rPr i="1" lang="en-US" sz="2300">
                <a:solidFill>
                  <a:srgbClr val="FFFF99"/>
                </a:solidFill>
              </a:rPr>
              <a:t>קְדֵשִׁים</a:t>
            </a:r>
            <a:r>
              <a:rPr b="0" i="1" lang="en-US" sz="2300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2300" strike="noStrike">
                <a:solidFill>
                  <a:srgbClr val="FFFF99"/>
                </a:solidFill>
                <a:latin typeface="Arial Narrow"/>
                <a:ea typeface="Arial Narrow"/>
                <a:cs typeface="Arial Narrow"/>
                <a:sym typeface="Arial Narrow"/>
              </a:rPr>
              <a:t>(qedoshim = святые)</a:t>
            </a:r>
            <a:endParaRPr b="0" i="1" sz="23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None/>
            </a:pPr>
            <a:r>
              <a:rPr i="1" lang="en-US" sz="2300">
                <a:solidFill>
                  <a:srgbClr val="FFFF99"/>
                </a:solidFill>
              </a:rPr>
              <a:t>בְּנֵי אֱלֹהִים / בְּנֵי אֵלִים </a:t>
            </a:r>
            <a:r>
              <a:rPr b="0" i="1" lang="en-US" sz="2300" strike="noStrike">
                <a:solidFill>
                  <a:srgbClr val="FFFF99"/>
                </a:solidFill>
                <a:latin typeface="Arial Narrow"/>
                <a:ea typeface="Arial Narrow"/>
                <a:cs typeface="Arial Narrow"/>
                <a:sym typeface="Arial Narrow"/>
              </a:rPr>
              <a:t>(bene 'elim/bene 'elohim = сыновья Бога)</a:t>
            </a:r>
            <a:endParaRPr b="0" i="1" sz="23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None/>
            </a:pPr>
            <a:r>
              <a:rPr i="1" lang="en-US" sz="2300">
                <a:solidFill>
                  <a:srgbClr val="FFFF99"/>
                </a:solidFill>
              </a:rPr>
              <a:t>עֲבָדִים</a:t>
            </a:r>
            <a:r>
              <a:rPr b="0" i="1" lang="en-US" sz="2300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2300" strike="noStrike">
                <a:solidFill>
                  <a:srgbClr val="FFFF99"/>
                </a:solidFill>
                <a:latin typeface="Arial Narrow"/>
                <a:ea typeface="Arial Narrow"/>
                <a:cs typeface="Arial Narrow"/>
                <a:sym typeface="Arial Narrow"/>
              </a:rPr>
              <a:t>('abadim = слуги)</a:t>
            </a:r>
            <a:endParaRPr b="0" i="1" sz="23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None/>
            </a:pPr>
            <a:r>
              <a:rPr i="1" lang="en-US" sz="2300">
                <a:solidFill>
                  <a:srgbClr val="FFFF99"/>
                </a:solidFill>
              </a:rPr>
              <a:t>מְשָׁרְתִים </a:t>
            </a:r>
            <a:r>
              <a:rPr b="0" i="1" lang="en-US" sz="2300" strike="noStrike">
                <a:solidFill>
                  <a:srgbClr val="FFFF99"/>
                </a:solidFill>
                <a:latin typeface="Arial Narrow"/>
                <a:ea typeface="Arial Narrow"/>
                <a:cs typeface="Arial Narrow"/>
                <a:sym typeface="Arial Narrow"/>
              </a:rPr>
              <a:t>(mesharetim = служители)</a:t>
            </a:r>
            <a:endParaRPr b="0" i="1" sz="23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None/>
            </a:pPr>
            <a:r>
              <a:rPr i="1" lang="en-US" sz="2300">
                <a:solidFill>
                  <a:srgbClr val="FFFF99"/>
                </a:solidFill>
              </a:rPr>
              <a:t>כְּרוּבִים</a:t>
            </a:r>
            <a:r>
              <a:rPr b="0" i="1" lang="en-US" sz="2300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2300" strike="noStrike">
                <a:solidFill>
                  <a:srgbClr val="FFFF99"/>
                </a:solidFill>
                <a:latin typeface="Arial Narrow"/>
                <a:ea typeface="Arial Narrow"/>
                <a:cs typeface="Arial Narrow"/>
                <a:sym typeface="Arial Narrow"/>
              </a:rPr>
              <a:t>(херувимы = заступники?)</a:t>
            </a:r>
            <a:endParaRPr b="0" i="1" sz="23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None/>
            </a:pPr>
            <a:r>
              <a:rPr i="1" lang="en-US" sz="2300">
                <a:solidFill>
                  <a:srgbClr val="FFFF99"/>
                </a:solidFill>
              </a:rPr>
              <a:t>שְׂרָפִים</a:t>
            </a:r>
            <a:r>
              <a:rPr b="0" i="1" lang="en-US" sz="2300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2300" strike="noStrike">
                <a:solidFill>
                  <a:srgbClr val="FFFF99"/>
                </a:solidFill>
                <a:latin typeface="Arial Narrow"/>
                <a:ea typeface="Arial Narrow"/>
                <a:cs typeface="Arial Narrow"/>
                <a:sym typeface="Arial Narrow"/>
              </a:rPr>
              <a:t>(серафим = горящие)</a:t>
            </a:r>
            <a:endParaRPr b="0" i="1" sz="23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None/>
            </a:pPr>
            <a:r>
              <a:rPr i="1" lang="en-US" sz="2300">
                <a:solidFill>
                  <a:srgbClr val="FFFF99"/>
                </a:solidFill>
              </a:rPr>
              <a:t>שָׂטָן</a:t>
            </a:r>
            <a:r>
              <a:rPr b="0" i="1" lang="en-US" sz="2300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2300" strike="noStrike">
                <a:solidFill>
                  <a:srgbClr val="FFFF99"/>
                </a:solidFill>
                <a:latin typeface="Arial Narrow"/>
                <a:ea typeface="Arial Narrow"/>
                <a:cs typeface="Arial Narrow"/>
                <a:sym typeface="Arial Narrow"/>
              </a:rPr>
              <a:t>(сатана = обвинитель)</a:t>
            </a:r>
            <a:endParaRPr b="0" i="1" sz="23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09" name="Google Shape;1209;p140"/>
          <p:cNvSpPr/>
          <p:nvPr/>
        </p:nvSpPr>
        <p:spPr>
          <a:xfrm>
            <a:off x="4876920" y="1752480"/>
            <a:ext cx="4038480" cy="44960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cap="flat" cmpd="sng" w="38150">
            <a:solidFill>
              <a:srgbClr val="AAA578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00" strike="noStrike">
                <a:solidFill>
                  <a:srgbClr val="AAA578"/>
                </a:solidFill>
                <a:latin typeface="Arial Black"/>
                <a:ea typeface="Arial Black"/>
                <a:cs typeface="Arial Black"/>
                <a:sym typeface="Arial Black"/>
              </a:rPr>
              <a:t>Втор. </a:t>
            </a:r>
            <a:r>
              <a:rPr i="1" lang="en-US" sz="2400">
                <a:solidFill>
                  <a:srgbClr val="AAA578"/>
                </a:solidFill>
                <a:latin typeface="Arial Black"/>
                <a:ea typeface="Arial Black"/>
                <a:cs typeface="Arial Black"/>
                <a:sym typeface="Arial Black"/>
              </a:rPr>
              <a:t>32:8-9</a:t>
            </a:r>
            <a:r>
              <a:rPr b="0" i="1" lang="en-US" sz="2400" strike="noStrike">
                <a:solidFill>
                  <a:srgbClr val="FFFF99"/>
                </a:solidFill>
                <a:latin typeface="Arial Black"/>
                <a:ea typeface="Arial Black"/>
                <a:cs typeface="Arial Black"/>
                <a:sym typeface="Arial Black"/>
              </a:rPr>
              <a:t>-9 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663300"/>
                </a:solidFill>
                <a:latin typeface="Arial Narrow"/>
                <a:ea typeface="Arial Narrow"/>
                <a:cs typeface="Arial Narrow"/>
                <a:sym typeface="Arial Narrow"/>
              </a:rPr>
              <a:t>(LXX)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None/>
            </a:pPr>
            <a:r>
              <a:rPr b="0" i="1" lang="en-US" sz="2400" strike="noStrike">
                <a:solidFill>
                  <a:srgbClr val="996600"/>
                </a:solidFill>
                <a:latin typeface="Arial Narrow"/>
                <a:ea typeface="Arial Narrow"/>
                <a:cs typeface="Arial Narrow"/>
                <a:sym typeface="Arial Narrow"/>
              </a:rPr>
              <a:t>	"...когда Всевышний разделил народы... он установил границы народов по числу </a:t>
            </a:r>
            <a:r>
              <a:rPr b="0" i="1" lang="en-US" sz="2400" strike="noStrike">
                <a:solidFill>
                  <a:srgbClr val="AAA578"/>
                </a:solidFill>
                <a:latin typeface="Arial Narrow"/>
                <a:ea typeface="Arial Narrow"/>
                <a:cs typeface="Arial Narrow"/>
                <a:sym typeface="Arial Narrow"/>
              </a:rPr>
              <a:t>ангелов Божьих</a:t>
            </a:r>
            <a:r>
              <a:rPr b="0" i="1" lang="en-US" sz="2400" strike="noStrike">
                <a:solidFill>
                  <a:srgbClr val="996600"/>
                </a:solidFill>
                <a:latin typeface="Arial Narrow"/>
                <a:ea typeface="Arial Narrow"/>
                <a:cs typeface="Arial Narrow"/>
                <a:sym typeface="Arial Narrow"/>
              </a:rPr>
              <a:t>".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663300"/>
                </a:solidFill>
                <a:latin typeface="Arial Narrow"/>
                <a:ea typeface="Arial Narrow"/>
                <a:cs typeface="Arial Narrow"/>
                <a:sym typeface="Arial Narrow"/>
              </a:rPr>
              <a:t>QS и Таргумы </a:t>
            </a:r>
            <a:r>
              <a:rPr b="0" i="1" lang="en-US" sz="2400" strike="noStrike">
                <a:solidFill>
                  <a:srgbClr val="996600"/>
                </a:solidFill>
                <a:latin typeface="Arial Narrow"/>
                <a:ea typeface="Arial Narrow"/>
                <a:cs typeface="Arial Narrow"/>
                <a:sym typeface="Arial Narrow"/>
              </a:rPr>
              <a:t>= </a:t>
            </a:r>
            <a:r>
              <a:rPr b="0" i="1" lang="en-US" sz="2400" strike="noStrike">
                <a:solidFill>
                  <a:srgbClr val="AAA578"/>
                </a:solidFill>
                <a:latin typeface="Arial Narrow"/>
                <a:ea typeface="Arial Narrow"/>
                <a:cs typeface="Arial Narrow"/>
                <a:sym typeface="Arial Narrow"/>
              </a:rPr>
              <a:t>"боги" </a:t>
            </a:r>
            <a:r>
              <a:rPr b="0" i="1" lang="en-US" sz="2400" strike="noStrike">
                <a:solidFill>
                  <a:srgbClr val="996600"/>
                </a:solidFill>
                <a:latin typeface="Arial Narrow"/>
                <a:ea typeface="Arial Narrow"/>
                <a:cs typeface="Arial Narrow"/>
                <a:sym typeface="Arial Narrow"/>
              </a:rPr>
              <a:t>или </a:t>
            </a:r>
            <a:r>
              <a:rPr b="0" i="1" lang="en-US" sz="2400" strike="noStrike">
                <a:solidFill>
                  <a:srgbClr val="AAA578"/>
                </a:solidFill>
                <a:latin typeface="Arial Narrow"/>
                <a:ea typeface="Arial Narrow"/>
                <a:cs typeface="Arial Narrow"/>
                <a:sym typeface="Arial Narrow"/>
              </a:rPr>
              <a:t>"сыны Божьи" </a:t>
            </a:r>
            <a:r>
              <a:rPr b="0" i="1" lang="en-US" sz="2400" strike="noStrike">
                <a:solidFill>
                  <a:srgbClr val="996600"/>
                </a:solidFill>
                <a:latin typeface="Arial Narrow"/>
                <a:ea typeface="Arial Narrow"/>
                <a:cs typeface="Arial Narrow"/>
                <a:sym typeface="Arial Narrow"/>
              </a:rPr>
              <a:t>(так в NRSV)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663300"/>
                </a:solidFill>
                <a:latin typeface="Arial Narrow"/>
                <a:ea typeface="Arial Narrow"/>
                <a:cs typeface="Arial Narrow"/>
                <a:sym typeface="Arial Narrow"/>
              </a:rPr>
              <a:t>МТ </a:t>
            </a:r>
            <a:r>
              <a:rPr b="0" i="1" lang="en-US" sz="2400" strike="noStrike">
                <a:solidFill>
                  <a:srgbClr val="996600"/>
                </a:solidFill>
                <a:latin typeface="Arial Narrow"/>
                <a:ea typeface="Arial Narrow"/>
                <a:cs typeface="Arial Narrow"/>
                <a:sym typeface="Arial Narrow"/>
              </a:rPr>
              <a:t>= </a:t>
            </a:r>
            <a:r>
              <a:rPr b="0" i="1" lang="en-US" sz="2400" strike="noStrike">
                <a:solidFill>
                  <a:srgbClr val="AAA578"/>
                </a:solidFill>
                <a:latin typeface="Arial Narrow"/>
                <a:ea typeface="Arial Narrow"/>
                <a:cs typeface="Arial Narrow"/>
                <a:sym typeface="Arial Narrow"/>
              </a:rPr>
              <a:t>"сыны Израиля" </a:t>
            </a:r>
            <a:r>
              <a:rPr b="0" i="1" lang="en-US" sz="2400" strike="noStrike">
                <a:solidFill>
                  <a:srgbClr val="996600"/>
                </a:solidFill>
                <a:latin typeface="Arial Narrow"/>
                <a:ea typeface="Arial Narrow"/>
                <a:cs typeface="Arial Narrow"/>
                <a:sym typeface="Arial Narrow"/>
              </a:rPr>
              <a:t>(так в NIV)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None/>
            </a:pPr>
            <a:r>
              <a:t/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"/>
          <p:cNvSpPr/>
          <p:nvPr/>
        </p:nvSpPr>
        <p:spPr>
          <a:xfrm>
            <a:off x="457200" y="76320"/>
            <a:ext cx="8229600" cy="7617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Четыре теории о композиции</a:t>
            </a:r>
            <a:endParaRPr i="1" sz="2200" strike="noStrike">
              <a:solidFill>
                <a:srgbClr val="000000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193" name="Google Shape;193;p15"/>
          <p:cNvSpPr/>
          <p:nvPr/>
        </p:nvSpPr>
        <p:spPr>
          <a:xfrm>
            <a:off x="228600" y="914400"/>
            <a:ext cx="2133702" cy="60285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DC97"/>
          </a:solidFill>
          <a:ln cap="flat" cmpd="sng" w="126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300">
                <a:latin typeface="Teko"/>
                <a:ea typeface="Teko"/>
                <a:cs typeface="Teko"/>
                <a:sym typeface="Teko"/>
              </a:rPr>
              <a:t>Моисей</a:t>
            </a:r>
            <a:endParaRPr b="0" i="1" sz="23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100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Вплоть до современного периода иудеи и христиане были единодушны в том, что Второзаконие написал Моисей или близкие к нему люди. Авторы НЗ просто цитируют Второзаконие как "Моисей".</a:t>
            </a:r>
            <a:endParaRPr b="0" i="1" sz="21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None/>
            </a:pPr>
            <a:r>
              <a:t/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4" name="Google Shape;194;p15"/>
          <p:cNvSpPr/>
          <p:nvPr/>
        </p:nvSpPr>
        <p:spPr>
          <a:xfrm>
            <a:off x="2514600" y="914400"/>
            <a:ext cx="2133720" cy="63223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C95D"/>
          </a:solidFill>
          <a:ln cap="flat" cmpd="sng" w="126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300" strike="noStrike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Ранняя монархия</a:t>
            </a:r>
            <a:endParaRPr b="0" i="1" sz="23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900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Книга содержит устный материал, восходящий к Моисею, но окончательная форма была достигнута, возможно, только во времена Самуила и Давида, когда центральная роль священства была заменена монархией.</a:t>
            </a:r>
            <a:endParaRPr b="0" i="1" sz="19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5" name="Google Shape;195;p15"/>
          <p:cNvSpPr/>
          <p:nvPr/>
        </p:nvSpPr>
        <p:spPr>
          <a:xfrm>
            <a:off x="4800600" y="915840"/>
            <a:ext cx="1981080" cy="64551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A74F"/>
          </a:solidFill>
          <a:ln cap="flat" cmpd="sng" w="126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300" strike="noStrike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Правление Иосии</a:t>
            </a:r>
            <a:endParaRPr b="0" i="1" sz="23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00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По наиболее распространенному среди историко-критических исследователей мнению, книга была написана в 7</a:t>
            </a:r>
            <a:r>
              <a:rPr b="0" baseline="30000" i="1" lang="en-US" sz="2000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ом</a:t>
            </a:r>
            <a:r>
              <a:rPr b="0" i="1" lang="en-US" sz="2000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веке до нашей эры. Она может включать или не включать традиции, восходящие ко временам Моисея.</a:t>
            </a:r>
            <a:endParaRPr b="0" i="1" sz="20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None/>
            </a:pPr>
            <a:r>
              <a:t/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6" name="Google Shape;196;p15"/>
          <p:cNvSpPr/>
          <p:nvPr/>
        </p:nvSpPr>
        <p:spPr>
          <a:xfrm>
            <a:off x="6934320" y="915840"/>
            <a:ext cx="1981080" cy="60894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8205"/>
          </a:solidFill>
          <a:ln cap="flat" cmpd="sng" w="126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300" strike="noStrike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После изгнания</a:t>
            </a:r>
            <a:endParaRPr b="0" i="1" sz="23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900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В данном случае книга была написана после изгнания Иуды. Книга представляет собой образное, идеалистическое произведение, написанное уже после того, как Израиль и Иудея перестали существовать.</a:t>
            </a:r>
            <a:endParaRPr b="0" i="1" sz="19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None/>
            </a:pPr>
            <a:r>
              <a:t/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3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141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15" name="Google Shape;1215;p141"/>
          <p:cNvSpPr/>
          <p:nvPr/>
        </p:nvSpPr>
        <p:spPr>
          <a:xfrm>
            <a:off x="457200" y="3808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Песнь продолжается... (32:10-33)</a:t>
            </a:r>
            <a:endParaRPr b="1" sz="5100">
              <a:solidFill>
                <a:srgbClr val="827F4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16" name="Google Shape;1216;p141"/>
          <p:cNvSpPr/>
          <p:nvPr/>
        </p:nvSpPr>
        <p:spPr>
          <a:xfrm>
            <a:off x="457200" y="1981080"/>
            <a:ext cx="8229600" cy="4114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Избрание и восстание - темы-близнецы в этой песне.</a:t>
            </a:r>
            <a:endParaRPr b="1" sz="28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Яхве избрал Израиль, охраняя и заботясь о народе, как орел охраняет своих птенцов (32:10-14).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Израиль, подобно непокорному тельцу, противился руке, которая кормила его. Израиль оставил Бога, свою скалу (32:15-18).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Не осталось ничего, кроме божественного суда, проклятий за нарушение завета (32:19-33).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0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142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22" name="Google Shape;1222;p142"/>
          <p:cNvSpPr/>
          <p:nvPr/>
        </p:nvSpPr>
        <p:spPr>
          <a:xfrm>
            <a:off x="457200" y="3808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Песнь продолжается... (32:34-47)</a:t>
            </a:r>
            <a:endParaRPr b="0" i="1" sz="2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23" name="Google Shape;1223;p142"/>
          <p:cNvSpPr/>
          <p:nvPr/>
        </p:nvSpPr>
        <p:spPr>
          <a:xfrm>
            <a:off x="380880" y="1676520"/>
            <a:ext cx="8305920" cy="32004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Яхве будет одновременно и судить их, и проявлять к ним сострадание.</a:t>
            </a:r>
            <a:endParaRPr b="0" i="1" sz="2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Суд не был Его последним словом к Израилю.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Он единственный, кто может творчески разрушать, умерщвляя и возвращая к жизни.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В конце концов он отомстит врагам Израиля и искупит вину за землю и народ.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24" name="Google Shape;1224;p142"/>
          <p:cNvSpPr/>
          <p:nvPr/>
        </p:nvSpPr>
        <p:spPr>
          <a:xfrm>
            <a:off x="228600" y="5027760"/>
            <a:ext cx="8686800" cy="22269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827F4C"/>
          </a:solidFill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Нотки смерти и жизни, раны и исцеления, мести и искупления доходят до самого крестного знамения в Евангелиях.</a:t>
            </a:r>
            <a:endParaRPr b="1" sz="2800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143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30" name="Google Shape;1230;p143"/>
          <p:cNvSpPr/>
          <p:nvPr/>
        </p:nvSpPr>
        <p:spPr>
          <a:xfrm>
            <a:off x="457200" y="22860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Благословение Моисея (33:1-29)</a:t>
            </a:r>
            <a:endParaRPr b="1" sz="5100">
              <a:solidFill>
                <a:srgbClr val="827F4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31" name="Google Shape;1231;p143"/>
          <p:cNvSpPr/>
          <p:nvPr/>
        </p:nvSpPr>
        <p:spPr>
          <a:xfrm>
            <a:off x="457200" y="1600200"/>
            <a:ext cx="8229600" cy="49528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Благословение на смерть происходит от патриархов - это пророческое объявление, данное незадолго до смерти.</a:t>
            </a:r>
            <a:endParaRPr b="1" sz="28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Она начинается с описания богоявления на горе Синай с небесным воинством (33:1-2) и сопровождается утверждением любви Яхве к Израилю (33:3-4).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Затем следует обращение к каждому из колен (колено Симеона отсутствует, но есть Ефрем и Манассия, а также Левий).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Явно пророческие, некоторые из благословений отражают более поздние события (например, переселение Дана, исчезновение Симеона).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144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37" name="Google Shape;1237;p144"/>
          <p:cNvSpPr/>
          <p:nvPr/>
        </p:nvSpPr>
        <p:spPr>
          <a:xfrm>
            <a:off x="457200" y="3808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Смерть Моисея (34:1-12)</a:t>
            </a:r>
            <a:endParaRPr b="1" sz="5100">
              <a:solidFill>
                <a:srgbClr val="827F4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38" name="Google Shape;1238;p144"/>
          <p:cNvSpPr/>
          <p:nvPr/>
        </p:nvSpPr>
        <p:spPr>
          <a:xfrm>
            <a:off x="457200" y="1752480"/>
            <a:ext cx="8229600" cy="46483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Ранее Яхве сообщил Моисею, что пришло время его смерти (см. 32:48-52).</a:t>
            </a:r>
            <a:endParaRPr b="1" sz="27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3673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460"/>
              <a:buFont typeface="Noto Sans Symbols"/>
              <a:buChar char="■"/>
            </a:pPr>
            <a:r>
              <a:rPr b="0" i="1" lang="en-US" sz="23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В соответствии с полученными указаниями Моисей поднялся на гору Нево (Писга) и с ее вершины осмотрел землю Ханаанскую.</a:t>
            </a:r>
            <a:endParaRPr b="0" i="1" sz="23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673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460"/>
              <a:buFont typeface="Noto Sans Symbols"/>
              <a:buChar char="■"/>
            </a:pPr>
            <a:r>
              <a:rPr b="0" i="1" lang="en-US" sz="23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Здесь Моисей умер.</a:t>
            </a:r>
            <a:endParaRPr b="0" i="1" sz="23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673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460"/>
              <a:buFont typeface="Noto Sans Symbols"/>
              <a:buChar char="■"/>
            </a:pPr>
            <a:r>
              <a:rPr b="0" i="1" lang="en-US" sz="23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Древний псевдоэпиграфический текст под названием </a:t>
            </a:r>
            <a:r>
              <a:rPr b="0" i="1" lang="en-US" sz="2300" u="sng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"Успение Моисея</a:t>
            </a:r>
            <a:r>
              <a:rPr b="0" i="1" lang="en-US" sz="23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" (цитируется в Иудее 9) повествует о том, что когда архангел Михаил был послан похоронить Моисея, сатана потребовал труп, утверждая, что Моисей был убийцей (см. Исх. 2:11-12). Михаил не стал мстить по своей воле, а обратился к Богу.</a:t>
            </a:r>
            <a:endParaRPr b="0" i="1" sz="23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673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460"/>
              <a:buFont typeface="Noto Sans Symbols"/>
              <a:buChar char="■"/>
            </a:pPr>
            <a:r>
              <a:rPr b="0" i="1" lang="en-US" sz="23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Теперь Иисус Навин взял на себя руководство народом.</a:t>
            </a:r>
            <a:endParaRPr b="0" i="1" sz="23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2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145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244" name="Google Shape;1244;p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5" name="Google Shape;1245;p145"/>
          <p:cNvSpPr/>
          <p:nvPr/>
        </p:nvSpPr>
        <p:spPr>
          <a:xfrm>
            <a:off x="762120" y="6248520"/>
            <a:ext cx="7772400" cy="8254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Вид на Ханаан с вершины горы Нево.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2" name="Google Shape;202;p16"/>
          <p:cNvSpPr/>
          <p:nvPr/>
        </p:nvSpPr>
        <p:spPr>
          <a:xfrm>
            <a:off x="457200" y="3808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Автор и дата</a:t>
            </a:r>
            <a:endParaRPr sz="5100">
              <a:solidFill>
                <a:srgbClr val="827F4C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203" name="Google Shape;203;p16"/>
          <p:cNvSpPr/>
          <p:nvPr/>
        </p:nvSpPr>
        <p:spPr>
          <a:xfrm>
            <a:off x="457205" y="1520630"/>
            <a:ext cx="8229600" cy="472462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 strike="noStrike">
                <a:solidFill>
                  <a:srgbClr val="5B8800"/>
                </a:solidFill>
                <a:latin typeface="Tahoma"/>
                <a:ea typeface="Tahoma"/>
                <a:cs typeface="Tahoma"/>
                <a:sym typeface="Tahoma"/>
              </a:rPr>
              <a:t>Очевидно, что ответ на вопрос о свитке Торы </a:t>
            </a:r>
            <a:r>
              <a:rPr b="1" i="1" lang="en-US" sz="2800">
                <a:solidFill>
                  <a:srgbClr val="5B8800"/>
                </a:solidFill>
                <a:latin typeface="Tahoma"/>
                <a:ea typeface="Tahoma"/>
                <a:cs typeface="Tahoma"/>
                <a:sym typeface="Tahoma"/>
              </a:rPr>
              <a:t>Иосии</a:t>
            </a:r>
            <a:r>
              <a:rPr b="1" i="1" lang="en-US" sz="2800" strike="noStrike">
                <a:solidFill>
                  <a:srgbClr val="5B8800"/>
                </a:solidFill>
                <a:latin typeface="Tahoma"/>
                <a:ea typeface="Tahoma"/>
                <a:cs typeface="Tahoma"/>
                <a:sym typeface="Tahoma"/>
              </a:rPr>
              <a:t> влияет на вопрос о дате и авторстве.</a:t>
            </a:r>
            <a:endParaRPr b="0" i="1" sz="2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Кроме того, следует понимать, что необходимо проводить различие между самими историческими событиями и их письменным отражением.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Некоторые части Второзакония, по-видимому, требуют более поздней даты документального подтверждения, чем само событие (например, смерть Моисея, 34:5 и далее).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Некоторые отрывки подразумевают более позднее время (например, упоминание о 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ложе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Ога как "и 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сейчас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в Равве", ср. 3:11, и упоминание о вторжении 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кафтореев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ср. 2:23).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9" name="Google Shape;209;p17"/>
          <p:cNvSpPr/>
          <p:nvPr/>
        </p:nvSpPr>
        <p:spPr>
          <a:xfrm>
            <a:off x="457200" y="3808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Автор и дата (часть 2)</a:t>
            </a:r>
            <a:endParaRPr sz="5100">
              <a:solidFill>
                <a:srgbClr val="827F4C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210" name="Google Shape;210;p17"/>
          <p:cNvSpPr/>
          <p:nvPr/>
        </p:nvSpPr>
        <p:spPr>
          <a:xfrm>
            <a:off x="457200" y="1981080"/>
            <a:ext cx="8229600" cy="4114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 strike="noStrike">
                <a:solidFill>
                  <a:srgbClr val="5B8800"/>
                </a:solidFill>
                <a:latin typeface="Tahoma"/>
                <a:ea typeface="Tahoma"/>
                <a:cs typeface="Tahoma"/>
                <a:sym typeface="Tahoma"/>
              </a:rPr>
              <a:t>Два конкретных отрывка, похоже, отражают время, более позднее, чем Моисей:</a:t>
            </a:r>
            <a:endParaRPr b="0" i="1" sz="2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623"/>
              </a:spcBef>
              <a:spcAft>
                <a:spcPts val="0"/>
              </a:spcAft>
              <a:buNone/>
            </a:pPr>
            <a:r>
              <a:t/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623"/>
              </a:spcBef>
              <a:spcAft>
                <a:spcPts val="0"/>
              </a:spcAft>
              <a:buNone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"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С тех пор </a:t>
            </a:r>
            <a:r>
              <a:rPr i="1"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[со смерти Моисея] 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в Израиле не было пророка, подобного Моисею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". (34:10-12)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275"/>
              </a:spcBef>
              <a:spcAft>
                <a:spcPts val="0"/>
              </a:spcAft>
              <a:buNone/>
            </a:pPr>
            <a:r>
              <a:t/>
            </a:r>
            <a:endParaRPr b="0" i="1" sz="10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623"/>
              </a:spcBef>
              <a:spcAft>
                <a:spcPts val="0"/>
              </a:spcAft>
              <a:buNone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"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Поэтому гнев Господа вспыхнул на эту землю, чтобы навести на нее все проклятия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... 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В ярости, негодовании и великом гневе Господь искоренил их из их земли и бросил в другую землю, </a:t>
            </a:r>
            <a:r>
              <a:rPr i="1" lang="en-US" sz="2400" u="sng">
                <a:latin typeface="Tahoma"/>
                <a:ea typeface="Tahoma"/>
                <a:cs typeface="Tahoma"/>
                <a:sym typeface="Tahoma"/>
              </a:rPr>
              <a:t>как это и есть сейчас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". (29:27-28). Еврейская фраза "</a:t>
            </a:r>
            <a:r>
              <a:rPr b="0" i="1" lang="en-US" sz="2400" u="sng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как в этот день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" ("как 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и сейчас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") предполагает время, удаленное от дня Моисея.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8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6" name="Google Shape;216;p18"/>
          <p:cNvSpPr/>
          <p:nvPr/>
        </p:nvSpPr>
        <p:spPr>
          <a:xfrm>
            <a:off x="457200" y="3808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Автор и дата (часть 3)</a:t>
            </a:r>
            <a:endParaRPr sz="5100">
              <a:solidFill>
                <a:srgbClr val="827F4C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217" name="Google Shape;217;p18"/>
          <p:cNvSpPr/>
          <p:nvPr/>
        </p:nvSpPr>
        <p:spPr>
          <a:xfrm>
            <a:off x="457200" y="1981080"/>
            <a:ext cx="8229600" cy="43434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rgbClr val="5B8800"/>
                </a:solidFill>
                <a:latin typeface="Tahoma"/>
                <a:ea typeface="Tahoma"/>
                <a:cs typeface="Tahoma"/>
                <a:sym typeface="Tahoma"/>
              </a:rPr>
              <a:t>В то же время, Писание описывает, как Моисей записал по крайней мере часть Второзакония </a:t>
            </a:r>
            <a:r>
              <a:rPr b="1" i="1" lang="en-US" sz="2800" strike="noStrike">
                <a:solidFill>
                  <a:srgbClr val="5B8800"/>
                </a:solidFill>
                <a:latin typeface="Tahoma"/>
                <a:ea typeface="Tahoma"/>
                <a:cs typeface="Tahoma"/>
                <a:sym typeface="Tahoma"/>
              </a:rPr>
              <a:t>(31:9, 19, 22, 24 и далее).</a:t>
            </a:r>
            <a:endParaRPr b="0" i="1" sz="2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Через поколение после Моисея Иисус Навин получает повеление повиноваться "книге закона" (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Нав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1:7-8), и он, несомненно, знаком с Второзаконием, запрещающим использовать железные инструменты для изготовления жертвенника (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Нав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8:31; 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В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т. 27:5).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Также сказано, что Иисус Навин составил постановления и законы, которые затем были записаны в "книгу закона" 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Нав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24:25-26).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9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3" name="Google Shape;223;p19"/>
          <p:cNvSpPr/>
          <p:nvPr/>
        </p:nvSpPr>
        <p:spPr>
          <a:xfrm>
            <a:off x="457200" y="1522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Два важных фактора для консерваторов</a:t>
            </a:r>
            <a:endParaRPr sz="5100">
              <a:solidFill>
                <a:srgbClr val="827F4C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224" name="Google Shape;224;p19"/>
          <p:cNvSpPr/>
          <p:nvPr/>
        </p:nvSpPr>
        <p:spPr>
          <a:xfrm>
            <a:off x="228600" y="1676275"/>
            <a:ext cx="8686818" cy="32767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96780" lvl="0" marL="609480" marR="0" rtl="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rgbClr val="5B8800"/>
              </a:buClr>
              <a:buSzPts val="1620"/>
              <a:buFont typeface="Tahoma"/>
              <a:buAutoNum type="arabicPeriod"/>
            </a:pPr>
            <a:r>
              <a:rPr i="1" lang="en-US" sz="2600">
                <a:latin typeface="Tahoma"/>
                <a:ea typeface="Tahoma"/>
                <a:cs typeface="Tahoma"/>
                <a:sym typeface="Tahoma"/>
              </a:rPr>
              <a:t>Хотя Второзаконие формально анонимно, историческая достоверность и подлинность его повествований и речей не подлежит сомнению.</a:t>
            </a:r>
            <a:endParaRPr i="1" sz="2600">
              <a:latin typeface="Tahoma"/>
              <a:ea typeface="Tahoma"/>
              <a:cs typeface="Tahoma"/>
              <a:sym typeface="Tahoma"/>
            </a:endParaRPr>
          </a:p>
          <a:p>
            <a:pPr indent="-596780" lvl="0" marL="609480" marR="0" rtl="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rgbClr val="5B8800"/>
              </a:buClr>
              <a:buSzPts val="1620"/>
              <a:buFont typeface="Tahoma"/>
              <a:buAutoNum type="arabicPeriod"/>
            </a:pPr>
            <a:r>
              <a:rPr i="1" lang="en-US" sz="2600">
                <a:latin typeface="Tahoma"/>
                <a:ea typeface="Tahoma"/>
                <a:cs typeface="Tahoma"/>
                <a:sym typeface="Tahoma"/>
              </a:rPr>
              <a:t>Хотя нет никаких оснований отрицать существование устных или письменных источников, лежащих в основе Второзакония, в его окончательной форме консервативные исследователи по-прежнему придерживаются мнения о фундаментальной принадлежности книги </a:t>
            </a:r>
            <a:r>
              <a:rPr i="1" lang="en-US" sz="2600">
                <a:latin typeface="Tahoma"/>
                <a:ea typeface="Tahoma"/>
                <a:cs typeface="Tahoma"/>
                <a:sym typeface="Tahoma"/>
              </a:rPr>
              <a:t>Моисею</a:t>
            </a:r>
            <a:r>
              <a:rPr b="0" i="1" lang="en-US" sz="26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b="0" i="1" sz="26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5" name="Google Shape;225;p19"/>
          <p:cNvSpPr/>
          <p:nvPr/>
        </p:nvSpPr>
        <p:spPr>
          <a:xfrm>
            <a:off x="228588" y="5624975"/>
            <a:ext cx="8686818" cy="93609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2A4AC"/>
          </a:solidFill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latin typeface="Amatic SC"/>
                <a:ea typeface="Amatic SC"/>
                <a:cs typeface="Amatic SC"/>
                <a:sym typeface="Amatic SC"/>
              </a:rPr>
              <a:t>Все меньшее ставит под угрозу веру в то, что эта работа была вдохновлена Богом.</a:t>
            </a:r>
            <a:endParaRPr b="1" i="1" sz="3200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0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1" name="Google Shape;231;p20"/>
          <p:cNvSpPr/>
          <p:nvPr/>
        </p:nvSpPr>
        <p:spPr>
          <a:xfrm>
            <a:off x="0" y="3657600"/>
            <a:ext cx="9144000" cy="19051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Исторический пролог</a:t>
            </a:r>
            <a:endParaRPr i="1" sz="5300" strike="noStrike">
              <a:solidFill>
                <a:srgbClr val="000000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cxnSp>
        <p:nvCxnSpPr>
          <p:cNvPr id="232" name="Google Shape;232;p20"/>
          <p:cNvCxnSpPr/>
          <p:nvPr/>
        </p:nvCxnSpPr>
        <p:spPr>
          <a:xfrm>
            <a:off x="0" y="4038480"/>
            <a:ext cx="9144000" cy="1800"/>
          </a:xfrm>
          <a:prstGeom prst="straightConnector1">
            <a:avLst/>
          </a:prstGeom>
          <a:noFill/>
          <a:ln cap="flat" cmpd="sng" w="763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33" name="Google Shape;233;p20"/>
          <p:cNvCxnSpPr/>
          <p:nvPr/>
        </p:nvCxnSpPr>
        <p:spPr>
          <a:xfrm>
            <a:off x="0" y="3886200"/>
            <a:ext cx="9144000" cy="1440"/>
          </a:xfrm>
          <a:prstGeom prst="straightConnector1">
            <a:avLst/>
          </a:prstGeom>
          <a:noFill/>
          <a:ln cap="flat" cmpd="sng" w="572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34" name="Google Shape;234;p20"/>
          <p:cNvCxnSpPr/>
          <p:nvPr/>
        </p:nvCxnSpPr>
        <p:spPr>
          <a:xfrm>
            <a:off x="0" y="4191120"/>
            <a:ext cx="9144000" cy="1440"/>
          </a:xfrm>
          <a:prstGeom prst="straightConnector1">
            <a:avLst/>
          </a:prstGeom>
          <a:noFill/>
          <a:ln cap="flat" cmpd="sng" w="572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35" name="Google Shape;235;p20"/>
          <p:cNvSpPr/>
          <p:nvPr/>
        </p:nvSpPr>
        <p:spPr>
          <a:xfrm>
            <a:off x="2743200" y="3168720"/>
            <a:ext cx="5638680" cy="642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 strike="noStrike">
                <a:solidFill>
                  <a:srgbClr val="000000"/>
                </a:solidFill>
                <a:latin typeface="Balthazar"/>
                <a:ea typeface="Balthazar"/>
                <a:cs typeface="Balthazar"/>
                <a:sym typeface="Balthazar"/>
              </a:rPr>
              <a:t>1-4 Первая речь</a:t>
            </a:r>
            <a:endParaRPr b="0" i="1" sz="36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7" name="Google Shape;87;p3"/>
          <p:cNvSpPr/>
          <p:nvPr/>
        </p:nvSpPr>
        <p:spPr>
          <a:xfrm>
            <a:off x="457200" y="3808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Второй закон</a:t>
            </a:r>
            <a:endParaRPr sz="5100">
              <a:solidFill>
                <a:srgbClr val="827F4C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88" name="Google Shape;88;p3"/>
          <p:cNvSpPr/>
          <p:nvPr/>
        </p:nvSpPr>
        <p:spPr>
          <a:xfrm>
            <a:off x="457200" y="1981080"/>
            <a:ext cx="8229600" cy="4114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rgbClr val="5B8800"/>
                </a:solidFill>
                <a:latin typeface="Tahoma"/>
                <a:ea typeface="Tahoma"/>
                <a:cs typeface="Tahoma"/>
                <a:sym typeface="Tahoma"/>
              </a:rPr>
              <a:t>    </a:t>
            </a:r>
            <a:r>
              <a:rPr b="1" i="1" lang="en-US" sz="2800" strike="noStrike">
                <a:solidFill>
                  <a:srgbClr val="5B8800"/>
                </a:solidFill>
                <a:latin typeface="Tahoma"/>
                <a:ea typeface="Tahoma"/>
                <a:cs typeface="Tahoma"/>
                <a:sym typeface="Tahoma"/>
              </a:rPr>
              <a:t>Греческое слово deuteronomion (17:18, LXX) дает название этой книге в английской Библии.</a:t>
            </a:r>
            <a:endParaRPr b="0" i="1" sz="2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623"/>
              </a:spcBef>
              <a:spcAft>
                <a:spcPts val="0"/>
              </a:spcAft>
              <a:buNone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Это "второй закон" или "повторение" - подходящее название, поскольку книга описывает повторение Моисеева закона - записи завета "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кроме завета, который Он </a:t>
            </a:r>
            <a:r>
              <a:rPr i="1"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[Бог] 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заключил с ними </a:t>
            </a:r>
            <a:r>
              <a:rPr i="1"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[израильтянами] 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 у Хорива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" (29:1).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Еврейское название "Вот слова..." взято из первой строки книги.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1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1" name="Google Shape;241;p21"/>
          <p:cNvSpPr/>
          <p:nvPr/>
        </p:nvSpPr>
        <p:spPr>
          <a:xfrm>
            <a:off x="457200" y="3808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Введение (1:1-5)</a:t>
            </a:r>
            <a:endParaRPr sz="5100">
              <a:solidFill>
                <a:srgbClr val="827F4C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242" name="Google Shape;242;p21"/>
          <p:cNvSpPr/>
          <p:nvPr/>
        </p:nvSpPr>
        <p:spPr>
          <a:xfrm>
            <a:off x="457200" y="1981080"/>
            <a:ext cx="8229600" cy="4114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 strike="noStrike">
                <a:solidFill>
                  <a:srgbClr val="5B8800"/>
                </a:solidFill>
                <a:latin typeface="Tahoma"/>
                <a:ea typeface="Tahoma"/>
                <a:cs typeface="Tahoma"/>
                <a:sym typeface="Tahoma"/>
              </a:rPr>
              <a:t>Начальные строки "Вот слова..." совпадают с начальными строками других известных договоров о сюзеренитете.</a:t>
            </a:r>
            <a:endParaRPr b="0" i="1" sz="2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Теперь израильтяне находились в Заиорданье, на земле Моава.</a:t>
            </a:r>
            <a:endParaRPr i="1" sz="2400"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Прошло 40 лет с тех пор, как первая группа покинула Египет.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Из тех, кто вышел из Египта, большинство тех, кому было больше 20 лет, уже умерли (ср. 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Чис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14:26-35).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2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8" name="Google Shape;248;p22"/>
          <p:cNvSpPr/>
          <p:nvPr/>
        </p:nvSpPr>
        <p:spPr>
          <a:xfrm>
            <a:off x="457200" y="5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От Хорива до Кадеша (1:6-18)</a:t>
            </a:r>
            <a:endParaRPr sz="5100">
              <a:solidFill>
                <a:srgbClr val="827F4C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249" name="Google Shape;249;p22"/>
          <p:cNvSpPr/>
          <p:nvPr/>
        </p:nvSpPr>
        <p:spPr>
          <a:xfrm>
            <a:off x="457200" y="1560418"/>
            <a:ext cx="8229600" cy="44960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>
                <a:solidFill>
                  <a:srgbClr val="5B8800"/>
                </a:solidFill>
                <a:latin typeface="Tahoma"/>
                <a:ea typeface="Tahoma"/>
                <a:cs typeface="Tahoma"/>
                <a:sym typeface="Tahoma"/>
              </a:rPr>
              <a:t>Исторический обзор начинается с момента, когда израильтяне снялись с лагеря у горы Хорив (Синай) и двинулись в сторону Ханаана.</a:t>
            </a:r>
            <a:endParaRPr b="1" i="1" sz="3000">
              <a:solidFill>
                <a:srgbClr val="5B88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0380" lvl="0" marL="343080" marR="0" rtl="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rgbClr val="5B8800"/>
              </a:buClr>
              <a:buSzPts val="1620"/>
              <a:buFont typeface="Noto Sans Symbols"/>
              <a:buChar char="■"/>
            </a:pPr>
            <a:r>
              <a:rPr b="0" i="1" lang="en-US" sz="26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Хорив - </a:t>
            </a:r>
            <a:r>
              <a:rPr i="1" lang="en-US" sz="2600">
                <a:latin typeface="Tahoma"/>
                <a:ea typeface="Tahoma"/>
                <a:cs typeface="Tahoma"/>
                <a:sym typeface="Tahoma"/>
              </a:rPr>
              <a:t>типичное</a:t>
            </a:r>
            <a:r>
              <a:rPr b="0" i="1" lang="en-US" sz="26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название горы Божьей во Второзаконии, а Синай - в Исходе, Левите и Числах.</a:t>
            </a:r>
            <a:endParaRPr b="0" i="1" sz="26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0380" lvl="0" marL="343080" marR="0" rtl="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rgbClr val="5B8800"/>
              </a:buClr>
              <a:buSzPts val="1620"/>
              <a:buFont typeface="Noto Sans Symbols"/>
              <a:buChar char="■"/>
            </a:pPr>
            <a:r>
              <a:rPr i="1" lang="en-US" sz="2600">
                <a:latin typeface="Tahoma"/>
                <a:ea typeface="Tahoma"/>
                <a:cs typeface="Tahoma"/>
                <a:sym typeface="Tahoma"/>
              </a:rPr>
              <a:t>Ханаан описывается через характеристику его топографических регионов.</a:t>
            </a:r>
            <a:endParaRPr i="1" sz="2600">
              <a:latin typeface="Tahoma"/>
              <a:ea typeface="Tahoma"/>
              <a:cs typeface="Tahoma"/>
              <a:sym typeface="Tahoma"/>
            </a:endParaRPr>
          </a:p>
          <a:p>
            <a:pPr indent="-330380" lvl="0" marL="343080" marR="0" rtl="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rgbClr val="5B8800"/>
              </a:buClr>
              <a:buSzPts val="1620"/>
              <a:buFont typeface="Noto Sans Symbols"/>
              <a:buChar char="■"/>
            </a:pPr>
            <a:r>
              <a:rPr i="1" lang="en-US" sz="2600">
                <a:latin typeface="Tahoma"/>
                <a:ea typeface="Tahoma"/>
                <a:cs typeface="Tahoma"/>
                <a:sym typeface="Tahoma"/>
              </a:rPr>
              <a:t>Была избрана судебная система из старейшин для разбора жалоб, с особым акцентом на справедливость и беспристрастное правосудие (</a:t>
            </a:r>
            <a:r>
              <a:rPr b="0" i="1" lang="en-US" sz="26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см. Исх. 18; </a:t>
            </a:r>
            <a:r>
              <a:rPr i="1" lang="en-US" sz="2600">
                <a:latin typeface="Tahoma"/>
                <a:ea typeface="Tahoma"/>
                <a:cs typeface="Tahoma"/>
                <a:sym typeface="Tahoma"/>
              </a:rPr>
              <a:t>Чис</a:t>
            </a:r>
            <a:r>
              <a:rPr b="0" i="1" lang="en-US" sz="26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11).</a:t>
            </a:r>
            <a:endParaRPr b="0" i="1" sz="26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3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55" name="Google Shape;25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9080"/>
            <a:ext cx="9144000" cy="687708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3"/>
          <p:cNvSpPr/>
          <p:nvPr/>
        </p:nvSpPr>
        <p:spPr>
          <a:xfrm>
            <a:off x="3733920" y="5263780"/>
            <a:ext cx="5333742" cy="131365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rgbClr val="DBDAC2"/>
                </a:solidFill>
                <a:latin typeface="Verdana"/>
                <a:ea typeface="Verdana"/>
                <a:cs typeface="Verdana"/>
                <a:sym typeface="Verdana"/>
              </a:rPr>
              <a:t>Синайский полуостров с изображением северной части Красного моря и ответвлений - Суэцкого залива (слева) и Акабского залива (справа)</a:t>
            </a:r>
            <a:endParaRPr b="0" i="1" sz="20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7" name="Google Shape;257;p23"/>
          <p:cNvSpPr/>
          <p:nvPr/>
        </p:nvSpPr>
        <p:spPr>
          <a:xfrm>
            <a:off x="2819526" y="4572000"/>
            <a:ext cx="1429758" cy="45970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СИНАЙ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8" name="Google Shape;258;p23"/>
          <p:cNvSpPr/>
          <p:nvPr/>
        </p:nvSpPr>
        <p:spPr>
          <a:xfrm>
            <a:off x="0" y="2971800"/>
            <a:ext cx="1752732" cy="45970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ЕГИПЕТ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9" name="Google Shape;259;p23"/>
          <p:cNvSpPr/>
          <p:nvPr/>
        </p:nvSpPr>
        <p:spPr>
          <a:xfrm>
            <a:off x="6477120" y="1066680"/>
            <a:ext cx="1828800" cy="4597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Х</a:t>
            </a:r>
            <a:r>
              <a:rPr b="1" i="1" lang="en-US" sz="2400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АНААН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0" name="Google Shape;260;p23"/>
          <p:cNvSpPr/>
          <p:nvPr/>
        </p:nvSpPr>
        <p:spPr>
          <a:xfrm>
            <a:off x="1447920" y="1523880"/>
            <a:ext cx="3962160" cy="92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СРЕДИЗЕМНОЕ МОРЕ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spcBef>
                <a:spcPts val="1272"/>
              </a:spcBef>
              <a:spcAft>
                <a:spcPts val="0"/>
              </a:spcAft>
              <a:buNone/>
            </a:pPr>
            <a:r>
              <a:rPr b="1" i="1" lang="en-US" sz="2000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b="1" i="1" lang="en-US"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обращенное</a:t>
            </a:r>
            <a:r>
              <a:rPr b="1" i="1" lang="en-US" sz="2000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на северо-запад)</a:t>
            </a:r>
            <a:endParaRPr b="0" i="1" sz="20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4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6" name="Google Shape;266;p24"/>
          <p:cNvSpPr/>
          <p:nvPr/>
        </p:nvSpPr>
        <p:spPr>
          <a:xfrm>
            <a:off x="4572000" y="380875"/>
            <a:ext cx="4114800" cy="114301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Топография Ханаана</a:t>
            </a:r>
            <a:endParaRPr sz="5100">
              <a:solidFill>
                <a:srgbClr val="827F4C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267" name="Google Shape;267;p24"/>
          <p:cNvSpPr/>
          <p:nvPr/>
        </p:nvSpPr>
        <p:spPr>
          <a:xfrm>
            <a:off x="4724280" y="1981080"/>
            <a:ext cx="4114800" cy="4114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800">
                <a:latin typeface="Tahoma"/>
                <a:ea typeface="Tahoma"/>
                <a:cs typeface="Tahoma"/>
                <a:sym typeface="Tahoma"/>
              </a:rPr>
              <a:t>Названия "амореи" (жители холмов) и "хананеи" (жители равнин), вероятно, различаются по географическому признаку, а не по этнической принадлежности.</a:t>
            </a:r>
            <a:r>
              <a:rPr i="1" lang="en-US" sz="2800">
                <a:latin typeface="Tahoma"/>
                <a:ea typeface="Tahoma"/>
                <a:cs typeface="Tahoma"/>
                <a:sym typeface="Tahoma"/>
              </a:rPr>
              <a:t> </a:t>
            </a:r>
            <a:endParaRPr b="0" i="1" sz="2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68" name="Google Shape;26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3498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4"/>
          <p:cNvSpPr/>
          <p:nvPr/>
        </p:nvSpPr>
        <p:spPr>
          <a:xfrm rot="5159965">
            <a:off x="970940" y="4431814"/>
            <a:ext cx="2330541" cy="642599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800" strike="noStrike">
                <a:solidFill>
                  <a:srgbClr val="F8F8F8"/>
                </a:solidFill>
                <a:latin typeface="Tahoma"/>
                <a:ea typeface="Tahoma"/>
                <a:cs typeface="Tahoma"/>
                <a:sym typeface="Tahoma"/>
              </a:rPr>
              <a:t>Страна холмов</a:t>
            </a:r>
            <a:endParaRPr b="0" i="1" sz="1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0" name="Google Shape;270;p24"/>
          <p:cNvSpPr/>
          <p:nvPr/>
        </p:nvSpPr>
        <p:spPr>
          <a:xfrm rot="5400000">
            <a:off x="2045651" y="4305821"/>
            <a:ext cx="1180548" cy="642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800" strike="noStrike">
                <a:solidFill>
                  <a:srgbClr val="F8F8F8"/>
                </a:solidFill>
                <a:latin typeface="Tahoma"/>
                <a:ea typeface="Tahoma"/>
                <a:cs typeface="Tahoma"/>
                <a:sym typeface="Tahoma"/>
              </a:rPr>
              <a:t>Арава</a:t>
            </a:r>
            <a:endParaRPr b="0" i="1" sz="1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1" name="Google Shape;271;p24"/>
          <p:cNvSpPr/>
          <p:nvPr/>
        </p:nvSpPr>
        <p:spPr>
          <a:xfrm rot="5400000">
            <a:off x="1035720" y="4706280"/>
            <a:ext cx="1371600" cy="642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800" strike="noStrike">
                <a:solidFill>
                  <a:srgbClr val="F8F8F8"/>
                </a:solidFill>
                <a:latin typeface="Tahoma"/>
                <a:ea typeface="Tahoma"/>
                <a:cs typeface="Tahoma"/>
                <a:sym typeface="Tahoma"/>
              </a:rPr>
              <a:t>Шефела</a:t>
            </a:r>
            <a:endParaRPr b="0" i="1" sz="1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2" name="Google Shape;272;p24"/>
          <p:cNvSpPr/>
          <p:nvPr/>
        </p:nvSpPr>
        <p:spPr>
          <a:xfrm>
            <a:off x="1523880" y="6338880"/>
            <a:ext cx="838440" cy="642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800" strike="noStrike">
                <a:solidFill>
                  <a:srgbClr val="F8F8F8"/>
                </a:solidFill>
                <a:latin typeface="Tahoma"/>
                <a:ea typeface="Tahoma"/>
                <a:cs typeface="Tahoma"/>
                <a:sym typeface="Tahoma"/>
              </a:rPr>
              <a:t>Негев</a:t>
            </a:r>
            <a:endParaRPr b="0" i="1" sz="1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3" name="Google Shape;273;p24"/>
          <p:cNvSpPr/>
          <p:nvPr/>
        </p:nvSpPr>
        <p:spPr>
          <a:xfrm rot="5400000">
            <a:off x="-177895" y="4223519"/>
            <a:ext cx="3036690" cy="642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800" strike="noStrike">
                <a:solidFill>
                  <a:srgbClr val="F8F8F8"/>
                </a:solidFill>
                <a:latin typeface="Tahoma"/>
                <a:ea typeface="Tahoma"/>
                <a:cs typeface="Tahoma"/>
                <a:sym typeface="Tahoma"/>
              </a:rPr>
              <a:t>Прибрежная равнина</a:t>
            </a:r>
            <a:endParaRPr b="0" i="1" sz="1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4" name="Google Shape;274;p24"/>
          <p:cNvSpPr/>
          <p:nvPr/>
        </p:nvSpPr>
        <p:spPr>
          <a:xfrm rot="5580000">
            <a:off x="1340640" y="1650240"/>
            <a:ext cx="1067040" cy="642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800" strike="noStrike">
                <a:solidFill>
                  <a:srgbClr val="F8F8F8"/>
                </a:solidFill>
                <a:latin typeface="Tahoma"/>
                <a:ea typeface="Tahoma"/>
                <a:cs typeface="Tahoma"/>
                <a:sym typeface="Tahoma"/>
              </a:rPr>
              <a:t>Ливан</a:t>
            </a:r>
            <a:endParaRPr b="0" i="1" sz="1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5" name="Google Shape;275;p24"/>
          <p:cNvSpPr/>
          <p:nvPr/>
        </p:nvSpPr>
        <p:spPr>
          <a:xfrm rot="5400000">
            <a:off x="2281537" y="4046640"/>
            <a:ext cx="1928826" cy="642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800" strike="noStrike">
                <a:solidFill>
                  <a:srgbClr val="F8F8F8"/>
                </a:solidFill>
                <a:latin typeface="Tahoma"/>
                <a:ea typeface="Tahoma"/>
                <a:cs typeface="Tahoma"/>
                <a:sym typeface="Tahoma"/>
              </a:rPr>
              <a:t>Трансиордания</a:t>
            </a:r>
            <a:endParaRPr b="0" i="1" sz="1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6" name="Google Shape;276;p24"/>
          <p:cNvSpPr/>
          <p:nvPr/>
        </p:nvSpPr>
        <p:spPr>
          <a:xfrm>
            <a:off x="4419720" y="6019920"/>
            <a:ext cx="4038480" cy="5806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6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Фотография космического челнока "Челленджер", 1984 год</a:t>
            </a:r>
            <a:endParaRPr b="0" i="1" sz="16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5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2" name="Google Shape;282;p25"/>
          <p:cNvSpPr/>
          <p:nvPr/>
        </p:nvSpPr>
        <p:spPr>
          <a:xfrm>
            <a:off x="457200" y="3808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Восстание в Кадеше </a:t>
            </a:r>
            <a:br>
              <a:rPr lang="en-US" sz="51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</a:br>
            <a:r>
              <a:rPr lang="en-US" sz="51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(1:19-46)</a:t>
            </a:r>
            <a:endParaRPr sz="5100">
              <a:solidFill>
                <a:srgbClr val="827F4C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283" name="Google Shape;283;p25"/>
          <p:cNvSpPr/>
          <p:nvPr/>
        </p:nvSpPr>
        <p:spPr>
          <a:xfrm>
            <a:off x="457200" y="1981080"/>
            <a:ext cx="8229600" cy="4114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rgbClr val="5B8800"/>
                </a:solidFill>
                <a:latin typeface="Tahoma"/>
                <a:ea typeface="Tahoma"/>
                <a:cs typeface="Tahoma"/>
                <a:sym typeface="Tahoma"/>
              </a:rPr>
              <a:t>Стоянка в Кадеше стала переломным моментом, поскольку здесь народ поверил устрашающему докладу и отказался вторгаться в Ханаан (с</a:t>
            </a:r>
            <a:r>
              <a:rPr b="1" i="1" lang="en-US" sz="2800" strike="noStrike">
                <a:solidFill>
                  <a:srgbClr val="5B8800"/>
                </a:solidFill>
                <a:latin typeface="Tahoma"/>
                <a:ea typeface="Tahoma"/>
                <a:cs typeface="Tahoma"/>
                <a:sym typeface="Tahoma"/>
              </a:rPr>
              <a:t>м. </a:t>
            </a:r>
            <a:r>
              <a:rPr b="1" i="1" lang="en-US" sz="2800">
                <a:solidFill>
                  <a:srgbClr val="5B8800"/>
                </a:solidFill>
                <a:latin typeface="Tahoma"/>
                <a:ea typeface="Tahoma"/>
                <a:cs typeface="Tahoma"/>
                <a:sym typeface="Tahoma"/>
              </a:rPr>
              <a:t>Чис</a:t>
            </a:r>
            <a:r>
              <a:rPr b="1" i="1" lang="en-US" sz="2800" strike="noStrike">
                <a:solidFill>
                  <a:srgbClr val="5B8800"/>
                </a:solidFill>
                <a:latin typeface="Tahoma"/>
                <a:ea typeface="Tahoma"/>
                <a:cs typeface="Tahoma"/>
                <a:sym typeface="Tahoma"/>
              </a:rPr>
              <a:t>. 13).</a:t>
            </a:r>
            <a:endParaRPr b="0" i="1" sz="2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В ответ Яхве приговорил </a:t>
            </a:r>
            <a:r>
              <a:rPr i="1"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r>
              <a:rPr baseline="30000" i="1"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ое 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поколение к смерти в пустыне (всех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старше 20 лет).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Недостаток веры становится главным критерием различия между восставшими и остатком, для которо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го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исполн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ятся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обетования (ср. 1 Кор. 10:1-11; 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Евр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10:39; 12:25).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6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9" name="Google Shape;289;p26"/>
          <p:cNvSpPr/>
          <p:nvPr/>
        </p:nvSpPr>
        <p:spPr>
          <a:xfrm>
            <a:off x="457200" y="3808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strike="noStrike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В пустыне (2:1-25)</a:t>
            </a:r>
            <a:endParaRPr sz="5100" strike="noStrike">
              <a:solidFill>
                <a:srgbClr val="000000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290" name="Google Shape;290;p26"/>
          <p:cNvSpPr/>
          <p:nvPr/>
        </p:nvSpPr>
        <p:spPr>
          <a:xfrm>
            <a:off x="457200" y="1981080"/>
            <a:ext cx="8229600" cy="4114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 strike="noStrike">
                <a:solidFill>
                  <a:srgbClr val="5B8800"/>
                </a:solidFill>
                <a:latin typeface="Tahoma"/>
                <a:ea typeface="Tahoma"/>
                <a:cs typeface="Tahoma"/>
                <a:sym typeface="Tahoma"/>
              </a:rPr>
              <a:t>Так называемое "скитание" было, скорее, серией продолжительных стоянок в течение следующих 38 лет (2:14).</a:t>
            </a:r>
            <a:endParaRPr b="0" i="1" sz="2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Наконец, им было велено идти на север, к Трансиордании.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Проходя через Эдом, они платили за пропитание и воздерживались от вражды.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Точно так же им было велено не вторгаться в Моав или Аммон.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2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64832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6" name="Google Shape;296;p27"/>
          <p:cNvCxnSpPr/>
          <p:nvPr/>
        </p:nvCxnSpPr>
        <p:spPr>
          <a:xfrm flipH="1" rot="10800000">
            <a:off x="3200400" y="4192560"/>
            <a:ext cx="152280" cy="2666880"/>
          </a:xfrm>
          <a:prstGeom prst="straightConnector1">
            <a:avLst/>
          </a:prstGeom>
          <a:noFill/>
          <a:ln cap="flat" cmpd="sng" w="57225">
            <a:solidFill>
              <a:srgbClr val="FF3300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297" name="Google Shape;297;p27"/>
          <p:cNvSpPr/>
          <p:nvPr/>
        </p:nvSpPr>
        <p:spPr>
          <a:xfrm>
            <a:off x="3048120" y="3429000"/>
            <a:ext cx="1218960" cy="10627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 strike="noStrike">
                <a:solidFill>
                  <a:srgbClr val="996633"/>
                </a:solidFill>
                <a:latin typeface="Tahoma"/>
                <a:ea typeface="Tahoma"/>
                <a:cs typeface="Tahoma"/>
                <a:sym typeface="Tahoma"/>
              </a:rPr>
              <a:t>ЗЕМЛЯ</a:t>
            </a:r>
            <a:endParaRPr b="0" i="1" sz="1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spcBef>
                <a:spcPts val="1148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rgbClr val="996633"/>
                </a:solidFill>
                <a:latin typeface="Tahoma"/>
                <a:ea typeface="Tahoma"/>
                <a:cs typeface="Tahoma"/>
                <a:sym typeface="Tahoma"/>
              </a:rPr>
              <a:t>Сигона</a:t>
            </a:r>
            <a:endParaRPr b="0" i="1" sz="1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8" name="Google Shape;298;p27"/>
          <p:cNvSpPr/>
          <p:nvPr/>
        </p:nvSpPr>
        <p:spPr>
          <a:xfrm>
            <a:off x="3048120" y="1219320"/>
            <a:ext cx="1447560" cy="7884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 strike="noStrike">
                <a:solidFill>
                  <a:srgbClr val="996633"/>
                </a:solidFill>
                <a:latin typeface="Tahoma"/>
                <a:ea typeface="Tahoma"/>
                <a:cs typeface="Tahoma"/>
                <a:sym typeface="Tahoma"/>
              </a:rPr>
              <a:t>ЗЕМЛЯ</a:t>
            </a:r>
            <a:endParaRPr b="0" i="1" sz="1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spcBef>
                <a:spcPts val="1148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rgbClr val="996633"/>
                </a:solidFill>
                <a:latin typeface="Tahoma"/>
                <a:ea typeface="Tahoma"/>
                <a:cs typeface="Tahoma"/>
                <a:sym typeface="Tahoma"/>
              </a:rPr>
              <a:t>Ога</a:t>
            </a:r>
            <a:endParaRPr b="0" i="1" sz="1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9" name="Google Shape;299;p27"/>
          <p:cNvSpPr/>
          <p:nvPr/>
        </p:nvSpPr>
        <p:spPr>
          <a:xfrm>
            <a:off x="4724280" y="152280"/>
            <a:ext cx="4419720" cy="16178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C0BC94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Трансиордания</a:t>
            </a:r>
            <a:r>
              <a:rPr lang="en-US" sz="3700" strike="noStrike">
                <a:solidFill>
                  <a:srgbClr val="C0BC94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 (2:26-3:29; 4:44-49)</a:t>
            </a:r>
            <a:endParaRPr sz="3700" strike="noStrike">
              <a:solidFill>
                <a:srgbClr val="000000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300" name="Google Shape;300;p27"/>
          <p:cNvSpPr/>
          <p:nvPr/>
        </p:nvSpPr>
        <p:spPr>
          <a:xfrm>
            <a:off x="4648325" y="1752475"/>
            <a:ext cx="4343382" cy="502918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600" strike="noStrike">
                <a:solidFill>
                  <a:srgbClr val="7DBC00"/>
                </a:solidFill>
                <a:latin typeface="Tahoma"/>
                <a:ea typeface="Tahoma"/>
                <a:cs typeface="Tahoma"/>
                <a:sym typeface="Tahoma"/>
              </a:rPr>
              <a:t>Два </a:t>
            </a:r>
            <a:r>
              <a:rPr b="1" i="1" lang="en-US" sz="2600">
                <a:solidFill>
                  <a:srgbClr val="7DBC00"/>
                </a:solidFill>
                <a:latin typeface="Tahoma"/>
                <a:ea typeface="Tahoma"/>
                <a:cs typeface="Tahoma"/>
                <a:sym typeface="Tahoma"/>
              </a:rPr>
              <a:t>т</a:t>
            </a:r>
            <a:r>
              <a:rPr b="1" i="1" lang="en-US" sz="2600" strike="noStrike">
                <a:solidFill>
                  <a:srgbClr val="7DBC00"/>
                </a:solidFill>
                <a:latin typeface="Tahoma"/>
                <a:ea typeface="Tahoma"/>
                <a:cs typeface="Tahoma"/>
                <a:sym typeface="Tahoma"/>
              </a:rPr>
              <a:t>рансиорданских государства были захвачены - земли Сигона и Ога.</a:t>
            </a:r>
            <a:endParaRPr b="0" i="1" sz="26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03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chemeClr val="dk1"/>
              </a:buClr>
              <a:buSzPts val="1360"/>
              <a:buFont typeface="Noto Sans Symbols"/>
              <a:buChar char="■"/>
            </a:pPr>
            <a:r>
              <a:rPr b="0" i="1" lang="en-US" sz="2200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Все города и жители были преданы </a:t>
            </a:r>
            <a:r>
              <a:rPr i="1" lang="en-US" sz="2200">
                <a:solidFill>
                  <a:schemeClr val="dk1"/>
                </a:solidFill>
              </a:rPr>
              <a:t>заклятию</a:t>
            </a:r>
            <a:r>
              <a:rPr b="0" i="1" lang="en-US" sz="2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2200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(т.е. уничтожению).</a:t>
            </a:r>
            <a:endParaRPr b="0" i="1" sz="2200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03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chemeClr val="dk1"/>
              </a:buClr>
              <a:buSzPts val="1360"/>
              <a:buFont typeface="Noto Sans Symbols"/>
              <a:buChar char="■"/>
            </a:pPr>
            <a:r>
              <a:rPr b="0" i="1" lang="en-US" sz="2200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Эти территории были разделены между 2 ½ коленами (Рувим, Гад и трансиорданский Манассия).</a:t>
            </a:r>
            <a:endParaRPr b="0" i="1" sz="2200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03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chemeClr val="dk1"/>
              </a:buClr>
              <a:buSzPts val="1360"/>
              <a:buFont typeface="Noto Sans Symbols"/>
              <a:buChar char="■"/>
            </a:pPr>
            <a:r>
              <a:rPr b="0" i="1" lang="en-US" sz="2200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Моисей в конце концов умрет в Трансиордании.</a:t>
            </a:r>
            <a:endParaRPr b="0" i="1" sz="2200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8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6" name="Google Shape;306;p28"/>
          <p:cNvSpPr/>
          <p:nvPr/>
        </p:nvSpPr>
        <p:spPr>
          <a:xfrm>
            <a:off x="457200" y="380880"/>
            <a:ext cx="8458200" cy="14479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strike="noStrike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Главная </a:t>
            </a:r>
            <a:r>
              <a:rPr lang="en-US" sz="51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проблема</a:t>
            </a:r>
            <a:r>
              <a:rPr lang="en-US" sz="5100" strike="noStrike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 (4:1-3)</a:t>
            </a:r>
            <a:endParaRPr sz="5100" strike="noStrike">
              <a:solidFill>
                <a:srgbClr val="000000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307" name="Google Shape;307;p28"/>
          <p:cNvSpPr/>
          <p:nvPr/>
        </p:nvSpPr>
        <p:spPr>
          <a:xfrm>
            <a:off x="457200" y="1981080"/>
            <a:ext cx="8229600" cy="4572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 strike="noStrike">
                <a:solidFill>
                  <a:srgbClr val="5B8800"/>
                </a:solidFill>
                <a:latin typeface="Tahoma"/>
                <a:ea typeface="Tahoma"/>
                <a:cs typeface="Tahoma"/>
                <a:sym typeface="Tahoma"/>
              </a:rPr>
              <a:t>Здесь, как и во всей Книге Второзакония, центральное место занимает глубокая приверженность завету и послушание.</a:t>
            </a:r>
            <a:endParaRPr b="0" i="1" sz="2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Израильтяне должны хранить верность только Яхве.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Успех в жизни, не говоря уже о владении землей Ханаана, был обусловлен верностью завету без отклонений.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9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3" name="Google Shape;313;p29"/>
          <p:cNvSpPr/>
          <p:nvPr/>
        </p:nvSpPr>
        <p:spPr>
          <a:xfrm>
            <a:off x="457200" y="760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Кульминационная проповедь </a:t>
            </a:r>
            <a:r>
              <a:rPr lang="en-US" sz="5100" strike="noStrike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(4:1-40)</a:t>
            </a:r>
            <a:endParaRPr sz="5100" strike="noStrike">
              <a:solidFill>
                <a:srgbClr val="000000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314" name="Google Shape;314;p29"/>
          <p:cNvSpPr/>
          <p:nvPr/>
        </p:nvSpPr>
        <p:spPr>
          <a:xfrm>
            <a:off x="207275" y="1676275"/>
            <a:ext cx="8833104" cy="46483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 strike="noStrike">
                <a:solidFill>
                  <a:srgbClr val="5B8800"/>
                </a:solidFill>
                <a:latin typeface="Tahoma"/>
                <a:ea typeface="Tahoma"/>
                <a:cs typeface="Tahoma"/>
                <a:sym typeface="Tahoma"/>
              </a:rPr>
              <a:t>Это увещевание содержит основные элементы договора о сюзеренитете.</a:t>
            </a:r>
            <a:endParaRPr b="0" i="1" sz="2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Моисей - посредник (4:1, 2, 5, 10)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Он предупреждает их в свете их прошлых неудач (4:3).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Он излагает условия договора, особенно призыв к исключительной верности только Яхве (4:15-20, 35).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Он призывает к послушанию (4:2, 5, 9, 23, 30, 40).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Он предупреждает, что неверность повлечет за собой суровую расправу, вплоть до потери земли (4:25-28).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Свидетели призваны подтвердить слова договора (4:26).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0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0" name="Google Shape;320;p30"/>
          <p:cNvSpPr/>
          <p:nvPr/>
        </p:nvSpPr>
        <p:spPr>
          <a:xfrm>
            <a:off x="457200" y="1522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strike="noStrike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Помни день (4:10 и далее)</a:t>
            </a:r>
            <a:endParaRPr sz="5100" strike="noStrike">
              <a:solidFill>
                <a:srgbClr val="000000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321" name="Google Shape;321;p30"/>
          <p:cNvSpPr/>
          <p:nvPr/>
        </p:nvSpPr>
        <p:spPr>
          <a:xfrm>
            <a:off x="457200" y="1676520"/>
            <a:ext cx="8229600" cy="49528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rgbClr val="5B8800"/>
                </a:solidFill>
                <a:latin typeface="Tahoma"/>
                <a:ea typeface="Tahoma"/>
                <a:cs typeface="Tahoma"/>
                <a:sym typeface="Tahoma"/>
              </a:rPr>
              <a:t>Призывая второе поколение «помнить день, когда вы стояли у Хорива», Моисей обращался к ним так, словно они действительно находились там 40 лет назад — хотя большинства из них там не было.</a:t>
            </a:r>
            <a:endParaRPr b="1" i="1" sz="2400">
              <a:solidFill>
                <a:srgbClr val="5B88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176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160"/>
              <a:buFont typeface="Noto Sans Symbols"/>
              <a:buChar char="■"/>
            </a:pPr>
            <a:r>
              <a:rPr i="1" lang="en-US" sz="2000">
                <a:latin typeface="Tahoma"/>
                <a:ea typeface="Tahoma"/>
                <a:cs typeface="Tahoma"/>
                <a:sym typeface="Tahoma"/>
              </a:rPr>
              <a:t>Такая форма обращения ярко демонстрировала духовное единство народа с их умершими предками.</a:t>
            </a:r>
            <a:endParaRPr i="1" sz="2000">
              <a:latin typeface="Tahoma"/>
              <a:ea typeface="Tahoma"/>
              <a:cs typeface="Tahoma"/>
              <a:sym typeface="Tahoma"/>
            </a:endParaRPr>
          </a:p>
          <a:p>
            <a:pPr indent="-3176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160"/>
              <a:buFont typeface="Noto Sans Symbols"/>
              <a:buChar char="■"/>
            </a:pPr>
            <a:r>
              <a:rPr i="1" lang="en-US" sz="2000">
                <a:latin typeface="Tahoma"/>
                <a:ea typeface="Tahoma"/>
                <a:cs typeface="Tahoma"/>
                <a:sym typeface="Tahoma"/>
              </a:rPr>
              <a:t>Явление Яхве у Хорива не имело видимой формы, поскольку Бог нематериален и не может быть представлен материальными объектами, как это было принято в культурах древнего Ближнего Востока (4:12, 15).</a:t>
            </a:r>
            <a:endParaRPr i="1" sz="2000">
              <a:latin typeface="Tahoma"/>
              <a:ea typeface="Tahoma"/>
              <a:cs typeface="Tahoma"/>
              <a:sym typeface="Tahoma"/>
            </a:endParaRPr>
          </a:p>
          <a:p>
            <a:pPr indent="-3176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160"/>
              <a:buFont typeface="Noto Sans Symbols"/>
              <a:buChar char="■"/>
            </a:pPr>
            <a:r>
              <a:rPr i="1" lang="en-US" sz="2000">
                <a:latin typeface="Tahoma"/>
                <a:ea typeface="Tahoma"/>
                <a:cs typeface="Tahoma"/>
                <a:sym typeface="Tahoma"/>
              </a:rPr>
              <a:t>Несмотря на невидимость, Яхве оставался "близким" к ним (4:7).</a:t>
            </a:r>
            <a:endParaRPr i="1" sz="20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4" name="Google Shape;94;p4"/>
          <p:cNvSpPr/>
          <p:nvPr/>
        </p:nvSpPr>
        <p:spPr>
          <a:xfrm>
            <a:off x="457200" y="152280"/>
            <a:ext cx="8229600" cy="9144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43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Места действия в</a:t>
            </a:r>
            <a:endParaRPr sz="4300">
              <a:solidFill>
                <a:srgbClr val="827F4C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 литературе об Исходе</a:t>
            </a:r>
            <a:endParaRPr sz="4300">
              <a:solidFill>
                <a:srgbClr val="827F4C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95" name="Google Shape;95;p4"/>
          <p:cNvSpPr/>
          <p:nvPr/>
        </p:nvSpPr>
        <p:spPr>
          <a:xfrm>
            <a:off x="380880" y="1219320"/>
            <a:ext cx="2438640" cy="3657600"/>
          </a:xfrm>
          <a:custGeom>
            <a:rect b="b" l="l" r="r" t="t"/>
            <a:pathLst>
              <a:path extrusionOk="0" h="21600" w="21600">
                <a:moveTo>
                  <a:pt x="5400" y="0"/>
                </a:moveTo>
                <a:lnTo>
                  <a:pt x="21600" y="0"/>
                </a:lnTo>
                <a:lnTo>
                  <a:pt x="162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5B8800"/>
              </a:gs>
              <a:gs pos="100000">
                <a:srgbClr val="AAA578"/>
              </a:gs>
            </a:gsLst>
            <a:lin ang="18900000" scaled="0"/>
          </a:gra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96" name="Google Shape;96;p4"/>
          <p:cNvSpPr/>
          <p:nvPr/>
        </p:nvSpPr>
        <p:spPr>
          <a:xfrm>
            <a:off x="2362320" y="1600200"/>
            <a:ext cx="2438280" cy="3657600"/>
          </a:xfrm>
          <a:custGeom>
            <a:rect b="b" l="l" r="r" t="t"/>
            <a:pathLst>
              <a:path extrusionOk="0" h="21600" w="21600">
                <a:moveTo>
                  <a:pt x="5400" y="0"/>
                </a:moveTo>
                <a:lnTo>
                  <a:pt x="21600" y="0"/>
                </a:lnTo>
                <a:lnTo>
                  <a:pt x="162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5B8800"/>
              </a:gs>
              <a:gs pos="100000">
                <a:srgbClr val="AAA578"/>
              </a:gs>
            </a:gsLst>
            <a:lin ang="18900000" scaled="0"/>
          </a:gra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97" name="Google Shape;97;p4"/>
          <p:cNvSpPr/>
          <p:nvPr/>
        </p:nvSpPr>
        <p:spPr>
          <a:xfrm>
            <a:off x="4343400" y="1981080"/>
            <a:ext cx="2438280" cy="3657600"/>
          </a:xfrm>
          <a:custGeom>
            <a:rect b="b" l="l" r="r" t="t"/>
            <a:pathLst>
              <a:path extrusionOk="0" h="21600" w="21600">
                <a:moveTo>
                  <a:pt x="5400" y="0"/>
                </a:moveTo>
                <a:lnTo>
                  <a:pt x="21600" y="0"/>
                </a:lnTo>
                <a:lnTo>
                  <a:pt x="162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5B8800"/>
              </a:gs>
              <a:gs pos="100000">
                <a:srgbClr val="AAA578"/>
              </a:gs>
            </a:gsLst>
            <a:lin ang="18900000" scaled="0"/>
          </a:gra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98" name="Google Shape;98;p4"/>
          <p:cNvSpPr/>
          <p:nvPr/>
        </p:nvSpPr>
        <p:spPr>
          <a:xfrm>
            <a:off x="6324480" y="2362320"/>
            <a:ext cx="2438640" cy="3657600"/>
          </a:xfrm>
          <a:custGeom>
            <a:rect b="b" l="l" r="r" t="t"/>
            <a:pathLst>
              <a:path extrusionOk="0" h="21600" w="21600">
                <a:moveTo>
                  <a:pt x="5400" y="0"/>
                </a:moveTo>
                <a:lnTo>
                  <a:pt x="21600" y="0"/>
                </a:lnTo>
                <a:lnTo>
                  <a:pt x="162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5B8800"/>
              </a:gs>
              <a:gs pos="100000">
                <a:srgbClr val="AAA578"/>
              </a:gs>
            </a:gsLst>
            <a:lin ang="18900000" scaled="0"/>
          </a:gra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99" name="Google Shape;99;p4"/>
          <p:cNvSpPr/>
          <p:nvPr/>
        </p:nvSpPr>
        <p:spPr>
          <a:xfrm>
            <a:off x="914400" y="1371600"/>
            <a:ext cx="1600200" cy="17506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ЕГИПЕТ</a:t>
            </a:r>
            <a:endParaRPr b="1" i="1" sz="3600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None/>
            </a:pPr>
            <a:r>
              <a:rPr b="0" i="1" lang="en-US" sz="2400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Исх. 1-12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0" name="Google Shape;100;p4"/>
          <p:cNvSpPr/>
          <p:nvPr/>
        </p:nvSpPr>
        <p:spPr>
          <a:xfrm>
            <a:off x="2895480" y="1752480"/>
            <a:ext cx="1752840" cy="23209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latin typeface="Oswald"/>
                <a:ea typeface="Oswald"/>
                <a:cs typeface="Oswald"/>
                <a:sym typeface="Oswald"/>
              </a:rPr>
              <a:t>СИНАЙ</a:t>
            </a:r>
            <a:endParaRPr b="1" i="1" sz="3600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None/>
            </a:pPr>
            <a:r>
              <a:rPr b="0" i="1" lang="en-US" sz="2400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Исх. 19-40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None/>
            </a:pPr>
            <a:r>
              <a:rPr b="0" i="1" lang="en-US" sz="2400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Лев. 1-27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None/>
            </a:pPr>
            <a:r>
              <a:rPr i="1" lang="en-US" sz="2400">
                <a:latin typeface="Verdana"/>
                <a:ea typeface="Verdana"/>
                <a:cs typeface="Verdana"/>
                <a:sym typeface="Verdana"/>
              </a:rPr>
              <a:t>Чис</a:t>
            </a:r>
            <a:r>
              <a:rPr b="0" i="1" lang="en-US" sz="2400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 1-9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1" name="Google Shape;101;p4"/>
          <p:cNvSpPr/>
          <p:nvPr/>
        </p:nvSpPr>
        <p:spPr>
          <a:xfrm>
            <a:off x="4876920" y="2133720"/>
            <a:ext cx="1752480" cy="17506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latin typeface="Oswald"/>
                <a:ea typeface="Oswald"/>
                <a:cs typeface="Oswald"/>
                <a:sym typeface="Oswald"/>
              </a:rPr>
              <a:t>КАДЕШ</a:t>
            </a:r>
            <a:endParaRPr b="1" i="1" sz="3600"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None/>
            </a:pPr>
            <a:r>
              <a:rPr i="1" lang="en-US" sz="2400">
                <a:latin typeface="Verdana"/>
                <a:ea typeface="Verdana"/>
                <a:cs typeface="Verdana"/>
                <a:sym typeface="Verdana"/>
              </a:rPr>
              <a:t>Чис</a:t>
            </a:r>
            <a:r>
              <a:rPr b="0" i="1" lang="en-US" sz="2400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 13-19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2" name="Google Shape;102;p4"/>
          <p:cNvSpPr/>
          <p:nvPr/>
        </p:nvSpPr>
        <p:spPr>
          <a:xfrm>
            <a:off x="6858000" y="2514600"/>
            <a:ext cx="1752480" cy="17614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latin typeface="Oswald"/>
                <a:ea typeface="Oswald"/>
                <a:cs typeface="Oswald"/>
                <a:sym typeface="Oswald"/>
              </a:rPr>
              <a:t>МОАВ</a:t>
            </a:r>
            <a:endParaRPr b="0" i="1" sz="36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None/>
            </a:pPr>
            <a:r>
              <a:rPr i="1" lang="en-US" sz="2400">
                <a:latin typeface="Verdana"/>
                <a:ea typeface="Verdana"/>
                <a:cs typeface="Verdana"/>
                <a:sym typeface="Verdana"/>
              </a:rPr>
              <a:t>Чис</a:t>
            </a:r>
            <a:r>
              <a:rPr b="0" i="1" lang="en-US" sz="2400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 22-36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None/>
            </a:pPr>
            <a:r>
              <a:rPr i="1" lang="en-US" sz="2400">
                <a:latin typeface="Verdana"/>
                <a:ea typeface="Verdana"/>
                <a:cs typeface="Verdana"/>
                <a:sym typeface="Verdana"/>
              </a:rPr>
              <a:t>В</a:t>
            </a:r>
            <a:r>
              <a:rPr b="0" i="1" lang="en-US" sz="2400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т. 1-34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3" name="Google Shape;103;p4"/>
          <p:cNvSpPr/>
          <p:nvPr/>
        </p:nvSpPr>
        <p:spPr>
          <a:xfrm>
            <a:off x="5486400" y="5943600"/>
            <a:ext cx="1600182" cy="7646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i="1" lang="en-US" sz="2000">
                <a:latin typeface="Tahoma"/>
                <a:ea typeface="Tahoma"/>
                <a:cs typeface="Tahoma"/>
                <a:sym typeface="Tahoma"/>
              </a:rPr>
              <a:t>Чис</a:t>
            </a:r>
            <a:r>
              <a:rPr b="0" i="1" lang="en-US" sz="2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20-21</a:t>
            </a:r>
            <a:endParaRPr b="0" i="1" sz="20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4" name="Google Shape;104;p4"/>
          <p:cNvSpPr/>
          <p:nvPr/>
        </p:nvSpPr>
        <p:spPr>
          <a:xfrm>
            <a:off x="1049600" y="5622850"/>
            <a:ext cx="2211732" cy="39889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(Путешествие)</a:t>
            </a:r>
            <a:endParaRPr b="0" i="1" sz="20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5" name="Google Shape;105;p4"/>
          <p:cNvSpPr/>
          <p:nvPr/>
        </p:nvSpPr>
        <p:spPr>
          <a:xfrm>
            <a:off x="1465599" y="5257800"/>
            <a:ext cx="1550718" cy="70378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Исх. 13-18</a:t>
            </a:r>
            <a:endParaRPr b="0" i="1" sz="20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6" name="Google Shape;106;p4"/>
          <p:cNvSpPr/>
          <p:nvPr/>
        </p:nvSpPr>
        <p:spPr>
          <a:xfrm>
            <a:off x="3581280" y="5622840"/>
            <a:ext cx="1447920" cy="3988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latin typeface="Tahoma"/>
                <a:ea typeface="Tahoma"/>
                <a:cs typeface="Tahoma"/>
                <a:sym typeface="Tahoma"/>
              </a:rPr>
              <a:t>Чис</a:t>
            </a:r>
            <a:r>
              <a:rPr b="0" i="1" lang="en-US" sz="2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10-12</a:t>
            </a:r>
            <a:endParaRPr b="0" i="1" sz="20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7" name="Google Shape;107;p4"/>
          <p:cNvSpPr/>
          <p:nvPr/>
        </p:nvSpPr>
        <p:spPr>
          <a:xfrm>
            <a:off x="3581275" y="5943600"/>
            <a:ext cx="2211732" cy="39889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(Путешествие)</a:t>
            </a:r>
            <a:endParaRPr b="0" i="1" sz="20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8" name="Google Shape;108;p4"/>
          <p:cNvSpPr/>
          <p:nvPr/>
        </p:nvSpPr>
        <p:spPr>
          <a:xfrm>
            <a:off x="5366250" y="6245275"/>
            <a:ext cx="2133702" cy="39889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(Путешествие)</a:t>
            </a:r>
            <a:endParaRPr b="0" i="1" sz="20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2"/>
        </a:soli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1"/>
          <p:cNvSpPr/>
          <p:nvPr/>
        </p:nvSpPr>
        <p:spPr>
          <a:xfrm>
            <a:off x="301680" y="-457200"/>
            <a:ext cx="8537400" cy="20574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 strike="noStrike">
                <a:solidFill>
                  <a:srgbClr val="FF3300"/>
                </a:solidFill>
                <a:latin typeface="Oswald"/>
                <a:ea typeface="Oswald"/>
                <a:cs typeface="Oswald"/>
                <a:sym typeface="Oswald"/>
              </a:rPr>
              <a:t>Письма Амарны</a:t>
            </a:r>
            <a:endParaRPr b="1" sz="6000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7" name="Google Shape;327;p31"/>
          <p:cNvSpPr/>
          <p:nvPr/>
        </p:nvSpPr>
        <p:spPr>
          <a:xfrm>
            <a:off x="304920" y="1143120"/>
            <a:ext cx="8534160" cy="449566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Огромный архив писем был обнаружен в 1887 году в Телль-эль-Амарне (Египет), а впоследствии найдены и другие (всего 382 документа).</a:t>
            </a:r>
            <a:r>
              <a:rPr b="1" lang="en-US" sz="37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b="1" sz="37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24030" lvl="0" marL="343080" marR="0" rtl="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rgbClr val="5B8800"/>
              </a:buClr>
              <a:buSzPts val="1520"/>
              <a:buFont typeface="Noto Sans Symbols"/>
              <a:buChar char="■"/>
            </a:pPr>
            <a:r>
              <a:rPr i="1" lang="en-US" sz="2500">
                <a:latin typeface="Arial Narrow"/>
                <a:ea typeface="Arial Narrow"/>
                <a:cs typeface="Arial Narrow"/>
                <a:sym typeface="Arial Narrow"/>
              </a:rPr>
              <a:t>Большинство из них представляют собой официальную переписку между ханаанскими городами и египетским двором в XIV веке до н.э.</a:t>
            </a:r>
            <a:r>
              <a:rPr i="1" lang="en-US" sz="250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i="1" sz="25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24030" lvl="0" marL="343080" marR="0" rtl="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rgbClr val="5B8800"/>
              </a:buClr>
              <a:buSzPts val="1520"/>
              <a:buFont typeface="Noto Sans Symbols"/>
              <a:buChar char="■"/>
            </a:pPr>
            <a:r>
              <a:rPr i="1" lang="en-US" sz="2500">
                <a:latin typeface="Arial Narrow"/>
                <a:ea typeface="Arial Narrow"/>
                <a:cs typeface="Arial Narrow"/>
                <a:sym typeface="Arial Narrow"/>
              </a:rPr>
              <a:t>Среди них есть письма из ханаанских городов: Иерусалима, Лахиша, Сихема, Газера, Газы, Аскалона, Иоппии, Таанаха и Хацора — все эти города упоминаются в Книге Иисуса Навина (Газа также фигурирует во Второзаконии).</a:t>
            </a:r>
            <a:endParaRPr b="0" i="1" sz="25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2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2"/>
          <p:cNvSpPr/>
          <p:nvPr/>
        </p:nvSpPr>
        <p:spPr>
          <a:xfrm>
            <a:off x="149400" y="228600"/>
            <a:ext cx="8842320" cy="8380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00">
                <a:solidFill>
                  <a:srgbClr val="FA3C00"/>
                </a:solidFill>
                <a:latin typeface="Oswald"/>
                <a:ea typeface="Oswald"/>
                <a:cs typeface="Oswald"/>
                <a:sym typeface="Oswald"/>
              </a:rPr>
              <a:t>Социально-политическая структура Ханаана</a:t>
            </a:r>
            <a:endParaRPr b="1" sz="4300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33" name="Google Shape;333;p32"/>
          <p:cNvSpPr/>
          <p:nvPr/>
        </p:nvSpPr>
        <p:spPr>
          <a:xfrm>
            <a:off x="149400" y="1160075"/>
            <a:ext cx="8996238" cy="510553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Письма из Амарны (XIV век до н.э.) рисуют следующую картину:</a:t>
            </a:r>
            <a:endParaRPr b="1" sz="33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04980" lvl="0" marL="343080" marR="0" rtl="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rgbClr val="5B8800"/>
              </a:buClr>
              <a:buSzPts val="1220"/>
              <a:buFont typeface="Noto Sans Symbols"/>
              <a:buChar char="■"/>
            </a:pPr>
            <a:r>
              <a:rPr i="1" lang="en-US" sz="2200">
                <a:latin typeface="Arial Narrow"/>
                <a:ea typeface="Arial Narrow"/>
                <a:cs typeface="Arial Narrow"/>
                <a:sym typeface="Arial Narrow"/>
              </a:rPr>
              <a:t>Города находились в вассальной зависимости от египетского фараона.</a:t>
            </a:r>
            <a:endParaRPr i="1"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04980" lvl="0" marL="343080" marR="0" rtl="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rgbClr val="5B8800"/>
              </a:buClr>
              <a:buSzPts val="1220"/>
              <a:buFont typeface="Noto Sans Symbols"/>
              <a:buChar char="■"/>
            </a:pPr>
            <a:r>
              <a:rPr i="1" lang="en-US" sz="2200">
                <a:latin typeface="Arial Narrow"/>
                <a:ea typeface="Arial Narrow"/>
                <a:cs typeface="Arial Narrow"/>
                <a:sym typeface="Arial Narrow"/>
              </a:rPr>
              <a:t>Каждый царь города-государства считал свою власть даром египетского повелителя.</a:t>
            </a:r>
            <a:endParaRPr i="1"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04980" lvl="0" marL="343080" marR="0" rtl="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rgbClr val="5B8800"/>
              </a:buClr>
              <a:buSzPts val="1220"/>
              <a:buFont typeface="Noto Sans Symbols"/>
              <a:buChar char="■"/>
            </a:pPr>
            <a:r>
              <a:rPr i="1" lang="en-US" sz="2200">
                <a:latin typeface="Arial Narrow"/>
                <a:ea typeface="Arial Narrow"/>
                <a:cs typeface="Arial Narrow"/>
                <a:sym typeface="Arial Narrow"/>
              </a:rPr>
              <a:t>В Египет регулярно отправлялась дань, а вассальные цари, действовавшие против интересов Египта, могли быть казнены.</a:t>
            </a:r>
            <a:endParaRPr i="1"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04980" lvl="0" marL="343080" marR="0" rtl="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rgbClr val="5B8800"/>
              </a:buClr>
              <a:buSzPts val="1220"/>
              <a:buFont typeface="Noto Sans Symbols"/>
              <a:buChar char="■"/>
            </a:pPr>
            <a:r>
              <a:rPr i="1" lang="en-US" sz="2200">
                <a:latin typeface="Arial Narrow"/>
                <a:ea typeface="Arial Narrow"/>
                <a:cs typeface="Arial Narrow"/>
                <a:sym typeface="Arial Narrow"/>
              </a:rPr>
              <a:t>Под властью местных царей существовала городская аристократия.</a:t>
            </a:r>
            <a:endParaRPr i="1"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04980" lvl="0" marL="343080" marR="0" rtl="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rgbClr val="5B8800"/>
              </a:buClr>
              <a:buSzPts val="1220"/>
              <a:buFont typeface="Noto Sans Symbols"/>
              <a:buChar char="■"/>
            </a:pPr>
            <a:r>
              <a:rPr i="1" lang="en-US" sz="2200">
                <a:latin typeface="Arial Narrow"/>
                <a:ea typeface="Arial Narrow"/>
                <a:cs typeface="Arial Narrow"/>
                <a:sym typeface="Arial Narrow"/>
              </a:rPr>
              <a:t>Ниже находились арендаторы земель, ремесленники и рабы.</a:t>
            </a:r>
            <a:endParaRPr i="1"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04980" lvl="0" marL="343080" marR="0" rtl="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Clr>
                <a:srgbClr val="5B8800"/>
              </a:buClr>
              <a:buSzPts val="1220"/>
              <a:buFont typeface="Noto Sans Symbols"/>
              <a:buChar char="■"/>
            </a:pPr>
            <a:r>
              <a:rPr i="1" lang="en-US" sz="2200">
                <a:latin typeface="Arial Narrow"/>
                <a:ea typeface="Arial Narrow"/>
                <a:cs typeface="Arial Narrow"/>
                <a:sym typeface="Arial Narrow"/>
              </a:rPr>
              <a:t>На окраинах общества обитали маргинальные группы, известные как хапиру, которых часто описывали как разбойников или грабителей.</a:t>
            </a:r>
            <a:endParaRPr b="0" i="1" sz="2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2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3"/>
          <p:cNvSpPr/>
          <p:nvPr/>
        </p:nvSpPr>
        <p:spPr>
          <a:xfrm>
            <a:off x="228600" y="228600"/>
            <a:ext cx="4572000" cy="63244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strike="noStrike">
                <a:solidFill>
                  <a:srgbClr val="FF3300"/>
                </a:solidFill>
                <a:latin typeface="Oswald"/>
                <a:ea typeface="Oswald"/>
                <a:cs typeface="Oswald"/>
                <a:sym typeface="Oswald"/>
              </a:rPr>
              <a:t>Ханаанские города, из которых отправлялись письма фараону в Египет в период Амарны.</a:t>
            </a:r>
            <a:endParaRPr b="1" sz="2800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Если принять раннюю дату исхода (15</a:t>
            </a:r>
            <a:r>
              <a:rPr b="0" baseline="30000" i="1" lang="en-US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ый</a:t>
            </a:r>
            <a:r>
              <a:rPr b="0" i="1" lang="en-US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век до н.э.), Иисус Навин должен был войти в Ханаан как раз в период Амарны.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Если принять позднюю дату исхода (13</a:t>
            </a:r>
            <a:r>
              <a:rPr b="0" baseline="30000" i="1" lang="en-US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ый</a:t>
            </a:r>
            <a:r>
              <a:rPr b="0" i="1" lang="en-US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век до н.э.), то Иисус Навин войдет в Ханаан уже после периода Амарны, и неясно, насколько сохранилась социально-политическая структура.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39" name="Google Shape;33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920" y="0"/>
            <a:ext cx="42685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3"/>
          <p:cNvSpPr/>
          <p:nvPr/>
        </p:nvSpPr>
        <p:spPr>
          <a:xfrm>
            <a:off x="6858000" y="609480"/>
            <a:ext cx="76320" cy="76320"/>
          </a:xfrm>
          <a:prstGeom prst="ellipse">
            <a:avLst/>
          </a:prstGeom>
          <a:solidFill>
            <a:srgbClr val="FA3C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3"/>
          <p:cNvSpPr/>
          <p:nvPr/>
        </p:nvSpPr>
        <p:spPr>
          <a:xfrm>
            <a:off x="7467480" y="1066680"/>
            <a:ext cx="76320" cy="76320"/>
          </a:xfrm>
          <a:prstGeom prst="ellipse">
            <a:avLst/>
          </a:prstGeom>
          <a:solidFill>
            <a:srgbClr val="FA3C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3"/>
          <p:cNvSpPr/>
          <p:nvPr/>
        </p:nvSpPr>
        <p:spPr>
          <a:xfrm>
            <a:off x="6629400" y="1371600"/>
            <a:ext cx="76320" cy="76320"/>
          </a:xfrm>
          <a:prstGeom prst="ellipse">
            <a:avLst/>
          </a:prstGeom>
          <a:solidFill>
            <a:srgbClr val="FA3C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3"/>
          <p:cNvSpPr/>
          <p:nvPr/>
        </p:nvSpPr>
        <p:spPr>
          <a:xfrm>
            <a:off x="6858000" y="2057400"/>
            <a:ext cx="76320" cy="76320"/>
          </a:xfrm>
          <a:prstGeom prst="ellipse">
            <a:avLst/>
          </a:prstGeom>
          <a:solidFill>
            <a:srgbClr val="FA3C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3"/>
          <p:cNvSpPr/>
          <p:nvPr/>
        </p:nvSpPr>
        <p:spPr>
          <a:xfrm>
            <a:off x="7010280" y="2209680"/>
            <a:ext cx="76320" cy="76320"/>
          </a:xfrm>
          <a:prstGeom prst="ellipse">
            <a:avLst/>
          </a:prstGeom>
          <a:solidFill>
            <a:srgbClr val="FA3C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3"/>
          <p:cNvSpPr/>
          <p:nvPr/>
        </p:nvSpPr>
        <p:spPr>
          <a:xfrm>
            <a:off x="7162920" y="2362320"/>
            <a:ext cx="75960" cy="75960"/>
          </a:xfrm>
          <a:prstGeom prst="ellipse">
            <a:avLst/>
          </a:prstGeom>
          <a:solidFill>
            <a:srgbClr val="FA3C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3"/>
          <p:cNvSpPr/>
          <p:nvPr/>
        </p:nvSpPr>
        <p:spPr>
          <a:xfrm>
            <a:off x="6629400" y="2438280"/>
            <a:ext cx="76320" cy="76320"/>
          </a:xfrm>
          <a:prstGeom prst="ellipse">
            <a:avLst/>
          </a:prstGeom>
          <a:solidFill>
            <a:srgbClr val="FA3C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3"/>
          <p:cNvSpPr/>
          <p:nvPr/>
        </p:nvSpPr>
        <p:spPr>
          <a:xfrm>
            <a:off x="7010280" y="2819520"/>
            <a:ext cx="76320" cy="75960"/>
          </a:xfrm>
          <a:prstGeom prst="ellipse">
            <a:avLst/>
          </a:prstGeom>
          <a:solidFill>
            <a:srgbClr val="FA3C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3"/>
          <p:cNvSpPr/>
          <p:nvPr/>
        </p:nvSpPr>
        <p:spPr>
          <a:xfrm>
            <a:off x="6095880" y="3200400"/>
            <a:ext cx="76320" cy="76320"/>
          </a:xfrm>
          <a:prstGeom prst="ellipse">
            <a:avLst/>
          </a:prstGeom>
          <a:solidFill>
            <a:srgbClr val="FA3C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3"/>
          <p:cNvSpPr/>
          <p:nvPr/>
        </p:nvSpPr>
        <p:spPr>
          <a:xfrm>
            <a:off x="6248520" y="3581280"/>
            <a:ext cx="75960" cy="76320"/>
          </a:xfrm>
          <a:prstGeom prst="ellipse">
            <a:avLst/>
          </a:prstGeom>
          <a:solidFill>
            <a:srgbClr val="FA3C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3"/>
          <p:cNvSpPr/>
          <p:nvPr/>
        </p:nvSpPr>
        <p:spPr>
          <a:xfrm>
            <a:off x="6781680" y="3809880"/>
            <a:ext cx="76320" cy="76320"/>
          </a:xfrm>
          <a:prstGeom prst="ellipse">
            <a:avLst/>
          </a:prstGeom>
          <a:solidFill>
            <a:srgbClr val="FA3C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33"/>
          <p:cNvSpPr/>
          <p:nvPr/>
        </p:nvSpPr>
        <p:spPr>
          <a:xfrm>
            <a:off x="5638680" y="4114800"/>
            <a:ext cx="76320" cy="76320"/>
          </a:xfrm>
          <a:prstGeom prst="ellipse">
            <a:avLst/>
          </a:prstGeom>
          <a:solidFill>
            <a:srgbClr val="FA3C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33"/>
          <p:cNvSpPr/>
          <p:nvPr/>
        </p:nvSpPr>
        <p:spPr>
          <a:xfrm>
            <a:off x="5334120" y="4495680"/>
            <a:ext cx="75960" cy="76320"/>
          </a:xfrm>
          <a:prstGeom prst="ellipse">
            <a:avLst/>
          </a:prstGeom>
          <a:solidFill>
            <a:srgbClr val="FA3C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3"/>
          <p:cNvSpPr/>
          <p:nvPr/>
        </p:nvSpPr>
        <p:spPr>
          <a:xfrm>
            <a:off x="6019920" y="4267080"/>
            <a:ext cx="75960" cy="76320"/>
          </a:xfrm>
          <a:prstGeom prst="ellipse">
            <a:avLst/>
          </a:prstGeom>
          <a:solidFill>
            <a:srgbClr val="FA3C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3"/>
          <p:cNvSpPr/>
          <p:nvPr/>
        </p:nvSpPr>
        <p:spPr>
          <a:xfrm>
            <a:off x="6400800" y="4114800"/>
            <a:ext cx="76320" cy="76320"/>
          </a:xfrm>
          <a:prstGeom prst="ellipse">
            <a:avLst/>
          </a:prstGeom>
          <a:solidFill>
            <a:srgbClr val="FA3C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3"/>
          <p:cNvSpPr/>
          <p:nvPr/>
        </p:nvSpPr>
        <p:spPr>
          <a:xfrm>
            <a:off x="7467480" y="2286000"/>
            <a:ext cx="76320" cy="76320"/>
          </a:xfrm>
          <a:prstGeom prst="ellipse">
            <a:avLst/>
          </a:prstGeom>
          <a:solidFill>
            <a:srgbClr val="FA3C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33"/>
          <p:cNvSpPr/>
          <p:nvPr/>
        </p:nvSpPr>
        <p:spPr>
          <a:xfrm>
            <a:off x="7543800" y="2438280"/>
            <a:ext cx="76320" cy="76320"/>
          </a:xfrm>
          <a:prstGeom prst="ellipse">
            <a:avLst/>
          </a:prstGeom>
          <a:solidFill>
            <a:srgbClr val="FA3C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3"/>
          <p:cNvSpPr/>
          <p:nvPr/>
        </p:nvSpPr>
        <p:spPr>
          <a:xfrm>
            <a:off x="8305920" y="2133720"/>
            <a:ext cx="75960" cy="75960"/>
          </a:xfrm>
          <a:prstGeom prst="ellipse">
            <a:avLst/>
          </a:prstGeom>
          <a:solidFill>
            <a:srgbClr val="FA3C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33"/>
          <p:cNvSpPr/>
          <p:nvPr/>
        </p:nvSpPr>
        <p:spPr>
          <a:xfrm>
            <a:off x="7924680" y="1600200"/>
            <a:ext cx="76320" cy="76320"/>
          </a:xfrm>
          <a:prstGeom prst="ellipse">
            <a:avLst/>
          </a:prstGeom>
          <a:solidFill>
            <a:srgbClr val="FA3C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3"/>
          <p:cNvSpPr/>
          <p:nvPr/>
        </p:nvSpPr>
        <p:spPr>
          <a:xfrm>
            <a:off x="8763120" y="76320"/>
            <a:ext cx="75960" cy="75960"/>
          </a:xfrm>
          <a:prstGeom prst="ellipse">
            <a:avLst/>
          </a:prstGeom>
          <a:solidFill>
            <a:srgbClr val="FA3C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33"/>
          <p:cNvSpPr/>
          <p:nvPr/>
        </p:nvSpPr>
        <p:spPr>
          <a:xfrm>
            <a:off x="6934320" y="762120"/>
            <a:ext cx="75960" cy="75960"/>
          </a:xfrm>
          <a:prstGeom prst="ellipse">
            <a:avLst/>
          </a:prstGeom>
          <a:solidFill>
            <a:srgbClr val="FA3C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3"/>
          <p:cNvSpPr/>
          <p:nvPr/>
        </p:nvSpPr>
        <p:spPr>
          <a:xfrm>
            <a:off x="7238880" y="76320"/>
            <a:ext cx="76320" cy="75960"/>
          </a:xfrm>
          <a:prstGeom prst="ellipse">
            <a:avLst/>
          </a:prstGeom>
          <a:solidFill>
            <a:srgbClr val="FA3C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2"/>
        </a:solid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4"/>
          <p:cNvSpPr/>
          <p:nvPr/>
        </p:nvSpPr>
        <p:spPr>
          <a:xfrm>
            <a:off x="4191120" y="457200"/>
            <a:ext cx="4800600" cy="5867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ОБРАЗЕЦ ПИСЬМА:</a:t>
            </a:r>
            <a:endParaRPr b="0" sz="36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None/>
            </a:pPr>
            <a:r>
              <a:t/>
            </a:r>
            <a:endParaRPr b="0" i="1" sz="10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None/>
            </a:pPr>
            <a:r>
              <a:rPr i="1" lang="en-US" sz="2400">
                <a:latin typeface="Arial Narrow"/>
                <a:ea typeface="Arial Narrow"/>
                <a:cs typeface="Arial Narrow"/>
                <a:sym typeface="Arial Narrow"/>
              </a:rPr>
              <a:t>«Однако война, [которую ведут] силы хапиру [против] меня, чрезвычайно жестока, и да не [останет]ся царь, господин мой, [равнодуш]ным к Сумуру, чтобы все [не перешли] на сторону хапиру. ...война [против] нас крайне сурова, и да не [оставит] царь без внимания свои [го]рода.»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7" name="Google Shape;36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240" y="228600"/>
            <a:ext cx="3965400" cy="449892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34"/>
          <p:cNvSpPr/>
          <p:nvPr/>
        </p:nvSpPr>
        <p:spPr>
          <a:xfrm>
            <a:off x="228600" y="5029200"/>
            <a:ext cx="3657600" cy="14655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Амарнское письмо EA 68 красноречиво говорит об отсутствии военной готовности в ханаанском городе Хевроне.</a:t>
            </a:r>
            <a:endParaRPr b="0" i="1" sz="1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2"/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5"/>
          <p:cNvSpPr/>
          <p:nvPr/>
        </p:nvSpPr>
        <p:spPr>
          <a:xfrm>
            <a:off x="4422975" y="228600"/>
            <a:ext cx="4568724" cy="647713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500">
                <a:latin typeface="Arial Narrow"/>
                <a:ea typeface="Arial Narrow"/>
                <a:cs typeface="Arial Narrow"/>
                <a:sym typeface="Arial Narrow"/>
              </a:rPr>
              <a:t>«...послание ‘Абди-Хебы, твоего слуги. ...ныне, что касается Иерусалима: если эта земля принадлежит царю, почему царь не проявляет о ней заботы? ...Милкилу написал... "давайте отрежем Иерусалим". Да будет известно царю, господину моему, что у меня нет царского гарнизона. ...а потому пусть царь пошлет 50 воинов в гарнизон для защиты земли. Вся земля царя уже отпала.»</a:t>
            </a:r>
            <a:r>
              <a:rPr i="1" lang="en-US" sz="250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b="0" i="1" sz="25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74" name="Google Shape;37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56876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5" name="Google Shape;375;p35"/>
          <p:cNvGrpSpPr/>
          <p:nvPr/>
        </p:nvGrpSpPr>
        <p:grpSpPr>
          <a:xfrm>
            <a:off x="457200" y="4346640"/>
            <a:ext cx="3430440" cy="1313640"/>
            <a:chOff x="457200" y="4346640"/>
            <a:chExt cx="3430440" cy="1313640"/>
          </a:xfrm>
        </p:grpSpPr>
        <p:pic>
          <p:nvPicPr>
            <p:cNvPr id="376" name="Google Shape;376;p3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7200" y="4349880"/>
              <a:ext cx="3430440" cy="10015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7" name="Google Shape;377;p35"/>
            <p:cNvSpPr/>
            <p:nvPr/>
          </p:nvSpPr>
          <p:spPr>
            <a:xfrm>
              <a:off x="457200" y="4346640"/>
              <a:ext cx="3427560" cy="131364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2000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EA 289 (письмо правителя Иерусалима фараону </a:t>
              </a:r>
              <a:r>
                <a:rPr b="1" i="1" lang="en-US" sz="2000">
                  <a:latin typeface="Tahoma"/>
                  <a:ea typeface="Tahoma"/>
                  <a:cs typeface="Tahoma"/>
                  <a:sym typeface="Tahoma"/>
                </a:rPr>
                <a:t>Эхнатону</a:t>
              </a:r>
              <a:r>
                <a:rPr b="1" i="1" lang="en-US" sz="2000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)</a:t>
              </a:r>
              <a:endParaRPr b="0" i="1" sz="2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6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3" name="Google Shape;383;p36"/>
          <p:cNvSpPr/>
          <p:nvPr/>
        </p:nvSpPr>
        <p:spPr>
          <a:xfrm>
            <a:off x="0" y="3733920"/>
            <a:ext cx="9144000" cy="1828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Повторение</a:t>
            </a:r>
            <a:r>
              <a:rPr lang="en-US" sz="5100" strike="noStrike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 закона</a:t>
            </a:r>
            <a:endParaRPr sz="5100" strike="noStrike">
              <a:solidFill>
                <a:srgbClr val="000000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cxnSp>
        <p:nvCxnSpPr>
          <p:cNvPr id="384" name="Google Shape;384;p36"/>
          <p:cNvCxnSpPr/>
          <p:nvPr/>
        </p:nvCxnSpPr>
        <p:spPr>
          <a:xfrm>
            <a:off x="0" y="4038480"/>
            <a:ext cx="9144000" cy="1800"/>
          </a:xfrm>
          <a:prstGeom prst="straightConnector1">
            <a:avLst/>
          </a:prstGeom>
          <a:noFill/>
          <a:ln cap="flat" cmpd="sng" w="763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385" name="Google Shape;385;p36"/>
          <p:cNvCxnSpPr/>
          <p:nvPr/>
        </p:nvCxnSpPr>
        <p:spPr>
          <a:xfrm>
            <a:off x="0" y="3886200"/>
            <a:ext cx="9144000" cy="1440"/>
          </a:xfrm>
          <a:prstGeom prst="straightConnector1">
            <a:avLst/>
          </a:prstGeom>
          <a:noFill/>
          <a:ln cap="flat" cmpd="sng" w="572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386" name="Google Shape;386;p36"/>
          <p:cNvCxnSpPr/>
          <p:nvPr/>
        </p:nvCxnSpPr>
        <p:spPr>
          <a:xfrm>
            <a:off x="0" y="4191120"/>
            <a:ext cx="9144000" cy="1440"/>
          </a:xfrm>
          <a:prstGeom prst="straightConnector1">
            <a:avLst/>
          </a:prstGeom>
          <a:noFill/>
          <a:ln cap="flat" cmpd="sng" w="572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87" name="Google Shape;387;p36"/>
          <p:cNvSpPr/>
          <p:nvPr/>
        </p:nvSpPr>
        <p:spPr>
          <a:xfrm>
            <a:off x="2362320" y="2940120"/>
            <a:ext cx="6400782" cy="642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strike="noStrike">
                <a:solidFill>
                  <a:srgbClr val="000000"/>
                </a:solidFill>
                <a:latin typeface="Lora SemiBold"/>
                <a:ea typeface="Lora SemiBold"/>
                <a:cs typeface="Lora SemiBold"/>
                <a:sym typeface="Lora SemiBold"/>
              </a:rPr>
              <a:t>5-28 Вторая речь</a:t>
            </a:r>
            <a:endParaRPr sz="5100" strike="noStrike">
              <a:solidFill>
                <a:srgbClr val="000000"/>
              </a:solidFill>
              <a:latin typeface="Lora SemiBold"/>
              <a:ea typeface="Lora SemiBold"/>
              <a:cs typeface="Lora SemiBold"/>
              <a:sym typeface="Lora SemiBold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7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3" name="Google Shape;393;p37"/>
          <p:cNvSpPr/>
          <p:nvPr/>
        </p:nvSpPr>
        <p:spPr>
          <a:xfrm>
            <a:off x="193625" y="2971800"/>
            <a:ext cx="8865450" cy="99073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strike="noStrike">
                <a:solidFill>
                  <a:srgbClr val="827F4C"/>
                </a:solidFill>
                <a:latin typeface="Lora SemiBold"/>
                <a:ea typeface="Lora SemiBold"/>
                <a:cs typeface="Lora SemiBold"/>
                <a:sym typeface="Lora SemiBold"/>
              </a:rPr>
              <a:t>Основные принципы завета</a:t>
            </a:r>
            <a:endParaRPr sz="4700" strike="noStrike">
              <a:solidFill>
                <a:srgbClr val="000000"/>
              </a:solidFill>
              <a:latin typeface="Lora SemiBold"/>
              <a:ea typeface="Lora SemiBold"/>
              <a:cs typeface="Lora SemiBold"/>
              <a:sym typeface="Lora SemiBold"/>
            </a:endParaRPr>
          </a:p>
        </p:txBody>
      </p:sp>
      <p:cxnSp>
        <p:nvCxnSpPr>
          <p:cNvPr id="394" name="Google Shape;394;p37"/>
          <p:cNvCxnSpPr/>
          <p:nvPr/>
        </p:nvCxnSpPr>
        <p:spPr>
          <a:xfrm>
            <a:off x="0" y="4038480"/>
            <a:ext cx="9144000" cy="1800"/>
          </a:xfrm>
          <a:prstGeom prst="straightConnector1">
            <a:avLst/>
          </a:prstGeom>
          <a:noFill/>
          <a:ln cap="flat" cmpd="sng" w="763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395" name="Google Shape;395;p37"/>
          <p:cNvCxnSpPr/>
          <p:nvPr/>
        </p:nvCxnSpPr>
        <p:spPr>
          <a:xfrm>
            <a:off x="0" y="3886200"/>
            <a:ext cx="9144000" cy="1440"/>
          </a:xfrm>
          <a:prstGeom prst="straightConnector1">
            <a:avLst/>
          </a:prstGeom>
          <a:noFill/>
          <a:ln cap="flat" cmpd="sng" w="572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396" name="Google Shape;396;p37"/>
          <p:cNvCxnSpPr/>
          <p:nvPr/>
        </p:nvCxnSpPr>
        <p:spPr>
          <a:xfrm>
            <a:off x="0" y="4191120"/>
            <a:ext cx="9144000" cy="1440"/>
          </a:xfrm>
          <a:prstGeom prst="straightConnector1">
            <a:avLst/>
          </a:prstGeom>
          <a:noFill/>
          <a:ln cap="flat" cmpd="sng" w="572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97" name="Google Shape;397;p37"/>
          <p:cNvSpPr/>
          <p:nvPr/>
        </p:nvSpPr>
        <p:spPr>
          <a:xfrm>
            <a:off x="6172200" y="4267080"/>
            <a:ext cx="1676520" cy="5205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5100" strike="noStrike">
                <a:solidFill>
                  <a:srgbClr val="000000"/>
                </a:solidFill>
                <a:latin typeface="Lora SemiBold"/>
                <a:ea typeface="Lora SemiBold"/>
                <a:cs typeface="Lora SemiBold"/>
                <a:sym typeface="Lora SemiBold"/>
              </a:rPr>
              <a:t>5-11</a:t>
            </a:r>
            <a:endParaRPr i="1" sz="5100" strike="noStrike">
              <a:solidFill>
                <a:srgbClr val="000000"/>
              </a:solidFill>
              <a:latin typeface="Lora SemiBold"/>
              <a:ea typeface="Lora SemiBold"/>
              <a:cs typeface="Lora SemiBold"/>
              <a:sym typeface="Lora SemiBold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8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3" name="Google Shape;403;p38"/>
          <p:cNvSpPr/>
          <p:nvPr/>
        </p:nvSpPr>
        <p:spPr>
          <a:xfrm>
            <a:off x="457200" y="380880"/>
            <a:ext cx="8534520" cy="14479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Духовное единство поколений</a:t>
            </a:r>
            <a:r>
              <a:rPr lang="en-US" sz="5100" strike="noStrike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 (5:1-5)</a:t>
            </a:r>
            <a:endParaRPr sz="5100" strike="noStrike">
              <a:solidFill>
                <a:srgbClr val="000000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404" name="Google Shape;404;p38"/>
          <p:cNvSpPr/>
          <p:nvPr/>
        </p:nvSpPr>
        <p:spPr>
          <a:xfrm>
            <a:off x="457200" y="1981080"/>
            <a:ext cx="8229600" cy="4114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 strike="noStrike">
                <a:solidFill>
                  <a:srgbClr val="5B8800"/>
                </a:solidFill>
                <a:latin typeface="Tahoma"/>
                <a:ea typeface="Tahoma"/>
                <a:cs typeface="Tahoma"/>
                <a:sym typeface="Tahoma"/>
              </a:rPr>
              <a:t>Второе поколение израильтян, вышедших из Египта, должно было воспринимать себя как "единое целое" с первоначальной группой.</a:t>
            </a:r>
            <a:endParaRPr b="0" i="1" sz="2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В этом и заключается сила слов о том, что завет был заключен "с нами... ныне живущими".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Ритуал (будь то обновление завета, священные праздники или христианская Евхаристия) служит соединению старого и нового.</a:t>
            </a:r>
            <a:endParaRPr i="1" sz="24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9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0" name="Google Shape;410;p39"/>
          <p:cNvSpPr/>
          <p:nvPr/>
        </p:nvSpPr>
        <p:spPr>
          <a:xfrm>
            <a:off x="457200" y="-4570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strike="noStrike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Заповеди 1-2</a:t>
            </a:r>
            <a:endParaRPr sz="5100" strike="noStrike">
              <a:solidFill>
                <a:srgbClr val="000000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411" name="Google Shape;411;p39"/>
          <p:cNvSpPr/>
          <p:nvPr/>
        </p:nvSpPr>
        <p:spPr>
          <a:xfrm>
            <a:off x="189630" y="883145"/>
            <a:ext cx="4267458" cy="525781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CCFF"/>
          </a:solidFill>
          <a:ln cap="flat" cmpd="sng" w="126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strike="noStrike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1</a:t>
            </a:r>
            <a:r>
              <a:rPr b="1" baseline="30000" lang="en-US" sz="2800" strike="noStrike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ая</a:t>
            </a:r>
            <a:r>
              <a:rPr b="1" lang="en-US" sz="2800" strike="noStrike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 заповедь запрещает многобожие и поклонение чужим богам.</a:t>
            </a:r>
            <a:endParaRPr sz="2800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Яхве имеет исключительное право на Израиль.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Суть заповеди - в отношениях, а суть отношений - в верности.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2" name="Google Shape;412;p39"/>
          <p:cNvSpPr/>
          <p:nvPr/>
        </p:nvSpPr>
        <p:spPr>
          <a:xfrm>
            <a:off x="4648320" y="911270"/>
            <a:ext cx="4343382" cy="525781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CCFF"/>
          </a:solidFill>
          <a:ln cap="flat" cmpd="sng" w="126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2</a:t>
            </a:r>
            <a:r>
              <a:rPr b="1" baseline="30000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ая</a:t>
            </a: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 заповедь запрещает любые изображения божества, вырезанные из дерева или камня.</a:t>
            </a:r>
            <a:endParaRPr b="1" sz="28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2403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260"/>
              <a:buFont typeface="Noto Sans Symbols"/>
              <a:buChar char="■"/>
            </a:pPr>
            <a:r>
              <a:rPr b="0" i="1" lang="en-US" sz="21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Яхве не похож ни на одну сотворенную вещь, и Его тайна должна быть сохранена.</a:t>
            </a:r>
            <a:endParaRPr b="0" i="1" sz="21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2403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260"/>
              <a:buFont typeface="Noto Sans Symbols"/>
              <a:buChar char="■"/>
            </a:pPr>
            <a:r>
              <a:rPr i="1" lang="en-US" sz="2100">
                <a:latin typeface="Tahoma"/>
                <a:ea typeface="Tahoma"/>
                <a:cs typeface="Tahoma"/>
                <a:sym typeface="Tahoma"/>
              </a:rPr>
              <a:t>Практически все другие религии древнего Ближнего Востока практиковали идолопоклонство.</a:t>
            </a:r>
            <a:endParaRPr i="1" sz="2100">
              <a:latin typeface="Tahoma"/>
              <a:ea typeface="Tahoma"/>
              <a:cs typeface="Tahoma"/>
              <a:sym typeface="Tahoma"/>
            </a:endParaRPr>
          </a:p>
          <a:p>
            <a:pPr indent="-32403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260"/>
              <a:buFont typeface="Noto Sans Symbols"/>
              <a:buChar char="■"/>
            </a:pPr>
            <a:r>
              <a:rPr i="1" lang="en-US" sz="2100">
                <a:latin typeface="Tahoma"/>
                <a:ea typeface="Tahoma"/>
                <a:cs typeface="Tahoma"/>
                <a:sym typeface="Tahoma"/>
              </a:rPr>
              <a:t>Характер Яхве таков, что Его милосердие неизмеримо превосходит готовность к наказанию.</a:t>
            </a:r>
            <a:endParaRPr i="1" sz="21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8" name="Google Shape;418;p40"/>
          <p:cNvSpPr/>
          <p:nvPr/>
        </p:nvSpPr>
        <p:spPr>
          <a:xfrm>
            <a:off x="457200" y="-409255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Заповеди 3-4</a:t>
            </a:r>
            <a:endParaRPr sz="5100">
              <a:solidFill>
                <a:srgbClr val="827F4C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419" name="Google Shape;419;p40"/>
          <p:cNvSpPr/>
          <p:nvPr/>
        </p:nvSpPr>
        <p:spPr>
          <a:xfrm>
            <a:off x="152275" y="740825"/>
            <a:ext cx="4267458" cy="573631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CCFF"/>
          </a:solidFill>
          <a:ln cap="flat" cmpd="sng" w="126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r>
              <a:rPr b="1" baseline="30000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я</a:t>
            </a: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заповедь запрещает злоупотреблять священным именем Бога.</a:t>
            </a:r>
            <a:endParaRPr b="1" sz="28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303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360"/>
              <a:buFont typeface="Noto Sans Symbols"/>
              <a:buChar char="■"/>
            </a:pPr>
            <a:r>
              <a:rPr i="1" lang="en-US" sz="2200">
                <a:latin typeface="Tahoma"/>
                <a:ea typeface="Tahoma"/>
                <a:cs typeface="Tahoma"/>
                <a:sym typeface="Tahoma"/>
              </a:rPr>
              <a:t>В древности имя считалось воплощением сущности и функций его носителя.</a:t>
            </a:r>
            <a:endParaRPr i="1" sz="2200">
              <a:latin typeface="Tahoma"/>
              <a:ea typeface="Tahoma"/>
              <a:cs typeface="Tahoma"/>
              <a:sym typeface="Tahoma"/>
            </a:endParaRPr>
          </a:p>
          <a:p>
            <a:pPr indent="-3303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360"/>
              <a:buFont typeface="Noto Sans Symbols"/>
              <a:buChar char="■"/>
            </a:pPr>
            <a:r>
              <a:rPr i="1" lang="en-US" sz="2200">
                <a:latin typeface="Tahoma"/>
                <a:ea typeface="Tahoma"/>
                <a:cs typeface="Tahoma"/>
                <a:sym typeface="Tahoma"/>
              </a:rPr>
              <a:t>Основные </a:t>
            </a:r>
            <a:r>
              <a:rPr b="0" i="1" lang="en-US" sz="22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злоупотребления касались клятв ("Как жив Яхве...") и пророчеств ("Так говорит Яхве..."), которые были попыткой присвоить себе власть Бога.</a:t>
            </a:r>
            <a:endParaRPr b="0" i="1" sz="2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0" name="Google Shape;420;p40"/>
          <p:cNvSpPr/>
          <p:nvPr/>
        </p:nvSpPr>
        <p:spPr>
          <a:xfrm>
            <a:off x="4648325" y="740825"/>
            <a:ext cx="4343382" cy="573631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CCFF"/>
          </a:solidFill>
          <a:ln cap="flat" cmpd="sng" w="126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4</a:t>
            </a:r>
            <a:r>
              <a:rPr b="1" baseline="30000" lang="en-US" sz="27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ая</a:t>
            </a:r>
            <a:r>
              <a:rPr b="1" lang="en-US" sz="27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 заповедь говорит о почитании Божьей благодати через покой.</a:t>
            </a:r>
            <a:endParaRPr b="1" sz="27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3673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460"/>
              <a:buFont typeface="Noto Sans Symbols"/>
              <a:buChar char="■"/>
            </a:pPr>
            <a:r>
              <a:rPr i="1" lang="en-US" sz="2300">
                <a:latin typeface="Tahoma"/>
                <a:ea typeface="Tahoma"/>
                <a:cs typeface="Tahoma"/>
                <a:sym typeface="Tahoma"/>
              </a:rPr>
              <a:t>Суббота была заложена уже в творении и явлена в даровании манны.</a:t>
            </a:r>
            <a:endParaRPr i="1" sz="2300">
              <a:latin typeface="Tahoma"/>
              <a:ea typeface="Tahoma"/>
              <a:cs typeface="Tahoma"/>
              <a:sym typeface="Tahoma"/>
            </a:endParaRPr>
          </a:p>
          <a:p>
            <a:pPr indent="-33673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460"/>
              <a:buFont typeface="Noto Sans Symbols"/>
              <a:buChar char="■"/>
            </a:pPr>
            <a:r>
              <a:rPr i="1" lang="en-US" sz="2300">
                <a:latin typeface="Tahoma"/>
                <a:ea typeface="Tahoma"/>
                <a:cs typeface="Tahoma"/>
                <a:sym typeface="Tahoma"/>
              </a:rPr>
              <a:t>Суббота бы</a:t>
            </a:r>
            <a:r>
              <a:rPr b="0" i="1" lang="en-US" sz="23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ла днем размышлений об искуплении из Египта.</a:t>
            </a:r>
            <a:endParaRPr b="0" i="1" sz="23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673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460"/>
              <a:buFont typeface="Noto Sans Symbols"/>
              <a:buChar char="■"/>
            </a:pPr>
            <a:r>
              <a:rPr b="0" i="1" lang="en-US" sz="23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Слово "суббота" происходит от древнееврейского глагола </a:t>
            </a:r>
            <a:r>
              <a:rPr i="1" lang="en-US" sz="2300"/>
              <a:t> שָׁבַת</a:t>
            </a:r>
            <a:r>
              <a:rPr b="0" i="1" lang="en-US" sz="2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23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(= останавливаться, прекращать).</a:t>
            </a:r>
            <a:endParaRPr b="0" i="1" sz="23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520" y="-4680"/>
            <a:ext cx="7924680" cy="684504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/>
          <p:nvPr/>
        </p:nvSpPr>
        <p:spPr>
          <a:xfrm>
            <a:off x="2362320" y="1828800"/>
            <a:ext cx="4190760" cy="3822840"/>
          </a:xfrm>
          <a:custGeom>
            <a:rect b="b" l="l" r="r" t="t"/>
            <a:pathLst>
              <a:path extrusionOk="0" h="2408" w="2640">
                <a:moveTo>
                  <a:pt x="0" y="0"/>
                </a:moveTo>
                <a:cubicBezTo>
                  <a:pt x="32" y="60"/>
                  <a:pt x="64" y="120"/>
                  <a:pt x="96" y="144"/>
                </a:cubicBezTo>
                <a:cubicBezTo>
                  <a:pt x="128" y="168"/>
                  <a:pt x="152" y="144"/>
                  <a:pt x="192" y="144"/>
                </a:cubicBezTo>
                <a:cubicBezTo>
                  <a:pt x="232" y="144"/>
                  <a:pt x="304" y="128"/>
                  <a:pt x="336" y="144"/>
                </a:cubicBezTo>
                <a:cubicBezTo>
                  <a:pt x="368" y="160"/>
                  <a:pt x="368" y="208"/>
                  <a:pt x="384" y="240"/>
                </a:cubicBezTo>
                <a:cubicBezTo>
                  <a:pt x="400" y="272"/>
                  <a:pt x="416" y="312"/>
                  <a:pt x="432" y="336"/>
                </a:cubicBezTo>
                <a:cubicBezTo>
                  <a:pt x="448" y="360"/>
                  <a:pt x="456" y="360"/>
                  <a:pt x="480" y="384"/>
                </a:cubicBezTo>
                <a:cubicBezTo>
                  <a:pt x="504" y="408"/>
                  <a:pt x="560" y="448"/>
                  <a:pt x="576" y="480"/>
                </a:cubicBezTo>
                <a:cubicBezTo>
                  <a:pt x="592" y="512"/>
                  <a:pt x="576" y="544"/>
                  <a:pt x="576" y="576"/>
                </a:cubicBezTo>
                <a:cubicBezTo>
                  <a:pt x="576" y="608"/>
                  <a:pt x="568" y="624"/>
                  <a:pt x="576" y="672"/>
                </a:cubicBezTo>
                <a:cubicBezTo>
                  <a:pt x="584" y="720"/>
                  <a:pt x="600" y="792"/>
                  <a:pt x="624" y="864"/>
                </a:cubicBezTo>
                <a:cubicBezTo>
                  <a:pt x="648" y="936"/>
                  <a:pt x="696" y="1032"/>
                  <a:pt x="720" y="1104"/>
                </a:cubicBezTo>
                <a:cubicBezTo>
                  <a:pt x="744" y="1176"/>
                  <a:pt x="744" y="1240"/>
                  <a:pt x="768" y="1296"/>
                </a:cubicBezTo>
                <a:cubicBezTo>
                  <a:pt x="792" y="1352"/>
                  <a:pt x="832" y="1392"/>
                  <a:pt x="864" y="1440"/>
                </a:cubicBezTo>
                <a:cubicBezTo>
                  <a:pt x="896" y="1488"/>
                  <a:pt x="944" y="1544"/>
                  <a:pt x="960" y="1584"/>
                </a:cubicBezTo>
                <a:cubicBezTo>
                  <a:pt x="976" y="1624"/>
                  <a:pt x="944" y="1648"/>
                  <a:pt x="960" y="1680"/>
                </a:cubicBezTo>
                <a:cubicBezTo>
                  <a:pt x="976" y="1712"/>
                  <a:pt x="1032" y="1752"/>
                  <a:pt x="1056" y="1776"/>
                </a:cubicBezTo>
                <a:cubicBezTo>
                  <a:pt x="1080" y="1800"/>
                  <a:pt x="1096" y="1784"/>
                  <a:pt x="1104" y="1824"/>
                </a:cubicBezTo>
                <a:cubicBezTo>
                  <a:pt x="1112" y="1864"/>
                  <a:pt x="1096" y="1976"/>
                  <a:pt x="1104" y="2016"/>
                </a:cubicBezTo>
                <a:cubicBezTo>
                  <a:pt x="1112" y="2056"/>
                  <a:pt x="1136" y="2064"/>
                  <a:pt x="1152" y="2064"/>
                </a:cubicBezTo>
                <a:cubicBezTo>
                  <a:pt x="1168" y="2064"/>
                  <a:pt x="1176" y="2032"/>
                  <a:pt x="1200" y="2016"/>
                </a:cubicBezTo>
                <a:cubicBezTo>
                  <a:pt x="1224" y="2000"/>
                  <a:pt x="1264" y="1968"/>
                  <a:pt x="1296" y="1968"/>
                </a:cubicBezTo>
                <a:cubicBezTo>
                  <a:pt x="1328" y="1968"/>
                  <a:pt x="1368" y="2000"/>
                  <a:pt x="1392" y="2016"/>
                </a:cubicBezTo>
                <a:cubicBezTo>
                  <a:pt x="1416" y="2032"/>
                  <a:pt x="1424" y="2048"/>
                  <a:pt x="1440" y="2064"/>
                </a:cubicBezTo>
                <a:cubicBezTo>
                  <a:pt x="1456" y="2080"/>
                  <a:pt x="1472" y="2096"/>
                  <a:pt x="1488" y="2112"/>
                </a:cubicBezTo>
                <a:cubicBezTo>
                  <a:pt x="1504" y="2128"/>
                  <a:pt x="1504" y="2152"/>
                  <a:pt x="1536" y="2160"/>
                </a:cubicBezTo>
                <a:cubicBezTo>
                  <a:pt x="1568" y="2168"/>
                  <a:pt x="1648" y="2144"/>
                  <a:pt x="1680" y="2160"/>
                </a:cubicBezTo>
                <a:cubicBezTo>
                  <a:pt x="1712" y="2176"/>
                  <a:pt x="1704" y="2232"/>
                  <a:pt x="1728" y="2256"/>
                </a:cubicBezTo>
                <a:cubicBezTo>
                  <a:pt x="1752" y="2280"/>
                  <a:pt x="1808" y="2280"/>
                  <a:pt x="1824" y="2304"/>
                </a:cubicBezTo>
                <a:cubicBezTo>
                  <a:pt x="1840" y="2328"/>
                  <a:pt x="1816" y="2392"/>
                  <a:pt x="1824" y="2400"/>
                </a:cubicBezTo>
                <a:cubicBezTo>
                  <a:pt x="1832" y="2408"/>
                  <a:pt x="1848" y="2368"/>
                  <a:pt x="1872" y="2352"/>
                </a:cubicBezTo>
                <a:cubicBezTo>
                  <a:pt x="1896" y="2336"/>
                  <a:pt x="1944" y="2328"/>
                  <a:pt x="1968" y="2304"/>
                </a:cubicBezTo>
                <a:cubicBezTo>
                  <a:pt x="1992" y="2280"/>
                  <a:pt x="2000" y="2232"/>
                  <a:pt x="2016" y="2208"/>
                </a:cubicBezTo>
                <a:cubicBezTo>
                  <a:pt x="2032" y="2184"/>
                  <a:pt x="2048" y="2160"/>
                  <a:pt x="2064" y="2160"/>
                </a:cubicBezTo>
                <a:cubicBezTo>
                  <a:pt x="2080" y="2160"/>
                  <a:pt x="2088" y="2192"/>
                  <a:pt x="2112" y="2208"/>
                </a:cubicBezTo>
                <a:cubicBezTo>
                  <a:pt x="2136" y="2224"/>
                  <a:pt x="2176" y="2272"/>
                  <a:pt x="2208" y="2256"/>
                </a:cubicBezTo>
                <a:cubicBezTo>
                  <a:pt x="2240" y="2240"/>
                  <a:pt x="2288" y="2160"/>
                  <a:pt x="2304" y="2112"/>
                </a:cubicBezTo>
                <a:cubicBezTo>
                  <a:pt x="2320" y="2064"/>
                  <a:pt x="2296" y="2016"/>
                  <a:pt x="2304" y="1968"/>
                </a:cubicBezTo>
                <a:cubicBezTo>
                  <a:pt x="2312" y="1920"/>
                  <a:pt x="2344" y="1864"/>
                  <a:pt x="2352" y="1824"/>
                </a:cubicBezTo>
                <a:cubicBezTo>
                  <a:pt x="2360" y="1784"/>
                  <a:pt x="2352" y="1760"/>
                  <a:pt x="2352" y="1728"/>
                </a:cubicBezTo>
                <a:cubicBezTo>
                  <a:pt x="2352" y="1696"/>
                  <a:pt x="2344" y="1656"/>
                  <a:pt x="2352" y="1632"/>
                </a:cubicBezTo>
                <a:cubicBezTo>
                  <a:pt x="2360" y="1608"/>
                  <a:pt x="2384" y="1616"/>
                  <a:pt x="2400" y="1584"/>
                </a:cubicBezTo>
                <a:cubicBezTo>
                  <a:pt x="2416" y="1552"/>
                  <a:pt x="2432" y="1480"/>
                  <a:pt x="2448" y="1440"/>
                </a:cubicBezTo>
                <a:cubicBezTo>
                  <a:pt x="2464" y="1400"/>
                  <a:pt x="2480" y="1368"/>
                  <a:pt x="2496" y="1344"/>
                </a:cubicBezTo>
                <a:cubicBezTo>
                  <a:pt x="2512" y="1320"/>
                  <a:pt x="2520" y="1312"/>
                  <a:pt x="2544" y="1296"/>
                </a:cubicBezTo>
                <a:cubicBezTo>
                  <a:pt x="2568" y="1280"/>
                  <a:pt x="2604" y="1264"/>
                  <a:pt x="2640" y="1248"/>
                </a:cubicBezTo>
              </a:path>
            </a:pathLst>
          </a:custGeom>
          <a:noFill/>
          <a:ln cap="flat" cmpd="sng" w="38150">
            <a:solidFill>
              <a:srgbClr val="FF3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"/>
          <p:cNvSpPr/>
          <p:nvPr/>
        </p:nvSpPr>
        <p:spPr>
          <a:xfrm>
            <a:off x="5689440" y="1650960"/>
            <a:ext cx="1168560" cy="2158920"/>
          </a:xfrm>
          <a:custGeom>
            <a:rect b="b" l="l" r="r" t="t"/>
            <a:pathLst>
              <a:path extrusionOk="0" h="1360" w="736">
                <a:moveTo>
                  <a:pt x="544" y="1360"/>
                </a:moveTo>
                <a:cubicBezTo>
                  <a:pt x="468" y="1332"/>
                  <a:pt x="392" y="1304"/>
                  <a:pt x="352" y="1264"/>
                </a:cubicBezTo>
                <a:cubicBezTo>
                  <a:pt x="312" y="1224"/>
                  <a:pt x="320" y="1160"/>
                  <a:pt x="304" y="1120"/>
                </a:cubicBezTo>
                <a:cubicBezTo>
                  <a:pt x="288" y="1080"/>
                  <a:pt x="272" y="1064"/>
                  <a:pt x="256" y="1024"/>
                </a:cubicBezTo>
                <a:cubicBezTo>
                  <a:pt x="240" y="984"/>
                  <a:pt x="232" y="920"/>
                  <a:pt x="208" y="880"/>
                </a:cubicBezTo>
                <a:cubicBezTo>
                  <a:pt x="184" y="840"/>
                  <a:pt x="128" y="816"/>
                  <a:pt x="112" y="784"/>
                </a:cubicBezTo>
                <a:cubicBezTo>
                  <a:pt x="96" y="752"/>
                  <a:pt x="128" y="720"/>
                  <a:pt x="112" y="688"/>
                </a:cubicBezTo>
                <a:cubicBezTo>
                  <a:pt x="96" y="656"/>
                  <a:pt x="32" y="640"/>
                  <a:pt x="16" y="592"/>
                </a:cubicBezTo>
                <a:cubicBezTo>
                  <a:pt x="0" y="544"/>
                  <a:pt x="8" y="440"/>
                  <a:pt x="16" y="400"/>
                </a:cubicBezTo>
                <a:cubicBezTo>
                  <a:pt x="24" y="360"/>
                  <a:pt x="32" y="384"/>
                  <a:pt x="64" y="352"/>
                </a:cubicBezTo>
                <a:cubicBezTo>
                  <a:pt x="96" y="320"/>
                  <a:pt x="168" y="248"/>
                  <a:pt x="208" y="208"/>
                </a:cubicBezTo>
                <a:cubicBezTo>
                  <a:pt x="248" y="168"/>
                  <a:pt x="264" y="144"/>
                  <a:pt x="304" y="112"/>
                </a:cubicBezTo>
                <a:cubicBezTo>
                  <a:pt x="344" y="80"/>
                  <a:pt x="408" y="32"/>
                  <a:pt x="448" y="16"/>
                </a:cubicBezTo>
                <a:cubicBezTo>
                  <a:pt x="488" y="0"/>
                  <a:pt x="512" y="8"/>
                  <a:pt x="544" y="16"/>
                </a:cubicBezTo>
                <a:cubicBezTo>
                  <a:pt x="576" y="24"/>
                  <a:pt x="608" y="64"/>
                  <a:pt x="640" y="64"/>
                </a:cubicBezTo>
                <a:cubicBezTo>
                  <a:pt x="672" y="64"/>
                  <a:pt x="720" y="24"/>
                  <a:pt x="736" y="16"/>
                </a:cubicBezTo>
              </a:path>
            </a:pathLst>
          </a:custGeom>
          <a:noFill/>
          <a:ln cap="flat" cmpd="sng" w="38150">
            <a:solidFill>
              <a:srgbClr val="FF3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"/>
          <p:cNvSpPr/>
          <p:nvPr/>
        </p:nvSpPr>
        <p:spPr>
          <a:xfrm>
            <a:off x="6527880" y="1676520"/>
            <a:ext cx="635040" cy="2133360"/>
          </a:xfrm>
          <a:custGeom>
            <a:rect b="b" l="l" r="r" t="t"/>
            <a:pathLst>
              <a:path extrusionOk="0" h="1344" w="400">
                <a:moveTo>
                  <a:pt x="208" y="0"/>
                </a:moveTo>
                <a:cubicBezTo>
                  <a:pt x="220" y="36"/>
                  <a:pt x="232" y="72"/>
                  <a:pt x="256" y="96"/>
                </a:cubicBezTo>
                <a:cubicBezTo>
                  <a:pt x="280" y="120"/>
                  <a:pt x="328" y="120"/>
                  <a:pt x="352" y="144"/>
                </a:cubicBezTo>
                <a:cubicBezTo>
                  <a:pt x="376" y="168"/>
                  <a:pt x="400" y="208"/>
                  <a:pt x="400" y="240"/>
                </a:cubicBezTo>
                <a:cubicBezTo>
                  <a:pt x="400" y="272"/>
                  <a:pt x="376" y="304"/>
                  <a:pt x="352" y="336"/>
                </a:cubicBezTo>
                <a:cubicBezTo>
                  <a:pt x="328" y="368"/>
                  <a:pt x="288" y="392"/>
                  <a:pt x="256" y="432"/>
                </a:cubicBezTo>
                <a:cubicBezTo>
                  <a:pt x="224" y="472"/>
                  <a:pt x="176" y="528"/>
                  <a:pt x="160" y="576"/>
                </a:cubicBezTo>
                <a:cubicBezTo>
                  <a:pt x="144" y="624"/>
                  <a:pt x="168" y="656"/>
                  <a:pt x="160" y="720"/>
                </a:cubicBezTo>
                <a:cubicBezTo>
                  <a:pt x="152" y="784"/>
                  <a:pt x="136" y="880"/>
                  <a:pt x="112" y="960"/>
                </a:cubicBezTo>
                <a:cubicBezTo>
                  <a:pt x="88" y="1040"/>
                  <a:pt x="32" y="1136"/>
                  <a:pt x="16" y="1200"/>
                </a:cubicBezTo>
                <a:cubicBezTo>
                  <a:pt x="0" y="1264"/>
                  <a:pt x="24" y="1328"/>
                  <a:pt x="16" y="1344"/>
                </a:cubicBezTo>
              </a:path>
            </a:pathLst>
          </a:custGeom>
          <a:noFill/>
          <a:ln cap="flat" cmpd="sng" w="38150">
            <a:solidFill>
              <a:srgbClr val="FF3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"/>
          <p:cNvSpPr/>
          <p:nvPr/>
        </p:nvSpPr>
        <p:spPr>
          <a:xfrm>
            <a:off x="6477120" y="50760"/>
            <a:ext cx="1549440" cy="3759120"/>
          </a:xfrm>
          <a:custGeom>
            <a:rect b="b" l="l" r="r" t="t"/>
            <a:pathLst>
              <a:path extrusionOk="0" h="2368" w="976">
                <a:moveTo>
                  <a:pt x="0" y="2368"/>
                </a:moveTo>
                <a:cubicBezTo>
                  <a:pt x="72" y="2352"/>
                  <a:pt x="144" y="2336"/>
                  <a:pt x="192" y="2320"/>
                </a:cubicBezTo>
                <a:cubicBezTo>
                  <a:pt x="240" y="2304"/>
                  <a:pt x="256" y="2296"/>
                  <a:pt x="288" y="2272"/>
                </a:cubicBezTo>
                <a:cubicBezTo>
                  <a:pt x="320" y="2248"/>
                  <a:pt x="352" y="2192"/>
                  <a:pt x="384" y="2176"/>
                </a:cubicBezTo>
                <a:cubicBezTo>
                  <a:pt x="416" y="2160"/>
                  <a:pt x="440" y="2208"/>
                  <a:pt x="480" y="2176"/>
                </a:cubicBezTo>
                <a:cubicBezTo>
                  <a:pt x="520" y="2144"/>
                  <a:pt x="592" y="2048"/>
                  <a:pt x="624" y="1984"/>
                </a:cubicBezTo>
                <a:cubicBezTo>
                  <a:pt x="656" y="1920"/>
                  <a:pt x="640" y="1848"/>
                  <a:pt x="672" y="1792"/>
                </a:cubicBezTo>
                <a:cubicBezTo>
                  <a:pt x="704" y="1736"/>
                  <a:pt x="784" y="1696"/>
                  <a:pt x="816" y="1648"/>
                </a:cubicBezTo>
                <a:cubicBezTo>
                  <a:pt x="848" y="1600"/>
                  <a:pt x="856" y="1560"/>
                  <a:pt x="864" y="1504"/>
                </a:cubicBezTo>
                <a:cubicBezTo>
                  <a:pt x="872" y="1448"/>
                  <a:pt x="848" y="1384"/>
                  <a:pt x="864" y="1312"/>
                </a:cubicBezTo>
                <a:cubicBezTo>
                  <a:pt x="880" y="1240"/>
                  <a:pt x="944" y="1144"/>
                  <a:pt x="960" y="1072"/>
                </a:cubicBezTo>
                <a:cubicBezTo>
                  <a:pt x="976" y="1000"/>
                  <a:pt x="960" y="928"/>
                  <a:pt x="960" y="880"/>
                </a:cubicBezTo>
                <a:cubicBezTo>
                  <a:pt x="960" y="832"/>
                  <a:pt x="968" y="824"/>
                  <a:pt x="960" y="784"/>
                </a:cubicBezTo>
                <a:cubicBezTo>
                  <a:pt x="952" y="744"/>
                  <a:pt x="912" y="688"/>
                  <a:pt x="912" y="640"/>
                </a:cubicBezTo>
                <a:cubicBezTo>
                  <a:pt x="912" y="592"/>
                  <a:pt x="968" y="528"/>
                  <a:pt x="960" y="496"/>
                </a:cubicBezTo>
                <a:cubicBezTo>
                  <a:pt x="952" y="464"/>
                  <a:pt x="888" y="472"/>
                  <a:pt x="864" y="448"/>
                </a:cubicBezTo>
                <a:cubicBezTo>
                  <a:pt x="840" y="424"/>
                  <a:pt x="832" y="384"/>
                  <a:pt x="816" y="352"/>
                </a:cubicBezTo>
                <a:cubicBezTo>
                  <a:pt x="800" y="320"/>
                  <a:pt x="776" y="296"/>
                  <a:pt x="768" y="256"/>
                </a:cubicBezTo>
                <a:cubicBezTo>
                  <a:pt x="760" y="216"/>
                  <a:pt x="760" y="152"/>
                  <a:pt x="768" y="112"/>
                </a:cubicBezTo>
                <a:cubicBezTo>
                  <a:pt x="776" y="72"/>
                  <a:pt x="824" y="32"/>
                  <a:pt x="816" y="16"/>
                </a:cubicBezTo>
                <a:cubicBezTo>
                  <a:pt x="808" y="0"/>
                  <a:pt x="744" y="16"/>
                  <a:pt x="720" y="16"/>
                </a:cubicBezTo>
              </a:path>
            </a:pathLst>
          </a:custGeom>
          <a:noFill/>
          <a:ln cap="flat" cmpd="sng" w="38150">
            <a:solidFill>
              <a:srgbClr val="FF3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5"/>
          <p:cNvSpPr/>
          <p:nvPr/>
        </p:nvSpPr>
        <p:spPr>
          <a:xfrm>
            <a:off x="1364898" y="161125"/>
            <a:ext cx="6969888" cy="82549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Традиционный маршрут Исхода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1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6" name="Google Shape;426;p41"/>
          <p:cNvSpPr/>
          <p:nvPr/>
        </p:nvSpPr>
        <p:spPr>
          <a:xfrm>
            <a:off x="457200" y="-3107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Заповеди 5-6</a:t>
            </a:r>
            <a:endParaRPr sz="5100">
              <a:solidFill>
                <a:srgbClr val="827F4C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427" name="Google Shape;427;p41"/>
          <p:cNvSpPr/>
          <p:nvPr/>
        </p:nvSpPr>
        <p:spPr>
          <a:xfrm>
            <a:off x="152275" y="914525"/>
            <a:ext cx="4267458" cy="580705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CCFF"/>
          </a:solidFill>
          <a:ln cap="flat" cmpd="sng" w="126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5</a:t>
            </a:r>
            <a:r>
              <a:rPr b="1" baseline="30000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ая</a:t>
            </a: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 заповедь направлена на сохранение семьи.</a:t>
            </a:r>
            <a:endParaRPr b="0" i="1" sz="2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Хотя её часто связывают с родителями и маленькими детьми, этот закон в равной степени касается взрослых детей и их престарелых родителей 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(ср. Мк. 7:9-13).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Оскорбление родителей - это оскорбление самого Бога, Небесного Отца.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8" name="Google Shape;428;p41"/>
          <p:cNvSpPr/>
          <p:nvPr/>
        </p:nvSpPr>
        <p:spPr>
          <a:xfrm>
            <a:off x="4648325" y="914525"/>
            <a:ext cx="4343382" cy="580705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CCFF"/>
          </a:solidFill>
          <a:ln cap="flat" cmpd="sng" w="126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6</a:t>
            </a:r>
            <a:r>
              <a:rPr b="1" baseline="30000" lang="en-US" sz="27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ая</a:t>
            </a:r>
            <a:r>
              <a:rPr b="1" lang="en-US" sz="27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 заповедь запрещает убийство.</a:t>
            </a:r>
            <a:endParaRPr b="1" sz="27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303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360"/>
              <a:buFont typeface="Noto Sans Symbols"/>
              <a:buChar char="■"/>
            </a:pPr>
            <a:r>
              <a:rPr i="1" lang="en-US" sz="2200">
                <a:latin typeface="Tahoma"/>
                <a:ea typeface="Tahoma"/>
                <a:cs typeface="Tahoma"/>
                <a:sym typeface="Tahoma"/>
              </a:rPr>
              <a:t>Хотя в древнееврейском есть несколько слов для обозначения лишения жизни, здесь используется термин, относящийся именно к намеренному убийству человека.</a:t>
            </a:r>
            <a:endParaRPr i="1" sz="2200">
              <a:latin typeface="Tahoma"/>
              <a:ea typeface="Tahoma"/>
              <a:cs typeface="Tahoma"/>
              <a:sym typeface="Tahoma"/>
            </a:endParaRPr>
          </a:p>
          <a:p>
            <a:pPr indent="-31496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8800"/>
              </a:buClr>
              <a:buSzPts val="1360"/>
              <a:buFont typeface="Noto Sans Symbols"/>
              <a:buChar char="■"/>
            </a:pPr>
            <a:r>
              <a:rPr i="1" lang="en-US" sz="2200">
                <a:latin typeface="Tahoma"/>
                <a:ea typeface="Tahoma"/>
                <a:cs typeface="Tahoma"/>
                <a:sym typeface="Tahoma"/>
              </a:rPr>
              <a:t>Конкретно, она запрещает частную кровную месть, поскольку только община может нести ответственность за смертную казнь.</a:t>
            </a:r>
            <a:endParaRPr i="1" sz="22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2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4" name="Google Shape;434;p42"/>
          <p:cNvSpPr/>
          <p:nvPr/>
        </p:nvSpPr>
        <p:spPr>
          <a:xfrm>
            <a:off x="457200" y="-4570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Заповеди 7-8</a:t>
            </a:r>
            <a:endParaRPr sz="5100">
              <a:solidFill>
                <a:srgbClr val="827F4C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435" name="Google Shape;435;p42"/>
          <p:cNvSpPr/>
          <p:nvPr/>
        </p:nvSpPr>
        <p:spPr>
          <a:xfrm>
            <a:off x="152275" y="684800"/>
            <a:ext cx="4267458" cy="592045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CCFF"/>
          </a:solidFill>
          <a:ln cap="flat" cmpd="sng" w="126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7</a:t>
            </a:r>
            <a:r>
              <a:rPr b="1" baseline="30000" lang="en-US" sz="27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ая</a:t>
            </a:r>
            <a:r>
              <a:rPr b="1" lang="en-US" sz="27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 заповедь охраняет святость брака.</a:t>
            </a:r>
            <a:endParaRPr b="1" sz="27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3673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460"/>
              <a:buFont typeface="Noto Sans Symbols"/>
              <a:buChar char="■"/>
            </a:pPr>
            <a:r>
              <a:rPr b="0" i="1" lang="en-US" sz="23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Как и убийство, прелюбодеяние </a:t>
            </a:r>
            <a:r>
              <a:rPr i="1" lang="en-US" sz="2300">
                <a:latin typeface="Tahoma"/>
                <a:ea typeface="Tahoma"/>
                <a:cs typeface="Tahoma"/>
                <a:sym typeface="Tahoma"/>
              </a:rPr>
              <a:t>каралось </a:t>
            </a:r>
            <a:r>
              <a:rPr b="0" i="1" lang="en-US" sz="23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смертью.</a:t>
            </a:r>
            <a:endParaRPr b="0" i="1" sz="23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673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460"/>
              <a:buFont typeface="Noto Sans Symbols"/>
              <a:buChar char="■"/>
            </a:pPr>
            <a:r>
              <a:rPr i="1" lang="en-US" sz="2300">
                <a:latin typeface="Tahoma"/>
                <a:ea typeface="Tahoma"/>
                <a:cs typeface="Tahoma"/>
                <a:sym typeface="Tahoma"/>
              </a:rPr>
              <a:t>Оно было вызовом Богу, Который соединяет мужчину и женщину в браке.</a:t>
            </a:r>
            <a:endParaRPr i="1" sz="2300">
              <a:latin typeface="Tahoma"/>
              <a:ea typeface="Tahoma"/>
              <a:cs typeface="Tahoma"/>
              <a:sym typeface="Tahoma"/>
            </a:endParaRPr>
          </a:p>
          <a:p>
            <a:pPr indent="-33673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460"/>
              <a:buFont typeface="Noto Sans Symbols"/>
              <a:buChar char="■"/>
            </a:pPr>
            <a:r>
              <a:rPr i="1" lang="en-US" sz="2300">
                <a:latin typeface="Tahoma"/>
                <a:ea typeface="Tahoma"/>
                <a:cs typeface="Tahoma"/>
                <a:sym typeface="Tahoma"/>
              </a:rPr>
              <a:t>Будучи актом глубокой неверности, оно лежит в основе других сексуальных грехов, упомянутых далее.</a:t>
            </a:r>
            <a:endParaRPr i="1" sz="23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6" name="Google Shape;436;p42"/>
          <p:cNvSpPr/>
          <p:nvPr/>
        </p:nvSpPr>
        <p:spPr>
          <a:xfrm>
            <a:off x="4648325" y="684825"/>
            <a:ext cx="4343382" cy="592045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CCFF"/>
          </a:solidFill>
          <a:ln cap="flat" cmpd="sng" w="126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8</a:t>
            </a:r>
            <a:r>
              <a:rPr b="1" baseline="30000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ая</a:t>
            </a: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 з</a:t>
            </a: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аповедь охраняет святость личной собственности.</a:t>
            </a:r>
            <a:endParaRPr b="1" sz="28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Хотя обычно её связывают с грабежом и воровством, она, вероятно, также запрещает похищение людей (древнееврейский глагол может относиться и к людям).</a:t>
            </a:r>
            <a:endParaRPr i="1" sz="2400"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Кража — это не только преступление против имущества, но и против самого человека.</a:t>
            </a:r>
            <a:endParaRPr i="1" sz="24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3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2" name="Google Shape;442;p43"/>
          <p:cNvSpPr/>
          <p:nvPr/>
        </p:nvSpPr>
        <p:spPr>
          <a:xfrm>
            <a:off x="457200" y="-292505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Заповеди 9-10</a:t>
            </a:r>
            <a:endParaRPr sz="5100">
              <a:solidFill>
                <a:srgbClr val="827F4C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443" name="Google Shape;443;p43"/>
          <p:cNvSpPr/>
          <p:nvPr/>
        </p:nvSpPr>
        <p:spPr>
          <a:xfrm>
            <a:off x="76325" y="914525"/>
            <a:ext cx="4267080" cy="580705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CCFF"/>
          </a:solidFill>
          <a:ln cap="flat" cmpd="sng" w="126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9</a:t>
            </a:r>
            <a:r>
              <a:rPr b="1" baseline="30000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ая</a:t>
            </a: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 заповедь касается лжесвидетельства.</a:t>
            </a:r>
            <a:endParaRPr b="1" sz="28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Уточнение «против ближнего» указывает на применение в судебной системе Израиля.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В делах о смертной казни ложные показания могли равняться убийству 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(ср. 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3 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Цар. 21:19).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4" name="Google Shape;444;p43"/>
          <p:cNvSpPr/>
          <p:nvPr/>
        </p:nvSpPr>
        <p:spPr>
          <a:xfrm>
            <a:off x="4495675" y="914525"/>
            <a:ext cx="4572018" cy="580705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CCFF"/>
          </a:solidFill>
          <a:ln cap="flat" cmpd="sng" w="126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10</a:t>
            </a:r>
            <a:r>
              <a:rPr b="1" baseline="30000" lang="en-US" sz="26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ая</a:t>
            </a:r>
            <a:r>
              <a:rPr b="1" lang="en-US" sz="26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 заповедь касается внутреннего греха.</a:t>
            </a:r>
            <a:endParaRPr b="1" sz="26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303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360"/>
              <a:buFont typeface="Noto Sans Symbols"/>
              <a:buChar char="■"/>
            </a:pPr>
            <a:r>
              <a:rPr b="0" i="1" lang="en-US" sz="22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Цель заключалась не в том, чтобы бороться с совершенными преступлениями, а скорее с корнем преступности, который кроется в самом человеке.</a:t>
            </a:r>
            <a:endParaRPr b="0" i="1" sz="2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03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360"/>
              <a:buFont typeface="Noto Sans Symbols"/>
              <a:buChar char="■"/>
            </a:pPr>
            <a:r>
              <a:rPr i="1" lang="en-US" sz="2200">
                <a:latin typeface="Tahoma"/>
                <a:ea typeface="Tahoma"/>
                <a:cs typeface="Tahoma"/>
                <a:sym typeface="Tahoma"/>
              </a:rPr>
              <a:t>Никакое нарушение этого закона не могло быть рассмотрено человеческим судом.</a:t>
            </a:r>
            <a:endParaRPr b="0" i="1" sz="2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03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360"/>
              <a:buFont typeface="Noto Sans Symbols"/>
              <a:buChar char="■"/>
            </a:pPr>
            <a:r>
              <a:rPr b="0" i="1" lang="en-US" sz="22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Следовательно, главным судьей этого закона мог быть только сам Бог.</a:t>
            </a:r>
            <a:endParaRPr b="0" i="1" sz="2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4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0" name="Google Shape;450;p44"/>
          <p:cNvSpPr/>
          <p:nvPr/>
        </p:nvSpPr>
        <p:spPr>
          <a:xfrm>
            <a:off x="457200" y="-30492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Шма ("Слушай!") (6:1-4)</a:t>
            </a:r>
            <a:endParaRPr sz="5100">
              <a:solidFill>
                <a:srgbClr val="827F4C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451" name="Google Shape;451;p44"/>
          <p:cNvSpPr/>
          <p:nvPr/>
        </p:nvSpPr>
        <p:spPr>
          <a:xfrm>
            <a:off x="457200" y="990600"/>
            <a:ext cx="8534538" cy="32767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strike="noStrike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Существует несколько возможных переводов еврейской фразы в 6:4 </a:t>
            </a:r>
            <a:r>
              <a:rPr b="1" i="1" lang="en-US" sz="2800" strike="noStrike">
                <a:solidFill>
                  <a:srgbClr val="5B8800"/>
                </a:solidFill>
                <a:latin typeface="Tahoma"/>
                <a:ea typeface="Tahoma"/>
                <a:cs typeface="Tahoma"/>
                <a:sym typeface="Tahoma"/>
              </a:rPr>
              <a:t>(יְהוָה אֱלֹהֵנוּ יְהוָה אֶחָד):</a:t>
            </a:r>
            <a:endParaRPr b="0" i="1" sz="2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Господь, Бог наш, Господь един есть! (N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IV, ESV)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Господь — Бог наш, Господь один! (RS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V)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Господь — Бог наш, только Господь! (NAB)</a:t>
            </a:r>
            <a:endParaRPr i="1" sz="2400"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Господь — наш Бог, единый Господь! (N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EB)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Яхве - наш Бог, Яхве един! (NASB)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2" name="Google Shape;452;p44"/>
          <p:cNvSpPr/>
          <p:nvPr/>
        </p:nvSpPr>
        <p:spPr>
          <a:xfrm>
            <a:off x="304920" y="4648320"/>
            <a:ext cx="8610480" cy="19227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A74F"/>
          </a:solidFill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latin typeface="Open Sans"/>
                <a:ea typeface="Open Sans"/>
                <a:cs typeface="Open Sans"/>
                <a:sym typeface="Open Sans"/>
              </a:rPr>
              <a:t>Помимо провозглашения, что только Яхве — истинный Бог, «Шма» (Втор. 6:4) устраняла любые тенденции к «поли-яхвизму» — распределению культа Яхве между различными святилищами, что было распространено в ханаанском поклонении Ваалу.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5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8" name="Google Shape;458;p45"/>
          <p:cNvSpPr/>
          <p:nvPr/>
        </p:nvSpPr>
        <p:spPr>
          <a:xfrm>
            <a:off x="457200" y="17543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Любовь и послушание (6:5-9)</a:t>
            </a:r>
            <a:endParaRPr sz="5100">
              <a:solidFill>
                <a:srgbClr val="827F4C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459" name="Google Shape;459;p45"/>
          <p:cNvSpPr/>
          <p:nvPr/>
        </p:nvSpPr>
        <p:spPr>
          <a:xfrm>
            <a:off x="457200" y="1981080"/>
            <a:ext cx="8229600" cy="4114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Во Второзаконии любовь тесно связана с послушанием.</a:t>
            </a:r>
            <a:endParaRPr b="1" sz="28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Если Яхве занимал исключительное место в сердце Израиля, то Его заповеди должны были стать единственным руководством в жизни.</a:t>
            </a:r>
            <a:endParaRPr i="1" sz="2400"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Эта преданность должна была передаваться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следующим поколениям, чтобы Божья Тора стала 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темой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повседневн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ых разговоров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Позже иудеи истолковали стихи 6:8-9 буквально, что привело к появлению мезуз и тефиллин (филактерий)</a:t>
            </a:r>
            <a:endParaRPr i="1" sz="24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6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65" name="Google Shape;465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280" y="152280"/>
            <a:ext cx="3463920" cy="4191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46"/>
          <p:cNvPicPr preferRelativeResize="0"/>
          <p:nvPr/>
        </p:nvPicPr>
        <p:blipFill rotWithShape="1">
          <a:blip r:embed="rId4">
            <a:alphaModFix/>
          </a:blip>
          <a:srcRect b="-318" l="0" r="0" t="0"/>
          <a:stretch/>
        </p:blipFill>
        <p:spPr>
          <a:xfrm>
            <a:off x="3809880" y="152280"/>
            <a:ext cx="5181840" cy="419112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46"/>
          <p:cNvSpPr/>
          <p:nvPr/>
        </p:nvSpPr>
        <p:spPr>
          <a:xfrm>
            <a:off x="228600" y="4419720"/>
            <a:ext cx="3505320" cy="28371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7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Хотя ученые не уверены, когда идея филактерий стала восприниматься буквально, они определенно использовались во времена Иисуса (см. Мф. 23:5). Приведенный выше филактерий происходит из Кумранской общины (ок. 1</a:t>
            </a:r>
            <a:r>
              <a:rPr b="0" baseline="30000" i="1" lang="en-US" sz="17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го</a:t>
            </a:r>
            <a:r>
              <a:rPr b="0" i="1" lang="en-US" sz="17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века до н.э.).</a:t>
            </a:r>
            <a:endParaRPr b="0" i="1" sz="17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8" name="Google Shape;468;p46"/>
          <p:cNvSpPr/>
          <p:nvPr/>
        </p:nvSpPr>
        <p:spPr>
          <a:xfrm>
            <a:off x="3809880" y="4419720"/>
            <a:ext cx="5181840" cy="2622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700">
                <a:latin typeface="Tahoma"/>
                <a:ea typeface="Tahoma"/>
                <a:cs typeface="Tahoma"/>
                <a:sym typeface="Tahoma"/>
              </a:rPr>
              <a:t>На фото изображена мезуза, закреплённая на воротах Старого города в Иерусалиме.</a:t>
            </a:r>
            <a:endParaRPr b="0" i="1" sz="1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524"/>
              </a:spcBef>
              <a:spcAft>
                <a:spcPts val="0"/>
              </a:spcAft>
              <a:buNone/>
            </a:pPr>
            <a:r>
              <a:t/>
            </a:r>
            <a:endParaRPr b="0" i="1" sz="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1148"/>
              </a:spcBef>
              <a:spcAft>
                <a:spcPts val="0"/>
              </a:spcAft>
              <a:buNone/>
            </a:pPr>
            <a:r>
              <a:rPr b="0" i="1" lang="en-US" sz="1700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Традиционные филактерии содержат четыре отрывка из Писания: Исх. 13:1-10; Исх. 13:11-16; </a:t>
            </a:r>
            <a:r>
              <a:rPr i="1" lang="en-US" sz="1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</a:t>
            </a:r>
            <a:r>
              <a:rPr b="0" i="1" lang="en-US" sz="1700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т. 6:4-9; </a:t>
            </a:r>
            <a:r>
              <a:rPr i="1" lang="en-US" sz="1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</a:t>
            </a:r>
            <a:r>
              <a:rPr b="0" i="1" lang="en-US" sz="1700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т. 11:13-21). Традиционные мезузы содержат </a:t>
            </a:r>
            <a:r>
              <a:rPr i="1" lang="en-US" sz="1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</a:t>
            </a:r>
            <a:r>
              <a:rPr b="0" i="1" lang="en-US" sz="1700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т. 6:4-9 и 11:13-21 и </a:t>
            </a:r>
            <a:r>
              <a:rPr i="1" lang="en-US" sz="1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помечаются </a:t>
            </a:r>
            <a:r>
              <a:rPr b="0" i="1" lang="en-US" sz="1700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именем Шаддай (Всемогущий). </a:t>
            </a:r>
            <a:endParaRPr b="0" i="1" sz="1700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7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4" name="Google Shape;474;p47"/>
          <p:cNvSpPr/>
          <p:nvPr/>
        </p:nvSpPr>
        <p:spPr>
          <a:xfrm>
            <a:off x="457200" y="-15252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Не забудь! (6:10-24)</a:t>
            </a:r>
            <a:endParaRPr sz="5100">
              <a:solidFill>
                <a:srgbClr val="827F4C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475" name="Google Shape;475;p47"/>
          <p:cNvSpPr/>
          <p:nvPr/>
        </p:nvSpPr>
        <p:spPr>
          <a:xfrm>
            <a:off x="457200" y="1371480"/>
            <a:ext cx="8229600" cy="46483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Обретение новой земли и богатства не должно отвратить израильтян от преданности Яхве.</a:t>
            </a:r>
            <a:endParaRPr b="1" sz="2800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Им предстояло войти в страну с устоявшейся религиозной культурой, и они не должны были позволить этой культуре 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подорвать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их веру в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 единого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Яхве.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Они не должны впадать в ошибку у Меривы (Исх. 17), где они выдвигали требования Яхве, так что их верность Ему зависела от того, исполнит ли Он то, чего они требовали.</a:t>
            </a:r>
            <a:endParaRPr i="1" sz="2400"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Они должны тщательно обучать своих детей Торе.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8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1" name="Google Shape;481;p48"/>
          <p:cNvSpPr/>
          <p:nvPr/>
        </p:nvSpPr>
        <p:spPr>
          <a:xfrm>
            <a:off x="457200" y="7632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Изгнание ханаанеев (7)</a:t>
            </a:r>
            <a:endParaRPr sz="5100">
              <a:solidFill>
                <a:srgbClr val="827F4C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482" name="Google Shape;482;p48"/>
          <p:cNvSpPr/>
          <p:nvPr/>
        </p:nvSpPr>
        <p:spPr>
          <a:xfrm>
            <a:off x="457200" y="1523880"/>
            <a:ext cx="8229600" cy="35816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Второзаконие рассматривает завоевание Ханаана не просто как захват территории, но как исполнение Божьего суда.</a:t>
            </a:r>
            <a:endParaRPr b="1" sz="28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Семь народов, перечисленных по имени, по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длежали истреблению/заклятию 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(חֶרֶם).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Запрещалось заключать договоры, проявлять милосердие или брать жен из местных жителей. Риск религиозного синкретизма был слишком велик.</a:t>
            </a:r>
            <a:endParaRPr i="1" sz="24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3" name="Google Shape;483;p48"/>
          <p:cNvSpPr/>
          <p:nvPr/>
        </p:nvSpPr>
        <p:spPr>
          <a:xfrm>
            <a:off x="304920" y="5257800"/>
            <a:ext cx="8610480" cy="1800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8E1D"/>
          </a:solidFill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На самом деле вопрос заключался не в том, имеет ли Израиль право лишать других людей их земли, а в том, имеет ли Бог право вершить суд над хананеями.</a:t>
            </a:r>
            <a:endParaRPr b="1" sz="2800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2"/>
        </a:solidFill>
      </p:bgPr>
    </p:bg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9"/>
          <p:cNvSpPr/>
          <p:nvPr/>
        </p:nvSpPr>
        <p:spPr>
          <a:xfrm>
            <a:off x="457200" y="3808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F3300"/>
                </a:solidFill>
                <a:latin typeface="Oswald"/>
                <a:ea typeface="Oswald"/>
                <a:cs typeface="Oswald"/>
                <a:sym typeface="Oswald"/>
              </a:rPr>
              <a:t>Отвратительные пути</a:t>
            </a:r>
            <a:endParaRPr b="1" sz="5400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89" name="Google Shape;489;p49"/>
          <p:cNvSpPr/>
          <p:nvPr/>
        </p:nvSpPr>
        <p:spPr>
          <a:xfrm>
            <a:off x="304920" y="1905120"/>
            <a:ext cx="8534160" cy="4724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500">
                <a:latin typeface="Caveat SemiBold"/>
                <a:ea typeface="Caveat SemiBold"/>
                <a:cs typeface="Caveat SemiBold"/>
                <a:sym typeface="Caveat SemiBold"/>
              </a:rPr>
              <a:t>Не поклоняйтесь Господу, Богу вашему, так, как [эти народы] поклоняются своим богам, ибо они совершают мерзости, которые ненавидит Господь.</a:t>
            </a:r>
            <a:endParaRPr i="1" sz="3500" strike="noStrike">
              <a:solidFill>
                <a:srgbClr val="000000"/>
              </a:solidFill>
              <a:latin typeface="Caveat SemiBold"/>
              <a:ea typeface="Caveat SemiBold"/>
              <a:cs typeface="Caveat SemiBold"/>
              <a:sym typeface="Caveat SemiBold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None/>
            </a:pPr>
            <a:r>
              <a:rPr i="1" lang="en-US" sz="2700" strike="noStrike">
                <a:solidFill>
                  <a:srgbClr val="000000"/>
                </a:solidFill>
                <a:latin typeface="Caveat SemiBold"/>
                <a:ea typeface="Caveat SemiBold"/>
                <a:cs typeface="Caveat SemiBold"/>
                <a:sym typeface="Caveat SemiBold"/>
              </a:rPr>
              <a:t>							(Вт. 12:31)</a:t>
            </a:r>
            <a:endParaRPr i="1" sz="2700" strike="noStrike">
              <a:solidFill>
                <a:srgbClr val="000000"/>
              </a:solidFill>
              <a:latin typeface="Caveat SemiBold"/>
              <a:ea typeface="Caveat SemiBold"/>
              <a:cs typeface="Caveat SemiBold"/>
              <a:sym typeface="Caveat SemiBold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None/>
            </a:pPr>
            <a:r>
              <a:t/>
            </a:r>
            <a:endParaRPr i="1" sz="2700" strike="noStrike">
              <a:solidFill>
                <a:srgbClr val="000000"/>
              </a:solidFill>
              <a:latin typeface="Caveat SemiBold"/>
              <a:ea typeface="Caveat SemiBold"/>
              <a:cs typeface="Caveat SemiBold"/>
              <a:sym typeface="Caveat SemiBold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None/>
            </a:pPr>
            <a:r>
              <a:rPr i="1" lang="en-US" sz="3500">
                <a:latin typeface="Caveat SemiBold"/>
                <a:ea typeface="Caveat SemiBold"/>
                <a:cs typeface="Caveat SemiBold"/>
                <a:sym typeface="Caveat SemiBold"/>
              </a:rPr>
              <a:t>За эти мерзости Господь, Бог ваш, изгоняет их от лица вашего.</a:t>
            </a:r>
            <a:r>
              <a:rPr i="1" lang="en-US" sz="2700" strike="noStrike">
                <a:solidFill>
                  <a:srgbClr val="000000"/>
                </a:solidFill>
                <a:latin typeface="Caveat SemiBold"/>
                <a:ea typeface="Caveat SemiBold"/>
                <a:cs typeface="Caveat SemiBold"/>
                <a:sym typeface="Caveat SemiBold"/>
              </a:rPr>
              <a:t>			</a:t>
            </a:r>
            <a:endParaRPr i="1" sz="2700" strike="noStrike">
              <a:solidFill>
                <a:srgbClr val="000000"/>
              </a:solidFill>
              <a:latin typeface="Caveat SemiBold"/>
              <a:ea typeface="Caveat SemiBold"/>
              <a:cs typeface="Caveat SemiBold"/>
              <a:sym typeface="Caveat SemiBold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None/>
            </a:pPr>
            <a:r>
              <a:rPr i="1" lang="en-US" sz="2700" strike="noStrike">
                <a:solidFill>
                  <a:srgbClr val="000000"/>
                </a:solidFill>
                <a:latin typeface="Caveat SemiBold"/>
                <a:ea typeface="Caveat SemiBold"/>
                <a:cs typeface="Caveat SemiBold"/>
                <a:sym typeface="Caveat SemiBold"/>
              </a:rPr>
              <a:t>			(Вт. 18:12)</a:t>
            </a:r>
            <a:endParaRPr i="1" sz="2700" strike="noStrike">
              <a:solidFill>
                <a:srgbClr val="000000"/>
              </a:solidFill>
              <a:latin typeface="Caveat SemiBold"/>
              <a:ea typeface="Caveat SemiBold"/>
              <a:cs typeface="Caveat SemiBold"/>
              <a:sym typeface="Caveat SemiBo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2"/>
        </a:solidFill>
      </p:bgPr>
    </p:bg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50"/>
          <p:cNvSpPr/>
          <p:nvPr/>
        </p:nvSpPr>
        <p:spPr>
          <a:xfrm>
            <a:off x="301680" y="609480"/>
            <a:ext cx="8540640" cy="1143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"...грех Аморреев..."</a:t>
            </a:r>
            <a:br>
              <a:rPr lang="en-US" sz="51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</a:br>
            <a:r>
              <a:rPr b="0" i="1" lang="en-US" sz="2800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(Быт. 15:16; Вт. 7:25-26; 12:31; 18:9-12; 20:18</a:t>
            </a:r>
            <a:r>
              <a:rPr i="1" lang="en-US" sz="2800">
                <a:latin typeface="Arial Narrow"/>
                <a:ea typeface="Arial Narrow"/>
                <a:cs typeface="Arial Narrow"/>
                <a:sym typeface="Arial Narrow"/>
              </a:rPr>
              <a:t>)</a:t>
            </a:r>
            <a:r>
              <a:rPr b="0" i="1" lang="en-US" sz="4000" strike="noStrike">
                <a:solidFill>
                  <a:srgbClr val="827F4C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1" sz="40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5" name="Google Shape;495;p50"/>
          <p:cNvSpPr/>
          <p:nvPr/>
        </p:nvSpPr>
        <p:spPr>
          <a:xfrm>
            <a:off x="457200" y="1981080"/>
            <a:ext cx="8229600" cy="4114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3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825"/>
              </a:spcBef>
              <a:spcAft>
                <a:spcPts val="0"/>
              </a:spcAft>
              <a:buClr>
                <a:srgbClr val="5B8800"/>
              </a:buClr>
              <a:buSzPts val="2080"/>
              <a:buFont typeface="Noto Sans Symbols"/>
              <a:buChar char="■"/>
            </a:pPr>
            <a:r>
              <a:rPr b="0" i="1" lang="en-US" sz="32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Идолопоклонство</a:t>
            </a:r>
            <a:endParaRPr b="0" i="1" sz="3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825"/>
              </a:spcBef>
              <a:spcAft>
                <a:spcPts val="0"/>
              </a:spcAft>
              <a:buClr>
                <a:srgbClr val="5B8800"/>
              </a:buClr>
              <a:buSzPts val="2080"/>
              <a:buFont typeface="Noto Sans Symbols"/>
              <a:buChar char="■"/>
            </a:pPr>
            <a:r>
              <a:rPr b="0" i="1" lang="en-US" sz="32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Жертвоприношение детей</a:t>
            </a:r>
            <a:endParaRPr b="0" i="1" sz="3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825"/>
              </a:spcBef>
              <a:spcAft>
                <a:spcPts val="0"/>
              </a:spcAft>
              <a:buClr>
                <a:srgbClr val="5B8800"/>
              </a:buClr>
              <a:buSzPts val="2080"/>
              <a:buFont typeface="Noto Sans Symbols"/>
              <a:buChar char="■"/>
            </a:pPr>
            <a:r>
              <a:rPr b="0" i="1" lang="en-US" sz="32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Гадание и колдовство</a:t>
            </a:r>
            <a:endParaRPr b="0" i="1" sz="3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825"/>
              </a:spcBef>
              <a:spcAft>
                <a:spcPts val="0"/>
              </a:spcAft>
              <a:buClr>
                <a:srgbClr val="5B8800"/>
              </a:buClr>
              <a:buSzPts val="2080"/>
              <a:buFont typeface="Noto Sans Symbols"/>
              <a:buChar char="■"/>
            </a:pPr>
            <a:r>
              <a:rPr i="1" lang="en-US" sz="3200">
                <a:latin typeface="Tahoma"/>
                <a:ea typeface="Tahoma"/>
                <a:cs typeface="Tahoma"/>
                <a:sym typeface="Tahoma"/>
              </a:rPr>
              <a:t>Толкование знамений</a:t>
            </a:r>
            <a:endParaRPr b="0" i="1" sz="3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825"/>
              </a:spcBef>
              <a:spcAft>
                <a:spcPts val="0"/>
              </a:spcAft>
              <a:buClr>
                <a:srgbClr val="5B8800"/>
              </a:buClr>
              <a:buSzPts val="2080"/>
              <a:buFont typeface="Noto Sans Symbols"/>
              <a:buChar char="■"/>
            </a:pPr>
            <a:r>
              <a:rPr i="1" lang="en-US" sz="3200">
                <a:latin typeface="Tahoma"/>
                <a:ea typeface="Tahoma"/>
                <a:cs typeface="Tahoma"/>
                <a:sym typeface="Tahoma"/>
              </a:rPr>
              <a:t>Чародейство</a:t>
            </a:r>
            <a:r>
              <a:rPr b="0" i="1" lang="en-US" sz="32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и заклинания</a:t>
            </a:r>
            <a:endParaRPr b="0" i="1" sz="3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825"/>
              </a:spcBef>
              <a:spcAft>
                <a:spcPts val="0"/>
              </a:spcAft>
              <a:buClr>
                <a:srgbClr val="5B8800"/>
              </a:buClr>
              <a:buSzPts val="2080"/>
              <a:buFont typeface="Noto Sans Symbols"/>
              <a:buChar char="■"/>
            </a:pPr>
            <a:r>
              <a:rPr i="1" lang="en-US" sz="3200">
                <a:latin typeface="Tahoma"/>
                <a:ea typeface="Tahoma"/>
                <a:cs typeface="Tahoma"/>
                <a:sym typeface="Tahoma"/>
              </a:rPr>
              <a:t>Вопрошание</a:t>
            </a:r>
            <a:r>
              <a:rPr b="0" i="1" lang="en-US" sz="32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мертвых</a:t>
            </a:r>
            <a:endParaRPr b="0" i="1" sz="3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5" name="Google Shape;125;p6"/>
          <p:cNvSpPr/>
          <p:nvPr/>
        </p:nvSpPr>
        <p:spPr>
          <a:xfrm>
            <a:off x="457200" y="1522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Три речи Моисея</a:t>
            </a:r>
            <a:endParaRPr b="1" sz="5100">
              <a:solidFill>
                <a:srgbClr val="827F4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6" name="Google Shape;126;p6"/>
          <p:cNvSpPr/>
          <p:nvPr/>
        </p:nvSpPr>
        <p:spPr>
          <a:xfrm>
            <a:off x="228600" y="1600200"/>
            <a:ext cx="8713800" cy="19652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i="1" lang="en-US" sz="2800">
                <a:solidFill>
                  <a:srgbClr val="5B8800"/>
                </a:solidFill>
                <a:latin typeface="Tahoma"/>
                <a:ea typeface="Tahoma"/>
                <a:cs typeface="Tahoma"/>
                <a:sym typeface="Tahoma"/>
              </a:rPr>
              <a:t>Первичная структура Второзакония состоит из трёх речей Моисея и нескольких приложений</a:t>
            </a:r>
            <a:endParaRPr i="1" sz="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b="1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r>
              <a:rPr b="1" baseline="3000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я</a:t>
            </a:r>
            <a:r>
              <a:rPr b="1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1" lang="en-US" sz="2400">
                <a:latin typeface="Tahoma"/>
                <a:ea typeface="Tahoma"/>
                <a:cs typeface="Tahoma"/>
                <a:sym typeface="Tahoma"/>
              </a:rPr>
              <a:t>Речь             </a:t>
            </a:r>
            <a:r>
              <a:rPr b="1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2</a:t>
            </a:r>
            <a:r>
              <a:rPr b="1" baseline="3000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я</a:t>
            </a:r>
            <a:r>
              <a:rPr b="1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1" lang="en-US" sz="2400">
                <a:latin typeface="Tahoma"/>
                <a:ea typeface="Tahoma"/>
                <a:cs typeface="Tahoma"/>
                <a:sym typeface="Tahoma"/>
              </a:rPr>
              <a:t>Речь</a:t>
            </a:r>
            <a:r>
              <a:rPr b="1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      3</a:t>
            </a:r>
            <a:r>
              <a:rPr b="1" baseline="30000" i="1" lang="en-US" sz="2400">
                <a:latin typeface="Tahoma"/>
                <a:ea typeface="Tahoma"/>
                <a:cs typeface="Tahoma"/>
                <a:sym typeface="Tahoma"/>
              </a:rPr>
              <a:t>я</a:t>
            </a:r>
            <a:r>
              <a:rPr b="1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1" lang="en-US" sz="2400">
                <a:latin typeface="Tahoma"/>
                <a:ea typeface="Tahoma"/>
                <a:cs typeface="Tahoma"/>
                <a:sym typeface="Tahoma"/>
              </a:rPr>
              <a:t>Речь</a:t>
            </a:r>
            <a:r>
              <a:rPr b="1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</a:t>
            </a:r>
            <a:r>
              <a:rPr b="1" i="1" lang="en-US" sz="2400">
                <a:latin typeface="Tahoma"/>
                <a:ea typeface="Tahoma"/>
                <a:cs typeface="Tahoma"/>
                <a:sym typeface="Tahoma"/>
              </a:rPr>
              <a:t>При</a:t>
            </a:r>
            <a:r>
              <a:rPr b="1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ложения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7" name="Google Shape;127;p6"/>
          <p:cNvSpPr/>
          <p:nvPr/>
        </p:nvSpPr>
        <p:spPr>
          <a:xfrm>
            <a:off x="152280" y="3581280"/>
            <a:ext cx="2092320" cy="2654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FBF97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Повторение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событий между Синаем и Моавом (1:1-4:43)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8" name="Google Shape;128;p6"/>
          <p:cNvSpPr/>
          <p:nvPr/>
        </p:nvSpPr>
        <p:spPr>
          <a:xfrm>
            <a:off x="2362320" y="3581280"/>
            <a:ext cx="2092320" cy="30200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5B381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Завет в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еры и обязательства Израиля перед Яхве (4:44-28:68)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9" name="Google Shape;129;p6"/>
          <p:cNvSpPr/>
          <p:nvPr/>
        </p:nvSpPr>
        <p:spPr>
          <a:xfrm>
            <a:off x="4606920" y="3581280"/>
            <a:ext cx="2090880" cy="3385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8D8D57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Повторение требований завета и обновление завета (29:1-30:20)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" name="Google Shape;130;p6"/>
          <p:cNvSpPr/>
          <p:nvPr/>
        </p:nvSpPr>
        <p:spPr>
          <a:xfrm>
            <a:off x="6850080" y="3581280"/>
            <a:ext cx="2092320" cy="22885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BDAC2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Последние слова Моисея и его смерть (31:1-34:12)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2"/>
        </a:solidFill>
      </p:bgPr>
    </p:bg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1"/>
          <p:cNvSpPr/>
          <p:nvPr/>
        </p:nvSpPr>
        <p:spPr>
          <a:xfrm>
            <a:off x="457200" y="-38737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Баал</a:t>
            </a:r>
            <a:endParaRPr i="1" sz="6000" strike="noStrike">
              <a:solidFill>
                <a:srgbClr val="000000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pic>
        <p:nvPicPr>
          <p:cNvPr id="501" name="Google Shape;50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66544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76663" y="717925"/>
            <a:ext cx="2960640" cy="2432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49945" y="717930"/>
            <a:ext cx="2759040" cy="5867640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51"/>
          <p:cNvSpPr/>
          <p:nvPr/>
        </p:nvSpPr>
        <p:spPr>
          <a:xfrm>
            <a:off x="2971826" y="3294650"/>
            <a:ext cx="3197610" cy="22885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00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Баал, ханаанейский бог бури, часто изображался с короной в египетском стиле. Также считалось, что он ездит верхом стоя на быке.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52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0" name="Google Shape;510;p52"/>
          <p:cNvSpPr/>
          <p:nvPr/>
        </p:nvSpPr>
        <p:spPr>
          <a:xfrm>
            <a:off x="457200" y="5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Помни! (8:1-20)</a:t>
            </a:r>
            <a:endParaRPr sz="5100">
              <a:solidFill>
                <a:srgbClr val="827F4C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511" name="Google Shape;511;p52"/>
          <p:cNvSpPr/>
          <p:nvPr/>
        </p:nvSpPr>
        <p:spPr>
          <a:xfrm>
            <a:off x="457200" y="1252705"/>
            <a:ext cx="8229600" cy="4114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История Израиля — это череда поражений.</a:t>
            </a:r>
            <a:endParaRPr b="1" sz="32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84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960"/>
              <a:buFont typeface="Noto Sans Symbols"/>
              <a:buChar char="■"/>
            </a:pPr>
            <a:r>
              <a:rPr b="0" i="1" lang="en-US" sz="28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40 лет в "</a:t>
            </a:r>
            <a:r>
              <a:rPr i="1" lang="en-US" sz="2800">
                <a:latin typeface="Tahoma"/>
                <a:ea typeface="Tahoma"/>
                <a:cs typeface="Tahoma"/>
                <a:sym typeface="Tahoma"/>
              </a:rPr>
              <a:t>ужасной</a:t>
            </a:r>
            <a:r>
              <a:rPr b="0" i="1" lang="en-US" sz="28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пустыне" были испытанием их сердец, чтобы показать, что их жизнь зависит не только от пищи, но и от Божьего Слова.</a:t>
            </a:r>
            <a:endParaRPr b="0" i="1" sz="2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684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960"/>
              <a:buFont typeface="Noto Sans Symbols"/>
              <a:buChar char="■"/>
            </a:pPr>
            <a:r>
              <a:rPr b="0" i="1" lang="en-US" sz="28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Грядущее процветание в земле Ханаанской также станет испытанием для их сердец.</a:t>
            </a:r>
            <a:endParaRPr b="0" i="1" sz="2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684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960"/>
              <a:buFont typeface="Noto Sans Symbols"/>
              <a:buChar char="■"/>
            </a:pPr>
            <a:r>
              <a:rPr b="0" i="1" lang="en-US" sz="28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Если они забудут о Боге как о дарителе и хранителе их жизни, т</a:t>
            </a:r>
            <a:r>
              <a:rPr i="1" lang="en-US" sz="2800">
                <a:latin typeface="Tahoma"/>
                <a:ea typeface="Tahoma"/>
                <a:cs typeface="Tahoma"/>
                <a:sym typeface="Tahoma"/>
              </a:rPr>
              <a:t>о их постигнет та же участь, что и хананеев.</a:t>
            </a:r>
            <a:endParaRPr i="1" sz="2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3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7" name="Google Shape;517;p53"/>
          <p:cNvSpPr/>
          <p:nvPr/>
        </p:nvSpPr>
        <p:spPr>
          <a:xfrm>
            <a:off x="457200" y="3808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Обоснование вторжения (9:1-6)</a:t>
            </a:r>
            <a:endParaRPr sz="5100">
              <a:solidFill>
                <a:srgbClr val="827F4C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518" name="Google Shape;518;p53"/>
          <p:cNvSpPr/>
          <p:nvPr/>
        </p:nvSpPr>
        <p:spPr>
          <a:xfrm>
            <a:off x="457200" y="1981080"/>
            <a:ext cx="8229600" cy="4114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Ханаанеи были многочисленнее и сильнее израильтян, жили в укрепленных городах, и защищали их, но Яхве все равно изгонит их.</a:t>
            </a:r>
            <a:endParaRPr b="1" sz="28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Тем не менее, Израиль должен помни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ть, что хананеи лишатся земли из-за своих мерзостей</a:t>
            </a:r>
            <a:endParaRPr i="1" sz="2400"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Земля будет дана израильтянам, но это не буде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т наградой за праведность, потому что их родители проявили себя упрямыми и непокорными.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2"/>
        </a:solidFill>
      </p:bgPr>
    </p:bg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4"/>
          <p:cNvSpPr/>
          <p:nvPr/>
        </p:nvSpPr>
        <p:spPr>
          <a:xfrm>
            <a:off x="457200" y="5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 strike="noStrike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Обсуждение</a:t>
            </a:r>
            <a:endParaRPr b="1" sz="4400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24" name="Google Shape;524;p54"/>
          <p:cNvSpPr/>
          <p:nvPr/>
        </p:nvSpPr>
        <p:spPr>
          <a:xfrm>
            <a:off x="457200" y="1192180"/>
            <a:ext cx="8229600" cy="46483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32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Как вы думаете, Бог все еще "испытывает" свой народ в условиях, похожих на пустыню, как это было с древним Израилем и Христом (ср. Лк. 8:13; Иак. 1:2-3, 12)?</a:t>
            </a:r>
            <a:endParaRPr b="0" i="1" sz="3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825"/>
              </a:spcBef>
              <a:spcAft>
                <a:spcPts val="0"/>
              </a:spcAft>
              <a:buNone/>
            </a:pPr>
            <a:r>
              <a:rPr b="0" i="1" lang="en-US" sz="32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Можно ли использовать войны Израиля для оправдания войны вообще?</a:t>
            </a:r>
            <a:endParaRPr b="0" i="1" sz="3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825"/>
              </a:spcBef>
              <a:spcAft>
                <a:spcPts val="0"/>
              </a:spcAft>
              <a:buNone/>
            </a:pPr>
            <a:r>
              <a:rPr b="0" i="1" lang="en-US" sz="32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Как учение Иисуса отражается на нашем отношении к войне и формирует наше христианское понимание?</a:t>
            </a:r>
            <a:endParaRPr b="0" i="1" sz="3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825"/>
              </a:spcBef>
              <a:spcAft>
                <a:spcPts val="0"/>
              </a:spcAft>
              <a:buNone/>
            </a:pPr>
            <a:r>
              <a:t/>
            </a:r>
            <a:endParaRPr b="0" i="1" sz="3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55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0" name="Google Shape;530;p55"/>
          <p:cNvSpPr/>
          <p:nvPr/>
        </p:nvSpPr>
        <p:spPr>
          <a:xfrm>
            <a:off x="457200" y="3808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Падение </a:t>
            </a:r>
            <a:r>
              <a:rPr lang="en-US" sz="51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1</a:t>
            </a:r>
            <a:r>
              <a:rPr baseline="30000" lang="en-US" sz="51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го </a:t>
            </a:r>
            <a:r>
              <a:rPr lang="en-US" sz="51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поколения (9:7-10:11)</a:t>
            </a:r>
            <a:endParaRPr sz="5100">
              <a:solidFill>
                <a:srgbClr val="827F4C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531" name="Google Shape;531;p55"/>
          <p:cNvSpPr/>
          <p:nvPr/>
        </p:nvSpPr>
        <p:spPr>
          <a:xfrm>
            <a:off x="457200" y="1981080"/>
            <a:ext cx="8229600" cy="4114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Падение </a:t>
            </a: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1</a:t>
            </a:r>
            <a:r>
              <a:rPr b="1" baseline="30000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го</a:t>
            </a: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поколения началось еще у Хорива.</a:t>
            </a:r>
            <a:endParaRPr b="1" sz="28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Пока Моисей был на горе, народ впал в идолопоклонство, 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создав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золотого тельца.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Увидев их мятеж, Моисей разбил первые каменные скрижали с Десятью Заповедями.</a:t>
            </a:r>
            <a:endParaRPr i="1" sz="2400"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Неоднократные восстания происходили в Тавере (Числ. 11:1-3), Массе (Исх. 17:7), 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Киврот-Гаттааве 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Чис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11:4-34) и Кадеше (Числ. 14).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Только заступничество Моисея стояло между ними и гневом Яхве.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56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7" name="Google Shape;537;p56"/>
          <p:cNvSpPr/>
          <p:nvPr/>
        </p:nvSpPr>
        <p:spPr>
          <a:xfrm>
            <a:off x="457200" y="3808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Чего требует Яхве? (10:12-11:25)</a:t>
            </a:r>
            <a:endParaRPr sz="5100">
              <a:solidFill>
                <a:srgbClr val="827F4C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538" name="Google Shape;538;p56"/>
          <p:cNvSpPr/>
          <p:nvPr/>
        </p:nvSpPr>
        <p:spPr>
          <a:xfrm>
            <a:off x="457200" y="1981080"/>
            <a:ext cx="8229600" cy="4114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Требования завета описаны пятью инфинитивными глаголами, которые служат указанием для последующих наставлений (10:12-13):</a:t>
            </a:r>
            <a:endParaRPr b="1" sz="28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27660" lvl="0" marL="45720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/>
              <a:t> יָרֵא ("бояться") 10:20</a:t>
            </a:r>
            <a:endParaRPr i="1" sz="2400"/>
          </a:p>
          <a:p>
            <a:pPr indent="-327660" lvl="0" marL="45720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/>
              <a:t> הֶלֶךְ ("ходить") 11:22</a:t>
            </a:r>
            <a:endParaRPr i="1" sz="2400"/>
          </a:p>
          <a:p>
            <a:pPr indent="-327660" lvl="0" marL="45720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/>
              <a:t> אָהַב ("любить") 11:1, 13, 22</a:t>
            </a:r>
            <a:endParaRPr i="1" sz="2400"/>
          </a:p>
          <a:p>
            <a:pPr indent="-327660" lvl="0" marL="45720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/>
              <a:t> עָבַד ("служить") 10:20</a:t>
            </a:r>
            <a:endParaRPr i="1" sz="2400"/>
          </a:p>
          <a:p>
            <a:pPr indent="-3430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/>
              <a:t> שָׁמַר ("соблюдать”) </a:t>
            </a:r>
            <a:r>
              <a:rPr i="1" lang="en-US" sz="2400">
                <a:solidFill>
                  <a:schemeClr val="dk1"/>
                </a:solidFill>
              </a:rPr>
              <a:t>11:1, 8, 22</a:t>
            </a:r>
            <a:endParaRPr i="1"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57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4" name="Google Shape;544;p57"/>
          <p:cNvSpPr/>
          <p:nvPr/>
        </p:nvSpPr>
        <p:spPr>
          <a:xfrm>
            <a:off x="457200" y="5"/>
            <a:ext cx="8686818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Обрезание сердца (10:16)</a:t>
            </a:r>
            <a:endParaRPr sz="5100">
              <a:solidFill>
                <a:srgbClr val="827F4C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545" name="Google Shape;545;p57"/>
          <p:cNvSpPr/>
          <p:nvPr/>
        </p:nvSpPr>
        <p:spPr>
          <a:xfrm>
            <a:off x="457200" y="1371605"/>
            <a:ext cx="8229600" cy="4114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Хотя внешнее обрезание было обязательным символом завета, само по себе оно не гарантировало верных отношений с Богом.</a:t>
            </a:r>
            <a:endParaRPr b="1" sz="31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213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860"/>
              <a:buFont typeface="Noto Sans Symbols"/>
              <a:buChar char="■"/>
            </a:pPr>
            <a:r>
              <a:rPr i="1" lang="en-US" sz="2700">
                <a:latin typeface="Tahoma"/>
                <a:ea typeface="Tahoma"/>
                <a:cs typeface="Tahoma"/>
                <a:sym typeface="Tahoma"/>
              </a:rPr>
              <a:t>Необходимым</a:t>
            </a:r>
            <a:r>
              <a:rPr b="0" i="1" lang="en-US" sz="27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было глубокое и внутреннее посвящение, </a:t>
            </a:r>
            <a:r>
              <a:rPr i="1" lang="en-US" sz="2700">
                <a:latin typeface="Tahoma"/>
                <a:ea typeface="Tahoma"/>
                <a:cs typeface="Tahoma"/>
                <a:sym typeface="Tahoma"/>
              </a:rPr>
              <a:t>образно</a:t>
            </a:r>
            <a:r>
              <a:rPr b="0" i="1" lang="en-US" sz="27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описываемое как "обрезание сердца".</a:t>
            </a:r>
            <a:endParaRPr b="0" i="1" sz="27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6213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860"/>
              <a:buFont typeface="Noto Sans Symbols"/>
              <a:buChar char="■"/>
            </a:pPr>
            <a:r>
              <a:rPr b="0" i="1" lang="en-US" sz="27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Эта метафора будет использоваться неоднократно, как в Ветхом, так и в Новом Заветах (30:6; ср. Иер. </a:t>
            </a:r>
            <a:r>
              <a:rPr i="1" lang="en-US" sz="2700">
                <a:latin typeface="Tahoma"/>
                <a:ea typeface="Tahoma"/>
                <a:cs typeface="Tahoma"/>
                <a:sym typeface="Tahoma"/>
              </a:rPr>
              <a:t>4</a:t>
            </a:r>
            <a:r>
              <a:rPr b="0" i="1" lang="en-US" sz="27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:4; </a:t>
            </a:r>
            <a:r>
              <a:rPr i="1" lang="en-US" sz="2700">
                <a:latin typeface="Tahoma"/>
                <a:ea typeface="Tahoma"/>
                <a:cs typeface="Tahoma"/>
                <a:sym typeface="Tahoma"/>
              </a:rPr>
              <a:t>Рим</a:t>
            </a:r>
            <a:r>
              <a:rPr b="0" i="1" lang="en-US" sz="27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2:28-29; Фил. 3:3; Кол. 2:11).</a:t>
            </a:r>
            <a:endParaRPr b="0" i="1" sz="27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58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1" name="Google Shape;551;p58"/>
          <p:cNvSpPr/>
          <p:nvPr/>
        </p:nvSpPr>
        <p:spPr>
          <a:xfrm>
            <a:off x="457200" y="82055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Благословение или проклятие (11:26-32)</a:t>
            </a:r>
            <a:endParaRPr sz="5100">
              <a:solidFill>
                <a:srgbClr val="827F4C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552" name="Google Shape;552;p58"/>
          <p:cNvSpPr/>
          <p:nvPr/>
        </p:nvSpPr>
        <p:spPr>
          <a:xfrm>
            <a:off x="457200" y="1626230"/>
            <a:ext cx="8229600" cy="4114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Наставление завершается суровым предупреждением.</a:t>
            </a:r>
            <a:endParaRPr b="1" sz="30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557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760"/>
              <a:buFont typeface="Noto Sans Symbols"/>
              <a:buChar char="■"/>
            </a:pPr>
            <a:r>
              <a:rPr b="0" i="1" lang="en-US" sz="26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В </a:t>
            </a:r>
            <a:r>
              <a:rPr i="1" lang="en-US" sz="2600">
                <a:latin typeface="Tahoma"/>
                <a:ea typeface="Tahoma"/>
                <a:cs typeface="Tahoma"/>
                <a:sym typeface="Tahoma"/>
              </a:rPr>
              <a:t>традиции</a:t>
            </a:r>
            <a:r>
              <a:rPr b="0" i="1" lang="en-US" sz="26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i="1" lang="en-US" sz="2600">
                <a:latin typeface="Tahoma"/>
                <a:ea typeface="Tahoma"/>
                <a:cs typeface="Tahoma"/>
                <a:sym typeface="Tahoma"/>
              </a:rPr>
              <a:t>древневосточных вассальных договоров</a:t>
            </a:r>
            <a:r>
              <a:rPr b="0" i="1" lang="en-US" sz="26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перед израильтянами открывались два пути</a:t>
            </a:r>
            <a:r>
              <a:rPr i="1" lang="en-US" sz="2600">
                <a:latin typeface="Tahoma"/>
                <a:ea typeface="Tahoma"/>
                <a:cs typeface="Tahoma"/>
                <a:sym typeface="Tahoma"/>
              </a:rPr>
              <a:t>:</a:t>
            </a:r>
            <a:endParaRPr b="0" i="1" sz="26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7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760"/>
              <a:buFont typeface="Noto Sans Symbols"/>
              <a:buChar char="■"/>
            </a:pPr>
            <a:r>
              <a:rPr b="0" i="1" lang="en-US" sz="26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Послушание приведет к благословению.</a:t>
            </a:r>
            <a:endParaRPr b="0" i="1" sz="26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7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760"/>
              <a:buFont typeface="Noto Sans Symbols"/>
              <a:buChar char="■"/>
            </a:pPr>
            <a:r>
              <a:rPr b="0" i="1" lang="en-US" sz="26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Бунт принесет проклятие.</a:t>
            </a:r>
            <a:endParaRPr b="0" i="1" sz="26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7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760"/>
              <a:buFont typeface="Noto Sans Symbols"/>
              <a:buChar char="■"/>
            </a:pPr>
            <a:r>
              <a:rPr b="0" i="1" lang="en-US" sz="26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Позже эти благословения и проклятия будут произноситься со склонов двух центральных гор Ханаана, Гевал и Г</a:t>
            </a:r>
            <a:r>
              <a:rPr i="1" lang="en-US" sz="2600">
                <a:latin typeface="Tahoma"/>
                <a:ea typeface="Tahoma"/>
                <a:cs typeface="Tahoma"/>
                <a:sym typeface="Tahoma"/>
              </a:rPr>
              <a:t>а</a:t>
            </a:r>
            <a:r>
              <a:rPr b="0" i="1" lang="en-US" sz="26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ризим (ср. 27:9-26; </a:t>
            </a:r>
            <a:r>
              <a:rPr i="1" lang="en-US" sz="2600">
                <a:latin typeface="Tahoma"/>
                <a:ea typeface="Tahoma"/>
                <a:cs typeface="Tahoma"/>
                <a:sym typeface="Tahoma"/>
              </a:rPr>
              <a:t>Нав</a:t>
            </a:r>
            <a:r>
              <a:rPr b="0" i="1" lang="en-US" sz="26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8:30-35).</a:t>
            </a:r>
            <a:endParaRPr b="0" i="1" sz="26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2"/>
        </a:solidFill>
      </p:bgPr>
    </p:bg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59"/>
          <p:cNvSpPr/>
          <p:nvPr/>
        </p:nvSpPr>
        <p:spPr>
          <a:xfrm>
            <a:off x="457200" y="3808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 strike="noStrike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Обсуждение</a:t>
            </a:r>
            <a:endParaRPr b="1" sz="4400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58" name="Google Shape;558;p59"/>
          <p:cNvSpPr/>
          <p:nvPr/>
        </p:nvSpPr>
        <p:spPr>
          <a:xfrm>
            <a:off x="457200" y="1752480"/>
            <a:ext cx="8229600" cy="46483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8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О чем </a:t>
            </a:r>
            <a:r>
              <a:rPr i="1" lang="en-US"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говорят </a:t>
            </a:r>
            <a:r>
              <a:rPr i="1" lang="en-US" sz="2800">
                <a:latin typeface="Tahoma"/>
                <a:ea typeface="Tahoma"/>
                <a:cs typeface="Tahoma"/>
                <a:sym typeface="Tahoma"/>
              </a:rPr>
              <a:t>предупреждения во Второзаконии современным христианам?</a:t>
            </a:r>
            <a:endParaRPr b="0" i="1" sz="2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722"/>
              </a:spcBef>
              <a:spcAft>
                <a:spcPts val="0"/>
              </a:spcAft>
              <a:buNone/>
            </a:pPr>
            <a:r>
              <a:rPr b="0" i="1" lang="en-US" sz="28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Как Иисус также использует язык "двух путей" для описания альтернатив жизни и смерти (ср. Мф. 7:13-14)?</a:t>
            </a:r>
            <a:endParaRPr b="0" i="1" sz="2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722"/>
              </a:spcBef>
              <a:spcAft>
                <a:spcPts val="0"/>
              </a:spcAft>
              <a:buNone/>
            </a:pPr>
            <a:r>
              <a:rPr b="0" i="1" lang="en-US" sz="28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Как святой Павел использует историю древнего Израиля для наставления христианских верующих (ср. 1 Кор. 10:1-13)?</a:t>
            </a:r>
            <a:endParaRPr b="0" i="1" sz="2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60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4" name="Google Shape;564;p60"/>
          <p:cNvSpPr/>
          <p:nvPr/>
        </p:nvSpPr>
        <p:spPr>
          <a:xfrm>
            <a:off x="580850" y="2272425"/>
            <a:ext cx="8396676" cy="169014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Конкретные требования завета</a:t>
            </a:r>
            <a:endParaRPr sz="5100">
              <a:solidFill>
                <a:srgbClr val="827F4C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cxnSp>
        <p:nvCxnSpPr>
          <p:cNvPr id="565" name="Google Shape;565;p60"/>
          <p:cNvCxnSpPr/>
          <p:nvPr/>
        </p:nvCxnSpPr>
        <p:spPr>
          <a:xfrm>
            <a:off x="0" y="4038480"/>
            <a:ext cx="9144000" cy="1800"/>
          </a:xfrm>
          <a:prstGeom prst="straightConnector1">
            <a:avLst/>
          </a:prstGeom>
          <a:noFill/>
          <a:ln cap="flat" cmpd="sng" w="763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566" name="Google Shape;566;p60"/>
          <p:cNvCxnSpPr/>
          <p:nvPr/>
        </p:nvCxnSpPr>
        <p:spPr>
          <a:xfrm>
            <a:off x="0" y="3886200"/>
            <a:ext cx="9144000" cy="1440"/>
          </a:xfrm>
          <a:prstGeom prst="straightConnector1">
            <a:avLst/>
          </a:prstGeom>
          <a:noFill/>
          <a:ln cap="flat" cmpd="sng" w="572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567" name="Google Shape;567;p60"/>
          <p:cNvCxnSpPr/>
          <p:nvPr/>
        </p:nvCxnSpPr>
        <p:spPr>
          <a:xfrm>
            <a:off x="0" y="4191120"/>
            <a:ext cx="9144000" cy="1440"/>
          </a:xfrm>
          <a:prstGeom prst="straightConnector1">
            <a:avLst/>
          </a:prstGeom>
          <a:noFill/>
          <a:ln cap="flat" cmpd="sng" w="572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568" name="Google Shape;568;p60"/>
          <p:cNvSpPr/>
          <p:nvPr/>
        </p:nvSpPr>
        <p:spPr>
          <a:xfrm>
            <a:off x="6172200" y="4191120"/>
            <a:ext cx="1447920" cy="5814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 strike="noStrike">
                <a:solidFill>
                  <a:srgbClr val="000000"/>
                </a:solidFill>
                <a:latin typeface="Lora SemiBold"/>
                <a:ea typeface="Lora SemiBold"/>
                <a:cs typeface="Lora SemiBold"/>
                <a:sym typeface="Lora SemiBold"/>
              </a:rPr>
              <a:t>12-26</a:t>
            </a:r>
            <a:endParaRPr i="1" sz="3200" strike="noStrike">
              <a:solidFill>
                <a:srgbClr val="000000"/>
              </a:solidFill>
              <a:latin typeface="Lora SemiBold"/>
              <a:ea typeface="Lora SemiBold"/>
              <a:cs typeface="Lora SemiBold"/>
              <a:sym typeface="Lora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6" name="Google Shape;136;p7"/>
          <p:cNvSpPr/>
          <p:nvPr/>
        </p:nvSpPr>
        <p:spPr>
          <a:xfrm>
            <a:off x="457200" y="3808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Природа ближневосточного завета </a:t>
            </a:r>
            <a:endParaRPr sz="4800">
              <a:solidFill>
                <a:srgbClr val="827F4C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137" name="Google Shape;137;p7"/>
          <p:cNvSpPr/>
          <p:nvPr/>
        </p:nvSpPr>
        <p:spPr>
          <a:xfrm>
            <a:off x="457200" y="1676520"/>
            <a:ext cx="8229600" cy="46479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100" strike="noStrike">
                <a:solidFill>
                  <a:srgbClr val="5B8800"/>
                </a:solidFill>
                <a:latin typeface="Tahoma"/>
                <a:ea typeface="Tahoma"/>
                <a:cs typeface="Tahoma"/>
                <a:sym typeface="Tahoma"/>
              </a:rPr>
              <a:t>Культурный институт завета, широко распространенный на древнем Ближнем Востоке, стал важнейшей основой отношений между Яхве и Израилем.</a:t>
            </a:r>
            <a:endParaRPr b="0" i="1" sz="21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Завет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был основным социальным институтом в племенных структурах и между городами-государствами, когда еще не существовало международного права.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Завет — это торжественное обещание, скреплённое клятвой, которое обязывало каждую из сторон выполнять его условия.</a:t>
            </a:r>
            <a:endParaRPr i="1" sz="2400"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Догов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ор о сюзеренитете - это соглашение между сторонами с неравным статусом - повелителем и подданным.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61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4" name="Google Shape;574;p61"/>
          <p:cNvSpPr/>
          <p:nvPr/>
        </p:nvSpPr>
        <p:spPr>
          <a:xfrm>
            <a:off x="76326" y="4191125"/>
            <a:ext cx="9196740" cy="685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Положения о поклонении</a:t>
            </a:r>
            <a:endParaRPr sz="5100">
              <a:solidFill>
                <a:srgbClr val="827F4C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cxnSp>
        <p:nvCxnSpPr>
          <p:cNvPr id="575" name="Google Shape;575;p61"/>
          <p:cNvCxnSpPr/>
          <p:nvPr/>
        </p:nvCxnSpPr>
        <p:spPr>
          <a:xfrm>
            <a:off x="0" y="4038480"/>
            <a:ext cx="9144000" cy="1800"/>
          </a:xfrm>
          <a:prstGeom prst="straightConnector1">
            <a:avLst/>
          </a:prstGeom>
          <a:noFill/>
          <a:ln cap="flat" cmpd="sng" w="763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576" name="Google Shape;576;p61"/>
          <p:cNvCxnSpPr/>
          <p:nvPr/>
        </p:nvCxnSpPr>
        <p:spPr>
          <a:xfrm>
            <a:off x="0" y="3886200"/>
            <a:ext cx="9144000" cy="1440"/>
          </a:xfrm>
          <a:prstGeom prst="straightConnector1">
            <a:avLst/>
          </a:prstGeom>
          <a:noFill/>
          <a:ln cap="flat" cmpd="sng" w="572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577" name="Google Shape;577;p61"/>
          <p:cNvCxnSpPr/>
          <p:nvPr/>
        </p:nvCxnSpPr>
        <p:spPr>
          <a:xfrm>
            <a:off x="0" y="4191120"/>
            <a:ext cx="9144000" cy="1440"/>
          </a:xfrm>
          <a:prstGeom prst="straightConnector1">
            <a:avLst/>
          </a:prstGeom>
          <a:noFill/>
          <a:ln cap="flat" cmpd="sng" w="572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62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3" name="Google Shape;583;p62"/>
          <p:cNvSpPr/>
          <p:nvPr/>
        </p:nvSpPr>
        <p:spPr>
          <a:xfrm>
            <a:off x="457200" y="7632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Центральное святилище (12)</a:t>
            </a:r>
            <a:endParaRPr sz="5100">
              <a:solidFill>
                <a:srgbClr val="827F4C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584" name="Google Shape;584;p62"/>
          <p:cNvSpPr/>
          <p:nvPr/>
        </p:nvSpPr>
        <p:spPr>
          <a:xfrm>
            <a:off x="380880" y="1447920"/>
            <a:ext cx="8458200" cy="54100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Идея централизации тесно связана с идеей о том, что Яхве - единственный истинный Бог.</a:t>
            </a:r>
            <a:endParaRPr b="1" sz="28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В центральное святилище приносили десятину (ср. 14:22-29), посвящали первенцев (ср. 15:19-23) и отмечали три великих праздника паломников (ср. 16:16-17).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Ханаанская религиозная модель с множеством центров поклонения должна была уступить место постоянному центральному святилищу, единственному месту, где можно было совершать жертвоприношения.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Место для этого святилища не названо, и оно не будет выбрано до тех пор, пока не завершится завоевание Ханаана (Это ожидаемое состояние покоя не было достигнуто до времен Давида).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63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0" name="Google Shape;590;p63"/>
          <p:cNvSpPr/>
          <p:nvPr/>
        </p:nvSpPr>
        <p:spPr>
          <a:xfrm>
            <a:off x="457200" y="3808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Ложные пророки (13)</a:t>
            </a:r>
            <a:endParaRPr sz="5100">
              <a:solidFill>
                <a:srgbClr val="827F4C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591" name="Google Shape;591;p63"/>
          <p:cNvSpPr/>
          <p:nvPr/>
        </p:nvSpPr>
        <p:spPr>
          <a:xfrm>
            <a:off x="457200" y="1676520"/>
            <a:ext cx="8458200" cy="48765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Пророчество было распространённым явлением в древнем мире — тексты пророков известны из Мари, Угарита, Хамата и других городов ещё во II тысячелетии до н.э.</a:t>
            </a:r>
            <a:endParaRPr b="1" sz="28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Следовательно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не каждый пророк говорил от имени Яхве, и не кажд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ое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пророчество бы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ло истинным.</a:t>
            </a:r>
            <a:endParaRPr i="1" sz="2400"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Пророков нужно проверять, сверяя их слова с Торой.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Ложные пророки стали испытанием для верности Израиля — даже родственные узы не оправдывали ересь.</a:t>
            </a:r>
            <a:endParaRPr i="1" sz="24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2"/>
        </a:solidFill>
      </p:bgPr>
    </p:bg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64"/>
          <p:cNvSpPr/>
          <p:nvPr/>
        </p:nvSpPr>
        <p:spPr>
          <a:xfrm>
            <a:off x="76320" y="0"/>
            <a:ext cx="4724280" cy="10666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strike="noStrike">
                <a:solidFill>
                  <a:srgbClr val="FFFF99"/>
                </a:solidFill>
                <a:latin typeface="Oswald"/>
                <a:ea typeface="Oswald"/>
                <a:cs typeface="Oswald"/>
                <a:sym typeface="Oswald"/>
              </a:rPr>
              <a:t>Надпись</a:t>
            </a:r>
            <a:r>
              <a:rPr b="1" lang="en-US" sz="3600">
                <a:solidFill>
                  <a:srgbClr val="FFFF99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1" lang="en-US" sz="3600" strike="noStrike">
                <a:solidFill>
                  <a:srgbClr val="FFFF99"/>
                </a:solidFill>
                <a:latin typeface="Oswald"/>
                <a:ea typeface="Oswald"/>
                <a:cs typeface="Oswald"/>
                <a:sym typeface="Oswald"/>
              </a:rPr>
              <a:t>Валаам</a:t>
            </a:r>
            <a:r>
              <a:rPr b="1" lang="en-US" sz="3600">
                <a:solidFill>
                  <a:srgbClr val="FFFF99"/>
                </a:solidFill>
                <a:latin typeface="Oswald"/>
                <a:ea typeface="Oswald"/>
                <a:cs typeface="Oswald"/>
                <a:sym typeface="Oswald"/>
              </a:rPr>
              <a:t>а</a:t>
            </a:r>
            <a:endParaRPr b="1" sz="3600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97" name="Google Shape;597;p64"/>
          <p:cNvSpPr/>
          <p:nvPr/>
        </p:nvSpPr>
        <p:spPr>
          <a:xfrm>
            <a:off x="4668100" y="228600"/>
            <a:ext cx="4340142" cy="63244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524"/>
              </a:spcBef>
              <a:spcAft>
                <a:spcPts val="0"/>
              </a:spcAft>
              <a:buNone/>
            </a:pPr>
            <a:r>
              <a:rPr b="0" i="1" lang="en-US" sz="2300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В 1967 году в Дейр-Алла (библейский Суккот) в </a:t>
            </a:r>
            <a:r>
              <a:rPr i="1" lang="en-US" sz="23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Заиорданье было </a:t>
            </a:r>
            <a:r>
              <a:rPr b="0" i="1" lang="en-US" sz="2300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обнаружено упоминание о "Валааме, сыне Беора" (ср. </a:t>
            </a:r>
            <a:r>
              <a:rPr i="1" lang="en-US" sz="23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Чис</a:t>
            </a:r>
            <a:r>
              <a:rPr b="0" i="1" lang="en-US" sz="2300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22-25) (вероятно, датируемое серединой VIII века до н.э.). Он</a:t>
            </a:r>
            <a:r>
              <a:rPr i="1" lang="en-US" sz="23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о</a:t>
            </a:r>
            <a:r>
              <a:rPr b="0" i="1" lang="en-US" sz="2300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находится на оштукатуренной стене и </a:t>
            </a:r>
            <a:r>
              <a:rPr i="1" lang="en-US" sz="23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частично гласит:</a:t>
            </a:r>
            <a:endParaRPr i="1" sz="23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524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i="1" lang="en-US" sz="1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Надпись [Ва]лаама, [сына Вео]рова, прозорливца богов. Вот, боги явились к нему ночью и [возвестили] ему.</a:t>
            </a:r>
            <a:endParaRPr i="1" sz="19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524"/>
              </a:spcBef>
              <a:spcAft>
                <a:spcPts val="0"/>
              </a:spcAft>
              <a:buNone/>
            </a:pPr>
            <a:r>
              <a:rPr i="1" lang="en-US" sz="1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"...И Всемогущие [Шаддайин, мн. ч. от Шаддай] назначили срок, и сказали Ша[машу] (солнцу): "Запечатай небеса тучами! Да будет тьма, да исчезнет свет..."</a:t>
            </a:r>
            <a:endParaRPr b="0" i="1" sz="1900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98" name="Google Shape;598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120" y="1143000"/>
            <a:ext cx="434016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2"/>
        </a:solidFill>
      </p:bgPr>
    </p:bg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65"/>
          <p:cNvSpPr/>
          <p:nvPr/>
        </p:nvSpPr>
        <p:spPr>
          <a:xfrm>
            <a:off x="457200" y="3808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 strike="noStrike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Обсуждение</a:t>
            </a:r>
            <a:endParaRPr b="1" sz="4400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04" name="Google Shape;604;p65"/>
          <p:cNvSpPr/>
          <p:nvPr/>
        </p:nvSpPr>
        <p:spPr>
          <a:xfrm>
            <a:off x="457200" y="1752480"/>
            <a:ext cx="8229600" cy="46483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8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По какому праву Давид выбрал гору Сион в качестве места для строительства храма (ср. 1 Пар. 21:18-22:1; Пс. 6</a:t>
            </a:r>
            <a:r>
              <a:rPr i="1" lang="en-US" sz="2800">
                <a:latin typeface="Tahoma"/>
                <a:ea typeface="Tahoma"/>
                <a:cs typeface="Tahoma"/>
                <a:sym typeface="Tahoma"/>
              </a:rPr>
              <a:t>7</a:t>
            </a:r>
            <a:r>
              <a:rPr b="0" i="1" lang="en-US" sz="28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:16-17; 7</a:t>
            </a:r>
            <a:r>
              <a:rPr i="1" lang="en-US" sz="2800">
                <a:latin typeface="Tahoma"/>
                <a:ea typeface="Tahoma"/>
                <a:cs typeface="Tahoma"/>
                <a:sym typeface="Tahoma"/>
              </a:rPr>
              <a:t>7</a:t>
            </a:r>
            <a:r>
              <a:rPr b="0" i="1" lang="en-US" sz="28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:67-69)?</a:t>
            </a:r>
            <a:endParaRPr b="0" i="1" sz="2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722"/>
              </a:spcBef>
              <a:spcAft>
                <a:spcPts val="0"/>
              </a:spcAft>
              <a:buNone/>
            </a:pPr>
            <a:r>
              <a:rPr b="0" i="1" lang="en-US" sz="28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Как Иисус разрешил теологические споры о местонахождении храма в разговоре с самарянкой (Ин. 4)?</a:t>
            </a:r>
            <a:endParaRPr b="0" i="1" sz="2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722"/>
              </a:spcBef>
              <a:spcAft>
                <a:spcPts val="0"/>
              </a:spcAft>
              <a:buNone/>
            </a:pPr>
            <a:r>
              <a:rPr b="0" i="1" lang="en-US" sz="28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Должны ли рамки оценки пророка и/или пророческого слова быть такими же для христиан, как и для древнего Израиля?</a:t>
            </a:r>
            <a:endParaRPr b="0" i="1" sz="2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722"/>
              </a:spcBef>
              <a:spcAft>
                <a:spcPts val="0"/>
              </a:spcAft>
              <a:buNone/>
            </a:pPr>
            <a:r>
              <a:t/>
            </a:r>
            <a:endParaRPr b="0" i="1" sz="2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66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10" name="Google Shape;610;p66"/>
          <p:cNvSpPr/>
          <p:nvPr/>
        </p:nvSpPr>
        <p:spPr>
          <a:xfrm>
            <a:off x="457200" y="5"/>
            <a:ext cx="8686818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Траурные ритуалы и </a:t>
            </a:r>
            <a:r>
              <a:rPr lang="en-US" sz="45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пищевые ограничения </a:t>
            </a:r>
            <a:r>
              <a:rPr lang="en-US" sz="45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 (14:1-21)</a:t>
            </a:r>
            <a:endParaRPr sz="4500">
              <a:solidFill>
                <a:srgbClr val="827F4C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611" name="Google Shape;611;p66"/>
          <p:cNvSpPr/>
          <p:nvPr/>
        </p:nvSpPr>
        <p:spPr>
          <a:xfrm>
            <a:off x="307800" y="1484275"/>
            <a:ext cx="8686818" cy="46483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Запреты на траурные обряды и пищевые ограничения могут показаться странными в контексте осуждения лжепророчеств, но их объединяет идея святости народа Яхве.</a:t>
            </a:r>
            <a:endParaRPr b="1" sz="28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Распространённые ханаанские обряды оплакивания мёртвых включали нанесение порезов на тело.</a:t>
            </a:r>
            <a:endParaRPr i="1" sz="2400"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С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писок запрещенных животных 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повторяет перечень из 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Лев. 11 и разделен на сухопутных, водных и летающих существ.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Запрет варить козлёнка в молоке его матери, вероятно, отражает почтение к жизни — подобно другим законам (ср. Втор. 22:6; Лев. 22:27-28).</a:t>
            </a:r>
            <a:endParaRPr i="1" sz="24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67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17" name="Google Shape;617;p67"/>
          <p:cNvSpPr/>
          <p:nvPr/>
        </p:nvSpPr>
        <p:spPr>
          <a:xfrm>
            <a:off x="457200" y="82055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Десятина (14:22-16:17)</a:t>
            </a:r>
            <a:endParaRPr sz="5100">
              <a:solidFill>
                <a:srgbClr val="827F4C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618" name="Google Shape;618;p67"/>
          <p:cNvSpPr/>
          <p:nvPr/>
        </p:nvSpPr>
        <p:spPr>
          <a:xfrm>
            <a:off x="457200" y="1453655"/>
            <a:ext cx="8229600" cy="4114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Слово  עשר (= десятина) происходит от числа десять. Таким образом, десятина - это не добровольное пожертвование, а определенный процент от общей суммы.</a:t>
            </a:r>
            <a:endParaRPr b="1" sz="28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Десятина шла на содержание левитов и священников, а такж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е для социально незащищённых групп</a:t>
            </a:r>
            <a:endParaRPr i="1" sz="2400"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Священнические десятины ежегодно доставлялись в центральное святилище, тогда как десятины для нуждающихся собирались в местных городах</a:t>
            </a:r>
            <a:endParaRPr i="1" sz="24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2"/>
        </a:solidFill>
      </p:bgPr>
    </p:bg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68"/>
          <p:cNvSpPr/>
          <p:nvPr/>
        </p:nvSpPr>
        <p:spPr>
          <a:xfrm>
            <a:off x="380875" y="-203805"/>
            <a:ext cx="8229600" cy="16761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 strike="noStrike">
                <a:solidFill>
                  <a:srgbClr val="FFA74F"/>
                </a:solidFill>
                <a:latin typeface="Oswald"/>
                <a:ea typeface="Oswald"/>
                <a:cs typeface="Oswald"/>
                <a:sym typeface="Oswald"/>
              </a:rPr>
              <a:t>Трехлетний цикл десятины</a:t>
            </a:r>
            <a:br>
              <a:rPr b="1" lang="en-US" sz="4400">
                <a:latin typeface="Oswald"/>
                <a:ea typeface="Oswald"/>
                <a:cs typeface="Oswald"/>
                <a:sym typeface="Oswald"/>
              </a:rPr>
            </a:br>
            <a:r>
              <a:rPr b="1" i="1" lang="en-US" sz="2400" strike="noStrike">
                <a:solidFill>
                  <a:srgbClr val="FFA74F"/>
                </a:solidFill>
                <a:latin typeface="Arial Narrow"/>
                <a:ea typeface="Arial Narrow"/>
                <a:cs typeface="Arial Narrow"/>
                <a:sym typeface="Arial Narrow"/>
              </a:rPr>
              <a:t>(</a:t>
            </a:r>
            <a:r>
              <a:rPr b="1" i="1" lang="en-US" sz="2400">
                <a:solidFill>
                  <a:srgbClr val="FFA74F"/>
                </a:solidFill>
                <a:latin typeface="Arial Narrow"/>
                <a:ea typeface="Arial Narrow"/>
                <a:cs typeface="Arial Narrow"/>
                <a:sym typeface="Arial Narrow"/>
              </a:rPr>
              <a:t>В</a:t>
            </a:r>
            <a:r>
              <a:rPr b="1" i="1" lang="en-US" sz="2400" strike="noStrike">
                <a:solidFill>
                  <a:srgbClr val="FFA74F"/>
                </a:solidFill>
                <a:latin typeface="Arial Narrow"/>
                <a:ea typeface="Arial Narrow"/>
                <a:cs typeface="Arial Narrow"/>
                <a:sym typeface="Arial Narrow"/>
              </a:rPr>
              <a:t>т. 12:6, 11; 14:22-29; 26:12-15; Лев. 27:30-33; Чис. 18:21, 24-32)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24" name="Google Shape;624;p68"/>
          <p:cNvSpPr/>
          <p:nvPr/>
        </p:nvSpPr>
        <p:spPr>
          <a:xfrm>
            <a:off x="380880" y="1905120"/>
            <a:ext cx="2667222" cy="403849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BDAC2"/>
          </a:solidFill>
          <a:ln cap="flat" cmpd="sng" w="126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Праздничная десятина</a:t>
            </a:r>
            <a:endParaRPr sz="2600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36467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900"/>
              <a:buFont typeface="Noto Sans Symbols"/>
              <a:buChar char="■"/>
            </a:pPr>
            <a:r>
              <a:rPr i="1" lang="en-US" sz="1900">
                <a:latin typeface="Arial Narrow"/>
                <a:ea typeface="Arial Narrow"/>
                <a:cs typeface="Arial Narrow"/>
                <a:sym typeface="Arial Narrow"/>
              </a:rPr>
              <a:t>Левиты, чужеземцы, сироты и вдовы приглашались разделить радость урожая с семьями израильтян.</a:t>
            </a:r>
            <a:endParaRPr i="1" sz="19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467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900"/>
              <a:buFont typeface="Noto Sans Symbols"/>
              <a:buChar char="■"/>
            </a:pPr>
            <a:r>
              <a:rPr i="1" lang="en-US" sz="1900">
                <a:latin typeface="Arial Narrow"/>
                <a:ea typeface="Arial Narrow"/>
                <a:cs typeface="Arial Narrow"/>
                <a:sym typeface="Arial Narrow"/>
              </a:rPr>
              <a:t>Должна быть принесена</a:t>
            </a:r>
            <a:r>
              <a:rPr b="0" i="1" lang="en-US" sz="1900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в центральное святилище</a:t>
            </a:r>
            <a:endParaRPr b="0" i="1" sz="19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25" name="Google Shape;625;p68"/>
          <p:cNvSpPr/>
          <p:nvPr/>
        </p:nvSpPr>
        <p:spPr>
          <a:xfrm>
            <a:off x="3276720" y="1905120"/>
            <a:ext cx="2666898" cy="403849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BDAC2"/>
          </a:solidFill>
          <a:ln cap="flat" cmpd="sng" w="126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Amatic SC"/>
                <a:ea typeface="Amatic SC"/>
                <a:cs typeface="Amatic SC"/>
                <a:sym typeface="Amatic SC"/>
              </a:rPr>
              <a:t>Праздничная десятина</a:t>
            </a:r>
            <a:endParaRPr sz="2600">
              <a:latin typeface="Amatic SC"/>
              <a:ea typeface="Amatic SC"/>
              <a:cs typeface="Amatic SC"/>
              <a:sym typeface="Amatic SC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То же, что и в год 1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26" name="Google Shape;626;p68"/>
          <p:cNvSpPr/>
          <p:nvPr/>
        </p:nvSpPr>
        <p:spPr>
          <a:xfrm>
            <a:off x="6172200" y="1905120"/>
            <a:ext cx="2667000" cy="4038600"/>
          </a:xfrm>
          <a:prstGeom prst="rect">
            <a:avLst/>
          </a:prstGeom>
          <a:solidFill>
            <a:srgbClr val="DBDAC2"/>
          </a:solidFill>
          <a:ln cap="flat" cmpd="sng" w="126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Amatic SC"/>
                <a:ea typeface="Amatic SC"/>
                <a:cs typeface="Amatic SC"/>
                <a:sym typeface="Amatic SC"/>
              </a:rPr>
              <a:t>Благотворительная десятина</a:t>
            </a:r>
            <a:endParaRPr sz="2600">
              <a:latin typeface="Amatic SC"/>
              <a:ea typeface="Amatic SC"/>
              <a:cs typeface="Amatic SC"/>
              <a:sym typeface="Amatic SC"/>
            </a:endParaRPr>
          </a:p>
          <a:p>
            <a:pPr indent="-3176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160"/>
              <a:buFont typeface="Noto Sans Symbols"/>
              <a:buChar char="■"/>
            </a:pPr>
            <a:r>
              <a:rPr i="1" lang="en-US" sz="2000">
                <a:latin typeface="Arial Narrow"/>
                <a:ea typeface="Arial Narrow"/>
                <a:cs typeface="Arial Narrow"/>
                <a:sym typeface="Arial Narrow"/>
              </a:rPr>
              <a:t>Откладывалась в хранилищах для содержания левитов, пришельцев, сирот и вдов.</a:t>
            </a:r>
            <a:endParaRPr i="1"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176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160"/>
              <a:buFont typeface="Noto Sans Symbols"/>
              <a:buChar char="■"/>
            </a:pPr>
            <a:r>
              <a:rPr i="1" lang="en-US" sz="2000">
                <a:latin typeface="Arial Narrow"/>
                <a:ea typeface="Arial Narrow"/>
                <a:cs typeface="Arial Narrow"/>
                <a:sym typeface="Arial Narrow"/>
              </a:rPr>
              <a:t>Должна быть принесена</a:t>
            </a:r>
            <a:r>
              <a:rPr b="0" i="1" lang="en-US" sz="2000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в местны</a:t>
            </a:r>
            <a:r>
              <a:rPr i="1" lang="en-US" sz="2000">
                <a:latin typeface="Arial Narrow"/>
                <a:ea typeface="Arial Narrow"/>
                <a:cs typeface="Arial Narrow"/>
                <a:sym typeface="Arial Narrow"/>
              </a:rPr>
              <a:t>е</a:t>
            </a:r>
            <a:r>
              <a:rPr b="0" i="1" lang="en-US" sz="2000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город</a:t>
            </a:r>
            <a:r>
              <a:rPr i="1" lang="en-US" sz="2000">
                <a:latin typeface="Arial Narrow"/>
                <a:ea typeface="Arial Narrow"/>
                <a:cs typeface="Arial Narrow"/>
                <a:sym typeface="Arial Narrow"/>
              </a:rPr>
              <a:t>а</a:t>
            </a:r>
            <a:endParaRPr b="0" i="1" sz="20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27" name="Google Shape;627;p68"/>
          <p:cNvSpPr/>
          <p:nvPr/>
        </p:nvSpPr>
        <p:spPr>
          <a:xfrm>
            <a:off x="1371600" y="1371600"/>
            <a:ext cx="1600182" cy="45970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strike="noStrike">
                <a:solidFill>
                  <a:srgbClr val="FFFF00"/>
                </a:solidFill>
                <a:latin typeface="Oswald"/>
                <a:ea typeface="Oswald"/>
                <a:cs typeface="Oswald"/>
                <a:sym typeface="Oswald"/>
              </a:rPr>
              <a:t>ГОД 1</a:t>
            </a:r>
            <a:endParaRPr b="1" sz="2400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28" name="Google Shape;628;p68"/>
          <p:cNvSpPr/>
          <p:nvPr/>
        </p:nvSpPr>
        <p:spPr>
          <a:xfrm>
            <a:off x="4191120" y="1371600"/>
            <a:ext cx="1295298" cy="82549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strike="noStrike">
                <a:solidFill>
                  <a:srgbClr val="FFFF00"/>
                </a:solidFill>
                <a:latin typeface="Oswald"/>
                <a:ea typeface="Oswald"/>
                <a:cs typeface="Oswald"/>
                <a:sym typeface="Oswald"/>
              </a:rPr>
              <a:t>ГОД 2</a:t>
            </a:r>
            <a:endParaRPr b="1" sz="2400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29" name="Google Shape;629;p68"/>
          <p:cNvSpPr/>
          <p:nvPr/>
        </p:nvSpPr>
        <p:spPr>
          <a:xfrm>
            <a:off x="7010280" y="1371600"/>
            <a:ext cx="1447902" cy="45970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strike="noStrike">
                <a:solidFill>
                  <a:srgbClr val="FFFF00"/>
                </a:solidFill>
                <a:latin typeface="Oswald"/>
                <a:ea typeface="Oswald"/>
                <a:cs typeface="Oswald"/>
                <a:sym typeface="Oswald"/>
              </a:rPr>
              <a:t>ГОД 3</a:t>
            </a:r>
            <a:endParaRPr b="1" sz="2400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69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35" name="Google Shape;635;p69"/>
          <p:cNvSpPr/>
          <p:nvPr/>
        </p:nvSpPr>
        <p:spPr>
          <a:xfrm>
            <a:off x="457200" y="5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Субботний год (15:1-18)</a:t>
            </a:r>
            <a:endParaRPr sz="5100">
              <a:solidFill>
                <a:srgbClr val="827F4C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636" name="Google Shape;636;p69"/>
          <p:cNvSpPr/>
          <p:nvPr/>
        </p:nvSpPr>
        <p:spPr>
          <a:xfrm>
            <a:off x="457200" y="1216075"/>
            <a:ext cx="8229600" cy="502918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Еженедельная суббота, установленная в Десяти Заповедях, была дополнена «годом отпущения» каждые семь лет.</a:t>
            </a:r>
            <a:endParaRPr b="1" sz="28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3673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460"/>
              <a:buFont typeface="Noto Sans Symbols"/>
              <a:buChar char="■"/>
            </a:pPr>
            <a:r>
              <a:rPr b="0" i="1" lang="en-US" sz="23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В </a:t>
            </a:r>
            <a:r>
              <a:rPr i="1" lang="en-US" sz="2300">
                <a:latin typeface="Tahoma"/>
                <a:ea typeface="Tahoma"/>
                <a:cs typeface="Tahoma"/>
                <a:sym typeface="Tahoma"/>
              </a:rPr>
              <a:t>частности</a:t>
            </a:r>
            <a:r>
              <a:rPr b="0" i="1" lang="en-US" sz="23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субботний год давал отсрочку по уплате долгов и освобождал от долгового рабства (ср. Исх. 23:10-11; Лев. 25).</a:t>
            </a:r>
            <a:endParaRPr b="0" i="1" sz="23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673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460"/>
              <a:buFont typeface="Noto Sans Symbols"/>
              <a:buChar char="■"/>
            </a:pPr>
            <a:r>
              <a:rPr b="0" i="1" lang="en-US" sz="23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В субботний год нельзя было брать ссуды у израильтян (а возможно, их вообще отменяли, хотя это не совсем ясно).</a:t>
            </a:r>
            <a:endParaRPr b="0" i="1" sz="23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673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460"/>
              <a:buFont typeface="Noto Sans Symbols"/>
              <a:buChar char="■"/>
            </a:pPr>
            <a:r>
              <a:rPr b="0" i="1" lang="en-US" sz="23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Таким образом, израильтяне не были обречены на нищету.</a:t>
            </a:r>
            <a:endParaRPr b="0" i="1" sz="23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673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460"/>
              <a:buFont typeface="Noto Sans Symbols"/>
              <a:buChar char="■"/>
            </a:pPr>
            <a:r>
              <a:rPr b="0" i="1" lang="en-US" sz="23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Пожизненное рабство допускалось, но только в качестве добровольного решения со стороны раба.</a:t>
            </a:r>
            <a:endParaRPr b="0" i="1" sz="23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70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42" name="Google Shape;642;p70"/>
          <p:cNvSpPr/>
          <p:nvPr/>
        </p:nvSpPr>
        <p:spPr>
          <a:xfrm>
            <a:off x="457200" y="11943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Первородные животные (15:19-23)</a:t>
            </a:r>
            <a:endParaRPr sz="5100">
              <a:solidFill>
                <a:srgbClr val="827F4C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643" name="Google Shape;643;p70"/>
          <p:cNvSpPr/>
          <p:nvPr/>
        </p:nvSpPr>
        <p:spPr>
          <a:xfrm>
            <a:off x="457200" y="1582155"/>
            <a:ext cx="8229600" cy="457201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Со времён исхода, когда все первенцы Египта — и люди, и скот — были поражены (Исх. 4:22-23; 11:5; 12:12, 29), первенцы у израильтян (и людей и скота) стали принадлежать Яхве (Исх. 13:2).</a:t>
            </a:r>
            <a:endParaRPr b="1" sz="28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Первенцы животных не могли использоваться для обычных целей (например, сельхозработ или стрижки шерсти).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Если у животного не было дефектов, его следовало принести в жертву на ритуальной трапезе в центральном святилище.</a:t>
            </a:r>
            <a:endParaRPr i="1" sz="24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3" name="Google Shape;143;p8"/>
          <p:cNvSpPr/>
          <p:nvPr/>
        </p:nvSpPr>
        <p:spPr>
          <a:xfrm>
            <a:off x="152280" y="76320"/>
            <a:ext cx="8839440" cy="1600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strike="noStrike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Поразительные параллели</a:t>
            </a:r>
            <a:br>
              <a:rPr lang="en-US" sz="3200">
                <a:latin typeface="Arial"/>
                <a:ea typeface="Arial"/>
                <a:cs typeface="Arial"/>
                <a:sym typeface="Arial"/>
              </a:rPr>
            </a:br>
            <a:r>
              <a:rPr b="1" i="1" lang="en-US" sz="2000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Древние ближневосточные договоры, имеющие поразительные параллели с библейским материалом заветов, были найдены в древнехеттской культуре (15</a:t>
            </a:r>
            <a:r>
              <a:rPr b="1" baseline="30000" i="1" lang="en-US" sz="2000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ый</a:t>
            </a:r>
            <a:r>
              <a:rPr b="1" i="1" lang="en-US" sz="2000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век до н.э.) и в вассальных договорах </a:t>
            </a:r>
            <a:r>
              <a:rPr b="1" i="1" lang="en-US" sz="2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Асархаддона</a:t>
            </a:r>
            <a:r>
              <a:rPr b="1" i="1" lang="en-US" sz="2000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II Ассирийского (7</a:t>
            </a:r>
            <a:r>
              <a:rPr b="1" baseline="30000" i="1" lang="en-US" sz="2000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ой</a:t>
            </a:r>
            <a:r>
              <a:rPr b="1" i="1" lang="en-US" sz="2000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век до н.э.).</a:t>
            </a:r>
            <a:endParaRPr b="0" i="1" sz="20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752480"/>
            <a:ext cx="2895480" cy="48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76720" y="1752480"/>
            <a:ext cx="5638680" cy="422928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8"/>
          <p:cNvSpPr/>
          <p:nvPr/>
        </p:nvSpPr>
        <p:spPr>
          <a:xfrm>
            <a:off x="685800" y="6521400"/>
            <a:ext cx="2513916" cy="33733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600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Британский музей, Лондон</a:t>
            </a:r>
            <a:endParaRPr b="0" i="1" sz="16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7" name="Google Shape;147;p8"/>
          <p:cNvSpPr/>
          <p:nvPr/>
        </p:nvSpPr>
        <p:spPr>
          <a:xfrm>
            <a:off x="5257800" y="5987875"/>
            <a:ext cx="2670192" cy="33733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600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Университет Пенсильвании</a:t>
            </a:r>
            <a:endParaRPr b="0" i="1" sz="16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71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49" name="Google Shape;649;p71"/>
          <p:cNvSpPr/>
          <p:nvPr/>
        </p:nvSpPr>
        <p:spPr>
          <a:xfrm>
            <a:off x="457200" y="100730"/>
            <a:ext cx="8686818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Паломнические праздники</a:t>
            </a:r>
            <a:r>
              <a:rPr i="1" lang="en-US" sz="4400" strike="noStrike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 </a:t>
            </a:r>
            <a:r>
              <a:rPr i="1" lang="en-US" sz="4800" strike="noStrike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(16:1-17)</a:t>
            </a:r>
            <a:endParaRPr i="1" sz="4800" strike="noStrike">
              <a:solidFill>
                <a:srgbClr val="000000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650" name="Google Shape;650;p71"/>
          <p:cNvSpPr/>
          <p:nvPr/>
        </p:nvSpPr>
        <p:spPr>
          <a:xfrm>
            <a:off x="457200" y="1981080"/>
            <a:ext cx="8229600" cy="4114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Годовой календарь Израиля был наполнен праздниками, прославляющими Божьи деяния спасения.</a:t>
            </a:r>
            <a:endParaRPr b="1" sz="28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Они также были согласованы с сельскохозяйственным циклом.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Три из этих собраний — хагим (паломничества) — должны были проводиться только в центральном святилище.</a:t>
            </a:r>
            <a:endParaRPr i="1" sz="2400"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None/>
            </a:pPr>
            <a:r>
              <a:t/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2"/>
        </a:solidFill>
      </p:bgPr>
    </p:bg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72"/>
          <p:cNvSpPr/>
          <p:nvPr/>
        </p:nvSpPr>
        <p:spPr>
          <a:xfrm>
            <a:off x="457200" y="76320"/>
            <a:ext cx="8229600" cy="10666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827F4C"/>
                </a:solidFill>
                <a:latin typeface="Lora SemiBold"/>
                <a:ea typeface="Lora SemiBold"/>
                <a:cs typeface="Lora SemiBold"/>
                <a:sym typeface="Lora SemiBold"/>
              </a:rPr>
              <a:t>Хаггим</a:t>
            </a:r>
            <a:endParaRPr i="1" sz="4400" strike="noStrike">
              <a:solidFill>
                <a:srgbClr val="000000"/>
              </a:solidFill>
              <a:latin typeface="Lora SemiBold"/>
              <a:ea typeface="Lora SemiBold"/>
              <a:cs typeface="Lora SemiBold"/>
              <a:sym typeface="Lora SemiBold"/>
            </a:endParaRPr>
          </a:p>
        </p:txBody>
      </p:sp>
      <p:sp>
        <p:nvSpPr>
          <p:cNvPr id="656" name="Google Shape;656;p72"/>
          <p:cNvSpPr/>
          <p:nvPr/>
        </p:nvSpPr>
        <p:spPr>
          <a:xfrm>
            <a:off x="304925" y="1371600"/>
            <a:ext cx="2590542" cy="474805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BDAC2"/>
          </a:solidFill>
          <a:ln cap="flat" cmpd="sng" w="126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strike="noStrike">
                <a:solidFill>
                  <a:srgbClr val="FF8E1D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Пасха</a:t>
            </a:r>
            <a:endParaRPr sz="3000" strike="noStrike">
              <a:solidFill>
                <a:srgbClr val="000000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Вспоминали</a:t>
            </a:r>
            <a:r>
              <a:rPr b="0" i="1" lang="en-US" sz="2400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об исходе из Египта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>
                <a:latin typeface="Arial Narrow"/>
                <a:ea typeface="Arial Narrow"/>
                <a:cs typeface="Arial Narrow"/>
                <a:sym typeface="Arial Narrow"/>
              </a:rPr>
              <a:t>Питались </a:t>
            </a:r>
            <a:r>
              <a:rPr b="0" i="1" lang="en-US" sz="2400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только пресным хлебом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>
                <a:latin typeface="Arial Narrow"/>
                <a:ea typeface="Arial Narrow"/>
                <a:cs typeface="Arial Narrow"/>
                <a:sym typeface="Arial Narrow"/>
              </a:rPr>
              <a:t>Происходила</a:t>
            </a:r>
            <a:r>
              <a:rPr b="0" i="1" lang="en-US" sz="2400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во время сбора урожая ячменя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57" name="Google Shape;657;p72"/>
          <p:cNvSpPr/>
          <p:nvPr/>
        </p:nvSpPr>
        <p:spPr>
          <a:xfrm>
            <a:off x="3276725" y="1371600"/>
            <a:ext cx="2590542" cy="474805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9C5A3"/>
          </a:solidFill>
          <a:ln cap="flat" cmpd="sng" w="126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8E1D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Недель</a:t>
            </a:r>
            <a:endParaRPr b="0" i="1" sz="30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673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460"/>
              <a:buFont typeface="Noto Sans Symbols"/>
              <a:buChar char="■"/>
            </a:pPr>
            <a:r>
              <a:rPr b="0" i="1" lang="en-US" sz="2300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Вспомин</a:t>
            </a:r>
            <a:r>
              <a:rPr i="1" lang="en-US" sz="2300">
                <a:latin typeface="Arial Narrow"/>
                <a:ea typeface="Arial Narrow"/>
                <a:cs typeface="Arial Narrow"/>
                <a:sym typeface="Arial Narrow"/>
              </a:rPr>
              <a:t>а</a:t>
            </a:r>
            <a:r>
              <a:rPr b="0" i="1" lang="en-US" sz="2300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ли о даре свободы от рабства</a:t>
            </a:r>
            <a:endParaRPr b="0" i="1" sz="23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673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460"/>
              <a:buFont typeface="Noto Sans Symbols"/>
              <a:buChar char="■"/>
            </a:pPr>
            <a:r>
              <a:rPr i="1" lang="en-US" sz="2300">
                <a:latin typeface="Arial Narrow"/>
                <a:ea typeface="Arial Narrow"/>
                <a:cs typeface="Arial Narrow"/>
                <a:sym typeface="Arial Narrow"/>
              </a:rPr>
              <a:t>Происходил</a:t>
            </a:r>
            <a:r>
              <a:rPr b="0" i="1" lang="en-US" sz="2300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через семь недель после Песаха</a:t>
            </a:r>
            <a:endParaRPr b="0" i="1" sz="23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673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460"/>
              <a:buFont typeface="Noto Sans Symbols"/>
              <a:buChar char="■"/>
            </a:pPr>
            <a:r>
              <a:rPr i="1" lang="en-US" sz="2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Происходил</a:t>
            </a:r>
            <a:r>
              <a:rPr b="0" i="1" lang="en-US" sz="2300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во время сбора урожая пшеницы</a:t>
            </a:r>
            <a:endParaRPr b="0" i="1" sz="23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58" name="Google Shape;658;p72"/>
          <p:cNvSpPr/>
          <p:nvPr/>
        </p:nvSpPr>
        <p:spPr>
          <a:xfrm>
            <a:off x="6248525" y="1371600"/>
            <a:ext cx="2590500" cy="4748100"/>
          </a:xfrm>
          <a:prstGeom prst="rect">
            <a:avLst/>
          </a:prstGeom>
          <a:solidFill>
            <a:srgbClr val="C9C5A3"/>
          </a:solidFill>
          <a:ln cap="flat" cmpd="sng" w="126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8E1D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Шалашей</a:t>
            </a:r>
            <a:endParaRPr b="0" i="1" sz="30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Вспоминали</a:t>
            </a:r>
            <a:r>
              <a:rPr b="0" i="1" lang="en-US" sz="2400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о </a:t>
            </a:r>
            <a:r>
              <a:rPr i="1" lang="en-US" sz="2400">
                <a:latin typeface="Arial Narrow"/>
                <a:ea typeface="Arial Narrow"/>
                <a:cs typeface="Arial Narrow"/>
                <a:sym typeface="Arial Narrow"/>
              </a:rPr>
              <a:t>странствиях п</a:t>
            </a:r>
            <a:r>
              <a:rPr b="0" i="1" lang="en-US" sz="2400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о пустыне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>
                <a:latin typeface="Arial Narrow"/>
                <a:ea typeface="Arial Narrow"/>
                <a:cs typeface="Arial Narrow"/>
                <a:sym typeface="Arial Narrow"/>
              </a:rPr>
              <a:t>Семь дней семьи жили в шалашах (кущах)</a:t>
            </a:r>
            <a:endParaRPr i="1" sz="24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Происходил</a:t>
            </a:r>
            <a:r>
              <a:rPr b="0" i="1" lang="en-US" sz="2400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в конце сезона сбора урожая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59" name="Google Shape;659;p72"/>
          <p:cNvSpPr/>
          <p:nvPr/>
        </p:nvSpPr>
        <p:spPr>
          <a:xfrm>
            <a:off x="76320" y="6019920"/>
            <a:ext cx="8915400" cy="8254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00" strike="noStrik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Дополнительные подробности содержатся в книге Левит 23 и Числах 28-29.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73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65" name="Google Shape;665;p73"/>
          <p:cNvSpPr/>
          <p:nvPr/>
        </p:nvSpPr>
        <p:spPr>
          <a:xfrm>
            <a:off x="76320" y="4191120"/>
            <a:ext cx="8153280" cy="7617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Положения о лидерах</a:t>
            </a:r>
            <a:endParaRPr sz="5100">
              <a:solidFill>
                <a:srgbClr val="827F4C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cxnSp>
        <p:nvCxnSpPr>
          <p:cNvPr id="666" name="Google Shape;666;p73"/>
          <p:cNvCxnSpPr/>
          <p:nvPr/>
        </p:nvCxnSpPr>
        <p:spPr>
          <a:xfrm>
            <a:off x="0" y="4038480"/>
            <a:ext cx="9144000" cy="1800"/>
          </a:xfrm>
          <a:prstGeom prst="straightConnector1">
            <a:avLst/>
          </a:prstGeom>
          <a:noFill/>
          <a:ln cap="flat" cmpd="sng" w="763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667" name="Google Shape;667;p73"/>
          <p:cNvCxnSpPr/>
          <p:nvPr/>
        </p:nvCxnSpPr>
        <p:spPr>
          <a:xfrm>
            <a:off x="0" y="3886200"/>
            <a:ext cx="9144000" cy="1440"/>
          </a:xfrm>
          <a:prstGeom prst="straightConnector1">
            <a:avLst/>
          </a:prstGeom>
          <a:noFill/>
          <a:ln cap="flat" cmpd="sng" w="572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668" name="Google Shape;668;p73"/>
          <p:cNvCxnSpPr/>
          <p:nvPr/>
        </p:nvCxnSpPr>
        <p:spPr>
          <a:xfrm>
            <a:off x="0" y="4191120"/>
            <a:ext cx="9144000" cy="1440"/>
          </a:xfrm>
          <a:prstGeom prst="straightConnector1">
            <a:avLst/>
          </a:prstGeom>
          <a:noFill/>
          <a:ln cap="flat" cmpd="sng" w="572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74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74" name="Google Shape;674;p74"/>
          <p:cNvSpPr/>
          <p:nvPr/>
        </p:nvSpPr>
        <p:spPr>
          <a:xfrm>
            <a:off x="40450" y="119400"/>
            <a:ext cx="906309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827F4C"/>
                </a:solidFill>
                <a:latin typeface="Lora SemiBold"/>
                <a:ea typeface="Lora SemiBold"/>
                <a:cs typeface="Lora SemiBold"/>
                <a:sym typeface="Lora SemiBold"/>
              </a:rPr>
              <a:t>Судьи и начальники родов </a:t>
            </a:r>
            <a:br>
              <a:rPr lang="en-US" sz="5100">
                <a:solidFill>
                  <a:srgbClr val="827F4C"/>
                </a:solidFill>
                <a:latin typeface="Lora SemiBold"/>
                <a:ea typeface="Lora SemiBold"/>
                <a:cs typeface="Lora SemiBold"/>
                <a:sym typeface="Lora SemiBold"/>
              </a:rPr>
            </a:br>
            <a:r>
              <a:rPr lang="en-US" sz="5100">
                <a:solidFill>
                  <a:srgbClr val="827F4C"/>
                </a:solidFill>
                <a:latin typeface="Lora SemiBold"/>
                <a:ea typeface="Lora SemiBold"/>
                <a:cs typeface="Lora SemiBold"/>
                <a:sym typeface="Lora SemiBold"/>
              </a:rPr>
              <a:t>(16:18-17:7)</a:t>
            </a:r>
            <a:endParaRPr sz="5100">
              <a:solidFill>
                <a:srgbClr val="827F4C"/>
              </a:solidFill>
              <a:latin typeface="Lora SemiBold"/>
              <a:ea typeface="Lora SemiBold"/>
              <a:cs typeface="Lora SemiBold"/>
              <a:sym typeface="Lora SemiBold"/>
            </a:endParaRPr>
          </a:p>
        </p:txBody>
      </p:sp>
      <p:sp>
        <p:nvSpPr>
          <p:cNvPr id="675" name="Google Shape;675;p74"/>
          <p:cNvSpPr/>
          <p:nvPr/>
        </p:nvSpPr>
        <p:spPr>
          <a:xfrm>
            <a:off x="118275" y="1756975"/>
            <a:ext cx="8985276" cy="457201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В разных городах должны были быть назначены судьи и писари.</a:t>
            </a:r>
            <a:endParaRPr b="1" sz="28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В более поздние времена цари лично </a:t>
            </a:r>
            <a:r>
              <a:rPr i="1"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назначали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судей (ср. 1 Пар. 23:3-4; 2 Пар. 19:4-7).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Главные качества для этих должностей — безупречная честность и беспристрастность.</a:t>
            </a:r>
            <a:endParaRPr i="1" sz="2400"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Предупреждения против идолопоклонства здесь кажутся неуместными, но отступничество лидера могло развратить весь народ.</a:t>
            </a:r>
            <a:endParaRPr i="1" sz="2400"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Обвинения в идолопоклонстве требовали тщательного расследования, а свидетели должны были привести приговор в исполнение </a:t>
            </a:r>
            <a:endParaRPr i="1" sz="24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75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81" name="Google Shape;681;p75"/>
          <p:cNvSpPr/>
          <p:nvPr/>
        </p:nvSpPr>
        <p:spPr>
          <a:xfrm>
            <a:off x="457200" y="5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Судебная</a:t>
            </a:r>
            <a:r>
              <a:rPr i="1" lang="en-US" sz="4400" strike="noStrike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 </a:t>
            </a:r>
            <a:r>
              <a:rPr lang="en-US" sz="51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власть</a:t>
            </a:r>
            <a:r>
              <a:rPr i="1" lang="en-US" sz="4400" strike="noStrike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 </a:t>
            </a:r>
            <a:r>
              <a:rPr lang="en-US" sz="51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(17:8-13)</a:t>
            </a:r>
            <a:endParaRPr sz="5100">
              <a:solidFill>
                <a:srgbClr val="827F4C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682" name="Google Shape;682;p75"/>
          <p:cNvSpPr/>
          <p:nvPr/>
        </p:nvSpPr>
        <p:spPr>
          <a:xfrm>
            <a:off x="533520" y="1600200"/>
            <a:ext cx="3809880" cy="4952880"/>
          </a:xfrm>
          <a:custGeom>
            <a:rect b="b" l="l" r="r" t="t"/>
            <a:pathLst>
              <a:path extrusionOk="0" h="21600" w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extrusionOk="0" h="21600" w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gradFill>
            <a:gsLst>
              <a:gs pos="0">
                <a:srgbClr val="A4B388"/>
              </a:gs>
              <a:gs pos="100000">
                <a:srgbClr val="D8EBB3"/>
              </a:gs>
            </a:gsLst>
            <a:lin ang="5400000" scaled="0"/>
          </a:gra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  <a:effectLst>
            <a:outerShdw rotWithShape="0" dir="2700000" dist="107932">
              <a:srgbClr val="808080"/>
            </a:outerShdw>
          </a:effectLst>
        </p:spPr>
      </p:sp>
      <p:sp>
        <p:nvSpPr>
          <p:cNvPr id="683" name="Google Shape;683;p75"/>
          <p:cNvSpPr/>
          <p:nvPr/>
        </p:nvSpPr>
        <p:spPr>
          <a:xfrm>
            <a:off x="609480" y="1676520"/>
            <a:ext cx="3810240" cy="5029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Местные суды</a:t>
            </a:r>
            <a:endParaRPr b="0" sz="2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None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Большинство дел рассматривали назначенные судьи в разных городах.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None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Де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в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ора, например, вершила суд под 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пальмой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в Ефреме (ср. 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Суд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4:4-5).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84" name="Google Shape;684;p75"/>
          <p:cNvSpPr/>
          <p:nvPr/>
        </p:nvSpPr>
        <p:spPr>
          <a:xfrm>
            <a:off x="4876920" y="1600200"/>
            <a:ext cx="3809880" cy="5029200"/>
          </a:xfrm>
          <a:custGeom>
            <a:rect b="b" l="l" r="r" t="t"/>
            <a:pathLst>
              <a:path extrusionOk="0" h="21600" w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extrusionOk="0" h="21600" w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gradFill>
            <a:gsLst>
              <a:gs pos="0">
                <a:srgbClr val="D8EBB3"/>
              </a:gs>
              <a:gs pos="100000">
                <a:srgbClr val="A4B388"/>
              </a:gs>
            </a:gsLst>
            <a:lin ang="5400000" scaled="0"/>
          </a:gra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  <a:effectLst>
            <a:outerShdw rotWithShape="0" dir="2700000" dist="107932">
              <a:srgbClr val="808080"/>
            </a:outerShdw>
          </a:effectLst>
        </p:spPr>
      </p:sp>
      <p:sp>
        <p:nvSpPr>
          <p:cNvPr id="685" name="Google Shape;685;p75"/>
          <p:cNvSpPr/>
          <p:nvPr/>
        </p:nvSpPr>
        <p:spPr>
          <a:xfrm>
            <a:off x="4952880" y="1676520"/>
            <a:ext cx="3733920" cy="46479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Высшие суды</a:t>
            </a:r>
            <a:endParaRPr b="0" sz="2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None/>
            </a:pPr>
            <a:r>
              <a:rPr b="0" i="1" lang="en-US" sz="2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Сложные дела, связанные с убийствами, нападениями и побоями, а также сложные судебные разбирательства могли быть переданы на рассмотрение трибунала из священников и левитов в центральном святилище.</a:t>
            </a:r>
            <a:endParaRPr b="0" i="1" sz="20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None/>
            </a:pPr>
            <a:r>
              <a:rPr i="1" lang="en-US" sz="2000">
                <a:latin typeface="Tahoma"/>
                <a:ea typeface="Tahoma"/>
                <a:cs typeface="Tahoma"/>
                <a:sym typeface="Tahoma"/>
              </a:rPr>
              <a:t>Несоблюдение судебного решения каралось смертной казнью.</a:t>
            </a:r>
            <a:endParaRPr b="0" i="1" sz="20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2"/>
        </a:solidFill>
      </p:bgPr>
    </p:bg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76"/>
          <p:cNvSpPr/>
          <p:nvPr/>
        </p:nvSpPr>
        <p:spPr>
          <a:xfrm>
            <a:off x="457200" y="5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 strike="noStrik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Обсуждение</a:t>
            </a:r>
            <a:endParaRPr b="0" sz="4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91" name="Google Shape;691;p76"/>
          <p:cNvSpPr/>
          <p:nvPr/>
        </p:nvSpPr>
        <p:spPr>
          <a:xfrm>
            <a:off x="361075" y="1104850"/>
            <a:ext cx="8572500" cy="46483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600">
                <a:latin typeface="Tahoma"/>
                <a:ea typeface="Tahoma"/>
                <a:cs typeface="Tahoma"/>
                <a:sym typeface="Tahoma"/>
              </a:rPr>
              <a:t>Иногда современные люди утверждают, что личная мораль менее важна для государственных служащих, чем их способность «выполнять работу». Насколько важны моральные качества для современных лидеров?</a:t>
            </a:r>
            <a:endParaRPr i="1" sz="26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2600">
                <a:latin typeface="Tahoma"/>
                <a:ea typeface="Tahoma"/>
                <a:cs typeface="Tahoma"/>
                <a:sym typeface="Tahoma"/>
              </a:rPr>
              <a:t>Если идолопоклонство среди правителей было угрозой для народа Израиля, значит ли это, что религиозные убеждения лидера, даже в современном мире, имеют значение для его избирателей?</a:t>
            </a:r>
            <a:endParaRPr i="1" sz="26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2600">
                <a:latin typeface="Tahoma"/>
                <a:ea typeface="Tahoma"/>
                <a:cs typeface="Tahoma"/>
                <a:sym typeface="Tahoma"/>
              </a:rPr>
              <a:t>Почему неуважение к суду было (и остается) такой серьезной проблемой?</a:t>
            </a:r>
            <a:endParaRPr i="1" sz="2600"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26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77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97" name="Google Shape;697;p77"/>
          <p:cNvSpPr/>
          <p:nvPr/>
        </p:nvSpPr>
        <p:spPr>
          <a:xfrm>
            <a:off x="457200" y="-168095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827F4C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Царь (17:14-20)</a:t>
            </a:r>
            <a:endParaRPr sz="5100">
              <a:solidFill>
                <a:srgbClr val="827F4C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698" name="Google Shape;698;p77"/>
          <p:cNvSpPr/>
          <p:nvPr/>
        </p:nvSpPr>
        <p:spPr>
          <a:xfrm>
            <a:off x="457200" y="957130"/>
            <a:ext cx="8381880" cy="457201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Идея израильского царства восходит к Божьим обетованиям, данным Аврааму (Быт. 17:6, 16).</a:t>
            </a:r>
            <a:endParaRPr b="1" sz="28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Хотя попытки установить царскую власть предпринимались еще во времена судей (см. Суд. 9), она была окончательно учреждена лишь в эпоху Самуила (см. 1 Цар. 8–10).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u="sng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Главным критерием 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для израильских царей была не популярность, а божественное одобрение.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Царям запрещалось создавать многочисленные колесничные войска, содержать большой гарем или накапливать огромную казну — что обычно символизировало власть царей на древнем Ближнем Востоке.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Царь должен от всего сердца следовать Торе, регулярно 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перечитывая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ее, чтобы освежить в памяти ее требования.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78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04" name="Google Shape;704;p78"/>
          <p:cNvSpPr/>
          <p:nvPr/>
        </p:nvSpPr>
        <p:spPr>
          <a:xfrm>
            <a:off x="457200" y="-168070"/>
            <a:ext cx="8229600" cy="114301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Священники (18:1-13)</a:t>
            </a:r>
            <a:endParaRPr sz="5100">
              <a:solidFill>
                <a:srgbClr val="827F4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05" name="Google Shape;705;p78"/>
          <p:cNvSpPr/>
          <p:nvPr/>
        </p:nvSpPr>
        <p:spPr>
          <a:xfrm>
            <a:off x="457200" y="1143025"/>
            <a:ext cx="8229600" cy="518146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Священники служили у жертвенника и вместе с левитами отвечали за обучение Израиля Торе (33:10a).</a:t>
            </a:r>
            <a:endParaRPr b="1" sz="28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Поскольку они не получили земельного надела, их содержали за счет приношений от народа и некоторых частей жертвоприношений; они не должны были есть жертвенные части, не предназначенные для них (ср. 1 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Цар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2:12-17).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Левиты, жившие в отдаленных 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селениях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сохраняли свои права священнослужителей и не должны были подчиняться тем, кто жил вблизи центрального святилища.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В то время как священники были законными оракулами, ханаанская духовность таковой не являлась!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79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11" name="Google Shape;711;p79"/>
          <p:cNvSpPr/>
          <p:nvPr/>
        </p:nvSpPr>
        <p:spPr>
          <a:xfrm>
            <a:off x="457200" y="82055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Пророк (18:14-22)</a:t>
            </a:r>
            <a:endParaRPr sz="5100">
              <a:solidFill>
                <a:srgbClr val="827F4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12" name="Google Shape;712;p79"/>
          <p:cNvSpPr/>
          <p:nvPr/>
        </p:nvSpPr>
        <p:spPr>
          <a:xfrm>
            <a:off x="457200" y="1453655"/>
            <a:ext cx="8229600" cy="4114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Поскольку пророки были широко распространены на древнем Ближнем Востоке (ср. 13), необходимо было уметь отличать истинных пророков, призванных продолжить миссию Моисея, от ложных.</a:t>
            </a:r>
            <a:endParaRPr b="1" sz="28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Важнейшим качеством было то, что истинный пророк должен говорить слово Яхве (т.е. акцент делался не на магии или экстазе, а на "Слове").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Лакмусовой бумажкой для истинного пророчества была верность завету и точность предсказаний.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80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18" name="Google Shape;718;p80"/>
          <p:cNvSpPr/>
          <p:nvPr/>
        </p:nvSpPr>
        <p:spPr>
          <a:xfrm>
            <a:off x="457200" y="3808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Мессианский пророк</a:t>
            </a:r>
            <a:endParaRPr sz="5100">
              <a:solidFill>
                <a:srgbClr val="827F4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19" name="Google Shape;719;p80"/>
          <p:cNvSpPr/>
          <p:nvPr/>
        </p:nvSpPr>
        <p:spPr>
          <a:xfrm>
            <a:off x="457200" y="1981080"/>
            <a:ext cx="8229600" cy="4114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Выражение "пророк, подобный Моисею" стало пониматься в мессианском смысле (18:18).</a:t>
            </a:r>
            <a:endParaRPr b="1" sz="28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Именно поэтому много веков спустя делегация из храма спросит Иоанна Крестителя, не он ли "пророк" (ср. Ин. 1:21).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Петр объявил своим собратьям-израильтянам, что в Иисусе этот идеал исполнился (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Деян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3:22-23).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3" name="Google Shape;153;p9"/>
          <p:cNvSpPr/>
          <p:nvPr/>
        </p:nvSpPr>
        <p:spPr>
          <a:xfrm>
            <a:off x="533520" y="-76320"/>
            <a:ext cx="8153280" cy="12193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 strike="noStrike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ФОРМА ДОГОВОРА</a:t>
            </a:r>
            <a:r>
              <a:rPr b="0" i="1" lang="en-US" sz="4400" strike="noStrike">
                <a:solidFill>
                  <a:srgbClr val="FF9900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br>
              <a:rPr lang="en-US" sz="4400">
                <a:latin typeface="Arial"/>
                <a:ea typeface="Arial"/>
                <a:cs typeface="Arial"/>
                <a:sym typeface="Arial"/>
              </a:rPr>
            </a:br>
            <a:r>
              <a:rPr b="0" lang="en-US" sz="2800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(Хеттский договор о сюзеренитете)</a:t>
            </a:r>
            <a:endParaRPr b="0" sz="2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4" name="Google Shape;154;p9"/>
          <p:cNvSpPr/>
          <p:nvPr/>
        </p:nvSpPr>
        <p:spPr>
          <a:xfrm>
            <a:off x="228600" y="1143000"/>
            <a:ext cx="8686800" cy="5486400"/>
          </a:xfrm>
          <a:prstGeom prst="rect">
            <a:avLst/>
          </a:prstGeom>
          <a:gradFill>
            <a:gsLst>
              <a:gs pos="0">
                <a:srgbClr val="2A3F00"/>
              </a:gs>
              <a:gs pos="50000">
                <a:srgbClr val="5B8800"/>
              </a:gs>
              <a:gs pos="100000">
                <a:srgbClr val="2A3F00"/>
              </a:gs>
            </a:gsLst>
            <a:lin ang="2700000" scaled="0"/>
          </a:gra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7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None/>
            </a:pPr>
            <a:r>
              <a:rPr b="1" i="1" lang="en-US" sz="2300" strike="noStrike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Преамбула: </a:t>
            </a:r>
            <a:r>
              <a:rPr b="0" i="1" lang="en-US" sz="2300" strike="noStrike">
                <a:solidFill>
                  <a:srgbClr val="FFFF99"/>
                </a:solidFill>
                <a:latin typeface="Comic Sans MS"/>
                <a:ea typeface="Comic Sans MS"/>
                <a:cs typeface="Comic Sans MS"/>
                <a:sym typeface="Comic Sans MS"/>
              </a:rPr>
              <a:t>"Это слова Великого </a:t>
            </a:r>
            <a:r>
              <a:rPr i="1" lang="en-US" sz="2300">
                <a:solidFill>
                  <a:srgbClr val="FFFF99"/>
                </a:solidFill>
                <a:latin typeface="Comic Sans MS"/>
                <a:ea typeface="Comic Sans MS"/>
                <a:cs typeface="Comic Sans MS"/>
                <a:sym typeface="Comic Sans MS"/>
              </a:rPr>
              <a:t>Царя</a:t>
            </a:r>
            <a:r>
              <a:rPr b="0" i="1" lang="en-US" sz="2300" strike="noStrike">
                <a:solidFill>
                  <a:srgbClr val="FFFF99"/>
                </a:solidFill>
                <a:latin typeface="Comic Sans MS"/>
                <a:ea typeface="Comic Sans MS"/>
                <a:cs typeface="Comic Sans MS"/>
                <a:sym typeface="Comic Sans MS"/>
              </a:rPr>
              <a:t>..."</a:t>
            </a:r>
            <a:endParaRPr b="0" i="1" sz="23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224"/>
              </a:spcBef>
              <a:spcAft>
                <a:spcPts val="0"/>
              </a:spcAft>
              <a:buNone/>
            </a:pPr>
            <a:r>
              <a:t/>
            </a:r>
            <a:endParaRPr b="0" i="1" sz="7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None/>
            </a:pPr>
            <a:r>
              <a:rPr b="1" i="1" lang="en-US" sz="2300" strike="noStrike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Исторический пролог: </a:t>
            </a:r>
            <a:r>
              <a:rPr b="0" i="1" lang="en-US" sz="2300" strike="noStrike">
                <a:solidFill>
                  <a:srgbClr val="FFFF99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Подробности о благосклонности Великого </a:t>
            </a:r>
            <a:r>
              <a:rPr i="1" lang="en-US" sz="2300">
                <a:solidFill>
                  <a:srgbClr val="FFFF99"/>
                </a:solidFill>
                <a:latin typeface="Comic Sans MS"/>
                <a:ea typeface="Comic Sans MS"/>
                <a:cs typeface="Comic Sans MS"/>
                <a:sym typeface="Comic Sans MS"/>
              </a:rPr>
              <a:t>Царя</a:t>
            </a:r>
            <a:r>
              <a:rPr b="0" i="1" lang="en-US" sz="2300" strike="noStrike">
                <a:solidFill>
                  <a:srgbClr val="FFFF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в прошлом</a:t>
            </a:r>
            <a:endParaRPr b="0" i="1" sz="23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224"/>
              </a:spcBef>
              <a:spcAft>
                <a:spcPts val="0"/>
              </a:spcAft>
              <a:buNone/>
            </a:pPr>
            <a:r>
              <a:t/>
            </a:r>
            <a:endParaRPr b="0" i="1" sz="7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None/>
            </a:pPr>
            <a:r>
              <a:rPr b="1" i="1" lang="en-US" sz="2300" strike="noStrike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Положения: </a:t>
            </a:r>
            <a:r>
              <a:rPr b="0" i="1" lang="en-US" sz="2300" strike="noStrike">
                <a:solidFill>
                  <a:srgbClr val="FFFF99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Соответствующие обязательства вассала и </a:t>
            </a:r>
            <a:r>
              <a:rPr i="1" lang="en-US" sz="2300">
                <a:solidFill>
                  <a:srgbClr val="FFFF99"/>
                </a:solidFill>
                <a:latin typeface="Comic Sans MS"/>
                <a:ea typeface="Comic Sans MS"/>
                <a:cs typeface="Comic Sans MS"/>
                <a:sym typeface="Comic Sans MS"/>
              </a:rPr>
              <a:t>сюзерена</a:t>
            </a:r>
            <a:endParaRPr b="0" i="1" sz="23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224"/>
              </a:spcBef>
              <a:spcAft>
                <a:spcPts val="0"/>
              </a:spcAft>
              <a:buNone/>
            </a:pPr>
            <a:r>
              <a:t/>
            </a:r>
            <a:endParaRPr b="0" i="1" sz="7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None/>
            </a:pPr>
            <a:r>
              <a:rPr b="1" i="1" lang="en-US" sz="2300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Публичное хранение</a:t>
            </a:r>
            <a:r>
              <a:rPr b="1" i="1" lang="en-US" sz="2300" strike="noStrike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документа: </a:t>
            </a:r>
            <a:r>
              <a:rPr b="0" i="1" lang="en-US" sz="2300" strike="noStrike">
                <a:solidFill>
                  <a:srgbClr val="FFFF99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Письменный протокол с копиями, переданными на хранение в соответствующие храмы сторон соглашения</a:t>
            </a:r>
            <a:endParaRPr b="0" i="1" sz="23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224"/>
              </a:spcBef>
              <a:spcAft>
                <a:spcPts val="0"/>
              </a:spcAft>
              <a:buNone/>
            </a:pPr>
            <a:r>
              <a:t/>
            </a:r>
            <a:endParaRPr b="0" i="1" sz="7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None/>
            </a:pPr>
            <a:r>
              <a:rPr b="1" i="1" lang="en-US" sz="2300" strike="noStrike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Свидетели: </a:t>
            </a:r>
            <a:r>
              <a:rPr b="0" i="1" lang="en-US" sz="2300" strike="noStrike">
                <a:solidFill>
                  <a:srgbClr val="FFFF99"/>
                </a:solidFill>
                <a:latin typeface="Comic Sans MS"/>
                <a:ea typeface="Comic Sans MS"/>
                <a:cs typeface="Comic Sans MS"/>
                <a:sym typeface="Comic Sans MS"/>
              </a:rPr>
              <a:t>Божества соответствующих сторон</a:t>
            </a:r>
            <a:endParaRPr b="0" i="1" sz="23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224"/>
              </a:spcBef>
              <a:spcAft>
                <a:spcPts val="0"/>
              </a:spcAft>
              <a:buNone/>
            </a:pPr>
            <a:r>
              <a:t/>
            </a:r>
            <a:endParaRPr b="0" i="1" sz="7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None/>
            </a:pPr>
            <a:r>
              <a:rPr b="1" i="1" lang="en-US" sz="2300" strike="noStrike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Благословения и проклятия: </a:t>
            </a:r>
            <a:r>
              <a:rPr b="0" i="1" lang="en-US" sz="2300" strike="noStrike">
                <a:solidFill>
                  <a:srgbClr val="FFFF99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Последствия послушания или нарушения завета</a:t>
            </a:r>
            <a:endParaRPr b="0" i="1" sz="23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2"/>
        </a:solidFill>
      </p:bgPr>
    </p:bg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81"/>
          <p:cNvSpPr/>
          <p:nvPr/>
        </p:nvSpPr>
        <p:spPr>
          <a:xfrm>
            <a:off x="457200" y="3808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 strike="noStrik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Обсуждение</a:t>
            </a:r>
            <a:endParaRPr b="0" sz="4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25" name="Google Shape;725;p81"/>
          <p:cNvSpPr/>
          <p:nvPr/>
        </p:nvSpPr>
        <p:spPr>
          <a:xfrm>
            <a:off x="457200" y="1752480"/>
            <a:ext cx="8229600" cy="46483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32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Применимы ли какие-либо из законов, касающихся священников и пророков </a:t>
            </a:r>
            <a:r>
              <a:rPr i="1" lang="en-US" sz="3200">
                <a:latin typeface="Tahoma"/>
                <a:ea typeface="Tahoma"/>
                <a:cs typeface="Tahoma"/>
                <a:sym typeface="Tahoma"/>
              </a:rPr>
              <a:t>ВЗ</a:t>
            </a:r>
            <a:r>
              <a:rPr b="0" i="1" lang="en-US" sz="32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к лидерам церкви НЗ?</a:t>
            </a:r>
            <a:endParaRPr b="0" i="1" sz="3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82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31" name="Google Shape;731;p82"/>
          <p:cNvSpPr/>
          <p:nvPr/>
        </p:nvSpPr>
        <p:spPr>
          <a:xfrm>
            <a:off x="152280" y="4191120"/>
            <a:ext cx="8991720" cy="1295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6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Условия об уголовном праве, войне и других вопросах</a:t>
            </a:r>
            <a:endParaRPr b="1" sz="4600">
              <a:solidFill>
                <a:srgbClr val="827F4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cxnSp>
        <p:nvCxnSpPr>
          <p:cNvPr id="732" name="Google Shape;732;p82"/>
          <p:cNvCxnSpPr/>
          <p:nvPr/>
        </p:nvCxnSpPr>
        <p:spPr>
          <a:xfrm>
            <a:off x="0" y="4038480"/>
            <a:ext cx="9144000" cy="1800"/>
          </a:xfrm>
          <a:prstGeom prst="straightConnector1">
            <a:avLst/>
          </a:prstGeom>
          <a:noFill/>
          <a:ln cap="flat" cmpd="sng" w="763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733" name="Google Shape;733;p82"/>
          <p:cNvCxnSpPr/>
          <p:nvPr/>
        </p:nvCxnSpPr>
        <p:spPr>
          <a:xfrm>
            <a:off x="0" y="3886200"/>
            <a:ext cx="9144000" cy="1440"/>
          </a:xfrm>
          <a:prstGeom prst="straightConnector1">
            <a:avLst/>
          </a:prstGeom>
          <a:noFill/>
          <a:ln cap="flat" cmpd="sng" w="572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734" name="Google Shape;734;p82"/>
          <p:cNvCxnSpPr/>
          <p:nvPr/>
        </p:nvCxnSpPr>
        <p:spPr>
          <a:xfrm>
            <a:off x="0" y="4191120"/>
            <a:ext cx="9144000" cy="1440"/>
          </a:xfrm>
          <a:prstGeom prst="straightConnector1">
            <a:avLst/>
          </a:prstGeom>
          <a:noFill/>
          <a:ln cap="flat" cmpd="sng" w="572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83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40" name="Google Shape;740;p83"/>
          <p:cNvSpPr/>
          <p:nvPr/>
        </p:nvSpPr>
        <p:spPr>
          <a:xfrm>
            <a:off x="457200" y="3808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Города-убежища (19:1-13)</a:t>
            </a:r>
            <a:endParaRPr b="1" sz="5100">
              <a:solidFill>
                <a:srgbClr val="827F4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41" name="Google Shape;741;p83"/>
          <p:cNvSpPr/>
          <p:nvPr/>
        </p:nvSpPr>
        <p:spPr>
          <a:xfrm>
            <a:off x="457200" y="1752480"/>
            <a:ext cx="8229600" cy="4572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 strike="noStrike">
                <a:solidFill>
                  <a:srgbClr val="5B8800"/>
                </a:solidFill>
                <a:latin typeface="Tahoma"/>
                <a:ea typeface="Tahoma"/>
                <a:cs typeface="Tahoma"/>
                <a:sym typeface="Tahoma"/>
              </a:rPr>
              <a:t>Города-убежища были известны в различных древних культурах Ближнего Востока (хетты, вавилоняне и др.).</a:t>
            </a:r>
            <a:endParaRPr b="0" i="1" sz="2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Шесть городов, выделенных Моисеем, служили защитой от кровной мести для каждого, кто был виновен в непредумышленном убийстве.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Палач был </a:t>
            </a:r>
            <a:r>
              <a:rPr i="1" lang="en-US" sz="2400"/>
              <a:t> גֹּאֵל</a:t>
            </a:r>
            <a:r>
              <a:rPr b="0" i="1" lang="en-US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(= искупитель), близкий родственник убитого.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Пока виновный в непредумышленном убийстве оставался в пределах города-убежища, он находился под защитой городских старейшин (Города-убежища, однако, не могли защищать убийц).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84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47" name="Google Shape;747;p84"/>
          <p:cNvSpPr/>
          <p:nvPr/>
        </p:nvSpPr>
        <p:spPr>
          <a:xfrm>
            <a:off x="2133720" y="914400"/>
            <a:ext cx="152280" cy="15228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84"/>
          <p:cNvSpPr/>
          <p:nvPr/>
        </p:nvSpPr>
        <p:spPr>
          <a:xfrm>
            <a:off x="3962520" y="152280"/>
            <a:ext cx="5181480" cy="62485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Города-убежища (4:41-43)</a:t>
            </a:r>
            <a:endParaRPr b="1" sz="3000">
              <a:solidFill>
                <a:srgbClr val="827F4C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None/>
            </a:pPr>
            <a:r>
              <a:rPr b="0" i="1" lang="en-US" sz="2600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Для случаев непредумышленного убийства шесть городов были определены как "города-убежища", куда мог отправиться любой виновный в непредумышленном убийстве в целях безопасности (ср. </a:t>
            </a:r>
            <a:r>
              <a:rPr i="1" lang="en-US" sz="2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Чис</a:t>
            </a:r>
            <a:r>
              <a:rPr b="0" i="1" lang="en-US" sz="2600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35; </a:t>
            </a:r>
            <a:r>
              <a:rPr i="1" lang="en-US" sz="2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Нав</a:t>
            </a:r>
            <a:r>
              <a:rPr b="0" i="1" lang="en-US" sz="2600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20:1-9).</a:t>
            </a:r>
            <a:endParaRPr b="0" i="1" sz="2600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None/>
            </a:pPr>
            <a:r>
              <a:t/>
            </a:r>
            <a:endParaRPr b="0" i="1" sz="2600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None/>
            </a:pPr>
            <a:r>
              <a:rPr b="1" i="1" lang="en-US" sz="2600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Голан?</a:t>
            </a:r>
            <a:endParaRPr b="0" i="1" sz="2600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None/>
            </a:pPr>
            <a:r>
              <a:rPr b="1" i="1" lang="en-US" sz="2600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Рамот</a:t>
            </a:r>
            <a:r>
              <a:rPr b="1" i="1" lang="en-US" sz="2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в </a:t>
            </a:r>
            <a:r>
              <a:rPr b="1" i="1" lang="en-US" sz="2600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Гал</a:t>
            </a:r>
            <a:r>
              <a:rPr b="1" i="1" lang="en-US" sz="2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а</a:t>
            </a:r>
            <a:r>
              <a:rPr b="1" i="1" lang="en-US" sz="2600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аде</a:t>
            </a:r>
            <a:endParaRPr b="0" i="1" sz="2600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None/>
            </a:pPr>
            <a:r>
              <a:rPr b="1" i="1" lang="en-US" sz="2600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Кедеш</a:t>
            </a:r>
            <a:endParaRPr b="0" i="1" sz="2600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None/>
            </a:pPr>
            <a:r>
              <a:rPr b="1" i="1" lang="en-US" sz="2600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Шехем</a:t>
            </a:r>
            <a:endParaRPr b="0" i="1" sz="2600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None/>
            </a:pPr>
            <a:r>
              <a:rPr b="1" i="1" lang="en-US" sz="2600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Бе</a:t>
            </a:r>
            <a:r>
              <a:rPr b="1" i="1" lang="en-US" sz="2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ц</a:t>
            </a:r>
            <a:r>
              <a:rPr b="1" i="1" lang="en-US" sz="2600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ер?</a:t>
            </a:r>
            <a:endParaRPr b="0" i="1" sz="2600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22"/>
              </a:spcBef>
              <a:spcAft>
                <a:spcPts val="0"/>
              </a:spcAft>
              <a:buNone/>
            </a:pPr>
            <a:r>
              <a:rPr b="1" i="1" lang="en-US" sz="2600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Хеврон</a:t>
            </a:r>
            <a:endParaRPr b="0" i="1" sz="2600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49" name="Google Shape;749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6669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p84"/>
          <p:cNvSpPr/>
          <p:nvPr/>
        </p:nvSpPr>
        <p:spPr>
          <a:xfrm>
            <a:off x="2286000" y="838080"/>
            <a:ext cx="152280" cy="15264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84"/>
          <p:cNvSpPr/>
          <p:nvPr/>
        </p:nvSpPr>
        <p:spPr>
          <a:xfrm>
            <a:off x="1143000" y="5867280"/>
            <a:ext cx="152280" cy="15264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84"/>
          <p:cNvSpPr/>
          <p:nvPr/>
        </p:nvSpPr>
        <p:spPr>
          <a:xfrm>
            <a:off x="1600200" y="3657600"/>
            <a:ext cx="152280" cy="15228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84"/>
          <p:cNvSpPr/>
          <p:nvPr/>
        </p:nvSpPr>
        <p:spPr>
          <a:xfrm>
            <a:off x="3200400" y="5181480"/>
            <a:ext cx="152280" cy="15264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Google Shape;754;p84"/>
          <p:cNvSpPr/>
          <p:nvPr/>
        </p:nvSpPr>
        <p:spPr>
          <a:xfrm>
            <a:off x="3429000" y="2590920"/>
            <a:ext cx="152280" cy="15228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84"/>
          <p:cNvSpPr/>
          <p:nvPr/>
        </p:nvSpPr>
        <p:spPr>
          <a:xfrm>
            <a:off x="3429000" y="1752480"/>
            <a:ext cx="152280" cy="15264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56" name="Google Shape;756;p84"/>
          <p:cNvCxnSpPr/>
          <p:nvPr/>
        </p:nvCxnSpPr>
        <p:spPr>
          <a:xfrm rot="10800000">
            <a:off x="2516040" y="1068120"/>
            <a:ext cx="1828800" cy="3809880"/>
          </a:xfrm>
          <a:prstGeom prst="straightConnector1">
            <a:avLst/>
          </a:prstGeom>
          <a:noFill/>
          <a:ln cap="flat" cmpd="sng" w="38150">
            <a:solidFill>
              <a:srgbClr val="FF3300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757" name="Google Shape;757;p84"/>
          <p:cNvCxnSpPr/>
          <p:nvPr/>
        </p:nvCxnSpPr>
        <p:spPr>
          <a:xfrm rot="10800000">
            <a:off x="3582720" y="1906200"/>
            <a:ext cx="685800" cy="2057400"/>
          </a:xfrm>
          <a:prstGeom prst="straightConnector1">
            <a:avLst/>
          </a:prstGeom>
          <a:noFill/>
          <a:ln cap="flat" cmpd="sng" w="38150">
            <a:solidFill>
              <a:srgbClr val="FF3300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758" name="Google Shape;758;p84"/>
          <p:cNvCxnSpPr/>
          <p:nvPr/>
        </p:nvCxnSpPr>
        <p:spPr>
          <a:xfrm rot="10800000">
            <a:off x="3583080" y="2820600"/>
            <a:ext cx="761760" cy="1600200"/>
          </a:xfrm>
          <a:prstGeom prst="straightConnector1">
            <a:avLst/>
          </a:prstGeom>
          <a:noFill/>
          <a:ln cap="flat" cmpd="sng" w="38150">
            <a:solidFill>
              <a:srgbClr val="FF3300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759" name="Google Shape;759;p84"/>
          <p:cNvCxnSpPr/>
          <p:nvPr/>
        </p:nvCxnSpPr>
        <p:spPr>
          <a:xfrm rot="10800000">
            <a:off x="1829880" y="3811320"/>
            <a:ext cx="2514600" cy="1523880"/>
          </a:xfrm>
          <a:prstGeom prst="straightConnector1">
            <a:avLst/>
          </a:prstGeom>
          <a:noFill/>
          <a:ln cap="flat" cmpd="sng" w="38150">
            <a:solidFill>
              <a:srgbClr val="FF3300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760" name="Google Shape;760;p84"/>
          <p:cNvCxnSpPr/>
          <p:nvPr/>
        </p:nvCxnSpPr>
        <p:spPr>
          <a:xfrm rot="10800000">
            <a:off x="3430440" y="5335560"/>
            <a:ext cx="914400" cy="457200"/>
          </a:xfrm>
          <a:prstGeom prst="straightConnector1">
            <a:avLst/>
          </a:prstGeom>
          <a:noFill/>
          <a:ln cap="flat" cmpd="sng" w="38150">
            <a:solidFill>
              <a:srgbClr val="FF3300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761" name="Google Shape;761;p84"/>
          <p:cNvCxnSpPr/>
          <p:nvPr/>
        </p:nvCxnSpPr>
        <p:spPr>
          <a:xfrm rot="10800000">
            <a:off x="1372680" y="5944680"/>
            <a:ext cx="2971800" cy="304920"/>
          </a:xfrm>
          <a:prstGeom prst="straightConnector1">
            <a:avLst/>
          </a:prstGeom>
          <a:noFill/>
          <a:ln cap="flat" cmpd="sng" w="38150">
            <a:solidFill>
              <a:srgbClr val="FF3300"/>
            </a:solidFill>
            <a:prstDash val="solid"/>
            <a:miter lim="8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85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67" name="Google Shape;767;p85"/>
          <p:cNvSpPr/>
          <p:nvPr/>
        </p:nvSpPr>
        <p:spPr>
          <a:xfrm>
            <a:off x="457200" y="3808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Война Яхве (20)</a:t>
            </a:r>
            <a:endParaRPr b="1" sz="5100">
              <a:solidFill>
                <a:srgbClr val="827F4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68" name="Google Shape;768;p85"/>
          <p:cNvSpPr/>
          <p:nvPr/>
        </p:nvSpPr>
        <p:spPr>
          <a:xfrm>
            <a:off x="457200" y="1604055"/>
            <a:ext cx="8458182" cy="4114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Все войны на древнем Ближнем Востоке были религиозными.</a:t>
            </a:r>
            <a:endParaRPr b="1" sz="28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Божества-покровители рассматривались как участники взаимного конфликта.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Для Израиля военные действия начинались с ритуала провозглашения священника (20:2-4).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Воины проходили обряд посвящения, давали обеты и оставались ритуально чистыми (ср. 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Нав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3:5; 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Чис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21:2; 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Вт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23:9-14).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Военная инициатива начиналась с жертвоприношений и молитв о божественном руководстве (1 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Цар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7:9; 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Суд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20:18).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86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74" name="Google Shape;774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005520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p86"/>
          <p:cNvSpPr/>
          <p:nvPr/>
        </p:nvSpPr>
        <p:spPr>
          <a:xfrm>
            <a:off x="0" y="6019920"/>
            <a:ext cx="9144000" cy="703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Ассирийского возницу охраняют божества-покровители, изображенные в виде летящих орлов и летающего человека</a:t>
            </a:r>
            <a:r>
              <a:rPr b="0" i="1" lang="en-US" sz="18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endParaRPr b="0" i="1" sz="1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2"/>
        </a:solidFill>
      </p:bgPr>
    </p:bg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87"/>
          <p:cNvSpPr/>
          <p:nvPr/>
        </p:nvSpPr>
        <p:spPr>
          <a:xfrm>
            <a:off x="457200" y="3808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Военные исключения</a:t>
            </a:r>
            <a:endParaRPr b="0" i="1" sz="4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81" name="Google Shape;781;p87"/>
          <p:cNvSpPr/>
          <p:nvPr/>
        </p:nvSpPr>
        <p:spPr>
          <a:xfrm>
            <a:off x="457200" y="1981080"/>
            <a:ext cx="8229600" cy="4114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Некоторые военные освобождались от </a:t>
            </a:r>
            <a:r>
              <a:rPr b="1" i="1" lang="en-US" sz="3200">
                <a:latin typeface="Tahoma"/>
                <a:ea typeface="Tahoma"/>
                <a:cs typeface="Tahoma"/>
                <a:sym typeface="Tahoma"/>
              </a:rPr>
              <a:t>действующей</a:t>
            </a:r>
            <a:r>
              <a:rPr b="1" i="1" lang="en-US" sz="32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службы. Подобные освобождения можно найти и в других древних ближневосточных текстах.</a:t>
            </a:r>
            <a:endParaRPr b="0" i="1" sz="3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722"/>
              </a:spcBef>
              <a:spcAft>
                <a:spcPts val="0"/>
              </a:spcAft>
              <a:buClr>
                <a:srgbClr val="5B8800"/>
              </a:buClr>
              <a:buSzPts val="1820"/>
              <a:buFont typeface="Noto Sans Symbols"/>
              <a:buChar char="■"/>
            </a:pPr>
            <a:r>
              <a:rPr b="0" i="1" lang="en-US" sz="28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Посвящение нового дома или фермы (20:5-6)</a:t>
            </a:r>
            <a:endParaRPr b="0" i="1" sz="2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722"/>
              </a:spcBef>
              <a:spcAft>
                <a:spcPts val="0"/>
              </a:spcAft>
              <a:buClr>
                <a:srgbClr val="5B8800"/>
              </a:buClr>
              <a:buSzPts val="1820"/>
              <a:buFont typeface="Noto Sans Symbols"/>
              <a:buChar char="■"/>
            </a:pPr>
            <a:r>
              <a:rPr b="0" i="1" lang="en-US" sz="28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Недавний или предстоящий брак (20:7; ср. 24:5)</a:t>
            </a:r>
            <a:endParaRPr b="0" i="1" sz="2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722"/>
              </a:spcBef>
              <a:spcAft>
                <a:spcPts val="0"/>
              </a:spcAft>
              <a:buClr>
                <a:srgbClr val="5B8800"/>
              </a:buClr>
              <a:buSzPts val="1820"/>
              <a:buFont typeface="Noto Sans Symbols"/>
              <a:buChar char="■"/>
            </a:pPr>
            <a:r>
              <a:rPr i="1" lang="en-US" sz="2800">
                <a:latin typeface="Tahoma"/>
                <a:ea typeface="Tahoma"/>
                <a:cs typeface="Tahoma"/>
                <a:sym typeface="Tahoma"/>
              </a:rPr>
              <a:t>Чрезмерный</a:t>
            </a:r>
            <a:r>
              <a:rPr b="0" i="1" lang="en-US" sz="28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страх (20:5-9; ср. </a:t>
            </a:r>
            <a:r>
              <a:rPr i="1" lang="en-US" sz="2800">
                <a:latin typeface="Tahoma"/>
                <a:ea typeface="Tahoma"/>
                <a:cs typeface="Tahoma"/>
                <a:sym typeface="Tahoma"/>
              </a:rPr>
              <a:t>Суд</a:t>
            </a:r>
            <a:r>
              <a:rPr b="0" i="1" lang="en-US" sz="28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7:2-3)</a:t>
            </a:r>
            <a:endParaRPr b="0" i="1" sz="2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2"/>
        </a:solidFill>
      </p:bgPr>
    </p:bg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88"/>
          <p:cNvSpPr/>
          <p:nvPr/>
        </p:nvSpPr>
        <p:spPr>
          <a:xfrm>
            <a:off x="457200" y="3808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Три результата войны Яхве</a:t>
            </a:r>
            <a:endParaRPr b="1" sz="5100">
              <a:solidFill>
                <a:srgbClr val="827F4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87" name="Google Shape;787;p88"/>
          <p:cNvSpPr/>
          <p:nvPr/>
        </p:nvSpPr>
        <p:spPr>
          <a:xfrm>
            <a:off x="228600" y="1905120"/>
            <a:ext cx="2819520" cy="42598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A74F"/>
          </a:solidFill>
          <a:ln cap="flat" cmpd="sng" w="126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strike="noStrike">
                <a:solidFill>
                  <a:srgbClr val="000000"/>
                </a:solidFill>
                <a:latin typeface="Oswald Medium"/>
                <a:ea typeface="Oswald Medium"/>
                <a:cs typeface="Oswald Medium"/>
                <a:sym typeface="Oswald Medium"/>
              </a:rPr>
              <a:t>Враг не в пределах границ </a:t>
            </a:r>
            <a:r>
              <a:rPr b="0" i="1" lang="en-US" sz="3200" strike="noStrike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(20:10-11)</a:t>
            </a:r>
            <a:endParaRPr b="0" i="1" sz="3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99060" lvl="0" marL="0" marR="0" rtl="0" algn="l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>
                <a:srgbClr val="000000"/>
              </a:buClr>
              <a:buSzPts val="1560"/>
              <a:buFont typeface="Arial Narrow"/>
              <a:buChar char="•"/>
            </a:pPr>
            <a:r>
              <a:rPr b="0" i="1" lang="en-US" sz="2400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Могут быть предложены условия мира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99060" lvl="0" marL="0" marR="0" rtl="0" algn="l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>
                <a:srgbClr val="000000"/>
              </a:buClr>
              <a:buSzPts val="1560"/>
              <a:buFont typeface="Arial Narrow"/>
              <a:buChar char="•"/>
            </a:pPr>
            <a:r>
              <a:rPr b="0" i="1" lang="en-US" sz="2400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Граждане будут порабощены, но не истреблены.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88" name="Google Shape;788;p88"/>
          <p:cNvSpPr/>
          <p:nvPr/>
        </p:nvSpPr>
        <p:spPr>
          <a:xfrm>
            <a:off x="3200400" y="1905120"/>
            <a:ext cx="2819520" cy="46256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8E1D"/>
          </a:solidFill>
          <a:ln cap="flat" cmpd="sng" w="126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Oswald Medium"/>
                <a:ea typeface="Oswald Medium"/>
                <a:cs typeface="Oswald Medium"/>
                <a:sym typeface="Oswald Medium"/>
              </a:rPr>
              <a:t>Враг не в пределах границ </a:t>
            </a:r>
            <a:r>
              <a:rPr b="0" i="1" lang="en-US" sz="3200" strike="noStrike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(20:12-15)</a:t>
            </a:r>
            <a:endParaRPr b="0" i="1" sz="3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99060" lvl="0" marL="0" marR="0" rtl="0" algn="l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>
                <a:srgbClr val="000000"/>
              </a:buClr>
              <a:buSzPts val="1560"/>
              <a:buFont typeface="Arial Narrow"/>
              <a:buChar char="•"/>
            </a:pPr>
            <a:r>
              <a:rPr b="0" i="1" lang="en-US" sz="2400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Если условия мира были отвергнуты, всех мужчин истребляли.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99060" lvl="0" marL="0" marR="0" rtl="0" algn="l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>
                <a:srgbClr val="000000"/>
              </a:buClr>
              <a:buSzPts val="1560"/>
              <a:buFont typeface="Arial Narrow"/>
              <a:buChar char="•"/>
            </a:pPr>
            <a:r>
              <a:rPr b="0" i="1" lang="en-US" sz="2400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Все остальные </a:t>
            </a:r>
            <a:r>
              <a:rPr i="1" lang="en-US" sz="2400">
                <a:latin typeface="Arial Narrow"/>
                <a:ea typeface="Arial Narrow"/>
                <a:cs typeface="Arial Narrow"/>
                <a:sym typeface="Arial Narrow"/>
              </a:rPr>
              <a:t>жители</a:t>
            </a:r>
            <a:r>
              <a:rPr b="0" i="1" lang="en-US" sz="2400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и имущество стали добычей.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89" name="Google Shape;789;p88"/>
          <p:cNvSpPr/>
          <p:nvPr/>
        </p:nvSpPr>
        <p:spPr>
          <a:xfrm>
            <a:off x="6172200" y="1905120"/>
            <a:ext cx="2819520" cy="42598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8E1D"/>
          </a:solidFill>
          <a:ln cap="flat" cmpd="sng" w="126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Oswald Medium"/>
                <a:ea typeface="Oswald Medium"/>
                <a:cs typeface="Oswald Medium"/>
                <a:sym typeface="Oswald Medium"/>
              </a:rPr>
              <a:t>Враг в пределах границ </a:t>
            </a:r>
            <a:r>
              <a:rPr b="0" i="1" lang="en-US" sz="3200" strike="noStrike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(20:16-18)</a:t>
            </a:r>
            <a:endParaRPr b="0" i="1" sz="3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99060" lvl="0" marL="0" marR="0" rtl="0" algn="l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>
                <a:srgbClr val="000000"/>
              </a:buClr>
              <a:buSzPts val="1560"/>
              <a:buFont typeface="Arial Narrow"/>
              <a:buChar char="•"/>
            </a:pPr>
            <a:r>
              <a:rPr b="0" i="1" lang="en-US" sz="2400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0" i="1" lang="en-US" sz="2300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Никаких условий мира предложено не было.</a:t>
            </a:r>
            <a:endParaRPr b="0" i="1" sz="23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92710" lvl="0" marL="0" marR="0" rtl="0" algn="l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>
                <a:srgbClr val="000000"/>
              </a:buClr>
              <a:buSzPts val="1460"/>
              <a:buFont typeface="Arial Narrow"/>
              <a:buChar char="•"/>
            </a:pPr>
            <a:r>
              <a:rPr b="0" i="1" lang="en-US" sz="2300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Все живые существа, люди и животные, должны были быть уничтожены.</a:t>
            </a:r>
            <a:endParaRPr b="0" i="1" sz="23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89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95" name="Google Shape;795;p89"/>
          <p:cNvSpPr/>
          <p:nvPr/>
        </p:nvSpPr>
        <p:spPr>
          <a:xfrm>
            <a:off x="457200" y="3808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Нераскрытое убийство (21:1-9)</a:t>
            </a:r>
            <a:endParaRPr b="1" sz="5100">
              <a:solidFill>
                <a:srgbClr val="827F4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96" name="Google Shape;796;p89"/>
          <p:cNvSpPr/>
          <p:nvPr/>
        </p:nvSpPr>
        <p:spPr>
          <a:xfrm>
            <a:off x="457200" y="1797655"/>
            <a:ext cx="8229600" cy="44960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Нераскрытое убийство создавало особые условия в отношении невинной крови и ритуальной нечистоты.</a:t>
            </a:r>
            <a:endParaRPr b="1" sz="28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Любой, кто прикасался к трупу на открытой местности, становился нечистым, и эта нечистота сохранялась целую неделю.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Старейшины и судьи из ближайшего города должны были совершить обряд искупления водой и пеплом телицы, чтобы избавить общину от кровной вины (Евр. 9:13).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Преступление заслуживало наказания, но поскольку преступник был неизвестен, ритуал символизировал ответственность.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90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02" name="Google Shape;802;p90"/>
          <p:cNvSpPr/>
          <p:nvPr/>
        </p:nvSpPr>
        <p:spPr>
          <a:xfrm>
            <a:off x="457200" y="3808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Личные права</a:t>
            </a:r>
            <a:endParaRPr b="1" sz="5100">
              <a:solidFill>
                <a:srgbClr val="827F4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03" name="Google Shape;803;p90"/>
          <p:cNvSpPr/>
          <p:nvPr/>
        </p:nvSpPr>
        <p:spPr>
          <a:xfrm>
            <a:off x="182855" y="1752480"/>
            <a:ext cx="4343382" cy="46483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Права женщин-заключенных (21:10-14)</a:t>
            </a:r>
            <a:endParaRPr b="1" sz="28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Пленница должна отказаться от верности чужой общине, что символизируется обриванием головы, стрижкой ногтей и сбрасыванием одежды.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Ей было позволено оплакивать потерю родителей, и она не могла попасть в рабство.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04" name="Google Shape;804;p90"/>
          <p:cNvSpPr/>
          <p:nvPr/>
        </p:nvSpPr>
        <p:spPr>
          <a:xfrm>
            <a:off x="4724280" y="1981080"/>
            <a:ext cx="4267440" cy="4572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Права первенца (21:15-17)</a:t>
            </a:r>
            <a:endParaRPr b="0" i="1" sz="2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Наследственные права первенцев были широко признаны в Древнем мире (двойная доля).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В Израиле права первенца не могли быть переданы от сына одной жены к сыну другой. Только Бог мог вынести решение о такой передаче.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0" name="Google Shape;160;p10"/>
          <p:cNvSpPr/>
          <p:nvPr/>
        </p:nvSpPr>
        <p:spPr>
          <a:xfrm>
            <a:off x="76320" y="76320"/>
            <a:ext cx="89154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 strike="noStrike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Завет Моисея</a:t>
            </a:r>
            <a:br>
              <a:rPr b="1" lang="en-US" sz="2000">
                <a:latin typeface="Oswald"/>
                <a:ea typeface="Oswald"/>
                <a:cs typeface="Oswald"/>
                <a:sym typeface="Oswald"/>
              </a:rPr>
            </a:br>
            <a:r>
              <a:rPr b="1" i="1" lang="en-US" sz="2000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Эта форма завета очень хорошо видна в структуре Второзакония</a:t>
            </a:r>
            <a:endParaRPr b="0" i="1" sz="20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1" name="Google Shape;161;p10"/>
          <p:cNvSpPr/>
          <p:nvPr/>
        </p:nvSpPr>
        <p:spPr>
          <a:xfrm>
            <a:off x="228600" y="1295520"/>
            <a:ext cx="8686818" cy="541009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200" strike="noStrike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Преамбула (1:1-5): </a:t>
            </a:r>
            <a:r>
              <a:rPr b="0" i="1" lang="en-US" sz="2200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"</a:t>
            </a:r>
            <a:r>
              <a:rPr b="0" i="1" lang="en-US" sz="2200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Вот слова..."</a:t>
            </a:r>
            <a:endParaRPr b="0" i="1" sz="2200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None/>
            </a:pPr>
            <a:r>
              <a:rPr b="1" i="1" lang="en-US" sz="2200" strike="noStrike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Исторический пролог (1:6-4:49): </a:t>
            </a:r>
            <a:r>
              <a:rPr b="0" i="1" lang="en-US" sz="2200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Защита Яхве над Израилем между Синаем и Моавом</a:t>
            </a:r>
            <a:endParaRPr b="0" i="1" sz="2200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None/>
            </a:pPr>
            <a:r>
              <a:rPr b="1" i="1" lang="en-US" sz="2200" strike="noStrike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Общие положения (5-11):</a:t>
            </a:r>
            <a:r>
              <a:rPr b="1" i="1" lang="en-US" sz="2200" strike="noStrike">
                <a:solidFill>
                  <a:srgbClr val="FFFF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0" i="1" lang="en-US" sz="2200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Основные принципы завета, включая </a:t>
            </a:r>
            <a:r>
              <a:rPr b="0" i="1" lang="en-US" sz="2200" u="sng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Шма </a:t>
            </a:r>
            <a:r>
              <a:rPr b="0" i="1" lang="en-US" sz="2200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и 10 заповедей</a:t>
            </a:r>
            <a:endParaRPr b="0" i="1" sz="2200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None/>
            </a:pPr>
            <a:r>
              <a:rPr b="1" i="1" lang="en-US" sz="2200" strike="noStrike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Особые положения (12-26):</a:t>
            </a:r>
            <a:r>
              <a:rPr b="1" i="1" lang="en-US" sz="2200" strike="noStrike">
                <a:solidFill>
                  <a:srgbClr val="FFFF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0" i="1" lang="en-US" sz="2200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Подробные законы и ожидания</a:t>
            </a:r>
            <a:endParaRPr b="0" i="1" sz="2200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None/>
            </a:pPr>
            <a:r>
              <a:rPr b="1" i="1" lang="en-US" sz="22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Публичное хранение документа</a:t>
            </a:r>
            <a:r>
              <a:rPr b="1" lang="en-US" sz="1100">
                <a:solidFill>
                  <a:schemeClr val="dk1"/>
                </a:solidFill>
              </a:rPr>
              <a:t> </a:t>
            </a:r>
            <a:r>
              <a:rPr b="1" i="1" lang="en-US" sz="2200" strike="noStrike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(27:1-10; 31:9-29):</a:t>
            </a:r>
            <a:r>
              <a:rPr i="1" lang="en-US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Оформление заветного закона для оглашения каждые семь лет.</a:t>
            </a:r>
            <a:endParaRPr i="1"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None/>
            </a:pPr>
            <a:r>
              <a:rPr b="1" i="1" lang="en-US" sz="2200" strike="noStrike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Свидетели (32): </a:t>
            </a:r>
            <a:r>
              <a:rPr b="0" i="1" lang="en-US" sz="2200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Небеса и земля служат свидетелями завета</a:t>
            </a:r>
            <a:endParaRPr b="0" i="1" sz="2200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23"/>
              </a:spcBef>
              <a:spcAft>
                <a:spcPts val="0"/>
              </a:spcAft>
              <a:buNone/>
            </a:pPr>
            <a:r>
              <a:rPr b="1" i="1" lang="en-US" sz="2200" strike="noStrike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Благословения и проклятия (27:12-26; 28:1-68): </a:t>
            </a:r>
            <a:r>
              <a:rPr b="1" i="1" lang="en-US" sz="2200" strike="noStrike">
                <a:solidFill>
                  <a:srgbClr val="FFFF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i="1" lang="en-US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Благословения и последствия за послушание или непослушание</a:t>
            </a:r>
            <a:endParaRPr i="1"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91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10" name="Google Shape;810;p91"/>
          <p:cNvSpPr/>
          <p:nvPr/>
        </p:nvSpPr>
        <p:spPr>
          <a:xfrm>
            <a:off x="457200" y="3808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Особые законы, касающиеся казни</a:t>
            </a:r>
            <a:endParaRPr b="1" sz="5100">
              <a:solidFill>
                <a:srgbClr val="827F4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11" name="Google Shape;811;p91"/>
          <p:cNvSpPr/>
          <p:nvPr/>
        </p:nvSpPr>
        <p:spPr>
          <a:xfrm>
            <a:off x="285325" y="1828225"/>
            <a:ext cx="4422546" cy="457201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Непокорный сын (21:18-21)</a:t>
            </a:r>
            <a:endParaRPr b="1" sz="28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Вопиющее непослушание могло привести к тому, что сын подвергался допросу у городских старейшин.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Они имели право призвать к казни через побивание камнями, поскольку такое восстание затрагивало всю общину.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12" name="Google Shape;812;p91"/>
          <p:cNvSpPr/>
          <p:nvPr/>
        </p:nvSpPr>
        <p:spPr>
          <a:xfrm>
            <a:off x="4648320" y="1866218"/>
            <a:ext cx="4267080" cy="44960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Демонстрация казненного преступника (21:22-23)</a:t>
            </a:r>
            <a:endParaRPr b="1" sz="28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Повешение трупа на всеобщее обозрение в качестве сдерживающего фактора имело ограниченный срок действия - один день.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Дальнейшее воздействие будет означать осквернение земли.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92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18" name="Google Shape;818;p92"/>
          <p:cNvSpPr/>
          <p:nvPr/>
        </p:nvSpPr>
        <p:spPr>
          <a:xfrm>
            <a:off x="457200" y="3808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Гуманитарные законы</a:t>
            </a:r>
            <a:b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(22:1-4, 6-8)</a:t>
            </a:r>
            <a:endParaRPr b="1" sz="5100">
              <a:solidFill>
                <a:srgbClr val="827F4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19" name="Google Shape;819;p92"/>
          <p:cNvSpPr/>
          <p:nvPr/>
        </p:nvSpPr>
        <p:spPr>
          <a:xfrm>
            <a:off x="228600" y="1828680"/>
            <a:ext cx="2819502" cy="434338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Животные</a:t>
            </a:r>
            <a:endParaRPr b="0" i="1" sz="3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Бродячие животные должны быть выхожены до тех пор, пока не будет найден владелец.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Упавшим животным следует оказать помощь.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20" name="Google Shape;820;p92"/>
          <p:cNvSpPr/>
          <p:nvPr/>
        </p:nvSpPr>
        <p:spPr>
          <a:xfrm>
            <a:off x="3200400" y="1828680"/>
            <a:ext cx="2819502" cy="434338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Гнезда</a:t>
            </a:r>
            <a:r>
              <a:rPr b="1" i="1" lang="en-US" sz="2800" strike="noStrike">
                <a:solidFill>
                  <a:srgbClr val="5B88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птиц</a:t>
            </a:r>
            <a:endParaRPr b="0" i="1" sz="2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Некоторые птицы были кошерными, но запрещалось брать птицу-мать вместе с яйцами или вылупившимися птенцами.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21" name="Google Shape;821;p92"/>
          <p:cNvSpPr/>
          <p:nvPr/>
        </p:nvSpPr>
        <p:spPr>
          <a:xfrm>
            <a:off x="6172200" y="1828680"/>
            <a:ext cx="2819400" cy="4343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Парапеты</a:t>
            </a:r>
            <a:endParaRPr b="0" i="1" sz="2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Поскольку крыши были 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 пригодной для использования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частью дома, парапеты были важны как защитные устройства, предотвращающие случайное падение.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93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27" name="Google Shape;827;p93"/>
          <p:cNvSpPr/>
          <p:nvPr/>
        </p:nvSpPr>
        <p:spPr>
          <a:xfrm>
            <a:off x="457200" y="3808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Трансвестизм (22:5)</a:t>
            </a:r>
            <a:endParaRPr b="1" sz="5100">
              <a:solidFill>
                <a:srgbClr val="827F4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28" name="Google Shape;828;p93"/>
          <p:cNvSpPr/>
          <p:nvPr/>
        </p:nvSpPr>
        <p:spPr>
          <a:xfrm>
            <a:off x="457200" y="1905120"/>
            <a:ext cx="8458200" cy="41907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Межгендерные ценности были характерны для ханаанского культа плодородия.</a:t>
            </a:r>
            <a:endParaRPr b="1" sz="28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722"/>
              </a:spcBef>
              <a:spcAft>
                <a:spcPts val="0"/>
              </a:spcAft>
              <a:buClr>
                <a:srgbClr val="5B8800"/>
              </a:buClr>
              <a:buSzPts val="1820"/>
              <a:buFont typeface="Noto Sans Symbols"/>
              <a:buChar char="■"/>
            </a:pPr>
            <a:r>
              <a:rPr i="1" lang="en-US" sz="2800">
                <a:latin typeface="Tahoma"/>
                <a:ea typeface="Tahoma"/>
                <a:cs typeface="Tahoma"/>
                <a:sym typeface="Tahoma"/>
              </a:rPr>
              <a:t>Если библейское повествование о сотворении мужчины и женщины устанавливает норму для человеческой природы, то ханаанская практика трансгендерного переодевания нарушала эту норму.</a:t>
            </a:r>
            <a:endParaRPr i="1" sz="2800"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722"/>
              </a:spcBef>
              <a:spcAft>
                <a:spcPts val="0"/>
              </a:spcAft>
              <a:buClr>
                <a:srgbClr val="5B8800"/>
              </a:buClr>
              <a:buSzPts val="1820"/>
              <a:buFont typeface="Noto Sans Symbols"/>
              <a:buChar char="■"/>
            </a:pPr>
            <a:r>
              <a:rPr b="0" i="1" lang="en-US" sz="28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Попытка </a:t>
            </a:r>
            <a:r>
              <a:rPr i="1" lang="en-US" sz="2800">
                <a:latin typeface="Tahoma"/>
                <a:ea typeface="Tahoma"/>
                <a:cs typeface="Tahoma"/>
                <a:sym typeface="Tahoma"/>
              </a:rPr>
              <a:t>толковать</a:t>
            </a:r>
            <a:r>
              <a:rPr b="0" i="1" lang="en-US" sz="28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этот отрывок как запрет </a:t>
            </a:r>
            <a:r>
              <a:rPr i="1" lang="en-US"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женщинам </a:t>
            </a:r>
            <a:r>
              <a:rPr b="0" i="1" lang="en-US" sz="28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но</a:t>
            </a:r>
            <a:r>
              <a:rPr i="1" lang="en-US" sz="2800">
                <a:latin typeface="Tahoma"/>
                <a:ea typeface="Tahoma"/>
                <a:cs typeface="Tahoma"/>
                <a:sym typeface="Tahoma"/>
              </a:rPr>
              <a:t>сить</a:t>
            </a:r>
            <a:r>
              <a:rPr b="0" i="1" lang="en-US" sz="28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брюки (как в раннем американском движении святости) сомнительна.</a:t>
            </a:r>
            <a:endParaRPr b="0" i="1" sz="28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94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34" name="Google Shape;834;p94"/>
          <p:cNvSpPr/>
          <p:nvPr/>
        </p:nvSpPr>
        <p:spPr>
          <a:xfrm>
            <a:off x="457200" y="0"/>
            <a:ext cx="8305920" cy="2743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ЯХВЕ и его Ашера</a:t>
            </a:r>
            <a:br>
              <a:rPr b="1" lang="en-US" sz="43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b="1" i="1" lang="en-US" sz="1900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Фрагменты разбитого пифоса (большого гончарного кувшина), раскопанного примерно в 40 милях к югу от Кадеша, показывают загадочный рисунок, на котором изображена сидящая женщина-музыкант в сопровождении двух фигур, одна из которых, очевидно, мужская, а другая - андрогинная. Надпись в верхней части рисунка гласит: "Я благословляю тебя Яхве Самарийским и его Ашерой" - что с</a:t>
            </a:r>
            <a:r>
              <a:rPr b="1" i="1" lang="en-US" sz="1900">
                <a:latin typeface="Arial Narrow"/>
                <a:ea typeface="Arial Narrow"/>
                <a:cs typeface="Arial Narrow"/>
                <a:sym typeface="Arial Narrow"/>
              </a:rPr>
              <a:t>лужит еще одним свидетельством религиозного синкретизма в Израиле. Обратите особое внимание на стирание гендерных границ: центральная фигура, судя по всему, обладает андрогинными чертами.</a:t>
            </a:r>
            <a:endParaRPr b="1" i="1" sz="19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835" name="Google Shape;835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941560"/>
            <a:ext cx="5029200" cy="3916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81480" y="2941560"/>
            <a:ext cx="3962520" cy="3916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2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95"/>
          <p:cNvSpPr/>
          <p:nvPr/>
        </p:nvSpPr>
        <p:spPr>
          <a:xfrm>
            <a:off x="457200" y="3808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 strike="noStrik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Обсуждение</a:t>
            </a:r>
            <a:endParaRPr b="0" sz="4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42" name="Google Shape;842;p95"/>
          <p:cNvSpPr/>
          <p:nvPr/>
        </p:nvSpPr>
        <p:spPr>
          <a:xfrm>
            <a:off x="457200" y="1752480"/>
            <a:ext cx="8229600" cy="46483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32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Существуют ли в современных обществах гуманитарные законы, сопоставимые с законами Второзакония?</a:t>
            </a:r>
            <a:endParaRPr b="0" i="1" sz="3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825"/>
              </a:spcBef>
              <a:spcAft>
                <a:spcPts val="0"/>
              </a:spcAft>
              <a:buNone/>
            </a:pPr>
            <a:r>
              <a:rPr b="0" i="1" lang="en-US" sz="32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Имеют ли сегодня законы против трансвестизма ту же силу, что и в древнем Израиле?</a:t>
            </a:r>
            <a:endParaRPr b="0" i="1" sz="3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96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48" name="Google Shape;848;p96"/>
          <p:cNvSpPr/>
          <p:nvPr/>
        </p:nvSpPr>
        <p:spPr>
          <a:xfrm>
            <a:off x="457200" y="380880"/>
            <a:ext cx="86868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Несовместимые сочетания и кисточки (22:9-12)</a:t>
            </a:r>
            <a:endParaRPr b="1" sz="5000">
              <a:solidFill>
                <a:srgbClr val="827F4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49" name="Google Shape;849;p96"/>
          <p:cNvSpPr/>
          <p:nvPr/>
        </p:nvSpPr>
        <p:spPr>
          <a:xfrm>
            <a:off x="457200" y="1752480"/>
            <a:ext cx="8229600" cy="457201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Запрещены три типа смешения разнородных элементов, тогда как ношение кистей, напротив, предписывается.</a:t>
            </a:r>
            <a:endParaRPr b="1" sz="28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Обоснование этого много обсуждалось, но, вероятно, исходит из смешения святого с мирским.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840" lvl="1" marL="743040" marR="0" rtl="0" algn="l">
              <a:lnSpc>
                <a:spcPct val="90000"/>
              </a:lnSpc>
              <a:spcBef>
                <a:spcPts val="524"/>
              </a:spcBef>
              <a:spcAft>
                <a:spcPts val="0"/>
              </a:spcAft>
              <a:buClr>
                <a:srgbClr val="686532"/>
              </a:buClr>
              <a:buSzPts val="1300"/>
              <a:buFont typeface="Noto Sans Symbols"/>
              <a:buChar char="■"/>
            </a:pPr>
            <a:r>
              <a:rPr b="0" i="1" lang="en-US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Поля со смешанными семенами могли быть разновидностью полей, которые посвящали святилищу (ср. </a:t>
            </a:r>
            <a:r>
              <a:rPr i="1" lang="en-US" sz="2000">
                <a:latin typeface="Tahoma"/>
                <a:ea typeface="Tahoma"/>
                <a:cs typeface="Tahoma"/>
                <a:sym typeface="Tahoma"/>
              </a:rPr>
              <a:t>Лев</a:t>
            </a:r>
            <a:r>
              <a:rPr b="0" i="1" lang="en-US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27:16-25).</a:t>
            </a:r>
            <a:endParaRPr b="0" i="1" sz="20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840" lvl="1" marL="743040" marR="0" rtl="0" algn="l">
              <a:lnSpc>
                <a:spcPct val="90000"/>
              </a:lnSpc>
              <a:spcBef>
                <a:spcPts val="524"/>
              </a:spcBef>
              <a:spcAft>
                <a:spcPts val="0"/>
              </a:spcAft>
              <a:buClr>
                <a:srgbClr val="686532"/>
              </a:buClr>
              <a:buSzPts val="1300"/>
              <a:buFont typeface="Noto Sans Symbols"/>
              <a:buChar char="■"/>
            </a:pPr>
            <a:r>
              <a:rPr i="1" lang="en-US" sz="2000">
                <a:latin typeface="Tahoma"/>
                <a:ea typeface="Tahoma"/>
                <a:cs typeface="Tahoma"/>
                <a:sym typeface="Tahoma"/>
              </a:rPr>
              <a:t>Волы</a:t>
            </a:r>
            <a:r>
              <a:rPr b="0" i="1" lang="en-US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были чистыми животными, а ослы - нет (</a:t>
            </a:r>
            <a:r>
              <a:rPr i="1" lang="en-US" sz="2000">
                <a:latin typeface="Tahoma"/>
                <a:ea typeface="Tahoma"/>
                <a:cs typeface="Tahoma"/>
                <a:sym typeface="Tahoma"/>
              </a:rPr>
              <a:t>ср. Лев. 11:26</a:t>
            </a:r>
            <a:r>
              <a:rPr b="0" i="1" lang="en-US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).</a:t>
            </a:r>
            <a:endParaRPr b="0" i="1" sz="20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840" lvl="1" marL="743040" marR="0" rtl="0" algn="l">
              <a:lnSpc>
                <a:spcPct val="90000"/>
              </a:lnSpc>
              <a:spcBef>
                <a:spcPts val="524"/>
              </a:spcBef>
              <a:spcAft>
                <a:spcPts val="0"/>
              </a:spcAft>
              <a:buClr>
                <a:srgbClr val="686532"/>
              </a:buClr>
              <a:buSzPts val="1300"/>
              <a:buFont typeface="Noto Sans Symbols"/>
              <a:buChar char="■"/>
            </a:pPr>
            <a:r>
              <a:rPr b="0" i="1" lang="en-US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Шерсть (пряжа) и лен были смешаны в завесах скинии и ефоде первосвященника, что делало это сочетание священным (Исх. 26:1; 28:6).</a:t>
            </a:r>
            <a:endParaRPr b="0" i="1" sz="20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Кисточки на краях одежды служили напоминанием о Божьих повелениях (ср. Чис. 15:37-41).</a:t>
            </a:r>
            <a:endParaRPr i="1" sz="24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97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55" name="Google Shape;855;p97"/>
          <p:cNvSpPr/>
          <p:nvPr/>
        </p:nvSpPr>
        <p:spPr>
          <a:xfrm>
            <a:off x="762120" y="4267080"/>
            <a:ext cx="8001000" cy="12193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Положения о браке и сексуальной чистоте</a:t>
            </a:r>
            <a:endParaRPr b="1" sz="5100">
              <a:solidFill>
                <a:srgbClr val="827F4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cxnSp>
        <p:nvCxnSpPr>
          <p:cNvPr id="856" name="Google Shape;856;p97"/>
          <p:cNvCxnSpPr/>
          <p:nvPr/>
        </p:nvCxnSpPr>
        <p:spPr>
          <a:xfrm>
            <a:off x="0" y="4038480"/>
            <a:ext cx="9144000" cy="1800"/>
          </a:xfrm>
          <a:prstGeom prst="straightConnector1">
            <a:avLst/>
          </a:prstGeom>
          <a:noFill/>
          <a:ln cap="flat" cmpd="sng" w="763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857" name="Google Shape;857;p97"/>
          <p:cNvCxnSpPr/>
          <p:nvPr/>
        </p:nvCxnSpPr>
        <p:spPr>
          <a:xfrm>
            <a:off x="0" y="3886200"/>
            <a:ext cx="9144000" cy="1440"/>
          </a:xfrm>
          <a:prstGeom prst="straightConnector1">
            <a:avLst/>
          </a:prstGeom>
          <a:noFill/>
          <a:ln cap="flat" cmpd="sng" w="572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858" name="Google Shape;858;p97"/>
          <p:cNvCxnSpPr/>
          <p:nvPr/>
        </p:nvCxnSpPr>
        <p:spPr>
          <a:xfrm>
            <a:off x="0" y="4191120"/>
            <a:ext cx="9144000" cy="1440"/>
          </a:xfrm>
          <a:prstGeom prst="straightConnector1">
            <a:avLst/>
          </a:prstGeom>
          <a:noFill/>
          <a:ln cap="flat" cmpd="sng" w="572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98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64" name="Google Shape;864;p98"/>
          <p:cNvSpPr/>
          <p:nvPr/>
        </p:nvSpPr>
        <p:spPr>
          <a:xfrm>
            <a:off x="457200" y="5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Девственность (22:13-21)</a:t>
            </a:r>
            <a:endParaRPr b="1" sz="5100">
              <a:solidFill>
                <a:srgbClr val="827F4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65" name="Google Shape;865;p98"/>
          <p:cNvSpPr/>
          <p:nvPr/>
        </p:nvSpPr>
        <p:spPr>
          <a:xfrm>
            <a:off x="457200" y="1124970"/>
            <a:ext cx="8229600" cy="49528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Девственность до брака должна была соблюдаться в соответствии с 7-й заповедью.</a:t>
            </a:r>
            <a:endParaRPr b="1" sz="28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Если после бра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чного соития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возникало подозрение, что это не так, ситуация рассматривалась городскими старейшинами.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Родители невесты были обязаны предоставить доказательства ее девственности (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однако точно неясно, что именно могло считаться таким доказательством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Если она признавалась невиновной, муж должен был заплатить штраф за ложное обвинение, и она оставалась его женой. Развод запрещался.</a:t>
            </a:r>
            <a:endParaRPr i="1" sz="2400"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Если ее признавали виновно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й, её распутство становилось основанием для казни через побивание камнями.</a:t>
            </a:r>
            <a:endParaRPr i="1" sz="24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99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71" name="Google Shape;871;p99"/>
          <p:cNvSpPr/>
          <p:nvPr/>
        </p:nvSpPr>
        <p:spPr>
          <a:xfrm>
            <a:off x="457200" y="3808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Прелюбодеяние (22:22-27)</a:t>
            </a:r>
            <a:endParaRPr b="1" sz="5100">
              <a:solidFill>
                <a:srgbClr val="827F4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72" name="Google Shape;872;p99"/>
          <p:cNvSpPr/>
          <p:nvPr/>
        </p:nvSpPr>
        <p:spPr>
          <a:xfrm>
            <a:off x="457200" y="1981080"/>
            <a:ext cx="8229600" cy="44197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За прелюбодеяние полагалась казнь.</a:t>
            </a:r>
            <a:endParaRPr b="1" sz="28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Замужняя женщина и обрученная девственница 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приравнивались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Если мужчина соблазнял обрученную девушку, оба подлежали казни.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Смягчающие обстоятельства, однако, допускали возможность изнасилования, и если инцидент произошёл в сельской местности, где, даже если девушка кричала, её не могли услышать, ей давали презумпцию невиновности.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00"/>
          <p:cNvSpPr/>
          <p:nvPr/>
        </p:nvSpPr>
        <p:spPr>
          <a:xfrm>
            <a:off x="6553080" y="6245280"/>
            <a:ext cx="213372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1" lang="en-US" sz="1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1" sz="1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78" name="Google Shape;878;p100"/>
          <p:cNvSpPr/>
          <p:nvPr/>
        </p:nvSpPr>
        <p:spPr>
          <a:xfrm>
            <a:off x="457200" y="380880"/>
            <a:ext cx="8229600" cy="1371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900">
                <a:solidFill>
                  <a:srgbClr val="827F4C"/>
                </a:solidFill>
                <a:latin typeface="Constantia"/>
                <a:ea typeface="Constantia"/>
                <a:cs typeface="Constantia"/>
                <a:sym typeface="Constantia"/>
              </a:rPr>
              <a:t>Добрачный секс, изнасилование и кровосмешение (22:28-30)</a:t>
            </a:r>
            <a:endParaRPr b="1" sz="4900">
              <a:solidFill>
                <a:srgbClr val="827F4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79" name="Google Shape;879;p100"/>
          <p:cNvSpPr/>
          <p:nvPr/>
        </p:nvSpPr>
        <p:spPr>
          <a:xfrm>
            <a:off x="457200" y="2057280"/>
            <a:ext cx="8229600" cy="4114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Отношения между мужчиной и необручённой девушкой рассматривались иначе:</a:t>
            </a:r>
            <a:endParaRPr b="1" sz="2800">
              <a:solidFill>
                <a:srgbClr val="5B88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Мужчина должен был заплатить </a:t>
            </a:r>
            <a:r>
              <a:rPr b="0" i="1" lang="en-US" sz="2400" u="sng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мохар 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(выкуп за невесту) родителям девушки и жениться на ней.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Clr>
                <a:srgbClr val="5B8800"/>
              </a:buClr>
              <a:buSzPts val="1560"/>
              <a:buFont typeface="Noto Sans Symbols"/>
              <a:buChar char="■"/>
            </a:pP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Развод в таком случае не допускался.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23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B8800"/>
                </a:solidFill>
                <a:latin typeface="Oswald"/>
                <a:ea typeface="Oswald"/>
                <a:cs typeface="Oswald"/>
                <a:sym typeface="Oswald"/>
              </a:rPr>
              <a:t>Кровосмешение было строго запрещено. </a:t>
            </a:r>
            <a:r>
              <a:rPr b="0" i="1" lang="en-US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(Более подробные законы, касающиеся кровосмешения, содержатся в Лев. 18).</a:t>
            </a:r>
            <a:endParaRPr b="0" i="1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2012-01-17T03:22:25Z</dcterms:created>
  <dc:creator>DanLewis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