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4" r:id="rId2"/>
    <p:sldMasterId id="2147483688" r:id="rId3"/>
    <p:sldMasterId id="2147483706" r:id="rId4"/>
    <p:sldMasterId id="2147483722" r:id="rId5"/>
    <p:sldMasterId id="2147483739" r:id="rId6"/>
    <p:sldMasterId id="2147483758" r:id="rId7"/>
  </p:sldMasterIdLst>
  <p:notesMasterIdLst>
    <p:notesMasterId r:id="rId142"/>
  </p:notesMasterIdLst>
  <p:sldIdLst>
    <p:sldId id="372" r:id="rId8"/>
    <p:sldId id="446" r:id="rId9"/>
    <p:sldId id="374" r:id="rId10"/>
    <p:sldId id="449" r:id="rId11"/>
    <p:sldId id="450" r:id="rId12"/>
    <p:sldId id="375" r:id="rId13"/>
    <p:sldId id="451" r:id="rId14"/>
    <p:sldId id="452" r:id="rId15"/>
    <p:sldId id="453" r:id="rId16"/>
    <p:sldId id="454" r:id="rId17"/>
    <p:sldId id="376" r:id="rId18"/>
    <p:sldId id="455" r:id="rId19"/>
    <p:sldId id="377" r:id="rId20"/>
    <p:sldId id="378" r:id="rId21"/>
    <p:sldId id="379" r:id="rId22"/>
    <p:sldId id="456" r:id="rId23"/>
    <p:sldId id="457" r:id="rId24"/>
    <p:sldId id="458" r:id="rId25"/>
    <p:sldId id="459" r:id="rId26"/>
    <p:sldId id="380" r:id="rId27"/>
    <p:sldId id="462" r:id="rId28"/>
    <p:sldId id="460" r:id="rId29"/>
    <p:sldId id="461" r:id="rId30"/>
    <p:sldId id="463" r:id="rId31"/>
    <p:sldId id="464" r:id="rId32"/>
    <p:sldId id="381" r:id="rId33"/>
    <p:sldId id="382" r:id="rId34"/>
    <p:sldId id="466" r:id="rId35"/>
    <p:sldId id="467" r:id="rId36"/>
    <p:sldId id="468" r:id="rId37"/>
    <p:sldId id="465" r:id="rId38"/>
    <p:sldId id="302" r:id="rId39"/>
    <p:sldId id="383" r:id="rId40"/>
    <p:sldId id="384" r:id="rId41"/>
    <p:sldId id="469" r:id="rId42"/>
    <p:sldId id="470" r:id="rId43"/>
    <p:sldId id="385" r:id="rId44"/>
    <p:sldId id="650" r:id="rId45"/>
    <p:sldId id="680" r:id="rId46"/>
    <p:sldId id="681" r:id="rId47"/>
    <p:sldId id="682" r:id="rId48"/>
    <p:sldId id="683" r:id="rId49"/>
    <p:sldId id="684" r:id="rId50"/>
    <p:sldId id="386" r:id="rId51"/>
    <p:sldId id="387" r:id="rId52"/>
    <p:sldId id="388" r:id="rId53"/>
    <p:sldId id="685" r:id="rId54"/>
    <p:sldId id="562" r:id="rId55"/>
    <p:sldId id="564" r:id="rId56"/>
    <p:sldId id="686" r:id="rId57"/>
    <p:sldId id="687" r:id="rId58"/>
    <p:sldId id="389" r:id="rId59"/>
    <p:sldId id="688" r:id="rId60"/>
    <p:sldId id="390" r:id="rId61"/>
    <p:sldId id="689" r:id="rId62"/>
    <p:sldId id="690" r:id="rId63"/>
    <p:sldId id="478" r:id="rId64"/>
    <p:sldId id="691" r:id="rId65"/>
    <p:sldId id="692" r:id="rId66"/>
    <p:sldId id="693" r:id="rId67"/>
    <p:sldId id="694" r:id="rId68"/>
    <p:sldId id="695" r:id="rId69"/>
    <p:sldId id="696" r:id="rId70"/>
    <p:sldId id="697" r:id="rId71"/>
    <p:sldId id="698" r:id="rId72"/>
    <p:sldId id="391" r:id="rId73"/>
    <p:sldId id="699" r:id="rId74"/>
    <p:sldId id="700" r:id="rId75"/>
    <p:sldId id="392" r:id="rId76"/>
    <p:sldId id="701" r:id="rId77"/>
    <p:sldId id="702" r:id="rId78"/>
    <p:sldId id="703" r:id="rId79"/>
    <p:sldId id="704" r:id="rId80"/>
    <p:sldId id="705" r:id="rId81"/>
    <p:sldId id="393" r:id="rId82"/>
    <p:sldId id="850" r:id="rId83"/>
    <p:sldId id="706" r:id="rId84"/>
    <p:sldId id="707" r:id="rId85"/>
    <p:sldId id="851" r:id="rId86"/>
    <p:sldId id="394" r:id="rId87"/>
    <p:sldId id="852" r:id="rId88"/>
    <p:sldId id="395" r:id="rId89"/>
    <p:sldId id="396" r:id="rId90"/>
    <p:sldId id="853" r:id="rId91"/>
    <p:sldId id="854" r:id="rId92"/>
    <p:sldId id="855" r:id="rId93"/>
    <p:sldId id="856" r:id="rId94"/>
    <p:sldId id="857" r:id="rId95"/>
    <p:sldId id="417" r:id="rId96"/>
    <p:sldId id="418" r:id="rId97"/>
    <p:sldId id="415" r:id="rId98"/>
    <p:sldId id="858" r:id="rId99"/>
    <p:sldId id="397" r:id="rId100"/>
    <p:sldId id="859" r:id="rId101"/>
    <p:sldId id="860" r:id="rId102"/>
    <p:sldId id="429" r:id="rId103"/>
    <p:sldId id="861" r:id="rId104"/>
    <p:sldId id="398" r:id="rId105"/>
    <p:sldId id="862" r:id="rId106"/>
    <p:sldId id="863" r:id="rId107"/>
    <p:sldId id="864" r:id="rId108"/>
    <p:sldId id="865" r:id="rId109"/>
    <p:sldId id="866" r:id="rId110"/>
    <p:sldId id="867" r:id="rId111"/>
    <p:sldId id="868" r:id="rId112"/>
    <p:sldId id="869" r:id="rId113"/>
    <p:sldId id="399" r:id="rId114"/>
    <p:sldId id="870" r:id="rId115"/>
    <p:sldId id="871" r:id="rId116"/>
    <p:sldId id="872" r:id="rId117"/>
    <p:sldId id="873" r:id="rId118"/>
    <p:sldId id="874" r:id="rId119"/>
    <p:sldId id="875" r:id="rId120"/>
    <p:sldId id="400" r:id="rId121"/>
    <p:sldId id="876" r:id="rId122"/>
    <p:sldId id="401" r:id="rId123"/>
    <p:sldId id="877" r:id="rId124"/>
    <p:sldId id="878" r:id="rId125"/>
    <p:sldId id="881" r:id="rId126"/>
    <p:sldId id="402" r:id="rId127"/>
    <p:sldId id="882" r:id="rId128"/>
    <p:sldId id="883" r:id="rId129"/>
    <p:sldId id="884" r:id="rId130"/>
    <p:sldId id="403" r:id="rId131"/>
    <p:sldId id="885" r:id="rId132"/>
    <p:sldId id="886" r:id="rId133"/>
    <p:sldId id="887" r:id="rId134"/>
    <p:sldId id="888" r:id="rId135"/>
    <p:sldId id="889" r:id="rId136"/>
    <p:sldId id="890" r:id="rId137"/>
    <p:sldId id="404" r:id="rId138"/>
    <p:sldId id="891" r:id="rId139"/>
    <p:sldId id="892" r:id="rId140"/>
    <p:sldId id="893" r:id="rId141"/>
  </p:sldIdLst>
  <p:sldSz cx="12192000" cy="6858000"/>
  <p:notesSz cx="6858000" cy="9144000"/>
  <p:embeddedFontLst>
    <p:embeddedFont>
      <p:font typeface="Agency FB" panose="020B0503020202020204" pitchFamily="34" charset="0"/>
      <p:regular r:id="rId143"/>
    </p:embeddedFont>
    <p:embeddedFont>
      <p:font typeface="Aharoni" panose="02010803020104030203" pitchFamily="2" charset="-79"/>
      <p:bold r:id="rId144"/>
    </p:embeddedFont>
    <p:embeddedFont>
      <p:font typeface="Arial Narrow" panose="020B0606020202030204" pitchFamily="34" charset="0"/>
      <p:regular r:id="rId145"/>
      <p:bold r:id="rId146"/>
      <p:italic r:id="rId147"/>
      <p:boldItalic r:id="rId148"/>
    </p:embeddedFont>
    <p:embeddedFont>
      <p:font typeface="Arial Rounded MT Bold" panose="020F0704030504030204" pitchFamily="34" charset="0"/>
      <p:regular r:id="rId149"/>
    </p:embeddedFont>
    <p:embeddedFont>
      <p:font typeface="Bernard MT Condensed" panose="02050806060905020404" pitchFamily="18" charset="0"/>
      <p:regular r:id="rId150"/>
    </p:embeddedFont>
    <p:embeddedFont>
      <p:font typeface="Book Antiqua" panose="02040602050305030304" pitchFamily="18" charset="0"/>
      <p:regular r:id="rId151"/>
      <p:bold r:id="rId152"/>
      <p:italic r:id="rId153"/>
      <p:boldItalic r:id="rId154"/>
    </p:embeddedFont>
    <p:embeddedFont>
      <p:font typeface="Bookman Old Style" panose="02050604050505020204" pitchFamily="18" charset="0"/>
      <p:regular r:id="rId155"/>
      <p:bold r:id="rId156"/>
      <p:italic r:id="rId157"/>
      <p:boldItalic r:id="rId158"/>
    </p:embeddedFont>
    <p:embeddedFont>
      <p:font typeface="Bradley Hand ITC" panose="03070402050302030203" pitchFamily="66" charset="0"/>
      <p:regular r:id="rId159"/>
    </p:embeddedFont>
    <p:embeddedFont>
      <p:font typeface="Brush Script MT" panose="03060802040406070304" pitchFamily="66" charset="0"/>
      <p:italic r:id="rId160"/>
    </p:embeddedFont>
    <p:embeddedFont>
      <p:font typeface="Calibri" panose="020F0502020204030204" pitchFamily="34" charset="0"/>
      <p:regular r:id="rId161"/>
      <p:bold r:id="rId162"/>
      <p:italic r:id="rId163"/>
      <p:boldItalic r:id="rId164"/>
    </p:embeddedFont>
    <p:embeddedFont>
      <p:font typeface="Century Gothic" panose="020B0502020202020204" pitchFamily="34" charset="0"/>
      <p:regular r:id="rId165"/>
      <p:bold r:id="rId166"/>
      <p:italic r:id="rId167"/>
      <p:boldItalic r:id="rId168"/>
    </p:embeddedFont>
    <p:embeddedFont>
      <p:font typeface="Cooper Black" panose="0208090404030B020404" pitchFamily="18" charset="0"/>
      <p:regular r:id="rId169"/>
    </p:embeddedFont>
    <p:embeddedFont>
      <p:font typeface="Eras Bold ITC" panose="020B0907030504020204" pitchFamily="34" charset="0"/>
      <p:regular r:id="rId170"/>
    </p:embeddedFont>
    <p:embeddedFont>
      <p:font typeface="Eras Demi ITC" panose="020B0805030504020804" pitchFamily="34" charset="0"/>
      <p:regular r:id="rId171"/>
    </p:embeddedFont>
    <p:embeddedFont>
      <p:font typeface="Franklin Gothic Medium" panose="020B0603020102020204" pitchFamily="34" charset="0"/>
      <p:regular r:id="rId172"/>
      <p:italic r:id="rId173"/>
    </p:embeddedFont>
    <p:embeddedFont>
      <p:font typeface="Garamond" panose="02020404030301010803" pitchFamily="18" charset="0"/>
      <p:regular r:id="rId174"/>
      <p:bold r:id="rId175"/>
      <p:italic r:id="rId176"/>
    </p:embeddedFont>
    <p:embeddedFont>
      <p:font typeface="Greekth" panose="020B0604020202020204"/>
      <p:bold r:id="rId177"/>
    </p:embeddedFont>
    <p:embeddedFont>
      <p:font typeface="HebrewTh" panose="020B0604020202020204"/>
      <p:regular r:id="rId178"/>
    </p:embeddedFont>
    <p:embeddedFont>
      <p:font typeface="Impact" panose="020B0806030902050204" pitchFamily="34" charset="0"/>
      <p:regular r:id="rId179"/>
    </p:embeddedFont>
    <p:embeddedFont>
      <p:font typeface="Lucida Bright" panose="02040602050505020304" pitchFamily="18" charset="0"/>
      <p:regular r:id="rId180"/>
      <p:bold r:id="rId181"/>
      <p:italic r:id="rId182"/>
      <p:boldItalic r:id="rId183"/>
    </p:embeddedFont>
    <p:embeddedFont>
      <p:font typeface="MARKETPRO" panose="020B0604020202020204"/>
      <p:regular r:id="rId184"/>
    </p:embeddedFont>
    <p:embeddedFont>
      <p:font typeface="Matura MT Script Capitals" panose="03020802060602070202" pitchFamily="66" charset="0"/>
      <p:regular r:id="rId185"/>
    </p:embeddedFont>
    <p:embeddedFont>
      <p:font typeface="Old English Text MT" panose="020B0604020202020204" charset="0"/>
      <p:regular r:id="rId186"/>
    </p:embeddedFont>
    <p:embeddedFont>
      <p:font typeface="Tahoma" panose="020B0604030504040204" pitchFamily="34" charset="0"/>
      <p:regular r:id="rId187"/>
      <p:bold r:id="rId188"/>
    </p:embeddedFont>
    <p:embeddedFont>
      <p:font typeface="Verdana" panose="020B0604030504040204" pitchFamily="34" charset="0"/>
      <p:regular r:id="rId189"/>
      <p:bold r:id="rId190"/>
      <p:italic r:id="rId191"/>
      <p:boldItalic r:id="rId192"/>
    </p:embeddedFont>
    <p:embeddedFont>
      <p:font typeface="Wingdings 3" panose="05040102010807070707" pitchFamily="18" charset="2"/>
      <p:regular r:id="rId19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A50021"/>
    <a:srgbClr val="FFFF66"/>
    <a:srgbClr val="FFFFCC"/>
    <a:srgbClr val="66FF66"/>
    <a:srgbClr val="00FFFF"/>
    <a:srgbClr val="253200"/>
    <a:srgbClr val="CC33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1" autoAdjust="0"/>
    <p:restoredTop sz="94660"/>
  </p:normalViewPr>
  <p:slideViewPr>
    <p:cSldViewPr snapToGrid="0">
      <p:cViewPr varScale="1">
        <p:scale>
          <a:sx n="72" d="100"/>
          <a:sy n="72"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font" Target="fonts/font12.fntdata"/><Relationship Id="rId159" Type="http://schemas.openxmlformats.org/officeDocument/2006/relationships/font" Target="fonts/font17.fntdata"/><Relationship Id="rId175" Type="http://schemas.openxmlformats.org/officeDocument/2006/relationships/font" Target="fonts/font33.fntdata"/><Relationship Id="rId170" Type="http://schemas.openxmlformats.org/officeDocument/2006/relationships/font" Target="fonts/font28.fntdata"/><Relationship Id="rId191" Type="http://schemas.openxmlformats.org/officeDocument/2006/relationships/font" Target="fonts/font49.fntdata"/><Relationship Id="rId196"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font" Target="fonts/font2.fntdata"/><Relationship Id="rId149" Type="http://schemas.openxmlformats.org/officeDocument/2006/relationships/font" Target="fonts/font7.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font" Target="fonts/font18.fntdata"/><Relationship Id="rId165" Type="http://schemas.openxmlformats.org/officeDocument/2006/relationships/font" Target="fonts/font23.fntdata"/><Relationship Id="rId181" Type="http://schemas.openxmlformats.org/officeDocument/2006/relationships/font" Target="fonts/font39.fntdata"/><Relationship Id="rId186" Type="http://schemas.openxmlformats.org/officeDocument/2006/relationships/font" Target="fonts/font44.fntdata"/><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font" Target="fonts/font8.fntdata"/><Relationship Id="rId155" Type="http://schemas.openxmlformats.org/officeDocument/2006/relationships/font" Target="fonts/font13.fntdata"/><Relationship Id="rId171" Type="http://schemas.openxmlformats.org/officeDocument/2006/relationships/font" Target="fonts/font29.fntdata"/><Relationship Id="rId176" Type="http://schemas.openxmlformats.org/officeDocument/2006/relationships/font" Target="fonts/font34.fntdata"/><Relationship Id="rId192" Type="http://schemas.openxmlformats.org/officeDocument/2006/relationships/font" Target="fonts/font50.fntdata"/><Relationship Id="rId197" Type="http://schemas.openxmlformats.org/officeDocument/2006/relationships/tableStyles" Target="tableStyle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font" Target="fonts/font3.fntdata"/><Relationship Id="rId161" Type="http://schemas.openxmlformats.org/officeDocument/2006/relationships/font" Target="fonts/font19.fntdata"/><Relationship Id="rId166" Type="http://schemas.openxmlformats.org/officeDocument/2006/relationships/font" Target="fonts/font24.fntdata"/><Relationship Id="rId182" Type="http://schemas.openxmlformats.org/officeDocument/2006/relationships/font" Target="fonts/font40.fntdata"/><Relationship Id="rId187" Type="http://schemas.openxmlformats.org/officeDocument/2006/relationships/font" Target="fonts/font4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font" Target="fonts/font9.fntdata"/><Relationship Id="rId156" Type="http://schemas.openxmlformats.org/officeDocument/2006/relationships/font" Target="fonts/font14.fntdata"/><Relationship Id="rId177" Type="http://schemas.openxmlformats.org/officeDocument/2006/relationships/font" Target="fonts/font35.fntdata"/><Relationship Id="rId172" Type="http://schemas.openxmlformats.org/officeDocument/2006/relationships/font" Target="fonts/font30.fntdata"/><Relationship Id="rId193" Type="http://schemas.openxmlformats.org/officeDocument/2006/relationships/font" Target="fonts/font51.fntdata"/><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font" Target="fonts/font4.fntdata"/><Relationship Id="rId167" Type="http://schemas.openxmlformats.org/officeDocument/2006/relationships/font" Target="fonts/font25.fntdata"/><Relationship Id="rId188" Type="http://schemas.openxmlformats.org/officeDocument/2006/relationships/font" Target="fonts/font46.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font" Target="fonts/font20.fntdata"/><Relationship Id="rId183" Type="http://schemas.openxmlformats.org/officeDocument/2006/relationships/font" Target="fonts/font41.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font" Target="fonts/font15.fntdata"/><Relationship Id="rId178" Type="http://schemas.openxmlformats.org/officeDocument/2006/relationships/font" Target="fonts/font36.fntdata"/><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font" Target="fonts/font10.fntdata"/><Relationship Id="rId173" Type="http://schemas.openxmlformats.org/officeDocument/2006/relationships/font" Target="fonts/font31.fntdata"/><Relationship Id="rId194"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font" Target="fonts/font5.fntdata"/><Relationship Id="rId168" Type="http://schemas.openxmlformats.org/officeDocument/2006/relationships/font" Target="fonts/font2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notesMaster" Target="notesMasters/notesMaster1.xml"/><Relationship Id="rId163" Type="http://schemas.openxmlformats.org/officeDocument/2006/relationships/font" Target="fonts/font21.fntdata"/><Relationship Id="rId184" Type="http://schemas.openxmlformats.org/officeDocument/2006/relationships/font" Target="fonts/font42.fntdata"/><Relationship Id="rId189" Type="http://schemas.openxmlformats.org/officeDocument/2006/relationships/font" Target="fonts/font47.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font" Target="fonts/font11.fntdata"/><Relationship Id="rId174" Type="http://schemas.openxmlformats.org/officeDocument/2006/relationships/font" Target="fonts/font32.fntdata"/><Relationship Id="rId179" Type="http://schemas.openxmlformats.org/officeDocument/2006/relationships/font" Target="fonts/font37.fntdata"/><Relationship Id="rId195" Type="http://schemas.openxmlformats.org/officeDocument/2006/relationships/viewProps" Target="viewProps.xml"/><Relationship Id="rId190" Type="http://schemas.openxmlformats.org/officeDocument/2006/relationships/font" Target="fonts/font48.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font" Target="fonts/font1.fntdata"/><Relationship Id="rId148" Type="http://schemas.openxmlformats.org/officeDocument/2006/relationships/font" Target="fonts/font6.fntdata"/><Relationship Id="rId164" Type="http://schemas.openxmlformats.org/officeDocument/2006/relationships/font" Target="fonts/font22.fntdata"/><Relationship Id="rId169" Type="http://schemas.openxmlformats.org/officeDocument/2006/relationships/font" Target="fonts/font27.fntdata"/><Relationship Id="rId185" Type="http://schemas.openxmlformats.org/officeDocument/2006/relationships/font" Target="fonts/font43.fntdata"/><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font" Target="fonts/font38.fntdata"/><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4BD7D-C6BB-4FC3-8009-B69681FB5A11}"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76838-95F4-4F7B-B82F-B5DA3E50D727}" type="slidenum">
              <a:rPr lang="en-US" smtClean="0"/>
              <a:t>‹#›</a:t>
            </a:fld>
            <a:endParaRPr lang="en-US"/>
          </a:p>
        </p:txBody>
      </p:sp>
    </p:spTree>
    <p:extLst>
      <p:ext uri="{BB962C8B-B14F-4D97-AF65-F5344CB8AC3E}">
        <p14:creationId xmlns:p14="http://schemas.microsoft.com/office/powerpoint/2010/main" val="29294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86A82BE-9454-4510-8B36-8E90037B7D08}"/>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0CBC63DF-F321-472B-906B-E2DBE7AF03FA}"/>
              </a:ext>
            </a:extLst>
          </p:cNvPr>
          <p:cNvSpPr>
            <a:spLocks noGrp="1" noChangeArrowheads="1"/>
          </p:cNvSpPr>
          <p:nvPr>
            <p:ph type="body" idx="1"/>
          </p:nvPr>
        </p:nvSpPr>
        <p:spPr>
          <a:noFill/>
        </p:spPr>
        <p:txBody>
          <a:bodyPr/>
          <a:lstStyle/>
          <a:p>
            <a:endParaRPr lang="en-US" altLang="en-US"/>
          </a:p>
        </p:txBody>
      </p:sp>
      <p:sp>
        <p:nvSpPr>
          <p:cNvPr id="59396" name="Slide Number Placeholder 3">
            <a:extLst>
              <a:ext uri="{FF2B5EF4-FFF2-40B4-BE49-F238E27FC236}">
                <a16:creationId xmlns:a16="http://schemas.microsoft.com/office/drawing/2014/main" id="{302697A4-E5BC-4F99-BE61-D8E85A818514}"/>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E09F4-149B-4DA4-A778-EC38198D5C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5143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9/3/2018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ADFE90E-9820-4178-AFD6-AAD2EAE687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14E50A0E-8695-4C28-ACB3-2C5F9CDF7B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8C84DFA5-8D3F-45A2-88F6-C3626A20FCFA}"/>
              </a:ext>
            </a:extLst>
          </p:cNvPr>
          <p:cNvSpPr>
            <a:spLocks noGrp="1" noChangeArrowheads="1"/>
          </p:cNvSpPr>
          <p:nvPr>
            <p:ph type="sldNum" sz="quarter" idx="12"/>
          </p:nvPr>
        </p:nvSpPr>
        <p:spPr>
          <a:ln/>
        </p:spPr>
        <p:txBody>
          <a:bodyPr/>
          <a:lstStyle>
            <a:lvl1pPr>
              <a:defRPr/>
            </a:lvl1pPr>
          </a:lstStyle>
          <a:p>
            <a:pPr>
              <a:defRPr/>
            </a:pPr>
            <a:fld id="{689173F2-360C-471C-8AF7-C863BD3FF049}" type="slidenum">
              <a:rPr lang="en-US" altLang="en-US"/>
              <a:pPr>
                <a:defRPr/>
              </a:pPr>
              <a:t>‹#›</a:t>
            </a:fld>
            <a:endParaRPr lang="en-US" altLang="en-US"/>
          </a:p>
        </p:txBody>
      </p:sp>
    </p:spTree>
    <p:extLst>
      <p:ext uri="{BB962C8B-B14F-4D97-AF65-F5344CB8AC3E}">
        <p14:creationId xmlns:p14="http://schemas.microsoft.com/office/powerpoint/2010/main" val="2438274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5632E2C6-7D5D-445B-BDF4-7C2D6463B8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7DAB563D-003B-41E0-9BE9-5089FF3AD8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1B28E7C2-E1D8-422C-A5A9-43EA615EFB1C}"/>
              </a:ext>
            </a:extLst>
          </p:cNvPr>
          <p:cNvSpPr>
            <a:spLocks noGrp="1" noChangeArrowheads="1"/>
          </p:cNvSpPr>
          <p:nvPr>
            <p:ph type="sldNum" sz="quarter" idx="12"/>
          </p:nvPr>
        </p:nvSpPr>
        <p:spPr>
          <a:ln/>
        </p:spPr>
        <p:txBody>
          <a:bodyPr/>
          <a:lstStyle>
            <a:lvl1pPr>
              <a:defRPr/>
            </a:lvl1pPr>
          </a:lstStyle>
          <a:p>
            <a:pPr>
              <a:defRPr/>
            </a:pPr>
            <a:fld id="{708835EE-E585-4594-8033-4B122D321727}" type="slidenum">
              <a:rPr lang="en-US" altLang="en-US"/>
              <a:pPr>
                <a:defRPr/>
              </a:pPr>
              <a:t>‹#›</a:t>
            </a:fld>
            <a:endParaRPr lang="en-US" altLang="en-US"/>
          </a:p>
        </p:txBody>
      </p:sp>
    </p:spTree>
    <p:extLst>
      <p:ext uri="{BB962C8B-B14F-4D97-AF65-F5344CB8AC3E}">
        <p14:creationId xmlns:p14="http://schemas.microsoft.com/office/powerpoint/2010/main" val="981585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F615FB19-8C62-400D-8422-7F67C54012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B49B6C5F-3AE6-4694-B01E-1B8A5B2013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AC506ECC-6041-4478-A49C-F21AFCBA16E8}"/>
              </a:ext>
            </a:extLst>
          </p:cNvPr>
          <p:cNvSpPr>
            <a:spLocks noGrp="1" noChangeArrowheads="1"/>
          </p:cNvSpPr>
          <p:nvPr>
            <p:ph type="sldNum" sz="quarter" idx="12"/>
          </p:nvPr>
        </p:nvSpPr>
        <p:spPr>
          <a:ln/>
        </p:spPr>
        <p:txBody>
          <a:bodyPr/>
          <a:lstStyle>
            <a:lvl1pPr>
              <a:defRPr/>
            </a:lvl1pPr>
          </a:lstStyle>
          <a:p>
            <a:pPr>
              <a:defRPr/>
            </a:pPr>
            <a:fld id="{E18CBBE1-E762-4DB7-BC12-6709DEB50113}" type="slidenum">
              <a:rPr lang="en-US" altLang="en-US"/>
              <a:pPr>
                <a:defRPr/>
              </a:pPr>
              <a:t>‹#›</a:t>
            </a:fld>
            <a:endParaRPr lang="en-US" altLang="en-US"/>
          </a:p>
        </p:txBody>
      </p:sp>
    </p:spTree>
    <p:extLst>
      <p:ext uri="{BB962C8B-B14F-4D97-AF65-F5344CB8AC3E}">
        <p14:creationId xmlns:p14="http://schemas.microsoft.com/office/powerpoint/2010/main" val="26127829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B34EB3D-339A-47D8-9A4D-F3C2F6AE4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2DC4441C-CB73-4AB4-9B50-41C759FA89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CC6EF4A2-08DD-4D2B-88F5-EE5FA111D584}"/>
              </a:ext>
            </a:extLst>
          </p:cNvPr>
          <p:cNvSpPr>
            <a:spLocks noGrp="1" noChangeArrowheads="1"/>
          </p:cNvSpPr>
          <p:nvPr>
            <p:ph type="sldNum" sz="quarter" idx="12"/>
          </p:nvPr>
        </p:nvSpPr>
        <p:spPr>
          <a:ln/>
        </p:spPr>
        <p:txBody>
          <a:bodyPr/>
          <a:lstStyle>
            <a:lvl1pPr>
              <a:defRPr/>
            </a:lvl1pPr>
          </a:lstStyle>
          <a:p>
            <a:pPr>
              <a:defRPr/>
            </a:pPr>
            <a:fld id="{778A339A-BE2B-4336-8261-D714C3C413D1}" type="slidenum">
              <a:rPr lang="en-US" altLang="en-US"/>
              <a:pPr>
                <a:defRPr/>
              </a:pPr>
              <a:t>‹#›</a:t>
            </a:fld>
            <a:endParaRPr lang="en-US" altLang="en-US"/>
          </a:p>
        </p:txBody>
      </p:sp>
    </p:spTree>
    <p:extLst>
      <p:ext uri="{BB962C8B-B14F-4D97-AF65-F5344CB8AC3E}">
        <p14:creationId xmlns:p14="http://schemas.microsoft.com/office/powerpoint/2010/main" val="42555225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1D4D8306-C7F4-4CB5-B16D-BD580B9AF2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5AC566C-8726-40E4-B5CD-0E475DC91C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3A37D0D9-1BC0-49F9-9994-9DAB962439CB}"/>
              </a:ext>
            </a:extLst>
          </p:cNvPr>
          <p:cNvSpPr>
            <a:spLocks noGrp="1" noChangeArrowheads="1"/>
          </p:cNvSpPr>
          <p:nvPr>
            <p:ph type="sldNum" sz="quarter" idx="12"/>
          </p:nvPr>
        </p:nvSpPr>
        <p:spPr>
          <a:ln/>
        </p:spPr>
        <p:txBody>
          <a:bodyPr/>
          <a:lstStyle>
            <a:lvl1pPr>
              <a:defRPr/>
            </a:lvl1pPr>
          </a:lstStyle>
          <a:p>
            <a:pPr>
              <a:defRPr/>
            </a:pPr>
            <a:fld id="{797165B9-D2FF-479F-BB98-36D875899A3A}" type="slidenum">
              <a:rPr lang="en-US" altLang="en-US"/>
              <a:pPr>
                <a:defRPr/>
              </a:pPr>
              <a:t>‹#›</a:t>
            </a:fld>
            <a:endParaRPr lang="en-US" altLang="en-US"/>
          </a:p>
        </p:txBody>
      </p:sp>
    </p:spTree>
    <p:extLst>
      <p:ext uri="{BB962C8B-B14F-4D97-AF65-F5344CB8AC3E}">
        <p14:creationId xmlns:p14="http://schemas.microsoft.com/office/powerpoint/2010/main" val="1730354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85E31345-133F-4FC8-8896-4C7D4044FD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5A9088C-81C0-4234-B3F4-D8D33818F6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1BF2C268-9BBB-4864-941F-E996C0FF57D8}"/>
              </a:ext>
            </a:extLst>
          </p:cNvPr>
          <p:cNvSpPr>
            <a:spLocks noGrp="1" noChangeArrowheads="1"/>
          </p:cNvSpPr>
          <p:nvPr>
            <p:ph type="sldNum" sz="quarter" idx="12"/>
          </p:nvPr>
        </p:nvSpPr>
        <p:spPr>
          <a:ln/>
        </p:spPr>
        <p:txBody>
          <a:bodyPr/>
          <a:lstStyle>
            <a:lvl1pPr>
              <a:defRPr/>
            </a:lvl1pPr>
          </a:lstStyle>
          <a:p>
            <a:pPr>
              <a:defRPr/>
            </a:pPr>
            <a:fld id="{8E596E49-DAC5-400D-88E0-79800D1A7F74}" type="slidenum">
              <a:rPr lang="en-US" altLang="en-US"/>
              <a:pPr>
                <a:defRPr/>
              </a:pPr>
              <a:t>‹#›</a:t>
            </a:fld>
            <a:endParaRPr lang="en-US" altLang="en-US"/>
          </a:p>
        </p:txBody>
      </p:sp>
    </p:spTree>
    <p:extLst>
      <p:ext uri="{BB962C8B-B14F-4D97-AF65-F5344CB8AC3E}">
        <p14:creationId xmlns:p14="http://schemas.microsoft.com/office/powerpoint/2010/main" val="13518710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E76C2BA-9BDD-4563-8206-3CBE27B9AA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4254EC9E-1365-4AA3-9065-E1E5E7DF6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16A1070F-9BFD-4245-BA3F-B686B21C9A36}"/>
              </a:ext>
            </a:extLst>
          </p:cNvPr>
          <p:cNvSpPr>
            <a:spLocks noGrp="1" noChangeArrowheads="1"/>
          </p:cNvSpPr>
          <p:nvPr>
            <p:ph type="sldNum" sz="quarter" idx="12"/>
          </p:nvPr>
        </p:nvSpPr>
        <p:spPr>
          <a:ln/>
        </p:spPr>
        <p:txBody>
          <a:bodyPr/>
          <a:lstStyle>
            <a:lvl1pPr>
              <a:defRPr/>
            </a:lvl1pPr>
          </a:lstStyle>
          <a:p>
            <a:pPr>
              <a:defRPr/>
            </a:pPr>
            <a:fld id="{84B830FC-E5F8-47BE-8ABA-1CBAB1E0A2C9}" type="slidenum">
              <a:rPr lang="en-US" altLang="en-US"/>
              <a:pPr>
                <a:defRPr/>
              </a:pPr>
              <a:t>‹#›</a:t>
            </a:fld>
            <a:endParaRPr lang="en-US" altLang="en-US"/>
          </a:p>
        </p:txBody>
      </p:sp>
    </p:spTree>
    <p:extLst>
      <p:ext uri="{BB962C8B-B14F-4D97-AF65-F5344CB8AC3E}">
        <p14:creationId xmlns:p14="http://schemas.microsoft.com/office/powerpoint/2010/main" val="10276392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2EE63D7-8DB3-478B-89D3-EC0209CE89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5818EFF-2350-49B1-BC81-442871CD0B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E1D5A73D-5834-45D8-AB70-D173ED6F64F2}"/>
              </a:ext>
            </a:extLst>
          </p:cNvPr>
          <p:cNvSpPr>
            <a:spLocks noGrp="1" noChangeArrowheads="1"/>
          </p:cNvSpPr>
          <p:nvPr>
            <p:ph type="sldNum" sz="quarter" idx="12"/>
          </p:nvPr>
        </p:nvSpPr>
        <p:spPr>
          <a:ln/>
        </p:spPr>
        <p:txBody>
          <a:bodyPr/>
          <a:lstStyle>
            <a:lvl1pPr>
              <a:defRPr/>
            </a:lvl1pPr>
          </a:lstStyle>
          <a:p>
            <a:pPr>
              <a:defRPr/>
            </a:pPr>
            <a:fld id="{230BA81E-384C-44A9-BA78-959B0311D647}" type="slidenum">
              <a:rPr lang="en-US" altLang="en-US"/>
              <a:pPr>
                <a:defRPr/>
              </a:pPr>
              <a:t>‹#›</a:t>
            </a:fld>
            <a:endParaRPr lang="en-US" altLang="en-US"/>
          </a:p>
        </p:txBody>
      </p:sp>
    </p:spTree>
    <p:extLst>
      <p:ext uri="{BB962C8B-B14F-4D97-AF65-F5344CB8AC3E}">
        <p14:creationId xmlns:p14="http://schemas.microsoft.com/office/powerpoint/2010/main" val="3916525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CFFF4F78-E2A5-47BD-9451-696698BC4C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BD83301-8094-4AAC-809C-A6D0230656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84743AA7-1BD1-4F6E-BCEE-6156E4C4B6F8}"/>
              </a:ext>
            </a:extLst>
          </p:cNvPr>
          <p:cNvSpPr>
            <a:spLocks noGrp="1" noChangeArrowheads="1"/>
          </p:cNvSpPr>
          <p:nvPr>
            <p:ph type="sldNum" sz="quarter" idx="12"/>
          </p:nvPr>
        </p:nvSpPr>
        <p:spPr>
          <a:ln/>
        </p:spPr>
        <p:txBody>
          <a:bodyPr/>
          <a:lstStyle>
            <a:lvl1pPr>
              <a:defRPr/>
            </a:lvl1pPr>
          </a:lstStyle>
          <a:p>
            <a:pPr>
              <a:defRPr/>
            </a:pPr>
            <a:fld id="{29205363-6253-4B6F-AC05-FE77BE939FAC}" type="slidenum">
              <a:rPr lang="en-US" altLang="en-US"/>
              <a:pPr>
                <a:defRPr/>
              </a:pPr>
              <a:t>‹#›</a:t>
            </a:fld>
            <a:endParaRPr lang="en-US" altLang="en-US"/>
          </a:p>
        </p:txBody>
      </p:sp>
    </p:spTree>
    <p:extLst>
      <p:ext uri="{BB962C8B-B14F-4D97-AF65-F5344CB8AC3E}">
        <p14:creationId xmlns:p14="http://schemas.microsoft.com/office/powerpoint/2010/main" val="29302651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a:extLst>
              <a:ext uri="{FF2B5EF4-FFF2-40B4-BE49-F238E27FC236}">
                <a16:creationId xmlns:a16="http://schemas.microsoft.com/office/drawing/2014/main" id="{1C93A83A-445E-4598-A102-120795FFEF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E2D5C663-3921-46B6-8697-DF4633D618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61605292-DC88-4C0F-83E7-2D8A73EF75EC}"/>
              </a:ext>
            </a:extLst>
          </p:cNvPr>
          <p:cNvSpPr>
            <a:spLocks noGrp="1" noChangeArrowheads="1"/>
          </p:cNvSpPr>
          <p:nvPr>
            <p:ph type="sldNum" sz="quarter" idx="12"/>
          </p:nvPr>
        </p:nvSpPr>
        <p:spPr>
          <a:ln/>
        </p:spPr>
        <p:txBody>
          <a:bodyPr/>
          <a:lstStyle>
            <a:lvl1pPr>
              <a:defRPr/>
            </a:lvl1pPr>
          </a:lstStyle>
          <a:p>
            <a:pPr>
              <a:defRPr/>
            </a:pPr>
            <a:fld id="{C17190A1-6D45-43A3-85EB-BD90ADAA10BC}" type="slidenum">
              <a:rPr lang="en-US" altLang="en-US"/>
              <a:pPr>
                <a:defRPr/>
              </a:pPr>
              <a:t>‹#›</a:t>
            </a:fld>
            <a:endParaRPr lang="en-US" altLang="en-US"/>
          </a:p>
        </p:txBody>
      </p:sp>
    </p:spTree>
    <p:extLst>
      <p:ext uri="{BB962C8B-B14F-4D97-AF65-F5344CB8AC3E}">
        <p14:creationId xmlns:p14="http://schemas.microsoft.com/office/powerpoint/2010/main" val="127715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8971DF89-2D48-470D-A1A8-8FE9AEF5B9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EA9109C-B71E-497F-9C84-B1F61613BA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1F4ED661-6B59-403F-BC90-627EA2987A37}"/>
              </a:ext>
            </a:extLst>
          </p:cNvPr>
          <p:cNvSpPr>
            <a:spLocks noGrp="1" noChangeArrowheads="1"/>
          </p:cNvSpPr>
          <p:nvPr>
            <p:ph type="sldNum" sz="quarter" idx="12"/>
          </p:nvPr>
        </p:nvSpPr>
        <p:spPr>
          <a:ln/>
        </p:spPr>
        <p:txBody>
          <a:bodyPr/>
          <a:lstStyle>
            <a:lvl1pPr>
              <a:defRPr/>
            </a:lvl1pPr>
          </a:lstStyle>
          <a:p>
            <a:pPr>
              <a:defRPr/>
            </a:pPr>
            <a:fld id="{F3D4091E-BED3-4F64-97CE-29BBC6963401}" type="slidenum">
              <a:rPr lang="en-US" altLang="en-US"/>
              <a:pPr>
                <a:defRPr/>
              </a:pPr>
              <a:t>‹#›</a:t>
            </a:fld>
            <a:endParaRPr lang="en-US" altLang="en-US"/>
          </a:p>
        </p:txBody>
      </p:sp>
    </p:spTree>
    <p:extLst>
      <p:ext uri="{BB962C8B-B14F-4D97-AF65-F5344CB8AC3E}">
        <p14:creationId xmlns:p14="http://schemas.microsoft.com/office/powerpoint/2010/main" val="34288859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C975FD22-302C-4B58-8F02-65959451BF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83490238-7D81-4451-87FF-CB7E9E8776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CA85E465-9052-474F-AF75-B60480CCCE11}"/>
              </a:ext>
            </a:extLst>
          </p:cNvPr>
          <p:cNvSpPr>
            <a:spLocks noGrp="1" noChangeArrowheads="1"/>
          </p:cNvSpPr>
          <p:nvPr>
            <p:ph type="sldNum" sz="quarter" idx="12"/>
          </p:nvPr>
        </p:nvSpPr>
        <p:spPr>
          <a:ln/>
        </p:spPr>
        <p:txBody>
          <a:bodyPr/>
          <a:lstStyle>
            <a:lvl1pPr>
              <a:defRPr/>
            </a:lvl1pPr>
          </a:lstStyle>
          <a:p>
            <a:pPr>
              <a:defRPr/>
            </a:pPr>
            <a:fld id="{5C547A9C-EB28-4EBB-A56D-539380BBA8DE}" type="slidenum">
              <a:rPr lang="en-US" altLang="en-US"/>
              <a:pPr>
                <a:defRPr/>
              </a:pPr>
              <a:t>‹#›</a:t>
            </a:fld>
            <a:endParaRPr lang="en-US" altLang="en-US"/>
          </a:p>
        </p:txBody>
      </p:sp>
    </p:spTree>
    <p:extLst>
      <p:ext uri="{BB962C8B-B14F-4D97-AF65-F5344CB8AC3E}">
        <p14:creationId xmlns:p14="http://schemas.microsoft.com/office/powerpoint/2010/main" val="2496185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24300"/>
            <a:ext cx="10972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9FFE6262-CA9A-4DD9-8346-07A65F01EF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DBA188E-9729-40B2-BCEF-075871C3DD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D63976D4-E8FC-4CB4-AE7F-8C090A375E90}"/>
              </a:ext>
            </a:extLst>
          </p:cNvPr>
          <p:cNvSpPr>
            <a:spLocks noGrp="1" noChangeArrowheads="1"/>
          </p:cNvSpPr>
          <p:nvPr>
            <p:ph type="sldNum" sz="quarter" idx="12"/>
          </p:nvPr>
        </p:nvSpPr>
        <p:spPr>
          <a:ln/>
        </p:spPr>
        <p:txBody>
          <a:bodyPr/>
          <a:lstStyle>
            <a:lvl1pPr>
              <a:defRPr/>
            </a:lvl1pPr>
          </a:lstStyle>
          <a:p>
            <a:pPr>
              <a:defRPr/>
            </a:pPr>
            <a:fld id="{FB4FC59C-B630-44E8-AF9E-9DC37512183A}" type="slidenum">
              <a:rPr lang="en-US" altLang="en-US"/>
              <a:pPr>
                <a:defRPr/>
              </a:pPr>
              <a:t>‹#›</a:t>
            </a:fld>
            <a:endParaRPr lang="en-US" altLang="en-US"/>
          </a:p>
        </p:txBody>
      </p:sp>
    </p:spTree>
    <p:extLst>
      <p:ext uri="{BB962C8B-B14F-4D97-AF65-F5344CB8AC3E}">
        <p14:creationId xmlns:p14="http://schemas.microsoft.com/office/powerpoint/2010/main" val="14978131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828801"/>
            <a:ext cx="5384800"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056063"/>
            <a:ext cx="5384800"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828801"/>
            <a:ext cx="53848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0E18C02-8372-4569-991C-8B89A9965A4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F9D557-554E-452D-A38F-4EA01F2E653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9BF799E-5DAB-481A-95E5-1F5A753038E7}"/>
              </a:ext>
            </a:extLst>
          </p:cNvPr>
          <p:cNvSpPr>
            <a:spLocks noGrp="1" noChangeArrowheads="1"/>
          </p:cNvSpPr>
          <p:nvPr>
            <p:ph type="sldNum" sz="quarter" idx="12"/>
          </p:nvPr>
        </p:nvSpPr>
        <p:spPr/>
        <p:txBody>
          <a:bodyPr/>
          <a:lstStyle>
            <a:lvl1pPr>
              <a:defRPr/>
            </a:lvl1pPr>
          </a:lstStyle>
          <a:p>
            <a:pPr>
              <a:defRPr/>
            </a:pPr>
            <a:fld id="{4112A6B4-A17B-4E40-B530-DC38090BD06A}" type="slidenum">
              <a:rPr lang="en-US" altLang="en-US"/>
              <a:pPr>
                <a:defRPr/>
              </a:pPr>
              <a:t>‹#›</a:t>
            </a:fld>
            <a:endParaRPr lang="en-US" altLang="en-US"/>
          </a:p>
        </p:txBody>
      </p:sp>
    </p:spTree>
    <p:extLst>
      <p:ext uri="{BB962C8B-B14F-4D97-AF65-F5344CB8AC3E}">
        <p14:creationId xmlns:p14="http://schemas.microsoft.com/office/powerpoint/2010/main" val="3708949002"/>
      </p:ext>
    </p:extLst>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9/3/2018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66A1DA8-5AF7-466C-842B-B48338D5D3DD}"/>
              </a:ext>
            </a:extLst>
          </p:cNvPr>
          <p:cNvGrpSpPr>
            <a:grpSpLocks/>
          </p:cNvGrpSpPr>
          <p:nvPr/>
        </p:nvGrpSpPr>
        <p:grpSpPr bwMode="auto">
          <a:xfrm>
            <a:off x="0" y="2438400"/>
            <a:ext cx="12192000" cy="4046538"/>
            <a:chOff x="0" y="1536"/>
            <a:chExt cx="5760" cy="2549"/>
          </a:xfrm>
        </p:grpSpPr>
        <p:sp>
          <p:nvSpPr>
            <p:cNvPr id="5" name="Rectangle 3">
              <a:extLst>
                <a:ext uri="{FF2B5EF4-FFF2-40B4-BE49-F238E27FC236}">
                  <a16:creationId xmlns:a16="http://schemas.microsoft.com/office/drawing/2014/main" id="{A9C9AAC4-6CD8-4F51-8DB9-0FFD5FB3DBE5}"/>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p>
          </p:txBody>
        </p:sp>
        <p:sp>
          <p:nvSpPr>
            <p:cNvPr id="6" name="Freeform 4">
              <a:extLst>
                <a:ext uri="{FF2B5EF4-FFF2-40B4-BE49-F238E27FC236}">
                  <a16:creationId xmlns:a16="http://schemas.microsoft.com/office/drawing/2014/main" id="{7C4D348B-8A7F-4732-9770-B95CB158C18E}"/>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 name="Freeform 5">
              <a:extLst>
                <a:ext uri="{FF2B5EF4-FFF2-40B4-BE49-F238E27FC236}">
                  <a16:creationId xmlns:a16="http://schemas.microsoft.com/office/drawing/2014/main" id="{AC48ED90-2058-4D9A-B624-3C5BBD3AE80D}"/>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6">
              <a:extLst>
                <a:ext uri="{FF2B5EF4-FFF2-40B4-BE49-F238E27FC236}">
                  <a16:creationId xmlns:a16="http://schemas.microsoft.com/office/drawing/2014/main" id="{BF24377B-C6FB-4188-A7A8-CE2605DF80C1}"/>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Freeform 7">
              <a:extLst>
                <a:ext uri="{FF2B5EF4-FFF2-40B4-BE49-F238E27FC236}">
                  <a16:creationId xmlns:a16="http://schemas.microsoft.com/office/drawing/2014/main" id="{74DF82EE-D553-4ADA-B945-5822E9E9D14F}"/>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1A552BA9-7877-425F-96B1-9B24C7A43944}"/>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a:extLst>
                <a:ext uri="{FF2B5EF4-FFF2-40B4-BE49-F238E27FC236}">
                  <a16:creationId xmlns:a16="http://schemas.microsoft.com/office/drawing/2014/main" id="{7A42CB1A-4A5F-41B7-AA80-7C277E0D30DB}"/>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8DC5A872-7EC8-4378-B8E8-166420680B85}"/>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
              <a:extLst>
                <a:ext uri="{FF2B5EF4-FFF2-40B4-BE49-F238E27FC236}">
                  <a16:creationId xmlns:a16="http://schemas.microsoft.com/office/drawing/2014/main" id="{75B48916-55E3-488A-AFF3-000DA0050D17}"/>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a:extLst>
                <a:ext uri="{FF2B5EF4-FFF2-40B4-BE49-F238E27FC236}">
                  <a16:creationId xmlns:a16="http://schemas.microsoft.com/office/drawing/2014/main" id="{DF8E35C9-C305-42A0-B062-1B86F5608976}"/>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59539AFD-03BE-49A6-878A-25F086B880F2}"/>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a:extLst>
                <a:ext uri="{FF2B5EF4-FFF2-40B4-BE49-F238E27FC236}">
                  <a16:creationId xmlns:a16="http://schemas.microsoft.com/office/drawing/2014/main" id="{27D68C85-ABA9-441C-B684-EA27174AE9D6}"/>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F89C4EB9-B600-4F62-804B-2E534D1BAC7A}"/>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8" name="Freeform 16">
              <a:extLst>
                <a:ext uri="{FF2B5EF4-FFF2-40B4-BE49-F238E27FC236}">
                  <a16:creationId xmlns:a16="http://schemas.microsoft.com/office/drawing/2014/main" id="{4871A0EE-2277-4D06-B847-40520CACAFFB}"/>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710C6ADA-7786-4F19-9C81-B0BEDDBA7CD1}"/>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5138" name="Rectangle 18"/>
          <p:cNvSpPr>
            <a:spLocks noGrp="1" noChangeArrowheads="1"/>
          </p:cNvSpPr>
          <p:nvPr>
            <p:ph type="ctrTitle" sz="quarter"/>
          </p:nvPr>
        </p:nvSpPr>
        <p:spPr>
          <a:xfrm>
            <a:off x="914400" y="1768476"/>
            <a:ext cx="10363200" cy="1736725"/>
          </a:xfrm>
        </p:spPr>
        <p:txBody>
          <a:bodyPr anchor="b"/>
          <a:lstStyle>
            <a:lvl1pPr>
              <a:defRPr sz="5400"/>
            </a:lvl1pPr>
          </a:lstStyle>
          <a:p>
            <a:pPr lvl="0"/>
            <a:r>
              <a:rPr lang="en-US" altLang="en-US" noProof="0"/>
              <a:t>Click to edit Master title style</a:t>
            </a:r>
          </a:p>
        </p:txBody>
      </p:sp>
      <p:sp>
        <p:nvSpPr>
          <p:cNvPr id="5139" name="Rectangle 1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20" name="Rectangle 20">
            <a:extLst>
              <a:ext uri="{FF2B5EF4-FFF2-40B4-BE49-F238E27FC236}">
                <a16:creationId xmlns:a16="http://schemas.microsoft.com/office/drawing/2014/main" id="{928C70F3-5059-4852-A3C9-FD7AD6037990}"/>
              </a:ext>
            </a:extLst>
          </p:cNvPr>
          <p:cNvSpPr>
            <a:spLocks noGrp="1" noChangeArrowheads="1"/>
          </p:cNvSpPr>
          <p:nvPr>
            <p:ph type="dt" sz="quarter" idx="10"/>
          </p:nvPr>
        </p:nvSpPr>
        <p:spPr/>
        <p:txBody>
          <a:bodyPr/>
          <a:lstStyle>
            <a:lvl1pPr>
              <a:defRPr smtClean="0"/>
            </a:lvl1pPr>
          </a:lstStyle>
          <a:p>
            <a:pPr>
              <a:defRPr/>
            </a:pPr>
            <a:endParaRPr lang="en-US" altLang="en-US"/>
          </a:p>
        </p:txBody>
      </p:sp>
      <p:sp>
        <p:nvSpPr>
          <p:cNvPr id="21" name="Rectangle 21">
            <a:extLst>
              <a:ext uri="{FF2B5EF4-FFF2-40B4-BE49-F238E27FC236}">
                <a16:creationId xmlns:a16="http://schemas.microsoft.com/office/drawing/2014/main" id="{1725DAFF-DFAD-4C00-AB47-F2B252266CC5}"/>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22" name="Rectangle 22">
            <a:extLst>
              <a:ext uri="{FF2B5EF4-FFF2-40B4-BE49-F238E27FC236}">
                <a16:creationId xmlns:a16="http://schemas.microsoft.com/office/drawing/2014/main" id="{3C75FF2D-E278-479E-BAF4-7941FCDD564E}"/>
              </a:ext>
            </a:extLst>
          </p:cNvPr>
          <p:cNvSpPr>
            <a:spLocks noGrp="1" noChangeArrowheads="1"/>
          </p:cNvSpPr>
          <p:nvPr>
            <p:ph type="sldNum" sz="quarter" idx="12"/>
          </p:nvPr>
        </p:nvSpPr>
        <p:spPr/>
        <p:txBody>
          <a:bodyPr/>
          <a:lstStyle>
            <a:lvl1pPr>
              <a:defRPr smtClean="0"/>
            </a:lvl1pPr>
          </a:lstStyle>
          <a:p>
            <a:pPr>
              <a:defRPr/>
            </a:pPr>
            <a:fld id="{399083DB-CF82-4C39-8638-E0091C0DED2E}" type="slidenum">
              <a:rPr lang="en-US" altLang="en-US"/>
              <a:pPr>
                <a:defRPr/>
              </a:pPr>
              <a:t>‹#›</a:t>
            </a:fld>
            <a:endParaRPr lang="en-US" altLang="en-US"/>
          </a:p>
        </p:txBody>
      </p:sp>
    </p:spTree>
    <p:extLst>
      <p:ext uri="{BB962C8B-B14F-4D97-AF65-F5344CB8AC3E}">
        <p14:creationId xmlns:p14="http://schemas.microsoft.com/office/powerpoint/2010/main" val="69587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CB2FB2C9-FC7F-4D3D-8AD4-69305B378B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047AE855-BE7A-46AA-9514-8A87FF6D84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507AAEE9-6506-4D15-B4D1-95A0BE26B643}"/>
              </a:ext>
            </a:extLst>
          </p:cNvPr>
          <p:cNvSpPr>
            <a:spLocks noGrp="1" noChangeArrowheads="1"/>
          </p:cNvSpPr>
          <p:nvPr>
            <p:ph type="sldNum" sz="quarter" idx="12"/>
          </p:nvPr>
        </p:nvSpPr>
        <p:spPr>
          <a:ln/>
        </p:spPr>
        <p:txBody>
          <a:bodyPr/>
          <a:lstStyle>
            <a:lvl1pPr>
              <a:defRPr/>
            </a:lvl1pPr>
          </a:lstStyle>
          <a:p>
            <a:pPr>
              <a:defRPr/>
            </a:pPr>
            <a:fld id="{98AFECD8-981F-4001-92AB-E7BA0B1EFCED}" type="slidenum">
              <a:rPr lang="en-US" altLang="en-US"/>
              <a:pPr>
                <a:defRPr/>
              </a:pPr>
              <a:t>‹#›</a:t>
            </a:fld>
            <a:endParaRPr lang="en-US" altLang="en-US"/>
          </a:p>
        </p:txBody>
      </p:sp>
    </p:spTree>
    <p:extLst>
      <p:ext uri="{BB962C8B-B14F-4D97-AF65-F5344CB8AC3E}">
        <p14:creationId xmlns:p14="http://schemas.microsoft.com/office/powerpoint/2010/main" val="20144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9">
            <a:extLst>
              <a:ext uri="{FF2B5EF4-FFF2-40B4-BE49-F238E27FC236}">
                <a16:creationId xmlns:a16="http://schemas.microsoft.com/office/drawing/2014/main" id="{37094609-C17D-4F8F-92F4-47B536FF0A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758D1A30-420F-4FE0-BBCF-15AA84D7F6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648F4D07-5D2E-4F20-BE72-9BD789208116}"/>
              </a:ext>
            </a:extLst>
          </p:cNvPr>
          <p:cNvSpPr>
            <a:spLocks noGrp="1" noChangeArrowheads="1"/>
          </p:cNvSpPr>
          <p:nvPr>
            <p:ph type="sldNum" sz="quarter" idx="12"/>
          </p:nvPr>
        </p:nvSpPr>
        <p:spPr>
          <a:ln/>
        </p:spPr>
        <p:txBody>
          <a:bodyPr/>
          <a:lstStyle>
            <a:lvl1pPr>
              <a:defRPr/>
            </a:lvl1pPr>
          </a:lstStyle>
          <a:p>
            <a:pPr>
              <a:defRPr/>
            </a:pPr>
            <a:fld id="{EF860F0B-E721-4BAF-8838-4BCF841D5B64}" type="slidenum">
              <a:rPr lang="en-US" altLang="en-US"/>
              <a:pPr>
                <a:defRPr/>
              </a:pPr>
              <a:t>‹#›</a:t>
            </a:fld>
            <a:endParaRPr lang="en-US" altLang="en-US"/>
          </a:p>
        </p:txBody>
      </p:sp>
    </p:spTree>
    <p:extLst>
      <p:ext uri="{BB962C8B-B14F-4D97-AF65-F5344CB8AC3E}">
        <p14:creationId xmlns:p14="http://schemas.microsoft.com/office/powerpoint/2010/main" val="13296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AB1BB445-8587-46DA-9A40-72E827AC3C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5E569E68-C7C7-45C9-A739-E571D78B1B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71F9C03B-25BA-4928-8070-7B4442662724}"/>
              </a:ext>
            </a:extLst>
          </p:cNvPr>
          <p:cNvSpPr>
            <a:spLocks noGrp="1" noChangeArrowheads="1"/>
          </p:cNvSpPr>
          <p:nvPr>
            <p:ph type="sldNum" sz="quarter" idx="12"/>
          </p:nvPr>
        </p:nvSpPr>
        <p:spPr>
          <a:ln/>
        </p:spPr>
        <p:txBody>
          <a:bodyPr/>
          <a:lstStyle>
            <a:lvl1pPr>
              <a:defRPr/>
            </a:lvl1pPr>
          </a:lstStyle>
          <a:p>
            <a:pPr>
              <a:defRPr/>
            </a:pPr>
            <a:fld id="{41D332FE-550D-49B3-97C1-70B1E8E8BD9A}" type="slidenum">
              <a:rPr lang="en-US" altLang="en-US"/>
              <a:pPr>
                <a:defRPr/>
              </a:pPr>
              <a:t>‹#›</a:t>
            </a:fld>
            <a:endParaRPr lang="en-US" altLang="en-US"/>
          </a:p>
        </p:txBody>
      </p:sp>
    </p:spTree>
    <p:extLst>
      <p:ext uri="{BB962C8B-B14F-4D97-AF65-F5344CB8AC3E}">
        <p14:creationId xmlns:p14="http://schemas.microsoft.com/office/powerpoint/2010/main" val="400510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20D4990C-8B29-4523-9722-EEFEE465A5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a:extLst>
              <a:ext uri="{FF2B5EF4-FFF2-40B4-BE49-F238E27FC236}">
                <a16:creationId xmlns:a16="http://schemas.microsoft.com/office/drawing/2014/main" id="{AB06649F-B01A-4FC4-8A24-79786B57A8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a:extLst>
              <a:ext uri="{FF2B5EF4-FFF2-40B4-BE49-F238E27FC236}">
                <a16:creationId xmlns:a16="http://schemas.microsoft.com/office/drawing/2014/main" id="{B2721EFF-0E89-4672-BE18-8DAE433EDB3E}"/>
              </a:ext>
            </a:extLst>
          </p:cNvPr>
          <p:cNvSpPr>
            <a:spLocks noGrp="1" noChangeArrowheads="1"/>
          </p:cNvSpPr>
          <p:nvPr>
            <p:ph type="sldNum" sz="quarter" idx="12"/>
          </p:nvPr>
        </p:nvSpPr>
        <p:spPr>
          <a:ln/>
        </p:spPr>
        <p:txBody>
          <a:bodyPr/>
          <a:lstStyle>
            <a:lvl1pPr>
              <a:defRPr/>
            </a:lvl1pPr>
          </a:lstStyle>
          <a:p>
            <a:pPr>
              <a:defRPr/>
            </a:pPr>
            <a:fld id="{7803E0FF-77CF-4959-AA77-0A697685B8F1}" type="slidenum">
              <a:rPr lang="en-US" altLang="en-US"/>
              <a:pPr>
                <a:defRPr/>
              </a:pPr>
              <a:t>‹#›</a:t>
            </a:fld>
            <a:endParaRPr lang="en-US" altLang="en-US"/>
          </a:p>
        </p:txBody>
      </p:sp>
    </p:spTree>
    <p:extLst>
      <p:ext uri="{BB962C8B-B14F-4D97-AF65-F5344CB8AC3E}">
        <p14:creationId xmlns:p14="http://schemas.microsoft.com/office/powerpoint/2010/main" val="414375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9CAA92FC-4F43-4ECA-BD8D-339909BB62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a:extLst>
              <a:ext uri="{FF2B5EF4-FFF2-40B4-BE49-F238E27FC236}">
                <a16:creationId xmlns:a16="http://schemas.microsoft.com/office/drawing/2014/main" id="{B43D8079-BB4D-49F2-8CC3-B4FFDB2B95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id="{9F596998-4496-4152-A471-A5FE4679B237}"/>
              </a:ext>
            </a:extLst>
          </p:cNvPr>
          <p:cNvSpPr>
            <a:spLocks noGrp="1" noChangeArrowheads="1"/>
          </p:cNvSpPr>
          <p:nvPr>
            <p:ph type="sldNum" sz="quarter" idx="12"/>
          </p:nvPr>
        </p:nvSpPr>
        <p:spPr>
          <a:ln/>
        </p:spPr>
        <p:txBody>
          <a:bodyPr/>
          <a:lstStyle>
            <a:lvl1pPr>
              <a:defRPr/>
            </a:lvl1pPr>
          </a:lstStyle>
          <a:p>
            <a:pPr>
              <a:defRPr/>
            </a:pPr>
            <a:fld id="{05717F56-2C5A-4BC1-8C0A-F962A60F24D4}" type="slidenum">
              <a:rPr lang="en-US" altLang="en-US"/>
              <a:pPr>
                <a:defRPr/>
              </a:pPr>
              <a:t>‹#›</a:t>
            </a:fld>
            <a:endParaRPr lang="en-US" altLang="en-US"/>
          </a:p>
        </p:txBody>
      </p:sp>
    </p:spTree>
    <p:extLst>
      <p:ext uri="{BB962C8B-B14F-4D97-AF65-F5344CB8AC3E}">
        <p14:creationId xmlns:p14="http://schemas.microsoft.com/office/powerpoint/2010/main" val="2587851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3208376-CE09-46E1-A0A7-5013FAF3ED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a:extLst>
              <a:ext uri="{FF2B5EF4-FFF2-40B4-BE49-F238E27FC236}">
                <a16:creationId xmlns:a16="http://schemas.microsoft.com/office/drawing/2014/main" id="{93D3D1B3-FC2B-4497-88EF-20B954F659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a:extLst>
              <a:ext uri="{FF2B5EF4-FFF2-40B4-BE49-F238E27FC236}">
                <a16:creationId xmlns:a16="http://schemas.microsoft.com/office/drawing/2014/main" id="{D4AACE47-7D50-4D19-8A2A-38505870EABF}"/>
              </a:ext>
            </a:extLst>
          </p:cNvPr>
          <p:cNvSpPr>
            <a:spLocks noGrp="1" noChangeArrowheads="1"/>
          </p:cNvSpPr>
          <p:nvPr>
            <p:ph type="sldNum" sz="quarter" idx="12"/>
          </p:nvPr>
        </p:nvSpPr>
        <p:spPr>
          <a:ln/>
        </p:spPr>
        <p:txBody>
          <a:bodyPr/>
          <a:lstStyle>
            <a:lvl1pPr>
              <a:defRPr/>
            </a:lvl1pPr>
          </a:lstStyle>
          <a:p>
            <a:pPr>
              <a:defRPr/>
            </a:pPr>
            <a:fld id="{55D96D6B-3C34-426B-BC30-0AB0340585EC}" type="slidenum">
              <a:rPr lang="en-US" altLang="en-US"/>
              <a:pPr>
                <a:defRPr/>
              </a:pPr>
              <a:t>‹#›</a:t>
            </a:fld>
            <a:endParaRPr lang="en-US" altLang="en-US"/>
          </a:p>
        </p:txBody>
      </p:sp>
    </p:spTree>
    <p:extLst>
      <p:ext uri="{BB962C8B-B14F-4D97-AF65-F5344CB8AC3E}">
        <p14:creationId xmlns:p14="http://schemas.microsoft.com/office/powerpoint/2010/main" val="3555077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9">
            <a:extLst>
              <a:ext uri="{FF2B5EF4-FFF2-40B4-BE49-F238E27FC236}">
                <a16:creationId xmlns:a16="http://schemas.microsoft.com/office/drawing/2014/main" id="{20275161-660A-4F2C-B051-08305FB788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10514792-7719-46C0-943E-E54743FF7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0B970C36-7784-4321-8069-B82D3A2D0C6C}"/>
              </a:ext>
            </a:extLst>
          </p:cNvPr>
          <p:cNvSpPr>
            <a:spLocks noGrp="1" noChangeArrowheads="1"/>
          </p:cNvSpPr>
          <p:nvPr>
            <p:ph type="sldNum" sz="quarter" idx="12"/>
          </p:nvPr>
        </p:nvSpPr>
        <p:spPr>
          <a:ln/>
        </p:spPr>
        <p:txBody>
          <a:bodyPr/>
          <a:lstStyle>
            <a:lvl1pPr>
              <a:defRPr/>
            </a:lvl1pPr>
          </a:lstStyle>
          <a:p>
            <a:pPr>
              <a:defRPr/>
            </a:pPr>
            <a:fld id="{E26098D1-39B7-4379-B9D9-7AF0CD4AF414}" type="slidenum">
              <a:rPr lang="en-US" altLang="en-US"/>
              <a:pPr>
                <a:defRPr/>
              </a:pPr>
              <a:t>‹#›</a:t>
            </a:fld>
            <a:endParaRPr lang="en-US" altLang="en-US"/>
          </a:p>
        </p:txBody>
      </p:sp>
    </p:spTree>
    <p:extLst>
      <p:ext uri="{BB962C8B-B14F-4D97-AF65-F5344CB8AC3E}">
        <p14:creationId xmlns:p14="http://schemas.microsoft.com/office/powerpoint/2010/main" val="168679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9">
            <a:extLst>
              <a:ext uri="{FF2B5EF4-FFF2-40B4-BE49-F238E27FC236}">
                <a16:creationId xmlns:a16="http://schemas.microsoft.com/office/drawing/2014/main" id="{EB58483E-0CB6-4476-8554-3BCDC3DEA2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112BE3DE-F71F-43E2-8C94-94D27EB733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5B6A2931-45F1-485D-8570-180AC5EECFFA}"/>
              </a:ext>
            </a:extLst>
          </p:cNvPr>
          <p:cNvSpPr>
            <a:spLocks noGrp="1" noChangeArrowheads="1"/>
          </p:cNvSpPr>
          <p:nvPr>
            <p:ph type="sldNum" sz="quarter" idx="12"/>
          </p:nvPr>
        </p:nvSpPr>
        <p:spPr>
          <a:ln/>
        </p:spPr>
        <p:txBody>
          <a:bodyPr/>
          <a:lstStyle>
            <a:lvl1pPr>
              <a:defRPr/>
            </a:lvl1pPr>
          </a:lstStyle>
          <a:p>
            <a:pPr>
              <a:defRPr/>
            </a:pPr>
            <a:fld id="{EB1C2D48-1956-40D1-8E0D-FBE60F4DDB1E}" type="slidenum">
              <a:rPr lang="en-US" altLang="en-US"/>
              <a:pPr>
                <a:defRPr/>
              </a:pPr>
              <a:t>‹#›</a:t>
            </a:fld>
            <a:endParaRPr lang="en-US" altLang="en-US"/>
          </a:p>
        </p:txBody>
      </p:sp>
    </p:spTree>
    <p:extLst>
      <p:ext uri="{BB962C8B-B14F-4D97-AF65-F5344CB8AC3E}">
        <p14:creationId xmlns:p14="http://schemas.microsoft.com/office/powerpoint/2010/main" val="250142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D62B4392-27E4-4C03-9154-76C00A4394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6567465E-6E32-434A-B20A-5BB83EE261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7AF7C506-CCBE-4930-A23F-5A4E8198C5B7}"/>
              </a:ext>
            </a:extLst>
          </p:cNvPr>
          <p:cNvSpPr>
            <a:spLocks noGrp="1" noChangeArrowheads="1"/>
          </p:cNvSpPr>
          <p:nvPr>
            <p:ph type="sldNum" sz="quarter" idx="12"/>
          </p:nvPr>
        </p:nvSpPr>
        <p:spPr>
          <a:ln/>
        </p:spPr>
        <p:txBody>
          <a:bodyPr/>
          <a:lstStyle>
            <a:lvl1pPr>
              <a:defRPr/>
            </a:lvl1pPr>
          </a:lstStyle>
          <a:p>
            <a:pPr>
              <a:defRPr/>
            </a:pPr>
            <a:fld id="{03F47E49-FD41-460E-B752-66DAE8DE06AC}" type="slidenum">
              <a:rPr lang="en-US" altLang="en-US"/>
              <a:pPr>
                <a:defRPr/>
              </a:pPr>
              <a:t>‹#›</a:t>
            </a:fld>
            <a:endParaRPr lang="en-US" altLang="en-US"/>
          </a:p>
        </p:txBody>
      </p:sp>
    </p:spTree>
    <p:extLst>
      <p:ext uri="{BB962C8B-B14F-4D97-AF65-F5344CB8AC3E}">
        <p14:creationId xmlns:p14="http://schemas.microsoft.com/office/powerpoint/2010/main" val="839197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C27DE58-F254-4402-995F-481870C6E6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29747FBE-4B7B-453C-8C67-851AC7FDE5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A936ED4E-1D3B-4B5C-A43B-DE2FA1684189}"/>
              </a:ext>
            </a:extLst>
          </p:cNvPr>
          <p:cNvSpPr>
            <a:spLocks noGrp="1" noChangeArrowheads="1"/>
          </p:cNvSpPr>
          <p:nvPr>
            <p:ph type="sldNum" sz="quarter" idx="12"/>
          </p:nvPr>
        </p:nvSpPr>
        <p:spPr>
          <a:ln/>
        </p:spPr>
        <p:txBody>
          <a:bodyPr/>
          <a:lstStyle>
            <a:lvl1pPr>
              <a:defRPr/>
            </a:lvl1pPr>
          </a:lstStyle>
          <a:p>
            <a:pPr>
              <a:defRPr/>
            </a:pPr>
            <a:fld id="{70E44370-1C44-4720-95B0-4CA8DE319193}" type="slidenum">
              <a:rPr lang="en-US" altLang="en-US"/>
              <a:pPr>
                <a:defRPr/>
              </a:pPr>
              <a:t>‹#›</a:t>
            </a:fld>
            <a:endParaRPr lang="en-US" altLang="en-US"/>
          </a:p>
        </p:txBody>
      </p:sp>
    </p:spTree>
    <p:extLst>
      <p:ext uri="{BB962C8B-B14F-4D97-AF65-F5344CB8AC3E}">
        <p14:creationId xmlns:p14="http://schemas.microsoft.com/office/powerpoint/2010/main" val="1720820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DCF867F2-530D-4DB7-95DE-48981CB211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A4CB63F9-26D6-43CA-A932-AED136B4BF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51229FA5-033C-4631-8B45-55A282B6AF94}"/>
              </a:ext>
            </a:extLst>
          </p:cNvPr>
          <p:cNvSpPr>
            <a:spLocks noGrp="1" noChangeArrowheads="1"/>
          </p:cNvSpPr>
          <p:nvPr>
            <p:ph type="sldNum" sz="quarter" idx="12"/>
          </p:nvPr>
        </p:nvSpPr>
        <p:spPr>
          <a:ln/>
        </p:spPr>
        <p:txBody>
          <a:bodyPr/>
          <a:lstStyle>
            <a:lvl1pPr>
              <a:defRPr/>
            </a:lvl1pPr>
          </a:lstStyle>
          <a:p>
            <a:pPr>
              <a:defRPr/>
            </a:pPr>
            <a:fld id="{C793C9DE-90EF-47BB-ABEA-C5D534A0C410}" type="slidenum">
              <a:rPr lang="en-US" altLang="en-US"/>
              <a:pPr>
                <a:defRPr/>
              </a:pPr>
              <a:t>‹#›</a:t>
            </a:fld>
            <a:endParaRPr lang="en-US" altLang="en-US"/>
          </a:p>
        </p:txBody>
      </p:sp>
    </p:spTree>
    <p:extLst>
      <p:ext uri="{BB962C8B-B14F-4D97-AF65-F5344CB8AC3E}">
        <p14:creationId xmlns:p14="http://schemas.microsoft.com/office/powerpoint/2010/main" val="37295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08E1AE4F-AA8D-4D65-8FFD-73A5A35D61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F22CDFBD-E90B-4633-AFBF-29BE11A9CB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6A42A302-EEA2-40A6-A30A-82CBE93CF1CA}"/>
              </a:ext>
            </a:extLst>
          </p:cNvPr>
          <p:cNvSpPr>
            <a:spLocks noGrp="1" noChangeArrowheads="1"/>
          </p:cNvSpPr>
          <p:nvPr>
            <p:ph type="sldNum" sz="quarter" idx="12"/>
          </p:nvPr>
        </p:nvSpPr>
        <p:spPr>
          <a:ln/>
        </p:spPr>
        <p:txBody>
          <a:bodyPr/>
          <a:lstStyle>
            <a:lvl1pPr>
              <a:defRPr/>
            </a:lvl1pPr>
          </a:lstStyle>
          <a:p>
            <a:pPr>
              <a:defRPr/>
            </a:pPr>
            <a:fld id="{C1F0D3BF-7900-46B5-81F7-489700B83947}" type="slidenum">
              <a:rPr lang="en-US" altLang="en-US"/>
              <a:pPr>
                <a:defRPr/>
              </a:pPr>
              <a:t>‹#›</a:t>
            </a:fld>
            <a:endParaRPr lang="en-US" altLang="en-US"/>
          </a:p>
        </p:txBody>
      </p:sp>
    </p:spTree>
    <p:extLst>
      <p:ext uri="{BB962C8B-B14F-4D97-AF65-F5344CB8AC3E}">
        <p14:creationId xmlns:p14="http://schemas.microsoft.com/office/powerpoint/2010/main" val="2250134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15CDA63-ABB8-49D6-BF60-2D8827CCF58C}"/>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9874ACE2-7AE6-47D6-BA1C-2131990EDC5B}"/>
                </a:ext>
              </a:extLst>
            </p:cNvPr>
            <p:cNvSpPr>
              <a:spLocks/>
            </p:cNvSpPr>
            <p:nvPr/>
          </p:nvSpPr>
          <p:spPr bwMode="ltGray">
            <a:xfrm>
              <a:off x="2971" y="3367"/>
              <a:ext cx="2789" cy="953"/>
            </a:xfrm>
            <a:custGeom>
              <a:avLst/>
              <a:gdLst>
                <a:gd name="T0" fmla="*/ 3282 w 2780"/>
                <a:gd name="T1" fmla="*/ 18 h 953"/>
                <a:gd name="T2" fmla="*/ 3179 w 2780"/>
                <a:gd name="T3" fmla="*/ 24 h 953"/>
                <a:gd name="T4" fmla="*/ 3105 w 2780"/>
                <a:gd name="T5" fmla="*/ 102 h 953"/>
                <a:gd name="T6" fmla="*/ 2977 w 2780"/>
                <a:gd name="T7" fmla="*/ 156 h 953"/>
                <a:gd name="T8" fmla="*/ 2969 w 2780"/>
                <a:gd name="T9" fmla="*/ 222 h 953"/>
                <a:gd name="T10" fmla="*/ 2947 w 2780"/>
                <a:gd name="T11" fmla="*/ 246 h 953"/>
                <a:gd name="T12" fmla="*/ 2926 w 2780"/>
                <a:gd name="T13" fmla="*/ 252 h 953"/>
                <a:gd name="T14" fmla="*/ 2845 w 2780"/>
                <a:gd name="T15" fmla="*/ 210 h 953"/>
                <a:gd name="T16" fmla="*/ 2681 w 2780"/>
                <a:gd name="T17" fmla="*/ 192 h 953"/>
                <a:gd name="T18" fmla="*/ 2650 w 2780"/>
                <a:gd name="T19" fmla="*/ 186 h 953"/>
                <a:gd name="T20" fmla="*/ 2627 w 2780"/>
                <a:gd name="T21" fmla="*/ 192 h 953"/>
                <a:gd name="T22" fmla="*/ 2545 w 2780"/>
                <a:gd name="T23" fmla="*/ 228 h 953"/>
                <a:gd name="T24" fmla="*/ 2504 w 2780"/>
                <a:gd name="T25" fmla="*/ 240 h 953"/>
                <a:gd name="T26" fmla="*/ 2477 w 2780"/>
                <a:gd name="T27" fmla="*/ 246 h 953"/>
                <a:gd name="T28" fmla="*/ 2463 w 2780"/>
                <a:gd name="T29" fmla="*/ 258 h 953"/>
                <a:gd name="T30" fmla="*/ 2463 w 2780"/>
                <a:gd name="T31" fmla="*/ 276 h 953"/>
                <a:gd name="T32" fmla="*/ 2437 w 2780"/>
                <a:gd name="T33" fmla="*/ 300 h 953"/>
                <a:gd name="T34" fmla="*/ 2416 w 2780"/>
                <a:gd name="T35" fmla="*/ 312 h 953"/>
                <a:gd name="T36" fmla="*/ 2402 w 2780"/>
                <a:gd name="T37" fmla="*/ 324 h 953"/>
                <a:gd name="T38" fmla="*/ 2389 w 2780"/>
                <a:gd name="T39" fmla="*/ 336 h 953"/>
                <a:gd name="T40" fmla="*/ 2349 w 2780"/>
                <a:gd name="T41" fmla="*/ 342 h 953"/>
                <a:gd name="T42" fmla="*/ 2268 w 2780"/>
                <a:gd name="T43" fmla="*/ 336 h 953"/>
                <a:gd name="T44" fmla="*/ 2226 w 2780"/>
                <a:gd name="T45" fmla="*/ 330 h 953"/>
                <a:gd name="T46" fmla="*/ 2212 w 2780"/>
                <a:gd name="T47" fmla="*/ 342 h 953"/>
                <a:gd name="T48" fmla="*/ 2198 w 2780"/>
                <a:gd name="T49" fmla="*/ 354 h 953"/>
                <a:gd name="T50" fmla="*/ 2163 w 2780"/>
                <a:gd name="T51" fmla="*/ 360 h 953"/>
                <a:gd name="T52" fmla="*/ 2094 w 2780"/>
                <a:gd name="T53" fmla="*/ 342 h 953"/>
                <a:gd name="T54" fmla="*/ 2066 w 2780"/>
                <a:gd name="T55" fmla="*/ 342 h 953"/>
                <a:gd name="T56" fmla="*/ 2038 w 2780"/>
                <a:gd name="T57" fmla="*/ 354 h 953"/>
                <a:gd name="T58" fmla="*/ 1965 w 2780"/>
                <a:gd name="T59" fmla="*/ 425 h 953"/>
                <a:gd name="T60" fmla="*/ 1915 w 2780"/>
                <a:gd name="T61" fmla="*/ 569 h 953"/>
                <a:gd name="T62" fmla="*/ 1915 w 2780"/>
                <a:gd name="T63" fmla="*/ 593 h 953"/>
                <a:gd name="T64" fmla="*/ 1922 w 2780"/>
                <a:gd name="T65" fmla="*/ 641 h 953"/>
                <a:gd name="T66" fmla="*/ 1943 w 2780"/>
                <a:gd name="T67" fmla="*/ 659 h 953"/>
                <a:gd name="T68" fmla="*/ 1936 w 2780"/>
                <a:gd name="T69" fmla="*/ 671 h 953"/>
                <a:gd name="T70" fmla="*/ 1922 w 2780"/>
                <a:gd name="T71" fmla="*/ 683 h 953"/>
                <a:gd name="T72" fmla="*/ 1828 w 2780"/>
                <a:gd name="T73" fmla="*/ 689 h 953"/>
                <a:gd name="T74" fmla="*/ 1736 w 2780"/>
                <a:gd name="T75" fmla="*/ 629 h 953"/>
                <a:gd name="T76" fmla="*/ 1583 w 2780"/>
                <a:gd name="T77" fmla="*/ 587 h 953"/>
                <a:gd name="T78" fmla="*/ 1397 w 2780"/>
                <a:gd name="T79" fmla="*/ 671 h 953"/>
                <a:gd name="T80" fmla="*/ 1206 w 2780"/>
                <a:gd name="T81" fmla="*/ 731 h 953"/>
                <a:gd name="T82" fmla="*/ 972 w 2780"/>
                <a:gd name="T83" fmla="*/ 743 h 953"/>
                <a:gd name="T84" fmla="*/ 734 w 2780"/>
                <a:gd name="T85" fmla="*/ 701 h 953"/>
                <a:gd name="T86" fmla="*/ 674 w 2780"/>
                <a:gd name="T87" fmla="*/ 695 h 953"/>
                <a:gd name="T88" fmla="*/ 662 w 2780"/>
                <a:gd name="T89" fmla="*/ 701 h 953"/>
                <a:gd name="T90" fmla="*/ 626 w 2780"/>
                <a:gd name="T91" fmla="*/ 731 h 953"/>
                <a:gd name="T92" fmla="*/ 514 w 2780"/>
                <a:gd name="T93" fmla="*/ 809 h 953"/>
                <a:gd name="T94" fmla="*/ 459 w 2780"/>
                <a:gd name="T95" fmla="*/ 821 h 953"/>
                <a:gd name="T96" fmla="*/ 435 w 2780"/>
                <a:gd name="T97" fmla="*/ 821 h 953"/>
                <a:gd name="T98" fmla="*/ 388 w 2780"/>
                <a:gd name="T99" fmla="*/ 827 h 953"/>
                <a:gd name="T100" fmla="*/ 262 w 2780"/>
                <a:gd name="T101" fmla="*/ 851 h 953"/>
                <a:gd name="T102" fmla="*/ 22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29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6" name="Freeform 4">
              <a:extLst>
                <a:ext uri="{FF2B5EF4-FFF2-40B4-BE49-F238E27FC236}">
                  <a16:creationId xmlns:a16="http://schemas.microsoft.com/office/drawing/2014/main" id="{3295A8A3-164C-449B-9A8B-8EFF0BB935BB}"/>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6FC5D561-A2CE-4F40-84B7-357CD835DDE7}"/>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E0FE8B21-371E-4F23-AD00-558040E93731}"/>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9" name="Freeform 7">
              <a:extLst>
                <a:ext uri="{FF2B5EF4-FFF2-40B4-BE49-F238E27FC236}">
                  <a16:creationId xmlns:a16="http://schemas.microsoft.com/office/drawing/2014/main" id="{EBB7142C-4475-41D5-8438-03EC80FF5978}"/>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0" name="Freeform 8">
              <a:extLst>
                <a:ext uri="{FF2B5EF4-FFF2-40B4-BE49-F238E27FC236}">
                  <a16:creationId xmlns:a16="http://schemas.microsoft.com/office/drawing/2014/main" id="{DDAE0A1D-5C86-487B-88AF-CC42C94BA4CF}"/>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1" name="Freeform 9">
              <a:extLst>
                <a:ext uri="{FF2B5EF4-FFF2-40B4-BE49-F238E27FC236}">
                  <a16:creationId xmlns:a16="http://schemas.microsoft.com/office/drawing/2014/main" id="{02501A72-21A3-43D8-A428-C0ED823E010D}"/>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2" name="Freeform 10">
              <a:extLst>
                <a:ext uri="{FF2B5EF4-FFF2-40B4-BE49-F238E27FC236}">
                  <a16:creationId xmlns:a16="http://schemas.microsoft.com/office/drawing/2014/main" id="{C18B02F8-A218-4525-9C20-3E9EADD5BC48}"/>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3" name="Freeform 11">
              <a:extLst>
                <a:ext uri="{FF2B5EF4-FFF2-40B4-BE49-F238E27FC236}">
                  <a16:creationId xmlns:a16="http://schemas.microsoft.com/office/drawing/2014/main" id="{05F8A1BE-5ADE-419C-B9E2-B50B9FD7DFBB}"/>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4" name="Freeform 12">
              <a:extLst>
                <a:ext uri="{FF2B5EF4-FFF2-40B4-BE49-F238E27FC236}">
                  <a16:creationId xmlns:a16="http://schemas.microsoft.com/office/drawing/2014/main" id="{F3782ECD-AD44-4AA8-A237-FAA69D47345E}"/>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D3B4FF89-7529-4BAD-A7AF-7B0C75D06D05}"/>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6" name="Freeform 14">
              <a:extLst>
                <a:ext uri="{FF2B5EF4-FFF2-40B4-BE49-F238E27FC236}">
                  <a16:creationId xmlns:a16="http://schemas.microsoft.com/office/drawing/2014/main" id="{3B22EFE1-773B-4DF7-AAE4-824B9D050713}"/>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F8E3F157-5A3A-4030-A714-47ADB2F8440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8" name="Freeform 16">
              <a:extLst>
                <a:ext uri="{FF2B5EF4-FFF2-40B4-BE49-F238E27FC236}">
                  <a16:creationId xmlns:a16="http://schemas.microsoft.com/office/drawing/2014/main" id="{7AA1C913-E4CA-4700-AE67-105E8E60CE31}"/>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86ABE6D2-A0FE-453F-9F84-4549EB618303}"/>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grpSp>
      <p:sp>
        <p:nvSpPr>
          <p:cNvPr id="55314"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altLang="en-US" noProof="0"/>
              <a:t>Click to edit Master title style</a:t>
            </a:r>
          </a:p>
        </p:txBody>
      </p:sp>
      <p:sp>
        <p:nvSpPr>
          <p:cNvPr id="55315"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20" name="Rectangle 20">
            <a:extLst>
              <a:ext uri="{FF2B5EF4-FFF2-40B4-BE49-F238E27FC236}">
                <a16:creationId xmlns:a16="http://schemas.microsoft.com/office/drawing/2014/main" id="{1FE5D716-D670-4EBE-9E66-DCB536E1DAA1}"/>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a:extLst>
              <a:ext uri="{FF2B5EF4-FFF2-40B4-BE49-F238E27FC236}">
                <a16:creationId xmlns:a16="http://schemas.microsoft.com/office/drawing/2014/main" id="{445DACBC-C2E7-4181-9E3D-F8925465C77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a:extLst>
              <a:ext uri="{FF2B5EF4-FFF2-40B4-BE49-F238E27FC236}">
                <a16:creationId xmlns:a16="http://schemas.microsoft.com/office/drawing/2014/main" id="{BA92E0FD-F5BB-4AF1-97A8-F7F20B18774B}"/>
              </a:ext>
            </a:extLst>
          </p:cNvPr>
          <p:cNvSpPr>
            <a:spLocks noGrp="1" noChangeArrowheads="1"/>
          </p:cNvSpPr>
          <p:nvPr>
            <p:ph type="sldNum" sz="quarter" idx="12"/>
          </p:nvPr>
        </p:nvSpPr>
        <p:spPr/>
        <p:txBody>
          <a:bodyPr/>
          <a:lstStyle>
            <a:lvl1pPr>
              <a:defRPr/>
            </a:lvl1pPr>
          </a:lstStyle>
          <a:p>
            <a:pPr>
              <a:defRPr/>
            </a:pPr>
            <a:fld id="{10CEF490-8CCA-4337-93A9-491DC112473C}" type="slidenum">
              <a:rPr lang="en-US" altLang="en-US"/>
              <a:pPr>
                <a:defRPr/>
              </a:pPr>
              <a:t>‹#›</a:t>
            </a:fld>
            <a:endParaRPr lang="en-US" altLang="en-US"/>
          </a:p>
        </p:txBody>
      </p:sp>
    </p:spTree>
    <p:extLst>
      <p:ext uri="{BB962C8B-B14F-4D97-AF65-F5344CB8AC3E}">
        <p14:creationId xmlns:p14="http://schemas.microsoft.com/office/powerpoint/2010/main" val="65571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3317B-785D-4CE8-A8CC-F660B85AFDA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0EE411-9A74-43F7-842E-5998BCA924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5DAEDDA-DFF9-41DD-9BE5-71A60208291A}"/>
              </a:ext>
            </a:extLst>
          </p:cNvPr>
          <p:cNvSpPr>
            <a:spLocks noGrp="1"/>
          </p:cNvSpPr>
          <p:nvPr>
            <p:ph type="sldNum" sz="quarter" idx="12"/>
          </p:nvPr>
        </p:nvSpPr>
        <p:spPr/>
        <p:txBody>
          <a:bodyPr/>
          <a:lstStyle>
            <a:lvl1pPr>
              <a:defRPr/>
            </a:lvl1pPr>
          </a:lstStyle>
          <a:p>
            <a:pPr>
              <a:defRPr/>
            </a:pPr>
            <a:fld id="{363D1576-6A04-49F6-B8E2-A3B5904FDD9D}" type="slidenum">
              <a:rPr lang="en-US" altLang="en-US"/>
              <a:pPr>
                <a:defRPr/>
              </a:pPr>
              <a:t>‹#›</a:t>
            </a:fld>
            <a:endParaRPr lang="en-US" altLang="en-US"/>
          </a:p>
        </p:txBody>
      </p:sp>
    </p:spTree>
    <p:extLst>
      <p:ext uri="{BB962C8B-B14F-4D97-AF65-F5344CB8AC3E}">
        <p14:creationId xmlns:p14="http://schemas.microsoft.com/office/powerpoint/2010/main" val="4232777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B86845C-613D-4126-A416-9728D786DCE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E7EE680-B917-4A7B-8010-C59DF520152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5EAEB80-D624-4A97-8F09-DE6E1204E4D4}"/>
              </a:ext>
            </a:extLst>
          </p:cNvPr>
          <p:cNvSpPr>
            <a:spLocks noGrp="1"/>
          </p:cNvSpPr>
          <p:nvPr>
            <p:ph type="sldNum" sz="quarter" idx="12"/>
          </p:nvPr>
        </p:nvSpPr>
        <p:spPr/>
        <p:txBody>
          <a:bodyPr/>
          <a:lstStyle>
            <a:lvl1pPr>
              <a:defRPr/>
            </a:lvl1pPr>
          </a:lstStyle>
          <a:p>
            <a:pPr>
              <a:defRPr/>
            </a:pPr>
            <a:fld id="{6BC62E2B-4F10-4FE0-82D1-0A9DE019DA5F}" type="slidenum">
              <a:rPr lang="en-US" altLang="en-US"/>
              <a:pPr>
                <a:defRPr/>
              </a:pPr>
              <a:t>‹#›</a:t>
            </a:fld>
            <a:endParaRPr lang="en-US" altLang="en-US"/>
          </a:p>
        </p:txBody>
      </p:sp>
    </p:spTree>
    <p:extLst>
      <p:ext uri="{BB962C8B-B14F-4D97-AF65-F5344CB8AC3E}">
        <p14:creationId xmlns:p14="http://schemas.microsoft.com/office/powerpoint/2010/main" val="687653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0F125-E06E-407D-8D97-5C799A24C4E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37B8788-5A8F-4A4B-85B8-3CBBF84A83B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312372C-5076-4582-8A69-5154213274C7}"/>
              </a:ext>
            </a:extLst>
          </p:cNvPr>
          <p:cNvSpPr>
            <a:spLocks noGrp="1"/>
          </p:cNvSpPr>
          <p:nvPr>
            <p:ph type="sldNum" sz="quarter" idx="12"/>
          </p:nvPr>
        </p:nvSpPr>
        <p:spPr/>
        <p:txBody>
          <a:bodyPr/>
          <a:lstStyle>
            <a:lvl1pPr>
              <a:defRPr/>
            </a:lvl1pPr>
          </a:lstStyle>
          <a:p>
            <a:pPr>
              <a:defRPr/>
            </a:pPr>
            <a:fld id="{58B957F5-DE99-422D-83FC-5B97DE0FA578}" type="slidenum">
              <a:rPr lang="en-US" altLang="en-US"/>
              <a:pPr>
                <a:defRPr/>
              </a:pPr>
              <a:t>‹#›</a:t>
            </a:fld>
            <a:endParaRPr lang="en-US" altLang="en-US"/>
          </a:p>
        </p:txBody>
      </p:sp>
    </p:spTree>
    <p:extLst>
      <p:ext uri="{BB962C8B-B14F-4D97-AF65-F5344CB8AC3E}">
        <p14:creationId xmlns:p14="http://schemas.microsoft.com/office/powerpoint/2010/main" val="3203358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82CD8-3C48-4076-950C-24D80648E551}"/>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F74486C7-37ED-4C3A-8BA9-CD0A4D2ACE3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3E2B2E36-337E-4D1F-80AB-28DDF5AEC41A}"/>
              </a:ext>
            </a:extLst>
          </p:cNvPr>
          <p:cNvSpPr>
            <a:spLocks noGrp="1"/>
          </p:cNvSpPr>
          <p:nvPr>
            <p:ph type="sldNum" sz="quarter" idx="12"/>
          </p:nvPr>
        </p:nvSpPr>
        <p:spPr/>
        <p:txBody>
          <a:bodyPr/>
          <a:lstStyle>
            <a:lvl1pPr>
              <a:defRPr/>
            </a:lvl1pPr>
          </a:lstStyle>
          <a:p>
            <a:pPr>
              <a:defRPr/>
            </a:pPr>
            <a:fld id="{4DC0CD07-D1D7-42F8-AD64-3B192A414004}" type="slidenum">
              <a:rPr lang="en-US" altLang="en-US"/>
              <a:pPr>
                <a:defRPr/>
              </a:pPr>
              <a:t>‹#›</a:t>
            </a:fld>
            <a:endParaRPr lang="en-US" altLang="en-US"/>
          </a:p>
        </p:txBody>
      </p:sp>
    </p:spTree>
    <p:extLst>
      <p:ext uri="{BB962C8B-B14F-4D97-AF65-F5344CB8AC3E}">
        <p14:creationId xmlns:p14="http://schemas.microsoft.com/office/powerpoint/2010/main" val="2827856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5C336-540D-438D-A623-7617FFD7239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89B69C66-5A15-434A-81AC-D4342D9C6A9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036187E9-8C45-4DCD-9EC9-9CB42D48238C}"/>
              </a:ext>
            </a:extLst>
          </p:cNvPr>
          <p:cNvSpPr>
            <a:spLocks noGrp="1"/>
          </p:cNvSpPr>
          <p:nvPr>
            <p:ph type="sldNum" sz="quarter" idx="12"/>
          </p:nvPr>
        </p:nvSpPr>
        <p:spPr/>
        <p:txBody>
          <a:bodyPr/>
          <a:lstStyle>
            <a:lvl1pPr>
              <a:defRPr/>
            </a:lvl1pPr>
          </a:lstStyle>
          <a:p>
            <a:pPr>
              <a:defRPr/>
            </a:pPr>
            <a:fld id="{4272E4DC-C3A1-4543-B381-15A4F9ABD377}" type="slidenum">
              <a:rPr lang="en-US" altLang="en-US"/>
              <a:pPr>
                <a:defRPr/>
              </a:pPr>
              <a:t>‹#›</a:t>
            </a:fld>
            <a:endParaRPr lang="en-US" altLang="en-US"/>
          </a:p>
        </p:txBody>
      </p:sp>
    </p:spTree>
    <p:extLst>
      <p:ext uri="{BB962C8B-B14F-4D97-AF65-F5344CB8AC3E}">
        <p14:creationId xmlns:p14="http://schemas.microsoft.com/office/powerpoint/2010/main" val="43831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A8165-B6B8-4E4F-8629-494BD690DD2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A10B28B6-41E3-4402-9450-6D1C345E8B6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9BE6AD73-C8A2-45EA-89B6-A16185EBEA69}"/>
              </a:ext>
            </a:extLst>
          </p:cNvPr>
          <p:cNvSpPr>
            <a:spLocks noGrp="1"/>
          </p:cNvSpPr>
          <p:nvPr>
            <p:ph type="sldNum" sz="quarter" idx="12"/>
          </p:nvPr>
        </p:nvSpPr>
        <p:spPr/>
        <p:txBody>
          <a:bodyPr/>
          <a:lstStyle>
            <a:lvl1pPr>
              <a:defRPr/>
            </a:lvl1pPr>
          </a:lstStyle>
          <a:p>
            <a:pPr>
              <a:defRPr/>
            </a:pPr>
            <a:fld id="{E464CB6D-F371-4AA7-BE01-048CFAB421BA}" type="slidenum">
              <a:rPr lang="en-US" altLang="en-US"/>
              <a:pPr>
                <a:defRPr/>
              </a:pPr>
              <a:t>‹#›</a:t>
            </a:fld>
            <a:endParaRPr lang="en-US" altLang="en-US"/>
          </a:p>
        </p:txBody>
      </p:sp>
    </p:spTree>
    <p:extLst>
      <p:ext uri="{BB962C8B-B14F-4D97-AF65-F5344CB8AC3E}">
        <p14:creationId xmlns:p14="http://schemas.microsoft.com/office/powerpoint/2010/main" val="3247273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657D29-1B1D-4323-9357-9544DB2E4A6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7A1EE23B-AC5B-491F-84E6-8E0848F68C9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B74E33D1-DFB8-49BD-A5C7-CF3DF09118D3}"/>
              </a:ext>
            </a:extLst>
          </p:cNvPr>
          <p:cNvSpPr>
            <a:spLocks noGrp="1"/>
          </p:cNvSpPr>
          <p:nvPr>
            <p:ph type="sldNum" sz="quarter" idx="12"/>
          </p:nvPr>
        </p:nvSpPr>
        <p:spPr/>
        <p:txBody>
          <a:bodyPr/>
          <a:lstStyle>
            <a:lvl1pPr>
              <a:defRPr/>
            </a:lvl1pPr>
          </a:lstStyle>
          <a:p>
            <a:pPr>
              <a:defRPr/>
            </a:pPr>
            <a:fld id="{8B54394D-8A84-4329-AA32-B7F1656F7F0D}" type="slidenum">
              <a:rPr lang="en-US" altLang="en-US"/>
              <a:pPr>
                <a:defRPr/>
              </a:pPr>
              <a:t>‹#›</a:t>
            </a:fld>
            <a:endParaRPr lang="en-US" altLang="en-US"/>
          </a:p>
        </p:txBody>
      </p:sp>
    </p:spTree>
    <p:extLst>
      <p:ext uri="{BB962C8B-B14F-4D97-AF65-F5344CB8AC3E}">
        <p14:creationId xmlns:p14="http://schemas.microsoft.com/office/powerpoint/2010/main" val="1681677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46F676-F09F-4425-A869-93A5379C31B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F43386A-0E80-4569-AF26-7E50FAC010D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60A2049-D310-4C27-A967-30B22A37FB21}"/>
              </a:ext>
            </a:extLst>
          </p:cNvPr>
          <p:cNvSpPr>
            <a:spLocks noGrp="1"/>
          </p:cNvSpPr>
          <p:nvPr>
            <p:ph type="sldNum" sz="quarter" idx="12"/>
          </p:nvPr>
        </p:nvSpPr>
        <p:spPr/>
        <p:txBody>
          <a:bodyPr/>
          <a:lstStyle>
            <a:lvl1pPr>
              <a:defRPr/>
            </a:lvl1pPr>
          </a:lstStyle>
          <a:p>
            <a:pPr>
              <a:defRPr/>
            </a:pPr>
            <a:fld id="{DC48D023-9A2C-4102-A8C2-8CA2C8D82370}" type="slidenum">
              <a:rPr lang="en-US" altLang="en-US"/>
              <a:pPr>
                <a:defRPr/>
              </a:pPr>
              <a:t>‹#›</a:t>
            </a:fld>
            <a:endParaRPr lang="en-US" altLang="en-US"/>
          </a:p>
        </p:txBody>
      </p:sp>
    </p:spTree>
    <p:extLst>
      <p:ext uri="{BB962C8B-B14F-4D97-AF65-F5344CB8AC3E}">
        <p14:creationId xmlns:p14="http://schemas.microsoft.com/office/powerpoint/2010/main" val="70555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09414-8CEB-476E-A372-93AD1B899DC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0D3114C-3A6E-4729-8BDE-5942D41E61E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3F2FF2-5D02-4100-BB8E-552EDF4F12FF}"/>
              </a:ext>
            </a:extLst>
          </p:cNvPr>
          <p:cNvSpPr>
            <a:spLocks noGrp="1"/>
          </p:cNvSpPr>
          <p:nvPr>
            <p:ph type="sldNum" sz="quarter" idx="12"/>
          </p:nvPr>
        </p:nvSpPr>
        <p:spPr/>
        <p:txBody>
          <a:bodyPr/>
          <a:lstStyle>
            <a:lvl1pPr>
              <a:defRPr/>
            </a:lvl1pPr>
          </a:lstStyle>
          <a:p>
            <a:pPr>
              <a:defRPr/>
            </a:pPr>
            <a:fld id="{8A73FFCC-8B23-43F5-A086-70BDA793089A}" type="slidenum">
              <a:rPr lang="en-US" altLang="en-US"/>
              <a:pPr>
                <a:defRPr/>
              </a:pPr>
              <a:t>‹#›</a:t>
            </a:fld>
            <a:endParaRPr lang="en-US" altLang="en-US"/>
          </a:p>
        </p:txBody>
      </p:sp>
    </p:spTree>
    <p:extLst>
      <p:ext uri="{BB962C8B-B14F-4D97-AF65-F5344CB8AC3E}">
        <p14:creationId xmlns:p14="http://schemas.microsoft.com/office/powerpoint/2010/main" val="2263830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3E22B-A96E-46F1-825F-448D46885C9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E3D6DCD-2364-4316-A18E-0DB028D456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A5921D-DF8B-45A2-826E-D84C3C1740D1}"/>
              </a:ext>
            </a:extLst>
          </p:cNvPr>
          <p:cNvSpPr>
            <a:spLocks noGrp="1"/>
          </p:cNvSpPr>
          <p:nvPr>
            <p:ph type="sldNum" sz="quarter" idx="12"/>
          </p:nvPr>
        </p:nvSpPr>
        <p:spPr/>
        <p:txBody>
          <a:bodyPr/>
          <a:lstStyle>
            <a:lvl1pPr>
              <a:defRPr/>
            </a:lvl1pPr>
          </a:lstStyle>
          <a:p>
            <a:pPr>
              <a:defRPr/>
            </a:pPr>
            <a:fld id="{CBE620E1-4C2C-4F58-B89C-EF207163CE05}" type="slidenum">
              <a:rPr lang="en-US" altLang="en-US"/>
              <a:pPr>
                <a:defRPr/>
              </a:pPr>
              <a:t>‹#›</a:t>
            </a:fld>
            <a:endParaRPr lang="en-US" altLang="en-US"/>
          </a:p>
        </p:txBody>
      </p:sp>
    </p:spTree>
    <p:extLst>
      <p:ext uri="{BB962C8B-B14F-4D97-AF65-F5344CB8AC3E}">
        <p14:creationId xmlns:p14="http://schemas.microsoft.com/office/powerpoint/2010/main" val="4086406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CCA7397-FD48-4513-B54D-EEEEE425510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FBD9CE36-573F-448F-A6DB-C5CD410A464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FE1E08A5-2B40-4FDB-A51C-F8FED9A973E0}"/>
              </a:ext>
            </a:extLst>
          </p:cNvPr>
          <p:cNvSpPr>
            <a:spLocks noGrp="1"/>
          </p:cNvSpPr>
          <p:nvPr>
            <p:ph type="sldNum" sz="quarter" idx="12"/>
          </p:nvPr>
        </p:nvSpPr>
        <p:spPr/>
        <p:txBody>
          <a:bodyPr/>
          <a:lstStyle>
            <a:lvl1pPr>
              <a:defRPr/>
            </a:lvl1pPr>
          </a:lstStyle>
          <a:p>
            <a:pPr>
              <a:defRPr/>
            </a:pPr>
            <a:fld id="{AF1A3E0A-23B1-442A-91F3-A473A0328264}" type="slidenum">
              <a:rPr lang="en-US" altLang="en-US"/>
              <a:pPr>
                <a:defRPr/>
              </a:pPr>
              <a:t>‹#›</a:t>
            </a:fld>
            <a:endParaRPr lang="en-US" altLang="en-US"/>
          </a:p>
        </p:txBody>
      </p:sp>
    </p:spTree>
    <p:extLst>
      <p:ext uri="{BB962C8B-B14F-4D97-AF65-F5344CB8AC3E}">
        <p14:creationId xmlns:p14="http://schemas.microsoft.com/office/powerpoint/2010/main" val="3331978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6FA093-0A80-4473-B920-E6F1EF34322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F889FF9-095D-48A6-8ED5-8902AE3908D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D585C83-CBEC-42D6-B0CE-10EB336D4574}"/>
              </a:ext>
            </a:extLst>
          </p:cNvPr>
          <p:cNvSpPr>
            <a:spLocks noGrp="1"/>
          </p:cNvSpPr>
          <p:nvPr>
            <p:ph type="sldNum" sz="quarter" idx="12"/>
          </p:nvPr>
        </p:nvSpPr>
        <p:spPr/>
        <p:txBody>
          <a:bodyPr/>
          <a:lstStyle>
            <a:lvl1pPr>
              <a:defRPr/>
            </a:lvl1pPr>
          </a:lstStyle>
          <a:p>
            <a:pPr>
              <a:defRPr/>
            </a:pPr>
            <a:fld id="{E81E8E7D-C8D0-4E12-9829-13E903A7A4FA}" type="slidenum">
              <a:rPr lang="en-US" altLang="en-US"/>
              <a:pPr>
                <a:defRPr/>
              </a:pPr>
              <a:t>‹#›</a:t>
            </a:fld>
            <a:endParaRPr lang="en-US" altLang="en-US"/>
          </a:p>
        </p:txBody>
      </p:sp>
    </p:spTree>
    <p:extLst>
      <p:ext uri="{BB962C8B-B14F-4D97-AF65-F5344CB8AC3E}">
        <p14:creationId xmlns:p14="http://schemas.microsoft.com/office/powerpoint/2010/main" val="12918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3EC2E-C4EE-4AA8-92A7-6EC58644555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F599B0F5-BB96-4041-A1E8-B7E04C149F1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3E0699A-8A8B-40E6-8119-AAED700A20AA}"/>
              </a:ext>
            </a:extLst>
          </p:cNvPr>
          <p:cNvSpPr>
            <a:spLocks noGrp="1"/>
          </p:cNvSpPr>
          <p:nvPr>
            <p:ph type="sldNum" sz="quarter" idx="12"/>
          </p:nvPr>
        </p:nvSpPr>
        <p:spPr/>
        <p:txBody>
          <a:bodyPr/>
          <a:lstStyle>
            <a:lvl1pPr>
              <a:defRPr/>
            </a:lvl1pPr>
          </a:lstStyle>
          <a:p>
            <a:pPr>
              <a:defRPr/>
            </a:pPr>
            <a:fld id="{00E7BA99-C8A6-4275-87C6-613A70279CEB}" type="slidenum">
              <a:rPr lang="en-US" altLang="en-US"/>
              <a:pPr>
                <a:defRPr/>
              </a:pPr>
              <a:t>‹#›</a:t>
            </a:fld>
            <a:endParaRPr lang="en-US" altLang="en-US"/>
          </a:p>
        </p:txBody>
      </p:sp>
    </p:spTree>
    <p:extLst>
      <p:ext uri="{BB962C8B-B14F-4D97-AF65-F5344CB8AC3E}">
        <p14:creationId xmlns:p14="http://schemas.microsoft.com/office/powerpoint/2010/main" val="3098360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E9B6DA4-9D8A-46D1-9901-D4D68B50834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FC3FD7B6-C86E-495A-A2F3-BBE3B6EE2B63}"/>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F7B962EE-532D-40DF-9086-4994DFCC9E33}"/>
              </a:ext>
            </a:extLst>
          </p:cNvPr>
          <p:cNvSpPr>
            <a:spLocks noGrp="1"/>
          </p:cNvSpPr>
          <p:nvPr>
            <p:ph type="sldNum" sz="quarter" idx="12"/>
          </p:nvPr>
        </p:nvSpPr>
        <p:spPr/>
        <p:txBody>
          <a:bodyPr/>
          <a:lstStyle>
            <a:lvl1pPr>
              <a:defRPr/>
            </a:lvl1pPr>
          </a:lstStyle>
          <a:p>
            <a:pPr>
              <a:defRPr/>
            </a:pPr>
            <a:fld id="{C7935358-90C3-4565-B4B3-08AEDCE4E0B5}" type="slidenum">
              <a:rPr lang="en-US" altLang="en-US"/>
              <a:pPr>
                <a:defRPr/>
              </a:pPr>
              <a:t>‹#›</a:t>
            </a:fld>
            <a:endParaRPr lang="en-US" altLang="en-US"/>
          </a:p>
        </p:txBody>
      </p:sp>
    </p:spTree>
    <p:extLst>
      <p:ext uri="{BB962C8B-B14F-4D97-AF65-F5344CB8AC3E}">
        <p14:creationId xmlns:p14="http://schemas.microsoft.com/office/powerpoint/2010/main" val="2009845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41763"/>
            <a:ext cx="10972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D8F0A10-4C2D-4C61-BC0D-519AC3D3C69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37F2BAF2-58FF-4F7C-9C01-2B166F15A92A}"/>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2EEF938C-9107-40AE-8B01-6321BCB51407}"/>
              </a:ext>
            </a:extLst>
          </p:cNvPr>
          <p:cNvSpPr>
            <a:spLocks noGrp="1"/>
          </p:cNvSpPr>
          <p:nvPr>
            <p:ph type="sldNum" sz="quarter" idx="12"/>
          </p:nvPr>
        </p:nvSpPr>
        <p:spPr/>
        <p:txBody>
          <a:bodyPr/>
          <a:lstStyle>
            <a:lvl1pPr>
              <a:defRPr/>
            </a:lvl1pPr>
          </a:lstStyle>
          <a:p>
            <a:pPr>
              <a:defRPr/>
            </a:pPr>
            <a:fld id="{8170EB94-990F-48AC-B4C7-EFE13FC01422}" type="slidenum">
              <a:rPr lang="en-US" altLang="en-US"/>
              <a:pPr>
                <a:defRPr/>
              </a:pPr>
              <a:t>‹#›</a:t>
            </a:fld>
            <a:endParaRPr lang="en-US" altLang="en-US"/>
          </a:p>
        </p:txBody>
      </p:sp>
    </p:spTree>
    <p:extLst>
      <p:ext uri="{BB962C8B-B14F-4D97-AF65-F5344CB8AC3E}">
        <p14:creationId xmlns:p14="http://schemas.microsoft.com/office/powerpoint/2010/main" val="2982510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1219200" y="1600201"/>
            <a:ext cx="50800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0" y="3941763"/>
            <a:ext cx="50800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0" y="1600201"/>
            <a:ext cx="50800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a:extLst>
              <a:ext uri="{FF2B5EF4-FFF2-40B4-BE49-F238E27FC236}">
                <a16:creationId xmlns:a16="http://schemas.microsoft.com/office/drawing/2014/main" id="{D1CA905A-19F2-4EFE-A701-1AB7312DA0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0">
            <a:extLst>
              <a:ext uri="{FF2B5EF4-FFF2-40B4-BE49-F238E27FC236}">
                <a16:creationId xmlns:a16="http://schemas.microsoft.com/office/drawing/2014/main" id="{BEF92FC6-8927-4A91-805E-019991386D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1">
            <a:extLst>
              <a:ext uri="{FF2B5EF4-FFF2-40B4-BE49-F238E27FC236}">
                <a16:creationId xmlns:a16="http://schemas.microsoft.com/office/drawing/2014/main" id="{6CCF06DC-1EE0-4810-A17E-0F2A0303BD0E}"/>
              </a:ext>
            </a:extLst>
          </p:cNvPr>
          <p:cNvSpPr>
            <a:spLocks noGrp="1" noChangeArrowheads="1"/>
          </p:cNvSpPr>
          <p:nvPr>
            <p:ph type="sldNum" sz="quarter" idx="12"/>
          </p:nvPr>
        </p:nvSpPr>
        <p:spPr>
          <a:ln/>
        </p:spPr>
        <p:txBody>
          <a:bodyPr/>
          <a:lstStyle>
            <a:lvl1pPr>
              <a:defRPr/>
            </a:lvl1pPr>
          </a:lstStyle>
          <a:p>
            <a:pPr>
              <a:defRPr/>
            </a:pPr>
            <a:fld id="{6444206E-5039-4727-867E-1A80F743A4B0}" type="slidenum">
              <a:rPr lang="en-US" altLang="en-US"/>
              <a:pPr>
                <a:defRPr/>
              </a:pPr>
              <a:t>‹#›</a:t>
            </a:fld>
            <a:endParaRPr lang="en-US" altLang="en-US"/>
          </a:p>
        </p:txBody>
      </p:sp>
    </p:spTree>
    <p:extLst>
      <p:ext uri="{BB962C8B-B14F-4D97-AF65-F5344CB8AC3E}">
        <p14:creationId xmlns:p14="http://schemas.microsoft.com/office/powerpoint/2010/main" val="996395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BAFE604-E515-404C-85B0-E20A0CA2E130}"/>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3B533C3B-E78F-491F-B1D5-E71F4E5D249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FE910122-3C2A-41F0-8A97-45BA5EA4BCE9}"/>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C8152D03-759C-4C48-AE05-2E3297C50F4A}"/>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8" name="Group 6">
              <a:extLst>
                <a:ext uri="{FF2B5EF4-FFF2-40B4-BE49-F238E27FC236}">
                  <a16:creationId xmlns:a16="http://schemas.microsoft.com/office/drawing/2014/main" id="{D591A946-9C73-4DBF-8A19-A4780D07F747}"/>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5739DC8A-3C90-499E-A2D7-4F76FDCED19E}"/>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9" name="Freeform 8">
                <a:extLst>
                  <a:ext uri="{FF2B5EF4-FFF2-40B4-BE49-F238E27FC236}">
                    <a16:creationId xmlns:a16="http://schemas.microsoft.com/office/drawing/2014/main" id="{AC5805F0-A397-40F6-8977-1577807EE7F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 name="Freeform 9">
                <a:extLst>
                  <a:ext uri="{FF2B5EF4-FFF2-40B4-BE49-F238E27FC236}">
                    <a16:creationId xmlns:a16="http://schemas.microsoft.com/office/drawing/2014/main" id="{928FE7B4-E82E-48F8-A5C8-A979BAAD072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1" name="Freeform 10">
                <a:extLst>
                  <a:ext uri="{FF2B5EF4-FFF2-40B4-BE49-F238E27FC236}">
                    <a16:creationId xmlns:a16="http://schemas.microsoft.com/office/drawing/2014/main" id="{FE33ADBB-6548-40D6-B460-6FB05586BE3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2" name="Freeform 11">
                <a:extLst>
                  <a:ext uri="{FF2B5EF4-FFF2-40B4-BE49-F238E27FC236}">
                    <a16:creationId xmlns:a16="http://schemas.microsoft.com/office/drawing/2014/main" id="{14ECAFD5-E7A3-4981-AC72-2838530AFE0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3" name="Freeform 12">
                <a:extLst>
                  <a:ext uri="{FF2B5EF4-FFF2-40B4-BE49-F238E27FC236}">
                    <a16:creationId xmlns:a16="http://schemas.microsoft.com/office/drawing/2014/main" id="{B22D3BCD-B770-46AB-9888-8E9A0EF8A62E}"/>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4" name="Freeform 13">
                <a:extLst>
                  <a:ext uri="{FF2B5EF4-FFF2-40B4-BE49-F238E27FC236}">
                    <a16:creationId xmlns:a16="http://schemas.microsoft.com/office/drawing/2014/main" id="{6DFCD6AE-ECA9-415D-972E-662AD4E33887}"/>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5" name="Freeform 14">
                <a:extLst>
                  <a:ext uri="{FF2B5EF4-FFF2-40B4-BE49-F238E27FC236}">
                    <a16:creationId xmlns:a16="http://schemas.microsoft.com/office/drawing/2014/main" id="{794FABDC-5F39-45EA-9E71-8C29AEA5FC6D}"/>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 name="Freeform 15">
                <a:extLst>
                  <a:ext uri="{FF2B5EF4-FFF2-40B4-BE49-F238E27FC236}">
                    <a16:creationId xmlns:a16="http://schemas.microsoft.com/office/drawing/2014/main" id="{BD1BE783-7223-43D0-BF77-2F688336C774}"/>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7" name="Freeform 16">
                <a:extLst>
                  <a:ext uri="{FF2B5EF4-FFF2-40B4-BE49-F238E27FC236}">
                    <a16:creationId xmlns:a16="http://schemas.microsoft.com/office/drawing/2014/main" id="{BDCB9913-9BC8-4919-8850-B45CB91F4336}"/>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8" name="Freeform 17">
                <a:extLst>
                  <a:ext uri="{FF2B5EF4-FFF2-40B4-BE49-F238E27FC236}">
                    <a16:creationId xmlns:a16="http://schemas.microsoft.com/office/drawing/2014/main" id="{7C0C325F-6B75-4B70-B238-6705992003E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9" name="Freeform 18">
                <a:extLst>
                  <a:ext uri="{FF2B5EF4-FFF2-40B4-BE49-F238E27FC236}">
                    <a16:creationId xmlns:a16="http://schemas.microsoft.com/office/drawing/2014/main" id="{10D26FE2-3956-42CE-AC37-FA7B07C70CEF}"/>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0" name="Freeform 19">
                <a:extLst>
                  <a:ext uri="{FF2B5EF4-FFF2-40B4-BE49-F238E27FC236}">
                    <a16:creationId xmlns:a16="http://schemas.microsoft.com/office/drawing/2014/main" id="{BF04A450-2C35-4592-B788-EAE6B6948365}"/>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9" name="Freeform 20">
              <a:extLst>
                <a:ext uri="{FF2B5EF4-FFF2-40B4-BE49-F238E27FC236}">
                  <a16:creationId xmlns:a16="http://schemas.microsoft.com/office/drawing/2014/main" id="{AA4A31F2-7D65-411E-A4A2-1F3331E44AD5}"/>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 name="Freeform 21">
              <a:extLst>
                <a:ext uri="{FF2B5EF4-FFF2-40B4-BE49-F238E27FC236}">
                  <a16:creationId xmlns:a16="http://schemas.microsoft.com/office/drawing/2014/main" id="{533BC8EA-94AA-47DF-A00D-C67A9298348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1" name="Freeform 22">
              <a:extLst>
                <a:ext uri="{FF2B5EF4-FFF2-40B4-BE49-F238E27FC236}">
                  <a16:creationId xmlns:a16="http://schemas.microsoft.com/office/drawing/2014/main" id="{561AC566-1AE3-4DF3-BBAD-FD25993DE93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2" name="Freeform 23">
              <a:extLst>
                <a:ext uri="{FF2B5EF4-FFF2-40B4-BE49-F238E27FC236}">
                  <a16:creationId xmlns:a16="http://schemas.microsoft.com/office/drawing/2014/main" id="{432BBF5F-727D-403B-9882-E1D52FA8ED97}"/>
                </a:ext>
              </a:extLst>
            </p:cNvPr>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24">
              <a:extLst>
                <a:ext uri="{FF2B5EF4-FFF2-40B4-BE49-F238E27FC236}">
                  <a16:creationId xmlns:a16="http://schemas.microsoft.com/office/drawing/2014/main" id="{80CACB22-370B-4E70-8265-A7B46BDF882E}"/>
                </a:ext>
              </a:extLst>
            </p:cNvPr>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25">
              <a:extLst>
                <a:ext uri="{FF2B5EF4-FFF2-40B4-BE49-F238E27FC236}">
                  <a16:creationId xmlns:a16="http://schemas.microsoft.com/office/drawing/2014/main" id="{9F262C1B-E4F1-486D-AB74-98FF76737A5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26">
              <a:extLst>
                <a:ext uri="{FF2B5EF4-FFF2-40B4-BE49-F238E27FC236}">
                  <a16:creationId xmlns:a16="http://schemas.microsoft.com/office/drawing/2014/main" id="{FD662B5F-97F5-481D-8822-0EEC232E74DA}"/>
                </a:ext>
              </a:extLst>
            </p:cNvPr>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27">
              <a:extLst>
                <a:ext uri="{FF2B5EF4-FFF2-40B4-BE49-F238E27FC236}">
                  <a16:creationId xmlns:a16="http://schemas.microsoft.com/office/drawing/2014/main" id="{B53E8CB4-16D0-4581-AE22-5B48F7C3D6DC}"/>
                </a:ext>
              </a:extLst>
            </p:cNvPr>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Line 28">
              <a:extLst>
                <a:ext uri="{FF2B5EF4-FFF2-40B4-BE49-F238E27FC236}">
                  <a16:creationId xmlns:a16="http://schemas.microsoft.com/office/drawing/2014/main" id="{4E2C5F5B-D80E-4C96-9A6C-4C091D7E30D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8" name="Line 29">
              <a:extLst>
                <a:ext uri="{FF2B5EF4-FFF2-40B4-BE49-F238E27FC236}">
                  <a16:creationId xmlns:a16="http://schemas.microsoft.com/office/drawing/2014/main" id="{336A806D-1959-45BE-AD18-08727E16A365}"/>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9" name="Line 30">
              <a:extLst>
                <a:ext uri="{FF2B5EF4-FFF2-40B4-BE49-F238E27FC236}">
                  <a16:creationId xmlns:a16="http://schemas.microsoft.com/office/drawing/2014/main" id="{107759DD-AC9B-41F4-A46B-A74112F77F11}"/>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20" name="Group 31">
              <a:extLst>
                <a:ext uri="{FF2B5EF4-FFF2-40B4-BE49-F238E27FC236}">
                  <a16:creationId xmlns:a16="http://schemas.microsoft.com/office/drawing/2014/main" id="{0C180A39-BFF2-4465-BDDF-25D55CD1EF2F}"/>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821CC7B5-B845-44EB-9753-D9E2808C610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4" name="Line 33">
                <a:extLst>
                  <a:ext uri="{FF2B5EF4-FFF2-40B4-BE49-F238E27FC236}">
                    <a16:creationId xmlns:a16="http://schemas.microsoft.com/office/drawing/2014/main" id="{A50CA07F-2BA1-4CBE-AF4E-96F69090758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5" name="Line 34">
                <a:extLst>
                  <a:ext uri="{FF2B5EF4-FFF2-40B4-BE49-F238E27FC236}">
                    <a16:creationId xmlns:a16="http://schemas.microsoft.com/office/drawing/2014/main" id="{8C100CEE-EADB-4DF1-ABD1-17C3B46CD2E7}"/>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6" name="Line 35">
                <a:extLst>
                  <a:ext uri="{FF2B5EF4-FFF2-40B4-BE49-F238E27FC236}">
                    <a16:creationId xmlns:a16="http://schemas.microsoft.com/office/drawing/2014/main" id="{A85D6F0C-B63E-4167-824C-6F7B3C88684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7" name="Line 36">
                <a:extLst>
                  <a:ext uri="{FF2B5EF4-FFF2-40B4-BE49-F238E27FC236}">
                    <a16:creationId xmlns:a16="http://schemas.microsoft.com/office/drawing/2014/main" id="{67E32C0D-5F9F-491E-866B-47BC5F4358EB}"/>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21" name="Line 37">
              <a:extLst>
                <a:ext uri="{FF2B5EF4-FFF2-40B4-BE49-F238E27FC236}">
                  <a16:creationId xmlns:a16="http://schemas.microsoft.com/office/drawing/2014/main" id="{4B3E57B2-4A39-49DD-AD4D-11BB3E50942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2" name="Line 38">
              <a:extLst>
                <a:ext uri="{FF2B5EF4-FFF2-40B4-BE49-F238E27FC236}">
                  <a16:creationId xmlns:a16="http://schemas.microsoft.com/office/drawing/2014/main" id="{A746B46B-A865-4A66-9A12-5B26D263FD2C}"/>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539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altLang="en-US" noProof="0"/>
              <a:t>Click to edit Master title style</a:t>
            </a:r>
          </a:p>
        </p:txBody>
      </p:sp>
      <p:sp>
        <p:nvSpPr>
          <p:cNvPr id="1540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1" name="Rectangle 41">
            <a:extLst>
              <a:ext uri="{FF2B5EF4-FFF2-40B4-BE49-F238E27FC236}">
                <a16:creationId xmlns:a16="http://schemas.microsoft.com/office/drawing/2014/main" id="{DE37CA21-0523-4C8A-9F70-58BB286C38FE}"/>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2" name="Rectangle 42">
            <a:extLst>
              <a:ext uri="{FF2B5EF4-FFF2-40B4-BE49-F238E27FC236}">
                <a16:creationId xmlns:a16="http://schemas.microsoft.com/office/drawing/2014/main" id="{9CF0074C-2599-459A-BEBE-8B56281AD00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0D431FC9-544F-4C6F-99E2-AFCB5195E5ED}"/>
              </a:ext>
            </a:extLst>
          </p:cNvPr>
          <p:cNvSpPr>
            <a:spLocks noGrp="1" noChangeArrowheads="1"/>
          </p:cNvSpPr>
          <p:nvPr>
            <p:ph type="sldNum" sz="quarter" idx="12"/>
          </p:nvPr>
        </p:nvSpPr>
        <p:spPr/>
        <p:txBody>
          <a:bodyPr/>
          <a:lstStyle>
            <a:lvl1pPr>
              <a:defRPr/>
            </a:lvl1pPr>
          </a:lstStyle>
          <a:p>
            <a:pPr>
              <a:defRPr/>
            </a:pPr>
            <a:fld id="{8710F901-1DBF-4C18-AF70-BD6289B19CD2}" type="slidenum">
              <a:rPr lang="en-US" altLang="en-US"/>
              <a:pPr>
                <a:defRPr/>
              </a:pPr>
              <a:t>‹#›</a:t>
            </a:fld>
            <a:endParaRPr lang="en-US" altLang="en-US"/>
          </a:p>
        </p:txBody>
      </p:sp>
    </p:spTree>
    <p:extLst>
      <p:ext uri="{BB962C8B-B14F-4D97-AF65-F5344CB8AC3E}">
        <p14:creationId xmlns:p14="http://schemas.microsoft.com/office/powerpoint/2010/main" val="2729592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1193019A-3709-4560-BD8A-26A44F4AEF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E0D7C1BA-2172-4273-91CA-C680491481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4122E45-67E7-4D8E-8EA6-228B4E2C82F8}"/>
              </a:ext>
            </a:extLst>
          </p:cNvPr>
          <p:cNvSpPr>
            <a:spLocks noGrp="1" noChangeArrowheads="1"/>
          </p:cNvSpPr>
          <p:nvPr>
            <p:ph type="sldNum" sz="quarter" idx="12"/>
          </p:nvPr>
        </p:nvSpPr>
        <p:spPr>
          <a:ln/>
        </p:spPr>
        <p:txBody>
          <a:bodyPr/>
          <a:lstStyle>
            <a:lvl1pPr>
              <a:defRPr/>
            </a:lvl1pPr>
          </a:lstStyle>
          <a:p>
            <a:pPr>
              <a:defRPr/>
            </a:pPr>
            <a:fld id="{9926E6DC-6F0F-4F01-AE5B-4380F960167A}" type="slidenum">
              <a:rPr lang="en-US" altLang="en-US"/>
              <a:pPr>
                <a:defRPr/>
              </a:pPr>
              <a:t>‹#›</a:t>
            </a:fld>
            <a:endParaRPr lang="en-US" altLang="en-US"/>
          </a:p>
        </p:txBody>
      </p:sp>
    </p:spTree>
    <p:extLst>
      <p:ext uri="{BB962C8B-B14F-4D97-AF65-F5344CB8AC3E}">
        <p14:creationId xmlns:p14="http://schemas.microsoft.com/office/powerpoint/2010/main" val="199560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0">
            <a:extLst>
              <a:ext uri="{FF2B5EF4-FFF2-40B4-BE49-F238E27FC236}">
                <a16:creationId xmlns:a16="http://schemas.microsoft.com/office/drawing/2014/main" id="{3F29D912-C6CD-4E9E-A952-9CF18195D7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79F88F05-1726-47ED-B6DA-9178DD458F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2F101E42-F0B8-4B76-B9A8-A8873D1DB731}"/>
              </a:ext>
            </a:extLst>
          </p:cNvPr>
          <p:cNvSpPr>
            <a:spLocks noGrp="1" noChangeArrowheads="1"/>
          </p:cNvSpPr>
          <p:nvPr>
            <p:ph type="sldNum" sz="quarter" idx="12"/>
          </p:nvPr>
        </p:nvSpPr>
        <p:spPr>
          <a:ln/>
        </p:spPr>
        <p:txBody>
          <a:bodyPr/>
          <a:lstStyle>
            <a:lvl1pPr>
              <a:defRPr/>
            </a:lvl1pPr>
          </a:lstStyle>
          <a:p>
            <a:pPr>
              <a:defRPr/>
            </a:pPr>
            <a:fld id="{C33E9208-9790-4FE6-B2B4-62EBE2A1C8C4}" type="slidenum">
              <a:rPr lang="en-US" altLang="en-US"/>
              <a:pPr>
                <a:defRPr/>
              </a:pPr>
              <a:t>‹#›</a:t>
            </a:fld>
            <a:endParaRPr lang="en-US" altLang="en-US"/>
          </a:p>
        </p:txBody>
      </p:sp>
    </p:spTree>
    <p:extLst>
      <p:ext uri="{BB962C8B-B14F-4D97-AF65-F5344CB8AC3E}">
        <p14:creationId xmlns:p14="http://schemas.microsoft.com/office/powerpoint/2010/main" val="93639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2D77CA73-5E83-4DE0-A109-B587511CED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439281CC-C4A5-4EC6-A8DF-2DB218D008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A21CE19-2E14-49BC-9A90-8BF2359891E3}"/>
              </a:ext>
            </a:extLst>
          </p:cNvPr>
          <p:cNvSpPr>
            <a:spLocks noGrp="1" noChangeArrowheads="1"/>
          </p:cNvSpPr>
          <p:nvPr>
            <p:ph type="sldNum" sz="quarter" idx="12"/>
          </p:nvPr>
        </p:nvSpPr>
        <p:spPr>
          <a:ln/>
        </p:spPr>
        <p:txBody>
          <a:bodyPr/>
          <a:lstStyle>
            <a:lvl1pPr>
              <a:defRPr/>
            </a:lvl1pPr>
          </a:lstStyle>
          <a:p>
            <a:pPr>
              <a:defRPr/>
            </a:pPr>
            <a:fld id="{1409FD0C-42D7-4785-BF4E-BD162D287109}" type="slidenum">
              <a:rPr lang="en-US" altLang="en-US"/>
              <a:pPr>
                <a:defRPr/>
              </a:pPr>
              <a:t>‹#›</a:t>
            </a:fld>
            <a:endParaRPr lang="en-US" altLang="en-US"/>
          </a:p>
        </p:txBody>
      </p:sp>
    </p:spTree>
    <p:extLst>
      <p:ext uri="{BB962C8B-B14F-4D97-AF65-F5344CB8AC3E}">
        <p14:creationId xmlns:p14="http://schemas.microsoft.com/office/powerpoint/2010/main" val="2203911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B3A57F1-2F7A-4725-A5AB-5D53C72998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E9B6BF09-44C7-42F0-A679-854CD9E05A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6F8BBE36-ABC8-4F55-A627-37EBDF1F241D}"/>
              </a:ext>
            </a:extLst>
          </p:cNvPr>
          <p:cNvSpPr>
            <a:spLocks noGrp="1" noChangeArrowheads="1"/>
          </p:cNvSpPr>
          <p:nvPr>
            <p:ph type="sldNum" sz="quarter" idx="12"/>
          </p:nvPr>
        </p:nvSpPr>
        <p:spPr>
          <a:ln/>
        </p:spPr>
        <p:txBody>
          <a:bodyPr/>
          <a:lstStyle>
            <a:lvl1pPr>
              <a:defRPr/>
            </a:lvl1pPr>
          </a:lstStyle>
          <a:p>
            <a:pPr>
              <a:defRPr/>
            </a:pPr>
            <a:fld id="{53E1A092-76D7-4057-B4C4-8169E3BAFD53}" type="slidenum">
              <a:rPr lang="en-US" altLang="en-US"/>
              <a:pPr>
                <a:defRPr/>
              </a:pPr>
              <a:t>‹#›</a:t>
            </a:fld>
            <a:endParaRPr lang="en-US" altLang="en-US"/>
          </a:p>
        </p:txBody>
      </p:sp>
    </p:spTree>
    <p:extLst>
      <p:ext uri="{BB962C8B-B14F-4D97-AF65-F5344CB8AC3E}">
        <p14:creationId xmlns:p14="http://schemas.microsoft.com/office/powerpoint/2010/main" val="4246509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1FC3AB97-4EDC-4EDA-AFDF-09C35B44A2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45E77725-CFD7-425E-947C-B2972AB9A4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E9FF6989-A8C6-4870-85C5-850316D82213}"/>
              </a:ext>
            </a:extLst>
          </p:cNvPr>
          <p:cNvSpPr>
            <a:spLocks noGrp="1" noChangeArrowheads="1"/>
          </p:cNvSpPr>
          <p:nvPr>
            <p:ph type="sldNum" sz="quarter" idx="12"/>
          </p:nvPr>
        </p:nvSpPr>
        <p:spPr>
          <a:ln/>
        </p:spPr>
        <p:txBody>
          <a:bodyPr/>
          <a:lstStyle>
            <a:lvl1pPr>
              <a:defRPr/>
            </a:lvl1pPr>
          </a:lstStyle>
          <a:p>
            <a:pPr>
              <a:defRPr/>
            </a:pPr>
            <a:fld id="{154666EE-CA68-46D1-809B-A1869549DE26}" type="slidenum">
              <a:rPr lang="en-US" altLang="en-US"/>
              <a:pPr>
                <a:defRPr/>
              </a:pPr>
              <a:t>‹#›</a:t>
            </a:fld>
            <a:endParaRPr lang="en-US" altLang="en-US"/>
          </a:p>
        </p:txBody>
      </p:sp>
    </p:spTree>
    <p:extLst>
      <p:ext uri="{BB962C8B-B14F-4D97-AF65-F5344CB8AC3E}">
        <p14:creationId xmlns:p14="http://schemas.microsoft.com/office/powerpoint/2010/main" val="312599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C3DA7AF0-3D62-49DC-9E62-D6037EEF47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a:extLst>
              <a:ext uri="{FF2B5EF4-FFF2-40B4-BE49-F238E27FC236}">
                <a16:creationId xmlns:a16="http://schemas.microsoft.com/office/drawing/2014/main" id="{27361B61-1775-4393-AA52-6CF59EE8E5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417FA368-0086-40A5-B71A-8C0A52E8D42E}"/>
              </a:ext>
            </a:extLst>
          </p:cNvPr>
          <p:cNvSpPr>
            <a:spLocks noGrp="1" noChangeArrowheads="1"/>
          </p:cNvSpPr>
          <p:nvPr>
            <p:ph type="sldNum" sz="quarter" idx="12"/>
          </p:nvPr>
        </p:nvSpPr>
        <p:spPr>
          <a:ln/>
        </p:spPr>
        <p:txBody>
          <a:bodyPr/>
          <a:lstStyle>
            <a:lvl1pPr>
              <a:defRPr/>
            </a:lvl1pPr>
          </a:lstStyle>
          <a:p>
            <a:pPr>
              <a:defRPr/>
            </a:pPr>
            <a:fld id="{F7A87B77-2126-4B14-8DD3-A1E5A736362C}" type="slidenum">
              <a:rPr lang="en-US" altLang="en-US"/>
              <a:pPr>
                <a:defRPr/>
              </a:pPr>
              <a:t>‹#›</a:t>
            </a:fld>
            <a:endParaRPr lang="en-US" altLang="en-US"/>
          </a:p>
        </p:txBody>
      </p:sp>
    </p:spTree>
    <p:extLst>
      <p:ext uri="{BB962C8B-B14F-4D97-AF65-F5344CB8AC3E}">
        <p14:creationId xmlns:p14="http://schemas.microsoft.com/office/powerpoint/2010/main" val="1032854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16:creationId xmlns:a16="http://schemas.microsoft.com/office/drawing/2014/main" id="{0B0A4924-645C-443A-9D84-DFA0E2E764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394F9B51-FE96-4CBF-8E0E-101905E8FF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9C1FD301-43E1-4CE8-B1AA-4109CB2833A4}"/>
              </a:ext>
            </a:extLst>
          </p:cNvPr>
          <p:cNvSpPr>
            <a:spLocks noGrp="1" noChangeArrowheads="1"/>
          </p:cNvSpPr>
          <p:nvPr>
            <p:ph type="sldNum" sz="quarter" idx="12"/>
          </p:nvPr>
        </p:nvSpPr>
        <p:spPr>
          <a:ln/>
        </p:spPr>
        <p:txBody>
          <a:bodyPr/>
          <a:lstStyle>
            <a:lvl1pPr>
              <a:defRPr/>
            </a:lvl1pPr>
          </a:lstStyle>
          <a:p>
            <a:pPr>
              <a:defRPr/>
            </a:pPr>
            <a:fld id="{D5DF78CC-D0C6-4B91-8AFA-4D3F6664F248}" type="slidenum">
              <a:rPr lang="en-US" altLang="en-US"/>
              <a:pPr>
                <a:defRPr/>
              </a:pPr>
              <a:t>‹#›</a:t>
            </a:fld>
            <a:endParaRPr lang="en-US" altLang="en-US"/>
          </a:p>
        </p:txBody>
      </p:sp>
    </p:spTree>
    <p:extLst>
      <p:ext uri="{BB962C8B-B14F-4D97-AF65-F5344CB8AC3E}">
        <p14:creationId xmlns:p14="http://schemas.microsoft.com/office/powerpoint/2010/main" val="2637077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16:creationId xmlns:a16="http://schemas.microsoft.com/office/drawing/2014/main" id="{A4D24897-7E33-40F9-BBFB-61303E435E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27D6E856-A7B2-4381-AFBB-E3A4F9C4F1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191FEDB-88E1-42E4-A0E3-E64934E893E6}"/>
              </a:ext>
            </a:extLst>
          </p:cNvPr>
          <p:cNvSpPr>
            <a:spLocks noGrp="1" noChangeArrowheads="1"/>
          </p:cNvSpPr>
          <p:nvPr>
            <p:ph type="sldNum" sz="quarter" idx="12"/>
          </p:nvPr>
        </p:nvSpPr>
        <p:spPr>
          <a:ln/>
        </p:spPr>
        <p:txBody>
          <a:bodyPr/>
          <a:lstStyle>
            <a:lvl1pPr>
              <a:defRPr/>
            </a:lvl1pPr>
          </a:lstStyle>
          <a:p>
            <a:pPr>
              <a:defRPr/>
            </a:pPr>
            <a:fld id="{BFB105A0-7957-4BE4-8E8C-41E81009C781}" type="slidenum">
              <a:rPr lang="en-US" altLang="en-US"/>
              <a:pPr>
                <a:defRPr/>
              </a:pPr>
              <a:t>‹#›</a:t>
            </a:fld>
            <a:endParaRPr lang="en-US" altLang="en-US"/>
          </a:p>
        </p:txBody>
      </p:sp>
    </p:spTree>
    <p:extLst>
      <p:ext uri="{BB962C8B-B14F-4D97-AF65-F5344CB8AC3E}">
        <p14:creationId xmlns:p14="http://schemas.microsoft.com/office/powerpoint/2010/main" val="1560131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3C7C8F0-7F9D-47B0-AB17-E2135A86F7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50F7365D-0DEA-4638-8921-82AB1A10D3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7DA0C7A-692A-408D-AAF8-07459B163B4A}"/>
              </a:ext>
            </a:extLst>
          </p:cNvPr>
          <p:cNvSpPr>
            <a:spLocks noGrp="1" noChangeArrowheads="1"/>
          </p:cNvSpPr>
          <p:nvPr>
            <p:ph type="sldNum" sz="quarter" idx="12"/>
          </p:nvPr>
        </p:nvSpPr>
        <p:spPr>
          <a:ln/>
        </p:spPr>
        <p:txBody>
          <a:bodyPr/>
          <a:lstStyle>
            <a:lvl1pPr>
              <a:defRPr/>
            </a:lvl1pPr>
          </a:lstStyle>
          <a:p>
            <a:pPr>
              <a:defRPr/>
            </a:pPr>
            <a:fld id="{D5C444DD-938F-4E68-A225-F7D5DFAF68AC}" type="slidenum">
              <a:rPr lang="en-US" altLang="en-US"/>
              <a:pPr>
                <a:defRPr/>
              </a:pPr>
              <a:t>‹#›</a:t>
            </a:fld>
            <a:endParaRPr lang="en-US" altLang="en-US"/>
          </a:p>
        </p:txBody>
      </p:sp>
    </p:spTree>
    <p:extLst>
      <p:ext uri="{BB962C8B-B14F-4D97-AF65-F5344CB8AC3E}">
        <p14:creationId xmlns:p14="http://schemas.microsoft.com/office/powerpoint/2010/main" val="810442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905E11A-8C18-4C61-92ED-D4F34002CC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2E0D058E-AE99-4F3B-83E0-8673FC215D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DEBD14C-DF68-4C71-9E44-AF2377C2DC01}"/>
              </a:ext>
            </a:extLst>
          </p:cNvPr>
          <p:cNvSpPr>
            <a:spLocks noGrp="1" noChangeArrowheads="1"/>
          </p:cNvSpPr>
          <p:nvPr>
            <p:ph type="sldNum" sz="quarter" idx="12"/>
          </p:nvPr>
        </p:nvSpPr>
        <p:spPr>
          <a:ln/>
        </p:spPr>
        <p:txBody>
          <a:bodyPr/>
          <a:lstStyle>
            <a:lvl1pPr>
              <a:defRPr/>
            </a:lvl1pPr>
          </a:lstStyle>
          <a:p>
            <a:pPr>
              <a:defRPr/>
            </a:pPr>
            <a:fld id="{78D69A8A-282C-470E-8916-86ED3945DAB2}" type="slidenum">
              <a:rPr lang="en-US" altLang="en-US"/>
              <a:pPr>
                <a:defRPr/>
              </a:pPr>
              <a:t>‹#›</a:t>
            </a:fld>
            <a:endParaRPr lang="en-US" altLang="en-US"/>
          </a:p>
        </p:txBody>
      </p:sp>
    </p:spTree>
    <p:extLst>
      <p:ext uri="{BB962C8B-B14F-4D97-AF65-F5344CB8AC3E}">
        <p14:creationId xmlns:p14="http://schemas.microsoft.com/office/powerpoint/2010/main" val="3118188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endParaRPr lang="en-US" noProof="0"/>
          </a:p>
        </p:txBody>
      </p:sp>
      <p:sp>
        <p:nvSpPr>
          <p:cNvPr id="4" name="Rectangle 40">
            <a:extLst>
              <a:ext uri="{FF2B5EF4-FFF2-40B4-BE49-F238E27FC236}">
                <a16:creationId xmlns:a16="http://schemas.microsoft.com/office/drawing/2014/main" id="{7849E0BF-17B4-4F60-96A3-11A1DCAFAF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B153162E-33AE-4B14-B506-7C86B38085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034CB6B-BDCF-4A35-98EA-D6717C5D796E}"/>
              </a:ext>
            </a:extLst>
          </p:cNvPr>
          <p:cNvSpPr>
            <a:spLocks noGrp="1" noChangeArrowheads="1"/>
          </p:cNvSpPr>
          <p:nvPr>
            <p:ph type="sldNum" sz="quarter" idx="12"/>
          </p:nvPr>
        </p:nvSpPr>
        <p:spPr>
          <a:ln/>
        </p:spPr>
        <p:txBody>
          <a:bodyPr/>
          <a:lstStyle>
            <a:lvl1pPr>
              <a:defRPr/>
            </a:lvl1pPr>
          </a:lstStyle>
          <a:p>
            <a:pPr>
              <a:defRPr/>
            </a:pPr>
            <a:fld id="{4EBD2742-D0B7-4753-B65D-39CE4D5C9ADE}" type="slidenum">
              <a:rPr lang="en-US" altLang="en-US"/>
              <a:pPr>
                <a:defRPr/>
              </a:pPr>
              <a:t>‹#›</a:t>
            </a:fld>
            <a:endParaRPr lang="en-US" altLang="en-US"/>
          </a:p>
        </p:txBody>
      </p:sp>
    </p:spTree>
    <p:extLst>
      <p:ext uri="{BB962C8B-B14F-4D97-AF65-F5344CB8AC3E}">
        <p14:creationId xmlns:p14="http://schemas.microsoft.com/office/powerpoint/2010/main" val="35493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B25A3D34-C45C-4C8D-A34C-1163FE3335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1AF04ED9-676D-487D-B3AD-F385A4A12C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3AD944FD-8D9E-418B-AF92-CCC5759DCEFA}"/>
              </a:ext>
            </a:extLst>
          </p:cNvPr>
          <p:cNvSpPr>
            <a:spLocks noGrp="1" noChangeArrowheads="1"/>
          </p:cNvSpPr>
          <p:nvPr>
            <p:ph type="sldNum" sz="quarter" idx="12"/>
          </p:nvPr>
        </p:nvSpPr>
        <p:spPr>
          <a:ln/>
        </p:spPr>
        <p:txBody>
          <a:bodyPr/>
          <a:lstStyle>
            <a:lvl1pPr>
              <a:defRPr/>
            </a:lvl1pPr>
          </a:lstStyle>
          <a:p>
            <a:pPr>
              <a:defRPr/>
            </a:pPr>
            <a:fld id="{E332850B-2313-4875-8E21-5527F0463627}" type="slidenum">
              <a:rPr lang="en-US" altLang="en-US"/>
              <a:pPr>
                <a:defRPr/>
              </a:pPr>
              <a:t>‹#›</a:t>
            </a:fld>
            <a:endParaRPr lang="en-US" altLang="en-US"/>
          </a:p>
        </p:txBody>
      </p:sp>
    </p:spTree>
    <p:extLst>
      <p:ext uri="{BB962C8B-B14F-4D97-AF65-F5344CB8AC3E}">
        <p14:creationId xmlns:p14="http://schemas.microsoft.com/office/powerpoint/2010/main" val="3363497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E4676231-FFF7-4318-821E-54BDAD7E52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92C47A13-C747-4F30-8943-F97448C586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F7B2199D-8542-4BE7-B6B4-1F36C7A497A5}"/>
              </a:ext>
            </a:extLst>
          </p:cNvPr>
          <p:cNvSpPr>
            <a:spLocks noGrp="1" noChangeArrowheads="1"/>
          </p:cNvSpPr>
          <p:nvPr>
            <p:ph type="sldNum" sz="quarter" idx="12"/>
          </p:nvPr>
        </p:nvSpPr>
        <p:spPr>
          <a:ln/>
        </p:spPr>
        <p:txBody>
          <a:bodyPr/>
          <a:lstStyle>
            <a:lvl1pPr>
              <a:defRPr/>
            </a:lvl1pPr>
          </a:lstStyle>
          <a:p>
            <a:pPr>
              <a:defRPr/>
            </a:pPr>
            <a:fld id="{FEA3CB00-C3E2-4D5D-9F52-0347062C0C9B}" type="slidenum">
              <a:rPr lang="en-US" altLang="en-US"/>
              <a:pPr>
                <a:defRPr/>
              </a:pPr>
              <a:t>‹#›</a:t>
            </a:fld>
            <a:endParaRPr lang="en-US" altLang="en-US"/>
          </a:p>
        </p:txBody>
      </p:sp>
    </p:spTree>
    <p:extLst>
      <p:ext uri="{BB962C8B-B14F-4D97-AF65-F5344CB8AC3E}">
        <p14:creationId xmlns:p14="http://schemas.microsoft.com/office/powerpoint/2010/main" val="3890487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7AC0C726-E5F6-47C6-A13B-CD9F07D7DA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EADB55B6-038F-4F16-A180-26BC37FA76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A3645F65-3AE4-4D93-8912-0D4490BCA203}"/>
              </a:ext>
            </a:extLst>
          </p:cNvPr>
          <p:cNvSpPr>
            <a:spLocks noGrp="1" noChangeArrowheads="1"/>
          </p:cNvSpPr>
          <p:nvPr>
            <p:ph type="sldNum" sz="quarter" idx="12"/>
          </p:nvPr>
        </p:nvSpPr>
        <p:spPr>
          <a:ln/>
        </p:spPr>
        <p:txBody>
          <a:bodyPr/>
          <a:lstStyle>
            <a:lvl1pPr>
              <a:defRPr/>
            </a:lvl1pPr>
          </a:lstStyle>
          <a:p>
            <a:pPr>
              <a:defRPr/>
            </a:pPr>
            <a:fld id="{22541329-4C3B-43CB-923E-4C9F4D26EEF0}" type="slidenum">
              <a:rPr lang="en-US" altLang="en-US"/>
              <a:pPr>
                <a:defRPr/>
              </a:pPr>
              <a:t>‹#›</a:t>
            </a:fld>
            <a:endParaRPr lang="en-US" altLang="en-US"/>
          </a:p>
        </p:txBody>
      </p:sp>
    </p:spTree>
    <p:extLst>
      <p:ext uri="{BB962C8B-B14F-4D97-AF65-F5344CB8AC3E}">
        <p14:creationId xmlns:p14="http://schemas.microsoft.com/office/powerpoint/2010/main" val="3450763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11AA31C-07C7-4DAD-BAB4-924D7ACAB10F}"/>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5B21E00A-CE7B-4225-83C0-2A18D322DDA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92B4358B-B7D2-4FBF-A4DC-DA7D08C19185}"/>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EE8272E6-BA67-4923-80A9-CF68E6D93D20}"/>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4CBE982C-213F-43F1-81BA-6536305C84DB}"/>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7">
              <a:extLst>
                <a:ext uri="{FF2B5EF4-FFF2-40B4-BE49-F238E27FC236}">
                  <a16:creationId xmlns:a16="http://schemas.microsoft.com/office/drawing/2014/main" id="{4D88099B-F52E-4E4F-96C6-ABF4D88B0DFA}"/>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 name="Freeform 8">
              <a:extLst>
                <a:ext uri="{FF2B5EF4-FFF2-40B4-BE49-F238E27FC236}">
                  <a16:creationId xmlns:a16="http://schemas.microsoft.com/office/drawing/2014/main" id="{259A00DD-780B-43F1-A659-E0DC08257178}"/>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a:extLst>
                <a:ext uri="{FF2B5EF4-FFF2-40B4-BE49-F238E27FC236}">
                  <a16:creationId xmlns:a16="http://schemas.microsoft.com/office/drawing/2014/main" id="{7A250EB9-788B-4D1C-ABC8-6967F027ED10}"/>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1FA4BA74-57DF-470C-A1EF-D288F3022B05}"/>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3" name="Freeform 11">
              <a:extLst>
                <a:ext uri="{FF2B5EF4-FFF2-40B4-BE49-F238E27FC236}">
                  <a16:creationId xmlns:a16="http://schemas.microsoft.com/office/drawing/2014/main" id="{5659863D-0081-462D-B2A4-4A7C34D4D58B}"/>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a:extLst>
                <a:ext uri="{FF2B5EF4-FFF2-40B4-BE49-F238E27FC236}">
                  <a16:creationId xmlns:a16="http://schemas.microsoft.com/office/drawing/2014/main" id="{1DFE048A-B460-4275-AC8A-8BBBA8372AB3}"/>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7B01DF16-535F-4EB0-9096-8890818627FE}"/>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a:extLst>
                <a:ext uri="{FF2B5EF4-FFF2-40B4-BE49-F238E27FC236}">
                  <a16:creationId xmlns:a16="http://schemas.microsoft.com/office/drawing/2014/main" id="{2A9BB33A-BF07-4F94-8E1F-12BDE2892025}"/>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EC8D253E-BA9A-4E24-8477-2B7CEDF7F439}"/>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6">
              <a:extLst>
                <a:ext uri="{FF2B5EF4-FFF2-40B4-BE49-F238E27FC236}">
                  <a16:creationId xmlns:a16="http://schemas.microsoft.com/office/drawing/2014/main" id="{40DCA4DE-7687-4668-BED6-C5BEAC4EA35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B9588BC0-7766-4B4D-BE26-32E169BE86EB}"/>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 name="Freeform 18">
              <a:extLst>
                <a:ext uri="{FF2B5EF4-FFF2-40B4-BE49-F238E27FC236}">
                  <a16:creationId xmlns:a16="http://schemas.microsoft.com/office/drawing/2014/main" id="{06DD6311-C2F6-45E1-977B-A8244CA89F4C}"/>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1" name="Freeform 19">
              <a:extLst>
                <a:ext uri="{FF2B5EF4-FFF2-40B4-BE49-F238E27FC236}">
                  <a16:creationId xmlns:a16="http://schemas.microsoft.com/office/drawing/2014/main" id="{15719FAC-5E30-444A-A5B3-AE5815E4E98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0">
              <a:extLst>
                <a:ext uri="{FF2B5EF4-FFF2-40B4-BE49-F238E27FC236}">
                  <a16:creationId xmlns:a16="http://schemas.microsoft.com/office/drawing/2014/main" id="{F26064E8-1D79-4464-8C72-45E68544306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3" name="Freeform 21">
              <a:extLst>
                <a:ext uri="{FF2B5EF4-FFF2-40B4-BE49-F238E27FC236}">
                  <a16:creationId xmlns:a16="http://schemas.microsoft.com/office/drawing/2014/main" id="{A2D4D941-E87D-4895-AA9F-6EE325400EB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2">
              <a:extLst>
                <a:ext uri="{FF2B5EF4-FFF2-40B4-BE49-F238E27FC236}">
                  <a16:creationId xmlns:a16="http://schemas.microsoft.com/office/drawing/2014/main" id="{085EB727-837D-4823-88AD-BE8534700367}"/>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5" name="Freeform 23">
              <a:extLst>
                <a:ext uri="{FF2B5EF4-FFF2-40B4-BE49-F238E27FC236}">
                  <a16:creationId xmlns:a16="http://schemas.microsoft.com/office/drawing/2014/main" id="{5A455EF3-CEE6-4022-9A2D-C9CEEC488D7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26" name="Freeform 24">
              <a:extLst>
                <a:ext uri="{FF2B5EF4-FFF2-40B4-BE49-F238E27FC236}">
                  <a16:creationId xmlns:a16="http://schemas.microsoft.com/office/drawing/2014/main" id="{9EB97CD4-662A-4613-8C6A-1979A96DF1C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7" name="Freeform 25">
              <a:extLst>
                <a:ext uri="{FF2B5EF4-FFF2-40B4-BE49-F238E27FC236}">
                  <a16:creationId xmlns:a16="http://schemas.microsoft.com/office/drawing/2014/main" id="{BCA047C8-5CCF-45A3-9E0F-FDD1F27FF9A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26">
              <a:extLst>
                <a:ext uri="{FF2B5EF4-FFF2-40B4-BE49-F238E27FC236}">
                  <a16:creationId xmlns:a16="http://schemas.microsoft.com/office/drawing/2014/main" id="{F4417ECB-7CC5-4426-A655-5555796EE1B8}"/>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9" name="Freeform 27">
              <a:extLst>
                <a:ext uri="{FF2B5EF4-FFF2-40B4-BE49-F238E27FC236}">
                  <a16:creationId xmlns:a16="http://schemas.microsoft.com/office/drawing/2014/main" id="{F2E87FAA-416B-43BB-B72B-C2634232A039}"/>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 name="Freeform 28">
              <a:extLst>
                <a:ext uri="{FF2B5EF4-FFF2-40B4-BE49-F238E27FC236}">
                  <a16:creationId xmlns:a16="http://schemas.microsoft.com/office/drawing/2014/main" id="{FA258C1C-0A4E-473D-8160-7A64337B7ACF}"/>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9">
              <a:extLst>
                <a:ext uri="{FF2B5EF4-FFF2-40B4-BE49-F238E27FC236}">
                  <a16:creationId xmlns:a16="http://schemas.microsoft.com/office/drawing/2014/main" id="{B8514F80-6E94-4949-B010-E8A84DFFBF6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2" name="Freeform 30">
              <a:extLst>
                <a:ext uri="{FF2B5EF4-FFF2-40B4-BE49-F238E27FC236}">
                  <a16:creationId xmlns:a16="http://schemas.microsoft.com/office/drawing/2014/main" id="{E1396966-C6CF-469B-8CBD-C2428D70D009}"/>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31">
              <a:extLst>
                <a:ext uri="{FF2B5EF4-FFF2-40B4-BE49-F238E27FC236}">
                  <a16:creationId xmlns:a16="http://schemas.microsoft.com/office/drawing/2014/main" id="{581F10FA-1F3C-46BB-BE1A-BC86AB97A3F4}"/>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4" name="Freeform 32">
              <a:extLst>
                <a:ext uri="{FF2B5EF4-FFF2-40B4-BE49-F238E27FC236}">
                  <a16:creationId xmlns:a16="http://schemas.microsoft.com/office/drawing/2014/main" id="{3E4C9852-51EB-41D2-A139-63136EC3FFDE}"/>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5" name="Freeform 33">
              <a:extLst>
                <a:ext uri="{FF2B5EF4-FFF2-40B4-BE49-F238E27FC236}">
                  <a16:creationId xmlns:a16="http://schemas.microsoft.com/office/drawing/2014/main" id="{05989C16-58F9-4C0E-AFB8-479EC930E94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 name="Freeform 34">
              <a:extLst>
                <a:ext uri="{FF2B5EF4-FFF2-40B4-BE49-F238E27FC236}">
                  <a16:creationId xmlns:a16="http://schemas.microsoft.com/office/drawing/2014/main" id="{C36EF485-D3B4-4FB3-8E52-90815363A14C}"/>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7" name="Freeform 35">
              <a:extLst>
                <a:ext uri="{FF2B5EF4-FFF2-40B4-BE49-F238E27FC236}">
                  <a16:creationId xmlns:a16="http://schemas.microsoft.com/office/drawing/2014/main" id="{8893CE70-55CC-4B74-B2E7-D0EA8B422A7C}"/>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8" name="Freeform 36">
              <a:extLst>
                <a:ext uri="{FF2B5EF4-FFF2-40B4-BE49-F238E27FC236}">
                  <a16:creationId xmlns:a16="http://schemas.microsoft.com/office/drawing/2014/main" id="{D4163940-10A6-4CFA-BE05-4A3660CDF852}"/>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9" name="Freeform 37">
              <a:extLst>
                <a:ext uri="{FF2B5EF4-FFF2-40B4-BE49-F238E27FC236}">
                  <a16:creationId xmlns:a16="http://schemas.microsoft.com/office/drawing/2014/main" id="{5799C3E7-063B-465A-8F07-D54B7849175A}"/>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0" name="Freeform 38">
              <a:extLst>
                <a:ext uri="{FF2B5EF4-FFF2-40B4-BE49-F238E27FC236}">
                  <a16:creationId xmlns:a16="http://schemas.microsoft.com/office/drawing/2014/main" id="{8B1A2321-EAAF-4218-9479-0FCCAF6BA6EB}"/>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41" name="Group 39">
              <a:extLst>
                <a:ext uri="{FF2B5EF4-FFF2-40B4-BE49-F238E27FC236}">
                  <a16:creationId xmlns:a16="http://schemas.microsoft.com/office/drawing/2014/main" id="{A7A0D886-83B9-4366-87D6-0FEB47259F29}"/>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7EFAD9F4-19F7-4E7E-B109-B29E35E0EF90}"/>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3" name="Freeform 41">
                <a:extLst>
                  <a:ext uri="{FF2B5EF4-FFF2-40B4-BE49-F238E27FC236}">
                    <a16:creationId xmlns:a16="http://schemas.microsoft.com/office/drawing/2014/main" id="{D0F04428-EF15-4C97-B0D8-EE0D0200D7E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grpSp>
      <p:sp>
        <p:nvSpPr>
          <p:cNvPr id="3793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altLang="en-US" noProof="0"/>
              <a:t>Click to edit Master title style</a:t>
            </a:r>
          </a:p>
        </p:txBody>
      </p:sp>
      <p:sp>
        <p:nvSpPr>
          <p:cNvPr id="3793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00D3A112-64F0-446C-93A3-56C4D94228F4}"/>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3B4E2B56-F2AC-4E90-87BD-74AADCD2AC0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Rectangle 46">
            <a:extLst>
              <a:ext uri="{FF2B5EF4-FFF2-40B4-BE49-F238E27FC236}">
                <a16:creationId xmlns:a16="http://schemas.microsoft.com/office/drawing/2014/main" id="{A6BAF8FD-504F-49E8-9F6D-5C74F18CA336}"/>
              </a:ext>
            </a:extLst>
          </p:cNvPr>
          <p:cNvSpPr>
            <a:spLocks noGrp="1" noChangeArrowheads="1"/>
          </p:cNvSpPr>
          <p:nvPr>
            <p:ph type="sldNum" sz="quarter" idx="12"/>
          </p:nvPr>
        </p:nvSpPr>
        <p:spPr/>
        <p:txBody>
          <a:bodyPr/>
          <a:lstStyle>
            <a:lvl1pPr>
              <a:defRPr smtClean="0"/>
            </a:lvl1pPr>
          </a:lstStyle>
          <a:p>
            <a:pPr>
              <a:defRPr/>
            </a:pPr>
            <a:fld id="{592099CE-AFF8-4350-A6EB-A19FFF16E164}" type="slidenum">
              <a:rPr lang="en-US" altLang="en-US"/>
              <a:pPr>
                <a:defRPr/>
              </a:pPr>
              <a:t>‹#›</a:t>
            </a:fld>
            <a:endParaRPr lang="en-US" altLang="en-US"/>
          </a:p>
        </p:txBody>
      </p:sp>
    </p:spTree>
    <p:extLst>
      <p:ext uri="{BB962C8B-B14F-4D97-AF65-F5344CB8AC3E}">
        <p14:creationId xmlns:p14="http://schemas.microsoft.com/office/powerpoint/2010/main" val="1571030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9B76223-FF40-490A-9525-4255871432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3401F15-8A3A-4192-94A8-18F308AD5F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12208D52-E4D1-43D5-A86F-298D2D8CE740}"/>
              </a:ext>
            </a:extLst>
          </p:cNvPr>
          <p:cNvSpPr>
            <a:spLocks noGrp="1" noChangeArrowheads="1"/>
          </p:cNvSpPr>
          <p:nvPr>
            <p:ph type="sldNum" sz="quarter" idx="12"/>
          </p:nvPr>
        </p:nvSpPr>
        <p:spPr>
          <a:ln/>
        </p:spPr>
        <p:txBody>
          <a:bodyPr/>
          <a:lstStyle>
            <a:lvl1pPr>
              <a:defRPr/>
            </a:lvl1pPr>
          </a:lstStyle>
          <a:p>
            <a:pPr>
              <a:defRPr/>
            </a:pPr>
            <a:fld id="{146320A9-1FDC-434B-98B0-28602E691F5A}" type="slidenum">
              <a:rPr lang="en-US" altLang="en-US"/>
              <a:pPr>
                <a:defRPr/>
              </a:pPr>
              <a:t>‹#›</a:t>
            </a:fld>
            <a:endParaRPr lang="en-US" altLang="en-US"/>
          </a:p>
        </p:txBody>
      </p:sp>
    </p:spTree>
    <p:extLst>
      <p:ext uri="{BB962C8B-B14F-4D97-AF65-F5344CB8AC3E}">
        <p14:creationId xmlns:p14="http://schemas.microsoft.com/office/powerpoint/2010/main" val="3626463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3C4BD763-8B97-4EFA-9399-2D645026B9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DD638569-7330-4DEF-A551-5A834DA29A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1D420555-CDF0-43D0-981D-9423385EC39D}"/>
              </a:ext>
            </a:extLst>
          </p:cNvPr>
          <p:cNvSpPr>
            <a:spLocks noGrp="1" noChangeArrowheads="1"/>
          </p:cNvSpPr>
          <p:nvPr>
            <p:ph type="sldNum" sz="quarter" idx="12"/>
          </p:nvPr>
        </p:nvSpPr>
        <p:spPr>
          <a:ln/>
        </p:spPr>
        <p:txBody>
          <a:bodyPr/>
          <a:lstStyle>
            <a:lvl1pPr>
              <a:defRPr/>
            </a:lvl1pPr>
          </a:lstStyle>
          <a:p>
            <a:pPr>
              <a:defRPr/>
            </a:pPr>
            <a:fld id="{8AF34CEE-DD9B-48BC-8EDC-19B54F633F2A}" type="slidenum">
              <a:rPr lang="en-US" altLang="en-US"/>
              <a:pPr>
                <a:defRPr/>
              </a:pPr>
              <a:t>‹#›</a:t>
            </a:fld>
            <a:endParaRPr lang="en-US" altLang="en-US"/>
          </a:p>
        </p:txBody>
      </p:sp>
    </p:spTree>
    <p:extLst>
      <p:ext uri="{BB962C8B-B14F-4D97-AF65-F5344CB8AC3E}">
        <p14:creationId xmlns:p14="http://schemas.microsoft.com/office/powerpoint/2010/main" val="3961433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6DDB067C-2E80-4859-A246-CAABEE8B9E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7398BA1E-BB3F-493F-A3BA-442E8BE426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61055B94-B559-431D-B0C2-133A5357F123}"/>
              </a:ext>
            </a:extLst>
          </p:cNvPr>
          <p:cNvSpPr>
            <a:spLocks noGrp="1" noChangeArrowheads="1"/>
          </p:cNvSpPr>
          <p:nvPr>
            <p:ph type="sldNum" sz="quarter" idx="12"/>
          </p:nvPr>
        </p:nvSpPr>
        <p:spPr>
          <a:ln/>
        </p:spPr>
        <p:txBody>
          <a:bodyPr/>
          <a:lstStyle>
            <a:lvl1pPr>
              <a:defRPr/>
            </a:lvl1pPr>
          </a:lstStyle>
          <a:p>
            <a:pPr>
              <a:defRPr/>
            </a:pPr>
            <a:fld id="{D215BE19-4610-4B99-83C9-6B22E90662C7}" type="slidenum">
              <a:rPr lang="en-US" altLang="en-US"/>
              <a:pPr>
                <a:defRPr/>
              </a:pPr>
              <a:t>‹#›</a:t>
            </a:fld>
            <a:endParaRPr lang="en-US" altLang="en-US"/>
          </a:p>
        </p:txBody>
      </p:sp>
    </p:spTree>
    <p:extLst>
      <p:ext uri="{BB962C8B-B14F-4D97-AF65-F5344CB8AC3E}">
        <p14:creationId xmlns:p14="http://schemas.microsoft.com/office/powerpoint/2010/main" val="1659630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04A1E67D-4A01-47DA-8476-51714F9576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945FA143-4E5E-4F3D-8466-FCB7C1D72D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6">
            <a:extLst>
              <a:ext uri="{FF2B5EF4-FFF2-40B4-BE49-F238E27FC236}">
                <a16:creationId xmlns:a16="http://schemas.microsoft.com/office/drawing/2014/main" id="{4A258236-F33B-4E01-A365-79BC9273AE01}"/>
              </a:ext>
            </a:extLst>
          </p:cNvPr>
          <p:cNvSpPr>
            <a:spLocks noGrp="1" noChangeArrowheads="1"/>
          </p:cNvSpPr>
          <p:nvPr>
            <p:ph type="sldNum" sz="quarter" idx="12"/>
          </p:nvPr>
        </p:nvSpPr>
        <p:spPr>
          <a:ln/>
        </p:spPr>
        <p:txBody>
          <a:bodyPr/>
          <a:lstStyle>
            <a:lvl1pPr>
              <a:defRPr/>
            </a:lvl1pPr>
          </a:lstStyle>
          <a:p>
            <a:pPr>
              <a:defRPr/>
            </a:pPr>
            <a:fld id="{5D9DFE87-A1CF-49B9-9921-86B60BC9EFB5}" type="slidenum">
              <a:rPr lang="en-US" altLang="en-US"/>
              <a:pPr>
                <a:defRPr/>
              </a:pPr>
              <a:t>‹#›</a:t>
            </a:fld>
            <a:endParaRPr lang="en-US" altLang="en-US"/>
          </a:p>
        </p:txBody>
      </p:sp>
    </p:spTree>
    <p:extLst>
      <p:ext uri="{BB962C8B-B14F-4D97-AF65-F5344CB8AC3E}">
        <p14:creationId xmlns:p14="http://schemas.microsoft.com/office/powerpoint/2010/main" val="4254629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7A19A81-0DFD-4F58-966D-CCF4F4878E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55A1E155-F491-4772-BCA4-4C613B8612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20384582-9E58-4BB1-824B-4876F7E1B681}"/>
              </a:ext>
            </a:extLst>
          </p:cNvPr>
          <p:cNvSpPr>
            <a:spLocks noGrp="1" noChangeArrowheads="1"/>
          </p:cNvSpPr>
          <p:nvPr>
            <p:ph type="sldNum" sz="quarter" idx="12"/>
          </p:nvPr>
        </p:nvSpPr>
        <p:spPr>
          <a:ln/>
        </p:spPr>
        <p:txBody>
          <a:bodyPr/>
          <a:lstStyle>
            <a:lvl1pPr>
              <a:defRPr/>
            </a:lvl1pPr>
          </a:lstStyle>
          <a:p>
            <a:pPr>
              <a:defRPr/>
            </a:pPr>
            <a:fld id="{8974BFDA-1C0F-481A-BF1E-631F9CCF643B}" type="slidenum">
              <a:rPr lang="en-US" altLang="en-US"/>
              <a:pPr>
                <a:defRPr/>
              </a:pPr>
              <a:t>‹#›</a:t>
            </a:fld>
            <a:endParaRPr lang="en-US" altLang="en-US"/>
          </a:p>
        </p:txBody>
      </p:sp>
    </p:spTree>
    <p:extLst>
      <p:ext uri="{BB962C8B-B14F-4D97-AF65-F5344CB8AC3E}">
        <p14:creationId xmlns:p14="http://schemas.microsoft.com/office/powerpoint/2010/main" val="554450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2FC25396-7AFA-4500-B5BD-7882CD0546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DA2D2FE9-494B-455C-BF44-08EA76044C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6">
            <a:extLst>
              <a:ext uri="{FF2B5EF4-FFF2-40B4-BE49-F238E27FC236}">
                <a16:creationId xmlns:a16="http://schemas.microsoft.com/office/drawing/2014/main" id="{3F8C0D22-1B8A-4CAF-BF09-A30C64FD3099}"/>
              </a:ext>
            </a:extLst>
          </p:cNvPr>
          <p:cNvSpPr>
            <a:spLocks noGrp="1" noChangeArrowheads="1"/>
          </p:cNvSpPr>
          <p:nvPr>
            <p:ph type="sldNum" sz="quarter" idx="12"/>
          </p:nvPr>
        </p:nvSpPr>
        <p:spPr>
          <a:ln/>
        </p:spPr>
        <p:txBody>
          <a:bodyPr/>
          <a:lstStyle>
            <a:lvl1pPr>
              <a:defRPr/>
            </a:lvl1pPr>
          </a:lstStyle>
          <a:p>
            <a:pPr>
              <a:defRPr/>
            </a:pPr>
            <a:fld id="{C0FD5F84-97BD-47DE-AF72-844862376F96}" type="slidenum">
              <a:rPr lang="en-US" altLang="en-US"/>
              <a:pPr>
                <a:defRPr/>
              </a:pPr>
              <a:t>‹#›</a:t>
            </a:fld>
            <a:endParaRPr lang="en-US" altLang="en-US"/>
          </a:p>
        </p:txBody>
      </p:sp>
    </p:spTree>
    <p:extLst>
      <p:ext uri="{BB962C8B-B14F-4D97-AF65-F5344CB8AC3E}">
        <p14:creationId xmlns:p14="http://schemas.microsoft.com/office/powerpoint/2010/main" val="18765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D6983C0A-5BAD-4035-8597-21E7159658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1DC454A9-AA23-4B6E-8A42-A0C5157E2A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6C7F0BE-74B8-4DB1-906D-4F162D07FD25}"/>
              </a:ext>
            </a:extLst>
          </p:cNvPr>
          <p:cNvSpPr>
            <a:spLocks noGrp="1" noChangeArrowheads="1"/>
          </p:cNvSpPr>
          <p:nvPr>
            <p:ph type="sldNum" sz="quarter" idx="12"/>
          </p:nvPr>
        </p:nvSpPr>
        <p:spPr>
          <a:ln/>
        </p:spPr>
        <p:txBody>
          <a:bodyPr/>
          <a:lstStyle>
            <a:lvl1pPr>
              <a:defRPr/>
            </a:lvl1pPr>
          </a:lstStyle>
          <a:p>
            <a:pPr>
              <a:defRPr/>
            </a:pPr>
            <a:fld id="{7B7D23C1-49B3-4EB4-AAC9-864124563369}" type="slidenum">
              <a:rPr lang="en-US" altLang="en-US"/>
              <a:pPr>
                <a:defRPr/>
              </a:pPr>
              <a:t>‹#›</a:t>
            </a:fld>
            <a:endParaRPr lang="en-US" altLang="en-US"/>
          </a:p>
        </p:txBody>
      </p:sp>
    </p:spTree>
    <p:extLst>
      <p:ext uri="{BB962C8B-B14F-4D97-AF65-F5344CB8AC3E}">
        <p14:creationId xmlns:p14="http://schemas.microsoft.com/office/powerpoint/2010/main" val="1149340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B608C46E-F983-46B4-A212-59F68A4AF7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50DF097C-B4E0-4CF4-A876-D7D555758D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1091FE81-FD74-43D1-B3D4-472FAD351782}"/>
              </a:ext>
            </a:extLst>
          </p:cNvPr>
          <p:cNvSpPr>
            <a:spLocks noGrp="1" noChangeArrowheads="1"/>
          </p:cNvSpPr>
          <p:nvPr>
            <p:ph type="sldNum" sz="quarter" idx="12"/>
          </p:nvPr>
        </p:nvSpPr>
        <p:spPr>
          <a:ln/>
        </p:spPr>
        <p:txBody>
          <a:bodyPr/>
          <a:lstStyle>
            <a:lvl1pPr>
              <a:defRPr/>
            </a:lvl1pPr>
          </a:lstStyle>
          <a:p>
            <a:pPr>
              <a:defRPr/>
            </a:pPr>
            <a:fld id="{D1C2BBE9-0F2C-4C94-9B67-28E9307D412E}" type="slidenum">
              <a:rPr lang="en-US" altLang="en-US"/>
              <a:pPr>
                <a:defRPr/>
              </a:pPr>
              <a:t>‹#›</a:t>
            </a:fld>
            <a:endParaRPr lang="en-US" altLang="en-US"/>
          </a:p>
        </p:txBody>
      </p:sp>
    </p:spTree>
    <p:extLst>
      <p:ext uri="{BB962C8B-B14F-4D97-AF65-F5344CB8AC3E}">
        <p14:creationId xmlns:p14="http://schemas.microsoft.com/office/powerpoint/2010/main" val="201956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901825F4-FCE8-41A7-9B0A-F632E9F2AC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48B9F463-15FB-4727-B815-787F2D9240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986DED1E-CF0A-48DB-A090-DF0B04C7C739}"/>
              </a:ext>
            </a:extLst>
          </p:cNvPr>
          <p:cNvSpPr>
            <a:spLocks noGrp="1" noChangeArrowheads="1"/>
          </p:cNvSpPr>
          <p:nvPr>
            <p:ph type="sldNum" sz="quarter" idx="12"/>
          </p:nvPr>
        </p:nvSpPr>
        <p:spPr>
          <a:ln/>
        </p:spPr>
        <p:txBody>
          <a:bodyPr/>
          <a:lstStyle>
            <a:lvl1pPr>
              <a:defRPr/>
            </a:lvl1pPr>
          </a:lstStyle>
          <a:p>
            <a:pPr>
              <a:defRPr/>
            </a:pPr>
            <a:fld id="{6547D0B2-2B84-4657-9E5C-4EFA89181CF2}" type="slidenum">
              <a:rPr lang="en-US" altLang="en-US"/>
              <a:pPr>
                <a:defRPr/>
              </a:pPr>
              <a:t>‹#›</a:t>
            </a:fld>
            <a:endParaRPr lang="en-US" altLang="en-US"/>
          </a:p>
        </p:txBody>
      </p:sp>
    </p:spTree>
    <p:extLst>
      <p:ext uri="{BB962C8B-B14F-4D97-AF65-F5344CB8AC3E}">
        <p14:creationId xmlns:p14="http://schemas.microsoft.com/office/powerpoint/2010/main" val="2236600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D2419C3C-E7FE-434F-B585-EE4E91F30B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3FEAD74-311B-493A-AF24-702DD7A092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0F4C0FBF-A0D2-4E2E-A514-C02F75A17385}"/>
              </a:ext>
            </a:extLst>
          </p:cNvPr>
          <p:cNvSpPr>
            <a:spLocks noGrp="1" noChangeArrowheads="1"/>
          </p:cNvSpPr>
          <p:nvPr>
            <p:ph type="sldNum" sz="quarter" idx="12"/>
          </p:nvPr>
        </p:nvSpPr>
        <p:spPr>
          <a:ln/>
        </p:spPr>
        <p:txBody>
          <a:bodyPr/>
          <a:lstStyle>
            <a:lvl1pPr>
              <a:defRPr/>
            </a:lvl1pPr>
          </a:lstStyle>
          <a:p>
            <a:pPr>
              <a:defRPr/>
            </a:pPr>
            <a:fld id="{7F713E1C-E279-4A0F-82D0-B920FA3206C5}" type="slidenum">
              <a:rPr lang="en-US" altLang="en-US"/>
              <a:pPr>
                <a:defRPr/>
              </a:pPr>
              <a:t>‹#›</a:t>
            </a:fld>
            <a:endParaRPr lang="en-US" altLang="en-US"/>
          </a:p>
        </p:txBody>
      </p:sp>
    </p:spTree>
    <p:extLst>
      <p:ext uri="{BB962C8B-B14F-4D97-AF65-F5344CB8AC3E}">
        <p14:creationId xmlns:p14="http://schemas.microsoft.com/office/powerpoint/2010/main" val="1360761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595B157A-7B87-4F1A-A4FB-31309DA754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DEDAC11B-2B3A-47E5-A855-41148BB731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B9914F0-42D3-4039-8DFD-771FD7AC02D2}"/>
              </a:ext>
            </a:extLst>
          </p:cNvPr>
          <p:cNvSpPr>
            <a:spLocks noGrp="1" noChangeArrowheads="1"/>
          </p:cNvSpPr>
          <p:nvPr>
            <p:ph type="sldNum" sz="quarter" idx="12"/>
          </p:nvPr>
        </p:nvSpPr>
        <p:spPr>
          <a:ln/>
        </p:spPr>
        <p:txBody>
          <a:bodyPr/>
          <a:lstStyle>
            <a:lvl1pPr>
              <a:defRPr/>
            </a:lvl1pPr>
          </a:lstStyle>
          <a:p>
            <a:pPr>
              <a:defRPr/>
            </a:pPr>
            <a:fld id="{CABEFA6D-AD72-428D-BD29-0FF2C30EB204}" type="slidenum">
              <a:rPr lang="en-US" altLang="en-US"/>
              <a:pPr>
                <a:defRPr/>
              </a:pPr>
              <a:t>‹#›</a:t>
            </a:fld>
            <a:endParaRPr lang="en-US" altLang="en-US"/>
          </a:p>
        </p:txBody>
      </p:sp>
    </p:spTree>
    <p:extLst>
      <p:ext uri="{BB962C8B-B14F-4D97-AF65-F5344CB8AC3E}">
        <p14:creationId xmlns:p14="http://schemas.microsoft.com/office/powerpoint/2010/main" val="40327610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E08CDFF0-B10B-448B-92DC-C5FAD3F605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AA775493-BCA3-4618-86EA-698B9A25E4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EE6F9ED-12F2-4E7F-968C-ADF3A3E2E19E}"/>
              </a:ext>
            </a:extLst>
          </p:cNvPr>
          <p:cNvSpPr>
            <a:spLocks noGrp="1" noChangeArrowheads="1"/>
          </p:cNvSpPr>
          <p:nvPr>
            <p:ph type="sldNum" sz="quarter" idx="12"/>
          </p:nvPr>
        </p:nvSpPr>
        <p:spPr>
          <a:ln/>
        </p:spPr>
        <p:txBody>
          <a:bodyPr/>
          <a:lstStyle>
            <a:lvl1pPr>
              <a:defRPr/>
            </a:lvl1pPr>
          </a:lstStyle>
          <a:p>
            <a:pPr>
              <a:defRPr/>
            </a:pPr>
            <a:fld id="{857FB778-E70E-48C7-A17E-8B2E04AD4DC4}" type="slidenum">
              <a:rPr lang="en-US" altLang="en-US"/>
              <a:pPr>
                <a:defRPr/>
              </a:pPr>
              <a:t>‹#›</a:t>
            </a:fld>
            <a:endParaRPr lang="en-US" altLang="en-US"/>
          </a:p>
        </p:txBody>
      </p:sp>
    </p:spTree>
    <p:extLst>
      <p:ext uri="{BB962C8B-B14F-4D97-AF65-F5344CB8AC3E}">
        <p14:creationId xmlns:p14="http://schemas.microsoft.com/office/powerpoint/2010/main" val="2598879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2C1958D8-8C40-49DE-9913-2C3D947347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8335A515-9120-40E4-A1E7-9CC980D30A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6">
            <a:extLst>
              <a:ext uri="{FF2B5EF4-FFF2-40B4-BE49-F238E27FC236}">
                <a16:creationId xmlns:a16="http://schemas.microsoft.com/office/drawing/2014/main" id="{E07F2755-623C-4E2D-BE0F-F5F79127CBA2}"/>
              </a:ext>
            </a:extLst>
          </p:cNvPr>
          <p:cNvSpPr>
            <a:spLocks noGrp="1" noChangeArrowheads="1"/>
          </p:cNvSpPr>
          <p:nvPr>
            <p:ph type="sldNum" sz="quarter" idx="12"/>
          </p:nvPr>
        </p:nvSpPr>
        <p:spPr>
          <a:ln/>
        </p:spPr>
        <p:txBody>
          <a:bodyPr/>
          <a:lstStyle>
            <a:lvl1pPr>
              <a:defRPr/>
            </a:lvl1pPr>
          </a:lstStyle>
          <a:p>
            <a:pPr>
              <a:defRPr/>
            </a:pPr>
            <a:fld id="{5C92E6CA-22E4-4FB2-9BC6-4C5578DF217F}" type="slidenum">
              <a:rPr lang="en-US" altLang="en-US"/>
              <a:pPr>
                <a:defRPr/>
              </a:pPr>
              <a:t>‹#›</a:t>
            </a:fld>
            <a:endParaRPr lang="en-US" altLang="en-US"/>
          </a:p>
        </p:txBody>
      </p:sp>
    </p:spTree>
    <p:extLst>
      <p:ext uri="{BB962C8B-B14F-4D97-AF65-F5344CB8AC3E}">
        <p14:creationId xmlns:p14="http://schemas.microsoft.com/office/powerpoint/2010/main" val="74041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a:extLst>
              <a:ext uri="{FF2B5EF4-FFF2-40B4-BE49-F238E27FC236}">
                <a16:creationId xmlns:a16="http://schemas.microsoft.com/office/drawing/2014/main" id="{6782E14E-CDD3-46FA-BB65-C0413F0FC9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05D19159-A542-4773-BF57-758C9FBA48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88370778-74D2-4E53-BD0C-46AB763C8754}"/>
              </a:ext>
            </a:extLst>
          </p:cNvPr>
          <p:cNvSpPr>
            <a:spLocks noGrp="1" noChangeArrowheads="1"/>
          </p:cNvSpPr>
          <p:nvPr>
            <p:ph type="sldNum" sz="quarter" idx="12"/>
          </p:nvPr>
        </p:nvSpPr>
        <p:spPr>
          <a:ln/>
        </p:spPr>
        <p:txBody>
          <a:bodyPr/>
          <a:lstStyle>
            <a:lvl1pPr>
              <a:defRPr/>
            </a:lvl1pPr>
          </a:lstStyle>
          <a:p>
            <a:pPr>
              <a:defRPr/>
            </a:pPr>
            <a:fld id="{A078A903-E07D-4C62-B0D8-97C6CD67F7E1}" type="slidenum">
              <a:rPr lang="en-US" altLang="en-US"/>
              <a:pPr>
                <a:defRPr/>
              </a:pPr>
              <a:t>‹#›</a:t>
            </a:fld>
            <a:endParaRPr lang="en-US" altLang="en-US"/>
          </a:p>
        </p:txBody>
      </p:sp>
    </p:spTree>
    <p:extLst>
      <p:ext uri="{BB962C8B-B14F-4D97-AF65-F5344CB8AC3E}">
        <p14:creationId xmlns:p14="http://schemas.microsoft.com/office/powerpoint/2010/main" val="10173897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859B0786-F4A9-414E-88E7-EE737EC6B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00FCCBB4-AA0B-4693-B15B-D9AAAC8A63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6">
            <a:extLst>
              <a:ext uri="{FF2B5EF4-FFF2-40B4-BE49-F238E27FC236}">
                <a16:creationId xmlns:a16="http://schemas.microsoft.com/office/drawing/2014/main" id="{A7435FD4-5553-497D-A85E-27388CA0ED1A}"/>
              </a:ext>
            </a:extLst>
          </p:cNvPr>
          <p:cNvSpPr>
            <a:spLocks noGrp="1" noChangeArrowheads="1"/>
          </p:cNvSpPr>
          <p:nvPr>
            <p:ph type="sldNum" sz="quarter" idx="12"/>
          </p:nvPr>
        </p:nvSpPr>
        <p:spPr>
          <a:ln/>
        </p:spPr>
        <p:txBody>
          <a:bodyPr/>
          <a:lstStyle>
            <a:lvl1pPr>
              <a:defRPr/>
            </a:lvl1pPr>
          </a:lstStyle>
          <a:p>
            <a:pPr>
              <a:defRPr/>
            </a:pPr>
            <a:fld id="{4D987D24-4EAA-4121-8047-4CE4262FED71}" type="slidenum">
              <a:rPr lang="en-US" altLang="en-US"/>
              <a:pPr>
                <a:defRPr/>
              </a:pPr>
              <a:t>‹#›</a:t>
            </a:fld>
            <a:endParaRPr lang="en-US" altLang="en-US"/>
          </a:p>
        </p:txBody>
      </p:sp>
    </p:spTree>
    <p:extLst>
      <p:ext uri="{BB962C8B-B14F-4D97-AF65-F5344CB8AC3E}">
        <p14:creationId xmlns:p14="http://schemas.microsoft.com/office/powerpoint/2010/main" val="27949636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9FD3FF0-2357-4EEC-8E68-DF59D99E4E46}"/>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98DFAD8B-06A0-4D26-B74C-376A92826C04}"/>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6" name="Oval 4">
              <a:extLst>
                <a:ext uri="{FF2B5EF4-FFF2-40B4-BE49-F238E27FC236}">
                  <a16:creationId xmlns:a16="http://schemas.microsoft.com/office/drawing/2014/main" id="{2790E21C-30AB-43D8-8F66-F56EFAF38504}"/>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7" name="Rectangle 5">
              <a:extLst>
                <a:ext uri="{FF2B5EF4-FFF2-40B4-BE49-F238E27FC236}">
                  <a16:creationId xmlns:a16="http://schemas.microsoft.com/office/drawing/2014/main" id="{9D02F471-C8F2-48E9-8DA5-528FD3E3A51A}"/>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6F1E1EDE-88EF-4B28-929D-49B57F2D656C}"/>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Rectangle 7">
              <a:extLst>
                <a:ext uri="{FF2B5EF4-FFF2-40B4-BE49-F238E27FC236}">
                  <a16:creationId xmlns:a16="http://schemas.microsoft.com/office/drawing/2014/main" id="{FAA490CC-806F-4D0A-9757-333D84171E39}"/>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 name="Rectangle 8">
              <a:extLst>
                <a:ext uri="{FF2B5EF4-FFF2-40B4-BE49-F238E27FC236}">
                  <a16:creationId xmlns:a16="http://schemas.microsoft.com/office/drawing/2014/main" id="{914EC03F-A4EA-4D5B-A9D3-92666F4EC406}"/>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1" name="Rectangle 9">
              <a:extLst>
                <a:ext uri="{FF2B5EF4-FFF2-40B4-BE49-F238E27FC236}">
                  <a16:creationId xmlns:a16="http://schemas.microsoft.com/office/drawing/2014/main" id="{0D88A62A-7BED-4C18-947F-88B6A030A0E8}"/>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2" name="Rectangle 10">
              <a:extLst>
                <a:ext uri="{FF2B5EF4-FFF2-40B4-BE49-F238E27FC236}">
                  <a16:creationId xmlns:a16="http://schemas.microsoft.com/office/drawing/2014/main" id="{ED29358E-F225-4B81-9C1A-8D156A9D759F}"/>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3" name="Rectangle 11">
              <a:extLst>
                <a:ext uri="{FF2B5EF4-FFF2-40B4-BE49-F238E27FC236}">
                  <a16:creationId xmlns:a16="http://schemas.microsoft.com/office/drawing/2014/main" id="{92634BC0-88F5-4164-B5B8-F328425C8F95}"/>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4" name="Freeform 12">
              <a:extLst>
                <a:ext uri="{FF2B5EF4-FFF2-40B4-BE49-F238E27FC236}">
                  <a16:creationId xmlns:a16="http://schemas.microsoft.com/office/drawing/2014/main" id="{6AF19FEA-152F-49F1-A4C0-C16384C85D8B}"/>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79A2399C-60F4-464D-9CCC-CB3577C190A3}"/>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6" name="Freeform 14">
              <a:extLst>
                <a:ext uri="{FF2B5EF4-FFF2-40B4-BE49-F238E27FC236}">
                  <a16:creationId xmlns:a16="http://schemas.microsoft.com/office/drawing/2014/main" id="{165D2BA6-5E99-4776-8DC3-D251ECFE35FF}"/>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796FF71F-3DB5-464E-AA80-81CD50D777D3}"/>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8" name="Freeform 16">
              <a:extLst>
                <a:ext uri="{FF2B5EF4-FFF2-40B4-BE49-F238E27FC236}">
                  <a16:creationId xmlns:a16="http://schemas.microsoft.com/office/drawing/2014/main" id="{6BC86E65-F7AC-4982-B6DC-889E622923CD}"/>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91657A89-15A8-4DEA-8F90-43419A34A6A2}"/>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 name="Freeform 18">
              <a:extLst>
                <a:ext uri="{FF2B5EF4-FFF2-40B4-BE49-F238E27FC236}">
                  <a16:creationId xmlns:a16="http://schemas.microsoft.com/office/drawing/2014/main" id="{976A62F1-554D-4961-964F-4D0694CA44D7}"/>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1" name="Freeform 19">
              <a:extLst>
                <a:ext uri="{FF2B5EF4-FFF2-40B4-BE49-F238E27FC236}">
                  <a16:creationId xmlns:a16="http://schemas.microsoft.com/office/drawing/2014/main" id="{B54F47EB-BE0A-4D63-B589-BB245ADDBED1}"/>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2" name="Freeform 20">
              <a:extLst>
                <a:ext uri="{FF2B5EF4-FFF2-40B4-BE49-F238E27FC236}">
                  <a16:creationId xmlns:a16="http://schemas.microsoft.com/office/drawing/2014/main" id="{6C8A6466-E52D-4626-9558-3A1A1D44A2B4}"/>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3" name="Freeform 21">
              <a:extLst>
                <a:ext uri="{FF2B5EF4-FFF2-40B4-BE49-F238E27FC236}">
                  <a16:creationId xmlns:a16="http://schemas.microsoft.com/office/drawing/2014/main" id="{32B7E472-F39E-4BB1-82AA-C320C4BCCF8D}"/>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4" name="Freeform 22">
              <a:extLst>
                <a:ext uri="{FF2B5EF4-FFF2-40B4-BE49-F238E27FC236}">
                  <a16:creationId xmlns:a16="http://schemas.microsoft.com/office/drawing/2014/main" id="{2C5AE706-7089-4DDE-B75E-EE068D1D5E75}"/>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5" name="Freeform 23">
              <a:extLst>
                <a:ext uri="{FF2B5EF4-FFF2-40B4-BE49-F238E27FC236}">
                  <a16:creationId xmlns:a16="http://schemas.microsoft.com/office/drawing/2014/main" id="{8A7B9C51-6B3A-42CA-A751-708143CC38FD}"/>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6" name="Freeform 24">
              <a:extLst>
                <a:ext uri="{FF2B5EF4-FFF2-40B4-BE49-F238E27FC236}">
                  <a16:creationId xmlns:a16="http://schemas.microsoft.com/office/drawing/2014/main" id="{040CE517-657C-4600-A32E-BBD69F23AE9D}"/>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7" name="Freeform 25">
              <a:extLst>
                <a:ext uri="{FF2B5EF4-FFF2-40B4-BE49-F238E27FC236}">
                  <a16:creationId xmlns:a16="http://schemas.microsoft.com/office/drawing/2014/main" id="{339BA48D-ABB6-48A4-87DC-91F63C34FF98}"/>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8" name="Freeform 26">
              <a:extLst>
                <a:ext uri="{FF2B5EF4-FFF2-40B4-BE49-F238E27FC236}">
                  <a16:creationId xmlns:a16="http://schemas.microsoft.com/office/drawing/2014/main" id="{2B42E098-4DFB-4D4C-BEEE-89AE0E38EE41}"/>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9" name="Oval 27">
              <a:extLst>
                <a:ext uri="{FF2B5EF4-FFF2-40B4-BE49-F238E27FC236}">
                  <a16:creationId xmlns:a16="http://schemas.microsoft.com/office/drawing/2014/main" id="{5C77D925-D32F-459E-A864-A0408BAD2B65}"/>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0" name="Oval 28">
              <a:extLst>
                <a:ext uri="{FF2B5EF4-FFF2-40B4-BE49-F238E27FC236}">
                  <a16:creationId xmlns:a16="http://schemas.microsoft.com/office/drawing/2014/main" id="{115FAF84-DC08-4A35-A478-D34B5A2D913D}"/>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1" name="Oval 29">
              <a:extLst>
                <a:ext uri="{FF2B5EF4-FFF2-40B4-BE49-F238E27FC236}">
                  <a16:creationId xmlns:a16="http://schemas.microsoft.com/office/drawing/2014/main" id="{C1BC7FBE-2923-4E85-B2D1-21515EE34332}"/>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2" name="Freeform 30">
              <a:extLst>
                <a:ext uri="{FF2B5EF4-FFF2-40B4-BE49-F238E27FC236}">
                  <a16:creationId xmlns:a16="http://schemas.microsoft.com/office/drawing/2014/main" id="{E18F7BFE-1B1E-4ED5-8725-6E8B13ADDF16}"/>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3" name="Freeform 31">
              <a:extLst>
                <a:ext uri="{FF2B5EF4-FFF2-40B4-BE49-F238E27FC236}">
                  <a16:creationId xmlns:a16="http://schemas.microsoft.com/office/drawing/2014/main" id="{269D7109-7FFE-4258-8E3F-855828867728}"/>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4" name="Rectangle 32">
              <a:extLst>
                <a:ext uri="{FF2B5EF4-FFF2-40B4-BE49-F238E27FC236}">
                  <a16:creationId xmlns:a16="http://schemas.microsoft.com/office/drawing/2014/main" id="{01C81FBA-A061-47D5-AF99-90331E133D92}"/>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5" name="Rectangle 33">
              <a:extLst>
                <a:ext uri="{FF2B5EF4-FFF2-40B4-BE49-F238E27FC236}">
                  <a16:creationId xmlns:a16="http://schemas.microsoft.com/office/drawing/2014/main" id="{AAF208E6-F407-4663-AB92-746E01D79CAC}"/>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6" name="AutoShape 34">
              <a:extLst>
                <a:ext uri="{FF2B5EF4-FFF2-40B4-BE49-F238E27FC236}">
                  <a16:creationId xmlns:a16="http://schemas.microsoft.com/office/drawing/2014/main" id="{AAF1E57D-A8AD-41D4-A1FF-2F8654BEE192}"/>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7" name="Freeform 35">
              <a:extLst>
                <a:ext uri="{FF2B5EF4-FFF2-40B4-BE49-F238E27FC236}">
                  <a16:creationId xmlns:a16="http://schemas.microsoft.com/office/drawing/2014/main" id="{C4411B8E-2595-4C12-BEA4-7DF46C19C220}"/>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8" name="Freeform 36">
              <a:extLst>
                <a:ext uri="{FF2B5EF4-FFF2-40B4-BE49-F238E27FC236}">
                  <a16:creationId xmlns:a16="http://schemas.microsoft.com/office/drawing/2014/main" id="{83F06E79-A22C-4E95-AAF7-00D885E406FA}"/>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11303" name="Rectangle 39"/>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1304" name="Rectangle 40"/>
          <p:cNvSpPr>
            <a:spLocks noGrp="1" noChangeArrowheads="1"/>
          </p:cNvSpPr>
          <p:nvPr>
            <p:ph type="ctrTitle"/>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39" name="Rectangle 37">
            <a:extLst>
              <a:ext uri="{FF2B5EF4-FFF2-40B4-BE49-F238E27FC236}">
                <a16:creationId xmlns:a16="http://schemas.microsoft.com/office/drawing/2014/main" id="{128E0459-2E71-4C2D-B970-AB10C7482EBB}"/>
              </a:ext>
            </a:extLst>
          </p:cNvPr>
          <p:cNvSpPr>
            <a:spLocks noGrp="1" noChangeArrowheads="1"/>
          </p:cNvSpPr>
          <p:nvPr>
            <p:ph type="dt" sz="half" idx="10"/>
          </p:nvPr>
        </p:nvSpPr>
        <p:spPr/>
        <p:txBody>
          <a:bodyPr/>
          <a:lstStyle>
            <a:lvl1pPr>
              <a:defRPr/>
            </a:lvl1pPr>
          </a:lstStyle>
          <a:p>
            <a:pPr>
              <a:defRPr/>
            </a:pPr>
            <a:endParaRPr lang="en-US" altLang="en-US"/>
          </a:p>
        </p:txBody>
      </p:sp>
      <p:sp>
        <p:nvSpPr>
          <p:cNvPr id="40" name="Rectangle 38">
            <a:extLst>
              <a:ext uri="{FF2B5EF4-FFF2-40B4-BE49-F238E27FC236}">
                <a16:creationId xmlns:a16="http://schemas.microsoft.com/office/drawing/2014/main" id="{68839202-B472-43D5-B39D-1B49120B0A4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1" name="Rectangle 41">
            <a:extLst>
              <a:ext uri="{FF2B5EF4-FFF2-40B4-BE49-F238E27FC236}">
                <a16:creationId xmlns:a16="http://schemas.microsoft.com/office/drawing/2014/main" id="{DD4D2F87-E5D6-4604-84B2-AA90061BE536}"/>
              </a:ext>
            </a:extLst>
          </p:cNvPr>
          <p:cNvSpPr>
            <a:spLocks noGrp="1" noChangeArrowheads="1"/>
          </p:cNvSpPr>
          <p:nvPr>
            <p:ph type="sldNum" sz="quarter" idx="12"/>
          </p:nvPr>
        </p:nvSpPr>
        <p:spPr/>
        <p:txBody>
          <a:bodyPr/>
          <a:lstStyle>
            <a:lvl1pPr>
              <a:defRPr/>
            </a:lvl1pPr>
          </a:lstStyle>
          <a:p>
            <a:pPr>
              <a:defRPr/>
            </a:pPr>
            <a:fld id="{45C33B4C-A0B7-401C-9AA5-FF7EEB74E142}" type="slidenum">
              <a:rPr lang="en-US" altLang="en-US"/>
              <a:pPr>
                <a:defRPr/>
              </a:pPr>
              <a:t>‹#›</a:t>
            </a:fld>
            <a:endParaRPr lang="en-US" altLang="en-US"/>
          </a:p>
        </p:txBody>
      </p:sp>
    </p:spTree>
    <p:extLst>
      <p:ext uri="{BB962C8B-B14F-4D97-AF65-F5344CB8AC3E}">
        <p14:creationId xmlns:p14="http://schemas.microsoft.com/office/powerpoint/2010/main" val="428875050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397952BE-1213-4AEF-9890-20D509FD0E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35BE6F1E-09B6-4472-B9D1-8C455F9327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22388857-0FC6-445F-81AC-8220F98FC989}"/>
              </a:ext>
            </a:extLst>
          </p:cNvPr>
          <p:cNvSpPr>
            <a:spLocks noGrp="1" noChangeArrowheads="1"/>
          </p:cNvSpPr>
          <p:nvPr>
            <p:ph type="sldNum" sz="quarter" idx="12"/>
          </p:nvPr>
        </p:nvSpPr>
        <p:spPr>
          <a:ln/>
        </p:spPr>
        <p:txBody>
          <a:bodyPr/>
          <a:lstStyle>
            <a:lvl1pPr>
              <a:defRPr/>
            </a:lvl1pPr>
          </a:lstStyle>
          <a:p>
            <a:pPr>
              <a:defRPr/>
            </a:pPr>
            <a:fld id="{5D59C316-0A33-4F70-9F86-F0C189193B6C}" type="slidenum">
              <a:rPr lang="en-US" altLang="en-US"/>
              <a:pPr>
                <a:defRPr/>
              </a:pPr>
              <a:t>‹#›</a:t>
            </a:fld>
            <a:endParaRPr lang="en-US" altLang="en-US"/>
          </a:p>
        </p:txBody>
      </p:sp>
    </p:spTree>
    <p:extLst>
      <p:ext uri="{BB962C8B-B14F-4D97-AF65-F5344CB8AC3E}">
        <p14:creationId xmlns:p14="http://schemas.microsoft.com/office/powerpoint/2010/main" val="1992707974"/>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9">
            <a:extLst>
              <a:ext uri="{FF2B5EF4-FFF2-40B4-BE49-F238E27FC236}">
                <a16:creationId xmlns:a16="http://schemas.microsoft.com/office/drawing/2014/main" id="{27869697-BF8B-48B4-B714-357605B811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B419CBAF-6D02-4C22-851B-877FE78670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98E6A825-543F-44E4-A8BB-56FF0BF3497A}"/>
              </a:ext>
            </a:extLst>
          </p:cNvPr>
          <p:cNvSpPr>
            <a:spLocks noGrp="1" noChangeArrowheads="1"/>
          </p:cNvSpPr>
          <p:nvPr>
            <p:ph type="sldNum" sz="quarter" idx="12"/>
          </p:nvPr>
        </p:nvSpPr>
        <p:spPr>
          <a:ln/>
        </p:spPr>
        <p:txBody>
          <a:bodyPr/>
          <a:lstStyle>
            <a:lvl1pPr>
              <a:defRPr/>
            </a:lvl1pPr>
          </a:lstStyle>
          <a:p>
            <a:pPr>
              <a:defRPr/>
            </a:pPr>
            <a:fld id="{D954E6F8-CBC7-4590-92EA-DED934B3E4F5}" type="slidenum">
              <a:rPr lang="en-US" altLang="en-US"/>
              <a:pPr>
                <a:defRPr/>
              </a:pPr>
              <a:t>‹#›</a:t>
            </a:fld>
            <a:endParaRPr lang="en-US" altLang="en-US"/>
          </a:p>
        </p:txBody>
      </p:sp>
    </p:spTree>
    <p:extLst>
      <p:ext uri="{BB962C8B-B14F-4D97-AF65-F5344CB8AC3E}">
        <p14:creationId xmlns:p14="http://schemas.microsoft.com/office/powerpoint/2010/main" val="3093665089"/>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7F8D7F58-13CD-453C-A462-A2526D1E6C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8086E499-03FE-4586-9DE6-9634C241DC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5D83A157-64FF-4402-B70C-E4DB4A3B0732}"/>
              </a:ext>
            </a:extLst>
          </p:cNvPr>
          <p:cNvSpPr>
            <a:spLocks noGrp="1" noChangeArrowheads="1"/>
          </p:cNvSpPr>
          <p:nvPr>
            <p:ph type="sldNum" sz="quarter" idx="12"/>
          </p:nvPr>
        </p:nvSpPr>
        <p:spPr>
          <a:ln/>
        </p:spPr>
        <p:txBody>
          <a:bodyPr/>
          <a:lstStyle>
            <a:lvl1pPr>
              <a:defRPr/>
            </a:lvl1pPr>
          </a:lstStyle>
          <a:p>
            <a:pPr>
              <a:defRPr/>
            </a:pPr>
            <a:fld id="{99BD0EB9-8401-422C-9007-571E091B5BAD}" type="slidenum">
              <a:rPr lang="en-US" altLang="en-US"/>
              <a:pPr>
                <a:defRPr/>
              </a:pPr>
              <a:t>‹#›</a:t>
            </a:fld>
            <a:endParaRPr lang="en-US" altLang="en-US"/>
          </a:p>
        </p:txBody>
      </p:sp>
    </p:spTree>
    <p:extLst>
      <p:ext uri="{BB962C8B-B14F-4D97-AF65-F5344CB8AC3E}">
        <p14:creationId xmlns:p14="http://schemas.microsoft.com/office/powerpoint/2010/main" val="2229297934"/>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6FBB58E4-63FC-452F-8AD2-F9D0501512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41BF150E-63AE-4197-A643-32ABF97B33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1C965A2C-574F-41CA-ACAF-9852F6094890}"/>
              </a:ext>
            </a:extLst>
          </p:cNvPr>
          <p:cNvSpPr>
            <a:spLocks noGrp="1" noChangeArrowheads="1"/>
          </p:cNvSpPr>
          <p:nvPr>
            <p:ph type="sldNum" sz="quarter" idx="12"/>
          </p:nvPr>
        </p:nvSpPr>
        <p:spPr>
          <a:ln/>
        </p:spPr>
        <p:txBody>
          <a:bodyPr/>
          <a:lstStyle>
            <a:lvl1pPr>
              <a:defRPr/>
            </a:lvl1pPr>
          </a:lstStyle>
          <a:p>
            <a:pPr>
              <a:defRPr/>
            </a:pPr>
            <a:fld id="{03E81740-938D-4FAF-B9B9-72F7102F5365}" type="slidenum">
              <a:rPr lang="en-US" altLang="en-US"/>
              <a:pPr>
                <a:defRPr/>
              </a:pPr>
              <a:t>‹#›</a:t>
            </a:fld>
            <a:endParaRPr lang="en-US" altLang="en-US"/>
          </a:p>
        </p:txBody>
      </p:sp>
    </p:spTree>
    <p:extLst>
      <p:ext uri="{BB962C8B-B14F-4D97-AF65-F5344CB8AC3E}">
        <p14:creationId xmlns:p14="http://schemas.microsoft.com/office/powerpoint/2010/main" val="894494880"/>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1CEDAC27-03B1-4A62-9E9F-CBF6D70229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F22EF9BA-682A-4F08-9CC8-D37C83EB0D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56E59D14-72D5-42A5-862C-FAA23BEDA86D}"/>
              </a:ext>
            </a:extLst>
          </p:cNvPr>
          <p:cNvSpPr>
            <a:spLocks noGrp="1" noChangeArrowheads="1"/>
          </p:cNvSpPr>
          <p:nvPr>
            <p:ph type="sldNum" sz="quarter" idx="12"/>
          </p:nvPr>
        </p:nvSpPr>
        <p:spPr>
          <a:ln/>
        </p:spPr>
        <p:txBody>
          <a:bodyPr/>
          <a:lstStyle>
            <a:lvl1pPr>
              <a:defRPr/>
            </a:lvl1pPr>
          </a:lstStyle>
          <a:p>
            <a:pPr>
              <a:defRPr/>
            </a:pPr>
            <a:fld id="{4C1C4E1C-7DCC-4773-88F9-E25E9CADB84A}" type="slidenum">
              <a:rPr lang="en-US" altLang="en-US"/>
              <a:pPr>
                <a:defRPr/>
              </a:pPr>
              <a:t>‹#›</a:t>
            </a:fld>
            <a:endParaRPr lang="en-US" altLang="en-US"/>
          </a:p>
        </p:txBody>
      </p:sp>
    </p:spTree>
    <p:extLst>
      <p:ext uri="{BB962C8B-B14F-4D97-AF65-F5344CB8AC3E}">
        <p14:creationId xmlns:p14="http://schemas.microsoft.com/office/powerpoint/2010/main" val="3348219683"/>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AD50600D-7019-4607-8C47-F4230608B7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a:extLst>
              <a:ext uri="{FF2B5EF4-FFF2-40B4-BE49-F238E27FC236}">
                <a16:creationId xmlns:a16="http://schemas.microsoft.com/office/drawing/2014/main" id="{2B9AF57A-A042-45E5-A69D-01D604FF4C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8C2324BA-AFC3-44EC-9589-AEE559C936E4}"/>
              </a:ext>
            </a:extLst>
          </p:cNvPr>
          <p:cNvSpPr>
            <a:spLocks noGrp="1" noChangeArrowheads="1"/>
          </p:cNvSpPr>
          <p:nvPr>
            <p:ph type="sldNum" sz="quarter" idx="12"/>
          </p:nvPr>
        </p:nvSpPr>
        <p:spPr>
          <a:ln/>
        </p:spPr>
        <p:txBody>
          <a:bodyPr/>
          <a:lstStyle>
            <a:lvl1pPr>
              <a:defRPr/>
            </a:lvl1pPr>
          </a:lstStyle>
          <a:p>
            <a:pPr>
              <a:defRPr/>
            </a:pPr>
            <a:fld id="{5A64715E-2DD7-4ECB-8D50-319082EA1E13}" type="slidenum">
              <a:rPr lang="en-US" altLang="en-US"/>
              <a:pPr>
                <a:defRPr/>
              </a:pPr>
              <a:t>‹#›</a:t>
            </a:fld>
            <a:endParaRPr lang="en-US" altLang="en-US"/>
          </a:p>
        </p:txBody>
      </p:sp>
    </p:spTree>
    <p:extLst>
      <p:ext uri="{BB962C8B-B14F-4D97-AF65-F5344CB8AC3E}">
        <p14:creationId xmlns:p14="http://schemas.microsoft.com/office/powerpoint/2010/main" val="826174303"/>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9">
            <a:extLst>
              <a:ext uri="{FF2B5EF4-FFF2-40B4-BE49-F238E27FC236}">
                <a16:creationId xmlns:a16="http://schemas.microsoft.com/office/drawing/2014/main" id="{368BFD3C-9D53-482D-B7EF-3C1DE48276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DF196589-66D0-4CC8-A1D5-CF39FE3434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C7FBC343-B86D-423E-8C94-67D2DCA73E09}"/>
              </a:ext>
            </a:extLst>
          </p:cNvPr>
          <p:cNvSpPr>
            <a:spLocks noGrp="1" noChangeArrowheads="1"/>
          </p:cNvSpPr>
          <p:nvPr>
            <p:ph type="sldNum" sz="quarter" idx="12"/>
          </p:nvPr>
        </p:nvSpPr>
        <p:spPr>
          <a:ln/>
        </p:spPr>
        <p:txBody>
          <a:bodyPr/>
          <a:lstStyle>
            <a:lvl1pPr>
              <a:defRPr/>
            </a:lvl1pPr>
          </a:lstStyle>
          <a:p>
            <a:pPr>
              <a:defRPr/>
            </a:pPr>
            <a:fld id="{7C401A1E-E3B5-401D-B983-8E32FBBB229E}" type="slidenum">
              <a:rPr lang="en-US" altLang="en-US"/>
              <a:pPr>
                <a:defRPr/>
              </a:pPr>
              <a:t>‹#›</a:t>
            </a:fld>
            <a:endParaRPr lang="en-US" altLang="en-US"/>
          </a:p>
        </p:txBody>
      </p:sp>
    </p:spTree>
    <p:extLst>
      <p:ext uri="{BB962C8B-B14F-4D97-AF65-F5344CB8AC3E}">
        <p14:creationId xmlns:p14="http://schemas.microsoft.com/office/powerpoint/2010/main" val="179519647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9">
            <a:extLst>
              <a:ext uri="{FF2B5EF4-FFF2-40B4-BE49-F238E27FC236}">
                <a16:creationId xmlns:a16="http://schemas.microsoft.com/office/drawing/2014/main" id="{C8948115-7E1C-4204-88EE-2EDE566AD6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30404428-1C79-4454-9EB5-48DD5A14F0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94DCE8B4-39AF-49EF-868B-DE21D765B53D}"/>
              </a:ext>
            </a:extLst>
          </p:cNvPr>
          <p:cNvSpPr>
            <a:spLocks noGrp="1" noChangeArrowheads="1"/>
          </p:cNvSpPr>
          <p:nvPr>
            <p:ph type="sldNum" sz="quarter" idx="12"/>
          </p:nvPr>
        </p:nvSpPr>
        <p:spPr>
          <a:ln/>
        </p:spPr>
        <p:txBody>
          <a:bodyPr/>
          <a:lstStyle>
            <a:lvl1pPr>
              <a:defRPr/>
            </a:lvl1pPr>
          </a:lstStyle>
          <a:p>
            <a:pPr>
              <a:defRPr/>
            </a:pPr>
            <a:fld id="{1E71E353-A8E3-48EC-A015-071EE6B203FA}" type="slidenum">
              <a:rPr lang="en-US" altLang="en-US"/>
              <a:pPr>
                <a:defRPr/>
              </a:pPr>
              <a:t>‹#›</a:t>
            </a:fld>
            <a:endParaRPr lang="en-US" altLang="en-US"/>
          </a:p>
        </p:txBody>
      </p:sp>
    </p:spTree>
    <p:extLst>
      <p:ext uri="{BB962C8B-B14F-4D97-AF65-F5344CB8AC3E}">
        <p14:creationId xmlns:p14="http://schemas.microsoft.com/office/powerpoint/2010/main" val="1716058960"/>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22F80274-549C-40D6-A0E3-9FE5DE1500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A9A57011-B6BF-4884-89C6-D4586DB69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711DDAAF-718B-4FAA-BB89-AA045DF0CCC3}"/>
              </a:ext>
            </a:extLst>
          </p:cNvPr>
          <p:cNvSpPr>
            <a:spLocks noGrp="1" noChangeArrowheads="1"/>
          </p:cNvSpPr>
          <p:nvPr>
            <p:ph type="sldNum" sz="quarter" idx="12"/>
          </p:nvPr>
        </p:nvSpPr>
        <p:spPr>
          <a:ln/>
        </p:spPr>
        <p:txBody>
          <a:bodyPr/>
          <a:lstStyle>
            <a:lvl1pPr>
              <a:defRPr/>
            </a:lvl1pPr>
          </a:lstStyle>
          <a:p>
            <a:pPr>
              <a:defRPr/>
            </a:pPr>
            <a:fld id="{14C2B8DD-CA07-412C-84B2-C6F865F0DB99}" type="slidenum">
              <a:rPr lang="en-US" altLang="en-US"/>
              <a:pPr>
                <a:defRPr/>
              </a:pPr>
              <a:t>‹#›</a:t>
            </a:fld>
            <a:endParaRPr lang="en-US" altLang="en-US"/>
          </a:p>
        </p:txBody>
      </p:sp>
    </p:spTree>
    <p:extLst>
      <p:ext uri="{BB962C8B-B14F-4D97-AF65-F5344CB8AC3E}">
        <p14:creationId xmlns:p14="http://schemas.microsoft.com/office/powerpoint/2010/main" val="570135074"/>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810EF1EE-A93C-417F-B1BE-A3BED51D3C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1D90618E-7F74-4233-84B5-6AA30F7155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437AC00C-31A1-40AA-9B2D-4A23003AB953}"/>
              </a:ext>
            </a:extLst>
          </p:cNvPr>
          <p:cNvSpPr>
            <a:spLocks noGrp="1" noChangeArrowheads="1"/>
          </p:cNvSpPr>
          <p:nvPr>
            <p:ph type="sldNum" sz="quarter" idx="12"/>
          </p:nvPr>
        </p:nvSpPr>
        <p:spPr>
          <a:ln/>
        </p:spPr>
        <p:txBody>
          <a:bodyPr/>
          <a:lstStyle>
            <a:lvl1pPr>
              <a:defRPr/>
            </a:lvl1pPr>
          </a:lstStyle>
          <a:p>
            <a:pPr>
              <a:defRPr/>
            </a:pPr>
            <a:fld id="{55A4AC0B-C5EE-4429-A227-B0349F10F668}" type="slidenum">
              <a:rPr lang="en-US" altLang="en-US"/>
              <a:pPr>
                <a:defRPr/>
              </a:pPr>
              <a:t>‹#›</a:t>
            </a:fld>
            <a:endParaRPr lang="en-US" altLang="en-US"/>
          </a:p>
        </p:txBody>
      </p:sp>
    </p:spTree>
    <p:extLst>
      <p:ext uri="{BB962C8B-B14F-4D97-AF65-F5344CB8AC3E}">
        <p14:creationId xmlns:p14="http://schemas.microsoft.com/office/powerpoint/2010/main" val="23713343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F650C9C5-7696-4018-B030-77FF5C2B93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EB63F7ED-B681-4525-9374-800DA08B4C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69EF1DB3-0950-4443-A221-8A3EA0893F92}"/>
              </a:ext>
            </a:extLst>
          </p:cNvPr>
          <p:cNvSpPr>
            <a:spLocks noGrp="1" noChangeArrowheads="1"/>
          </p:cNvSpPr>
          <p:nvPr>
            <p:ph type="sldNum" sz="quarter" idx="12"/>
          </p:nvPr>
        </p:nvSpPr>
        <p:spPr>
          <a:ln/>
        </p:spPr>
        <p:txBody>
          <a:bodyPr/>
          <a:lstStyle>
            <a:lvl1pPr>
              <a:defRPr/>
            </a:lvl1pPr>
          </a:lstStyle>
          <a:p>
            <a:pPr>
              <a:defRPr/>
            </a:pPr>
            <a:fld id="{3077510C-EAD9-4A72-9E1F-409D477BBE9B}" type="slidenum">
              <a:rPr lang="en-US" altLang="en-US"/>
              <a:pPr>
                <a:defRPr/>
              </a:pPr>
              <a:t>‹#›</a:t>
            </a:fld>
            <a:endParaRPr lang="en-US" altLang="en-US"/>
          </a:p>
        </p:txBody>
      </p:sp>
    </p:spTree>
    <p:extLst>
      <p:ext uri="{BB962C8B-B14F-4D97-AF65-F5344CB8AC3E}">
        <p14:creationId xmlns:p14="http://schemas.microsoft.com/office/powerpoint/2010/main" val="2443337600"/>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7F83403C-DFE5-415C-9EFE-A2DBCCD0E3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23DA34C9-66A1-4FAA-B40D-F992AEFFCD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A50192CA-38A2-4643-8F04-560C548F6AA3}"/>
              </a:ext>
            </a:extLst>
          </p:cNvPr>
          <p:cNvSpPr>
            <a:spLocks noGrp="1" noChangeArrowheads="1"/>
          </p:cNvSpPr>
          <p:nvPr>
            <p:ph type="sldNum" sz="quarter" idx="12"/>
          </p:nvPr>
        </p:nvSpPr>
        <p:spPr>
          <a:ln/>
        </p:spPr>
        <p:txBody>
          <a:bodyPr/>
          <a:lstStyle>
            <a:lvl1pPr>
              <a:defRPr/>
            </a:lvl1pPr>
          </a:lstStyle>
          <a:p>
            <a:pPr>
              <a:defRPr/>
            </a:pPr>
            <a:fld id="{C58EEA19-8D8F-40DB-9719-59879E8D664D}" type="slidenum">
              <a:rPr lang="en-US" altLang="en-US"/>
              <a:pPr>
                <a:defRPr/>
              </a:pPr>
              <a:t>‹#›</a:t>
            </a:fld>
            <a:endParaRPr lang="en-US" altLang="en-US"/>
          </a:p>
        </p:txBody>
      </p:sp>
    </p:spTree>
    <p:extLst>
      <p:ext uri="{BB962C8B-B14F-4D97-AF65-F5344CB8AC3E}">
        <p14:creationId xmlns:p14="http://schemas.microsoft.com/office/powerpoint/2010/main" val="1198099693"/>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A098272D-DD93-4FC4-AFBF-9B4962C814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059EAB4A-7B95-46F7-A801-1BF3918A0A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17B72A5A-CD9C-4652-AA4B-D31A46FECBE0}"/>
              </a:ext>
            </a:extLst>
          </p:cNvPr>
          <p:cNvSpPr>
            <a:spLocks noGrp="1" noChangeArrowheads="1"/>
          </p:cNvSpPr>
          <p:nvPr>
            <p:ph type="sldNum" sz="quarter" idx="12"/>
          </p:nvPr>
        </p:nvSpPr>
        <p:spPr>
          <a:ln/>
        </p:spPr>
        <p:txBody>
          <a:bodyPr/>
          <a:lstStyle>
            <a:lvl1pPr>
              <a:defRPr/>
            </a:lvl1pPr>
          </a:lstStyle>
          <a:p>
            <a:pPr>
              <a:defRPr/>
            </a:pPr>
            <a:fld id="{9AF32D6F-ECE6-486C-A536-BECD8F721FA2}" type="slidenum">
              <a:rPr lang="en-US" altLang="en-US"/>
              <a:pPr>
                <a:defRPr/>
              </a:pPr>
              <a:t>‹#›</a:t>
            </a:fld>
            <a:endParaRPr lang="en-US" altLang="en-US"/>
          </a:p>
        </p:txBody>
      </p:sp>
    </p:spTree>
    <p:extLst>
      <p:ext uri="{BB962C8B-B14F-4D97-AF65-F5344CB8AC3E}">
        <p14:creationId xmlns:p14="http://schemas.microsoft.com/office/powerpoint/2010/main" val="3100977666"/>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B5DAE461-FA69-4E8B-8572-4A6F925B7B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DCE840CF-7F3F-45AB-B45D-3BFBFD58A3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E2FC6652-03D0-45AA-8462-05254F320EA2}"/>
              </a:ext>
            </a:extLst>
          </p:cNvPr>
          <p:cNvSpPr>
            <a:spLocks noGrp="1" noChangeArrowheads="1"/>
          </p:cNvSpPr>
          <p:nvPr>
            <p:ph type="sldNum" sz="quarter" idx="12"/>
          </p:nvPr>
        </p:nvSpPr>
        <p:spPr>
          <a:ln/>
        </p:spPr>
        <p:txBody>
          <a:bodyPr/>
          <a:lstStyle>
            <a:lvl1pPr>
              <a:defRPr/>
            </a:lvl1pPr>
          </a:lstStyle>
          <a:p>
            <a:pPr>
              <a:defRPr/>
            </a:pPr>
            <a:fld id="{50344EE5-D7BE-4F89-9AC5-E918C73A006D}" type="slidenum">
              <a:rPr lang="en-US" altLang="en-US"/>
              <a:pPr>
                <a:defRPr/>
              </a:pPr>
              <a:t>‹#›</a:t>
            </a:fld>
            <a:endParaRPr lang="en-US" altLang="en-US"/>
          </a:p>
        </p:txBody>
      </p:sp>
    </p:spTree>
    <p:extLst>
      <p:ext uri="{BB962C8B-B14F-4D97-AF65-F5344CB8AC3E}">
        <p14:creationId xmlns:p14="http://schemas.microsoft.com/office/powerpoint/2010/main" val="4129938367"/>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E2AB79F6-626E-4584-A25C-03AB04D23B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710F3294-CB95-494A-B629-96D5063DFC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5A384945-2C1D-484B-B1B9-A76177B91483}"/>
              </a:ext>
            </a:extLst>
          </p:cNvPr>
          <p:cNvSpPr>
            <a:spLocks noGrp="1" noChangeArrowheads="1"/>
          </p:cNvSpPr>
          <p:nvPr>
            <p:ph type="sldNum" sz="quarter" idx="12"/>
          </p:nvPr>
        </p:nvSpPr>
        <p:spPr>
          <a:ln/>
        </p:spPr>
        <p:txBody>
          <a:bodyPr/>
          <a:lstStyle>
            <a:lvl1pPr>
              <a:defRPr/>
            </a:lvl1pPr>
          </a:lstStyle>
          <a:p>
            <a:pPr>
              <a:defRPr/>
            </a:pPr>
            <a:fld id="{3336DC46-BB4A-4585-A643-A629AF4F8505}" type="slidenum">
              <a:rPr lang="en-US" altLang="en-US"/>
              <a:pPr>
                <a:defRPr/>
              </a:pPr>
              <a:t>‹#›</a:t>
            </a:fld>
            <a:endParaRPr lang="en-US" altLang="en-US"/>
          </a:p>
        </p:txBody>
      </p:sp>
    </p:spTree>
    <p:extLst>
      <p:ext uri="{BB962C8B-B14F-4D97-AF65-F5344CB8AC3E}">
        <p14:creationId xmlns:p14="http://schemas.microsoft.com/office/powerpoint/2010/main" val="1597583417"/>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1A49D772-6A95-4985-ACBF-0D8D456A51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59A381E1-CAC3-4DA9-82F1-1020F5B30B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83B3CB01-854F-4715-8CBF-2EAE065E1D80}"/>
              </a:ext>
            </a:extLst>
          </p:cNvPr>
          <p:cNvSpPr>
            <a:spLocks noGrp="1" noChangeArrowheads="1"/>
          </p:cNvSpPr>
          <p:nvPr>
            <p:ph type="sldNum" sz="quarter" idx="12"/>
          </p:nvPr>
        </p:nvSpPr>
        <p:spPr>
          <a:ln/>
        </p:spPr>
        <p:txBody>
          <a:bodyPr/>
          <a:lstStyle>
            <a:lvl1pPr>
              <a:defRPr/>
            </a:lvl1pPr>
          </a:lstStyle>
          <a:p>
            <a:pPr>
              <a:defRPr/>
            </a:pPr>
            <a:fld id="{E8496C00-97C8-4470-8B8E-EA8800AF5133}" type="slidenum">
              <a:rPr lang="en-US" altLang="en-US"/>
              <a:pPr>
                <a:defRPr/>
              </a:pPr>
              <a:t>‹#›</a:t>
            </a:fld>
            <a:endParaRPr lang="en-US" altLang="en-US"/>
          </a:p>
        </p:txBody>
      </p:sp>
    </p:spTree>
    <p:extLst>
      <p:ext uri="{BB962C8B-B14F-4D97-AF65-F5344CB8AC3E}">
        <p14:creationId xmlns:p14="http://schemas.microsoft.com/office/powerpoint/2010/main" val="2489454173"/>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9">
            <a:extLst>
              <a:ext uri="{FF2B5EF4-FFF2-40B4-BE49-F238E27FC236}">
                <a16:creationId xmlns:a16="http://schemas.microsoft.com/office/drawing/2014/main" id="{CD2AA593-711C-40DC-8CAC-1C4E97777F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DC0F70A6-AB51-42B8-B274-94D1064652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3F602931-D330-4BF4-A4CB-C29890C5FB35}"/>
              </a:ext>
            </a:extLst>
          </p:cNvPr>
          <p:cNvSpPr>
            <a:spLocks noGrp="1" noChangeArrowheads="1"/>
          </p:cNvSpPr>
          <p:nvPr>
            <p:ph type="sldNum" sz="quarter" idx="12"/>
          </p:nvPr>
        </p:nvSpPr>
        <p:spPr>
          <a:ln/>
        </p:spPr>
        <p:txBody>
          <a:bodyPr/>
          <a:lstStyle>
            <a:lvl1pPr>
              <a:defRPr/>
            </a:lvl1pPr>
          </a:lstStyle>
          <a:p>
            <a:pPr>
              <a:defRPr/>
            </a:pPr>
            <a:fld id="{39F86790-FCB8-4FEF-A726-388886AF13F2}" type="slidenum">
              <a:rPr lang="en-US" altLang="en-US"/>
              <a:pPr>
                <a:defRPr/>
              </a:pPr>
              <a:t>‹#›</a:t>
            </a:fld>
            <a:endParaRPr lang="en-US" altLang="en-US"/>
          </a:p>
        </p:txBody>
      </p:sp>
    </p:spTree>
    <p:extLst>
      <p:ext uri="{BB962C8B-B14F-4D97-AF65-F5344CB8AC3E}">
        <p14:creationId xmlns:p14="http://schemas.microsoft.com/office/powerpoint/2010/main" val="3295163222"/>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8425777-F815-4A29-88E4-4285EE2730C8}"/>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BC3129BA-684D-4158-991F-AC14A24F398E}"/>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32AD7BC8-27E4-4C48-B2C4-C0A35DCC5E41}"/>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87045" name="Rectangle 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7049"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350C3103-54B4-45C4-926A-88922492EE4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B1711F55-413D-4865-8D88-C6C99E11DA8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18AA49B9-1269-4568-8A5A-2A69E6E8BDBE}"/>
              </a:ext>
            </a:extLst>
          </p:cNvPr>
          <p:cNvSpPr>
            <a:spLocks noGrp="1" noChangeArrowheads="1"/>
          </p:cNvSpPr>
          <p:nvPr>
            <p:ph type="sldNum" sz="quarter" idx="12"/>
          </p:nvPr>
        </p:nvSpPr>
        <p:spPr/>
        <p:txBody>
          <a:bodyPr/>
          <a:lstStyle>
            <a:lvl1pPr>
              <a:defRPr/>
            </a:lvl1pPr>
          </a:lstStyle>
          <a:p>
            <a:pPr>
              <a:defRPr/>
            </a:pPr>
            <a:fld id="{0E94D8A0-8E4B-4562-BC40-8AB2CFF27850}" type="slidenum">
              <a:rPr lang="en-US" altLang="en-US"/>
              <a:pPr>
                <a:defRPr/>
              </a:pPr>
              <a:t>‹#›</a:t>
            </a:fld>
            <a:endParaRPr lang="en-US" altLang="en-US"/>
          </a:p>
        </p:txBody>
      </p:sp>
    </p:spTree>
    <p:extLst>
      <p:ext uri="{BB962C8B-B14F-4D97-AF65-F5344CB8AC3E}">
        <p14:creationId xmlns:p14="http://schemas.microsoft.com/office/powerpoint/2010/main" val="2942989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C41AC49-AB7E-4952-B6A9-E777D90F30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F60BC784-F6D5-4E48-8925-3BBB30D3B6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9EBC67B-7667-4036-857C-F45F1CBAB825}"/>
              </a:ext>
            </a:extLst>
          </p:cNvPr>
          <p:cNvSpPr>
            <a:spLocks noGrp="1" noChangeArrowheads="1"/>
          </p:cNvSpPr>
          <p:nvPr>
            <p:ph type="sldNum" sz="quarter" idx="12"/>
          </p:nvPr>
        </p:nvSpPr>
        <p:spPr>
          <a:ln/>
        </p:spPr>
        <p:txBody>
          <a:bodyPr/>
          <a:lstStyle>
            <a:lvl1pPr>
              <a:defRPr/>
            </a:lvl1pPr>
          </a:lstStyle>
          <a:p>
            <a:pPr>
              <a:defRPr/>
            </a:pPr>
            <a:fld id="{256F5A28-7410-4B70-92BE-FE90D9FE0094}" type="slidenum">
              <a:rPr lang="en-US" altLang="en-US"/>
              <a:pPr>
                <a:defRPr/>
              </a:pPr>
              <a:t>‹#›</a:t>
            </a:fld>
            <a:endParaRPr lang="en-US" altLang="en-US"/>
          </a:p>
        </p:txBody>
      </p:sp>
    </p:spTree>
    <p:extLst>
      <p:ext uri="{BB962C8B-B14F-4D97-AF65-F5344CB8AC3E}">
        <p14:creationId xmlns:p14="http://schemas.microsoft.com/office/powerpoint/2010/main" val="8781490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35CCB483-3B24-49ED-8284-E18F459FDC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AB461BCE-E63E-4544-ADEC-4FEA588AB0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78693CD-9F50-4354-A5C6-C56BF07DDEA5}"/>
              </a:ext>
            </a:extLst>
          </p:cNvPr>
          <p:cNvSpPr>
            <a:spLocks noGrp="1" noChangeArrowheads="1"/>
          </p:cNvSpPr>
          <p:nvPr>
            <p:ph type="sldNum" sz="quarter" idx="12"/>
          </p:nvPr>
        </p:nvSpPr>
        <p:spPr>
          <a:ln/>
        </p:spPr>
        <p:txBody>
          <a:bodyPr/>
          <a:lstStyle>
            <a:lvl1pPr>
              <a:defRPr/>
            </a:lvl1pPr>
          </a:lstStyle>
          <a:p>
            <a:pPr>
              <a:defRPr/>
            </a:pPr>
            <a:fld id="{D48547B5-F4BF-43F3-9151-336BAF6AA349}" type="slidenum">
              <a:rPr lang="en-US" altLang="en-US"/>
              <a:pPr>
                <a:defRPr/>
              </a:pPr>
              <a:t>‹#›</a:t>
            </a:fld>
            <a:endParaRPr lang="en-US" altLang="en-US"/>
          </a:p>
        </p:txBody>
      </p:sp>
    </p:spTree>
    <p:extLst>
      <p:ext uri="{BB962C8B-B14F-4D97-AF65-F5344CB8AC3E}">
        <p14:creationId xmlns:p14="http://schemas.microsoft.com/office/powerpoint/2010/main" val="106923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5.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9/3/2018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00674798-894D-48D9-888F-BBA0FEC79F21}"/>
              </a:ext>
            </a:extLst>
          </p:cNvPr>
          <p:cNvGrpSpPr>
            <a:grpSpLocks/>
          </p:cNvGrpSpPr>
          <p:nvPr/>
        </p:nvGrpSpPr>
        <p:grpSpPr bwMode="auto">
          <a:xfrm>
            <a:off x="0" y="2438400"/>
            <a:ext cx="12192000" cy="4046538"/>
            <a:chOff x="0" y="1536"/>
            <a:chExt cx="5760" cy="2549"/>
          </a:xfrm>
        </p:grpSpPr>
        <p:sp>
          <p:nvSpPr>
            <p:cNvPr id="4099" name="Rectangle 3">
              <a:extLst>
                <a:ext uri="{FF2B5EF4-FFF2-40B4-BE49-F238E27FC236}">
                  <a16:creationId xmlns:a16="http://schemas.microsoft.com/office/drawing/2014/main" id="{AD67DDA1-138C-4B5B-9B61-3EEE660A0AC8}"/>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p>
          </p:txBody>
        </p:sp>
        <p:sp>
          <p:nvSpPr>
            <p:cNvPr id="3081" name="Freeform 4">
              <a:extLst>
                <a:ext uri="{FF2B5EF4-FFF2-40B4-BE49-F238E27FC236}">
                  <a16:creationId xmlns:a16="http://schemas.microsoft.com/office/drawing/2014/main" id="{8B80FEE5-F88D-4201-A539-56161E823727}"/>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82" name="Freeform 5">
              <a:extLst>
                <a:ext uri="{FF2B5EF4-FFF2-40B4-BE49-F238E27FC236}">
                  <a16:creationId xmlns:a16="http://schemas.microsoft.com/office/drawing/2014/main" id="{AA04E8D4-45E5-4E45-AFC5-395168B83E02}"/>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2" name="Freeform 6">
              <a:extLst>
                <a:ext uri="{FF2B5EF4-FFF2-40B4-BE49-F238E27FC236}">
                  <a16:creationId xmlns:a16="http://schemas.microsoft.com/office/drawing/2014/main" id="{3BFCC8A4-783C-475D-BC72-A238441DD8DC}"/>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84" name="Freeform 7">
              <a:extLst>
                <a:ext uri="{FF2B5EF4-FFF2-40B4-BE49-F238E27FC236}">
                  <a16:creationId xmlns:a16="http://schemas.microsoft.com/office/drawing/2014/main" id="{BFAF5865-60D0-46F1-B562-E21DA850F424}"/>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5" name="Freeform 8">
              <a:extLst>
                <a:ext uri="{FF2B5EF4-FFF2-40B4-BE49-F238E27FC236}">
                  <a16:creationId xmlns:a16="http://schemas.microsoft.com/office/drawing/2014/main" id="{0CEA3C4D-FE3C-4E5B-A421-267488BE0CA7}"/>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6" name="Freeform 9">
              <a:extLst>
                <a:ext uri="{FF2B5EF4-FFF2-40B4-BE49-F238E27FC236}">
                  <a16:creationId xmlns:a16="http://schemas.microsoft.com/office/drawing/2014/main" id="{0304A7F5-DD5E-4216-8245-39496B915FED}"/>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7" name="Freeform 10">
              <a:extLst>
                <a:ext uri="{FF2B5EF4-FFF2-40B4-BE49-F238E27FC236}">
                  <a16:creationId xmlns:a16="http://schemas.microsoft.com/office/drawing/2014/main" id="{457B4806-D8CE-4CCD-AE45-82A7F662EAF4}"/>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8" name="Freeform 11">
              <a:extLst>
                <a:ext uri="{FF2B5EF4-FFF2-40B4-BE49-F238E27FC236}">
                  <a16:creationId xmlns:a16="http://schemas.microsoft.com/office/drawing/2014/main" id="{4E4843F0-97C0-40E2-AA01-699A4C8A0E21}"/>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8" name="Freeform 12">
              <a:extLst>
                <a:ext uri="{FF2B5EF4-FFF2-40B4-BE49-F238E27FC236}">
                  <a16:creationId xmlns:a16="http://schemas.microsoft.com/office/drawing/2014/main" id="{B14E4DF1-9CDF-4967-A412-809E32AAB16E}"/>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90" name="Freeform 13">
              <a:extLst>
                <a:ext uri="{FF2B5EF4-FFF2-40B4-BE49-F238E27FC236}">
                  <a16:creationId xmlns:a16="http://schemas.microsoft.com/office/drawing/2014/main" id="{A36B401D-9884-4AEA-B732-E1235EE306B4}"/>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10" name="Freeform 14">
              <a:extLst>
                <a:ext uri="{FF2B5EF4-FFF2-40B4-BE49-F238E27FC236}">
                  <a16:creationId xmlns:a16="http://schemas.microsoft.com/office/drawing/2014/main" id="{1B808DFE-2C57-4D83-90C2-7B3FF1E246A1}"/>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111" name="Freeform 15">
              <a:extLst>
                <a:ext uri="{FF2B5EF4-FFF2-40B4-BE49-F238E27FC236}">
                  <a16:creationId xmlns:a16="http://schemas.microsoft.com/office/drawing/2014/main" id="{6DC69C3A-6FA4-49A7-81EC-13296A67E71B}"/>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112" name="Freeform 16">
              <a:extLst>
                <a:ext uri="{FF2B5EF4-FFF2-40B4-BE49-F238E27FC236}">
                  <a16:creationId xmlns:a16="http://schemas.microsoft.com/office/drawing/2014/main" id="{5F0C4C10-6617-499F-82F0-637DC5350F27}"/>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94" name="Freeform 17">
              <a:extLst>
                <a:ext uri="{FF2B5EF4-FFF2-40B4-BE49-F238E27FC236}">
                  <a16:creationId xmlns:a16="http://schemas.microsoft.com/office/drawing/2014/main" id="{CC7E2DE8-BF35-4BF3-ACE6-2EB8B74A7E0B}"/>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4114" name="Rectangle 18">
            <a:extLst>
              <a:ext uri="{FF2B5EF4-FFF2-40B4-BE49-F238E27FC236}">
                <a16:creationId xmlns:a16="http://schemas.microsoft.com/office/drawing/2014/main" id="{E99229E9-C86B-4495-9958-A2C0DFC2992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115" name="Rectangle 19">
            <a:extLst>
              <a:ext uri="{FF2B5EF4-FFF2-40B4-BE49-F238E27FC236}">
                <a16:creationId xmlns:a16="http://schemas.microsoft.com/office/drawing/2014/main" id="{E5EB9C52-A858-4C94-A724-D786323AB2B1}"/>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i="0" smtClean="0">
                <a:latin typeface="+mn-lt"/>
              </a:defRPr>
            </a:lvl1pPr>
          </a:lstStyle>
          <a:p>
            <a:pPr>
              <a:defRPr/>
            </a:pPr>
            <a:endParaRPr lang="en-US" altLang="en-US"/>
          </a:p>
        </p:txBody>
      </p:sp>
      <p:sp>
        <p:nvSpPr>
          <p:cNvPr id="4116" name="Rectangle 20">
            <a:extLst>
              <a:ext uri="{FF2B5EF4-FFF2-40B4-BE49-F238E27FC236}">
                <a16:creationId xmlns:a16="http://schemas.microsoft.com/office/drawing/2014/main" id="{9A27A711-E1C4-4CBB-9DD2-EA2A454484F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smtClean="0">
                <a:latin typeface="+mn-lt"/>
              </a:defRPr>
            </a:lvl1pPr>
          </a:lstStyle>
          <a:p>
            <a:pPr>
              <a:defRPr/>
            </a:pPr>
            <a:endParaRPr lang="en-US" altLang="en-US"/>
          </a:p>
        </p:txBody>
      </p:sp>
      <p:sp>
        <p:nvSpPr>
          <p:cNvPr id="4117" name="Rectangle 21">
            <a:extLst>
              <a:ext uri="{FF2B5EF4-FFF2-40B4-BE49-F238E27FC236}">
                <a16:creationId xmlns:a16="http://schemas.microsoft.com/office/drawing/2014/main" id="{132EF221-D14E-4899-B77A-6EB86EF2298E}"/>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smtClean="0">
                <a:latin typeface="+mn-lt"/>
              </a:defRPr>
            </a:lvl1pPr>
          </a:lstStyle>
          <a:p>
            <a:pPr>
              <a:defRPr/>
            </a:pPr>
            <a:fld id="{34542B58-511D-498B-82F0-96C644EF5967}" type="slidenum">
              <a:rPr lang="en-US" altLang="en-US"/>
              <a:pPr>
                <a:defRPr/>
              </a:pPr>
              <a:t>‹#›</a:t>
            </a:fld>
            <a:endParaRPr lang="en-US" altLang="en-US"/>
          </a:p>
        </p:txBody>
      </p:sp>
      <p:sp>
        <p:nvSpPr>
          <p:cNvPr id="4118" name="Rectangle 22">
            <a:extLst>
              <a:ext uri="{FF2B5EF4-FFF2-40B4-BE49-F238E27FC236}">
                <a16:creationId xmlns:a16="http://schemas.microsoft.com/office/drawing/2014/main" id="{BF0F0CAD-2707-4288-86EA-B1FCC57DA7FE}"/>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11755825"/>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B2A00"/>
            </a:gs>
            <a:gs pos="100000">
              <a:srgbClr val="78785D"/>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A2DF89C-AEAA-4BEF-ADCF-1656F6D5F749}"/>
              </a:ext>
            </a:extLst>
          </p:cNvPr>
          <p:cNvGrpSpPr>
            <a:grpSpLocks/>
          </p:cNvGrpSpPr>
          <p:nvPr/>
        </p:nvGrpSpPr>
        <p:grpSpPr bwMode="auto">
          <a:xfrm>
            <a:off x="6288618" y="5345114"/>
            <a:ext cx="5903383" cy="1512887"/>
            <a:chOff x="2971" y="3367"/>
            <a:chExt cx="2789" cy="953"/>
          </a:xfrm>
        </p:grpSpPr>
        <p:sp>
          <p:nvSpPr>
            <p:cNvPr id="2056" name="Freeform 3">
              <a:extLst>
                <a:ext uri="{FF2B5EF4-FFF2-40B4-BE49-F238E27FC236}">
                  <a16:creationId xmlns:a16="http://schemas.microsoft.com/office/drawing/2014/main" id="{33B7B67C-C5D1-4A1E-8D8B-C7128D2463B2}"/>
                </a:ext>
              </a:extLst>
            </p:cNvPr>
            <p:cNvSpPr>
              <a:spLocks/>
            </p:cNvSpPr>
            <p:nvPr/>
          </p:nvSpPr>
          <p:spPr bwMode="ltGray">
            <a:xfrm>
              <a:off x="2971" y="3367"/>
              <a:ext cx="2789" cy="953"/>
            </a:xfrm>
            <a:custGeom>
              <a:avLst/>
              <a:gdLst>
                <a:gd name="T0" fmla="*/ 3282 w 2780"/>
                <a:gd name="T1" fmla="*/ 18 h 953"/>
                <a:gd name="T2" fmla="*/ 3179 w 2780"/>
                <a:gd name="T3" fmla="*/ 24 h 953"/>
                <a:gd name="T4" fmla="*/ 3105 w 2780"/>
                <a:gd name="T5" fmla="*/ 102 h 953"/>
                <a:gd name="T6" fmla="*/ 2977 w 2780"/>
                <a:gd name="T7" fmla="*/ 156 h 953"/>
                <a:gd name="T8" fmla="*/ 2969 w 2780"/>
                <a:gd name="T9" fmla="*/ 222 h 953"/>
                <a:gd name="T10" fmla="*/ 2947 w 2780"/>
                <a:gd name="T11" fmla="*/ 246 h 953"/>
                <a:gd name="T12" fmla="*/ 2926 w 2780"/>
                <a:gd name="T13" fmla="*/ 252 h 953"/>
                <a:gd name="T14" fmla="*/ 2845 w 2780"/>
                <a:gd name="T15" fmla="*/ 210 h 953"/>
                <a:gd name="T16" fmla="*/ 2681 w 2780"/>
                <a:gd name="T17" fmla="*/ 192 h 953"/>
                <a:gd name="T18" fmla="*/ 2650 w 2780"/>
                <a:gd name="T19" fmla="*/ 186 h 953"/>
                <a:gd name="T20" fmla="*/ 2627 w 2780"/>
                <a:gd name="T21" fmla="*/ 192 h 953"/>
                <a:gd name="T22" fmla="*/ 2545 w 2780"/>
                <a:gd name="T23" fmla="*/ 228 h 953"/>
                <a:gd name="T24" fmla="*/ 2504 w 2780"/>
                <a:gd name="T25" fmla="*/ 240 h 953"/>
                <a:gd name="T26" fmla="*/ 2477 w 2780"/>
                <a:gd name="T27" fmla="*/ 246 h 953"/>
                <a:gd name="T28" fmla="*/ 2463 w 2780"/>
                <a:gd name="T29" fmla="*/ 258 h 953"/>
                <a:gd name="T30" fmla="*/ 2463 w 2780"/>
                <a:gd name="T31" fmla="*/ 276 h 953"/>
                <a:gd name="T32" fmla="*/ 2437 w 2780"/>
                <a:gd name="T33" fmla="*/ 300 h 953"/>
                <a:gd name="T34" fmla="*/ 2416 w 2780"/>
                <a:gd name="T35" fmla="*/ 312 h 953"/>
                <a:gd name="T36" fmla="*/ 2402 w 2780"/>
                <a:gd name="T37" fmla="*/ 324 h 953"/>
                <a:gd name="T38" fmla="*/ 2389 w 2780"/>
                <a:gd name="T39" fmla="*/ 336 h 953"/>
                <a:gd name="T40" fmla="*/ 2349 w 2780"/>
                <a:gd name="T41" fmla="*/ 342 h 953"/>
                <a:gd name="T42" fmla="*/ 2268 w 2780"/>
                <a:gd name="T43" fmla="*/ 336 h 953"/>
                <a:gd name="T44" fmla="*/ 2226 w 2780"/>
                <a:gd name="T45" fmla="*/ 330 h 953"/>
                <a:gd name="T46" fmla="*/ 2212 w 2780"/>
                <a:gd name="T47" fmla="*/ 342 h 953"/>
                <a:gd name="T48" fmla="*/ 2198 w 2780"/>
                <a:gd name="T49" fmla="*/ 354 h 953"/>
                <a:gd name="T50" fmla="*/ 2163 w 2780"/>
                <a:gd name="T51" fmla="*/ 360 h 953"/>
                <a:gd name="T52" fmla="*/ 2094 w 2780"/>
                <a:gd name="T53" fmla="*/ 342 h 953"/>
                <a:gd name="T54" fmla="*/ 2066 w 2780"/>
                <a:gd name="T55" fmla="*/ 342 h 953"/>
                <a:gd name="T56" fmla="*/ 2038 w 2780"/>
                <a:gd name="T57" fmla="*/ 354 h 953"/>
                <a:gd name="T58" fmla="*/ 1965 w 2780"/>
                <a:gd name="T59" fmla="*/ 425 h 953"/>
                <a:gd name="T60" fmla="*/ 1915 w 2780"/>
                <a:gd name="T61" fmla="*/ 569 h 953"/>
                <a:gd name="T62" fmla="*/ 1915 w 2780"/>
                <a:gd name="T63" fmla="*/ 593 h 953"/>
                <a:gd name="T64" fmla="*/ 1922 w 2780"/>
                <a:gd name="T65" fmla="*/ 641 h 953"/>
                <a:gd name="T66" fmla="*/ 1943 w 2780"/>
                <a:gd name="T67" fmla="*/ 659 h 953"/>
                <a:gd name="T68" fmla="*/ 1936 w 2780"/>
                <a:gd name="T69" fmla="*/ 671 h 953"/>
                <a:gd name="T70" fmla="*/ 1922 w 2780"/>
                <a:gd name="T71" fmla="*/ 683 h 953"/>
                <a:gd name="T72" fmla="*/ 1828 w 2780"/>
                <a:gd name="T73" fmla="*/ 689 h 953"/>
                <a:gd name="T74" fmla="*/ 1736 w 2780"/>
                <a:gd name="T75" fmla="*/ 629 h 953"/>
                <a:gd name="T76" fmla="*/ 1583 w 2780"/>
                <a:gd name="T77" fmla="*/ 587 h 953"/>
                <a:gd name="T78" fmla="*/ 1397 w 2780"/>
                <a:gd name="T79" fmla="*/ 671 h 953"/>
                <a:gd name="T80" fmla="*/ 1206 w 2780"/>
                <a:gd name="T81" fmla="*/ 731 h 953"/>
                <a:gd name="T82" fmla="*/ 972 w 2780"/>
                <a:gd name="T83" fmla="*/ 743 h 953"/>
                <a:gd name="T84" fmla="*/ 734 w 2780"/>
                <a:gd name="T85" fmla="*/ 701 h 953"/>
                <a:gd name="T86" fmla="*/ 674 w 2780"/>
                <a:gd name="T87" fmla="*/ 695 h 953"/>
                <a:gd name="T88" fmla="*/ 662 w 2780"/>
                <a:gd name="T89" fmla="*/ 701 h 953"/>
                <a:gd name="T90" fmla="*/ 626 w 2780"/>
                <a:gd name="T91" fmla="*/ 731 h 953"/>
                <a:gd name="T92" fmla="*/ 514 w 2780"/>
                <a:gd name="T93" fmla="*/ 809 h 953"/>
                <a:gd name="T94" fmla="*/ 459 w 2780"/>
                <a:gd name="T95" fmla="*/ 821 h 953"/>
                <a:gd name="T96" fmla="*/ 435 w 2780"/>
                <a:gd name="T97" fmla="*/ 821 h 953"/>
                <a:gd name="T98" fmla="*/ 388 w 2780"/>
                <a:gd name="T99" fmla="*/ 827 h 953"/>
                <a:gd name="T100" fmla="*/ 262 w 2780"/>
                <a:gd name="T101" fmla="*/ 851 h 953"/>
                <a:gd name="T102" fmla="*/ 22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29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54276" name="Freeform 4">
              <a:extLst>
                <a:ext uri="{FF2B5EF4-FFF2-40B4-BE49-F238E27FC236}">
                  <a16:creationId xmlns:a16="http://schemas.microsoft.com/office/drawing/2014/main" id="{F888CE38-023C-4608-8092-9B02E159E936}"/>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77" name="Freeform 5">
              <a:extLst>
                <a:ext uri="{FF2B5EF4-FFF2-40B4-BE49-F238E27FC236}">
                  <a16:creationId xmlns:a16="http://schemas.microsoft.com/office/drawing/2014/main" id="{B7F9BC05-DBB0-435E-B511-A556543A5ADD}"/>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78" name="Freeform 6">
              <a:extLst>
                <a:ext uri="{FF2B5EF4-FFF2-40B4-BE49-F238E27FC236}">
                  <a16:creationId xmlns:a16="http://schemas.microsoft.com/office/drawing/2014/main" id="{52F041D8-E141-4785-8F62-5C1BB6FE8124}"/>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79" name="Freeform 7">
              <a:extLst>
                <a:ext uri="{FF2B5EF4-FFF2-40B4-BE49-F238E27FC236}">
                  <a16:creationId xmlns:a16="http://schemas.microsoft.com/office/drawing/2014/main" id="{38498CDB-7277-4D3E-B535-956F5D42E643}"/>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0" name="Freeform 8">
              <a:extLst>
                <a:ext uri="{FF2B5EF4-FFF2-40B4-BE49-F238E27FC236}">
                  <a16:creationId xmlns:a16="http://schemas.microsoft.com/office/drawing/2014/main" id="{5FF407C3-A35B-4CCE-8626-62B5328AF7F0}"/>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1" name="Freeform 9">
              <a:extLst>
                <a:ext uri="{FF2B5EF4-FFF2-40B4-BE49-F238E27FC236}">
                  <a16:creationId xmlns:a16="http://schemas.microsoft.com/office/drawing/2014/main" id="{BC1D32E6-C79F-46D5-A60D-A4E13CA8020F}"/>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2" name="Freeform 10">
              <a:extLst>
                <a:ext uri="{FF2B5EF4-FFF2-40B4-BE49-F238E27FC236}">
                  <a16:creationId xmlns:a16="http://schemas.microsoft.com/office/drawing/2014/main" id="{19383B0A-4E46-4AF1-A3CF-E7F2E80F6CB8}"/>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3" name="Freeform 11">
              <a:extLst>
                <a:ext uri="{FF2B5EF4-FFF2-40B4-BE49-F238E27FC236}">
                  <a16:creationId xmlns:a16="http://schemas.microsoft.com/office/drawing/2014/main" id="{A510A992-07C2-4909-8764-62117F90EBC0}"/>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4" name="Freeform 12">
              <a:extLst>
                <a:ext uri="{FF2B5EF4-FFF2-40B4-BE49-F238E27FC236}">
                  <a16:creationId xmlns:a16="http://schemas.microsoft.com/office/drawing/2014/main" id="{3BA9178A-4DDB-49AB-8B96-1B819328E630}"/>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5" name="Freeform 13">
              <a:extLst>
                <a:ext uri="{FF2B5EF4-FFF2-40B4-BE49-F238E27FC236}">
                  <a16:creationId xmlns:a16="http://schemas.microsoft.com/office/drawing/2014/main" id="{D432B733-1540-4F9D-9FDC-2DD853FF164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6" name="Freeform 14">
              <a:extLst>
                <a:ext uri="{FF2B5EF4-FFF2-40B4-BE49-F238E27FC236}">
                  <a16:creationId xmlns:a16="http://schemas.microsoft.com/office/drawing/2014/main" id="{91478645-7F90-4DE1-B80D-2E6BC71BFECF}"/>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7" name="Freeform 15">
              <a:extLst>
                <a:ext uri="{FF2B5EF4-FFF2-40B4-BE49-F238E27FC236}">
                  <a16:creationId xmlns:a16="http://schemas.microsoft.com/office/drawing/2014/main" id="{FB20E856-7D82-4F30-A35E-BC8BC1D2904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8" name="Freeform 16">
              <a:extLst>
                <a:ext uri="{FF2B5EF4-FFF2-40B4-BE49-F238E27FC236}">
                  <a16:creationId xmlns:a16="http://schemas.microsoft.com/office/drawing/2014/main" id="{85172152-8AA4-4183-981C-40ECEB987D3C}"/>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sp>
          <p:nvSpPr>
            <p:cNvPr id="54289" name="Freeform 17">
              <a:extLst>
                <a:ext uri="{FF2B5EF4-FFF2-40B4-BE49-F238E27FC236}">
                  <a16:creationId xmlns:a16="http://schemas.microsoft.com/office/drawing/2014/main" id="{45CEE831-CCBB-487F-9870-9FE885183DB8}"/>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sz="1800"/>
            </a:p>
          </p:txBody>
        </p:sp>
      </p:grpSp>
      <p:sp>
        <p:nvSpPr>
          <p:cNvPr id="54290" name="Rectangle 18">
            <a:extLst>
              <a:ext uri="{FF2B5EF4-FFF2-40B4-BE49-F238E27FC236}">
                <a16:creationId xmlns:a16="http://schemas.microsoft.com/office/drawing/2014/main" id="{46685F73-11EA-40B4-BAD0-6AFD3EA9D8F1}"/>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54291" name="Rectangle 19">
            <a:extLst>
              <a:ext uri="{FF2B5EF4-FFF2-40B4-BE49-F238E27FC236}">
                <a16:creationId xmlns:a16="http://schemas.microsoft.com/office/drawing/2014/main" id="{4D0322C6-16D7-4F26-A356-D11EB41ABF8F}"/>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54292" name="Rectangle 20">
            <a:extLst>
              <a:ext uri="{FF2B5EF4-FFF2-40B4-BE49-F238E27FC236}">
                <a16:creationId xmlns:a16="http://schemas.microsoft.com/office/drawing/2014/main" id="{29F5C8CB-91A8-47ED-A60B-5C1281C4303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54293" name="Rectangle 21">
            <a:extLst>
              <a:ext uri="{FF2B5EF4-FFF2-40B4-BE49-F238E27FC236}">
                <a16:creationId xmlns:a16="http://schemas.microsoft.com/office/drawing/2014/main" id="{DAC89239-7753-4BF3-94A3-CA72D2AE7E65}"/>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79ED6B9B-CB6D-4612-9330-39FBDE4E8FF9}" type="slidenum">
              <a:rPr lang="en-US" altLang="en-US"/>
              <a:pPr>
                <a:defRPr/>
              </a:pPr>
              <a:t>‹#›</a:t>
            </a:fld>
            <a:endParaRPr lang="en-US" altLang="en-US"/>
          </a:p>
        </p:txBody>
      </p:sp>
      <p:sp>
        <p:nvSpPr>
          <p:cNvPr id="54294" name="Rectangle 22">
            <a:extLst>
              <a:ext uri="{FF2B5EF4-FFF2-40B4-BE49-F238E27FC236}">
                <a16:creationId xmlns:a16="http://schemas.microsoft.com/office/drawing/2014/main" id="{E084B980-2152-4E63-8C1C-20DC7837DCE5}"/>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6947410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E1616"/>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A31ED1C-B46B-4B58-A461-CCFB13CA688B}"/>
              </a:ext>
            </a:extLst>
          </p:cNvPr>
          <p:cNvGrpSpPr>
            <a:grpSpLocks/>
          </p:cNvGrpSpPr>
          <p:nvPr/>
        </p:nvGrpSpPr>
        <p:grpSpPr bwMode="auto">
          <a:xfrm>
            <a:off x="2118" y="0"/>
            <a:ext cx="12198349" cy="6851650"/>
            <a:chOff x="1" y="0"/>
            <a:chExt cx="5763" cy="4316"/>
          </a:xfrm>
        </p:grpSpPr>
        <p:sp>
          <p:nvSpPr>
            <p:cNvPr id="14339" name="Freeform 3">
              <a:extLst>
                <a:ext uri="{FF2B5EF4-FFF2-40B4-BE49-F238E27FC236}">
                  <a16:creationId xmlns:a16="http://schemas.microsoft.com/office/drawing/2014/main" id="{CC694E6F-4EBB-43F7-A0D8-2BE702674E4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0" name="Freeform 4">
              <a:extLst>
                <a:ext uri="{FF2B5EF4-FFF2-40B4-BE49-F238E27FC236}">
                  <a16:creationId xmlns:a16="http://schemas.microsoft.com/office/drawing/2014/main" id="{0CAC6B90-D968-4E75-8DF3-5E713C20E02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1" name="Freeform 5">
              <a:extLst>
                <a:ext uri="{FF2B5EF4-FFF2-40B4-BE49-F238E27FC236}">
                  <a16:creationId xmlns:a16="http://schemas.microsoft.com/office/drawing/2014/main" id="{DBF76AF1-9D5B-4F1D-8D6F-BAB259485C0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3083" name="Group 6">
              <a:extLst>
                <a:ext uri="{FF2B5EF4-FFF2-40B4-BE49-F238E27FC236}">
                  <a16:creationId xmlns:a16="http://schemas.microsoft.com/office/drawing/2014/main" id="{59947496-54FA-4EFA-A7B5-05C3D006B375}"/>
                </a:ext>
              </a:extLst>
            </p:cNvPr>
            <p:cNvGrpSpPr>
              <a:grpSpLocks/>
            </p:cNvGrpSpPr>
            <p:nvPr/>
          </p:nvGrpSpPr>
          <p:grpSpPr bwMode="auto">
            <a:xfrm>
              <a:off x="288" y="0"/>
              <a:ext cx="5098" cy="4316"/>
              <a:chOff x="288" y="0"/>
              <a:chExt cx="5098" cy="4316"/>
            </a:xfrm>
          </p:grpSpPr>
          <p:sp>
            <p:nvSpPr>
              <p:cNvPr id="14343" name="Freeform 7">
                <a:extLst>
                  <a:ext uri="{FF2B5EF4-FFF2-40B4-BE49-F238E27FC236}">
                    <a16:creationId xmlns:a16="http://schemas.microsoft.com/office/drawing/2014/main" id="{2C2960A3-1AE1-47B5-86F5-205553CF942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4" name="Freeform 8">
                <a:extLst>
                  <a:ext uri="{FF2B5EF4-FFF2-40B4-BE49-F238E27FC236}">
                    <a16:creationId xmlns:a16="http://schemas.microsoft.com/office/drawing/2014/main" id="{CF499604-E774-48DF-86B4-C577865906B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5" name="Freeform 9">
                <a:extLst>
                  <a:ext uri="{FF2B5EF4-FFF2-40B4-BE49-F238E27FC236}">
                    <a16:creationId xmlns:a16="http://schemas.microsoft.com/office/drawing/2014/main" id="{EAD4A5FD-B9B9-40E9-AE93-0795C9E339B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6" name="Freeform 10">
                <a:extLst>
                  <a:ext uri="{FF2B5EF4-FFF2-40B4-BE49-F238E27FC236}">
                    <a16:creationId xmlns:a16="http://schemas.microsoft.com/office/drawing/2014/main" id="{CE51E9E8-3F8D-495F-B948-A67843CBD62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7" name="Freeform 11">
                <a:extLst>
                  <a:ext uri="{FF2B5EF4-FFF2-40B4-BE49-F238E27FC236}">
                    <a16:creationId xmlns:a16="http://schemas.microsoft.com/office/drawing/2014/main" id="{00BD19DC-6336-4740-96A5-3CFC7C99ECA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8" name="Freeform 12">
                <a:extLst>
                  <a:ext uri="{FF2B5EF4-FFF2-40B4-BE49-F238E27FC236}">
                    <a16:creationId xmlns:a16="http://schemas.microsoft.com/office/drawing/2014/main" id="{CA5EA9FC-0320-452F-B650-57762C52AD7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49" name="Freeform 13">
                <a:extLst>
                  <a:ext uri="{FF2B5EF4-FFF2-40B4-BE49-F238E27FC236}">
                    <a16:creationId xmlns:a16="http://schemas.microsoft.com/office/drawing/2014/main" id="{12B1E5D6-11A0-4EAD-88E9-E90A11903241}"/>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0" name="Freeform 14">
                <a:extLst>
                  <a:ext uri="{FF2B5EF4-FFF2-40B4-BE49-F238E27FC236}">
                    <a16:creationId xmlns:a16="http://schemas.microsoft.com/office/drawing/2014/main" id="{D9D2CD3A-1863-4699-991C-F54DFFB388B1}"/>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1" name="Freeform 15">
                <a:extLst>
                  <a:ext uri="{FF2B5EF4-FFF2-40B4-BE49-F238E27FC236}">
                    <a16:creationId xmlns:a16="http://schemas.microsoft.com/office/drawing/2014/main" id="{909797F8-07EC-488D-BCCE-5F1A78148C28}"/>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2" name="Freeform 16">
                <a:extLst>
                  <a:ext uri="{FF2B5EF4-FFF2-40B4-BE49-F238E27FC236}">
                    <a16:creationId xmlns:a16="http://schemas.microsoft.com/office/drawing/2014/main" id="{79A3D4C0-1120-4AAA-B9E9-3C6CD5B8F17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3" name="Freeform 17">
                <a:extLst>
                  <a:ext uri="{FF2B5EF4-FFF2-40B4-BE49-F238E27FC236}">
                    <a16:creationId xmlns:a16="http://schemas.microsoft.com/office/drawing/2014/main" id="{44E5DAAC-B80B-4671-8741-450236BDA0D6}"/>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4" name="Freeform 18">
                <a:extLst>
                  <a:ext uri="{FF2B5EF4-FFF2-40B4-BE49-F238E27FC236}">
                    <a16:creationId xmlns:a16="http://schemas.microsoft.com/office/drawing/2014/main" id="{8F95652B-D0C2-4E2A-A730-2366354AF588}"/>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5" name="Freeform 19">
                <a:extLst>
                  <a:ext uri="{FF2B5EF4-FFF2-40B4-BE49-F238E27FC236}">
                    <a16:creationId xmlns:a16="http://schemas.microsoft.com/office/drawing/2014/main" id="{48122B4B-38D0-479A-AF5F-2192BBC4D3C9}"/>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14356" name="Freeform 20">
              <a:extLst>
                <a:ext uri="{FF2B5EF4-FFF2-40B4-BE49-F238E27FC236}">
                  <a16:creationId xmlns:a16="http://schemas.microsoft.com/office/drawing/2014/main" id="{26519A1B-60CD-4169-8CF7-082900E819FF}"/>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7" name="Freeform 21">
              <a:extLst>
                <a:ext uri="{FF2B5EF4-FFF2-40B4-BE49-F238E27FC236}">
                  <a16:creationId xmlns:a16="http://schemas.microsoft.com/office/drawing/2014/main" id="{A76CC446-9ABA-4F82-A2B5-EED3C565385F}"/>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4358" name="Freeform 22">
              <a:extLst>
                <a:ext uri="{FF2B5EF4-FFF2-40B4-BE49-F238E27FC236}">
                  <a16:creationId xmlns:a16="http://schemas.microsoft.com/office/drawing/2014/main" id="{2A0DA9EA-20DA-4571-BC45-4CA38FDE8776}"/>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87" name="Freeform 23">
              <a:extLst>
                <a:ext uri="{FF2B5EF4-FFF2-40B4-BE49-F238E27FC236}">
                  <a16:creationId xmlns:a16="http://schemas.microsoft.com/office/drawing/2014/main" id="{5368CDC8-86E6-4E07-9EA1-B0D0B70B94FE}"/>
                </a:ext>
              </a:extLst>
            </p:cNvPr>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8" name="Freeform 24">
              <a:extLst>
                <a:ext uri="{FF2B5EF4-FFF2-40B4-BE49-F238E27FC236}">
                  <a16:creationId xmlns:a16="http://schemas.microsoft.com/office/drawing/2014/main" id="{67320428-BAC5-414E-A51D-2DF2BB55AA01}"/>
                </a:ext>
              </a:extLst>
            </p:cNvPr>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E2C4867E-CE05-494A-9429-4DA9F896A4B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90" name="Freeform 26">
              <a:extLst>
                <a:ext uri="{FF2B5EF4-FFF2-40B4-BE49-F238E27FC236}">
                  <a16:creationId xmlns:a16="http://schemas.microsoft.com/office/drawing/2014/main" id="{B2C43A56-46AF-4598-ADCB-55448D7E7FBA}"/>
                </a:ext>
              </a:extLst>
            </p:cNvPr>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1" name="Freeform 27">
              <a:extLst>
                <a:ext uri="{FF2B5EF4-FFF2-40B4-BE49-F238E27FC236}">
                  <a16:creationId xmlns:a16="http://schemas.microsoft.com/office/drawing/2014/main" id="{F022FF72-7094-47AD-AC95-1300ABEC7017}"/>
                </a:ext>
              </a:extLst>
            </p:cNvPr>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2" name="Line 28">
              <a:extLst>
                <a:ext uri="{FF2B5EF4-FFF2-40B4-BE49-F238E27FC236}">
                  <a16:creationId xmlns:a16="http://schemas.microsoft.com/office/drawing/2014/main" id="{C53282D2-FEDD-4C4B-A64D-A582F7041A3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93" name="Line 29">
              <a:extLst>
                <a:ext uri="{FF2B5EF4-FFF2-40B4-BE49-F238E27FC236}">
                  <a16:creationId xmlns:a16="http://schemas.microsoft.com/office/drawing/2014/main" id="{04172B00-E7CD-4FF0-B48C-263D6CD62AF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94" name="Line 30">
              <a:extLst>
                <a:ext uri="{FF2B5EF4-FFF2-40B4-BE49-F238E27FC236}">
                  <a16:creationId xmlns:a16="http://schemas.microsoft.com/office/drawing/2014/main" id="{E4606148-88DE-4186-A082-6C31292F350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3095" name="Group 31">
              <a:extLst>
                <a:ext uri="{FF2B5EF4-FFF2-40B4-BE49-F238E27FC236}">
                  <a16:creationId xmlns:a16="http://schemas.microsoft.com/office/drawing/2014/main" id="{FB47BE50-F2BC-4AA2-8069-22FE8D410814}"/>
                </a:ext>
              </a:extLst>
            </p:cNvPr>
            <p:cNvGrpSpPr>
              <a:grpSpLocks/>
            </p:cNvGrpSpPr>
            <p:nvPr/>
          </p:nvGrpSpPr>
          <p:grpSpPr bwMode="auto">
            <a:xfrm>
              <a:off x="1" y="392"/>
              <a:ext cx="5758" cy="1571"/>
              <a:chOff x="1" y="392"/>
              <a:chExt cx="5758" cy="1571"/>
            </a:xfrm>
          </p:grpSpPr>
          <p:sp>
            <p:nvSpPr>
              <p:cNvPr id="3098" name="Line 32">
                <a:extLst>
                  <a:ext uri="{FF2B5EF4-FFF2-40B4-BE49-F238E27FC236}">
                    <a16:creationId xmlns:a16="http://schemas.microsoft.com/office/drawing/2014/main" id="{C82813D8-E1EE-40F2-B922-D21EF8BD6A4C}"/>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99" name="Line 33">
                <a:extLst>
                  <a:ext uri="{FF2B5EF4-FFF2-40B4-BE49-F238E27FC236}">
                    <a16:creationId xmlns:a16="http://schemas.microsoft.com/office/drawing/2014/main" id="{0EC0ED6F-6BEE-45C4-A045-287AD5BDFE6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100" name="Line 34">
                <a:extLst>
                  <a:ext uri="{FF2B5EF4-FFF2-40B4-BE49-F238E27FC236}">
                    <a16:creationId xmlns:a16="http://schemas.microsoft.com/office/drawing/2014/main" id="{A8B3107E-A8D9-4A0A-A368-D38CE2A6FA21}"/>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101" name="Line 35">
                <a:extLst>
                  <a:ext uri="{FF2B5EF4-FFF2-40B4-BE49-F238E27FC236}">
                    <a16:creationId xmlns:a16="http://schemas.microsoft.com/office/drawing/2014/main" id="{137EEB64-E916-4691-BECA-41EA1CE803C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102" name="Line 36">
                <a:extLst>
                  <a:ext uri="{FF2B5EF4-FFF2-40B4-BE49-F238E27FC236}">
                    <a16:creationId xmlns:a16="http://schemas.microsoft.com/office/drawing/2014/main" id="{C97B8C1C-ADD6-4D56-B37A-2DE2EAC733E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3096" name="Line 37">
              <a:extLst>
                <a:ext uri="{FF2B5EF4-FFF2-40B4-BE49-F238E27FC236}">
                  <a16:creationId xmlns:a16="http://schemas.microsoft.com/office/drawing/2014/main" id="{9814725A-0B54-448E-9D5A-2A9C549BEBAF}"/>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97" name="Line 38">
              <a:extLst>
                <a:ext uri="{FF2B5EF4-FFF2-40B4-BE49-F238E27FC236}">
                  <a16:creationId xmlns:a16="http://schemas.microsoft.com/office/drawing/2014/main" id="{5C0BA720-95FA-4434-AB3C-5373120D4641}"/>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4375" name="Rectangle 39">
            <a:extLst>
              <a:ext uri="{FF2B5EF4-FFF2-40B4-BE49-F238E27FC236}">
                <a16:creationId xmlns:a16="http://schemas.microsoft.com/office/drawing/2014/main" id="{E65314C7-CD22-4488-9552-3010B01ACC2B}"/>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376" name="Rectangle 40">
            <a:extLst>
              <a:ext uri="{FF2B5EF4-FFF2-40B4-BE49-F238E27FC236}">
                <a16:creationId xmlns:a16="http://schemas.microsoft.com/office/drawing/2014/main" id="{2C80E5FA-8EDE-41CC-8FA7-215EC43F0F80}"/>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377" name="Rectangle 41">
            <a:extLst>
              <a:ext uri="{FF2B5EF4-FFF2-40B4-BE49-F238E27FC236}">
                <a16:creationId xmlns:a16="http://schemas.microsoft.com/office/drawing/2014/main" id="{E6F35F5B-AFBA-4AE7-8E33-A0439314367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378" name="Rectangle 42">
            <a:extLst>
              <a:ext uri="{FF2B5EF4-FFF2-40B4-BE49-F238E27FC236}">
                <a16:creationId xmlns:a16="http://schemas.microsoft.com/office/drawing/2014/main" id="{497FA826-5466-41E2-A831-8F4DF50CB933}"/>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D677A2DC-CB1A-4D53-B7B0-B3D25FA13090}" type="slidenum">
              <a:rPr lang="en-US" altLang="en-US"/>
              <a:pPr>
                <a:defRPr/>
              </a:pPr>
              <a:t>‹#›</a:t>
            </a:fld>
            <a:endParaRPr lang="en-US" altLang="en-US"/>
          </a:p>
        </p:txBody>
      </p:sp>
      <p:sp>
        <p:nvSpPr>
          <p:cNvPr id="14379" name="Rectangle 43">
            <a:extLst>
              <a:ext uri="{FF2B5EF4-FFF2-40B4-BE49-F238E27FC236}">
                <a16:creationId xmlns:a16="http://schemas.microsoft.com/office/drawing/2014/main" id="{A1F8D8E4-0FE2-4A53-A720-C1D9FD448757}"/>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39319605"/>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E1B"/>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9EBC7CA-0A68-496C-966D-816DC8FD23BA}"/>
              </a:ext>
            </a:extLst>
          </p:cNvPr>
          <p:cNvGrpSpPr>
            <a:grpSpLocks/>
          </p:cNvGrpSpPr>
          <p:nvPr/>
        </p:nvGrpSpPr>
        <p:grpSpPr bwMode="auto">
          <a:xfrm>
            <a:off x="0" y="1"/>
            <a:ext cx="12192000" cy="6856413"/>
            <a:chOff x="0" y="0"/>
            <a:chExt cx="5760" cy="4319"/>
          </a:xfrm>
        </p:grpSpPr>
        <p:sp>
          <p:nvSpPr>
            <p:cNvPr id="36867" name="Freeform 3">
              <a:extLst>
                <a:ext uri="{FF2B5EF4-FFF2-40B4-BE49-F238E27FC236}">
                  <a16:creationId xmlns:a16="http://schemas.microsoft.com/office/drawing/2014/main" id="{CF677D97-9F59-4D2B-B79A-3712D62B1A6C}"/>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68" name="Freeform 4">
              <a:extLst>
                <a:ext uri="{FF2B5EF4-FFF2-40B4-BE49-F238E27FC236}">
                  <a16:creationId xmlns:a16="http://schemas.microsoft.com/office/drawing/2014/main" id="{A0038354-0622-495C-9CAA-5ABB83B094CA}"/>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69" name="Freeform 5">
              <a:extLst>
                <a:ext uri="{FF2B5EF4-FFF2-40B4-BE49-F238E27FC236}">
                  <a16:creationId xmlns:a16="http://schemas.microsoft.com/office/drawing/2014/main" id="{5CF316C0-9918-47C0-842D-7B1A2B38756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5" name="Freeform 6">
              <a:extLst>
                <a:ext uri="{FF2B5EF4-FFF2-40B4-BE49-F238E27FC236}">
                  <a16:creationId xmlns:a16="http://schemas.microsoft.com/office/drawing/2014/main" id="{861D085E-6E91-45C5-8994-0DE2685EFEBC}"/>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1" name="Freeform 7">
              <a:extLst>
                <a:ext uri="{FF2B5EF4-FFF2-40B4-BE49-F238E27FC236}">
                  <a16:creationId xmlns:a16="http://schemas.microsoft.com/office/drawing/2014/main" id="{409454F0-BF16-48D8-AC41-433AA34767F6}"/>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37" name="Freeform 8">
              <a:extLst>
                <a:ext uri="{FF2B5EF4-FFF2-40B4-BE49-F238E27FC236}">
                  <a16:creationId xmlns:a16="http://schemas.microsoft.com/office/drawing/2014/main" id="{F206646A-0A70-4942-910F-AEC024BF248B}"/>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a:extLst>
                <a:ext uri="{FF2B5EF4-FFF2-40B4-BE49-F238E27FC236}">
                  <a16:creationId xmlns:a16="http://schemas.microsoft.com/office/drawing/2014/main" id="{B60B24BF-5845-40D6-916C-6706918F39DF}"/>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4" name="Freeform 10">
              <a:extLst>
                <a:ext uri="{FF2B5EF4-FFF2-40B4-BE49-F238E27FC236}">
                  <a16:creationId xmlns:a16="http://schemas.microsoft.com/office/drawing/2014/main" id="{5FCEDE62-FCAA-4263-BA26-EEF0C9B1AB19}"/>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40" name="Freeform 11">
              <a:extLst>
                <a:ext uri="{FF2B5EF4-FFF2-40B4-BE49-F238E27FC236}">
                  <a16:creationId xmlns:a16="http://schemas.microsoft.com/office/drawing/2014/main" id="{2AA1AD9D-B92A-4674-ACA1-D820EFA15CE2}"/>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6" name="Freeform 12">
              <a:extLst>
                <a:ext uri="{FF2B5EF4-FFF2-40B4-BE49-F238E27FC236}">
                  <a16:creationId xmlns:a16="http://schemas.microsoft.com/office/drawing/2014/main" id="{F9AAFEBD-3FE0-446B-A1E1-BE3A954C090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42" name="Freeform 13">
              <a:extLst>
                <a:ext uri="{FF2B5EF4-FFF2-40B4-BE49-F238E27FC236}">
                  <a16:creationId xmlns:a16="http://schemas.microsoft.com/office/drawing/2014/main" id="{C47B743A-66EF-4220-97E8-ADD5B2E9E014}"/>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8" name="Freeform 14">
              <a:extLst>
                <a:ext uri="{FF2B5EF4-FFF2-40B4-BE49-F238E27FC236}">
                  <a16:creationId xmlns:a16="http://schemas.microsoft.com/office/drawing/2014/main" id="{0EA6D058-DDA4-4A74-9CD9-F3FF2A8EC87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44" name="Freeform 15">
              <a:extLst>
                <a:ext uri="{FF2B5EF4-FFF2-40B4-BE49-F238E27FC236}">
                  <a16:creationId xmlns:a16="http://schemas.microsoft.com/office/drawing/2014/main" id="{682ECE4E-C7CE-48C9-B374-15EC2DB1F83A}"/>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0" name="Freeform 16">
              <a:extLst>
                <a:ext uri="{FF2B5EF4-FFF2-40B4-BE49-F238E27FC236}">
                  <a16:creationId xmlns:a16="http://schemas.microsoft.com/office/drawing/2014/main" id="{24F23972-C300-4B5B-A179-8DBBF5BD6D56}"/>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81" name="Freeform 17">
              <a:extLst>
                <a:ext uri="{FF2B5EF4-FFF2-40B4-BE49-F238E27FC236}">
                  <a16:creationId xmlns:a16="http://schemas.microsoft.com/office/drawing/2014/main" id="{B544FDE5-45A4-4A50-B0BF-2D027796122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82" name="Freeform 18">
              <a:extLst>
                <a:ext uri="{FF2B5EF4-FFF2-40B4-BE49-F238E27FC236}">
                  <a16:creationId xmlns:a16="http://schemas.microsoft.com/office/drawing/2014/main" id="{86901F7A-7849-4579-9A42-EFD75D0A6428}"/>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48" name="Freeform 19">
              <a:extLst>
                <a:ext uri="{FF2B5EF4-FFF2-40B4-BE49-F238E27FC236}">
                  <a16:creationId xmlns:a16="http://schemas.microsoft.com/office/drawing/2014/main" id="{20E33990-CC5A-4A89-8CBD-DC5E7B317B3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4" name="Freeform 20">
              <a:extLst>
                <a:ext uri="{FF2B5EF4-FFF2-40B4-BE49-F238E27FC236}">
                  <a16:creationId xmlns:a16="http://schemas.microsoft.com/office/drawing/2014/main" id="{5793D0B9-F7FC-4549-958A-B79FF0112A0C}"/>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50" name="Freeform 21">
              <a:extLst>
                <a:ext uri="{FF2B5EF4-FFF2-40B4-BE49-F238E27FC236}">
                  <a16:creationId xmlns:a16="http://schemas.microsoft.com/office/drawing/2014/main" id="{D7C05F7B-3B4C-4A1E-8565-A25BF4EA1D8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6" name="Freeform 22">
              <a:extLst>
                <a:ext uri="{FF2B5EF4-FFF2-40B4-BE49-F238E27FC236}">
                  <a16:creationId xmlns:a16="http://schemas.microsoft.com/office/drawing/2014/main" id="{02679C4A-69FF-4042-91E1-33E14132F960}"/>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87" name="Freeform 23">
              <a:extLst>
                <a:ext uri="{FF2B5EF4-FFF2-40B4-BE49-F238E27FC236}">
                  <a16:creationId xmlns:a16="http://schemas.microsoft.com/office/drawing/2014/main" id="{1A3A55B2-350A-4B4F-B61C-B27B1718BD7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6888" name="Freeform 24">
              <a:extLst>
                <a:ext uri="{FF2B5EF4-FFF2-40B4-BE49-F238E27FC236}">
                  <a16:creationId xmlns:a16="http://schemas.microsoft.com/office/drawing/2014/main" id="{E92AF3EE-AEB9-4538-B803-CCE789BDA953}"/>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54" name="Freeform 25">
              <a:extLst>
                <a:ext uri="{FF2B5EF4-FFF2-40B4-BE49-F238E27FC236}">
                  <a16:creationId xmlns:a16="http://schemas.microsoft.com/office/drawing/2014/main" id="{5BA22493-952A-4B16-89B1-54251073503D}"/>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0" name="Freeform 26">
              <a:extLst>
                <a:ext uri="{FF2B5EF4-FFF2-40B4-BE49-F238E27FC236}">
                  <a16:creationId xmlns:a16="http://schemas.microsoft.com/office/drawing/2014/main" id="{56B0F8CB-DDC1-440F-A656-B0C815FE4E50}"/>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91" name="Freeform 27">
              <a:extLst>
                <a:ext uri="{FF2B5EF4-FFF2-40B4-BE49-F238E27FC236}">
                  <a16:creationId xmlns:a16="http://schemas.microsoft.com/office/drawing/2014/main" id="{9F7A28FA-4CF8-4152-BCB7-CC582404E99B}"/>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57" name="Freeform 28">
              <a:extLst>
                <a:ext uri="{FF2B5EF4-FFF2-40B4-BE49-F238E27FC236}">
                  <a16:creationId xmlns:a16="http://schemas.microsoft.com/office/drawing/2014/main" id="{E7BF9748-7513-4A98-9C8A-24FD7DD8CD70}"/>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3" name="Freeform 29">
              <a:extLst>
                <a:ext uri="{FF2B5EF4-FFF2-40B4-BE49-F238E27FC236}">
                  <a16:creationId xmlns:a16="http://schemas.microsoft.com/office/drawing/2014/main" id="{79F5AF7C-8050-4688-9007-ABDF1671FB01}"/>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59" name="Freeform 30">
              <a:extLst>
                <a:ext uri="{FF2B5EF4-FFF2-40B4-BE49-F238E27FC236}">
                  <a16:creationId xmlns:a16="http://schemas.microsoft.com/office/drawing/2014/main" id="{E6C7E2C9-E101-4E51-A6A9-A9020131807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5" name="Freeform 31">
              <a:extLst>
                <a:ext uri="{FF2B5EF4-FFF2-40B4-BE49-F238E27FC236}">
                  <a16:creationId xmlns:a16="http://schemas.microsoft.com/office/drawing/2014/main" id="{1B3C0982-6212-484F-852F-2079BF69DBD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96" name="Freeform 32">
              <a:extLst>
                <a:ext uri="{FF2B5EF4-FFF2-40B4-BE49-F238E27FC236}">
                  <a16:creationId xmlns:a16="http://schemas.microsoft.com/office/drawing/2014/main" id="{4E6376AE-97AB-420D-B447-0410BF583D76}"/>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97" name="Freeform 33">
              <a:extLst>
                <a:ext uri="{FF2B5EF4-FFF2-40B4-BE49-F238E27FC236}">
                  <a16:creationId xmlns:a16="http://schemas.microsoft.com/office/drawing/2014/main" id="{4429315E-3B89-4BFA-85CF-5DB8C75D5A0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98" name="Freeform 34">
              <a:extLst>
                <a:ext uri="{FF2B5EF4-FFF2-40B4-BE49-F238E27FC236}">
                  <a16:creationId xmlns:a16="http://schemas.microsoft.com/office/drawing/2014/main" id="{A2A66BE0-E33F-4C7A-866C-8342D51F087F}"/>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899" name="Freeform 35">
              <a:extLst>
                <a:ext uri="{FF2B5EF4-FFF2-40B4-BE49-F238E27FC236}">
                  <a16:creationId xmlns:a16="http://schemas.microsoft.com/office/drawing/2014/main" id="{69D1708E-DD5C-4955-821C-A34981A4C88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900" name="Freeform 36">
              <a:extLst>
                <a:ext uri="{FF2B5EF4-FFF2-40B4-BE49-F238E27FC236}">
                  <a16:creationId xmlns:a16="http://schemas.microsoft.com/office/drawing/2014/main" id="{CC7D3211-74F3-453E-BD88-98CEA3222C45}"/>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901" name="Freeform 37">
              <a:extLst>
                <a:ext uri="{FF2B5EF4-FFF2-40B4-BE49-F238E27FC236}">
                  <a16:creationId xmlns:a16="http://schemas.microsoft.com/office/drawing/2014/main" id="{EC40866C-49F4-4088-9B9A-107C8D1C0D16}"/>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902" name="Freeform 38">
              <a:extLst>
                <a:ext uri="{FF2B5EF4-FFF2-40B4-BE49-F238E27FC236}">
                  <a16:creationId xmlns:a16="http://schemas.microsoft.com/office/drawing/2014/main" id="{C1279A1D-8E0A-40F8-81CB-91487B63CE9B}"/>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1068" name="Group 39">
              <a:extLst>
                <a:ext uri="{FF2B5EF4-FFF2-40B4-BE49-F238E27FC236}">
                  <a16:creationId xmlns:a16="http://schemas.microsoft.com/office/drawing/2014/main" id="{F1FC2389-4E64-49EB-A351-E023D92E3731}"/>
                </a:ext>
              </a:extLst>
            </p:cNvPr>
            <p:cNvGrpSpPr>
              <a:grpSpLocks/>
            </p:cNvGrpSpPr>
            <p:nvPr userDrawn="1"/>
          </p:nvGrpSpPr>
          <p:grpSpPr bwMode="auto">
            <a:xfrm>
              <a:off x="0" y="1632"/>
              <a:ext cx="5758" cy="1858"/>
              <a:chOff x="0" y="1632"/>
              <a:chExt cx="5758" cy="1858"/>
            </a:xfrm>
          </p:grpSpPr>
          <p:sp>
            <p:nvSpPr>
              <p:cNvPr id="36904" name="Freeform 40">
                <a:extLst>
                  <a:ext uri="{FF2B5EF4-FFF2-40B4-BE49-F238E27FC236}">
                    <a16:creationId xmlns:a16="http://schemas.microsoft.com/office/drawing/2014/main" id="{9F864817-DCA1-4D58-A280-C70B5632516E}"/>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905" name="Freeform 41">
                <a:extLst>
                  <a:ext uri="{FF2B5EF4-FFF2-40B4-BE49-F238E27FC236}">
                    <a16:creationId xmlns:a16="http://schemas.microsoft.com/office/drawing/2014/main" id="{87D2B722-3994-4B4C-847F-19FD50124849}"/>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grpSp>
      <p:sp>
        <p:nvSpPr>
          <p:cNvPr id="36906" name="Rectangle 42">
            <a:extLst>
              <a:ext uri="{FF2B5EF4-FFF2-40B4-BE49-F238E27FC236}">
                <a16:creationId xmlns:a16="http://schemas.microsoft.com/office/drawing/2014/main" id="{106A8DED-6E70-4936-834F-7E70900DA413}"/>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907" name="Rectangle 43">
            <a:extLst>
              <a:ext uri="{FF2B5EF4-FFF2-40B4-BE49-F238E27FC236}">
                <a16:creationId xmlns:a16="http://schemas.microsoft.com/office/drawing/2014/main" id="{C6D4CBFC-DF40-4ABC-9EE3-3CB22F4828E5}"/>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908" name="Rectangle 44">
            <a:extLst>
              <a:ext uri="{FF2B5EF4-FFF2-40B4-BE49-F238E27FC236}">
                <a16:creationId xmlns:a16="http://schemas.microsoft.com/office/drawing/2014/main" id="{88DC082B-6283-448F-B7D0-CF1A5CFF5050}"/>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36909" name="Rectangle 45">
            <a:extLst>
              <a:ext uri="{FF2B5EF4-FFF2-40B4-BE49-F238E27FC236}">
                <a16:creationId xmlns:a16="http://schemas.microsoft.com/office/drawing/2014/main" id="{3B8CA6DF-3DB8-422C-8768-B83FCDDD9D4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36910" name="Rectangle 46">
            <a:extLst>
              <a:ext uri="{FF2B5EF4-FFF2-40B4-BE49-F238E27FC236}">
                <a16:creationId xmlns:a16="http://schemas.microsoft.com/office/drawing/2014/main" id="{B0FF1C68-6FA5-4681-ACC2-B9980C6B457E}"/>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mn-lt"/>
              </a:defRPr>
            </a:lvl1pPr>
          </a:lstStyle>
          <a:p>
            <a:pPr>
              <a:defRPr/>
            </a:pPr>
            <a:fld id="{3189749E-6444-4F30-8254-89931D8EA369}" type="slidenum">
              <a:rPr lang="en-US" altLang="en-US"/>
              <a:pPr>
                <a:defRPr/>
              </a:pPr>
              <a:t>‹#›</a:t>
            </a:fld>
            <a:endParaRPr lang="en-US" altLang="en-US"/>
          </a:p>
        </p:txBody>
      </p:sp>
    </p:spTree>
    <p:extLst>
      <p:ext uri="{BB962C8B-B14F-4D97-AF65-F5344CB8AC3E}">
        <p14:creationId xmlns:p14="http://schemas.microsoft.com/office/powerpoint/2010/main" val="3638603674"/>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8"/>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9"/>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0"/>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C0A0E51-6474-48D5-AFFE-0EB1988B729C}"/>
              </a:ext>
            </a:extLst>
          </p:cNvPr>
          <p:cNvGrpSpPr>
            <a:grpSpLocks/>
          </p:cNvGrpSpPr>
          <p:nvPr/>
        </p:nvGrpSpPr>
        <p:grpSpPr bwMode="auto">
          <a:xfrm>
            <a:off x="5067300" y="1789114"/>
            <a:ext cx="7120467" cy="5056187"/>
            <a:chOff x="2394" y="1127"/>
            <a:chExt cx="3364" cy="3185"/>
          </a:xfrm>
        </p:grpSpPr>
        <p:sp>
          <p:nvSpPr>
            <p:cNvPr id="10243" name="Rectangle 3">
              <a:extLst>
                <a:ext uri="{FF2B5EF4-FFF2-40B4-BE49-F238E27FC236}">
                  <a16:creationId xmlns:a16="http://schemas.microsoft.com/office/drawing/2014/main" id="{627C3AE3-29BE-4809-9349-217E85E6FC85}"/>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4" name="Oval 4">
              <a:extLst>
                <a:ext uri="{FF2B5EF4-FFF2-40B4-BE49-F238E27FC236}">
                  <a16:creationId xmlns:a16="http://schemas.microsoft.com/office/drawing/2014/main" id="{B2590E76-6DDA-42CB-AF85-332205A3A5FD}"/>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5" name="Rectangle 5">
              <a:extLst>
                <a:ext uri="{FF2B5EF4-FFF2-40B4-BE49-F238E27FC236}">
                  <a16:creationId xmlns:a16="http://schemas.microsoft.com/office/drawing/2014/main" id="{1E9F72EB-90B7-4109-88B8-0CD63F30A6AB}"/>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6" name="Freeform 6">
              <a:extLst>
                <a:ext uri="{FF2B5EF4-FFF2-40B4-BE49-F238E27FC236}">
                  <a16:creationId xmlns:a16="http://schemas.microsoft.com/office/drawing/2014/main" id="{E20DE34C-26DF-4D11-B4D8-31E2DDFFD530}"/>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47" name="Rectangle 7">
              <a:extLst>
                <a:ext uri="{FF2B5EF4-FFF2-40B4-BE49-F238E27FC236}">
                  <a16:creationId xmlns:a16="http://schemas.microsoft.com/office/drawing/2014/main" id="{9FD1E9E2-DEDC-4A95-B43F-38E05C7F10B6}"/>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8" name="Rectangle 8">
              <a:extLst>
                <a:ext uri="{FF2B5EF4-FFF2-40B4-BE49-F238E27FC236}">
                  <a16:creationId xmlns:a16="http://schemas.microsoft.com/office/drawing/2014/main" id="{9093675A-24E4-483B-841B-281A258D174A}"/>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9" name="Rectangle 9">
              <a:extLst>
                <a:ext uri="{FF2B5EF4-FFF2-40B4-BE49-F238E27FC236}">
                  <a16:creationId xmlns:a16="http://schemas.microsoft.com/office/drawing/2014/main" id="{0DD53DF2-CACD-46F1-8EF7-94BC5B959AE2}"/>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0" name="Rectangle 10">
              <a:extLst>
                <a:ext uri="{FF2B5EF4-FFF2-40B4-BE49-F238E27FC236}">
                  <a16:creationId xmlns:a16="http://schemas.microsoft.com/office/drawing/2014/main" id="{5DAADB5B-CC1B-4546-8C04-0EBC88849E4E}"/>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1" name="Rectangle 11">
              <a:extLst>
                <a:ext uri="{FF2B5EF4-FFF2-40B4-BE49-F238E27FC236}">
                  <a16:creationId xmlns:a16="http://schemas.microsoft.com/office/drawing/2014/main" id="{06EB5351-5C76-4FEB-B5F5-31C78CE80BCC}"/>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2" name="Freeform 12">
              <a:extLst>
                <a:ext uri="{FF2B5EF4-FFF2-40B4-BE49-F238E27FC236}">
                  <a16:creationId xmlns:a16="http://schemas.microsoft.com/office/drawing/2014/main" id="{94EE11D4-AEF7-4A18-A74B-516516BCDF7C}"/>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3" name="Freeform 13">
              <a:extLst>
                <a:ext uri="{FF2B5EF4-FFF2-40B4-BE49-F238E27FC236}">
                  <a16:creationId xmlns:a16="http://schemas.microsoft.com/office/drawing/2014/main" id="{6BC2F4E2-43E6-4435-86E6-9A0A477F5D8F}"/>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4" name="Freeform 14">
              <a:extLst>
                <a:ext uri="{FF2B5EF4-FFF2-40B4-BE49-F238E27FC236}">
                  <a16:creationId xmlns:a16="http://schemas.microsoft.com/office/drawing/2014/main" id="{4F1087EA-42CF-44E9-A366-E01806F8552B}"/>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5" name="Freeform 15">
              <a:extLst>
                <a:ext uri="{FF2B5EF4-FFF2-40B4-BE49-F238E27FC236}">
                  <a16:creationId xmlns:a16="http://schemas.microsoft.com/office/drawing/2014/main" id="{99096422-B4C0-459F-9172-E8AD3F7EE8A1}"/>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6" name="Freeform 16">
              <a:extLst>
                <a:ext uri="{FF2B5EF4-FFF2-40B4-BE49-F238E27FC236}">
                  <a16:creationId xmlns:a16="http://schemas.microsoft.com/office/drawing/2014/main" id="{CC28AF5C-37EE-49AB-8E1F-2288EDB1A59C}"/>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7" name="Freeform 17">
              <a:extLst>
                <a:ext uri="{FF2B5EF4-FFF2-40B4-BE49-F238E27FC236}">
                  <a16:creationId xmlns:a16="http://schemas.microsoft.com/office/drawing/2014/main" id="{21937A83-AD11-4F7E-AB7A-0D48587579C9}"/>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8" name="Freeform 18">
              <a:extLst>
                <a:ext uri="{FF2B5EF4-FFF2-40B4-BE49-F238E27FC236}">
                  <a16:creationId xmlns:a16="http://schemas.microsoft.com/office/drawing/2014/main" id="{DDECBDDF-2383-4767-922B-DAAEC106A79B}"/>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9" name="Freeform 19">
              <a:extLst>
                <a:ext uri="{FF2B5EF4-FFF2-40B4-BE49-F238E27FC236}">
                  <a16:creationId xmlns:a16="http://schemas.microsoft.com/office/drawing/2014/main" id="{1031DD67-9E57-46AF-8315-4D8F3C00DF85}"/>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0" name="Freeform 20">
              <a:extLst>
                <a:ext uri="{FF2B5EF4-FFF2-40B4-BE49-F238E27FC236}">
                  <a16:creationId xmlns:a16="http://schemas.microsoft.com/office/drawing/2014/main" id="{7A4A1C7A-0784-45C3-A69D-FC56F421999A}"/>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1" name="Freeform 21">
              <a:extLst>
                <a:ext uri="{FF2B5EF4-FFF2-40B4-BE49-F238E27FC236}">
                  <a16:creationId xmlns:a16="http://schemas.microsoft.com/office/drawing/2014/main" id="{AEE3A20F-76C0-4181-A020-F5C0CB237746}"/>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2" name="Freeform 22">
              <a:extLst>
                <a:ext uri="{FF2B5EF4-FFF2-40B4-BE49-F238E27FC236}">
                  <a16:creationId xmlns:a16="http://schemas.microsoft.com/office/drawing/2014/main" id="{DF0BF855-6FD4-4695-B8AE-7A6EC59069FF}"/>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3" name="Freeform 23">
              <a:extLst>
                <a:ext uri="{FF2B5EF4-FFF2-40B4-BE49-F238E27FC236}">
                  <a16:creationId xmlns:a16="http://schemas.microsoft.com/office/drawing/2014/main" id="{B8A00AAD-FBCE-4085-8115-771179D80006}"/>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4" name="Freeform 24">
              <a:extLst>
                <a:ext uri="{FF2B5EF4-FFF2-40B4-BE49-F238E27FC236}">
                  <a16:creationId xmlns:a16="http://schemas.microsoft.com/office/drawing/2014/main" id="{A4A9FC5F-96DE-46FD-B323-BD1451F49A36}"/>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5" name="Freeform 25">
              <a:extLst>
                <a:ext uri="{FF2B5EF4-FFF2-40B4-BE49-F238E27FC236}">
                  <a16:creationId xmlns:a16="http://schemas.microsoft.com/office/drawing/2014/main" id="{3A92EE3D-242D-4FA4-8DD6-5550942BF7DF}"/>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6" name="Freeform 26">
              <a:extLst>
                <a:ext uri="{FF2B5EF4-FFF2-40B4-BE49-F238E27FC236}">
                  <a16:creationId xmlns:a16="http://schemas.microsoft.com/office/drawing/2014/main" id="{5EA7D027-33BF-4A1C-B4E5-6E1637C8DC53}"/>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7" name="Oval 27">
              <a:extLst>
                <a:ext uri="{FF2B5EF4-FFF2-40B4-BE49-F238E27FC236}">
                  <a16:creationId xmlns:a16="http://schemas.microsoft.com/office/drawing/2014/main" id="{E8B3F785-4A65-4EBC-954F-53F6D74475F2}"/>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68" name="Oval 28">
              <a:extLst>
                <a:ext uri="{FF2B5EF4-FFF2-40B4-BE49-F238E27FC236}">
                  <a16:creationId xmlns:a16="http://schemas.microsoft.com/office/drawing/2014/main" id="{2A31E10B-C422-4880-85C9-7A4C4FBE510E}"/>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69" name="Oval 29">
              <a:extLst>
                <a:ext uri="{FF2B5EF4-FFF2-40B4-BE49-F238E27FC236}">
                  <a16:creationId xmlns:a16="http://schemas.microsoft.com/office/drawing/2014/main" id="{AC27BA98-4729-4B6E-8904-FD9E924604CE}"/>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0" name="Freeform 30">
              <a:extLst>
                <a:ext uri="{FF2B5EF4-FFF2-40B4-BE49-F238E27FC236}">
                  <a16:creationId xmlns:a16="http://schemas.microsoft.com/office/drawing/2014/main" id="{49DFA67F-D747-4822-A80E-EF32C2C8B312}"/>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1" name="Freeform 31">
              <a:extLst>
                <a:ext uri="{FF2B5EF4-FFF2-40B4-BE49-F238E27FC236}">
                  <a16:creationId xmlns:a16="http://schemas.microsoft.com/office/drawing/2014/main" id="{80E86507-AC79-4820-90E6-DACF0C3117D8}"/>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2" name="Rectangle 32">
              <a:extLst>
                <a:ext uri="{FF2B5EF4-FFF2-40B4-BE49-F238E27FC236}">
                  <a16:creationId xmlns:a16="http://schemas.microsoft.com/office/drawing/2014/main" id="{DAAD6C6F-67B7-40AA-9A48-23A8168EDAAF}"/>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3" name="Rectangle 33">
              <a:extLst>
                <a:ext uri="{FF2B5EF4-FFF2-40B4-BE49-F238E27FC236}">
                  <a16:creationId xmlns:a16="http://schemas.microsoft.com/office/drawing/2014/main" id="{D53357ED-637A-4331-B0DE-696ECA65D862}"/>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4" name="AutoShape 34">
              <a:extLst>
                <a:ext uri="{FF2B5EF4-FFF2-40B4-BE49-F238E27FC236}">
                  <a16:creationId xmlns:a16="http://schemas.microsoft.com/office/drawing/2014/main" id="{1A9ECE8E-FCD9-4385-A7F4-D394B5C23756}"/>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5" name="Freeform 35">
              <a:extLst>
                <a:ext uri="{FF2B5EF4-FFF2-40B4-BE49-F238E27FC236}">
                  <a16:creationId xmlns:a16="http://schemas.microsoft.com/office/drawing/2014/main" id="{0C9F338D-7132-40E8-B725-2E51D66BC0FD}"/>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6" name="Freeform 36">
              <a:extLst>
                <a:ext uri="{FF2B5EF4-FFF2-40B4-BE49-F238E27FC236}">
                  <a16:creationId xmlns:a16="http://schemas.microsoft.com/office/drawing/2014/main" id="{80269452-DB94-4267-BE43-6D406DB0A66F}"/>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10277" name="Rectangle 37">
            <a:extLst>
              <a:ext uri="{FF2B5EF4-FFF2-40B4-BE49-F238E27FC236}">
                <a16:creationId xmlns:a16="http://schemas.microsoft.com/office/drawing/2014/main" id="{773B178D-EE74-4018-BD53-20DA85F0CD04}"/>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8" name="Rectangle 38">
            <a:extLst>
              <a:ext uri="{FF2B5EF4-FFF2-40B4-BE49-F238E27FC236}">
                <a16:creationId xmlns:a16="http://schemas.microsoft.com/office/drawing/2014/main" id="{78D04D9A-F07D-4B79-A4E8-B81E34A8C0D0}"/>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9" name="Rectangle 39">
            <a:extLst>
              <a:ext uri="{FF2B5EF4-FFF2-40B4-BE49-F238E27FC236}">
                <a16:creationId xmlns:a16="http://schemas.microsoft.com/office/drawing/2014/main" id="{706C8B8E-5CCD-41E8-BDE4-60CD850F6DD2}"/>
              </a:ext>
            </a:extLst>
          </p:cNvPr>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0280" name="Rectangle 40">
            <a:extLst>
              <a:ext uri="{FF2B5EF4-FFF2-40B4-BE49-F238E27FC236}">
                <a16:creationId xmlns:a16="http://schemas.microsoft.com/office/drawing/2014/main" id="{43922B6C-AA13-4550-B58E-78D556902421}"/>
              </a:ext>
            </a:extLst>
          </p:cNvPr>
          <p:cNvSpPr>
            <a:spLocks noGrp="1" noChangeArrowheads="1"/>
          </p:cNvSpPr>
          <p:nvPr>
            <p:ph type="ftr" sz="quarter" idx="3"/>
          </p:nvPr>
        </p:nvSpPr>
        <p:spPr bwMode="auto">
          <a:xfrm>
            <a:off x="4165600"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10281" name="Rectangle 41">
            <a:extLst>
              <a:ext uri="{FF2B5EF4-FFF2-40B4-BE49-F238E27FC236}">
                <a16:creationId xmlns:a16="http://schemas.microsoft.com/office/drawing/2014/main" id="{A9540872-83F7-4944-8348-A9EC3BEE749C}"/>
              </a:ext>
            </a:extLst>
          </p:cNvPr>
          <p:cNvSpPr>
            <a:spLocks noGrp="1" noChangeArrowheads="1"/>
          </p:cNvSpPr>
          <p:nvPr>
            <p:ph type="sldNum" sz="quarter" idx="4"/>
          </p:nvPr>
        </p:nvSpPr>
        <p:spPr bwMode="auto">
          <a:xfrm>
            <a:off x="8737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C51F41-C82D-4E6B-85E0-C83010D20B03}" type="slidenum">
              <a:rPr lang="en-US" altLang="en-US"/>
              <a:pPr>
                <a:defRPr/>
              </a:pPr>
              <a:t>‹#›</a:t>
            </a:fld>
            <a:endParaRPr lang="en-US" altLang="en-US"/>
          </a:p>
        </p:txBody>
      </p:sp>
    </p:spTree>
    <p:extLst>
      <p:ext uri="{BB962C8B-B14F-4D97-AF65-F5344CB8AC3E}">
        <p14:creationId xmlns:p14="http://schemas.microsoft.com/office/powerpoint/2010/main" val="1157402060"/>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ransition>
    <p:wipe dir="r"/>
  </p:transition>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2969618-C8D2-43C6-BF8C-8773BBE28F16}"/>
              </a:ext>
            </a:extLst>
          </p:cNvPr>
          <p:cNvGrpSpPr>
            <a:grpSpLocks/>
          </p:cNvGrpSpPr>
          <p:nvPr/>
        </p:nvGrpSpPr>
        <p:grpSpPr bwMode="auto">
          <a:xfrm>
            <a:off x="1" y="0"/>
            <a:ext cx="9656233" cy="1981200"/>
            <a:chOff x="0" y="0"/>
            <a:chExt cx="4562" cy="1248"/>
          </a:xfrm>
        </p:grpSpPr>
        <p:sp>
          <p:nvSpPr>
            <p:cNvPr id="86019" name="Freeform 3">
              <a:extLst>
                <a:ext uri="{FF2B5EF4-FFF2-40B4-BE49-F238E27FC236}">
                  <a16:creationId xmlns:a16="http://schemas.microsoft.com/office/drawing/2014/main" id="{E8BDBE51-EE3B-4BE6-B964-BC220910B769}"/>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US" sz="1800"/>
            </a:p>
          </p:txBody>
        </p:sp>
        <p:sp>
          <p:nvSpPr>
            <p:cNvPr id="1033" name="Freeform 4">
              <a:extLst>
                <a:ext uri="{FF2B5EF4-FFF2-40B4-BE49-F238E27FC236}">
                  <a16:creationId xmlns:a16="http://schemas.microsoft.com/office/drawing/2014/main" id="{25150070-7AC0-4A2D-BF7A-B36BFC816487}"/>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86021" name="Rectangle 5">
            <a:extLst>
              <a:ext uri="{FF2B5EF4-FFF2-40B4-BE49-F238E27FC236}">
                <a16:creationId xmlns:a16="http://schemas.microsoft.com/office/drawing/2014/main" id="{5CB41B85-3FAE-46F1-A18B-FA30A93D70D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2" name="Rectangle 6">
            <a:extLst>
              <a:ext uri="{FF2B5EF4-FFF2-40B4-BE49-F238E27FC236}">
                <a16:creationId xmlns:a16="http://schemas.microsoft.com/office/drawing/2014/main" id="{906F0B89-81A4-415C-8624-833DF6E69F1D}"/>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3" name="Rectangle 7">
            <a:extLst>
              <a:ext uri="{FF2B5EF4-FFF2-40B4-BE49-F238E27FC236}">
                <a16:creationId xmlns:a16="http://schemas.microsoft.com/office/drawing/2014/main" id="{C63E1EC7-AE4A-4CA7-835C-7D73149EB0F7}"/>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86024" name="Rectangle 8">
            <a:extLst>
              <a:ext uri="{FF2B5EF4-FFF2-40B4-BE49-F238E27FC236}">
                <a16:creationId xmlns:a16="http://schemas.microsoft.com/office/drawing/2014/main" id="{37893A2B-439D-4B1C-9CD9-AB3CA67C33F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86025" name="Rectangle 9">
            <a:extLst>
              <a:ext uri="{FF2B5EF4-FFF2-40B4-BE49-F238E27FC236}">
                <a16:creationId xmlns:a16="http://schemas.microsoft.com/office/drawing/2014/main" id="{5B1FEA28-F1C1-4119-A8CD-C9325ABCE2A0}"/>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8A89C1FE-F283-4E67-AECF-5EEFFC0690D7}" type="slidenum">
              <a:rPr lang="en-US" altLang="en-US"/>
              <a:pPr>
                <a:defRPr/>
              </a:pPr>
              <a:t>‹#›</a:t>
            </a:fld>
            <a:endParaRPr lang="en-US" altLang="en-US"/>
          </a:p>
        </p:txBody>
      </p:sp>
    </p:spTree>
    <p:extLst>
      <p:ext uri="{BB962C8B-B14F-4D97-AF65-F5344CB8AC3E}">
        <p14:creationId xmlns:p14="http://schemas.microsoft.com/office/powerpoint/2010/main" val="1555317482"/>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normAutofit/>
          </a:bodyPr>
          <a:lstStyle/>
          <a:p>
            <a:pPr algn="l"/>
            <a:r>
              <a:rPr lang="en-US" sz="9600" b="1" dirty="0">
                <a:solidFill>
                  <a:srgbClr val="FFC000"/>
                </a:solidFill>
                <a:effectLst>
                  <a:outerShdw blurRad="38100" dist="38100" dir="2700000" algn="tl">
                    <a:srgbClr val="000000">
                      <a:alpha val="43137"/>
                    </a:srgbClr>
                  </a:outerShdw>
                </a:effectLst>
              </a:rPr>
              <a:t>Hebrews</a:t>
            </a:r>
          </a:p>
        </p:txBody>
      </p:sp>
      <p:sp>
        <p:nvSpPr>
          <p:cNvPr id="4" name="Subtitle 3"/>
          <p:cNvSpPr>
            <a:spLocks noGrp="1"/>
          </p:cNvSpPr>
          <p:nvPr>
            <p:ph type="subTitle" idx="1"/>
          </p:nvPr>
        </p:nvSpPr>
        <p:spPr/>
        <p:txBody>
          <a:bodyPr/>
          <a:lstStyle/>
          <a:p>
            <a:r>
              <a:rPr lang="en-US" dirty="0"/>
              <a:t>Letter to those being pressured to turn back to </a:t>
            </a:r>
            <a:r>
              <a:rPr lang="en-US" dirty="0" err="1"/>
              <a:t>judaism</a:t>
            </a:r>
            <a:endParaRPr lang="en-US" dirty="0"/>
          </a:p>
        </p:txBody>
      </p:sp>
    </p:spTree>
    <p:extLst>
      <p:ext uri="{BB962C8B-B14F-4D97-AF65-F5344CB8AC3E}">
        <p14:creationId xmlns:p14="http://schemas.microsoft.com/office/powerpoint/2010/main" val="119408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18A0-5E7E-457C-8F26-B8E7C902A761}"/>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LITERARY CHARACTER</a:t>
            </a:r>
          </a:p>
        </p:txBody>
      </p:sp>
      <p:sp>
        <p:nvSpPr>
          <p:cNvPr id="5" name="Content Placeholder 4">
            <a:extLst>
              <a:ext uri="{FF2B5EF4-FFF2-40B4-BE49-F238E27FC236}">
                <a16:creationId xmlns:a16="http://schemas.microsoft.com/office/drawing/2014/main" id="{06C986FD-E056-4BC3-81C6-E05B2CB3BDEE}"/>
              </a:ext>
            </a:extLst>
          </p:cNvPr>
          <p:cNvSpPr>
            <a:spLocks noGrp="1"/>
          </p:cNvSpPr>
          <p:nvPr>
            <p:ph idx="1"/>
          </p:nvPr>
        </p:nvSpPr>
        <p:spPr>
          <a:xfrm>
            <a:off x="1154954" y="1949116"/>
            <a:ext cx="10226920" cy="4451684"/>
          </a:xfrm>
        </p:spPr>
        <p:txBody>
          <a:bodyPr>
            <a:normAutofit/>
          </a:bodyPr>
          <a:lstStyle/>
          <a:p>
            <a:pPr marL="0" indent="0">
              <a:buNone/>
            </a:pPr>
            <a:r>
              <a:rPr lang="en-US" sz="2800" b="1" dirty="0">
                <a:solidFill>
                  <a:schemeClr val="tx2">
                    <a:lumMod val="75000"/>
                  </a:schemeClr>
                </a:solidFill>
              </a:rPr>
              <a:t>By all accounts, the Letter to the Hebrews contains some of the most sophisticated Greek in the NT.</a:t>
            </a:r>
          </a:p>
          <a:p>
            <a:r>
              <a:rPr lang="en-US" sz="2400" i="1" dirty="0">
                <a:solidFill>
                  <a:schemeClr val="tx1"/>
                </a:solidFill>
              </a:rPr>
              <a:t>The diction and rhetorical style are elevated, and the sentences carefully constructed.</a:t>
            </a:r>
          </a:p>
          <a:p>
            <a:r>
              <a:rPr lang="en-US" sz="2400" i="1" dirty="0">
                <a:solidFill>
                  <a:schemeClr val="tx1"/>
                </a:solidFill>
              </a:rPr>
              <a:t>Though there is no epistolary introduction (leading some to argue that the letter reads more like a sermon), there is an epistolary conclusion (13:18-25).</a:t>
            </a:r>
          </a:p>
          <a:p>
            <a:r>
              <a:rPr lang="en-US" sz="2400" i="1" dirty="0">
                <a:solidFill>
                  <a:schemeClr val="tx1"/>
                </a:solidFill>
              </a:rPr>
              <a:t>The book is saturated with allusions and quotations from the Hebrew Bible (quoted, however, from the LXX).</a:t>
            </a:r>
          </a:p>
          <a:p>
            <a:endParaRPr lang="en-US" sz="2400" i="1" dirty="0">
              <a:solidFill>
                <a:schemeClr val="tx2">
                  <a:lumMod val="75000"/>
                </a:schemeClr>
              </a:solidFill>
            </a:endParaRPr>
          </a:p>
        </p:txBody>
      </p:sp>
    </p:spTree>
    <p:extLst>
      <p:ext uri="{BB962C8B-B14F-4D97-AF65-F5344CB8AC3E}">
        <p14:creationId xmlns:p14="http://schemas.microsoft.com/office/powerpoint/2010/main" val="21682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EC3D87-17C0-4039-8713-FEB8CD9115A1}"/>
              </a:ext>
            </a:extLst>
          </p:cNvPr>
          <p:cNvSpPr>
            <a:spLocks noGrp="1"/>
          </p:cNvSpPr>
          <p:nvPr>
            <p:ph type="title"/>
          </p:nvPr>
        </p:nvSpPr>
        <p:spPr>
          <a:xfrm>
            <a:off x="1154954" y="853353"/>
            <a:ext cx="8761413" cy="706964"/>
          </a:xfrm>
        </p:spPr>
        <p:txBody>
          <a:bodyPr/>
          <a:lstStyle/>
          <a:p>
            <a:r>
              <a:rPr lang="en-US" b="1" dirty="0">
                <a:solidFill>
                  <a:srgbClr val="FF0000"/>
                </a:solidFill>
                <a:effectLst>
                  <a:outerShdw blurRad="38100" dist="38100" dir="2700000" algn="tl">
                    <a:srgbClr val="000000">
                      <a:alpha val="43137"/>
                    </a:srgbClr>
                  </a:outerShdw>
                </a:effectLst>
              </a:rPr>
              <a:t>The Final Yom Kippur</a:t>
            </a:r>
          </a:p>
        </p:txBody>
      </p:sp>
      <p:sp>
        <p:nvSpPr>
          <p:cNvPr id="8" name="Content Placeholder 7">
            <a:extLst>
              <a:ext uri="{FF2B5EF4-FFF2-40B4-BE49-F238E27FC236}">
                <a16:creationId xmlns:a16="http://schemas.microsoft.com/office/drawing/2014/main" id="{BE618F89-9AD3-49E9-B61C-6AF7E0E262C3}"/>
              </a:ext>
            </a:extLst>
          </p:cNvPr>
          <p:cNvSpPr>
            <a:spLocks noGrp="1"/>
          </p:cNvSpPr>
          <p:nvPr>
            <p:ph idx="1"/>
          </p:nvPr>
        </p:nvSpPr>
        <p:spPr>
          <a:xfrm>
            <a:off x="1154954" y="1756612"/>
            <a:ext cx="10563804" cy="4596063"/>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Staying with the theme of the heavenly sanctuary, the author now asserts that Christ has entered this “perfect tent”, one NOT made by human hands.</a:t>
            </a:r>
          </a:p>
          <a:p>
            <a:r>
              <a:rPr lang="en-US" sz="2400" i="1" dirty="0">
                <a:solidFill>
                  <a:schemeClr val="tx1"/>
                </a:solidFill>
              </a:rPr>
              <a:t>This entry into the heavenly sanctuary was not according to the old pattern with goats’ and bulls’ blood, but rather, Christ brought into the Most Holy Place of heaven his own sacrificial blood—and he did so “once, for all”!</a:t>
            </a:r>
          </a:p>
          <a:p>
            <a:r>
              <a:rPr lang="en-US" sz="2400" i="1" dirty="0">
                <a:solidFill>
                  <a:schemeClr val="tx1"/>
                </a:solidFill>
              </a:rPr>
              <a:t>The emphatic term </a:t>
            </a:r>
            <a:r>
              <a:rPr lang="en-US" sz="2400" dirty="0">
                <a:solidFill>
                  <a:schemeClr val="tx1"/>
                </a:solidFill>
                <a:latin typeface="Greekth" panose="02020803070505020304" pitchFamily="18" charset="0"/>
              </a:rPr>
              <a:t>e]fa&lt;</a:t>
            </a:r>
            <a:r>
              <a:rPr lang="en-US" sz="2400" dirty="0" err="1">
                <a:solidFill>
                  <a:schemeClr val="tx1"/>
                </a:solidFill>
                <a:latin typeface="Greekth" panose="02020803070505020304" pitchFamily="18" charset="0"/>
              </a:rPr>
              <a:t>pac</a:t>
            </a:r>
            <a:r>
              <a:rPr lang="en-US" sz="2400" dirty="0">
                <a:solidFill>
                  <a:schemeClr val="tx1"/>
                </a:solidFill>
              </a:rPr>
              <a:t> (= once, for all) stands in direct contrast to the repetitive sacrifices of the sons of Aaron, and unlike theirs, this one purifies even the conscience of the worshipper, securing eternal redemption.</a:t>
            </a:r>
            <a:endParaRPr lang="en-US" sz="2400" i="1" dirty="0">
              <a:solidFill>
                <a:schemeClr val="tx1"/>
              </a:solidFill>
            </a:endParaRPr>
          </a:p>
        </p:txBody>
      </p:sp>
    </p:spTree>
    <p:extLst>
      <p:ext uri="{BB962C8B-B14F-4D97-AF65-F5344CB8AC3E}">
        <p14:creationId xmlns:p14="http://schemas.microsoft.com/office/powerpoint/2010/main" val="1453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4EF1-1926-4A0B-9B24-4FCC87E31B33}"/>
              </a:ext>
            </a:extLst>
          </p:cNvPr>
          <p:cNvSpPr>
            <a:spLocks noGrp="1"/>
          </p:cNvSpPr>
          <p:nvPr>
            <p:ph type="title"/>
          </p:nvPr>
        </p:nvSpPr>
        <p:spPr>
          <a:xfrm>
            <a:off x="1154954" y="708975"/>
            <a:ext cx="8761413" cy="706964"/>
          </a:xfrm>
        </p:spPr>
        <p:txBody>
          <a:bodyPr/>
          <a:lstStyle/>
          <a:p>
            <a:r>
              <a:rPr lang="en-US" b="1" dirty="0">
                <a:solidFill>
                  <a:srgbClr val="FF0000"/>
                </a:solidFill>
                <a:effectLst>
                  <a:outerShdw blurRad="38100" dist="38100" dir="2700000" algn="tl">
                    <a:srgbClr val="000000">
                      <a:alpha val="43137"/>
                    </a:srgbClr>
                  </a:outerShdw>
                </a:effectLst>
              </a:rPr>
              <a:t>The </a:t>
            </a:r>
            <a:r>
              <a:rPr lang="en-US" b="1" i="1" dirty="0">
                <a:solidFill>
                  <a:srgbClr val="FF0000"/>
                </a:solidFill>
                <a:effectLst>
                  <a:outerShdw blurRad="38100" dist="38100" dir="2700000" algn="tl">
                    <a:srgbClr val="000000">
                      <a:alpha val="43137"/>
                    </a:srgbClr>
                  </a:outerShdw>
                </a:effectLst>
              </a:rPr>
              <a:t>a fortiori</a:t>
            </a:r>
            <a:r>
              <a:rPr lang="en-US" b="1" dirty="0">
                <a:solidFill>
                  <a:srgbClr val="FF0000"/>
                </a:solidFill>
                <a:effectLst>
                  <a:outerShdw blurRad="38100" dist="38100" dir="2700000" algn="tl">
                    <a:srgbClr val="000000">
                      <a:alpha val="43137"/>
                    </a:srgbClr>
                  </a:outerShdw>
                </a:effectLst>
              </a:rPr>
              <a:t> Argument</a:t>
            </a:r>
          </a:p>
        </p:txBody>
      </p:sp>
      <p:sp>
        <p:nvSpPr>
          <p:cNvPr id="3" name="Content Placeholder 2">
            <a:extLst>
              <a:ext uri="{FF2B5EF4-FFF2-40B4-BE49-F238E27FC236}">
                <a16:creationId xmlns:a16="http://schemas.microsoft.com/office/drawing/2014/main" id="{BBFD2765-9EFE-41E1-9DCA-D7CBC1F79AE1}"/>
              </a:ext>
            </a:extLst>
          </p:cNvPr>
          <p:cNvSpPr>
            <a:spLocks noGrp="1"/>
          </p:cNvSpPr>
          <p:nvPr>
            <p:ph idx="1"/>
          </p:nvPr>
        </p:nvSpPr>
        <p:spPr>
          <a:xfrm>
            <a:off x="1154954" y="1660358"/>
            <a:ext cx="10515678" cy="5029199"/>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If the Aaronic rituals for purification, exemplified in Yom Kippur and the red heifer ordinance, were effective outwardly, how much more is the blood of God’s Messiah offered as a perfect sacrifice to God through the Spirit effective for the removal of inward guilt.</a:t>
            </a:r>
          </a:p>
          <a:p>
            <a:r>
              <a:rPr lang="en-US" sz="2400" i="1" dirty="0">
                <a:solidFill>
                  <a:schemeClr val="tx1"/>
                </a:solidFill>
              </a:rPr>
              <a:t>The author of Hebrews is consciously Trinitarian here.</a:t>
            </a:r>
          </a:p>
          <a:p>
            <a:r>
              <a:rPr lang="en-US" sz="2400" i="1" dirty="0">
                <a:solidFill>
                  <a:schemeClr val="tx1"/>
                </a:solidFill>
              </a:rPr>
              <a:t>The purification of the nation on the day of Yom Kippur is paralleled by the purification of individuals at miscellaneous times by the ashes of a red heifer (Nu 19). </a:t>
            </a:r>
          </a:p>
          <a:p>
            <a:r>
              <a:rPr lang="en-US" sz="2400" i="1" dirty="0">
                <a:solidFill>
                  <a:schemeClr val="tx1"/>
                </a:solidFill>
              </a:rPr>
              <a:t>Still, both these ancient ordinances are surpassed by the sacrifice of Christ.</a:t>
            </a:r>
          </a:p>
        </p:txBody>
      </p:sp>
    </p:spTree>
    <p:extLst>
      <p:ext uri="{BB962C8B-B14F-4D97-AF65-F5344CB8AC3E}">
        <p14:creationId xmlns:p14="http://schemas.microsoft.com/office/powerpoint/2010/main" val="21240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DAF1-8CF6-4C08-8664-1DAF8537EBFD}"/>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New Covenant</a:t>
            </a:r>
          </a:p>
        </p:txBody>
      </p:sp>
      <p:sp>
        <p:nvSpPr>
          <p:cNvPr id="3" name="Content Placeholder 2">
            <a:extLst>
              <a:ext uri="{FF2B5EF4-FFF2-40B4-BE49-F238E27FC236}">
                <a16:creationId xmlns:a16="http://schemas.microsoft.com/office/drawing/2014/main" id="{23B15331-8B3B-4DFE-9387-D0E9F51A93A5}"/>
              </a:ext>
            </a:extLst>
          </p:cNvPr>
          <p:cNvSpPr>
            <a:spLocks noGrp="1"/>
          </p:cNvSpPr>
          <p:nvPr>
            <p:ph idx="1"/>
          </p:nvPr>
        </p:nvSpPr>
        <p:spPr>
          <a:xfrm>
            <a:off x="1154954" y="1925053"/>
            <a:ext cx="10491614" cy="4475747"/>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new covenant, which Christ mediates, guarantees what the old covenant could not.</a:t>
            </a:r>
          </a:p>
          <a:p>
            <a:r>
              <a:rPr lang="en-US" sz="2400" i="1" dirty="0">
                <a:solidFill>
                  <a:schemeClr val="tx1"/>
                </a:solidFill>
              </a:rPr>
              <a:t>The old covenant was characterized by retributive justice of blessings and curses.</a:t>
            </a:r>
          </a:p>
          <a:p>
            <a:r>
              <a:rPr lang="en-US" sz="2400" i="1" dirty="0">
                <a:solidFill>
                  <a:schemeClr val="tx1"/>
                </a:solidFill>
              </a:rPr>
              <a:t>The new covenant is characterized by the redeeming act of Christ’s death which sets the guilty party free and ensures the eternal inheritance God has promised to those whom he calls.</a:t>
            </a:r>
          </a:p>
          <a:p>
            <a:r>
              <a:rPr lang="en-US" sz="2400" i="1" dirty="0">
                <a:solidFill>
                  <a:schemeClr val="tx1"/>
                </a:solidFill>
              </a:rPr>
              <a:t>Unlike the ancient Israelites who were “not able to enter because of unbelief” (cf. 3:19), those under the new covenant will truly receive what has been promised!</a:t>
            </a:r>
          </a:p>
        </p:txBody>
      </p:sp>
    </p:spTree>
    <p:extLst>
      <p:ext uri="{BB962C8B-B14F-4D97-AF65-F5344CB8AC3E}">
        <p14:creationId xmlns:p14="http://schemas.microsoft.com/office/powerpoint/2010/main" val="333473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A026-2A3E-4C14-94FA-A67A883005EE}"/>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Word with a Double Meaning</a:t>
            </a:r>
          </a:p>
        </p:txBody>
      </p:sp>
      <p:sp>
        <p:nvSpPr>
          <p:cNvPr id="3" name="Content Placeholder 2">
            <a:extLst>
              <a:ext uri="{FF2B5EF4-FFF2-40B4-BE49-F238E27FC236}">
                <a16:creationId xmlns:a16="http://schemas.microsoft.com/office/drawing/2014/main" id="{9D73B680-B179-4871-B24F-96316FE20C58}"/>
              </a:ext>
            </a:extLst>
          </p:cNvPr>
          <p:cNvSpPr>
            <a:spLocks noGrp="1"/>
          </p:cNvSpPr>
          <p:nvPr>
            <p:ph idx="1"/>
          </p:nvPr>
        </p:nvSpPr>
        <p:spPr>
          <a:xfrm>
            <a:off x="1154954" y="1933964"/>
            <a:ext cx="10275046" cy="3950368"/>
          </a:xfrm>
        </p:spPr>
        <p:txBody>
          <a:bodyPr>
            <a:normAutofit/>
          </a:bodyPr>
          <a:lstStyle/>
          <a:p>
            <a:pPr marL="0" indent="0">
              <a:buNone/>
            </a:pPr>
            <a:r>
              <a:rPr lang="en-US" sz="2800" b="1" dirty="0">
                <a:solidFill>
                  <a:srgbClr val="FFC000"/>
                </a:solidFill>
              </a:rPr>
              <a:t>The word for covenant, </a:t>
            </a:r>
            <a:r>
              <a:rPr lang="en-US" sz="2800" b="1" dirty="0" err="1">
                <a:solidFill>
                  <a:srgbClr val="FFC000"/>
                </a:solidFill>
                <a:latin typeface="Greekth" panose="02020803070505020304" pitchFamily="18" charset="0"/>
              </a:rPr>
              <a:t>diaqh</a:t>
            </a:r>
            <a:r>
              <a:rPr lang="en-US" sz="2800" b="1" dirty="0">
                <a:solidFill>
                  <a:srgbClr val="FFC000"/>
                </a:solidFill>
                <a:latin typeface="Greekth" panose="02020803070505020304" pitchFamily="18" charset="0"/>
              </a:rPr>
              <a:t>&lt;</a:t>
            </a:r>
            <a:r>
              <a:rPr lang="en-US" sz="2800" b="1" dirty="0" err="1">
                <a:solidFill>
                  <a:srgbClr val="FFC000"/>
                </a:solidFill>
                <a:latin typeface="Greekth" panose="02020803070505020304" pitchFamily="18" charset="0"/>
              </a:rPr>
              <a:t>kh</a:t>
            </a:r>
            <a:r>
              <a:rPr lang="en-US" sz="2800" b="1" dirty="0">
                <a:solidFill>
                  <a:srgbClr val="FFC000"/>
                </a:solidFill>
              </a:rPr>
              <a:t>, was more commonly used in the Greco-Roman world for a last will and testament.</a:t>
            </a:r>
          </a:p>
          <a:p>
            <a:r>
              <a:rPr lang="en-US" sz="2400" i="1" dirty="0">
                <a:solidFill>
                  <a:schemeClr val="bg1"/>
                </a:solidFill>
              </a:rPr>
              <a:t>Though his primary focus is on the covenant, the author is not willing to pass up a pertinent analogy with this more common use of the term.</a:t>
            </a:r>
          </a:p>
          <a:p>
            <a:r>
              <a:rPr lang="en-US" sz="2400" i="1" dirty="0">
                <a:solidFill>
                  <a:schemeClr val="bg1"/>
                </a:solidFill>
              </a:rPr>
              <a:t>By definition, a last will and testament has no force until the death of its composer, and in the same way, Christ’s death made effective the new covenant.</a:t>
            </a:r>
          </a:p>
          <a:p>
            <a:pPr marL="0" indent="0">
              <a:buNone/>
            </a:pPr>
            <a:endParaRPr lang="en-US" sz="2800" dirty="0">
              <a:solidFill>
                <a:srgbClr val="FFC000"/>
              </a:solidFill>
            </a:endParaRPr>
          </a:p>
        </p:txBody>
      </p:sp>
    </p:spTree>
    <p:extLst>
      <p:ext uri="{BB962C8B-B14F-4D97-AF65-F5344CB8AC3E}">
        <p14:creationId xmlns:p14="http://schemas.microsoft.com/office/powerpoint/2010/main" val="169998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D495-A36C-4679-B3A3-9DE8E7D18FE3}"/>
              </a:ext>
            </a:extLst>
          </p:cNvPr>
          <p:cNvSpPr>
            <a:spLocks noGrp="1"/>
          </p:cNvSpPr>
          <p:nvPr>
            <p:ph type="title"/>
          </p:nvPr>
        </p:nvSpPr>
        <p:spPr>
          <a:xfrm>
            <a:off x="1154954" y="227715"/>
            <a:ext cx="8761413" cy="706964"/>
          </a:xfrm>
        </p:spPr>
        <p:txBody>
          <a:bodyPr/>
          <a:lstStyle/>
          <a:p>
            <a:r>
              <a:rPr lang="en-US" b="1" dirty="0">
                <a:solidFill>
                  <a:srgbClr val="FF0000"/>
                </a:solidFill>
                <a:effectLst>
                  <a:outerShdw blurRad="38100" dist="38100" dir="2700000" algn="tl">
                    <a:srgbClr val="000000">
                      <a:alpha val="43137"/>
                    </a:srgbClr>
                  </a:outerShdw>
                </a:effectLst>
              </a:rPr>
              <a:t>Symbolic Actions of Blood Application</a:t>
            </a:r>
          </a:p>
        </p:txBody>
      </p:sp>
      <p:sp>
        <p:nvSpPr>
          <p:cNvPr id="3" name="Content Placeholder 2">
            <a:extLst>
              <a:ext uri="{FF2B5EF4-FFF2-40B4-BE49-F238E27FC236}">
                <a16:creationId xmlns:a16="http://schemas.microsoft.com/office/drawing/2014/main" id="{E4DDE49E-3B65-4D1A-8C8E-E38B283FF8C9}"/>
              </a:ext>
            </a:extLst>
          </p:cNvPr>
          <p:cNvSpPr>
            <a:spLocks noGrp="1"/>
          </p:cNvSpPr>
          <p:nvPr>
            <p:ph idx="1"/>
          </p:nvPr>
        </p:nvSpPr>
        <p:spPr>
          <a:xfrm>
            <a:off x="1154954" y="1179102"/>
            <a:ext cx="10563804" cy="4764502"/>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In 9:18-22 the author introduces several puzzling features with references to “water, scarlet wool and hyssop” as well as the sprinkling of “the scroll”.</a:t>
            </a:r>
          </a:p>
          <a:p>
            <a:r>
              <a:rPr lang="en-US" sz="2400" i="1" dirty="0">
                <a:solidFill>
                  <a:schemeClr val="tx1"/>
                </a:solidFill>
              </a:rPr>
              <a:t>In the Exodus account, the only things directly mentioned are the blood dashed against the altar, representing God, the first party of the covenant, and blood dashed over the heads of the people, the second party of the covenant (Ex. 24:4b-8).</a:t>
            </a:r>
          </a:p>
          <a:p>
            <a:r>
              <a:rPr lang="en-US" sz="2400" i="1" dirty="0">
                <a:solidFill>
                  <a:schemeClr val="tx1"/>
                </a:solidFill>
              </a:rPr>
              <a:t>In mentioning these other elements, the author of Hebrews speaks about traditions to which we no longer have access (possibly oral traditions).</a:t>
            </a:r>
          </a:p>
          <a:p>
            <a:r>
              <a:rPr lang="en-US" sz="2400" i="1" dirty="0">
                <a:solidFill>
                  <a:schemeClr val="tx1"/>
                </a:solidFill>
              </a:rPr>
              <a:t>However, Josephus does mention the sprinkling of blood on the tent and its furnishings and utensils (</a:t>
            </a:r>
            <a:r>
              <a:rPr lang="en-US" sz="2400" i="1" u="sng" dirty="0">
                <a:solidFill>
                  <a:schemeClr val="tx1"/>
                </a:solidFill>
              </a:rPr>
              <a:t>Antiquities</a:t>
            </a:r>
            <a:r>
              <a:rPr lang="en-US" sz="2400" i="1" dirty="0">
                <a:solidFill>
                  <a:schemeClr val="tx1"/>
                </a:solidFill>
              </a:rPr>
              <a:t> III.205-206).</a:t>
            </a:r>
          </a:p>
        </p:txBody>
      </p:sp>
      <p:sp>
        <p:nvSpPr>
          <p:cNvPr id="4" name="TextBox 3">
            <a:extLst>
              <a:ext uri="{FF2B5EF4-FFF2-40B4-BE49-F238E27FC236}">
                <a16:creationId xmlns:a16="http://schemas.microsoft.com/office/drawing/2014/main" id="{5C5690A7-CF7A-4BB0-A7B8-CC05958BF530}"/>
              </a:ext>
            </a:extLst>
          </p:cNvPr>
          <p:cNvSpPr txBox="1"/>
          <p:nvPr/>
        </p:nvSpPr>
        <p:spPr>
          <a:xfrm>
            <a:off x="457200" y="5823289"/>
            <a:ext cx="11261558" cy="954107"/>
          </a:xfrm>
          <a:prstGeom prst="rect">
            <a:avLst/>
          </a:prstGeom>
          <a:solidFill>
            <a:schemeClr val="accent1">
              <a:lumMod val="40000"/>
              <a:lumOff val="60000"/>
            </a:schemeClr>
          </a:solidFill>
        </p:spPr>
        <p:txBody>
          <a:bodyPr wrap="square" rtlCol="0">
            <a:spAutoFit/>
          </a:bodyPr>
          <a:lstStyle/>
          <a:p>
            <a:pPr algn="ctr"/>
            <a:r>
              <a:rPr lang="en-US" sz="2800" b="1" dirty="0">
                <a:latin typeface="Agency FB" panose="020B0503020202020204" pitchFamily="34" charset="0"/>
              </a:rPr>
              <a:t>Such rituals are summarized in the Levitical statement that blood is the agent of atonement (Lv. 17:11) and the conclusion that without blood, there is no forgiveness of sins.</a:t>
            </a:r>
          </a:p>
        </p:txBody>
      </p:sp>
    </p:spTree>
    <p:extLst>
      <p:ext uri="{BB962C8B-B14F-4D97-AF65-F5344CB8AC3E}">
        <p14:creationId xmlns:p14="http://schemas.microsoft.com/office/powerpoint/2010/main" val="29455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8253-36D5-453B-B4B7-899DC1AB83B2}"/>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Blood Ritual in the Heavenlies</a:t>
            </a:r>
          </a:p>
        </p:txBody>
      </p:sp>
      <p:sp>
        <p:nvSpPr>
          <p:cNvPr id="3" name="Content Placeholder 2">
            <a:extLst>
              <a:ext uri="{FF2B5EF4-FFF2-40B4-BE49-F238E27FC236}">
                <a16:creationId xmlns:a16="http://schemas.microsoft.com/office/drawing/2014/main" id="{EB81257A-CC69-4967-AD88-DBD31DBB750F}"/>
              </a:ext>
            </a:extLst>
          </p:cNvPr>
          <p:cNvSpPr>
            <a:spLocks noGrp="1"/>
          </p:cNvSpPr>
          <p:nvPr>
            <p:ph idx="1"/>
          </p:nvPr>
        </p:nvSpPr>
        <p:spPr>
          <a:xfrm>
            <a:off x="1154954" y="1925053"/>
            <a:ext cx="10467551" cy="4094747"/>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If a blood ritual was necessary in the earthly sanctuary (the earthly copy), it follows that a blood ritual was necessary in the heavenly sanctuary (the true tabernacle)—but with better sacrifices!</a:t>
            </a:r>
          </a:p>
          <a:p>
            <a:r>
              <a:rPr lang="en-US" sz="2400" i="1" dirty="0">
                <a:solidFill>
                  <a:schemeClr val="tx1"/>
                </a:solidFill>
              </a:rPr>
              <a:t>The “better sacrifice” is not the blood of an animal but the blood of the Messiah.</a:t>
            </a:r>
          </a:p>
          <a:p>
            <a:r>
              <a:rPr lang="en-US" sz="2400" i="1" dirty="0">
                <a:solidFill>
                  <a:schemeClr val="tx1"/>
                </a:solidFill>
              </a:rPr>
              <a:t>Here, Christ offered his own blood </a:t>
            </a:r>
            <a:r>
              <a:rPr lang="en-US" sz="2400" i="1" u="sng" dirty="0">
                <a:solidFill>
                  <a:schemeClr val="tx1"/>
                </a:solidFill>
              </a:rPr>
              <a:t>once</a:t>
            </a:r>
            <a:r>
              <a:rPr lang="en-US" sz="2400" i="1" dirty="0">
                <a:solidFill>
                  <a:schemeClr val="tx1"/>
                </a:solidFill>
              </a:rPr>
              <a:t> (</a:t>
            </a:r>
            <a:r>
              <a:rPr lang="en-US" sz="2400" dirty="0" err="1">
                <a:solidFill>
                  <a:prstClr val="black"/>
                </a:solidFill>
                <a:latin typeface="Greekth" panose="02020803070505020304" pitchFamily="18" charset="0"/>
              </a:rPr>
              <a:t>a!pac</a:t>
            </a:r>
            <a:r>
              <a:rPr lang="en-US" sz="2400" i="1" dirty="0">
                <a:solidFill>
                  <a:schemeClr val="tx1"/>
                </a:solidFill>
              </a:rPr>
              <a:t>) and serves as our ongoing intercessor.</a:t>
            </a:r>
          </a:p>
          <a:p>
            <a:r>
              <a:rPr lang="en-US" sz="2400" i="1" dirty="0">
                <a:solidFill>
                  <a:schemeClr val="tx1"/>
                </a:solidFill>
              </a:rPr>
              <a:t>His sacrifice is not repetitive, but it is offered at the climax of the ages—for in Christ, the coming age already has begun!</a:t>
            </a:r>
          </a:p>
        </p:txBody>
      </p:sp>
    </p:spTree>
    <p:extLst>
      <p:ext uri="{BB962C8B-B14F-4D97-AF65-F5344CB8AC3E}">
        <p14:creationId xmlns:p14="http://schemas.microsoft.com/office/powerpoint/2010/main" val="29366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0844-5E50-4A60-BCA1-C4C56988B71D}"/>
              </a:ext>
            </a:extLst>
          </p:cNvPr>
          <p:cNvSpPr>
            <a:spLocks noGrp="1"/>
          </p:cNvSpPr>
          <p:nvPr>
            <p:ph type="title"/>
          </p:nvPr>
        </p:nvSpPr>
        <p:spPr>
          <a:xfrm>
            <a:off x="1154954" y="973668"/>
            <a:ext cx="9721593" cy="734816"/>
          </a:xfrm>
        </p:spPr>
        <p:txBody>
          <a:bodyPr/>
          <a:lstStyle/>
          <a:p>
            <a:r>
              <a:rPr lang="en-US" b="1" dirty="0">
                <a:solidFill>
                  <a:srgbClr val="FF0000"/>
                </a:solidFill>
                <a:effectLst>
                  <a:outerShdw blurRad="38100" dist="38100" dir="2700000" algn="tl">
                    <a:srgbClr val="000000">
                      <a:alpha val="43137"/>
                    </a:srgbClr>
                  </a:outerShdw>
                </a:effectLst>
              </a:rPr>
              <a:t>The Completion of the Atonement Ritual</a:t>
            </a:r>
          </a:p>
        </p:txBody>
      </p:sp>
      <p:sp>
        <p:nvSpPr>
          <p:cNvPr id="3" name="Content Placeholder 2">
            <a:extLst>
              <a:ext uri="{FF2B5EF4-FFF2-40B4-BE49-F238E27FC236}">
                <a16:creationId xmlns:a16="http://schemas.microsoft.com/office/drawing/2014/main" id="{44F20405-5B84-4235-B283-1AA8D8D6D51C}"/>
              </a:ext>
            </a:extLst>
          </p:cNvPr>
          <p:cNvSpPr>
            <a:spLocks noGrp="1"/>
          </p:cNvSpPr>
          <p:nvPr>
            <p:ph idx="1"/>
          </p:nvPr>
        </p:nvSpPr>
        <p:spPr>
          <a:xfrm>
            <a:off x="1154953" y="2117557"/>
            <a:ext cx="10467551" cy="4427621"/>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Though the offering of Christ’s blood in the heavenly sanctuary is now complete, the atonement ritual of Yom Kippur has not yet been completed.</a:t>
            </a:r>
          </a:p>
          <a:p>
            <a:r>
              <a:rPr lang="en-US" sz="2400" i="1" dirty="0">
                <a:solidFill>
                  <a:schemeClr val="tx1"/>
                </a:solidFill>
              </a:rPr>
              <a:t>One final action remains—the reappearance of the High Priest from within the Most Holy Place to bless the people (cf. Nu. 6:22-27).</a:t>
            </a:r>
          </a:p>
          <a:p>
            <a:r>
              <a:rPr lang="en-US" sz="2400" i="1" dirty="0">
                <a:solidFill>
                  <a:schemeClr val="tx1"/>
                </a:solidFill>
              </a:rPr>
              <a:t>Christ, the great High Priest, will not abandon his people to death (even though everyone dies!), but he will appear to them again, just as Aaron once appeared to the congregation waiting outside.</a:t>
            </a:r>
          </a:p>
          <a:p>
            <a:r>
              <a:rPr lang="en-US" sz="2400" i="1" dirty="0">
                <a:solidFill>
                  <a:schemeClr val="tx1"/>
                </a:solidFill>
              </a:rPr>
              <a:t>This final appearance of the High Priest, the return of Christ, confirms that sin has been annulled and salvation is final!</a:t>
            </a:r>
          </a:p>
        </p:txBody>
      </p:sp>
    </p:spTree>
    <p:extLst>
      <p:ext uri="{BB962C8B-B14F-4D97-AF65-F5344CB8AC3E}">
        <p14:creationId xmlns:p14="http://schemas.microsoft.com/office/powerpoint/2010/main" val="33515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Once for All! </a:t>
            </a:r>
            <a:r>
              <a:rPr lang="en-US" sz="2800" b="1" dirty="0">
                <a:solidFill>
                  <a:srgbClr val="FFFF00"/>
                </a:solidFill>
                <a:effectLst>
                  <a:outerShdw blurRad="38100" dist="38100" dir="2700000" algn="tl">
                    <a:srgbClr val="000000">
                      <a:alpha val="43137"/>
                    </a:srgbClr>
                  </a:outerShdw>
                </a:effectLst>
              </a:rPr>
              <a:t>(10:1-18)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0077" y="1996397"/>
            <a:ext cx="9490662" cy="4498995"/>
          </a:xfrm>
        </p:spPr>
        <p:txBody>
          <a:bodyPr>
            <a:normAutofit lnSpcReduction="10000"/>
          </a:bodyPr>
          <a:lstStyle/>
          <a:p>
            <a:pPr marL="0" indent="0">
              <a:buNone/>
              <a:defRPr/>
            </a:pPr>
            <a:r>
              <a:rPr lang="en-US" sz="3000" b="1" dirty="0">
                <a:solidFill>
                  <a:srgbClr val="FFC000"/>
                </a:solidFill>
              </a:rPr>
              <a:t>The author’s explanation of Christ’s superior priesthood climaxes in a single word: </a:t>
            </a:r>
            <a:r>
              <a:rPr lang="en-US" sz="3600" b="1" dirty="0">
                <a:solidFill>
                  <a:srgbClr val="00FFFF"/>
                </a:solidFill>
                <a:latin typeface="Greekth" panose="02020803070505020304" pitchFamily="18" charset="0"/>
              </a:rPr>
              <a:t>e]fa&lt;</a:t>
            </a:r>
            <a:r>
              <a:rPr lang="en-US" sz="3600" b="1" dirty="0" err="1">
                <a:solidFill>
                  <a:srgbClr val="00FFFF"/>
                </a:solidFill>
                <a:latin typeface="Greekth" panose="02020803070505020304" pitchFamily="18" charset="0"/>
              </a:rPr>
              <a:t>pac</a:t>
            </a:r>
            <a:r>
              <a:rPr lang="en-US" sz="3600" b="1" dirty="0">
                <a:solidFill>
                  <a:srgbClr val="00FFFF"/>
                </a:solidFill>
                <a:latin typeface="Greekth" panose="02020803070505020304" pitchFamily="18" charset="0"/>
              </a:rPr>
              <a:t> </a:t>
            </a:r>
            <a:r>
              <a:rPr lang="en-US" sz="3000" b="1" dirty="0">
                <a:solidFill>
                  <a:srgbClr val="FFC000"/>
                </a:solidFill>
              </a:rPr>
              <a:t>(= “once for all”).</a:t>
            </a:r>
          </a:p>
          <a:p>
            <a:pPr>
              <a:defRPr/>
            </a:pPr>
            <a:r>
              <a:rPr lang="en-US" sz="2400" i="1" dirty="0">
                <a:solidFill>
                  <a:schemeClr val="bg1"/>
                </a:solidFill>
              </a:rPr>
              <a:t>In the old system, </a:t>
            </a:r>
            <a:r>
              <a:rPr lang="en-US" sz="2400" i="1" u="sng" dirty="0">
                <a:solidFill>
                  <a:schemeClr val="bg1"/>
                </a:solidFill>
              </a:rPr>
              <a:t>the priests of Aaron’s line remained standing</a:t>
            </a:r>
            <a:r>
              <a:rPr lang="en-US" sz="2400" i="1" dirty="0">
                <a:solidFill>
                  <a:schemeClr val="bg1"/>
                </a:solidFill>
              </a:rPr>
              <a:t>, offering their sacrifices time after time and implying by their very repetition that such sacrifices were not finally effective. This repetition showed that their work was never finished.</a:t>
            </a:r>
          </a:p>
          <a:p>
            <a:pPr>
              <a:defRPr/>
            </a:pPr>
            <a:r>
              <a:rPr lang="en-US" sz="2400" i="1" dirty="0">
                <a:solidFill>
                  <a:schemeClr val="bg1"/>
                </a:solidFill>
              </a:rPr>
              <a:t>By contrast, Christ finished his sacrificial work once for all </a:t>
            </a:r>
            <a:r>
              <a:rPr lang="en-US" sz="2400" i="1" u="sng" dirty="0">
                <a:solidFill>
                  <a:schemeClr val="bg1"/>
                </a:solidFill>
              </a:rPr>
              <a:t>and sat down!</a:t>
            </a:r>
            <a:r>
              <a:rPr lang="en-US" sz="2400" i="1" dirty="0">
                <a:solidFill>
                  <a:schemeClr val="bg1"/>
                </a:solidFill>
              </a:rPr>
              <a:t> The fact that he “sat down” meant the sacrificial work was perfectly completed forever!</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3917C1A9-2EA8-4B91-8E04-385E04215321}" type="slidenum">
              <a:rPr lang="en-US" altLang="en-US" smtClean="0"/>
              <a:pPr>
                <a:defRPr/>
              </a:pPr>
              <a:t>107</a:t>
            </a:fld>
            <a:endParaRPr lang="en-US" altLang="en-US" dirty="0"/>
          </a:p>
        </p:txBody>
      </p:sp>
    </p:spTree>
    <p:extLst>
      <p:ext uri="{BB962C8B-B14F-4D97-AF65-F5344CB8AC3E}">
        <p14:creationId xmlns:p14="http://schemas.microsoft.com/office/powerpoint/2010/main" val="82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211A-F0A3-4A01-9B71-CF98EEE4DDC2}"/>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Shadow and the True Form</a:t>
            </a:r>
          </a:p>
        </p:txBody>
      </p:sp>
      <p:sp>
        <p:nvSpPr>
          <p:cNvPr id="3" name="Content Placeholder 2">
            <a:extLst>
              <a:ext uri="{FF2B5EF4-FFF2-40B4-BE49-F238E27FC236}">
                <a16:creationId xmlns:a16="http://schemas.microsoft.com/office/drawing/2014/main" id="{FCBB711E-311E-4DC6-BA09-BD31774A0579}"/>
              </a:ext>
            </a:extLst>
          </p:cNvPr>
          <p:cNvSpPr>
            <a:spLocks noGrp="1"/>
          </p:cNvSpPr>
          <p:nvPr>
            <p:ph idx="1"/>
          </p:nvPr>
        </p:nvSpPr>
        <p:spPr>
          <a:xfrm>
            <a:off x="1154954" y="1925053"/>
            <a:ext cx="10539741" cy="4094747"/>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By using the language of “shadow” and “image”, the author asserts that the rituals of the Torah could never be the reality itself, and therefore, the shadow could never produce perfection in the ancient worshipper.</a:t>
            </a:r>
          </a:p>
          <a:p>
            <a:r>
              <a:rPr lang="en-US" sz="2400" i="1" dirty="0">
                <a:solidFill>
                  <a:schemeClr val="tx1"/>
                </a:solidFill>
              </a:rPr>
              <a:t>The language of “shadow” and “image” parallels the earlier language of “copy” (8:5) and “true tent” (8:2).</a:t>
            </a:r>
          </a:p>
          <a:p>
            <a:r>
              <a:rPr lang="en-US" sz="2400" i="1" dirty="0">
                <a:solidFill>
                  <a:schemeClr val="tx1"/>
                </a:solidFill>
              </a:rPr>
              <a:t>The very repetition of sacrifices from generation to generation, along with the annual Day of Atonement, stood as reminders of sin while demonstrating the impossibility of the full removal of sin.</a:t>
            </a:r>
          </a:p>
        </p:txBody>
      </p:sp>
    </p:spTree>
    <p:extLst>
      <p:ext uri="{BB962C8B-B14F-4D97-AF65-F5344CB8AC3E}">
        <p14:creationId xmlns:p14="http://schemas.microsoft.com/office/powerpoint/2010/main" val="31776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258F-2733-48EB-8493-07BD6679551D}"/>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Christ’s Willing Surrender</a:t>
            </a:r>
          </a:p>
        </p:txBody>
      </p:sp>
      <p:sp>
        <p:nvSpPr>
          <p:cNvPr id="3" name="Content Placeholder 2">
            <a:extLst>
              <a:ext uri="{FF2B5EF4-FFF2-40B4-BE49-F238E27FC236}">
                <a16:creationId xmlns:a16="http://schemas.microsoft.com/office/drawing/2014/main" id="{421CC162-F220-4BBD-B8EB-EB7E998B8953}"/>
              </a:ext>
            </a:extLst>
          </p:cNvPr>
          <p:cNvSpPr>
            <a:spLocks noGrp="1"/>
          </p:cNvSpPr>
          <p:nvPr>
            <p:ph idx="1"/>
          </p:nvPr>
        </p:nvSpPr>
        <p:spPr>
          <a:xfrm>
            <a:off x="1154954" y="1973179"/>
            <a:ext cx="10202857" cy="4046621"/>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In face of the impossibility of sin’s removal by the shadow embodied in the Torah ritual, Christ condescended to the world of humans to sacrifice himself when he came to do the Father’s will.</a:t>
            </a:r>
          </a:p>
          <a:p>
            <a:r>
              <a:rPr lang="en-US" sz="2400" i="1" dirty="0">
                <a:solidFill>
                  <a:schemeClr val="tx1"/>
                </a:solidFill>
              </a:rPr>
              <a:t>The Messiah’s own body was infinitely more precious to God than any animal sacrifices could ever be!</a:t>
            </a:r>
          </a:p>
          <a:p>
            <a:r>
              <a:rPr lang="en-US" sz="2400" i="1" dirty="0">
                <a:solidFill>
                  <a:schemeClr val="tx1"/>
                </a:solidFill>
              </a:rPr>
              <a:t>The death of Jesus effectively sets aside the entire sacrificial system of the Torah, replacing it with the “once for all” (</a:t>
            </a:r>
            <a:r>
              <a:rPr lang="en-US" sz="2800" dirty="0">
                <a:solidFill>
                  <a:schemeClr val="tx1"/>
                </a:solidFill>
                <a:latin typeface="Greekth" panose="02020803070505020304" pitchFamily="18" charset="0"/>
              </a:rPr>
              <a:t>e]fa&lt;</a:t>
            </a:r>
            <a:r>
              <a:rPr lang="en-US" sz="2800" dirty="0" err="1">
                <a:solidFill>
                  <a:schemeClr val="tx1"/>
                </a:solidFill>
                <a:latin typeface="Greekth" panose="02020803070505020304" pitchFamily="18" charset="0"/>
              </a:rPr>
              <a:t>pac</a:t>
            </a:r>
            <a:r>
              <a:rPr lang="en-US" sz="2400" i="1" dirty="0">
                <a:solidFill>
                  <a:schemeClr val="tx1"/>
                </a:solidFill>
              </a:rPr>
              <a:t>) sacrifice of his own body!</a:t>
            </a:r>
          </a:p>
        </p:txBody>
      </p:sp>
    </p:spTree>
    <p:extLst>
      <p:ext uri="{BB962C8B-B14F-4D97-AF65-F5344CB8AC3E}">
        <p14:creationId xmlns:p14="http://schemas.microsoft.com/office/powerpoint/2010/main" val="42123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847" y="775834"/>
            <a:ext cx="8761413" cy="706964"/>
          </a:xfrm>
        </p:spPr>
        <p:txBody>
          <a:bodyPr/>
          <a:lstStyle/>
          <a:p>
            <a:pPr>
              <a:defRPr/>
            </a:pPr>
            <a:r>
              <a:rPr lang="en-US" b="1" dirty="0">
                <a:solidFill>
                  <a:srgbClr val="C00000"/>
                </a:solidFill>
                <a:effectLst>
                  <a:outerShdw blurRad="38100" dist="38100" dir="2700000" algn="tl">
                    <a:srgbClr val="000000">
                      <a:alpha val="43137"/>
                    </a:srgbClr>
                  </a:outerShdw>
                </a:effectLst>
              </a:rPr>
              <a:t>ARGUMENT</a:t>
            </a:r>
          </a:p>
        </p:txBody>
      </p:sp>
      <p:sp>
        <p:nvSpPr>
          <p:cNvPr id="3" name="Content Placeholder 2"/>
          <p:cNvSpPr>
            <a:spLocks noGrp="1"/>
          </p:cNvSpPr>
          <p:nvPr>
            <p:ph idx="1"/>
          </p:nvPr>
        </p:nvSpPr>
        <p:spPr>
          <a:xfrm>
            <a:off x="1209726" y="1649494"/>
            <a:ext cx="9981013" cy="4125663"/>
          </a:xfrm>
        </p:spPr>
        <p:txBody>
          <a:bodyPr>
            <a:normAutofit/>
          </a:bodyPr>
          <a:lstStyle/>
          <a:p>
            <a:pPr marL="0" indent="0">
              <a:buNone/>
              <a:defRPr/>
            </a:pPr>
            <a:r>
              <a:rPr lang="en-US" sz="2800" b="1" dirty="0">
                <a:solidFill>
                  <a:schemeClr val="tx2">
                    <a:lumMod val="75000"/>
                  </a:schemeClr>
                </a:solidFill>
              </a:rPr>
              <a:t>The letter has the longest sustained argument in the NT about the superiority of Christ over Moses and the ancient patterns of tabernacle worship.</a:t>
            </a:r>
          </a:p>
          <a:p>
            <a:pPr>
              <a:defRPr/>
            </a:pPr>
            <a:r>
              <a:rPr lang="en-US" sz="2400" i="1" dirty="0">
                <a:solidFill>
                  <a:schemeClr val="tx1"/>
                </a:solidFill>
              </a:rPr>
              <a:t>The style of argumentation is </a:t>
            </a:r>
            <a:r>
              <a:rPr lang="en-US" sz="2400" i="1" u="sng" dirty="0">
                <a:solidFill>
                  <a:schemeClr val="tx1"/>
                </a:solidFill>
              </a:rPr>
              <a:t>a fortiori</a:t>
            </a:r>
            <a:r>
              <a:rPr lang="en-US" sz="2400" i="1" dirty="0">
                <a:solidFill>
                  <a:schemeClr val="tx1"/>
                </a:solidFill>
              </a:rPr>
              <a:t>, which is to say, “if that is true, then how much more is this true”.</a:t>
            </a:r>
          </a:p>
          <a:p>
            <a:pPr>
              <a:defRPr/>
            </a:pPr>
            <a:r>
              <a:rPr lang="en-US" sz="2400" i="1" dirty="0">
                <a:solidFill>
                  <a:schemeClr val="tx1"/>
                </a:solidFill>
              </a:rPr>
              <a:t>In keeping with this rhetoric, the letter frequently uses modifiers, such as, “better” and “superior” (1:4; 7:19, 22; 8:6; 9:23; 10:34; 11:16, 40; 12:24).</a:t>
            </a:r>
          </a:p>
        </p:txBody>
      </p:sp>
      <p:sp>
        <p:nvSpPr>
          <p:cNvPr id="4" name="Slide Number Placeholder 3"/>
          <p:cNvSpPr>
            <a:spLocks noGrp="1"/>
          </p:cNvSpPr>
          <p:nvPr>
            <p:ph type="sldNum" sz="quarter" idx="12"/>
          </p:nvPr>
        </p:nvSpPr>
        <p:spPr/>
        <p:txBody>
          <a:bodyPr/>
          <a:lstStyle/>
          <a:p>
            <a:pPr>
              <a:defRPr/>
            </a:pPr>
            <a:fld id="{F65655D1-FE92-4CE8-84A2-24DCE91662A4}" type="slidenum">
              <a:rPr lang="en-US" altLang="en-US" smtClean="0"/>
              <a:pPr>
                <a:defRPr/>
              </a:pPr>
              <a:t>11</a:t>
            </a:fld>
            <a:endParaRPr lang="en-US" altLang="en-US"/>
          </a:p>
        </p:txBody>
      </p:sp>
    </p:spTree>
    <p:extLst>
      <p:ext uri="{BB962C8B-B14F-4D97-AF65-F5344CB8AC3E}">
        <p14:creationId xmlns:p14="http://schemas.microsoft.com/office/powerpoint/2010/main" val="16177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693-8588-4782-83BE-BE334318DD20}"/>
              </a:ext>
            </a:extLst>
          </p:cNvPr>
          <p:cNvSpPr>
            <a:spLocks noGrp="1"/>
          </p:cNvSpPr>
          <p:nvPr>
            <p:ph type="title"/>
          </p:nvPr>
        </p:nvSpPr>
        <p:spPr/>
        <p:txBody>
          <a:bodyPr/>
          <a:lstStyle/>
          <a:p>
            <a:r>
              <a:rPr lang="en-US" b="1" dirty="0">
                <a:solidFill>
                  <a:srgbClr val="FFC000"/>
                </a:solidFill>
              </a:rPr>
              <a:t>The “Body” of the Lord</a:t>
            </a:r>
          </a:p>
        </p:txBody>
      </p:sp>
      <p:sp>
        <p:nvSpPr>
          <p:cNvPr id="3" name="Content Placeholder 2">
            <a:extLst>
              <a:ext uri="{FF2B5EF4-FFF2-40B4-BE49-F238E27FC236}">
                <a16:creationId xmlns:a16="http://schemas.microsoft.com/office/drawing/2014/main" id="{F9453222-4034-4216-B7B0-A857122C984D}"/>
              </a:ext>
            </a:extLst>
          </p:cNvPr>
          <p:cNvSpPr>
            <a:spLocks noGrp="1"/>
          </p:cNvSpPr>
          <p:nvPr>
            <p:ph idx="1"/>
          </p:nvPr>
        </p:nvSpPr>
        <p:spPr>
          <a:xfrm>
            <a:off x="1154954" y="1852862"/>
            <a:ext cx="10419425" cy="3248527"/>
          </a:xfrm>
        </p:spPr>
        <p:txBody>
          <a:bodyPr>
            <a:normAutofit/>
          </a:bodyPr>
          <a:lstStyle/>
          <a:p>
            <a:pPr marL="0" indent="0">
              <a:buNone/>
            </a:pPr>
            <a:r>
              <a:rPr lang="en-US" sz="2800" b="1" dirty="0">
                <a:solidFill>
                  <a:srgbClr val="FFFF66"/>
                </a:solidFill>
              </a:rPr>
              <a:t>Once again, a variation occurs between the MT and the version of the LXX used by the author in quoting Psalm 40:6 (which is 39:7 in the LXX):</a:t>
            </a:r>
          </a:p>
          <a:p>
            <a:r>
              <a:rPr lang="en-US" sz="2400" b="1" dirty="0">
                <a:solidFill>
                  <a:srgbClr val="FFFF99"/>
                </a:solidFill>
              </a:rPr>
              <a:t>MT:  </a:t>
            </a:r>
            <a:r>
              <a:rPr lang="en-US" sz="2400" dirty="0" err="1">
                <a:solidFill>
                  <a:srgbClr val="FFFF99"/>
                </a:solidFill>
                <a:latin typeface="HebrewTh" pitchFamily="2" charset="0"/>
              </a:rPr>
              <a:t>yl.i</a:t>
            </a:r>
            <a:r>
              <a:rPr lang="en-US" sz="2400" dirty="0">
                <a:solidFill>
                  <a:srgbClr val="FFFF99"/>
                </a:solidFill>
                <a:latin typeface="HebrewTh" pitchFamily="2" charset="0"/>
              </a:rPr>
              <a:t> tAyr9KA My9n1z4xA</a:t>
            </a:r>
            <a:r>
              <a:rPr lang="en-US" sz="2400" dirty="0">
                <a:solidFill>
                  <a:srgbClr val="FFFF99"/>
                </a:solidFill>
              </a:rPr>
              <a:t> </a:t>
            </a:r>
            <a:r>
              <a:rPr lang="en-US" sz="2400" i="1" dirty="0">
                <a:solidFill>
                  <a:srgbClr val="FFFF99"/>
                </a:solidFill>
              </a:rPr>
              <a:t>(= “you have dug open my ears” or more idiomatically “you have opened my ears”)</a:t>
            </a:r>
          </a:p>
          <a:p>
            <a:r>
              <a:rPr lang="en-US" sz="2400" b="1" dirty="0">
                <a:solidFill>
                  <a:srgbClr val="FFFF99"/>
                </a:solidFill>
              </a:rPr>
              <a:t>LXX:</a:t>
            </a:r>
            <a:r>
              <a:rPr lang="en-US" sz="2400" dirty="0">
                <a:solidFill>
                  <a:srgbClr val="FFFF99"/>
                </a:solidFill>
              </a:rPr>
              <a:t>  </a:t>
            </a:r>
            <a:r>
              <a:rPr lang="en-US" sz="2800" dirty="0" err="1">
                <a:solidFill>
                  <a:srgbClr val="FFFF99"/>
                </a:solidFill>
                <a:latin typeface="Greekth" panose="02020803070505020304" pitchFamily="18" charset="0"/>
              </a:rPr>
              <a:t>sw?ma</a:t>
            </a:r>
            <a:r>
              <a:rPr lang="en-US" sz="2800" dirty="0">
                <a:solidFill>
                  <a:srgbClr val="FFFF99"/>
                </a:solidFill>
                <a:latin typeface="Greekth" panose="02020803070505020304" pitchFamily="18" charset="0"/>
              </a:rPr>
              <a:t> de&gt; </a:t>
            </a:r>
            <a:r>
              <a:rPr lang="en-US" sz="2800" dirty="0" err="1">
                <a:solidFill>
                  <a:srgbClr val="FFFF99"/>
                </a:solidFill>
                <a:latin typeface="Greekth" panose="02020803070505020304" pitchFamily="18" charset="0"/>
              </a:rPr>
              <a:t>kathrti</a:t>
            </a:r>
            <a:r>
              <a:rPr lang="en-US" sz="2800" dirty="0">
                <a:solidFill>
                  <a:srgbClr val="FFFF99"/>
                </a:solidFill>
                <a:latin typeface="Greekth" panose="02020803070505020304" pitchFamily="18" charset="0"/>
              </a:rPr>
              <a:t>&lt;</a:t>
            </a:r>
            <a:r>
              <a:rPr lang="en-US" sz="2800" dirty="0" err="1">
                <a:solidFill>
                  <a:srgbClr val="FFFF99"/>
                </a:solidFill>
                <a:latin typeface="Greekth" panose="02020803070505020304" pitchFamily="18" charset="0"/>
              </a:rPr>
              <a:t>sw</a:t>
            </a:r>
            <a:r>
              <a:rPr lang="en-US" sz="2800" dirty="0">
                <a:solidFill>
                  <a:srgbClr val="FFFF99"/>
                </a:solidFill>
                <a:latin typeface="Greekth" panose="02020803070505020304" pitchFamily="18" charset="0"/>
              </a:rPr>
              <a:t> </a:t>
            </a:r>
            <a:r>
              <a:rPr lang="en-US" sz="2800" dirty="0" err="1">
                <a:solidFill>
                  <a:srgbClr val="FFFF99"/>
                </a:solidFill>
                <a:latin typeface="Greekth" panose="02020803070505020304" pitchFamily="18" charset="0"/>
              </a:rPr>
              <a:t>moi</a:t>
            </a:r>
            <a:r>
              <a:rPr lang="en-US" sz="2800" i="1" dirty="0">
                <a:solidFill>
                  <a:srgbClr val="FFFF99"/>
                </a:solidFill>
              </a:rPr>
              <a:t> </a:t>
            </a:r>
            <a:r>
              <a:rPr lang="en-US" sz="2400" i="1" dirty="0">
                <a:solidFill>
                  <a:srgbClr val="FFFF99"/>
                </a:solidFill>
              </a:rPr>
              <a:t>(= “but you have prepared for me a body”)</a:t>
            </a:r>
            <a:endParaRPr lang="en-US" sz="2400" b="1" dirty="0">
              <a:solidFill>
                <a:srgbClr val="FFFF99"/>
              </a:solidFill>
            </a:endParaRPr>
          </a:p>
        </p:txBody>
      </p:sp>
      <p:sp>
        <p:nvSpPr>
          <p:cNvPr id="4" name="TextBox 3">
            <a:extLst>
              <a:ext uri="{FF2B5EF4-FFF2-40B4-BE49-F238E27FC236}">
                <a16:creationId xmlns:a16="http://schemas.microsoft.com/office/drawing/2014/main" id="{1FDD7A0F-B7E6-47A2-9653-1EEE1852C9FC}"/>
              </a:ext>
            </a:extLst>
          </p:cNvPr>
          <p:cNvSpPr txBox="1"/>
          <p:nvPr/>
        </p:nvSpPr>
        <p:spPr>
          <a:xfrm>
            <a:off x="360947" y="5101389"/>
            <a:ext cx="11478127" cy="1384995"/>
          </a:xfrm>
          <a:prstGeom prst="rect">
            <a:avLst/>
          </a:prstGeom>
          <a:solidFill>
            <a:schemeClr val="accent2">
              <a:lumMod val="75000"/>
            </a:schemeClr>
          </a:solidFill>
        </p:spPr>
        <p:txBody>
          <a:bodyPr wrap="square" rtlCol="0">
            <a:spAutoFit/>
          </a:bodyPr>
          <a:lstStyle/>
          <a:p>
            <a:r>
              <a:rPr lang="en-US" sz="2800" dirty="0">
                <a:solidFill>
                  <a:srgbClr val="FFFF00"/>
                </a:solidFill>
                <a:latin typeface="Eras Demi ITC" panose="020B0805030504020804" pitchFamily="34" charset="0"/>
              </a:rPr>
              <a:t>This use of the word “body” loomed large for the author, since it describes the gift of one’s body so that it might be offered back to God—which is exactly what Christ did!</a:t>
            </a:r>
          </a:p>
        </p:txBody>
      </p:sp>
    </p:spTree>
    <p:extLst>
      <p:ext uri="{BB962C8B-B14F-4D97-AF65-F5344CB8AC3E}">
        <p14:creationId xmlns:p14="http://schemas.microsoft.com/office/powerpoint/2010/main" val="179312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4050-B91D-4705-9D5D-324FE0677E67}"/>
              </a:ext>
            </a:extLst>
          </p:cNvPr>
          <p:cNvSpPr>
            <a:spLocks noGrp="1"/>
          </p:cNvSpPr>
          <p:nvPr>
            <p:ph type="title"/>
          </p:nvPr>
        </p:nvSpPr>
        <p:spPr>
          <a:xfrm>
            <a:off x="1154954" y="901479"/>
            <a:ext cx="8761413" cy="706964"/>
          </a:xfrm>
        </p:spPr>
        <p:txBody>
          <a:bodyPr/>
          <a:lstStyle/>
          <a:p>
            <a:r>
              <a:rPr lang="en-US" b="1" dirty="0">
                <a:solidFill>
                  <a:srgbClr val="FF0000"/>
                </a:solidFill>
                <a:effectLst>
                  <a:outerShdw blurRad="38100" dist="38100" dir="2700000" algn="tl">
                    <a:srgbClr val="000000">
                      <a:alpha val="43137"/>
                    </a:srgbClr>
                  </a:outerShdw>
                </a:effectLst>
              </a:rPr>
              <a:t>The Session of Christ</a:t>
            </a:r>
          </a:p>
        </p:txBody>
      </p:sp>
      <p:sp>
        <p:nvSpPr>
          <p:cNvPr id="3" name="Content Placeholder 2">
            <a:extLst>
              <a:ext uri="{FF2B5EF4-FFF2-40B4-BE49-F238E27FC236}">
                <a16:creationId xmlns:a16="http://schemas.microsoft.com/office/drawing/2014/main" id="{ED5526CA-17DB-4CFA-9530-4DDFC588323C}"/>
              </a:ext>
            </a:extLst>
          </p:cNvPr>
          <p:cNvSpPr>
            <a:spLocks noGrp="1"/>
          </p:cNvSpPr>
          <p:nvPr>
            <p:ph idx="1"/>
          </p:nvPr>
        </p:nvSpPr>
        <p:spPr>
          <a:xfrm>
            <a:off x="1154954" y="1949116"/>
            <a:ext cx="10635993" cy="4572000"/>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There were no chairs or seats in either the Tabernacle or Temple (other than the mercy seat in the Most Holy Place). Hence, all priestly service was conducted while standing.</a:t>
            </a:r>
          </a:p>
          <a:p>
            <a:r>
              <a:rPr lang="en-US" sz="2400" i="1" dirty="0">
                <a:solidFill>
                  <a:schemeClr val="tx1"/>
                </a:solidFill>
              </a:rPr>
              <a:t>But when Christ “sat down”, his high priestly work was perfectly accomplished forever!</a:t>
            </a:r>
          </a:p>
          <a:p>
            <a:r>
              <a:rPr lang="en-US" sz="2400" i="1" dirty="0">
                <a:solidFill>
                  <a:schemeClr val="tx1"/>
                </a:solidFill>
              </a:rPr>
              <a:t>The fact that priests in the Aaronic system never sat implicitly suggested that their priestly work was never done.</a:t>
            </a:r>
          </a:p>
          <a:p>
            <a:r>
              <a:rPr lang="en-US" sz="2400" i="1" dirty="0">
                <a:solidFill>
                  <a:schemeClr val="tx1"/>
                </a:solidFill>
              </a:rPr>
              <a:t>Hence, the “session” (or seating) of Christ looms large for the author, for it is a sign of his finished work (cf. 1:3, 13; 8:1; Ps. 110:1).</a:t>
            </a:r>
          </a:p>
          <a:p>
            <a:r>
              <a:rPr lang="en-US" sz="2400" i="1" dirty="0">
                <a:solidFill>
                  <a:schemeClr val="tx1"/>
                </a:solidFill>
              </a:rPr>
              <a:t>All that remains is the consummation, when all enemies are subdued.</a:t>
            </a:r>
          </a:p>
        </p:txBody>
      </p:sp>
    </p:spTree>
    <p:extLst>
      <p:ext uri="{BB962C8B-B14F-4D97-AF65-F5344CB8AC3E}">
        <p14:creationId xmlns:p14="http://schemas.microsoft.com/office/powerpoint/2010/main" val="21934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0C29-7AED-4F12-87C7-B1CDF812101C}"/>
              </a:ext>
            </a:extLst>
          </p:cNvPr>
          <p:cNvSpPr>
            <a:spLocks noGrp="1"/>
          </p:cNvSpPr>
          <p:nvPr>
            <p:ph type="title"/>
          </p:nvPr>
        </p:nvSpPr>
        <p:spPr>
          <a:xfrm>
            <a:off x="64586" y="64167"/>
            <a:ext cx="7988552" cy="2242842"/>
          </a:xfrm>
        </p:spPr>
        <p:txBody>
          <a:bodyPr/>
          <a:lstStyle/>
          <a:p>
            <a:pPr algn="r"/>
            <a:r>
              <a:rPr lang="en-US" b="1" dirty="0">
                <a:solidFill>
                  <a:srgbClr val="FFFF66"/>
                </a:solidFill>
              </a:rPr>
              <a:t>“Under his feet”</a:t>
            </a:r>
            <a:br>
              <a:rPr lang="en-US" b="1" dirty="0">
                <a:solidFill>
                  <a:srgbClr val="FFFF66"/>
                </a:solidFill>
              </a:rPr>
            </a:br>
            <a:r>
              <a:rPr lang="en-US" sz="2400" b="1" dirty="0">
                <a:solidFill>
                  <a:srgbClr val="FFFF66"/>
                </a:solidFill>
              </a:rPr>
              <a:t>T</a:t>
            </a:r>
            <a:r>
              <a:rPr lang="en-US" sz="2400" dirty="0">
                <a:solidFill>
                  <a:srgbClr val="FFFF66"/>
                </a:solidFill>
              </a:rPr>
              <a:t>he language “a footstool under his feet” derives from the ancient practice of the use of a footstool for a seated king and placing one’s foot on an enemy’s neck after conquest.</a:t>
            </a:r>
            <a:endParaRPr lang="en-US" sz="2400" b="1" dirty="0">
              <a:solidFill>
                <a:srgbClr val="FFFF66"/>
              </a:solidFill>
            </a:endParaRPr>
          </a:p>
        </p:txBody>
      </p:sp>
      <p:pic>
        <p:nvPicPr>
          <p:cNvPr id="5" name="Picture 8" descr="enemy-trod-under-foot">
            <a:extLst>
              <a:ext uri="{FF2B5EF4-FFF2-40B4-BE49-F238E27FC236}">
                <a16:creationId xmlns:a16="http://schemas.microsoft.com/office/drawing/2014/main" id="{B5008EC5-82A5-4002-903C-4B6A61826C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8450262" y="0"/>
            <a:ext cx="3741738"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4B8F10F9-D0D9-4C70-83DE-BE85A98BBDA3}"/>
              </a:ext>
            </a:extLst>
          </p:cNvPr>
          <p:cNvSpPr txBox="1"/>
          <p:nvPr/>
        </p:nvSpPr>
        <p:spPr>
          <a:xfrm>
            <a:off x="10106526" y="5648188"/>
            <a:ext cx="1700463" cy="369332"/>
          </a:xfrm>
          <a:prstGeom prst="rect">
            <a:avLst/>
          </a:prstGeom>
          <a:noFill/>
        </p:spPr>
        <p:txBody>
          <a:bodyPr wrap="square" rtlCol="0">
            <a:spAutoFit/>
          </a:bodyPr>
          <a:lstStyle/>
          <a:p>
            <a:r>
              <a:rPr lang="en-US" dirty="0">
                <a:solidFill>
                  <a:schemeClr val="bg1"/>
                </a:solidFill>
              </a:rPr>
              <a:t>cf. Jos. 10:24</a:t>
            </a:r>
          </a:p>
        </p:txBody>
      </p:sp>
      <p:pic>
        <p:nvPicPr>
          <p:cNvPr id="7" name="Picture 2" descr="OrientalInstitute 085">
            <a:extLst>
              <a:ext uri="{FF2B5EF4-FFF2-40B4-BE49-F238E27FC236}">
                <a16:creationId xmlns:a16="http://schemas.microsoft.com/office/drawing/2014/main" id="{FE427880-12E8-40D1-AAF7-5F9EA28A35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385010" y="2395606"/>
            <a:ext cx="7539789" cy="4188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9DD7A08D-A33C-422D-AAEF-47B54CCAFEE7}"/>
              </a:ext>
            </a:extLst>
          </p:cNvPr>
          <p:cNvSpPr txBox="1"/>
          <p:nvPr/>
        </p:nvSpPr>
        <p:spPr>
          <a:xfrm>
            <a:off x="1299407" y="5763719"/>
            <a:ext cx="1371600" cy="369332"/>
          </a:xfrm>
          <a:prstGeom prst="rect">
            <a:avLst/>
          </a:prstGeom>
          <a:solidFill>
            <a:schemeClr val="tx1">
              <a:lumMod val="85000"/>
              <a:lumOff val="15000"/>
            </a:schemeClr>
          </a:solidFill>
        </p:spPr>
        <p:txBody>
          <a:bodyPr wrap="square" rtlCol="0">
            <a:spAutoFit/>
          </a:bodyPr>
          <a:lstStyle/>
          <a:p>
            <a:r>
              <a:rPr lang="en-US" dirty="0">
                <a:solidFill>
                  <a:schemeClr val="bg1"/>
                </a:solidFill>
              </a:rPr>
              <a:t>2 Chr. 9:18</a:t>
            </a:r>
          </a:p>
        </p:txBody>
      </p:sp>
    </p:spTree>
    <p:extLst>
      <p:ext uri="{BB962C8B-B14F-4D97-AF65-F5344CB8AC3E}">
        <p14:creationId xmlns:p14="http://schemas.microsoft.com/office/powerpoint/2010/main" val="39072979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46B6-B4A3-4D45-A282-DE4481593C90}"/>
              </a:ext>
            </a:extLst>
          </p:cNvPr>
          <p:cNvSpPr>
            <a:spLocks noGrp="1"/>
          </p:cNvSpPr>
          <p:nvPr>
            <p:ph type="title"/>
          </p:nvPr>
        </p:nvSpPr>
        <p:spPr>
          <a:xfrm>
            <a:off x="1154954" y="588659"/>
            <a:ext cx="10106604" cy="782943"/>
          </a:xfrm>
        </p:spPr>
        <p:txBody>
          <a:bodyPr/>
          <a:lstStyle/>
          <a:p>
            <a:r>
              <a:rPr lang="en-US" b="1" dirty="0">
                <a:solidFill>
                  <a:srgbClr val="FF0000"/>
                </a:solidFill>
                <a:effectLst>
                  <a:outerShdw blurRad="38100" dist="38100" dir="2700000" algn="tl">
                    <a:srgbClr val="000000">
                      <a:alpha val="43137"/>
                    </a:srgbClr>
                  </a:outerShdw>
                </a:effectLst>
              </a:rPr>
              <a:t>The Internal Quality of the New Covenant</a:t>
            </a:r>
          </a:p>
        </p:txBody>
      </p:sp>
      <p:sp>
        <p:nvSpPr>
          <p:cNvPr id="3" name="Content Placeholder 2">
            <a:extLst>
              <a:ext uri="{FF2B5EF4-FFF2-40B4-BE49-F238E27FC236}">
                <a16:creationId xmlns:a16="http://schemas.microsoft.com/office/drawing/2014/main" id="{33284A05-3D5F-46B3-84BE-43CC1F8D03A1}"/>
              </a:ext>
            </a:extLst>
          </p:cNvPr>
          <p:cNvSpPr>
            <a:spLocks noGrp="1"/>
          </p:cNvSpPr>
          <p:nvPr>
            <p:ph idx="1"/>
          </p:nvPr>
        </p:nvSpPr>
        <p:spPr>
          <a:xfrm>
            <a:off x="1154954" y="1732548"/>
            <a:ext cx="10491614" cy="3031958"/>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new covenant, which the author has referenced previously (cf. 8:8ff.), is deeply internal.</a:t>
            </a:r>
          </a:p>
          <a:p>
            <a:r>
              <a:rPr lang="en-US" sz="2400" i="1" dirty="0">
                <a:solidFill>
                  <a:schemeClr val="tx1"/>
                </a:solidFill>
              </a:rPr>
              <a:t>The Torah is now within people’s hearts.</a:t>
            </a:r>
          </a:p>
          <a:p>
            <a:r>
              <a:rPr lang="en-US" sz="2400" i="1" dirty="0">
                <a:solidFill>
                  <a:schemeClr val="tx1"/>
                </a:solidFill>
              </a:rPr>
              <a:t>It guarantees forgiveness, not retributive justice.</a:t>
            </a:r>
          </a:p>
          <a:p>
            <a:r>
              <a:rPr lang="en-US" sz="2400" i="1" dirty="0">
                <a:solidFill>
                  <a:schemeClr val="tx1"/>
                </a:solidFill>
              </a:rPr>
              <a:t>As such, there no longer is a need for the old system!</a:t>
            </a:r>
          </a:p>
        </p:txBody>
      </p:sp>
      <p:sp>
        <p:nvSpPr>
          <p:cNvPr id="4" name="TextBox 3">
            <a:extLst>
              <a:ext uri="{FF2B5EF4-FFF2-40B4-BE49-F238E27FC236}">
                <a16:creationId xmlns:a16="http://schemas.microsoft.com/office/drawing/2014/main" id="{DD0BD60F-08B4-4E35-9500-059ABB070D28}"/>
              </a:ext>
            </a:extLst>
          </p:cNvPr>
          <p:cNvSpPr txBox="1"/>
          <p:nvPr/>
        </p:nvSpPr>
        <p:spPr>
          <a:xfrm>
            <a:off x="385011" y="4908884"/>
            <a:ext cx="11502189" cy="1569660"/>
          </a:xfrm>
          <a:prstGeom prst="rect">
            <a:avLst/>
          </a:prstGeom>
          <a:solidFill>
            <a:srgbClr val="A50021"/>
          </a:solid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Eras Demi ITC" panose="020B0805030504020804" pitchFamily="34" charset="0"/>
              </a:rPr>
              <a:t>The author’s argument here is essentially the same as St. Paul’s majestic assertion, “For what the law could not do…God did!” (Ro. 8:3, NASB).</a:t>
            </a:r>
          </a:p>
        </p:txBody>
      </p:sp>
    </p:spTree>
    <p:extLst>
      <p:ext uri="{BB962C8B-B14F-4D97-AF65-F5344CB8AC3E}">
        <p14:creationId xmlns:p14="http://schemas.microsoft.com/office/powerpoint/2010/main" val="38014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Call to Perseverance </a:t>
            </a:r>
            <a:r>
              <a:rPr lang="en-US" sz="2800" b="1" dirty="0">
                <a:solidFill>
                  <a:srgbClr val="FFFF00"/>
                </a:solidFill>
                <a:effectLst>
                  <a:outerShdw blurRad="38100" dist="38100" dir="2700000" algn="tl">
                    <a:srgbClr val="000000">
                      <a:alpha val="43137"/>
                    </a:srgbClr>
                  </a:outerShdw>
                </a:effectLst>
              </a:rPr>
              <a:t>(10:19—13:17)</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04291" y="1680633"/>
            <a:ext cx="9421962" cy="4992400"/>
          </a:xfrm>
        </p:spPr>
        <p:txBody>
          <a:bodyPr>
            <a:normAutofit lnSpcReduction="10000"/>
          </a:bodyPr>
          <a:lstStyle/>
          <a:p>
            <a:pPr marL="0" indent="0">
              <a:buNone/>
              <a:defRPr/>
            </a:pPr>
            <a:r>
              <a:rPr lang="en-US" sz="2800" b="1" dirty="0">
                <a:solidFill>
                  <a:srgbClr val="FFC000"/>
                </a:solidFill>
              </a:rPr>
              <a:t>The word “therefore” (</a:t>
            </a:r>
            <a:r>
              <a:rPr lang="en-US" sz="3200" b="1" dirty="0" err="1">
                <a:solidFill>
                  <a:srgbClr val="FFC000"/>
                </a:solidFill>
                <a:latin typeface="Greekth" panose="02020803070505020304" pitchFamily="18" charset="0"/>
              </a:rPr>
              <a:t>ou?n</a:t>
            </a:r>
            <a:r>
              <a:rPr lang="en-US" sz="2800" b="1" dirty="0">
                <a:solidFill>
                  <a:srgbClr val="FFC000"/>
                </a:solidFill>
              </a:rPr>
              <a:t>) presses home that the author is now reaching a climax</a:t>
            </a:r>
            <a:r>
              <a:rPr lang="en-US" sz="2800" b="1" dirty="0">
                <a:solidFill>
                  <a:srgbClr val="FFC000"/>
                </a:solidFill>
                <a:latin typeface="Greekth" panose="02020803070505020304" pitchFamily="18" charset="0"/>
              </a:rPr>
              <a:t>.</a:t>
            </a:r>
          </a:p>
          <a:p>
            <a:pPr>
              <a:defRPr/>
            </a:pPr>
            <a:r>
              <a:rPr lang="en-US" sz="2400" i="1" dirty="0">
                <a:solidFill>
                  <a:schemeClr val="bg1"/>
                </a:solidFill>
              </a:rPr>
              <a:t>The basic implication is that “since </a:t>
            </a:r>
            <a:r>
              <a:rPr lang="en-US" sz="2400" i="1" u="sng" dirty="0">
                <a:solidFill>
                  <a:schemeClr val="bg1"/>
                </a:solidFill>
              </a:rPr>
              <a:t>this</a:t>
            </a:r>
            <a:r>
              <a:rPr lang="en-US" sz="2400" i="1" dirty="0">
                <a:solidFill>
                  <a:schemeClr val="bg1"/>
                </a:solidFill>
              </a:rPr>
              <a:t> is true, then </a:t>
            </a:r>
            <a:r>
              <a:rPr lang="en-US" sz="2400" i="1" u="sng" dirty="0">
                <a:solidFill>
                  <a:schemeClr val="bg1"/>
                </a:solidFill>
              </a:rPr>
              <a:t>let us live appropriately!</a:t>
            </a:r>
            <a:r>
              <a:rPr lang="en-US" sz="2400" i="1" dirty="0">
                <a:solidFill>
                  <a:schemeClr val="bg1"/>
                </a:solidFill>
              </a:rPr>
              <a:t>”</a:t>
            </a:r>
          </a:p>
          <a:p>
            <a:pPr>
              <a:defRPr/>
            </a:pPr>
            <a:r>
              <a:rPr lang="en-US" sz="2400" i="1" dirty="0">
                <a:solidFill>
                  <a:schemeClr val="bg1"/>
                </a:solidFill>
              </a:rPr>
              <a:t>Christians now can confidently enter the Most Holy Place, a closeness to God not possible in the rituals of the tabernacle, and this “new and living way” has been opened up by the sacrifice of the body of Jesus, symbolically the “curtain” in the sanctuary that screened the immediate presence of God (10:19-25).</a:t>
            </a:r>
          </a:p>
          <a:p>
            <a:pPr>
              <a:defRPr/>
            </a:pPr>
            <a:r>
              <a:rPr lang="en-US" sz="2400" i="1" dirty="0">
                <a:solidFill>
                  <a:schemeClr val="bg1"/>
                </a:solidFill>
              </a:rPr>
              <a:t>Jesus is the </a:t>
            </a:r>
            <a:r>
              <a:rPr lang="en-US" sz="2400" i="1" u="sng" dirty="0">
                <a:solidFill>
                  <a:schemeClr val="bg1"/>
                </a:solidFill>
              </a:rPr>
              <a:t>priest</a:t>
            </a:r>
            <a:r>
              <a:rPr lang="en-US" sz="2400" i="1" dirty="0">
                <a:solidFill>
                  <a:schemeClr val="bg1"/>
                </a:solidFill>
              </a:rPr>
              <a:t>, he is the </a:t>
            </a:r>
            <a:r>
              <a:rPr lang="en-US" sz="2400" i="1" u="sng" dirty="0">
                <a:solidFill>
                  <a:schemeClr val="bg1"/>
                </a:solidFill>
              </a:rPr>
              <a:t>sacrifice</a:t>
            </a:r>
            <a:r>
              <a:rPr lang="en-US" sz="2400" i="1" dirty="0">
                <a:solidFill>
                  <a:schemeClr val="bg1"/>
                </a:solidFill>
              </a:rPr>
              <a:t>, he is the </a:t>
            </a:r>
            <a:r>
              <a:rPr lang="en-US" sz="2400" i="1" u="sng" dirty="0">
                <a:solidFill>
                  <a:schemeClr val="bg1"/>
                </a:solidFill>
              </a:rPr>
              <a:t>veil</a:t>
            </a:r>
            <a:r>
              <a:rPr lang="en-US" sz="2400" i="1" dirty="0">
                <a:solidFill>
                  <a:schemeClr val="bg1"/>
                </a:solidFill>
              </a:rPr>
              <a:t>, and he is the </a:t>
            </a:r>
            <a:r>
              <a:rPr lang="en-US" sz="2400" i="1" u="sng" dirty="0">
                <a:solidFill>
                  <a:schemeClr val="bg1"/>
                </a:solidFill>
              </a:rPr>
              <a:t>mercy seat</a:t>
            </a:r>
            <a:r>
              <a:rPr lang="en-US" sz="2400" i="1" dirty="0">
                <a:solidFill>
                  <a:schemeClr val="bg1"/>
                </a:solidFill>
              </a:rPr>
              <a:t>—all indicating that the old way was finished.</a:t>
            </a:r>
          </a:p>
        </p:txBody>
      </p:sp>
      <p:sp>
        <p:nvSpPr>
          <p:cNvPr id="4" name="Slide Number Placeholder 3"/>
          <p:cNvSpPr>
            <a:spLocks noGrp="1"/>
          </p:cNvSpPr>
          <p:nvPr>
            <p:ph type="sldNum" sz="quarter" idx="12"/>
          </p:nvPr>
        </p:nvSpPr>
        <p:spPr/>
        <p:txBody>
          <a:bodyPr/>
          <a:lstStyle/>
          <a:p>
            <a:pPr>
              <a:defRPr/>
            </a:pPr>
            <a:fld id="{C590B15A-AF4E-4322-BCC7-6C90570D54C6}" type="slidenum">
              <a:rPr lang="en-US" altLang="en-US" smtClean="0"/>
              <a:pPr>
                <a:defRPr/>
              </a:pPr>
              <a:t>114</a:t>
            </a:fld>
            <a:endParaRPr lang="en-US" altLang="en-US" dirty="0"/>
          </a:p>
        </p:txBody>
      </p:sp>
    </p:spTree>
    <p:extLst>
      <p:ext uri="{BB962C8B-B14F-4D97-AF65-F5344CB8AC3E}">
        <p14:creationId xmlns:p14="http://schemas.microsoft.com/office/powerpoint/2010/main" val="1779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66C5-F3B9-40B5-8916-7AADF8BF64C5}"/>
              </a:ext>
            </a:extLst>
          </p:cNvPr>
          <p:cNvSpPr>
            <a:spLocks noGrp="1"/>
          </p:cNvSpPr>
          <p:nvPr>
            <p:ph type="title"/>
          </p:nvPr>
        </p:nvSpPr>
        <p:spPr>
          <a:xfrm>
            <a:off x="1154954" y="155526"/>
            <a:ext cx="8761413" cy="706964"/>
          </a:xfrm>
        </p:spPr>
        <p:txBody>
          <a:bodyPr/>
          <a:lstStyle/>
          <a:p>
            <a:r>
              <a:rPr lang="en-US" b="1" dirty="0">
                <a:solidFill>
                  <a:srgbClr val="FF0000"/>
                </a:solidFill>
                <a:effectLst>
                  <a:outerShdw blurRad="38100" dist="38100" dir="2700000" algn="tl">
                    <a:srgbClr val="000000">
                      <a:alpha val="43137"/>
                    </a:srgbClr>
                  </a:outerShdw>
                </a:effectLst>
              </a:rPr>
              <a:t>Holding to the Hope (10:19-25)</a:t>
            </a:r>
          </a:p>
        </p:txBody>
      </p:sp>
      <p:sp>
        <p:nvSpPr>
          <p:cNvPr id="3" name="Content Placeholder 2">
            <a:extLst>
              <a:ext uri="{FF2B5EF4-FFF2-40B4-BE49-F238E27FC236}">
                <a16:creationId xmlns:a16="http://schemas.microsoft.com/office/drawing/2014/main" id="{D7BA82E2-23B4-4542-9DB3-F17CCFB67519}"/>
              </a:ext>
            </a:extLst>
          </p:cNvPr>
          <p:cNvSpPr>
            <a:spLocks noGrp="1"/>
          </p:cNvSpPr>
          <p:nvPr>
            <p:ph idx="1"/>
          </p:nvPr>
        </p:nvSpPr>
        <p:spPr>
          <a:xfrm>
            <a:off x="1154953" y="1010658"/>
            <a:ext cx="10804436" cy="5691816"/>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Because of Christ’s high priestly work, Christians can confidently enter the Most Holy Place, a relationship with God not possible under the Aaronic system (cf. 4:14-16; 6:19-20; 9:11-12, 24-28).</a:t>
            </a:r>
          </a:p>
          <a:p>
            <a:r>
              <a:rPr lang="en-US" sz="2400" i="1" dirty="0">
                <a:solidFill>
                  <a:schemeClr val="tx1"/>
                </a:solidFill>
              </a:rPr>
              <a:t>This “new and living way” has been made possible through the sacrificial offering of the body of Jesus, his body torn asunder as the great veil in the temple was torn apart, symbolizing open access to God’s intimate presence (cf. Mt. 27:51//Mk. 15:38; Lk. 23:45).</a:t>
            </a:r>
          </a:p>
          <a:p>
            <a:r>
              <a:rPr lang="en-US" sz="2400" i="1" dirty="0">
                <a:solidFill>
                  <a:schemeClr val="tx1"/>
                </a:solidFill>
              </a:rPr>
              <a:t>As internally purified from sin and guilt, epitomized in the ritual of Christian baptism, believers are invited to draw near to God.</a:t>
            </a:r>
          </a:p>
          <a:p>
            <a:r>
              <a:rPr lang="en-US" sz="2400" i="1" dirty="0">
                <a:solidFill>
                  <a:schemeClr val="tx1"/>
                </a:solidFill>
              </a:rPr>
              <a:t>Since these realities are now in effect, believers must hold firmly to the hope of God’s promise, which still stands open (cf. 4:1).</a:t>
            </a:r>
          </a:p>
          <a:p>
            <a:r>
              <a:rPr lang="en-US" sz="2400" i="1" dirty="0">
                <a:solidFill>
                  <a:schemeClr val="tx1"/>
                </a:solidFill>
              </a:rPr>
              <a:t>They must not neglect the Christian fellowship but should be all the more conscientious as the “day” of Christ’s return draws near.</a:t>
            </a:r>
          </a:p>
        </p:txBody>
      </p:sp>
    </p:spTree>
    <p:extLst>
      <p:ext uri="{BB962C8B-B14F-4D97-AF65-F5344CB8AC3E}">
        <p14:creationId xmlns:p14="http://schemas.microsoft.com/office/powerpoint/2010/main" val="28135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Fourth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(10:26-39)</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453892" y="1917699"/>
            <a:ext cx="10204708" cy="3709377"/>
          </a:xfrm>
        </p:spPr>
        <p:txBody>
          <a:bodyPr>
            <a:normAutofit/>
          </a:bodyPr>
          <a:lstStyle/>
          <a:p>
            <a:pPr marL="0" indent="0">
              <a:buNone/>
              <a:defRPr/>
            </a:pPr>
            <a:r>
              <a:rPr lang="en-US" sz="3000" b="1" dirty="0">
                <a:solidFill>
                  <a:srgbClr val="FFFF00"/>
                </a:solidFill>
                <a:effectLst>
                  <a:outerShdw blurRad="38100" dist="38100" dir="2700000" algn="tl">
                    <a:srgbClr val="000000">
                      <a:alpha val="43137"/>
                    </a:srgbClr>
                  </a:outerShdw>
                </a:effectLst>
              </a:rPr>
              <a:t>To turn back from Christ would be even more disastrous than rejecting Moses’ law.</a:t>
            </a:r>
          </a:p>
          <a:p>
            <a:pPr>
              <a:defRPr/>
            </a:pPr>
            <a:r>
              <a:rPr lang="en-US" sz="2400" i="1" dirty="0">
                <a:solidFill>
                  <a:schemeClr val="tx1"/>
                </a:solidFill>
              </a:rPr>
              <a:t>Those who rejected Moses’ law were punished, often by death.</a:t>
            </a:r>
          </a:p>
          <a:p>
            <a:pPr>
              <a:defRPr/>
            </a:pPr>
            <a:r>
              <a:rPr lang="en-US" sz="2400" i="1" dirty="0">
                <a:solidFill>
                  <a:schemeClr val="tx1"/>
                </a:solidFill>
              </a:rPr>
              <a:t>Those who reject the Son of God will face an even more dreadful end.</a:t>
            </a:r>
          </a:p>
          <a:p>
            <a:pPr>
              <a:defRPr/>
            </a:pPr>
            <a:r>
              <a:rPr lang="en-US" sz="2400" i="1" dirty="0">
                <a:solidFill>
                  <a:schemeClr val="tx1"/>
                </a:solidFill>
              </a:rPr>
              <a:t>The readers had started well, so they needed to persevere, since God’s promises are sure!</a:t>
            </a:r>
          </a:p>
        </p:txBody>
      </p:sp>
      <p:sp>
        <p:nvSpPr>
          <p:cNvPr id="5" name="Slide Number Placeholder 4"/>
          <p:cNvSpPr>
            <a:spLocks noGrp="1"/>
          </p:cNvSpPr>
          <p:nvPr>
            <p:ph type="sldNum" sz="quarter" idx="12"/>
          </p:nvPr>
        </p:nvSpPr>
        <p:spPr/>
        <p:txBody>
          <a:bodyPr/>
          <a:lstStyle/>
          <a:p>
            <a:pPr>
              <a:defRPr/>
            </a:pPr>
            <a:fld id="{FF9CD429-B2F5-44A5-B975-13E2C1392ACE}" type="slidenum">
              <a:rPr lang="en-US" altLang="en-US" smtClean="0"/>
              <a:pPr>
                <a:defRPr/>
              </a:pPr>
              <a:t>116</a:t>
            </a:fld>
            <a:endParaRPr lang="en-US" altLang="en-US"/>
          </a:p>
        </p:txBody>
      </p:sp>
    </p:spTree>
    <p:extLst>
      <p:ext uri="{BB962C8B-B14F-4D97-AF65-F5344CB8AC3E}">
        <p14:creationId xmlns:p14="http://schemas.microsoft.com/office/powerpoint/2010/main" val="20550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ABFD-3A54-4D57-A15B-C7118DDA01D9}"/>
              </a:ext>
            </a:extLst>
          </p:cNvPr>
          <p:cNvSpPr>
            <a:spLocks noGrp="1"/>
          </p:cNvSpPr>
          <p:nvPr>
            <p:ph type="title"/>
          </p:nvPr>
        </p:nvSpPr>
        <p:spPr>
          <a:xfrm>
            <a:off x="1154954" y="684912"/>
            <a:ext cx="8761413" cy="706964"/>
          </a:xfrm>
        </p:spPr>
        <p:txBody>
          <a:bodyPr/>
          <a:lstStyle/>
          <a:p>
            <a:r>
              <a:rPr lang="en-US" b="1" dirty="0">
                <a:solidFill>
                  <a:srgbClr val="FFFF66"/>
                </a:solidFill>
                <a:effectLst>
                  <a:outerShdw blurRad="38100" dist="38100" dir="2700000" algn="tl">
                    <a:srgbClr val="000000">
                      <a:alpha val="43137"/>
                    </a:srgbClr>
                  </a:outerShdw>
                </a:effectLst>
              </a:rPr>
              <a:t>Sinning Deliberately</a:t>
            </a:r>
          </a:p>
        </p:txBody>
      </p:sp>
      <p:sp>
        <p:nvSpPr>
          <p:cNvPr id="3" name="Content Placeholder 2">
            <a:extLst>
              <a:ext uri="{FF2B5EF4-FFF2-40B4-BE49-F238E27FC236}">
                <a16:creationId xmlns:a16="http://schemas.microsoft.com/office/drawing/2014/main" id="{BD1D2FC0-AC39-409B-9FA6-4C63396FE42D}"/>
              </a:ext>
            </a:extLst>
          </p:cNvPr>
          <p:cNvSpPr>
            <a:spLocks noGrp="1"/>
          </p:cNvSpPr>
          <p:nvPr>
            <p:ph idx="1"/>
          </p:nvPr>
        </p:nvSpPr>
        <p:spPr>
          <a:xfrm>
            <a:off x="1154954" y="1612233"/>
            <a:ext cx="10563804" cy="4572000"/>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sin to which the author here refers is the same aggressive non-faith about which he warned earlier (6:6).</a:t>
            </a:r>
          </a:p>
          <a:p>
            <a:r>
              <a:rPr lang="en-US" sz="2400" i="1" dirty="0">
                <a:solidFill>
                  <a:schemeClr val="tx1"/>
                </a:solidFill>
              </a:rPr>
              <a:t>He is not referring to general human weakness, since already he has plainly stated that Christ, as a caring high priest, sympathizes with human temptation and weakness while bearing gently with those going astray (2:17-18; 4:15-16; 5:2, 7-10).</a:t>
            </a:r>
          </a:p>
          <a:p>
            <a:r>
              <a:rPr lang="en-US" sz="2400" i="1" dirty="0">
                <a:solidFill>
                  <a:schemeClr val="tx1"/>
                </a:solidFill>
              </a:rPr>
              <a:t>Rather, this is the sin that spurns the Son of God and profanes his blood. The person who commits it has received the truth about Christ but then turns away, giving up the only means of salvation.</a:t>
            </a:r>
          </a:p>
          <a:p>
            <a:r>
              <a:rPr lang="en-US" sz="2400" i="1" dirty="0">
                <a:solidFill>
                  <a:schemeClr val="tx1"/>
                </a:solidFill>
              </a:rPr>
              <a:t>Nothing remains except condemnation at the final judgment.</a:t>
            </a:r>
          </a:p>
        </p:txBody>
      </p:sp>
    </p:spTree>
    <p:extLst>
      <p:ext uri="{BB962C8B-B14F-4D97-AF65-F5344CB8AC3E}">
        <p14:creationId xmlns:p14="http://schemas.microsoft.com/office/powerpoint/2010/main" val="27271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37E8-C55C-44ED-B956-5D4F949CB13A}"/>
              </a:ext>
            </a:extLst>
          </p:cNvPr>
          <p:cNvSpPr>
            <a:spLocks noGrp="1"/>
          </p:cNvSpPr>
          <p:nvPr>
            <p:ph type="title"/>
          </p:nvPr>
        </p:nvSpPr>
        <p:spPr>
          <a:xfrm>
            <a:off x="1154954" y="733038"/>
            <a:ext cx="8761413" cy="706964"/>
          </a:xfrm>
        </p:spPr>
        <p:txBody>
          <a:bodyPr/>
          <a:lstStyle/>
          <a:p>
            <a:r>
              <a:rPr lang="en-US" b="1" dirty="0">
                <a:solidFill>
                  <a:srgbClr val="FFFF99"/>
                </a:solidFill>
                <a:effectLst>
                  <a:outerShdw blurRad="38100" dist="38100" dir="2700000" algn="tl">
                    <a:srgbClr val="000000">
                      <a:alpha val="43137"/>
                    </a:srgbClr>
                  </a:outerShdw>
                </a:effectLst>
              </a:rPr>
              <a:t>Remembering</a:t>
            </a:r>
          </a:p>
        </p:txBody>
      </p:sp>
      <p:sp>
        <p:nvSpPr>
          <p:cNvPr id="3" name="Content Placeholder 2">
            <a:extLst>
              <a:ext uri="{FF2B5EF4-FFF2-40B4-BE49-F238E27FC236}">
                <a16:creationId xmlns:a16="http://schemas.microsoft.com/office/drawing/2014/main" id="{B172F5C9-101D-466C-A5E5-82BA3E1E868F}"/>
              </a:ext>
            </a:extLst>
          </p:cNvPr>
          <p:cNvSpPr>
            <a:spLocks noGrp="1"/>
          </p:cNvSpPr>
          <p:nvPr>
            <p:ph idx="1"/>
          </p:nvPr>
        </p:nvSpPr>
        <p:spPr>
          <a:xfrm>
            <a:off x="1154953" y="1780676"/>
            <a:ext cx="10635993" cy="4499810"/>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author reminds his readers of their conversion, when they had “received the light” and faced persecution for their faith.</a:t>
            </a:r>
          </a:p>
          <a:p>
            <a:r>
              <a:rPr lang="en-US" sz="2400" i="1" dirty="0">
                <a:solidFill>
                  <a:schemeClr val="tx1"/>
                </a:solidFill>
              </a:rPr>
              <a:t>While their distress had not resulted in martyrdom (cf. 12:4), it was severe enough to include the confiscation of personal property and imprisonment.</a:t>
            </a:r>
          </a:p>
          <a:p>
            <a:r>
              <a:rPr lang="en-US" sz="2400" i="1" dirty="0">
                <a:solidFill>
                  <a:schemeClr val="tx1"/>
                </a:solidFill>
              </a:rPr>
              <a:t>They had faced this suffering with courage, because they knew that their true home was elsewhere.</a:t>
            </a:r>
          </a:p>
          <a:p>
            <a:r>
              <a:rPr lang="en-US" sz="2400" i="1" dirty="0">
                <a:solidFill>
                  <a:schemeClr val="tx1"/>
                </a:solidFill>
              </a:rPr>
              <a:t>Now, they must remain steadfast, for the return of Christ was near (cf. Hab. 2:3-4, LXX).</a:t>
            </a:r>
          </a:p>
        </p:txBody>
      </p:sp>
    </p:spTree>
    <p:extLst>
      <p:ext uri="{BB962C8B-B14F-4D97-AF65-F5344CB8AC3E}">
        <p14:creationId xmlns:p14="http://schemas.microsoft.com/office/powerpoint/2010/main" val="40876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868A-D043-4CF8-855B-26844BF4DCF3}"/>
              </a:ext>
            </a:extLst>
          </p:cNvPr>
          <p:cNvSpPr>
            <a:spLocks noGrp="1"/>
          </p:cNvSpPr>
          <p:nvPr>
            <p:ph type="title"/>
          </p:nvPr>
        </p:nvSpPr>
        <p:spPr>
          <a:xfrm>
            <a:off x="770021" y="299908"/>
            <a:ext cx="8761413" cy="706964"/>
          </a:xfrm>
        </p:spPr>
        <p:txBody>
          <a:bodyPr/>
          <a:lstStyle/>
          <a:p>
            <a:r>
              <a:rPr lang="en-US" b="1" dirty="0">
                <a:solidFill>
                  <a:srgbClr val="FFC000"/>
                </a:solidFill>
              </a:rPr>
              <a:t>The Habakkuk Allusion (Hab. 2:3-4)</a:t>
            </a:r>
          </a:p>
        </p:txBody>
      </p:sp>
      <p:sp>
        <p:nvSpPr>
          <p:cNvPr id="3" name="Content Placeholder 2">
            <a:extLst>
              <a:ext uri="{FF2B5EF4-FFF2-40B4-BE49-F238E27FC236}">
                <a16:creationId xmlns:a16="http://schemas.microsoft.com/office/drawing/2014/main" id="{42296435-523F-4807-89CA-061DE0D23C4F}"/>
              </a:ext>
            </a:extLst>
          </p:cNvPr>
          <p:cNvSpPr>
            <a:spLocks noGrp="1"/>
          </p:cNvSpPr>
          <p:nvPr>
            <p:ph idx="1"/>
          </p:nvPr>
        </p:nvSpPr>
        <p:spPr>
          <a:xfrm>
            <a:off x="770020" y="1275350"/>
            <a:ext cx="11093117" cy="5414209"/>
          </a:xfrm>
        </p:spPr>
        <p:txBody>
          <a:bodyPr>
            <a:normAutofit lnSpcReduction="10000"/>
          </a:bodyPr>
          <a:lstStyle/>
          <a:p>
            <a:pPr marL="0" indent="0">
              <a:buNone/>
            </a:pPr>
            <a:r>
              <a:rPr lang="en-US" sz="2800" b="1" dirty="0">
                <a:solidFill>
                  <a:srgbClr val="FFFF66"/>
                </a:solidFill>
              </a:rPr>
              <a:t>As usual, the author’s OT allusion is from the LXX, but here it is not a direct quotation. </a:t>
            </a:r>
          </a:p>
          <a:p>
            <a:r>
              <a:rPr lang="en-US" sz="2400" i="1" dirty="0">
                <a:solidFill>
                  <a:srgbClr val="FFFF99"/>
                </a:solidFill>
              </a:rPr>
              <a:t>Habakkuk awaited the fulfillment of a vision for deliverance which, even though it might seem slow in coming, nonetheless would surely come.</a:t>
            </a:r>
          </a:p>
          <a:p>
            <a:pPr lvl="1"/>
            <a:r>
              <a:rPr lang="en-US" sz="2200" b="1" i="1" dirty="0">
                <a:solidFill>
                  <a:schemeClr val="bg1"/>
                </a:solidFill>
              </a:rPr>
              <a:t>The phrase </a:t>
            </a:r>
            <a:r>
              <a:rPr lang="en-US" sz="2200" b="1" dirty="0">
                <a:solidFill>
                  <a:schemeClr val="bg1"/>
                </a:solidFill>
                <a:latin typeface="Greekth" panose="02020803070505020304" pitchFamily="18" charset="0"/>
              </a:rPr>
              <a:t>e]</a:t>
            </a:r>
            <a:r>
              <a:rPr lang="en-US" sz="2200" b="1" dirty="0" err="1">
                <a:solidFill>
                  <a:schemeClr val="bg1"/>
                </a:solidFill>
                <a:latin typeface="Greekth" panose="02020803070505020304" pitchFamily="18" charset="0"/>
              </a:rPr>
              <a:t>rxo</a:t>
            </a:r>
            <a:r>
              <a:rPr lang="en-US" sz="2200" b="1" dirty="0">
                <a:solidFill>
                  <a:schemeClr val="bg1"/>
                </a:solidFill>
                <a:latin typeface="Greekth" panose="02020803070505020304" pitchFamily="18" charset="0"/>
              </a:rPr>
              <a:t>&lt;</a:t>
            </a:r>
            <a:r>
              <a:rPr lang="en-US" sz="2200" b="1" dirty="0" err="1">
                <a:solidFill>
                  <a:schemeClr val="bg1"/>
                </a:solidFill>
                <a:latin typeface="Greekth" panose="02020803070505020304" pitchFamily="18" charset="0"/>
              </a:rPr>
              <a:t>menoj</a:t>
            </a:r>
            <a:r>
              <a:rPr lang="en-US" sz="2200" b="1" dirty="0">
                <a:solidFill>
                  <a:schemeClr val="bg1"/>
                </a:solidFill>
                <a:latin typeface="Greekth" panose="02020803070505020304" pitchFamily="18" charset="0"/>
              </a:rPr>
              <a:t> </a:t>
            </a:r>
            <a:r>
              <a:rPr lang="en-US" sz="2200" b="1" dirty="0" err="1">
                <a:solidFill>
                  <a:schemeClr val="bg1"/>
                </a:solidFill>
                <a:latin typeface="Greekth" panose="02020803070505020304" pitchFamily="18" charset="0"/>
              </a:rPr>
              <a:t>h!cei</a:t>
            </a:r>
            <a:r>
              <a:rPr lang="en-US" sz="2200" b="1" i="1" dirty="0">
                <a:solidFill>
                  <a:schemeClr val="bg1"/>
                </a:solidFill>
              </a:rPr>
              <a:t> (= “coming, it will come”), which appears in both the LXX and the Book of Hebrews, is a Hebraism conveying certainty.</a:t>
            </a:r>
          </a:p>
          <a:p>
            <a:pPr lvl="1"/>
            <a:r>
              <a:rPr lang="en-US" sz="2200" b="1" i="1" dirty="0">
                <a:solidFill>
                  <a:schemeClr val="bg1"/>
                </a:solidFill>
              </a:rPr>
              <a:t>The double negative in the phrase </a:t>
            </a:r>
            <a:r>
              <a:rPr lang="en-US" sz="2200" b="1" dirty="0" err="1">
                <a:solidFill>
                  <a:schemeClr val="bg1"/>
                </a:solidFill>
                <a:latin typeface="Greekth" panose="02020803070505020304" pitchFamily="18" charset="0"/>
              </a:rPr>
              <a:t>ou</a:t>
            </a:r>
            <a:r>
              <a:rPr lang="en-US" sz="2200" b="1" dirty="0">
                <a:solidFill>
                  <a:schemeClr val="bg1"/>
                </a:solidFill>
                <a:latin typeface="Greekth" panose="02020803070505020304" pitchFamily="18" charset="0"/>
              </a:rPr>
              <a:t>] </a:t>
            </a:r>
            <a:r>
              <a:rPr lang="en-US" sz="2200" b="1" dirty="0" err="1">
                <a:solidFill>
                  <a:schemeClr val="bg1"/>
                </a:solidFill>
                <a:latin typeface="Greekth" panose="02020803070505020304" pitchFamily="18" charset="0"/>
              </a:rPr>
              <a:t>mh</a:t>
            </a:r>
            <a:r>
              <a:rPr lang="en-US" sz="2200" b="1" dirty="0">
                <a:solidFill>
                  <a:schemeClr val="bg1"/>
                </a:solidFill>
                <a:latin typeface="Greekth" panose="02020803070505020304" pitchFamily="18" charset="0"/>
              </a:rPr>
              <a:t>&lt; </a:t>
            </a:r>
            <a:r>
              <a:rPr lang="en-US" sz="2200" b="1" dirty="0" err="1">
                <a:solidFill>
                  <a:schemeClr val="bg1"/>
                </a:solidFill>
                <a:latin typeface="Greekth" panose="02020803070505020304" pitchFamily="18" charset="0"/>
              </a:rPr>
              <a:t>xronis</a:t>
            </a:r>
            <a:r>
              <a:rPr lang="en-US" sz="2200" b="1" dirty="0">
                <a:solidFill>
                  <a:schemeClr val="bg1"/>
                </a:solidFill>
                <a:latin typeface="Greekth" panose="02020803070505020304" pitchFamily="18" charset="0"/>
              </a:rPr>
              <a:t>^</a:t>
            </a:r>
            <a:r>
              <a:rPr lang="en-US" sz="2200" b="1" dirty="0">
                <a:solidFill>
                  <a:schemeClr val="bg1"/>
                </a:solidFill>
              </a:rPr>
              <a:t> </a:t>
            </a:r>
            <a:r>
              <a:rPr lang="en-US" sz="2200" b="1" i="1" dirty="0">
                <a:solidFill>
                  <a:schemeClr val="bg1"/>
                </a:solidFill>
              </a:rPr>
              <a:t>(=</a:t>
            </a:r>
            <a:r>
              <a:rPr lang="en-US" sz="2200" b="1" dirty="0">
                <a:solidFill>
                  <a:schemeClr val="bg1"/>
                </a:solidFill>
              </a:rPr>
              <a:t> </a:t>
            </a:r>
            <a:r>
              <a:rPr lang="en-US" sz="2200" b="1" i="1" dirty="0">
                <a:solidFill>
                  <a:schemeClr val="bg1"/>
                </a:solidFill>
              </a:rPr>
              <a:t>“it certainly will not delay”), which appears in the LXX, equally conveys absolute certainty.</a:t>
            </a:r>
            <a:endParaRPr lang="en-US" sz="2200" b="1" dirty="0">
              <a:solidFill>
                <a:schemeClr val="bg1"/>
              </a:solidFill>
            </a:endParaRPr>
          </a:p>
          <a:p>
            <a:r>
              <a:rPr lang="en-US" sz="2400" i="1" dirty="0">
                <a:solidFill>
                  <a:srgbClr val="FFFF99"/>
                </a:solidFill>
              </a:rPr>
              <a:t>The author of Hebrews sees Habakkuk’s reference about a coming deliverance as a reference to the return of Christ (cf. 9:28).</a:t>
            </a:r>
          </a:p>
          <a:p>
            <a:r>
              <a:rPr lang="en-US" sz="2400" i="1" dirty="0">
                <a:solidFill>
                  <a:srgbClr val="FFFF99"/>
                </a:solidFill>
              </a:rPr>
              <a:t>In view of the certainty of Christ’s return, he both urges believers to remain steadfast and boldly affirms that together they will persevere!</a:t>
            </a:r>
          </a:p>
        </p:txBody>
      </p:sp>
    </p:spTree>
    <p:extLst>
      <p:ext uri="{BB962C8B-B14F-4D97-AF65-F5344CB8AC3E}">
        <p14:creationId xmlns:p14="http://schemas.microsoft.com/office/powerpoint/2010/main" val="20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753D-647C-4EEE-BA97-CF662A421C6A}"/>
              </a:ext>
            </a:extLst>
          </p:cNvPr>
          <p:cNvSpPr>
            <a:spLocks noGrp="1"/>
          </p:cNvSpPr>
          <p:nvPr>
            <p:ph type="title"/>
          </p:nvPr>
        </p:nvSpPr>
        <p:spPr>
          <a:xfrm>
            <a:off x="1322261" y="116307"/>
            <a:ext cx="8832392" cy="1183104"/>
          </a:xfrm>
        </p:spPr>
        <p:txBody>
          <a:bodyPr/>
          <a:lstStyle/>
          <a:p>
            <a:pPr algn="ctr"/>
            <a:r>
              <a:rPr lang="en-US" b="1" dirty="0">
                <a:solidFill>
                  <a:srgbClr val="C00000"/>
                </a:solidFill>
                <a:effectLst>
                  <a:outerShdw blurRad="38100" dist="38100" dir="2700000" algn="tl">
                    <a:srgbClr val="000000">
                      <a:alpha val="43137"/>
                    </a:srgbClr>
                  </a:outerShdw>
                </a:effectLst>
              </a:rPr>
              <a:t>The Better Way!</a:t>
            </a:r>
            <a:br>
              <a:rPr lang="en-US" b="1" dirty="0">
                <a:solidFill>
                  <a:srgbClr val="C00000"/>
                </a:solidFill>
                <a:effectLst>
                  <a:outerShdw blurRad="38100" dist="38100" dir="2700000" algn="tl">
                    <a:srgbClr val="000000">
                      <a:alpha val="43137"/>
                    </a:srgbClr>
                  </a:outerShdw>
                </a:effectLst>
              </a:rPr>
            </a:br>
            <a:r>
              <a:rPr lang="en-US" sz="3200" b="1" dirty="0" err="1">
                <a:solidFill>
                  <a:srgbClr val="C00000"/>
                </a:solidFill>
                <a:effectLst>
                  <a:outerShdw blurRad="38100" dist="38100" dir="2700000" algn="tl">
                    <a:srgbClr val="000000">
                      <a:alpha val="43137"/>
                    </a:srgbClr>
                  </a:outerShdw>
                </a:effectLst>
                <a:latin typeface="Greekth" panose="02020803070505020304" pitchFamily="18" charset="0"/>
              </a:rPr>
              <a:t>k</a:t>
            </a:r>
            <a:r>
              <a:rPr lang="en-US" sz="3200" dirty="0" err="1">
                <a:solidFill>
                  <a:srgbClr val="C00000"/>
                </a:solidFill>
                <a:effectLst>
                  <a:outerShdw blurRad="38100" dist="38100" dir="2700000" algn="tl">
                    <a:srgbClr val="000000">
                      <a:alpha val="43137"/>
                    </a:srgbClr>
                  </a:outerShdw>
                </a:effectLst>
                <a:latin typeface="Greekth" panose="02020803070505020304" pitchFamily="18" charset="0"/>
              </a:rPr>
              <a:t>rei</a:t>
            </a:r>
            <a:r>
              <a:rPr lang="en-US" sz="3200" dirty="0">
                <a:solidFill>
                  <a:srgbClr val="C00000"/>
                </a:solidFill>
                <a:effectLst>
                  <a:outerShdw blurRad="38100" dist="38100" dir="2700000" algn="tl">
                    <a:srgbClr val="000000">
                      <a:alpha val="43137"/>
                    </a:srgbClr>
                  </a:outerShdw>
                </a:effectLst>
                <a:latin typeface="Greekth" panose="02020803070505020304" pitchFamily="18" charset="0"/>
              </a:rPr>
              <a:t>&lt;</a:t>
            </a:r>
            <a:r>
              <a:rPr lang="en-US" sz="3200" dirty="0" err="1">
                <a:solidFill>
                  <a:srgbClr val="C00000"/>
                </a:solidFill>
                <a:effectLst>
                  <a:outerShdw blurRad="38100" dist="38100" dir="2700000" algn="tl">
                    <a:srgbClr val="000000">
                      <a:alpha val="43137"/>
                    </a:srgbClr>
                  </a:outerShdw>
                </a:effectLst>
                <a:latin typeface="Greekth" panose="02020803070505020304" pitchFamily="18" charset="0"/>
              </a:rPr>
              <a:t>ttwn</a:t>
            </a:r>
            <a:r>
              <a:rPr lang="en-US" sz="2800" dirty="0">
                <a:solidFill>
                  <a:srgbClr val="C00000"/>
                </a:solidFill>
                <a:effectLst>
                  <a:outerShdw blurRad="38100" dist="38100" dir="2700000" algn="tl">
                    <a:srgbClr val="000000">
                      <a:alpha val="43137"/>
                    </a:srgbClr>
                  </a:outerShdw>
                </a:effectLst>
                <a:latin typeface="+mn-lt"/>
              </a:rPr>
              <a:t> (= superior);</a:t>
            </a:r>
            <a:r>
              <a:rPr lang="en-US" sz="2800" dirty="0">
                <a:solidFill>
                  <a:srgbClr val="C00000"/>
                </a:solidFill>
                <a:effectLst>
                  <a:outerShdw blurRad="38100" dist="38100" dir="2700000" algn="tl">
                    <a:srgbClr val="000000">
                      <a:alpha val="43137"/>
                    </a:srgbClr>
                  </a:outerShdw>
                </a:effectLst>
                <a:latin typeface="Greekth" panose="02020803070505020304" pitchFamily="18" charset="0"/>
              </a:rPr>
              <a:t>  </a:t>
            </a:r>
            <a:r>
              <a:rPr lang="en-US" sz="3200" dirty="0" err="1">
                <a:solidFill>
                  <a:srgbClr val="C00000"/>
                </a:solidFill>
                <a:effectLst>
                  <a:outerShdw blurRad="38100" dist="38100" dir="2700000" algn="tl">
                    <a:srgbClr val="000000">
                      <a:alpha val="43137"/>
                    </a:srgbClr>
                  </a:outerShdw>
                </a:effectLst>
                <a:latin typeface="Greekth" panose="02020803070505020304" pitchFamily="18" charset="0"/>
              </a:rPr>
              <a:t>dia</a:t>
            </a:r>
            <a:r>
              <a:rPr lang="en-US" sz="3200" dirty="0">
                <a:solidFill>
                  <a:srgbClr val="C00000"/>
                </a:solidFill>
                <a:effectLst>
                  <a:outerShdw blurRad="38100" dist="38100" dir="2700000" algn="tl">
                    <a:srgbClr val="000000">
                      <a:alpha val="43137"/>
                    </a:srgbClr>
                  </a:outerShdw>
                </a:effectLst>
                <a:latin typeface="Greekth" panose="02020803070505020304" pitchFamily="18" charset="0"/>
              </a:rPr>
              <a:t>&lt;</a:t>
            </a:r>
            <a:r>
              <a:rPr lang="en-US" sz="3200" dirty="0" err="1">
                <a:solidFill>
                  <a:srgbClr val="C00000"/>
                </a:solidFill>
                <a:effectLst>
                  <a:outerShdw blurRad="38100" dist="38100" dir="2700000" algn="tl">
                    <a:srgbClr val="000000">
                      <a:alpha val="43137"/>
                    </a:srgbClr>
                  </a:outerShdw>
                </a:effectLst>
                <a:latin typeface="Greekth" panose="02020803070505020304" pitchFamily="18" charset="0"/>
              </a:rPr>
              <a:t>foroj</a:t>
            </a:r>
            <a:r>
              <a:rPr lang="en-US" sz="2800" dirty="0">
                <a:solidFill>
                  <a:srgbClr val="C00000"/>
                </a:solidFill>
                <a:effectLst>
                  <a:outerShdw blurRad="38100" dist="38100" dir="2700000" algn="tl">
                    <a:srgbClr val="000000">
                      <a:alpha val="43137"/>
                    </a:srgbClr>
                  </a:outerShdw>
                </a:effectLst>
                <a:latin typeface="+mn-lt"/>
              </a:rPr>
              <a:t> (= better)</a:t>
            </a:r>
            <a:endParaRPr lang="en-US" sz="2800" b="1" dirty="0">
              <a:solidFill>
                <a:srgbClr val="C00000"/>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5FC92EB4-C1B7-4208-8D71-51D9B49EBB90}"/>
              </a:ext>
            </a:extLst>
          </p:cNvPr>
          <p:cNvSpPr>
            <a:spLocks noGrp="1"/>
          </p:cNvSpPr>
          <p:nvPr>
            <p:ph sz="half" idx="1"/>
          </p:nvPr>
        </p:nvSpPr>
        <p:spPr>
          <a:xfrm>
            <a:off x="481186" y="1515978"/>
            <a:ext cx="5293972" cy="5125453"/>
          </a:xfrm>
        </p:spPr>
        <p:txBody>
          <a:bodyPr>
            <a:normAutofit fontScale="92500"/>
          </a:bodyPr>
          <a:lstStyle/>
          <a:p>
            <a:r>
              <a:rPr lang="en-US" sz="2400" dirty="0">
                <a:solidFill>
                  <a:schemeClr val="tx1"/>
                </a:solidFill>
              </a:rPr>
              <a:t>Christ is “superior” to angels, and his name as Son is “better” than theirs (1:4).</a:t>
            </a:r>
          </a:p>
          <a:p>
            <a:r>
              <a:rPr lang="en-US" sz="2400" dirty="0">
                <a:solidFill>
                  <a:schemeClr val="tx1"/>
                </a:solidFill>
              </a:rPr>
              <a:t>Christianity has a “superior” hope than Judaism (7:19).</a:t>
            </a:r>
          </a:p>
          <a:p>
            <a:r>
              <a:rPr lang="en-US" sz="2400" dirty="0">
                <a:solidFill>
                  <a:schemeClr val="tx1"/>
                </a:solidFill>
              </a:rPr>
              <a:t>The new covenant is “superior” to the old one (7:22; 8:6).</a:t>
            </a:r>
          </a:p>
          <a:p>
            <a:r>
              <a:rPr lang="en-US" sz="2400" dirty="0">
                <a:solidFill>
                  <a:schemeClr val="tx1"/>
                </a:solidFill>
              </a:rPr>
              <a:t>The priesthood of Jesus is “superior” to that of Aaron’s line (8:6).</a:t>
            </a:r>
          </a:p>
          <a:p>
            <a:r>
              <a:rPr lang="en-US" sz="2400" dirty="0">
                <a:solidFill>
                  <a:schemeClr val="tx1"/>
                </a:solidFill>
              </a:rPr>
              <a:t>The promises of the new covenant are “superior” to the old (8:6).</a:t>
            </a:r>
          </a:p>
          <a:p>
            <a:r>
              <a:rPr lang="en-US" sz="2400" dirty="0">
                <a:solidFill>
                  <a:schemeClr val="tx1"/>
                </a:solidFill>
              </a:rPr>
              <a:t>The sacrifices of the new covenant are “superior” to the old (9:23).</a:t>
            </a:r>
          </a:p>
        </p:txBody>
      </p:sp>
      <p:sp>
        <p:nvSpPr>
          <p:cNvPr id="5" name="Content Placeholder 4">
            <a:extLst>
              <a:ext uri="{FF2B5EF4-FFF2-40B4-BE49-F238E27FC236}">
                <a16:creationId xmlns:a16="http://schemas.microsoft.com/office/drawing/2014/main" id="{9E29FCEE-156A-473C-BE20-218DD90EE3B9}"/>
              </a:ext>
            </a:extLst>
          </p:cNvPr>
          <p:cNvSpPr>
            <a:spLocks noGrp="1"/>
          </p:cNvSpPr>
          <p:nvPr>
            <p:ph sz="half" idx="2"/>
          </p:nvPr>
        </p:nvSpPr>
        <p:spPr>
          <a:xfrm>
            <a:off x="6096000" y="1515978"/>
            <a:ext cx="5614814" cy="5125451"/>
          </a:xfrm>
        </p:spPr>
        <p:txBody>
          <a:bodyPr>
            <a:normAutofit fontScale="92500"/>
          </a:bodyPr>
          <a:lstStyle/>
          <a:p>
            <a:r>
              <a:rPr lang="en-US" sz="2400" dirty="0">
                <a:solidFill>
                  <a:schemeClr val="tx1"/>
                </a:solidFill>
              </a:rPr>
              <a:t>The heritage of heaven is “superior” to the temporal world (10:34).</a:t>
            </a:r>
          </a:p>
          <a:p>
            <a:r>
              <a:rPr lang="en-US" sz="2400" dirty="0">
                <a:solidFill>
                  <a:schemeClr val="tx1"/>
                </a:solidFill>
              </a:rPr>
              <a:t>Heaven is a “superior” country to Canaan, the promised land (11:16).</a:t>
            </a:r>
          </a:p>
          <a:p>
            <a:r>
              <a:rPr lang="en-US" sz="2400" dirty="0">
                <a:solidFill>
                  <a:schemeClr val="tx1"/>
                </a:solidFill>
              </a:rPr>
              <a:t>Resurrection life is “superior” to temporal life (11:35).</a:t>
            </a:r>
          </a:p>
          <a:p>
            <a:r>
              <a:rPr lang="en-US" sz="2400" dirty="0">
                <a:solidFill>
                  <a:schemeClr val="tx1"/>
                </a:solidFill>
              </a:rPr>
              <a:t>The fulfillment of the promise in Jesus is “superior” to anything prior (11:40).</a:t>
            </a:r>
          </a:p>
          <a:p>
            <a:r>
              <a:rPr lang="en-US" sz="2400" dirty="0">
                <a:solidFill>
                  <a:schemeClr val="tx1"/>
                </a:solidFill>
              </a:rPr>
              <a:t>The blood of the new covenant, which speaks of forgiveness, offers something “superior” to the blood of Abel, which called for vengeance (12:24).</a:t>
            </a:r>
          </a:p>
        </p:txBody>
      </p:sp>
    </p:spTree>
    <p:extLst>
      <p:ext uri="{BB962C8B-B14F-4D97-AF65-F5344CB8AC3E}">
        <p14:creationId xmlns:p14="http://schemas.microsoft.com/office/powerpoint/2010/main" val="36391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738" y="295729"/>
            <a:ext cx="8458200" cy="1112838"/>
          </a:xfrm>
        </p:spPr>
        <p:txBody>
          <a:bodyPr/>
          <a:lstStyle/>
          <a:p>
            <a:pPr>
              <a:defRPr/>
            </a:pPr>
            <a:r>
              <a:rPr lang="en-US" b="1" dirty="0">
                <a:solidFill>
                  <a:srgbClr val="FFFF00"/>
                </a:solidFill>
                <a:effectLst>
                  <a:outerShdw blurRad="38100" dist="38100" dir="2700000" algn="tl">
                    <a:srgbClr val="000000">
                      <a:alpha val="43137"/>
                    </a:srgbClr>
                  </a:outerShdw>
                </a:effectLst>
              </a:rPr>
              <a:t>The Great Cloud of Witnesses</a:t>
            </a:r>
            <a:r>
              <a:rPr lang="en-US" sz="2800" b="1" dirty="0">
                <a:solidFill>
                  <a:srgbClr val="FFFF00"/>
                </a:solidFill>
                <a:effectLst>
                  <a:outerShdw blurRad="38100" dist="38100" dir="2700000" algn="tl">
                    <a:srgbClr val="000000">
                      <a:alpha val="43137"/>
                    </a:srgbClr>
                  </a:outerShdw>
                </a:effectLst>
              </a:rPr>
              <a:t> (11)</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1582615"/>
            <a:ext cx="9729538" cy="4979656"/>
          </a:xfrm>
        </p:spPr>
        <p:txBody>
          <a:bodyPr>
            <a:normAutofit/>
          </a:bodyPr>
          <a:lstStyle/>
          <a:p>
            <a:pPr marL="0" indent="0">
              <a:buNone/>
              <a:defRPr/>
            </a:pPr>
            <a:r>
              <a:rPr lang="en-US" sz="2800" b="1" dirty="0">
                <a:solidFill>
                  <a:srgbClr val="FFC000"/>
                </a:solidFill>
              </a:rPr>
              <a:t>The past heroes and heroines of faith serve as a strong incentive to persevere!</a:t>
            </a:r>
          </a:p>
          <a:p>
            <a:pPr>
              <a:defRPr/>
            </a:pPr>
            <a:r>
              <a:rPr lang="en-US" sz="2400" i="1" dirty="0">
                <a:solidFill>
                  <a:schemeClr val="bg1"/>
                </a:solidFill>
              </a:rPr>
              <a:t>Repeating themes:</a:t>
            </a:r>
          </a:p>
          <a:p>
            <a:pPr lvl="1">
              <a:defRPr/>
            </a:pPr>
            <a:r>
              <a:rPr lang="en-US" sz="2000" b="1" dirty="0">
                <a:solidFill>
                  <a:srgbClr val="FFFF66"/>
                </a:solidFill>
                <a:effectLst>
                  <a:outerShdw blurRad="38100" dist="38100" dir="2700000" algn="tl">
                    <a:srgbClr val="000000">
                      <a:alpha val="43137"/>
                    </a:srgbClr>
                  </a:outerShdw>
                </a:effectLst>
              </a:rPr>
              <a:t>Faith is the certainty that God will do what he promised.</a:t>
            </a:r>
          </a:p>
          <a:p>
            <a:pPr lvl="1">
              <a:defRPr/>
            </a:pPr>
            <a:r>
              <a:rPr lang="en-US" sz="2000" b="1" dirty="0">
                <a:solidFill>
                  <a:srgbClr val="FFFF66"/>
                </a:solidFill>
                <a:effectLst>
                  <a:outerShdw blurRad="38100" dist="38100" dir="2700000" algn="tl">
                    <a:srgbClr val="000000">
                      <a:alpha val="43137"/>
                    </a:srgbClr>
                  </a:outerShdw>
                </a:effectLst>
              </a:rPr>
              <a:t>The ancients did not receive the fulfillment of the promises within their own lifetimes, but they all understood that these promises reached beyond the land of Canaan and earthly life.</a:t>
            </a:r>
          </a:p>
          <a:p>
            <a:pPr lvl="1">
              <a:defRPr/>
            </a:pPr>
            <a:r>
              <a:rPr lang="en-US" sz="2000" b="1" dirty="0">
                <a:solidFill>
                  <a:srgbClr val="FFFF66"/>
                </a:solidFill>
                <a:effectLst>
                  <a:outerShdw blurRad="38100" dist="38100" dir="2700000" algn="tl">
                    <a:srgbClr val="000000">
                      <a:alpha val="43137"/>
                    </a:srgbClr>
                  </a:outerShdw>
                </a:effectLst>
              </a:rPr>
              <a:t>Their righteous lives in the present were lived in view of the promise yet to come.</a:t>
            </a:r>
          </a:p>
          <a:p>
            <a:pPr>
              <a:defRPr/>
            </a:pPr>
            <a:r>
              <a:rPr lang="en-US" sz="2400" i="1" dirty="0">
                <a:solidFill>
                  <a:schemeClr val="bg1"/>
                </a:solidFill>
              </a:rPr>
              <a:t>If the readers were to remain in continuity with the departed faithful, they must hold firmly to their faith in Jesus Christ, since he was the one for whom the ancients looked by faith!</a:t>
            </a:r>
          </a:p>
        </p:txBody>
      </p:sp>
      <p:sp>
        <p:nvSpPr>
          <p:cNvPr id="4" name="Slide Number Placeholder 3"/>
          <p:cNvSpPr>
            <a:spLocks noGrp="1"/>
          </p:cNvSpPr>
          <p:nvPr>
            <p:ph type="sldNum" sz="quarter" idx="12"/>
          </p:nvPr>
        </p:nvSpPr>
        <p:spPr/>
        <p:txBody>
          <a:bodyPr/>
          <a:lstStyle/>
          <a:p>
            <a:pPr>
              <a:defRPr/>
            </a:pPr>
            <a:fld id="{BA17B766-950C-43A0-B3DE-F655683D4329}" type="slidenum">
              <a:rPr lang="en-US" altLang="en-US" smtClean="0"/>
              <a:pPr>
                <a:defRPr/>
              </a:pPr>
              <a:t>120</a:t>
            </a:fld>
            <a:endParaRPr lang="en-US" altLang="en-US" dirty="0"/>
          </a:p>
        </p:txBody>
      </p:sp>
    </p:spTree>
    <p:extLst>
      <p:ext uri="{BB962C8B-B14F-4D97-AF65-F5344CB8AC3E}">
        <p14:creationId xmlns:p14="http://schemas.microsoft.com/office/powerpoint/2010/main" val="3729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512A-B486-4692-B4D1-AD984BAE1E0B}"/>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Larger Context</a:t>
            </a:r>
          </a:p>
        </p:txBody>
      </p:sp>
      <p:sp>
        <p:nvSpPr>
          <p:cNvPr id="3" name="Content Placeholder 2">
            <a:extLst>
              <a:ext uri="{FF2B5EF4-FFF2-40B4-BE49-F238E27FC236}">
                <a16:creationId xmlns:a16="http://schemas.microsoft.com/office/drawing/2014/main" id="{2C98A4C4-84A4-48D0-98C7-9C8428E16831}"/>
              </a:ext>
            </a:extLst>
          </p:cNvPr>
          <p:cNvSpPr>
            <a:spLocks noGrp="1"/>
          </p:cNvSpPr>
          <p:nvPr>
            <p:ph idx="1"/>
          </p:nvPr>
        </p:nvSpPr>
        <p:spPr>
          <a:xfrm>
            <a:off x="1154954" y="1925053"/>
            <a:ext cx="10587867" cy="4094747"/>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It is usually the exception for Christians to read this chapter in its context, but the context is important!</a:t>
            </a:r>
          </a:p>
          <a:p>
            <a:r>
              <a:rPr lang="en-US" sz="2400" i="1" dirty="0">
                <a:solidFill>
                  <a:schemeClr val="tx1"/>
                </a:solidFill>
              </a:rPr>
              <a:t>The review of the “great cloud of witnesses” is intended to encourage the readers to “run with perseverance” and “fix their eyes on Jesus” (cf. 12:1-2).</a:t>
            </a:r>
          </a:p>
          <a:p>
            <a:r>
              <a:rPr lang="en-US" sz="2400" i="1" dirty="0">
                <a:solidFill>
                  <a:schemeClr val="tx1"/>
                </a:solidFill>
              </a:rPr>
              <a:t>The word “faith”, which appears no less than 24 times in chapter 11, is certainty about the future, and faith is the defining characteristic that underlies the believer’s entire world-view (11:3). </a:t>
            </a:r>
          </a:p>
          <a:p>
            <a:r>
              <a:rPr lang="en-US" sz="2400" i="1" dirty="0">
                <a:solidFill>
                  <a:schemeClr val="tx1"/>
                </a:solidFill>
              </a:rPr>
              <a:t>Without faith, no one can please God (11:6).</a:t>
            </a:r>
          </a:p>
        </p:txBody>
      </p:sp>
    </p:spTree>
    <p:extLst>
      <p:ext uri="{BB962C8B-B14F-4D97-AF65-F5344CB8AC3E}">
        <p14:creationId xmlns:p14="http://schemas.microsoft.com/office/powerpoint/2010/main" val="29999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26EC-338E-47FC-9B72-E9D4602F1E97}"/>
              </a:ext>
            </a:extLst>
          </p:cNvPr>
          <p:cNvSpPr>
            <a:spLocks noGrp="1"/>
          </p:cNvSpPr>
          <p:nvPr>
            <p:ph type="title"/>
          </p:nvPr>
        </p:nvSpPr>
        <p:spPr>
          <a:xfrm>
            <a:off x="1154954" y="227715"/>
            <a:ext cx="8761413" cy="706964"/>
          </a:xfrm>
        </p:spPr>
        <p:txBody>
          <a:bodyPr/>
          <a:lstStyle/>
          <a:p>
            <a:r>
              <a:rPr lang="en-US" b="1" dirty="0">
                <a:solidFill>
                  <a:srgbClr val="FF0000"/>
                </a:solidFill>
                <a:effectLst>
                  <a:outerShdw blurRad="38100" dist="38100" dir="2700000" algn="tl">
                    <a:srgbClr val="000000">
                      <a:alpha val="43137"/>
                    </a:srgbClr>
                  </a:outerShdw>
                </a:effectLst>
              </a:rPr>
              <a:t>Awaiting God’s Promises</a:t>
            </a:r>
          </a:p>
        </p:txBody>
      </p:sp>
      <p:sp>
        <p:nvSpPr>
          <p:cNvPr id="3" name="Content Placeholder 2">
            <a:extLst>
              <a:ext uri="{FF2B5EF4-FFF2-40B4-BE49-F238E27FC236}">
                <a16:creationId xmlns:a16="http://schemas.microsoft.com/office/drawing/2014/main" id="{C8B006D7-388C-47A9-8BFC-DE4E2D9E4CCF}"/>
              </a:ext>
            </a:extLst>
          </p:cNvPr>
          <p:cNvSpPr>
            <a:spLocks noGrp="1"/>
          </p:cNvSpPr>
          <p:nvPr>
            <p:ph idx="1"/>
          </p:nvPr>
        </p:nvSpPr>
        <p:spPr>
          <a:xfrm>
            <a:off x="1154953" y="1203162"/>
            <a:ext cx="10828499" cy="5654838"/>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ancient people of faith did not receive the finality of God’s promises within their lifetimes.</a:t>
            </a:r>
          </a:p>
          <a:p>
            <a:r>
              <a:rPr lang="en-US" sz="2400" i="1" dirty="0">
                <a:solidFill>
                  <a:schemeClr val="tx1"/>
                </a:solidFill>
              </a:rPr>
              <a:t>Though the land of Canaan dominates the theological landscape from Abraham to Moses and beyond, Canaan was at best a </a:t>
            </a:r>
            <a:r>
              <a:rPr lang="en-US" sz="2400" i="1" dirty="0" err="1">
                <a:solidFill>
                  <a:schemeClr val="tx1"/>
                </a:solidFill>
              </a:rPr>
              <a:t>prefigurement</a:t>
            </a:r>
            <a:r>
              <a:rPr lang="en-US" sz="2400" i="1" dirty="0">
                <a:solidFill>
                  <a:schemeClr val="tx1"/>
                </a:solidFill>
              </a:rPr>
              <a:t> of the real promised land.</a:t>
            </a:r>
          </a:p>
          <a:p>
            <a:pPr lvl="1"/>
            <a:r>
              <a:rPr lang="en-US" sz="2200" b="1" dirty="0">
                <a:solidFill>
                  <a:schemeClr val="tx1"/>
                </a:solidFill>
              </a:rPr>
              <a:t>All the ancients agreed that the ultimate object of their faith was something beyond Canaan and beyond earthly life (11:9-10, 13-16, 26-27).</a:t>
            </a:r>
          </a:p>
          <a:p>
            <a:pPr lvl="1"/>
            <a:r>
              <a:rPr lang="en-US" sz="2200" b="1" dirty="0">
                <a:solidFill>
                  <a:schemeClr val="tx1"/>
                </a:solidFill>
              </a:rPr>
              <a:t>That this hope reached beyond the grave was most clearly exemplified in the binding of Isaac, whom Abraham sacrificed while reasoning that God could raise the dead (11:19), and in those who submitted to torture in order to gain a better resurrection (11:35).</a:t>
            </a:r>
          </a:p>
          <a:p>
            <a:r>
              <a:rPr lang="en-US" sz="2400" i="1" dirty="0">
                <a:solidFill>
                  <a:schemeClr val="tx1"/>
                </a:solidFill>
              </a:rPr>
              <a:t>The fulfillment of God’s promises would only come as a future perfection by the cross and resurrection of Jesus, a single act that would bring together the entire family of God’s people (11:39-40).</a:t>
            </a:r>
          </a:p>
        </p:txBody>
      </p:sp>
    </p:spTree>
    <p:extLst>
      <p:ext uri="{BB962C8B-B14F-4D97-AF65-F5344CB8AC3E}">
        <p14:creationId xmlns:p14="http://schemas.microsoft.com/office/powerpoint/2010/main" val="2437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90DD-4B29-4270-870E-2AA4A00290B7}"/>
              </a:ext>
            </a:extLst>
          </p:cNvPr>
          <p:cNvSpPr>
            <a:spLocks noGrp="1"/>
          </p:cNvSpPr>
          <p:nvPr>
            <p:ph type="title"/>
          </p:nvPr>
        </p:nvSpPr>
        <p:spPr>
          <a:xfrm>
            <a:off x="1154954" y="601579"/>
            <a:ext cx="10539741" cy="1419725"/>
          </a:xfrm>
        </p:spPr>
        <p:txBody>
          <a:bodyPr/>
          <a:lstStyle/>
          <a:p>
            <a:r>
              <a:rPr lang="en-US" b="1" dirty="0">
                <a:solidFill>
                  <a:srgbClr val="FF0000"/>
                </a:solidFill>
                <a:effectLst>
                  <a:outerShdw blurRad="38100" dist="38100" dir="2700000" algn="tl">
                    <a:srgbClr val="000000">
                      <a:alpha val="43137"/>
                    </a:srgbClr>
                  </a:outerShdw>
                </a:effectLst>
              </a:rPr>
              <a:t>Life in the Present Must be Lived in View of the Promise Yet to be Fulfilled</a:t>
            </a:r>
          </a:p>
        </p:txBody>
      </p:sp>
      <p:sp>
        <p:nvSpPr>
          <p:cNvPr id="3" name="Content Placeholder 2">
            <a:extLst>
              <a:ext uri="{FF2B5EF4-FFF2-40B4-BE49-F238E27FC236}">
                <a16:creationId xmlns:a16="http://schemas.microsoft.com/office/drawing/2014/main" id="{651AAD7C-D107-4006-9A4B-327326521DF7}"/>
              </a:ext>
            </a:extLst>
          </p:cNvPr>
          <p:cNvSpPr>
            <a:spLocks noGrp="1"/>
          </p:cNvSpPr>
          <p:nvPr>
            <p:ph idx="1"/>
          </p:nvPr>
        </p:nvSpPr>
        <p:spPr>
          <a:xfrm>
            <a:off x="1154954" y="2021304"/>
            <a:ext cx="10347235" cy="3998496"/>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ancients demonstrated this life of faith in holy fear (11:7), obedience (11:8), enablement (11:11), radical sacrifice (11:17-19), vision for the future (11:20-22), bravery (11:23), godly choices (11:24-26) and dauntless courage (11:32-35).</a:t>
            </a:r>
          </a:p>
          <a:p>
            <a:r>
              <a:rPr lang="en-US" sz="2400" i="1" dirty="0">
                <a:solidFill>
                  <a:schemeClr val="tx1"/>
                </a:solidFill>
              </a:rPr>
              <a:t>They experienced both victory (11:33-35a) and defeat (11:35b-38), but they all had unshakeable faith (11:39)!</a:t>
            </a:r>
          </a:p>
          <a:p>
            <a:r>
              <a:rPr lang="en-US" sz="2400" i="1" dirty="0">
                <a:solidFill>
                  <a:schemeClr val="tx1"/>
                </a:solidFill>
              </a:rPr>
              <a:t>God’s messianic promises sustained them, and Christ was the One whom these ancients anticipated by faith (11:9-11, 13-16, 26-28).</a:t>
            </a:r>
          </a:p>
        </p:txBody>
      </p:sp>
    </p:spTree>
    <p:extLst>
      <p:ext uri="{BB962C8B-B14F-4D97-AF65-F5344CB8AC3E}">
        <p14:creationId xmlns:p14="http://schemas.microsoft.com/office/powerpoint/2010/main" val="29313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96461" y="228600"/>
            <a:ext cx="8229600" cy="1143000"/>
          </a:xfrm>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Fifth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(12:1-29)</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981199" y="1371600"/>
            <a:ext cx="9589477" cy="5328138"/>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The ancients who died in faith are the spiritual ancestors of present believers in Christ.</a:t>
            </a:r>
          </a:p>
          <a:p>
            <a:pPr>
              <a:defRPr/>
            </a:pPr>
            <a:r>
              <a:rPr lang="en-US" sz="2400" i="1" dirty="0">
                <a:solidFill>
                  <a:schemeClr val="tx1"/>
                </a:solidFill>
              </a:rPr>
              <a:t>They are a great cloud of witnesses, who cheer the runners on toward the finish line.</a:t>
            </a:r>
          </a:p>
          <a:p>
            <a:pPr>
              <a:defRPr/>
            </a:pPr>
            <a:r>
              <a:rPr lang="en-US" sz="2400" i="1" dirty="0">
                <a:solidFill>
                  <a:schemeClr val="tx1"/>
                </a:solidFill>
              </a:rPr>
              <a:t>Persecution had not yet resulted in martyrdom; indeed, hardship is a form of divine discipline.</a:t>
            </a:r>
          </a:p>
          <a:p>
            <a:pPr>
              <a:defRPr/>
            </a:pPr>
            <a:r>
              <a:rPr lang="en-US" sz="2400" i="1" dirty="0">
                <a:solidFill>
                  <a:schemeClr val="tx1"/>
                </a:solidFill>
              </a:rPr>
              <a:t>The privileged place of Christians is like the difference between Mt. Sinai and Mt. Zion—the difference between the law and the promise. They must not refuse Zion by going back to Sinai!</a:t>
            </a:r>
          </a:p>
        </p:txBody>
      </p:sp>
    </p:spTree>
    <p:extLst>
      <p:ext uri="{BB962C8B-B14F-4D97-AF65-F5344CB8AC3E}">
        <p14:creationId xmlns:p14="http://schemas.microsoft.com/office/powerpoint/2010/main" val="5556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EE2B-BEC5-4FD7-9FBB-FA38257E4235}"/>
              </a:ext>
            </a:extLst>
          </p:cNvPr>
          <p:cNvSpPr>
            <a:spLocks noGrp="1"/>
          </p:cNvSpPr>
          <p:nvPr>
            <p:ph type="title"/>
          </p:nvPr>
        </p:nvSpPr>
        <p:spPr>
          <a:xfrm>
            <a:off x="1154954" y="973668"/>
            <a:ext cx="8761413" cy="706964"/>
          </a:xfrm>
        </p:spPr>
        <p:txBody>
          <a:bodyPr/>
          <a:lstStyle/>
          <a:p>
            <a:r>
              <a:rPr lang="en-US" b="1" dirty="0">
                <a:solidFill>
                  <a:srgbClr val="FFFF99"/>
                </a:solidFill>
                <a:effectLst>
                  <a:outerShdw blurRad="38100" dist="38100" dir="2700000" algn="tl">
                    <a:srgbClr val="000000">
                      <a:alpha val="43137"/>
                    </a:srgbClr>
                  </a:outerShdw>
                </a:effectLst>
              </a:rPr>
              <a:t>The Metaphor of the Foot Race</a:t>
            </a:r>
          </a:p>
        </p:txBody>
      </p:sp>
      <p:sp>
        <p:nvSpPr>
          <p:cNvPr id="3" name="Content Placeholder 2">
            <a:extLst>
              <a:ext uri="{FF2B5EF4-FFF2-40B4-BE49-F238E27FC236}">
                <a16:creationId xmlns:a16="http://schemas.microsoft.com/office/drawing/2014/main" id="{6261314E-82C5-4695-9FA7-17BC6EEEE127}"/>
              </a:ext>
            </a:extLst>
          </p:cNvPr>
          <p:cNvSpPr>
            <a:spLocks noGrp="1"/>
          </p:cNvSpPr>
          <p:nvPr>
            <p:ph idx="1"/>
          </p:nvPr>
        </p:nvSpPr>
        <p:spPr>
          <a:xfrm>
            <a:off x="1154953" y="2174789"/>
            <a:ext cx="10559251" cy="4226011"/>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author assumes his readers’ familiarity with the Greco-Roman games, and like Paul elsewhere, he draws upon the imagery of the foot race.</a:t>
            </a:r>
          </a:p>
          <a:p>
            <a:r>
              <a:rPr lang="en-US" sz="2400" i="1" dirty="0">
                <a:solidFill>
                  <a:schemeClr val="tx1"/>
                </a:solidFill>
              </a:rPr>
              <a:t>Like runners in the Greek games (who ran naked), Christians must discard every extraneous encumbrance, fixing their eyes on the goal, which is Jesus.</a:t>
            </a:r>
          </a:p>
          <a:p>
            <a:r>
              <a:rPr lang="en-US" sz="2400" i="1" dirty="0">
                <a:solidFill>
                  <a:schemeClr val="tx1"/>
                </a:solidFill>
              </a:rPr>
              <a:t>Christ is the prototype of perseverance, who is both the founder and perfecter of genuine faith.</a:t>
            </a:r>
          </a:p>
          <a:p>
            <a:r>
              <a:rPr lang="en-US" sz="2400" i="1" dirty="0">
                <a:solidFill>
                  <a:schemeClr val="tx1"/>
                </a:solidFill>
              </a:rPr>
              <a:t>The ancients who died in faith already have run their race, and they stand at the finish line, cheering on those still running.</a:t>
            </a:r>
          </a:p>
        </p:txBody>
      </p:sp>
    </p:spTree>
    <p:extLst>
      <p:ext uri="{BB962C8B-B14F-4D97-AF65-F5344CB8AC3E}">
        <p14:creationId xmlns:p14="http://schemas.microsoft.com/office/powerpoint/2010/main" val="36538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FEC95-72FC-40B1-BE82-1374007FF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14" y="-5543"/>
            <a:ext cx="12216713" cy="5300040"/>
          </a:xfrm>
          <a:prstGeom prst="rect">
            <a:avLst/>
          </a:prstGeom>
        </p:spPr>
      </p:pic>
      <p:sp>
        <p:nvSpPr>
          <p:cNvPr id="6" name="TextBox 5">
            <a:extLst>
              <a:ext uri="{FF2B5EF4-FFF2-40B4-BE49-F238E27FC236}">
                <a16:creationId xmlns:a16="http://schemas.microsoft.com/office/drawing/2014/main" id="{CEB765AE-7BD1-4F5A-8CB9-CDD6889CFFF2}"/>
              </a:ext>
            </a:extLst>
          </p:cNvPr>
          <p:cNvSpPr txBox="1"/>
          <p:nvPr/>
        </p:nvSpPr>
        <p:spPr>
          <a:xfrm>
            <a:off x="395416" y="4648166"/>
            <a:ext cx="4572001" cy="646331"/>
          </a:xfrm>
          <a:prstGeom prst="rect">
            <a:avLst/>
          </a:prstGeom>
          <a:noFill/>
        </p:spPr>
        <p:txBody>
          <a:bodyPr wrap="square" rtlCol="0">
            <a:spAutoFit/>
          </a:bodyPr>
          <a:lstStyle/>
          <a:p>
            <a:r>
              <a:rPr lang="en-US" dirty="0"/>
              <a:t>ca. 530 BC</a:t>
            </a:r>
          </a:p>
          <a:p>
            <a:r>
              <a:rPr lang="en-US" dirty="0"/>
              <a:t>Metropolitan Museum of Art, New York</a:t>
            </a:r>
          </a:p>
        </p:txBody>
      </p:sp>
      <p:sp>
        <p:nvSpPr>
          <p:cNvPr id="7" name="TextBox 6">
            <a:extLst>
              <a:ext uri="{FF2B5EF4-FFF2-40B4-BE49-F238E27FC236}">
                <a16:creationId xmlns:a16="http://schemas.microsoft.com/office/drawing/2014/main" id="{C36399B6-C2C1-4CE2-A1DB-F3C166300AD2}"/>
              </a:ext>
            </a:extLst>
          </p:cNvPr>
          <p:cNvSpPr txBox="1"/>
          <p:nvPr/>
        </p:nvSpPr>
        <p:spPr>
          <a:xfrm>
            <a:off x="395416" y="5560541"/>
            <a:ext cx="11206959" cy="830997"/>
          </a:xfrm>
          <a:prstGeom prst="rect">
            <a:avLst/>
          </a:prstGeom>
          <a:noFill/>
        </p:spPr>
        <p:txBody>
          <a:bodyPr wrap="square" rtlCol="0">
            <a:spAutoFit/>
          </a:bodyPr>
          <a:lstStyle/>
          <a:p>
            <a:pPr algn="ctr"/>
            <a:r>
              <a:rPr lang="en-US" sz="2400" dirty="0">
                <a:solidFill>
                  <a:schemeClr val="bg1"/>
                </a:solidFill>
              </a:rPr>
              <a:t>Ancient races were measured in </a:t>
            </a:r>
            <a:r>
              <a:rPr lang="en-US" sz="2400" i="1" dirty="0">
                <a:solidFill>
                  <a:schemeClr val="bg1"/>
                </a:solidFill>
              </a:rPr>
              <a:t>stadia</a:t>
            </a:r>
            <a:r>
              <a:rPr lang="en-US" sz="2400" dirty="0">
                <a:solidFill>
                  <a:schemeClr val="bg1"/>
                </a:solidFill>
              </a:rPr>
              <a:t> ( a </a:t>
            </a:r>
            <a:r>
              <a:rPr lang="en-US" sz="2400" i="1" dirty="0" err="1">
                <a:solidFill>
                  <a:schemeClr val="bg1"/>
                </a:solidFill>
              </a:rPr>
              <a:t>stadion</a:t>
            </a:r>
            <a:r>
              <a:rPr lang="en-US" sz="2400" i="1" dirty="0">
                <a:solidFill>
                  <a:schemeClr val="bg1"/>
                </a:solidFill>
              </a:rPr>
              <a:t> </a:t>
            </a:r>
            <a:r>
              <a:rPr lang="en-US" sz="2400" dirty="0">
                <a:solidFill>
                  <a:schemeClr val="bg1"/>
                </a:solidFill>
              </a:rPr>
              <a:t>= 185 yards), ranging from a 1 </a:t>
            </a:r>
            <a:r>
              <a:rPr lang="en-US" sz="2400" i="1" dirty="0" err="1">
                <a:solidFill>
                  <a:schemeClr val="bg1"/>
                </a:solidFill>
              </a:rPr>
              <a:t>stadion</a:t>
            </a:r>
            <a:r>
              <a:rPr lang="en-US" sz="2400" dirty="0">
                <a:solidFill>
                  <a:schemeClr val="bg1"/>
                </a:solidFill>
              </a:rPr>
              <a:t> length, to 2 </a:t>
            </a:r>
            <a:r>
              <a:rPr lang="en-US" sz="2400" i="1" dirty="0">
                <a:solidFill>
                  <a:schemeClr val="bg1"/>
                </a:solidFill>
              </a:rPr>
              <a:t>stadia</a:t>
            </a:r>
            <a:r>
              <a:rPr lang="en-US" sz="2400" dirty="0">
                <a:solidFill>
                  <a:schemeClr val="bg1"/>
                </a:solidFill>
              </a:rPr>
              <a:t>, and longer, up to a marathon.</a:t>
            </a:r>
          </a:p>
        </p:txBody>
      </p:sp>
    </p:spTree>
    <p:extLst>
      <p:ext uri="{BB962C8B-B14F-4D97-AF65-F5344CB8AC3E}">
        <p14:creationId xmlns:p14="http://schemas.microsoft.com/office/powerpoint/2010/main" val="3187483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4454-475B-4840-B32F-726A4DC89D08}"/>
              </a:ext>
            </a:extLst>
          </p:cNvPr>
          <p:cNvSpPr>
            <a:spLocks noGrp="1"/>
          </p:cNvSpPr>
          <p:nvPr>
            <p:ph type="title"/>
          </p:nvPr>
        </p:nvSpPr>
        <p:spPr/>
        <p:txBody>
          <a:bodyPr/>
          <a:lstStyle/>
          <a:p>
            <a:r>
              <a:rPr lang="en-US" b="1" dirty="0">
                <a:solidFill>
                  <a:srgbClr val="FFFF99"/>
                </a:solidFill>
                <a:effectLst>
                  <a:outerShdw blurRad="38100" dist="38100" dir="2700000" algn="tl">
                    <a:srgbClr val="000000">
                      <a:alpha val="43137"/>
                    </a:srgbClr>
                  </a:outerShdw>
                </a:effectLst>
              </a:rPr>
              <a:t>The Persecuted Readers</a:t>
            </a:r>
          </a:p>
        </p:txBody>
      </p:sp>
      <p:sp>
        <p:nvSpPr>
          <p:cNvPr id="3" name="Content Placeholder 2">
            <a:extLst>
              <a:ext uri="{FF2B5EF4-FFF2-40B4-BE49-F238E27FC236}">
                <a16:creationId xmlns:a16="http://schemas.microsoft.com/office/drawing/2014/main" id="{AADC0C5D-42F8-44F3-9EFD-A5152DF7277F}"/>
              </a:ext>
            </a:extLst>
          </p:cNvPr>
          <p:cNvSpPr>
            <a:spLocks noGrp="1"/>
          </p:cNvSpPr>
          <p:nvPr>
            <p:ph idx="1"/>
          </p:nvPr>
        </p:nvSpPr>
        <p:spPr>
          <a:xfrm>
            <a:off x="1154954" y="2051222"/>
            <a:ext cx="10686526" cy="4441018"/>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author is very aware of his readers’ struggle, but he also knows that it has not yet resulted in martyrdoms (though some had faced imprisonment, cf. 13:3).</a:t>
            </a:r>
          </a:p>
          <a:p>
            <a:r>
              <a:rPr lang="en-US" sz="2400" i="1" dirty="0">
                <a:solidFill>
                  <a:schemeClr val="tx1"/>
                </a:solidFill>
              </a:rPr>
              <a:t>He encourages them to remember the relationship between discipline and love, citing Proverbs 3:11-12.</a:t>
            </a:r>
          </a:p>
          <a:p>
            <a:r>
              <a:rPr lang="en-US" sz="2400" i="1" dirty="0">
                <a:solidFill>
                  <a:schemeClr val="tx1"/>
                </a:solidFill>
              </a:rPr>
              <a:t>Hardship is one means by which God disciplines and trains his people, and a son who receives no discipline is being treated as one unworthy of future honor.</a:t>
            </a:r>
          </a:p>
          <a:p>
            <a:r>
              <a:rPr lang="en-US" sz="2400" i="1" dirty="0">
                <a:solidFill>
                  <a:schemeClr val="tx1"/>
                </a:solidFill>
              </a:rPr>
              <a:t>God’s discipline is always “for our good”, so Christians must work toward healing the weak, not crushing them farther (cf. Pro. 4:26; Is. 35:3).</a:t>
            </a:r>
          </a:p>
        </p:txBody>
      </p:sp>
    </p:spTree>
    <p:extLst>
      <p:ext uri="{BB962C8B-B14F-4D97-AF65-F5344CB8AC3E}">
        <p14:creationId xmlns:p14="http://schemas.microsoft.com/office/powerpoint/2010/main" val="7588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4A77-82C4-4ACB-B407-088CDAC70813}"/>
              </a:ext>
            </a:extLst>
          </p:cNvPr>
          <p:cNvSpPr>
            <a:spLocks noGrp="1"/>
          </p:cNvSpPr>
          <p:nvPr>
            <p:ph type="title"/>
          </p:nvPr>
        </p:nvSpPr>
        <p:spPr>
          <a:xfrm>
            <a:off x="1154954" y="1121949"/>
            <a:ext cx="8761413" cy="706964"/>
          </a:xfrm>
        </p:spPr>
        <p:txBody>
          <a:bodyPr/>
          <a:lstStyle/>
          <a:p>
            <a:r>
              <a:rPr lang="en-US" b="1" dirty="0">
                <a:solidFill>
                  <a:srgbClr val="FFFF99"/>
                </a:solidFill>
                <a:effectLst>
                  <a:outerShdw blurRad="38100" dist="38100" dir="2700000" algn="tl">
                    <a:srgbClr val="000000">
                      <a:alpha val="43137"/>
                    </a:srgbClr>
                  </a:outerShdw>
                </a:effectLst>
              </a:rPr>
              <a:t>Don’t Fall Short!</a:t>
            </a:r>
          </a:p>
        </p:txBody>
      </p:sp>
      <p:sp>
        <p:nvSpPr>
          <p:cNvPr id="3" name="Content Placeholder 2">
            <a:extLst>
              <a:ext uri="{FF2B5EF4-FFF2-40B4-BE49-F238E27FC236}">
                <a16:creationId xmlns:a16="http://schemas.microsoft.com/office/drawing/2014/main" id="{FB0E844C-9DF3-406B-A437-BD8F2744CD59}"/>
              </a:ext>
            </a:extLst>
          </p:cNvPr>
          <p:cNvSpPr>
            <a:spLocks noGrp="1"/>
          </p:cNvSpPr>
          <p:nvPr>
            <p:ph idx="1"/>
          </p:nvPr>
        </p:nvSpPr>
        <p:spPr>
          <a:xfrm>
            <a:off x="1154954" y="2125362"/>
            <a:ext cx="10139122" cy="3894438"/>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In a short series of ethical admonitions, the author leads up the final warning against reverting back.</a:t>
            </a:r>
          </a:p>
          <a:p>
            <a:r>
              <a:rPr lang="en-US" sz="2400" i="1" dirty="0">
                <a:solidFill>
                  <a:schemeClr val="tx1"/>
                </a:solidFill>
              </a:rPr>
              <a:t>Believers must strive for peace and holiness.</a:t>
            </a:r>
          </a:p>
          <a:p>
            <a:r>
              <a:rPr lang="en-US" sz="2400" i="1" dirty="0">
                <a:solidFill>
                  <a:schemeClr val="tx1"/>
                </a:solidFill>
              </a:rPr>
              <a:t>They must make sure that they do not fall short of God’s grace, but they must live above the worldly vices of bitter attitudes, sexual indulgence, and indifference toward spiritual values, an indifference that prevented Esau from receiving the rightful blessing of the first-born son (cf. Ge. 25:29-34; 27).</a:t>
            </a:r>
          </a:p>
        </p:txBody>
      </p:sp>
    </p:spTree>
    <p:extLst>
      <p:ext uri="{BB962C8B-B14F-4D97-AF65-F5344CB8AC3E}">
        <p14:creationId xmlns:p14="http://schemas.microsoft.com/office/powerpoint/2010/main" val="6877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F09D-623C-4000-8367-FF7D85C94EFF}"/>
              </a:ext>
            </a:extLst>
          </p:cNvPr>
          <p:cNvSpPr>
            <a:spLocks noGrp="1"/>
          </p:cNvSpPr>
          <p:nvPr>
            <p:ph type="title"/>
          </p:nvPr>
        </p:nvSpPr>
        <p:spPr>
          <a:xfrm>
            <a:off x="1154954" y="24705"/>
            <a:ext cx="9878917" cy="1655805"/>
          </a:xfrm>
        </p:spPr>
        <p:txBody>
          <a:bodyPr/>
          <a:lstStyle/>
          <a:p>
            <a:pPr algn="ctr"/>
            <a:r>
              <a:rPr lang="en-US" b="1" dirty="0">
                <a:solidFill>
                  <a:srgbClr val="FFFF99"/>
                </a:solidFill>
                <a:effectLst>
                  <a:outerShdw blurRad="38100" dist="38100" dir="2700000" algn="tl">
                    <a:srgbClr val="000000">
                      <a:alpha val="43137"/>
                    </a:srgbClr>
                  </a:outerShdw>
                </a:effectLst>
              </a:rPr>
              <a:t>Sinai and Zion</a:t>
            </a:r>
            <a:br>
              <a:rPr lang="en-US" b="1" dirty="0">
                <a:solidFill>
                  <a:srgbClr val="FFFF99"/>
                </a:solidFill>
                <a:effectLst>
                  <a:outerShdw blurRad="38100" dist="38100" dir="2700000" algn="tl">
                    <a:srgbClr val="000000">
                      <a:alpha val="43137"/>
                    </a:srgbClr>
                  </a:outerShdw>
                </a:effectLst>
              </a:rPr>
            </a:br>
            <a:r>
              <a:rPr lang="en-US" sz="2800" b="1" dirty="0">
                <a:solidFill>
                  <a:srgbClr val="FFFF00"/>
                </a:solidFill>
                <a:effectLst>
                  <a:outerShdw blurRad="38100" dist="38100" dir="2700000" algn="tl">
                    <a:srgbClr val="000000">
                      <a:alpha val="43137"/>
                    </a:srgbClr>
                  </a:outerShdw>
                </a:effectLst>
              </a:rPr>
              <a:t>Using the two ancient holy mountains as metaphors, the author contrasts the old and new covenants.</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E1980D22-4E6B-40A2-A33E-A047BC46C009}"/>
              </a:ext>
            </a:extLst>
          </p:cNvPr>
          <p:cNvSpPr>
            <a:spLocks noGrp="1"/>
          </p:cNvSpPr>
          <p:nvPr>
            <p:ph type="body" idx="1"/>
          </p:nvPr>
        </p:nvSpPr>
        <p:spPr>
          <a:xfrm>
            <a:off x="191120" y="1722386"/>
            <a:ext cx="4825157" cy="576262"/>
          </a:xfrm>
        </p:spPr>
        <p:txBody>
          <a:bodyPr/>
          <a:lstStyle/>
          <a:p>
            <a:r>
              <a:rPr lang="en-US" sz="3600" b="1" dirty="0">
                <a:solidFill>
                  <a:srgbClr val="FF0000"/>
                </a:solidFill>
                <a:effectLst>
                  <a:outerShdw blurRad="38100" dist="38100" dir="2700000" algn="tl">
                    <a:srgbClr val="000000">
                      <a:alpha val="43137"/>
                    </a:srgbClr>
                  </a:outerShdw>
                </a:effectLst>
              </a:rPr>
              <a:t>SINAI</a:t>
            </a:r>
          </a:p>
        </p:txBody>
      </p:sp>
      <p:sp>
        <p:nvSpPr>
          <p:cNvPr id="5" name="Content Placeholder 4">
            <a:extLst>
              <a:ext uri="{FF2B5EF4-FFF2-40B4-BE49-F238E27FC236}">
                <a16:creationId xmlns:a16="http://schemas.microsoft.com/office/drawing/2014/main" id="{0465D20C-0175-4C82-915D-963A1EE9F749}"/>
              </a:ext>
            </a:extLst>
          </p:cNvPr>
          <p:cNvSpPr>
            <a:spLocks noGrp="1"/>
          </p:cNvSpPr>
          <p:nvPr>
            <p:ph sz="half" idx="2"/>
          </p:nvPr>
        </p:nvSpPr>
        <p:spPr>
          <a:xfrm>
            <a:off x="191120" y="2298648"/>
            <a:ext cx="5788992" cy="4299860"/>
          </a:xfrm>
          <a:solidFill>
            <a:srgbClr val="FFCC66"/>
          </a:solidFill>
        </p:spPr>
        <p:txBody>
          <a:bodyPr>
            <a:normAutofit lnSpcReduction="10000"/>
          </a:bodyPr>
          <a:lstStyle/>
          <a:p>
            <a:pPr marL="0" indent="0">
              <a:buNone/>
            </a:pPr>
            <a:r>
              <a:rPr lang="en-US" sz="2800" b="1" dirty="0">
                <a:solidFill>
                  <a:srgbClr val="C00000"/>
                </a:solidFill>
                <a:effectLst>
                  <a:outerShdw blurRad="38100" dist="38100" dir="2700000" algn="tl">
                    <a:srgbClr val="000000">
                      <a:alpha val="43137"/>
                    </a:srgbClr>
                  </a:outerShdw>
                </a:effectLst>
              </a:rPr>
              <a:t>Sinai, Moses and the Torah belong together, representing the old system.</a:t>
            </a:r>
          </a:p>
          <a:p>
            <a:r>
              <a:rPr lang="en-US" sz="2400" i="1" dirty="0">
                <a:solidFill>
                  <a:schemeClr val="tx1"/>
                </a:solidFill>
              </a:rPr>
              <a:t>In the old system, no one could come near the mountain (cf. Ex. 19:9-24).</a:t>
            </a:r>
          </a:p>
          <a:p>
            <a:r>
              <a:rPr lang="en-US" sz="2400" i="1" dirty="0">
                <a:solidFill>
                  <a:schemeClr val="tx1"/>
                </a:solidFill>
              </a:rPr>
              <a:t>Moses himself was terrified by the danger of God’s fiery presence toward sinful people (Dt. 9:18-21).</a:t>
            </a:r>
          </a:p>
          <a:p>
            <a:r>
              <a:rPr lang="en-US" sz="2400" i="1" dirty="0">
                <a:solidFill>
                  <a:schemeClr val="tx1"/>
                </a:solidFill>
              </a:rPr>
              <a:t>Fear and distance were the defining characteristics!</a:t>
            </a:r>
          </a:p>
        </p:txBody>
      </p:sp>
      <p:sp>
        <p:nvSpPr>
          <p:cNvPr id="6" name="Text Placeholder 5">
            <a:extLst>
              <a:ext uri="{FF2B5EF4-FFF2-40B4-BE49-F238E27FC236}">
                <a16:creationId xmlns:a16="http://schemas.microsoft.com/office/drawing/2014/main" id="{92A4AFEA-E73A-414F-A843-9A8D3FED2156}"/>
              </a:ext>
            </a:extLst>
          </p:cNvPr>
          <p:cNvSpPr>
            <a:spLocks noGrp="1"/>
          </p:cNvSpPr>
          <p:nvPr>
            <p:ph type="body" sz="quarter" idx="3"/>
          </p:nvPr>
        </p:nvSpPr>
        <p:spPr>
          <a:xfrm>
            <a:off x="6208714" y="1664380"/>
            <a:ext cx="4825157" cy="676144"/>
          </a:xfrm>
        </p:spPr>
        <p:txBody>
          <a:bodyPr/>
          <a:lstStyle/>
          <a:p>
            <a:r>
              <a:rPr lang="en-US" sz="3600" b="1" dirty="0">
                <a:solidFill>
                  <a:srgbClr val="FF0000"/>
                </a:solidFill>
                <a:effectLst>
                  <a:outerShdw blurRad="38100" dist="38100" dir="2700000" algn="tl">
                    <a:srgbClr val="000000">
                      <a:alpha val="43137"/>
                    </a:srgbClr>
                  </a:outerShdw>
                </a:effectLst>
              </a:rPr>
              <a:t>ZION</a:t>
            </a:r>
          </a:p>
        </p:txBody>
      </p:sp>
      <p:sp>
        <p:nvSpPr>
          <p:cNvPr id="7" name="Content Placeholder 6">
            <a:extLst>
              <a:ext uri="{FF2B5EF4-FFF2-40B4-BE49-F238E27FC236}">
                <a16:creationId xmlns:a16="http://schemas.microsoft.com/office/drawing/2014/main" id="{925B09A5-BAB1-4B08-B196-4D22EA2C75DF}"/>
              </a:ext>
            </a:extLst>
          </p:cNvPr>
          <p:cNvSpPr>
            <a:spLocks noGrp="1"/>
          </p:cNvSpPr>
          <p:nvPr>
            <p:ph sz="quarter" idx="4"/>
          </p:nvPr>
        </p:nvSpPr>
        <p:spPr>
          <a:xfrm>
            <a:off x="6208713" y="2298648"/>
            <a:ext cx="5788991" cy="4299860"/>
          </a:xfrm>
          <a:solidFill>
            <a:srgbClr val="FFFF99"/>
          </a:solidFill>
        </p:spPr>
        <p:txBody>
          <a:bodyPr>
            <a:normAutofit lnSpcReduction="10000"/>
          </a:bodyPr>
          <a:lstStyle/>
          <a:p>
            <a:pPr marL="0" indent="0">
              <a:buNone/>
            </a:pPr>
            <a:r>
              <a:rPr lang="en-US" sz="2800" b="1" dirty="0">
                <a:solidFill>
                  <a:srgbClr val="C00000"/>
                </a:solidFill>
                <a:effectLst>
                  <a:outerShdw blurRad="38100" dist="38100" dir="2700000" algn="tl">
                    <a:srgbClr val="000000">
                      <a:alpha val="43137"/>
                    </a:srgbClr>
                  </a:outerShdw>
                </a:effectLst>
              </a:rPr>
              <a:t>Zion, David and the messianic promises belong together, representing the new system.</a:t>
            </a:r>
          </a:p>
          <a:p>
            <a:r>
              <a:rPr lang="en-US" sz="2400" i="1" dirty="0">
                <a:solidFill>
                  <a:schemeClr val="tx1"/>
                </a:solidFill>
              </a:rPr>
              <a:t>In the new system, all are invited to come close (cf. 4:14-16; 10:19-22).</a:t>
            </a:r>
          </a:p>
          <a:p>
            <a:r>
              <a:rPr lang="en-US" sz="2400" i="1" dirty="0">
                <a:solidFill>
                  <a:schemeClr val="tx1"/>
                </a:solidFill>
              </a:rPr>
              <a:t>Zion and David’s greater Son, whose blood speaks of forgiveness, brings us to the city for which Abraham looked (cf. 11:10)!</a:t>
            </a:r>
          </a:p>
          <a:p>
            <a:r>
              <a:rPr lang="en-US" sz="2400" i="1" dirty="0">
                <a:solidFill>
                  <a:schemeClr val="tx1"/>
                </a:solidFill>
              </a:rPr>
              <a:t>Righteousness and joy are now the defining characteristics!</a:t>
            </a:r>
          </a:p>
        </p:txBody>
      </p:sp>
    </p:spTree>
    <p:extLst>
      <p:ext uri="{BB962C8B-B14F-4D97-AF65-F5344CB8AC3E}">
        <p14:creationId xmlns:p14="http://schemas.microsoft.com/office/powerpoint/2010/main" val="16750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randombar(horizontal)">
                                      <p:cBhvr>
                                        <p:cTn id="19" dur="500"/>
                                        <p:tgtEl>
                                          <p:spTgt spid="5">
                                            <p:bg/>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additive="base">
                                        <p:cTn id="4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additive="base">
                                        <p:cTn id="5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additive="base">
                                        <p:cTn id="5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 calcmode="lin" valueType="num">
                                      <p:cBhvr additive="base">
                                        <p:cTn id="6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animBg="1"/>
      <p:bldP spid="6" grpId="0" build="p"/>
      <p:bldP spid="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2046" y="1"/>
            <a:ext cx="8229600" cy="792163"/>
          </a:xfrm>
        </p:spPr>
        <p:txBody>
          <a:bodyPr/>
          <a:lstStyle/>
          <a:p>
            <a:pPr>
              <a:defRPr/>
            </a:pPr>
            <a:r>
              <a:rPr lang="en-US" sz="4000" b="1" dirty="0">
                <a:solidFill>
                  <a:srgbClr val="C00000"/>
                </a:solidFill>
                <a:effectLst>
                  <a:outerShdw blurRad="38100" dist="38100" dir="2700000" algn="tl">
                    <a:srgbClr val="000000">
                      <a:alpha val="43137"/>
                    </a:srgbClr>
                  </a:outerShdw>
                </a:effectLst>
              </a:rPr>
              <a:t>STRUCTURE</a:t>
            </a:r>
          </a:p>
        </p:txBody>
      </p:sp>
      <p:sp>
        <p:nvSpPr>
          <p:cNvPr id="6" name="Content Placeholder 5"/>
          <p:cNvSpPr>
            <a:spLocks noGrp="1"/>
          </p:cNvSpPr>
          <p:nvPr>
            <p:ph sz="half" idx="1"/>
          </p:nvPr>
        </p:nvSpPr>
        <p:spPr>
          <a:xfrm>
            <a:off x="1676400" y="792164"/>
            <a:ext cx="5818682" cy="5473725"/>
          </a:xfrm>
          <a:solidFill>
            <a:schemeClr val="tx2">
              <a:lumMod val="75000"/>
            </a:schemeClr>
          </a:solidFill>
          <a:ln>
            <a:solidFill>
              <a:schemeClr val="tx1"/>
            </a:solidFill>
          </a:ln>
        </p:spPr>
        <p:txBody>
          <a:bodyPr>
            <a:normAutofit lnSpcReduction="10000"/>
          </a:bodyPr>
          <a:lstStyle/>
          <a:p>
            <a:pPr marL="0" indent="0">
              <a:buNone/>
              <a:defRPr/>
            </a:pPr>
            <a:r>
              <a:rPr lang="en-US" sz="2800" b="1" dirty="0">
                <a:solidFill>
                  <a:srgbClr val="FFFF00"/>
                </a:solidFill>
                <a:latin typeface="Arial Narrow" panose="020B0606020202030204" pitchFamily="34" charset="0"/>
              </a:rPr>
              <a:t>THE SUPERIORITY OF CHRIST</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the prophets (1:1-3)</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the angels (1:4-14)</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1</a:t>
            </a:r>
            <a:r>
              <a:rPr lang="en-US" sz="2000" b="1" i="1" baseline="30000" dirty="0">
                <a:solidFill>
                  <a:srgbClr val="FFFF66"/>
                </a:solidFill>
                <a:latin typeface="Arial Narrow" panose="020B0606020202030204" pitchFamily="34" charset="0"/>
              </a:rPr>
              <a:t>st</a:t>
            </a:r>
            <a:r>
              <a:rPr lang="en-US" sz="2000" b="1" i="1" dirty="0">
                <a:solidFill>
                  <a:srgbClr val="FFFF66"/>
                </a:solidFill>
                <a:latin typeface="Arial Narrow" panose="020B0606020202030204" pitchFamily="34" charset="0"/>
              </a:rPr>
              <a:t> solemn warning (2:1-4)</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condescension of Christ (2:5-18)</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Moses who received the Torah (3:1-6)</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2</a:t>
            </a:r>
            <a:r>
              <a:rPr lang="en-US" sz="2000" b="1" i="1" baseline="30000" dirty="0">
                <a:solidFill>
                  <a:srgbClr val="FFFF66"/>
                </a:solidFill>
                <a:latin typeface="Arial Narrow" panose="020B0606020202030204" pitchFamily="34" charset="0"/>
              </a:rPr>
              <a:t>nd</a:t>
            </a:r>
            <a:r>
              <a:rPr lang="en-US" sz="2000" b="1" i="1" dirty="0">
                <a:solidFill>
                  <a:srgbClr val="FFFF66"/>
                </a:solidFill>
                <a:latin typeface="Arial Narrow" panose="020B0606020202030204" pitchFamily="34" charset="0"/>
              </a:rPr>
              <a:t> solemn warning (3:7-19)</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Joshua who led them into the land (4:1-13)</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Aaron and the priestly line (4:14—7:28)</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3</a:t>
            </a:r>
            <a:r>
              <a:rPr lang="en-US" sz="2000" b="1" i="1" baseline="30000" dirty="0">
                <a:solidFill>
                  <a:srgbClr val="FFFF66"/>
                </a:solidFill>
                <a:latin typeface="Arial Narrow" panose="020B0606020202030204" pitchFamily="34" charset="0"/>
              </a:rPr>
              <a:t>rd</a:t>
            </a:r>
            <a:r>
              <a:rPr lang="en-US" sz="2000" b="1" i="1" dirty="0">
                <a:solidFill>
                  <a:srgbClr val="FFFF66"/>
                </a:solidFill>
                <a:latin typeface="Arial Narrow" panose="020B0606020202030204" pitchFamily="34" charset="0"/>
              </a:rPr>
              <a:t> solemn warning (5:11—6:12)</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High Priest of a new covenant (8)</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Worship in the earthly sanctuary (9:1-10)</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Christ supersedes the old covenant (9:11-28)</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once for all sacrifice of Christ (10:1-18)</a:t>
            </a:r>
          </a:p>
        </p:txBody>
      </p:sp>
      <p:sp>
        <p:nvSpPr>
          <p:cNvPr id="7" name="Content Placeholder 6"/>
          <p:cNvSpPr>
            <a:spLocks noGrp="1"/>
          </p:cNvSpPr>
          <p:nvPr>
            <p:ph sz="half" idx="2"/>
          </p:nvPr>
        </p:nvSpPr>
        <p:spPr>
          <a:xfrm>
            <a:off x="7696200" y="782638"/>
            <a:ext cx="2819400" cy="5473724"/>
          </a:xfrm>
          <a:solidFill>
            <a:schemeClr val="tx2">
              <a:lumMod val="75000"/>
            </a:schemeClr>
          </a:solidFill>
          <a:ln>
            <a:solidFill>
              <a:schemeClr val="tx1"/>
            </a:solidFill>
          </a:ln>
        </p:spPr>
        <p:txBody>
          <a:bodyPr>
            <a:normAutofit lnSpcReduction="10000"/>
          </a:bodyPr>
          <a:lstStyle/>
          <a:p>
            <a:pPr marL="0" indent="0">
              <a:buNone/>
              <a:defRPr/>
            </a:pPr>
            <a:r>
              <a:rPr lang="en-US" sz="2800" b="1" dirty="0">
                <a:solidFill>
                  <a:srgbClr val="FFFF00"/>
                </a:solidFill>
                <a:latin typeface="Arial Narrow" panose="020B0606020202030204" pitchFamily="34" charset="0"/>
              </a:rPr>
              <a:t>EXHORTATION TOWARD STEADFASTNESS</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Hold to the hope (10:19-25)</a:t>
            </a:r>
          </a:p>
          <a:p>
            <a:pPr lvl="1">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4</a:t>
            </a:r>
            <a:r>
              <a:rPr lang="en-US" sz="2000" b="1" i="1" baseline="30000" dirty="0">
                <a:solidFill>
                  <a:srgbClr val="FFFF66"/>
                </a:solidFill>
                <a:latin typeface="Arial Narrow" panose="020B0606020202030204" pitchFamily="34" charset="0"/>
              </a:rPr>
              <a:t>th</a:t>
            </a:r>
            <a:r>
              <a:rPr lang="en-US" sz="2000" b="1" i="1" dirty="0">
                <a:solidFill>
                  <a:srgbClr val="FFFF66"/>
                </a:solidFill>
                <a:latin typeface="Arial Narrow" panose="020B0606020202030204" pitchFamily="34" charset="0"/>
              </a:rPr>
              <a:t> solemn warning (10:26-39)</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cloud of witnesses (11)</a:t>
            </a:r>
          </a:p>
          <a:p>
            <a:pPr lvl="1">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5</a:t>
            </a:r>
            <a:r>
              <a:rPr lang="en-US" sz="2000" b="1" i="1" baseline="30000" dirty="0">
                <a:solidFill>
                  <a:srgbClr val="FFFF66"/>
                </a:solidFill>
                <a:latin typeface="Arial Narrow" panose="020B0606020202030204" pitchFamily="34" charset="0"/>
              </a:rPr>
              <a:t>th</a:t>
            </a:r>
            <a:r>
              <a:rPr lang="en-US" sz="2000" b="1" i="1" dirty="0">
                <a:solidFill>
                  <a:srgbClr val="FFFF66"/>
                </a:solidFill>
                <a:latin typeface="Arial Narrow" panose="020B0606020202030204" pitchFamily="34" charset="0"/>
              </a:rPr>
              <a:t> solemn warning (12)</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Living as the pilgrim people of God (13)</a:t>
            </a:r>
          </a:p>
        </p:txBody>
      </p:sp>
    </p:spTree>
    <p:extLst>
      <p:ext uri="{BB962C8B-B14F-4D97-AF65-F5344CB8AC3E}">
        <p14:creationId xmlns:p14="http://schemas.microsoft.com/office/powerpoint/2010/main" val="392119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additive="base">
                                        <p:cTn id="5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additive="base">
                                        <p:cTn id="6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additive="base">
                                        <p:cTn id="6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anim calcmode="lin" valueType="num">
                                      <p:cBhvr additive="base">
                                        <p:cTn id="7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xEl>
                                              <p:pRg st="12" end="12"/>
                                            </p:txEl>
                                          </p:spTgt>
                                        </p:tgtEl>
                                        <p:attrNameLst>
                                          <p:attrName>style.visibility</p:attrName>
                                        </p:attrNameLst>
                                      </p:cBhvr>
                                      <p:to>
                                        <p:strVal val="visible"/>
                                      </p:to>
                                    </p:set>
                                    <p:anim calcmode="lin" valueType="num">
                                      <p:cBhvr additive="base">
                                        <p:cTn id="8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xEl>
                                              <p:pRg st="13" end="13"/>
                                            </p:txEl>
                                          </p:spTgt>
                                        </p:tgtEl>
                                        <p:attrNameLst>
                                          <p:attrName>style.visibility</p:attrName>
                                        </p:attrNameLst>
                                      </p:cBhvr>
                                      <p:to>
                                        <p:strVal val="visible"/>
                                      </p:to>
                                    </p:set>
                                    <p:anim calcmode="lin" valueType="num">
                                      <p:cBhvr additive="base">
                                        <p:cTn id="8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7">
                                            <p:bg/>
                                          </p:spTgt>
                                        </p:tgtEl>
                                        <p:attrNameLst>
                                          <p:attrName>style.visibility</p:attrName>
                                        </p:attrNameLst>
                                      </p:cBhvr>
                                      <p:to>
                                        <p:strVal val="visible"/>
                                      </p:to>
                                    </p:set>
                                    <p:animEffect transition="in" filter="randombar(horizontal)">
                                      <p:cBhvr>
                                        <p:cTn id="93" dur="500"/>
                                        <p:tgtEl>
                                          <p:spTgt spid="7">
                                            <p:bg/>
                                          </p:spTgt>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96" dur="500"/>
                                        <p:tgtEl>
                                          <p:spTgt spid="7">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
                                            <p:txEl>
                                              <p:pRg st="1" end="1"/>
                                            </p:txEl>
                                          </p:spTgt>
                                        </p:tgtEl>
                                        <p:attrNameLst>
                                          <p:attrName>style.visibility</p:attrName>
                                        </p:attrNameLst>
                                      </p:cBhvr>
                                      <p:to>
                                        <p:strVal val="visible"/>
                                      </p:to>
                                    </p:set>
                                    <p:anim calcmode="lin" valueType="num">
                                      <p:cBhvr additive="base">
                                        <p:cTn id="10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7">
                                            <p:txEl>
                                              <p:pRg st="2" end="2"/>
                                            </p:txEl>
                                          </p:spTgt>
                                        </p:tgtEl>
                                        <p:attrNameLst>
                                          <p:attrName>style.visibility</p:attrName>
                                        </p:attrNameLst>
                                      </p:cBhvr>
                                      <p:to>
                                        <p:strVal val="visible"/>
                                      </p:to>
                                    </p:set>
                                    <p:anim calcmode="lin" valueType="num">
                                      <p:cBhvr additive="base">
                                        <p:cTn id="10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7">
                                            <p:txEl>
                                              <p:pRg st="3" end="3"/>
                                            </p:txEl>
                                          </p:spTgt>
                                        </p:tgtEl>
                                        <p:attrNameLst>
                                          <p:attrName>style.visibility</p:attrName>
                                        </p:attrNameLst>
                                      </p:cBhvr>
                                      <p:to>
                                        <p:strVal val="visible"/>
                                      </p:to>
                                    </p:set>
                                    <p:anim calcmode="lin" valueType="num">
                                      <p:cBhvr additive="base">
                                        <p:cTn id="1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7">
                                            <p:txEl>
                                              <p:pRg st="4" end="4"/>
                                            </p:txEl>
                                          </p:spTgt>
                                        </p:tgtEl>
                                        <p:attrNameLst>
                                          <p:attrName>style.visibility</p:attrName>
                                        </p:attrNameLst>
                                      </p:cBhvr>
                                      <p:to>
                                        <p:strVal val="visible"/>
                                      </p:to>
                                    </p:set>
                                    <p:anim calcmode="lin" valueType="num">
                                      <p:cBhvr additive="base">
                                        <p:cTn id="1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7">
                                            <p:txEl>
                                              <p:pRg st="5" end="5"/>
                                            </p:txEl>
                                          </p:spTgt>
                                        </p:tgtEl>
                                        <p:attrNameLst>
                                          <p:attrName>style.visibility</p:attrName>
                                        </p:attrNameLst>
                                      </p:cBhvr>
                                      <p:to>
                                        <p:strVal val="visible"/>
                                      </p:to>
                                    </p:set>
                                    <p:anim calcmode="lin" valueType="num">
                                      <p:cBhvr additive="base">
                                        <p:cTn id="1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EA7E-1680-47DA-BA0E-7733C114C0D4}"/>
              </a:ext>
            </a:extLst>
          </p:cNvPr>
          <p:cNvSpPr>
            <a:spLocks noGrp="1"/>
          </p:cNvSpPr>
          <p:nvPr>
            <p:ph type="title"/>
          </p:nvPr>
        </p:nvSpPr>
        <p:spPr>
          <a:xfrm>
            <a:off x="1154954" y="310728"/>
            <a:ext cx="8761413" cy="706964"/>
          </a:xfrm>
        </p:spPr>
        <p:txBody>
          <a:bodyPr/>
          <a:lstStyle/>
          <a:p>
            <a:r>
              <a:rPr lang="en-US" b="1" dirty="0">
                <a:solidFill>
                  <a:srgbClr val="FFFF99"/>
                </a:solidFill>
                <a:effectLst>
                  <a:outerShdw blurRad="38100" dist="38100" dir="2700000" algn="tl">
                    <a:srgbClr val="000000">
                      <a:alpha val="43137"/>
                    </a:srgbClr>
                  </a:outerShdw>
                </a:effectLst>
              </a:rPr>
              <a:t>The Climax of the Final Warning</a:t>
            </a:r>
          </a:p>
        </p:txBody>
      </p:sp>
      <p:sp>
        <p:nvSpPr>
          <p:cNvPr id="3" name="Content Placeholder 2">
            <a:extLst>
              <a:ext uri="{FF2B5EF4-FFF2-40B4-BE49-F238E27FC236}">
                <a16:creationId xmlns:a16="http://schemas.microsoft.com/office/drawing/2014/main" id="{046F10E3-310E-4968-848D-CAFE0CA9F1AA}"/>
              </a:ext>
            </a:extLst>
          </p:cNvPr>
          <p:cNvSpPr>
            <a:spLocks noGrp="1"/>
          </p:cNvSpPr>
          <p:nvPr>
            <p:ph idx="1"/>
          </p:nvPr>
        </p:nvSpPr>
        <p:spPr>
          <a:xfrm>
            <a:off x="1154953" y="1123657"/>
            <a:ext cx="10777967" cy="5423615"/>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If spiritual Mt. Zion is truly what the author has asserted, then to refuse it would be dangerous folly!</a:t>
            </a:r>
          </a:p>
          <a:p>
            <a:r>
              <a:rPr lang="en-US" sz="2400" i="1" dirty="0">
                <a:solidFill>
                  <a:schemeClr val="tx1"/>
                </a:solidFill>
              </a:rPr>
              <a:t>The same God who spoke at Mt. Sinai is now speaking by his Son, opening the way for believers to come to spiritual Zion.</a:t>
            </a:r>
          </a:p>
          <a:p>
            <a:pPr lvl="1"/>
            <a:r>
              <a:rPr lang="en-US" sz="2200" b="1" dirty="0">
                <a:solidFill>
                  <a:schemeClr val="tx1"/>
                </a:solidFill>
              </a:rPr>
              <a:t>The present active participle </a:t>
            </a:r>
            <a:r>
              <a:rPr lang="en-US" sz="2400" b="1" dirty="0" err="1">
                <a:solidFill>
                  <a:schemeClr val="tx1"/>
                </a:solidFill>
                <a:latin typeface="Greekth" panose="02020803070505020304" pitchFamily="18" charset="0"/>
              </a:rPr>
              <a:t>lalou?nta</a:t>
            </a:r>
            <a:r>
              <a:rPr lang="en-US" sz="2400" b="1" dirty="0">
                <a:solidFill>
                  <a:schemeClr val="tx1"/>
                </a:solidFill>
                <a:latin typeface="Greekth" panose="02020803070505020304" pitchFamily="18" charset="0"/>
              </a:rPr>
              <a:t> </a:t>
            </a:r>
            <a:r>
              <a:rPr lang="en-US" sz="2200" b="1" dirty="0">
                <a:solidFill>
                  <a:schemeClr val="tx1"/>
                </a:solidFill>
              </a:rPr>
              <a:t>(= “speaking”) is significant, since it recalls the God who in times past had spoken through the prophets, but now he is speaking through his Son (cf. 1:1-2).</a:t>
            </a:r>
          </a:p>
          <a:p>
            <a:r>
              <a:rPr lang="en-US" sz="2400" i="1" dirty="0">
                <a:solidFill>
                  <a:schemeClr val="tx1"/>
                </a:solidFill>
              </a:rPr>
              <a:t>Once more, the author employs the </a:t>
            </a:r>
            <a:r>
              <a:rPr lang="en-US" sz="2400" i="1" u="sng" dirty="0">
                <a:solidFill>
                  <a:schemeClr val="tx1"/>
                </a:solidFill>
              </a:rPr>
              <a:t>a fortiori</a:t>
            </a:r>
            <a:r>
              <a:rPr lang="en-US" sz="2400" i="1" dirty="0">
                <a:solidFill>
                  <a:schemeClr val="tx1"/>
                </a:solidFill>
              </a:rPr>
              <a:t> argument: if those who refused the old covenant were judged by God, those who refuse the new covenant would hardly be exempt!</a:t>
            </a:r>
          </a:p>
          <a:p>
            <a:r>
              <a:rPr lang="en-US" sz="2400" i="1" dirty="0">
                <a:solidFill>
                  <a:schemeClr val="tx1"/>
                </a:solidFill>
              </a:rPr>
              <a:t>Heaven and earth will be shaken in the final climax of the age (cf. Hg. 2:6), and only the kingdom of Christ will survive the consuming fire of a holy God (cf. Dt. 4:24).</a:t>
            </a:r>
          </a:p>
        </p:txBody>
      </p:sp>
    </p:spTree>
    <p:extLst>
      <p:ext uri="{BB962C8B-B14F-4D97-AF65-F5344CB8AC3E}">
        <p14:creationId xmlns:p14="http://schemas.microsoft.com/office/powerpoint/2010/main" val="325714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430" y="1063416"/>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Living as Pilgrim People </a:t>
            </a:r>
            <a:r>
              <a:rPr lang="en-US" sz="2800" b="1" dirty="0">
                <a:solidFill>
                  <a:srgbClr val="FFFF00"/>
                </a:solidFill>
                <a:effectLst>
                  <a:outerShdw blurRad="38100" dist="38100" dir="2700000" algn="tl">
                    <a:srgbClr val="000000">
                      <a:alpha val="43137"/>
                    </a:srgbClr>
                  </a:outerShdw>
                </a:effectLst>
              </a:rPr>
              <a:t>(13)</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42877" y="2216638"/>
            <a:ext cx="9947862" cy="4131408"/>
          </a:xfrm>
        </p:spPr>
        <p:txBody>
          <a:bodyPr>
            <a:normAutofit lnSpcReduction="10000"/>
          </a:bodyPr>
          <a:lstStyle/>
          <a:p>
            <a:pPr marL="0" indent="0">
              <a:buNone/>
              <a:defRPr/>
            </a:pPr>
            <a:r>
              <a:rPr lang="en-US" sz="2800" b="1" dirty="0">
                <a:solidFill>
                  <a:srgbClr val="FFC000"/>
                </a:solidFill>
              </a:rPr>
              <a:t>The author’s concluding exhortations consist of practical advice in light of what he already has written.</a:t>
            </a:r>
          </a:p>
          <a:p>
            <a:pPr>
              <a:defRPr/>
            </a:pPr>
            <a:r>
              <a:rPr lang="en-US" sz="2400" i="1" dirty="0">
                <a:solidFill>
                  <a:schemeClr val="bg1"/>
                </a:solidFill>
              </a:rPr>
              <a:t>Love, hospitality, care for those in prison, sexual purity, contentment and trust must be cultivated.</a:t>
            </a:r>
          </a:p>
          <a:p>
            <a:pPr>
              <a:defRPr/>
            </a:pPr>
            <a:r>
              <a:rPr lang="en-US" sz="2400" i="1" dirty="0">
                <a:solidFill>
                  <a:schemeClr val="bg1"/>
                </a:solidFill>
              </a:rPr>
              <a:t>Believers must respect and imitate godly leaders.</a:t>
            </a:r>
          </a:p>
          <a:p>
            <a:pPr>
              <a:defRPr/>
            </a:pPr>
            <a:r>
              <a:rPr lang="en-US" sz="2400" i="1" dirty="0">
                <a:solidFill>
                  <a:schemeClr val="bg1"/>
                </a:solidFill>
              </a:rPr>
              <a:t>They must guard themselves against heresies.</a:t>
            </a:r>
          </a:p>
          <a:p>
            <a:pPr>
              <a:defRPr/>
            </a:pPr>
            <a:r>
              <a:rPr lang="en-US" sz="2400" i="1" dirty="0">
                <a:solidFill>
                  <a:schemeClr val="bg1"/>
                </a:solidFill>
              </a:rPr>
              <a:t>Finally, Jesus’ death “outside the camp” (outside the city gate) calls for Christians to leave the camp of traditional Judaism.</a:t>
            </a:r>
          </a:p>
          <a:p>
            <a:pPr>
              <a:defRPr/>
            </a:pPr>
            <a:r>
              <a:rPr lang="en-US" sz="2400" i="1" dirty="0">
                <a:solidFill>
                  <a:schemeClr val="bg1"/>
                </a:solidFill>
              </a:rPr>
              <a:t>The letter closes with a blessing and prayer.</a:t>
            </a:r>
          </a:p>
        </p:txBody>
      </p:sp>
      <p:sp>
        <p:nvSpPr>
          <p:cNvPr id="4" name="Slide Number Placeholder 3"/>
          <p:cNvSpPr>
            <a:spLocks noGrp="1"/>
          </p:cNvSpPr>
          <p:nvPr>
            <p:ph type="sldNum" sz="quarter" idx="12"/>
          </p:nvPr>
        </p:nvSpPr>
        <p:spPr/>
        <p:txBody>
          <a:bodyPr/>
          <a:lstStyle/>
          <a:p>
            <a:pPr>
              <a:defRPr/>
            </a:pPr>
            <a:fld id="{574ED1B7-A640-4FB7-B329-0CE139C171BD}" type="slidenum">
              <a:rPr lang="en-US" altLang="en-US" smtClean="0"/>
              <a:pPr>
                <a:defRPr/>
              </a:pPr>
              <a:t>131</a:t>
            </a:fld>
            <a:endParaRPr lang="en-US" altLang="en-US"/>
          </a:p>
        </p:txBody>
      </p:sp>
    </p:spTree>
    <p:extLst>
      <p:ext uri="{BB962C8B-B14F-4D97-AF65-F5344CB8AC3E}">
        <p14:creationId xmlns:p14="http://schemas.microsoft.com/office/powerpoint/2010/main" val="15862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74D2-DB87-41E2-A8A7-B50264CCCB14}"/>
              </a:ext>
            </a:extLst>
          </p:cNvPr>
          <p:cNvSpPr>
            <a:spLocks noGrp="1"/>
          </p:cNvSpPr>
          <p:nvPr>
            <p:ph type="title"/>
          </p:nvPr>
        </p:nvSpPr>
        <p:spPr>
          <a:xfrm>
            <a:off x="1051560" y="973668"/>
            <a:ext cx="8864807" cy="706964"/>
          </a:xfrm>
        </p:spPr>
        <p:txBody>
          <a:bodyPr/>
          <a:lstStyle/>
          <a:p>
            <a:r>
              <a:rPr lang="en-US" b="1" dirty="0">
                <a:solidFill>
                  <a:srgbClr val="FF0000"/>
                </a:solidFill>
                <a:effectLst>
                  <a:outerShdw blurRad="38100" dist="38100" dir="2700000" algn="tl">
                    <a:srgbClr val="000000">
                      <a:alpha val="43137"/>
                    </a:srgbClr>
                  </a:outerShdw>
                </a:effectLst>
              </a:rPr>
              <a:t>Charity and Affections</a:t>
            </a:r>
          </a:p>
        </p:txBody>
      </p:sp>
      <p:sp>
        <p:nvSpPr>
          <p:cNvPr id="3" name="Content Placeholder 2">
            <a:extLst>
              <a:ext uri="{FF2B5EF4-FFF2-40B4-BE49-F238E27FC236}">
                <a16:creationId xmlns:a16="http://schemas.microsoft.com/office/drawing/2014/main" id="{3E496D68-FE23-478C-B3C4-31FB20F38C05}"/>
              </a:ext>
            </a:extLst>
          </p:cNvPr>
          <p:cNvSpPr>
            <a:spLocks noGrp="1"/>
          </p:cNvSpPr>
          <p:nvPr>
            <p:ph idx="1"/>
          </p:nvPr>
        </p:nvSpPr>
        <p:spPr>
          <a:xfrm>
            <a:off x="1154954" y="1920240"/>
            <a:ext cx="10595086" cy="4572000"/>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concluding various pieces of ethical and practical advice, no doubt, were drawn from what the author considered to be pertinent to his readers’ present circumstances.</a:t>
            </a:r>
          </a:p>
          <a:p>
            <a:r>
              <a:rPr lang="en-US" sz="2400" i="1" dirty="0">
                <a:solidFill>
                  <a:schemeClr val="tx1"/>
                </a:solidFill>
              </a:rPr>
              <a:t>Altruistic love, hospitality to strangers, and care for those who were mistreated was fundamental to the Christian life.</a:t>
            </a:r>
          </a:p>
          <a:p>
            <a:r>
              <a:rPr lang="en-US" sz="2400" i="1" dirty="0">
                <a:solidFill>
                  <a:schemeClr val="tx1"/>
                </a:solidFill>
              </a:rPr>
              <a:t>Sexual purity in marriage, especially in a culture that was highly promiscuous, was essential.</a:t>
            </a:r>
          </a:p>
          <a:p>
            <a:r>
              <a:rPr lang="en-US" sz="2400" i="1" dirty="0">
                <a:solidFill>
                  <a:schemeClr val="tx1"/>
                </a:solidFill>
              </a:rPr>
              <a:t>Greed must be rejected and contentment and trust in God embraced (Dt. 31:6; Ps. 118:6-7).</a:t>
            </a:r>
          </a:p>
        </p:txBody>
      </p:sp>
    </p:spTree>
    <p:extLst>
      <p:ext uri="{BB962C8B-B14F-4D97-AF65-F5344CB8AC3E}">
        <p14:creationId xmlns:p14="http://schemas.microsoft.com/office/powerpoint/2010/main" val="25065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656-8066-4B03-8165-0E65ACC12FEA}"/>
              </a:ext>
            </a:extLst>
          </p:cNvPr>
          <p:cNvSpPr>
            <a:spLocks noGrp="1"/>
          </p:cNvSpPr>
          <p:nvPr>
            <p:ph type="title"/>
          </p:nvPr>
        </p:nvSpPr>
        <p:spPr>
          <a:xfrm>
            <a:off x="1154954" y="259080"/>
            <a:ext cx="8761413" cy="706964"/>
          </a:xfrm>
        </p:spPr>
        <p:txBody>
          <a:bodyPr/>
          <a:lstStyle/>
          <a:p>
            <a:r>
              <a:rPr lang="en-US" b="1" dirty="0">
                <a:solidFill>
                  <a:srgbClr val="FF0000"/>
                </a:solidFill>
                <a:effectLst>
                  <a:outerShdw blurRad="38100" dist="38100" dir="2700000" algn="tl">
                    <a:srgbClr val="000000">
                      <a:alpha val="43137"/>
                    </a:srgbClr>
                  </a:outerShdw>
                </a:effectLst>
              </a:rPr>
              <a:t>Leaders and Spiritual Life</a:t>
            </a:r>
          </a:p>
        </p:txBody>
      </p:sp>
      <p:sp>
        <p:nvSpPr>
          <p:cNvPr id="3" name="Content Placeholder 2">
            <a:extLst>
              <a:ext uri="{FF2B5EF4-FFF2-40B4-BE49-F238E27FC236}">
                <a16:creationId xmlns:a16="http://schemas.microsoft.com/office/drawing/2014/main" id="{E698DF7C-1183-4459-9608-62185D8F8BF3}"/>
              </a:ext>
            </a:extLst>
          </p:cNvPr>
          <p:cNvSpPr>
            <a:spLocks noGrp="1"/>
          </p:cNvSpPr>
          <p:nvPr>
            <p:ph idx="1"/>
          </p:nvPr>
        </p:nvSpPr>
        <p:spPr>
          <a:xfrm>
            <a:off x="1154954" y="1304716"/>
            <a:ext cx="10640806" cy="5294204"/>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Christian leaders must be respected and imitated, but while human leaders will pass on, Christ remains constant.</a:t>
            </a:r>
          </a:p>
          <a:p>
            <a:r>
              <a:rPr lang="en-US" sz="2400" i="1" dirty="0">
                <a:solidFill>
                  <a:schemeClr val="tx1"/>
                </a:solidFill>
              </a:rPr>
              <a:t>Believers must beware of outlandish teachings, including dietary restrictions.</a:t>
            </a:r>
          </a:p>
          <a:p>
            <a:r>
              <a:rPr lang="en-US" sz="2400" i="1" dirty="0">
                <a:solidFill>
                  <a:schemeClr val="tx1"/>
                </a:solidFill>
              </a:rPr>
              <a:t>Instead, their spiritual nurture must come from a spiritual altar unavailable to those who remain attached to the old system.</a:t>
            </a:r>
          </a:p>
          <a:p>
            <a:r>
              <a:rPr lang="en-US" sz="2400" i="1" dirty="0">
                <a:solidFill>
                  <a:schemeClr val="tx1"/>
                </a:solidFill>
              </a:rPr>
              <a:t>Most important, believers must be willing to leave the camp of traditional Judaism: just as the carcasses of sin offerings were burned outside the camp after </a:t>
            </a:r>
            <a:r>
              <a:rPr lang="en-US" sz="2400" i="1" u="sng" dirty="0">
                <a:solidFill>
                  <a:schemeClr val="tx1"/>
                </a:solidFill>
              </a:rPr>
              <a:t>Yom Kippur</a:t>
            </a:r>
            <a:r>
              <a:rPr lang="en-US" sz="2400" i="1" dirty="0">
                <a:solidFill>
                  <a:schemeClr val="tx1"/>
                </a:solidFill>
              </a:rPr>
              <a:t> (Lv. 16:27), so also the body of Jesus was crucified outside Jerusalem’s walls (cf. Jn. 19:20).</a:t>
            </a:r>
          </a:p>
          <a:p>
            <a:r>
              <a:rPr lang="en-US" sz="2400" i="1" dirty="0">
                <a:solidFill>
                  <a:schemeClr val="tx1"/>
                </a:solidFill>
              </a:rPr>
              <a:t>Believers should be willing to embrace Jesus’ shame of being “outside the camp”.</a:t>
            </a:r>
          </a:p>
        </p:txBody>
      </p:sp>
    </p:spTree>
    <p:extLst>
      <p:ext uri="{BB962C8B-B14F-4D97-AF65-F5344CB8AC3E}">
        <p14:creationId xmlns:p14="http://schemas.microsoft.com/office/powerpoint/2010/main" val="14989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1924-4CE7-4D42-9D5F-7B5E03FC4AC5}"/>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New Worship</a:t>
            </a:r>
          </a:p>
        </p:txBody>
      </p:sp>
      <p:sp>
        <p:nvSpPr>
          <p:cNvPr id="3" name="Content Placeholder 2">
            <a:extLst>
              <a:ext uri="{FF2B5EF4-FFF2-40B4-BE49-F238E27FC236}">
                <a16:creationId xmlns:a16="http://schemas.microsoft.com/office/drawing/2014/main" id="{91822F4C-FB57-45A1-9082-1C63FDD011B9}"/>
              </a:ext>
            </a:extLst>
          </p:cNvPr>
          <p:cNvSpPr>
            <a:spLocks noGrp="1"/>
          </p:cNvSpPr>
          <p:nvPr>
            <p:ph idx="1"/>
          </p:nvPr>
        </p:nvSpPr>
        <p:spPr>
          <a:xfrm>
            <a:off x="1154954" y="2034540"/>
            <a:ext cx="10389346" cy="2994660"/>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If it should be argued that a rejection of the Levitical system meant the worshipper had nothing left to offer God, it should be understood </a:t>
            </a:r>
            <a:r>
              <a:rPr lang="en-US" sz="2800" b="1">
                <a:solidFill>
                  <a:srgbClr val="FFFF00"/>
                </a:solidFill>
                <a:effectLst>
                  <a:outerShdw blurRad="38100" dist="38100" dir="2700000" algn="tl">
                    <a:srgbClr val="000000">
                      <a:alpha val="43137"/>
                    </a:srgbClr>
                  </a:outerShdw>
                </a:effectLst>
              </a:rPr>
              <a:t>that Christians </a:t>
            </a:r>
            <a:r>
              <a:rPr lang="en-US" sz="2800" b="1" dirty="0">
                <a:solidFill>
                  <a:srgbClr val="FFFF00"/>
                </a:solidFill>
                <a:effectLst>
                  <a:outerShdw blurRad="38100" dist="38100" dir="2700000" algn="tl">
                    <a:srgbClr val="000000">
                      <a:alpha val="43137"/>
                    </a:srgbClr>
                  </a:outerShdw>
                </a:effectLst>
              </a:rPr>
              <a:t>indeed have a sacrifice to offer.</a:t>
            </a:r>
          </a:p>
          <a:p>
            <a:r>
              <a:rPr lang="en-US" sz="2400" i="1" dirty="0">
                <a:solidFill>
                  <a:schemeClr val="tx1"/>
                </a:solidFill>
              </a:rPr>
              <a:t>It is the sacrifice of praise and thanksgiving, the fruit of one’s lips.</a:t>
            </a:r>
          </a:p>
          <a:p>
            <a:r>
              <a:rPr lang="en-US" sz="2400" i="1" dirty="0">
                <a:solidFill>
                  <a:schemeClr val="tx1"/>
                </a:solidFill>
              </a:rPr>
              <a:t>It is the offering of spiritual sacrifices of good works.</a:t>
            </a:r>
          </a:p>
        </p:txBody>
      </p:sp>
      <p:sp>
        <p:nvSpPr>
          <p:cNvPr id="4" name="TextBox 3">
            <a:extLst>
              <a:ext uri="{FF2B5EF4-FFF2-40B4-BE49-F238E27FC236}">
                <a16:creationId xmlns:a16="http://schemas.microsoft.com/office/drawing/2014/main" id="{2E82AE83-758B-42DD-B68D-9211BB25DBE3}"/>
              </a:ext>
            </a:extLst>
          </p:cNvPr>
          <p:cNvSpPr txBox="1"/>
          <p:nvPr/>
        </p:nvSpPr>
        <p:spPr>
          <a:xfrm>
            <a:off x="388620" y="5303520"/>
            <a:ext cx="11498580" cy="954107"/>
          </a:xfrm>
          <a:prstGeom prst="rect">
            <a:avLst/>
          </a:prstGeom>
          <a:solidFill>
            <a:srgbClr val="FFFF66"/>
          </a:solidFill>
        </p:spPr>
        <p:txBody>
          <a:bodyPr wrap="square" rtlCol="0">
            <a:spAutoFit/>
          </a:bodyPr>
          <a:lstStyle/>
          <a:p>
            <a:pPr algn="ctr"/>
            <a:r>
              <a:rPr lang="en-US" sz="2800" dirty="0">
                <a:solidFill>
                  <a:srgbClr val="A50021"/>
                </a:solidFill>
                <a:effectLst>
                  <a:outerShdw blurRad="38100" dist="38100" dir="2700000" algn="tl">
                    <a:srgbClr val="000000">
                      <a:alpha val="43137"/>
                    </a:srgbClr>
                  </a:outerShdw>
                </a:effectLst>
                <a:latin typeface="Bernard MT Condensed" panose="02050806060905020404" pitchFamily="18" charset="0"/>
              </a:rPr>
              <a:t>The letter closes with a prayer of blessing grounded in the sacrificial death of Jesus and the triumph of his resurrection. </a:t>
            </a:r>
          </a:p>
        </p:txBody>
      </p:sp>
    </p:spTree>
    <p:extLst>
      <p:ext uri="{BB962C8B-B14F-4D97-AF65-F5344CB8AC3E}">
        <p14:creationId xmlns:p14="http://schemas.microsoft.com/office/powerpoint/2010/main" val="28598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754" y="868160"/>
            <a:ext cx="8761413" cy="706964"/>
          </a:xfrm>
        </p:spPr>
        <p:txBody>
          <a:bodyPr/>
          <a:lstStyle/>
          <a:p>
            <a:pPr>
              <a:defRPr/>
            </a:pPr>
            <a:r>
              <a:rPr lang="en-US" b="1" dirty="0">
                <a:solidFill>
                  <a:srgbClr val="FFFF00"/>
                </a:solidFill>
              </a:rPr>
              <a:t>OPENING </a:t>
            </a:r>
            <a:r>
              <a:rPr lang="en-US" sz="2800" dirty="0">
                <a:solidFill>
                  <a:srgbClr val="FFFF00"/>
                </a:solidFill>
              </a:rPr>
              <a:t>(1:1-3)</a:t>
            </a:r>
          </a:p>
        </p:txBody>
      </p:sp>
      <p:sp>
        <p:nvSpPr>
          <p:cNvPr id="6" name="Content Placeholder 5"/>
          <p:cNvSpPr>
            <a:spLocks noGrp="1"/>
          </p:cNvSpPr>
          <p:nvPr>
            <p:ph idx="1"/>
          </p:nvPr>
        </p:nvSpPr>
        <p:spPr>
          <a:xfrm>
            <a:off x="1278047" y="2023207"/>
            <a:ext cx="9912692" cy="4166577"/>
          </a:xfrm>
        </p:spPr>
        <p:txBody>
          <a:bodyPr>
            <a:normAutofit lnSpcReduction="10000"/>
          </a:bodyPr>
          <a:lstStyle/>
          <a:p>
            <a:pPr marL="0" indent="0">
              <a:buNone/>
              <a:defRPr/>
            </a:pPr>
            <a:r>
              <a:rPr lang="en-US" sz="2800" b="1" dirty="0">
                <a:solidFill>
                  <a:srgbClr val="FFC000"/>
                </a:solidFill>
              </a:rPr>
              <a:t>Unlike most letters, the opening is not epistolary but confessional.</a:t>
            </a:r>
          </a:p>
          <a:p>
            <a:pPr>
              <a:defRPr/>
            </a:pPr>
            <a:r>
              <a:rPr lang="en-US" sz="2400" i="1" dirty="0">
                <a:solidFill>
                  <a:schemeClr val="bg1"/>
                </a:solidFill>
              </a:rPr>
              <a:t>It affirms that God has not been silent, but he has spoken through the prophets.</a:t>
            </a:r>
          </a:p>
          <a:p>
            <a:pPr>
              <a:defRPr/>
            </a:pPr>
            <a:r>
              <a:rPr lang="en-US" sz="2400" i="1" dirty="0">
                <a:solidFill>
                  <a:schemeClr val="bg1"/>
                </a:solidFill>
              </a:rPr>
              <a:t>As important as the prophets were, however, God now has spoken by his Son.</a:t>
            </a:r>
          </a:p>
          <a:p>
            <a:pPr>
              <a:defRPr/>
            </a:pPr>
            <a:r>
              <a:rPr lang="en-US" sz="2400" i="1" dirty="0">
                <a:solidFill>
                  <a:schemeClr val="bg1"/>
                </a:solidFill>
              </a:rPr>
              <a:t>Like John (Jn. 1:1-2, 1 Jn. 1:1-2), the writer identifies Christ Jesus with the Logos (using the verb </a:t>
            </a:r>
            <a:r>
              <a:rPr lang="en-US" sz="2400" dirty="0" err="1">
                <a:solidFill>
                  <a:schemeClr val="bg1"/>
                </a:solidFill>
                <a:latin typeface="Greekth" panose="02020803070505020304" pitchFamily="18" charset="0"/>
              </a:rPr>
              <a:t>lale</a:t>
            </a:r>
            <a:r>
              <a:rPr lang="en-US" sz="2400" dirty="0">
                <a:solidFill>
                  <a:schemeClr val="bg1"/>
                </a:solidFill>
                <a:latin typeface="Greekth" panose="02020803070505020304" pitchFamily="18" charset="0"/>
              </a:rPr>
              <a:t>&lt;w</a:t>
            </a:r>
            <a:r>
              <a:rPr lang="en-US" sz="2400" i="1" dirty="0">
                <a:solidFill>
                  <a:schemeClr val="bg1"/>
                </a:solidFill>
              </a:rPr>
              <a:t>).</a:t>
            </a:r>
          </a:p>
          <a:p>
            <a:pPr>
              <a:defRPr/>
            </a:pPr>
            <a:r>
              <a:rPr lang="en-US" sz="2400" i="1" dirty="0">
                <a:solidFill>
                  <a:schemeClr val="bg1"/>
                </a:solidFill>
              </a:rPr>
              <a:t>This “Word” has come “in the last days”, a way of describing the time of fulfillment.</a:t>
            </a:r>
          </a:p>
        </p:txBody>
      </p:sp>
      <p:sp>
        <p:nvSpPr>
          <p:cNvPr id="5" name="Slide Number Placeholder 4"/>
          <p:cNvSpPr>
            <a:spLocks noGrp="1"/>
          </p:cNvSpPr>
          <p:nvPr>
            <p:ph type="sldNum" sz="quarter" idx="12"/>
          </p:nvPr>
        </p:nvSpPr>
        <p:spPr/>
        <p:txBody>
          <a:bodyPr/>
          <a:lstStyle/>
          <a:p>
            <a:pPr>
              <a:defRPr/>
            </a:pPr>
            <a:fld id="{A2382201-B03B-431B-A388-21E7BC23DCC8}" type="slidenum">
              <a:rPr lang="en-US" altLang="en-US" smtClean="0"/>
              <a:pPr>
                <a:defRPr/>
              </a:pPr>
              <a:t>14</a:t>
            </a:fld>
            <a:endParaRPr lang="en-US" altLang="en-US"/>
          </a:p>
        </p:txBody>
      </p:sp>
    </p:spTree>
    <p:extLst>
      <p:ext uri="{BB962C8B-B14F-4D97-AF65-F5344CB8AC3E}">
        <p14:creationId xmlns:p14="http://schemas.microsoft.com/office/powerpoint/2010/main" val="30540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lgn="ctr">
              <a:defRPr/>
            </a:pPr>
            <a:r>
              <a:rPr lang="en-US" b="1" dirty="0">
                <a:solidFill>
                  <a:srgbClr val="C00000"/>
                </a:solidFill>
                <a:effectLst>
                  <a:outerShdw blurRad="38100" dist="38100" dir="2700000" algn="tl">
                    <a:srgbClr val="000000">
                      <a:alpha val="43137"/>
                    </a:srgbClr>
                  </a:outerShdw>
                </a:effectLst>
              </a:rPr>
              <a:t>The Seven Confessions</a:t>
            </a:r>
          </a:p>
        </p:txBody>
      </p:sp>
      <p:sp>
        <p:nvSpPr>
          <p:cNvPr id="3" name="Content Placeholder 2"/>
          <p:cNvSpPr>
            <a:spLocks noGrp="1"/>
          </p:cNvSpPr>
          <p:nvPr>
            <p:ph idx="1"/>
          </p:nvPr>
        </p:nvSpPr>
        <p:spPr>
          <a:xfrm>
            <a:off x="1752600" y="1066800"/>
            <a:ext cx="8686800" cy="5715000"/>
          </a:xfrm>
        </p:spPr>
        <p:txBody>
          <a:bodyPr>
            <a:normAutofit fontScale="92500"/>
          </a:bodyPr>
          <a:lstStyle/>
          <a:p>
            <a:pPr marL="0" indent="0">
              <a:buNone/>
              <a:defRPr/>
            </a:pPr>
            <a:r>
              <a:rPr lang="en-US" sz="3000" b="1" dirty="0">
                <a:solidFill>
                  <a:srgbClr val="FFFF66"/>
                </a:solidFill>
                <a:effectLst>
                  <a:outerShdw blurRad="38100" dist="38100" dir="2700000" algn="tl">
                    <a:srgbClr val="000000">
                      <a:alpha val="43137"/>
                    </a:srgbClr>
                  </a:outerShdw>
                </a:effectLst>
              </a:rPr>
              <a:t>Following this opening, the writer offers seven acclamations about the Son as the full and final revelation of God. He is…</a:t>
            </a:r>
          </a:p>
          <a:p>
            <a:pPr marL="457200" indent="-457200">
              <a:buFont typeface="+mj-lt"/>
              <a:buAutoNum type="arabicPeriod"/>
              <a:defRPr/>
            </a:pPr>
            <a:r>
              <a:rPr lang="en-US" sz="2400" i="1" dirty="0">
                <a:solidFill>
                  <a:schemeClr val="tx1"/>
                </a:solidFill>
              </a:rPr>
              <a:t>…the heir of all things.</a:t>
            </a:r>
          </a:p>
          <a:p>
            <a:pPr marL="457200" indent="-457200">
              <a:buFont typeface="+mj-lt"/>
              <a:buAutoNum type="arabicPeriod"/>
              <a:defRPr/>
            </a:pPr>
            <a:r>
              <a:rPr lang="en-US" sz="2400" i="1" dirty="0">
                <a:solidFill>
                  <a:schemeClr val="tx1"/>
                </a:solidFill>
              </a:rPr>
              <a:t>…the agent of all creation.</a:t>
            </a:r>
          </a:p>
          <a:p>
            <a:pPr marL="457200" indent="-457200">
              <a:buFont typeface="+mj-lt"/>
              <a:buAutoNum type="arabicPeriod"/>
              <a:defRPr/>
            </a:pPr>
            <a:r>
              <a:rPr lang="en-US" sz="2400" i="1" dirty="0">
                <a:solidFill>
                  <a:schemeClr val="tx1"/>
                </a:solidFill>
              </a:rPr>
              <a:t>…the radiance shining forth from God, the true source of all light.</a:t>
            </a:r>
          </a:p>
          <a:p>
            <a:pPr marL="457200" indent="-457200">
              <a:buFont typeface="+mj-lt"/>
              <a:buAutoNum type="arabicPeriod"/>
              <a:defRPr/>
            </a:pPr>
            <a:r>
              <a:rPr lang="en-US" sz="2400" i="1" dirty="0">
                <a:solidFill>
                  <a:schemeClr val="tx1"/>
                </a:solidFill>
              </a:rPr>
              <a:t>…the very image of the substance of God (the Greek word </a:t>
            </a: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i="1" dirty="0">
                <a:solidFill>
                  <a:schemeClr val="tx1"/>
                </a:solidFill>
              </a:rPr>
              <a:t> describes a seal impression on coins or seals).</a:t>
            </a:r>
          </a:p>
          <a:p>
            <a:pPr marL="457200" indent="-457200">
              <a:buFont typeface="+mj-lt"/>
              <a:buAutoNum type="arabicPeriod"/>
              <a:defRPr/>
            </a:pPr>
            <a:r>
              <a:rPr lang="en-US" sz="2400" i="1" dirty="0">
                <a:solidFill>
                  <a:schemeClr val="tx1"/>
                </a:solidFill>
              </a:rPr>
              <a:t>…the one who enables the universe to continue to exist.</a:t>
            </a:r>
          </a:p>
          <a:p>
            <a:pPr marL="457200" indent="-457200">
              <a:buFont typeface="+mj-lt"/>
              <a:buAutoNum type="arabicPeriod"/>
              <a:defRPr/>
            </a:pPr>
            <a:r>
              <a:rPr lang="en-US" sz="2400" i="1" dirty="0">
                <a:solidFill>
                  <a:schemeClr val="tx1"/>
                </a:solidFill>
              </a:rPr>
              <a:t>…the priest who provides purification for sins.</a:t>
            </a:r>
          </a:p>
          <a:p>
            <a:pPr marL="457200" indent="-457200">
              <a:buFont typeface="+mj-lt"/>
              <a:buAutoNum type="arabicPeriod"/>
              <a:defRPr/>
            </a:pPr>
            <a:r>
              <a:rPr lang="en-US" sz="2400" i="1" dirty="0">
                <a:solidFill>
                  <a:schemeClr val="tx1"/>
                </a:solidFill>
              </a:rPr>
              <a:t>…the one who, because his saving work is now completed, sits at God’s right hand, the place of all authority.</a:t>
            </a:r>
          </a:p>
        </p:txBody>
      </p:sp>
      <p:sp>
        <p:nvSpPr>
          <p:cNvPr id="4" name="Slide Number Placeholder 3"/>
          <p:cNvSpPr>
            <a:spLocks noGrp="1"/>
          </p:cNvSpPr>
          <p:nvPr>
            <p:ph type="sldNum" sz="quarter" idx="12"/>
          </p:nvPr>
        </p:nvSpPr>
        <p:spPr/>
        <p:txBody>
          <a:bodyPr/>
          <a:lstStyle/>
          <a:p>
            <a:pPr>
              <a:defRPr/>
            </a:pPr>
            <a:fld id="{89918488-AA09-482B-8F73-7EFA993CF931}" type="slidenum">
              <a:rPr lang="en-US" altLang="en-US" smtClean="0"/>
              <a:pPr>
                <a:defRPr/>
              </a:pPr>
              <a:t>15</a:t>
            </a:fld>
            <a:endParaRPr lang="en-US" altLang="en-US"/>
          </a:p>
        </p:txBody>
      </p:sp>
    </p:spTree>
    <p:extLst>
      <p:ext uri="{BB962C8B-B14F-4D97-AF65-F5344CB8AC3E}">
        <p14:creationId xmlns:p14="http://schemas.microsoft.com/office/powerpoint/2010/main" val="41337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7368-5EC7-448B-AE0E-EB7E9F40EB5C}"/>
              </a:ext>
            </a:extLst>
          </p:cNvPr>
          <p:cNvSpPr>
            <a:spLocks noGrp="1"/>
          </p:cNvSpPr>
          <p:nvPr>
            <p:ph type="title"/>
          </p:nvPr>
        </p:nvSpPr>
        <p:spPr>
          <a:xfrm>
            <a:off x="6999948" y="1082842"/>
            <a:ext cx="5059780" cy="999176"/>
          </a:xfrm>
        </p:spPr>
        <p:txBody>
          <a:bodyPr/>
          <a:lstStyle/>
          <a:p>
            <a:r>
              <a:rPr lang="en-US" dirty="0">
                <a:solidFill>
                  <a:schemeClr val="tx1"/>
                </a:solidFill>
                <a:latin typeface="+mn-lt"/>
              </a:rPr>
              <a:t>The Son, the </a:t>
            </a:r>
            <a:r>
              <a:rPr lang="en-US" dirty="0" err="1">
                <a:solidFill>
                  <a:schemeClr val="tx1"/>
                </a:solidFill>
                <a:latin typeface="Greekth" panose="02020803070505020304" pitchFamily="18" charset="0"/>
              </a:rPr>
              <a:t>karakth</a:t>
            </a:r>
            <a:r>
              <a:rPr lang="en-US" dirty="0">
                <a:solidFill>
                  <a:schemeClr val="tx1"/>
                </a:solidFill>
                <a:latin typeface="Greekth" panose="02020803070505020304" pitchFamily="18" charset="0"/>
              </a:rPr>
              <a:t>&lt;r</a:t>
            </a:r>
            <a:r>
              <a:rPr lang="en-US" dirty="0">
                <a:solidFill>
                  <a:schemeClr val="tx1"/>
                </a:solidFill>
                <a:latin typeface="+mn-lt"/>
              </a:rPr>
              <a:t> of God:</a:t>
            </a:r>
            <a:endParaRPr lang="en-US" dirty="0"/>
          </a:p>
        </p:txBody>
      </p:sp>
      <p:sp>
        <p:nvSpPr>
          <p:cNvPr id="4" name="Content Placeholder 3">
            <a:extLst>
              <a:ext uri="{FF2B5EF4-FFF2-40B4-BE49-F238E27FC236}">
                <a16:creationId xmlns:a16="http://schemas.microsoft.com/office/drawing/2014/main" id="{A0C222A0-3530-42EC-803A-E7BF5A7CACAB}"/>
              </a:ext>
            </a:extLst>
          </p:cNvPr>
          <p:cNvSpPr>
            <a:spLocks noGrp="1"/>
          </p:cNvSpPr>
          <p:nvPr>
            <p:ph sz="half" idx="2"/>
          </p:nvPr>
        </p:nvSpPr>
        <p:spPr>
          <a:xfrm>
            <a:off x="7132220" y="2730613"/>
            <a:ext cx="4737434" cy="3044545"/>
          </a:xfrm>
        </p:spPr>
        <p:txBody>
          <a:bodyPr>
            <a:normAutofit/>
          </a:bodyPr>
          <a:lstStyle/>
          <a:p>
            <a:pPr marL="0" indent="0">
              <a:buNone/>
            </a:pPr>
            <a:r>
              <a:rPr lang="en-US" sz="2400" dirty="0"/>
              <a:t>If a Roman coin carried the </a:t>
            </a: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dirty="0">
                <a:solidFill>
                  <a:schemeClr val="tx1"/>
                </a:solidFill>
              </a:rPr>
              <a:t> of Caesar, Jesus carries the </a:t>
            </a: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dirty="0">
                <a:solidFill>
                  <a:schemeClr val="tx1"/>
                </a:solidFill>
              </a:rPr>
              <a:t> of God.</a:t>
            </a:r>
          </a:p>
          <a:p>
            <a:pPr marL="0" indent="0">
              <a:buNone/>
            </a:pPr>
            <a:endParaRPr lang="en-US" sz="2400" dirty="0">
              <a:solidFill>
                <a:schemeClr val="tx1"/>
              </a:solidFill>
            </a:endParaRPr>
          </a:p>
          <a:p>
            <a:pPr marL="0" indent="0">
              <a:buNone/>
            </a:pP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dirty="0">
                <a:solidFill>
                  <a:schemeClr val="tx1"/>
                </a:solidFill>
              </a:rPr>
              <a:t> is the exact impress.</a:t>
            </a:r>
          </a:p>
          <a:p>
            <a:pPr marL="0" indent="0">
              <a:buNone/>
            </a:pPr>
            <a:endParaRPr lang="en-US" sz="2400" dirty="0"/>
          </a:p>
        </p:txBody>
      </p:sp>
      <p:pic>
        <p:nvPicPr>
          <p:cNvPr id="5" name="Picture 6" descr="AIS251">
            <a:extLst>
              <a:ext uri="{FF2B5EF4-FFF2-40B4-BE49-F238E27FC236}">
                <a16:creationId xmlns:a16="http://schemas.microsoft.com/office/drawing/2014/main" id="{3C23AB01-98B5-45E2-80DF-8B184777DCE6}"/>
              </a:ext>
            </a:extLst>
          </p:cNvPr>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l="-1261"/>
          <a:stretch>
            <a:fillRect/>
          </a:stretch>
        </p:blipFill>
        <p:spPr>
          <a:xfrm>
            <a:off x="322346" y="312821"/>
            <a:ext cx="6238048" cy="6253079"/>
          </a:xfr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711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F002-EF1A-4A36-BCD5-F709DFF0DBE0}"/>
              </a:ext>
            </a:extLst>
          </p:cNvPr>
          <p:cNvSpPr>
            <a:spLocks noGrp="1"/>
          </p:cNvSpPr>
          <p:nvPr>
            <p:ph type="title"/>
          </p:nvPr>
        </p:nvSpPr>
        <p:spPr>
          <a:xfrm>
            <a:off x="1154954" y="484717"/>
            <a:ext cx="8761413" cy="706964"/>
          </a:xfrm>
        </p:spPr>
        <p:txBody>
          <a:bodyPr/>
          <a:lstStyle/>
          <a:p>
            <a:pPr algn="ctr"/>
            <a:r>
              <a:rPr lang="en-US" b="1" dirty="0">
                <a:solidFill>
                  <a:srgbClr val="C00000"/>
                </a:solidFill>
                <a:effectLst>
                  <a:outerShdw blurRad="38100" dist="38100" dir="2700000" algn="tl">
                    <a:srgbClr val="000000">
                      <a:alpha val="43137"/>
                    </a:srgbClr>
                  </a:outerShdw>
                </a:effectLst>
              </a:rPr>
              <a:t>The Supremacy of the Son</a:t>
            </a:r>
          </a:p>
        </p:txBody>
      </p:sp>
      <p:sp>
        <p:nvSpPr>
          <p:cNvPr id="8" name="Content Placeholder 7">
            <a:extLst>
              <a:ext uri="{FF2B5EF4-FFF2-40B4-BE49-F238E27FC236}">
                <a16:creationId xmlns:a16="http://schemas.microsoft.com/office/drawing/2014/main" id="{72A973E9-6D39-4758-9DB6-E6B36F5EB6C5}"/>
              </a:ext>
            </a:extLst>
          </p:cNvPr>
          <p:cNvSpPr>
            <a:spLocks noGrp="1"/>
          </p:cNvSpPr>
          <p:nvPr>
            <p:ph sz="half" idx="1"/>
          </p:nvPr>
        </p:nvSpPr>
        <p:spPr>
          <a:xfrm>
            <a:off x="360947" y="1371600"/>
            <a:ext cx="6737685" cy="5001683"/>
          </a:xfrm>
        </p:spPr>
        <p:txBody>
          <a:bodyPr>
            <a:normAutofit/>
          </a:bodyPr>
          <a:lstStyle/>
          <a:p>
            <a:pPr marL="0" indent="0">
              <a:buNone/>
            </a:pPr>
            <a:r>
              <a:rPr lang="en-US" sz="2400" dirty="0">
                <a:solidFill>
                  <a:schemeClr val="tx1"/>
                </a:solidFill>
              </a:rPr>
              <a:t>As the Heir of all things, the Son’s authority is his by right.</a:t>
            </a:r>
          </a:p>
          <a:p>
            <a:pPr marL="0" indent="0">
              <a:buNone/>
            </a:pPr>
            <a:r>
              <a:rPr lang="en-US" sz="2400" dirty="0">
                <a:solidFill>
                  <a:schemeClr val="tx1"/>
                </a:solidFill>
              </a:rPr>
              <a:t>	As the Agent of creation, the Son 	pre-	exists before any created entity.</a:t>
            </a:r>
          </a:p>
          <a:p>
            <a:pPr marL="0" indent="0">
              <a:buNone/>
            </a:pPr>
            <a:r>
              <a:rPr lang="en-US" sz="2400" dirty="0">
                <a:solidFill>
                  <a:schemeClr val="tx1"/>
                </a:solidFill>
              </a:rPr>
              <a:t>		If God is Light (1 Jn. 1:5), then the Son 		is the outshining of that light.</a:t>
            </a:r>
          </a:p>
          <a:p>
            <a:pPr marL="0" indent="0">
              <a:buNone/>
            </a:pPr>
            <a:r>
              <a:rPr lang="en-US" sz="2400" dirty="0">
                <a:solidFill>
                  <a:schemeClr val="tx1"/>
                </a:solidFill>
              </a:rPr>
              <a:t>			As the </a:t>
            </a: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dirty="0">
                <a:solidFill>
                  <a:schemeClr val="tx1"/>
                </a:solidFill>
              </a:rPr>
              <a:t> of God, the Son is 			the very image of the substance of 			God.</a:t>
            </a:r>
          </a:p>
          <a:p>
            <a:pPr marL="0" indent="0">
              <a:buNone/>
            </a:pPr>
            <a:r>
              <a:rPr lang="en-US" sz="2400" dirty="0">
                <a:solidFill>
                  <a:schemeClr val="tx1"/>
                </a:solidFill>
              </a:rPr>
              <a:t>				As the One who upholds the 					universe, the Son is not only its 					Creator, but its Sustainer.</a:t>
            </a:r>
          </a:p>
        </p:txBody>
      </p:sp>
      <p:sp>
        <p:nvSpPr>
          <p:cNvPr id="9" name="Content Placeholder 8">
            <a:extLst>
              <a:ext uri="{FF2B5EF4-FFF2-40B4-BE49-F238E27FC236}">
                <a16:creationId xmlns:a16="http://schemas.microsoft.com/office/drawing/2014/main" id="{5C5DD66A-5725-4A09-BAD6-46A07E182611}"/>
              </a:ext>
            </a:extLst>
          </p:cNvPr>
          <p:cNvSpPr>
            <a:spLocks noGrp="1"/>
          </p:cNvSpPr>
          <p:nvPr>
            <p:ph sz="half" idx="2"/>
          </p:nvPr>
        </p:nvSpPr>
        <p:spPr>
          <a:xfrm>
            <a:off x="7628021" y="1564105"/>
            <a:ext cx="4203032" cy="4809178"/>
          </a:xfrm>
          <a:solidFill>
            <a:schemeClr val="tx2">
              <a:lumMod val="75000"/>
            </a:schemeClr>
          </a:solidFill>
        </p:spPr>
        <p:txBody>
          <a:bodyPr>
            <a:normAutofit/>
          </a:bodyPr>
          <a:lstStyle/>
          <a:p>
            <a:pPr marL="0" indent="0">
              <a:buNone/>
            </a:pPr>
            <a:r>
              <a:rPr lang="en-US" sz="2800" b="1" dirty="0">
                <a:solidFill>
                  <a:srgbClr val="FFC000"/>
                </a:solidFill>
              </a:rPr>
              <a:t>Hebrews 1:1-3 and the Nicene Creed:</a:t>
            </a:r>
          </a:p>
          <a:p>
            <a:pPr marL="0" indent="0">
              <a:buNone/>
            </a:pPr>
            <a:endParaRPr lang="en-US" sz="2800" dirty="0">
              <a:solidFill>
                <a:srgbClr val="FFC000"/>
              </a:solidFill>
            </a:endParaRPr>
          </a:p>
          <a:p>
            <a:pPr marL="0" indent="0">
              <a:buNone/>
            </a:pPr>
            <a:r>
              <a:rPr lang="en-US" sz="2400" i="1" dirty="0">
                <a:solidFill>
                  <a:srgbClr val="FFC000"/>
                </a:solidFill>
              </a:rPr>
              <a:t>“…God of God, Light of Light, very God of very God, begotten, not made, being of one substance with the Father, by whom all things were made…”</a:t>
            </a:r>
          </a:p>
        </p:txBody>
      </p:sp>
    </p:spTree>
    <p:extLst>
      <p:ext uri="{BB962C8B-B14F-4D97-AF65-F5344CB8AC3E}">
        <p14:creationId xmlns:p14="http://schemas.microsoft.com/office/powerpoint/2010/main" val="40786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randombar(horizontal)">
                                      <p:cBhvr>
                                        <p:cTn id="37" dur="500"/>
                                        <p:tgtEl>
                                          <p:spTgt spid="9">
                                            <p:bg/>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0" dur="500"/>
                                        <p:tgtEl>
                                          <p:spTgt spid="9">
                                            <p:txEl>
                                              <p:pRg st="0" end="0"/>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C7B9-71B4-4668-93D1-B0B4433F45EE}"/>
              </a:ext>
            </a:extLst>
          </p:cNvPr>
          <p:cNvSpPr>
            <a:spLocks noGrp="1"/>
          </p:cNvSpPr>
          <p:nvPr>
            <p:ph type="title"/>
          </p:nvPr>
        </p:nvSpPr>
        <p:spPr>
          <a:xfrm>
            <a:off x="1154954" y="323967"/>
            <a:ext cx="8761413" cy="706964"/>
          </a:xfrm>
        </p:spPr>
        <p:txBody>
          <a:bodyPr/>
          <a:lstStyle/>
          <a:p>
            <a:r>
              <a:rPr lang="en-US" b="1" dirty="0">
                <a:solidFill>
                  <a:srgbClr val="C00000"/>
                </a:solidFill>
                <a:effectLst>
                  <a:outerShdw blurRad="38100" dist="38100" dir="2700000" algn="tl">
                    <a:srgbClr val="000000">
                      <a:alpha val="43137"/>
                    </a:srgbClr>
                  </a:outerShdw>
                </a:effectLst>
              </a:rPr>
              <a:t>The Priestly Work of the Son</a:t>
            </a:r>
          </a:p>
        </p:txBody>
      </p:sp>
      <p:sp>
        <p:nvSpPr>
          <p:cNvPr id="3" name="Content Placeholder 2">
            <a:extLst>
              <a:ext uri="{FF2B5EF4-FFF2-40B4-BE49-F238E27FC236}">
                <a16:creationId xmlns:a16="http://schemas.microsoft.com/office/drawing/2014/main" id="{F92EB177-660D-4864-A4B7-E6E2F942A561}"/>
              </a:ext>
            </a:extLst>
          </p:cNvPr>
          <p:cNvSpPr>
            <a:spLocks noGrp="1"/>
          </p:cNvSpPr>
          <p:nvPr>
            <p:ph idx="1"/>
          </p:nvPr>
        </p:nvSpPr>
        <p:spPr>
          <a:xfrm>
            <a:off x="1154954" y="1179095"/>
            <a:ext cx="10515678" cy="4042610"/>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The final two of the seven confessions address Jesus’ messianic, priestly work.</a:t>
            </a:r>
          </a:p>
          <a:p>
            <a:r>
              <a:rPr lang="en-US" sz="2400" i="1" dirty="0">
                <a:solidFill>
                  <a:schemeClr val="tx1"/>
                </a:solidFill>
              </a:rPr>
              <a:t>The Son is not only the Creator of all, he is the Savior of all.</a:t>
            </a:r>
          </a:p>
          <a:p>
            <a:r>
              <a:rPr lang="en-US" sz="2400" i="1" dirty="0">
                <a:solidFill>
                  <a:schemeClr val="tx1"/>
                </a:solidFill>
              </a:rPr>
              <a:t>As the final great High Priest, he provided purification for sins—what the author later will describe as being “once, for all”—and this is the primary argument of the whole book.</a:t>
            </a:r>
          </a:p>
          <a:p>
            <a:r>
              <a:rPr lang="en-US" sz="2400" i="1" dirty="0">
                <a:solidFill>
                  <a:schemeClr val="tx1"/>
                </a:solidFill>
              </a:rPr>
              <a:t>When his priestly work was completed, he indicated the finished character of this work by being seated at the Father’s right hand—not facing the Father, but facing the same way as God is facing.</a:t>
            </a:r>
          </a:p>
        </p:txBody>
      </p:sp>
      <p:sp>
        <p:nvSpPr>
          <p:cNvPr id="4" name="TextBox 3">
            <a:extLst>
              <a:ext uri="{FF2B5EF4-FFF2-40B4-BE49-F238E27FC236}">
                <a16:creationId xmlns:a16="http://schemas.microsoft.com/office/drawing/2014/main" id="{42912ACE-D807-4E31-A9C3-1EA1A6DBAD49}"/>
              </a:ext>
            </a:extLst>
          </p:cNvPr>
          <p:cNvSpPr txBox="1"/>
          <p:nvPr/>
        </p:nvSpPr>
        <p:spPr>
          <a:xfrm>
            <a:off x="360947" y="5558587"/>
            <a:ext cx="11309685" cy="954107"/>
          </a:xfrm>
          <a:prstGeom prst="rect">
            <a:avLst/>
          </a:prstGeom>
          <a:solidFill>
            <a:schemeClr val="accent2">
              <a:lumMod val="50000"/>
            </a:schemeClr>
          </a:solid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latin typeface="Eras Bold ITC" panose="020B0907030504020204" pitchFamily="34" charset="0"/>
              </a:rPr>
              <a:t>Because the Son is God’s final Word—his full and final revelation—there is nothing more to be said!</a:t>
            </a:r>
          </a:p>
        </p:txBody>
      </p:sp>
    </p:spTree>
    <p:extLst>
      <p:ext uri="{BB962C8B-B14F-4D97-AF65-F5344CB8AC3E}">
        <p14:creationId xmlns:p14="http://schemas.microsoft.com/office/powerpoint/2010/main" val="9140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85C0-49AA-4AD6-9D10-EA0C73F6241A}"/>
              </a:ext>
            </a:extLst>
          </p:cNvPr>
          <p:cNvSpPr>
            <a:spLocks noGrp="1"/>
          </p:cNvSpPr>
          <p:nvPr>
            <p:ph type="title"/>
          </p:nvPr>
        </p:nvSpPr>
        <p:spPr>
          <a:xfrm>
            <a:off x="1154954" y="420219"/>
            <a:ext cx="8761413" cy="706964"/>
          </a:xfrm>
        </p:spPr>
        <p:txBody>
          <a:bodyPr/>
          <a:lstStyle/>
          <a:p>
            <a:pPr algn="ctr"/>
            <a:r>
              <a:rPr lang="en-US" b="1" dirty="0">
                <a:solidFill>
                  <a:srgbClr val="FFFF00"/>
                </a:solidFill>
              </a:rPr>
              <a:t>NEGATIONS AND AFFIRMATIONS</a:t>
            </a:r>
          </a:p>
        </p:txBody>
      </p:sp>
      <p:sp>
        <p:nvSpPr>
          <p:cNvPr id="3" name="Content Placeholder 2">
            <a:extLst>
              <a:ext uri="{FF2B5EF4-FFF2-40B4-BE49-F238E27FC236}">
                <a16:creationId xmlns:a16="http://schemas.microsoft.com/office/drawing/2014/main" id="{37E6B8D2-9969-4BD5-9D78-DCD3AB7B6978}"/>
              </a:ext>
            </a:extLst>
          </p:cNvPr>
          <p:cNvSpPr>
            <a:spLocks noGrp="1"/>
          </p:cNvSpPr>
          <p:nvPr>
            <p:ph idx="1"/>
          </p:nvPr>
        </p:nvSpPr>
        <p:spPr>
          <a:xfrm>
            <a:off x="1154954" y="1395664"/>
            <a:ext cx="9817846" cy="4716379"/>
          </a:xfrm>
        </p:spPr>
        <p:txBody>
          <a:bodyPr>
            <a:normAutofit lnSpcReduction="10000"/>
          </a:bodyPr>
          <a:lstStyle/>
          <a:p>
            <a:pPr marL="0" indent="0">
              <a:buNone/>
            </a:pPr>
            <a:r>
              <a:rPr lang="en-US" sz="2800" b="1" dirty="0">
                <a:solidFill>
                  <a:srgbClr val="FFC000"/>
                </a:solidFill>
              </a:rPr>
              <a:t>Over the next several chapters, the author will take his readers through a series of negations as well as affirmations about Christ.</a:t>
            </a:r>
          </a:p>
          <a:p>
            <a:r>
              <a:rPr lang="en-US" sz="2400" i="1" dirty="0">
                <a:solidFill>
                  <a:schemeClr val="bg1"/>
                </a:solidFill>
              </a:rPr>
              <a:t>The same concern underlies each category he addresses. Jesus cannot be reduced to the level of:</a:t>
            </a:r>
          </a:p>
          <a:p>
            <a:pPr lvl="1"/>
            <a:r>
              <a:rPr lang="en-US" sz="2000" b="1" dirty="0">
                <a:solidFill>
                  <a:srgbClr val="FFFF99"/>
                </a:solidFill>
              </a:rPr>
              <a:t>Angels </a:t>
            </a:r>
            <a:r>
              <a:rPr lang="en-US" sz="2000" dirty="0">
                <a:solidFill>
                  <a:srgbClr val="FFFF99"/>
                </a:solidFill>
              </a:rPr>
              <a:t>(the ancient mediators of God’s law, cf. Dt. 33:2; Ac. 7:53)</a:t>
            </a:r>
            <a:endParaRPr lang="en-US" sz="2000" b="1" dirty="0">
              <a:solidFill>
                <a:srgbClr val="FFFF99"/>
              </a:solidFill>
            </a:endParaRPr>
          </a:p>
          <a:p>
            <a:pPr lvl="1"/>
            <a:r>
              <a:rPr lang="en-US" sz="2000" b="1" dirty="0">
                <a:solidFill>
                  <a:srgbClr val="FFFF99"/>
                </a:solidFill>
              </a:rPr>
              <a:t>Moses</a:t>
            </a:r>
            <a:r>
              <a:rPr lang="en-US" sz="2000" dirty="0">
                <a:solidFill>
                  <a:srgbClr val="FFFF99"/>
                </a:solidFill>
              </a:rPr>
              <a:t> (the lawgiver)</a:t>
            </a:r>
            <a:endParaRPr lang="en-US" sz="2000" b="1" dirty="0">
              <a:solidFill>
                <a:srgbClr val="FFFF99"/>
              </a:solidFill>
            </a:endParaRPr>
          </a:p>
          <a:p>
            <a:pPr lvl="1"/>
            <a:r>
              <a:rPr lang="en-US" sz="2000" b="1" dirty="0">
                <a:solidFill>
                  <a:srgbClr val="FFFF99"/>
                </a:solidFill>
              </a:rPr>
              <a:t>Joshua</a:t>
            </a:r>
            <a:r>
              <a:rPr lang="en-US" sz="2000" dirty="0">
                <a:solidFill>
                  <a:srgbClr val="FFFF99"/>
                </a:solidFill>
              </a:rPr>
              <a:t> (the victorious military hero)</a:t>
            </a:r>
            <a:endParaRPr lang="en-US" sz="2000" b="1" dirty="0">
              <a:solidFill>
                <a:srgbClr val="FFFF99"/>
              </a:solidFill>
            </a:endParaRPr>
          </a:p>
          <a:p>
            <a:pPr lvl="1"/>
            <a:r>
              <a:rPr lang="en-US" sz="2000" b="1" dirty="0">
                <a:solidFill>
                  <a:srgbClr val="FFFF99"/>
                </a:solidFill>
              </a:rPr>
              <a:t>Aaron</a:t>
            </a:r>
            <a:r>
              <a:rPr lang="en-US" sz="2000" dirty="0">
                <a:solidFill>
                  <a:srgbClr val="FFFF99"/>
                </a:solidFill>
              </a:rPr>
              <a:t> (the head of the high priestly family)</a:t>
            </a:r>
            <a:endParaRPr lang="en-US" sz="2000" i="1" dirty="0">
              <a:solidFill>
                <a:srgbClr val="FFFF99"/>
              </a:solidFill>
            </a:endParaRPr>
          </a:p>
          <a:p>
            <a:r>
              <a:rPr lang="en-US" sz="2400" i="1" dirty="0">
                <a:solidFill>
                  <a:schemeClr val="bg1"/>
                </a:solidFill>
              </a:rPr>
              <a:t>Rather, the Son is higher than all, and any effort to turn back from God’s final revelation in his Son is inferior and misdirected. </a:t>
            </a:r>
          </a:p>
        </p:txBody>
      </p:sp>
    </p:spTree>
    <p:extLst>
      <p:ext uri="{BB962C8B-B14F-4D97-AF65-F5344CB8AC3E}">
        <p14:creationId xmlns:p14="http://schemas.microsoft.com/office/powerpoint/2010/main" val="37387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418F-06C1-4725-944D-D8BC99BEADD0}"/>
              </a:ext>
            </a:extLst>
          </p:cNvPr>
          <p:cNvSpPr>
            <a:spLocks noGrp="1"/>
          </p:cNvSpPr>
          <p:nvPr>
            <p:ph type="title"/>
          </p:nvPr>
        </p:nvSpPr>
        <p:spPr/>
        <p:txBody>
          <a:bodyPr/>
          <a:lstStyle/>
          <a:p>
            <a:r>
              <a:rPr lang="en-US" dirty="0">
                <a:solidFill>
                  <a:srgbClr val="FFC000"/>
                </a:solidFill>
              </a:rPr>
              <a:t>A Christological System of Worship</a:t>
            </a:r>
          </a:p>
        </p:txBody>
      </p:sp>
      <p:sp>
        <p:nvSpPr>
          <p:cNvPr id="3" name="Content Placeholder 2">
            <a:extLst>
              <a:ext uri="{FF2B5EF4-FFF2-40B4-BE49-F238E27FC236}">
                <a16:creationId xmlns:a16="http://schemas.microsoft.com/office/drawing/2014/main" id="{6A800409-2889-4F02-8F5C-184E5894D5AC}"/>
              </a:ext>
            </a:extLst>
          </p:cNvPr>
          <p:cNvSpPr>
            <a:spLocks noGrp="1"/>
          </p:cNvSpPr>
          <p:nvPr>
            <p:ph idx="1"/>
          </p:nvPr>
        </p:nvSpPr>
        <p:spPr>
          <a:xfrm>
            <a:off x="1154954" y="2314744"/>
            <a:ext cx="10563804" cy="2786648"/>
          </a:xfrm>
        </p:spPr>
        <p:txBody>
          <a:bodyPr/>
          <a:lstStyle/>
          <a:p>
            <a:pPr marL="0" indent="0">
              <a:buNone/>
            </a:pPr>
            <a:r>
              <a:rPr lang="en-US" sz="2800" b="1" dirty="0">
                <a:solidFill>
                  <a:schemeClr val="accent1">
                    <a:lumMod val="50000"/>
                  </a:schemeClr>
                </a:solidFill>
              </a:rPr>
              <a:t>The Letter to the Hebrews is a Christological explanation of the worship system of the Aaronic priesthood.</a:t>
            </a:r>
          </a:p>
          <a:p>
            <a:r>
              <a:rPr lang="en-US" sz="2400" i="1" dirty="0"/>
              <a:t>It forms a majestic connection between the old and new covenants.</a:t>
            </a:r>
          </a:p>
          <a:p>
            <a:r>
              <a:rPr lang="en-US" sz="2400" i="1" dirty="0"/>
              <a:t>Worship in the heavenlies had its counterpart in the tabernacle in the desert—but it reached its highest meaning in Christ’s death!</a:t>
            </a:r>
          </a:p>
        </p:txBody>
      </p:sp>
      <p:sp>
        <p:nvSpPr>
          <p:cNvPr id="4" name="TextBox 3">
            <a:extLst>
              <a:ext uri="{FF2B5EF4-FFF2-40B4-BE49-F238E27FC236}">
                <a16:creationId xmlns:a16="http://schemas.microsoft.com/office/drawing/2014/main" id="{7DAB2114-9C9F-41EA-870E-1B0A9FB0EAB4}"/>
              </a:ext>
            </a:extLst>
          </p:cNvPr>
          <p:cNvSpPr txBox="1"/>
          <p:nvPr/>
        </p:nvSpPr>
        <p:spPr>
          <a:xfrm>
            <a:off x="192505" y="5029200"/>
            <a:ext cx="11790948" cy="1612232"/>
          </a:xfrm>
          <a:prstGeom prst="rect">
            <a:avLst/>
          </a:prstGeom>
          <a:solidFill>
            <a:schemeClr val="tx2">
              <a:lumMod val="50000"/>
            </a:schemeClr>
          </a:solidFill>
        </p:spPr>
        <p:txBody>
          <a:bodyPr wrap="square" rtlCol="0">
            <a:spAutoFit/>
          </a:bodyPr>
          <a:lstStyle/>
          <a:p>
            <a:r>
              <a:rPr lang="en-US" sz="2400" dirty="0">
                <a:solidFill>
                  <a:srgbClr val="FFFF66"/>
                </a:solidFill>
                <a:latin typeface="Eras Demi ITC" panose="020B0805030504020804" pitchFamily="34" charset="0"/>
              </a:rPr>
              <a:t>This is the burden of the Book of Hebrews—to explain the fullness of worship and religious faith as it comes to its highest meaning in the death and resurrection of God’s Son, and especially, to prevent believers from lapsing back into any inferior system.</a:t>
            </a:r>
          </a:p>
        </p:txBody>
      </p:sp>
    </p:spTree>
    <p:extLst>
      <p:ext uri="{BB962C8B-B14F-4D97-AF65-F5344CB8AC3E}">
        <p14:creationId xmlns:p14="http://schemas.microsoft.com/office/powerpoint/2010/main" val="36922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7369" y="679572"/>
            <a:ext cx="8761413" cy="706964"/>
          </a:xfrm>
        </p:spPr>
        <p:txBody>
          <a:bodyPr/>
          <a:lstStyle/>
          <a:p>
            <a:pPr>
              <a:defRPr/>
            </a:pPr>
            <a:r>
              <a:rPr lang="en-US" b="1" dirty="0">
                <a:solidFill>
                  <a:srgbClr val="FFFF00"/>
                </a:solidFill>
              </a:rPr>
              <a:t>SUPERIOR TO ANGELS</a:t>
            </a:r>
            <a:r>
              <a:rPr lang="en-US" sz="2800" b="1" dirty="0">
                <a:solidFill>
                  <a:srgbClr val="FFFF00"/>
                </a:solidFill>
              </a:rPr>
              <a:t> </a:t>
            </a:r>
            <a:r>
              <a:rPr lang="en-US" sz="2800" dirty="0">
                <a:solidFill>
                  <a:srgbClr val="FFFF00"/>
                </a:solidFill>
              </a:rPr>
              <a:t>(1:4—2:18)</a:t>
            </a:r>
            <a:endParaRPr lang="en-US" b="1" dirty="0">
              <a:solidFill>
                <a:srgbClr val="FFFF00"/>
              </a:solidFill>
            </a:endParaRPr>
          </a:p>
        </p:txBody>
      </p:sp>
      <p:sp>
        <p:nvSpPr>
          <p:cNvPr id="3" name="Content Placeholder 2"/>
          <p:cNvSpPr>
            <a:spLocks noGrp="1"/>
          </p:cNvSpPr>
          <p:nvPr>
            <p:ph idx="1"/>
          </p:nvPr>
        </p:nvSpPr>
        <p:spPr>
          <a:xfrm>
            <a:off x="1981200" y="1617784"/>
            <a:ext cx="9061938" cy="5087815"/>
          </a:xfrm>
        </p:spPr>
        <p:txBody>
          <a:bodyPr>
            <a:normAutofit lnSpcReduction="10000"/>
          </a:bodyPr>
          <a:lstStyle/>
          <a:p>
            <a:pPr marL="0" indent="0">
              <a:buNone/>
              <a:defRPr/>
            </a:pPr>
            <a:r>
              <a:rPr lang="en-US" sz="2800" b="1" dirty="0">
                <a:solidFill>
                  <a:srgbClr val="FFC000"/>
                </a:solidFill>
              </a:rPr>
              <a:t>In a collage of OT quotations, the writer demonstrates that Jesus cannot be reduced to the level of angels.</a:t>
            </a:r>
          </a:p>
          <a:p>
            <a:pPr>
              <a:defRPr/>
            </a:pPr>
            <a:r>
              <a:rPr lang="en-US" sz="2400" i="1" dirty="0">
                <a:solidFill>
                  <a:schemeClr val="bg1"/>
                </a:solidFill>
              </a:rPr>
              <a:t>God never addressed any angel, “You are my Son”, but he addressed Jesus in this way at both his baptism and his transfiguration (cf. Ps. 2:7; 2 Sa. 7:14; Mt. 3:17; 17:5).</a:t>
            </a:r>
          </a:p>
          <a:p>
            <a:pPr>
              <a:defRPr/>
            </a:pPr>
            <a:r>
              <a:rPr lang="en-US" sz="2400" i="1" dirty="0">
                <a:solidFill>
                  <a:schemeClr val="bg1"/>
                </a:solidFill>
              </a:rPr>
              <a:t>In the Song of Moses (Dt. 32:43, LXX), the angels (lit., </a:t>
            </a:r>
            <a:r>
              <a:rPr lang="en-US" sz="2400" dirty="0" err="1">
                <a:solidFill>
                  <a:schemeClr val="bg1"/>
                </a:solidFill>
                <a:latin typeface="Greekth" panose="02020803070505020304" pitchFamily="18" charset="0"/>
              </a:rPr>
              <a:t>ui</a:t>
            </a:r>
            <a:r>
              <a:rPr lang="en-US" sz="2400" dirty="0">
                <a:solidFill>
                  <a:schemeClr val="bg1"/>
                </a:solidFill>
                <a:latin typeface="Greekth" panose="02020803070505020304" pitchFamily="18" charset="0"/>
              </a:rPr>
              <a:t>[oi </a:t>
            </a:r>
            <a:r>
              <a:rPr lang="en-US" sz="2400" dirty="0" err="1">
                <a:solidFill>
                  <a:schemeClr val="bg1"/>
                </a:solidFill>
                <a:latin typeface="Greekth" panose="02020803070505020304" pitchFamily="18" charset="0"/>
              </a:rPr>
              <a:t>qeou</a:t>
            </a:r>
            <a:r>
              <a:rPr lang="en-US" sz="2400" dirty="0">
                <a:solidFill>
                  <a:schemeClr val="bg1"/>
                </a:solidFill>
                <a:latin typeface="Greekth" panose="02020803070505020304" pitchFamily="18" charset="0"/>
              </a:rPr>
              <a:t>?</a:t>
            </a:r>
            <a:r>
              <a:rPr lang="en-US" sz="2400" i="1" dirty="0">
                <a:solidFill>
                  <a:schemeClr val="bg1"/>
                </a:solidFill>
              </a:rPr>
              <a:t> = “sons of God”) are summoned to worship the Son.</a:t>
            </a:r>
          </a:p>
          <a:p>
            <a:pPr>
              <a:defRPr/>
            </a:pPr>
            <a:r>
              <a:rPr lang="en-US" sz="2400" i="1" dirty="0">
                <a:solidFill>
                  <a:schemeClr val="bg1"/>
                </a:solidFill>
              </a:rPr>
              <a:t>Angels are temporary servants (Ps. 104:4), but the Son is God eternal (Ps. 45:6-7; 102:10-12).</a:t>
            </a:r>
          </a:p>
          <a:p>
            <a:pPr>
              <a:defRPr/>
            </a:pPr>
            <a:r>
              <a:rPr lang="en-US" sz="2400" i="1" dirty="0">
                <a:solidFill>
                  <a:schemeClr val="bg1"/>
                </a:solidFill>
              </a:rPr>
              <a:t>Yahweh himself even addresses the Son as Lord and seats him at his right hand (Ps. 110:1).</a:t>
            </a:r>
          </a:p>
          <a:p>
            <a:pPr>
              <a:defRPr/>
            </a:pPr>
            <a:endParaRPr lang="en-US" sz="2400" i="1" dirty="0"/>
          </a:p>
        </p:txBody>
      </p:sp>
      <p:sp>
        <p:nvSpPr>
          <p:cNvPr id="4" name="Slide Number Placeholder 3"/>
          <p:cNvSpPr>
            <a:spLocks noGrp="1"/>
          </p:cNvSpPr>
          <p:nvPr>
            <p:ph type="sldNum" sz="quarter" idx="12"/>
          </p:nvPr>
        </p:nvSpPr>
        <p:spPr/>
        <p:txBody>
          <a:bodyPr/>
          <a:lstStyle/>
          <a:p>
            <a:pPr>
              <a:defRPr/>
            </a:pPr>
            <a:fld id="{63E30261-2CBD-4D21-8E8D-08290CDBC336}" type="slidenum">
              <a:rPr lang="en-US" altLang="en-US" smtClean="0"/>
              <a:pPr>
                <a:defRPr/>
              </a:pPr>
              <a:t>20</a:t>
            </a:fld>
            <a:endParaRPr lang="en-US" altLang="en-US"/>
          </a:p>
        </p:txBody>
      </p:sp>
    </p:spTree>
    <p:extLst>
      <p:ext uri="{BB962C8B-B14F-4D97-AF65-F5344CB8AC3E}">
        <p14:creationId xmlns:p14="http://schemas.microsoft.com/office/powerpoint/2010/main" val="21004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6ED4-6D28-4ECB-8422-F8597DD23C5C}"/>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The Royal Son (1:5; Ps. 2:7; 2 Sa. 7:14)</a:t>
            </a:r>
          </a:p>
        </p:txBody>
      </p:sp>
      <p:sp>
        <p:nvSpPr>
          <p:cNvPr id="3" name="Content Placeholder 2">
            <a:extLst>
              <a:ext uri="{FF2B5EF4-FFF2-40B4-BE49-F238E27FC236}">
                <a16:creationId xmlns:a16="http://schemas.microsoft.com/office/drawing/2014/main" id="{74C16352-D97E-41E3-B3CD-B599CE0C3263}"/>
              </a:ext>
            </a:extLst>
          </p:cNvPr>
          <p:cNvSpPr>
            <a:spLocks noGrp="1"/>
          </p:cNvSpPr>
          <p:nvPr>
            <p:ph idx="1"/>
          </p:nvPr>
        </p:nvSpPr>
        <p:spPr>
          <a:xfrm>
            <a:off x="1154954" y="2100580"/>
            <a:ext cx="10299109" cy="4131778"/>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In the Davidic covenant, God announced to David that his son would be God’s Son.</a:t>
            </a:r>
          </a:p>
          <a:p>
            <a:r>
              <a:rPr lang="en-US" sz="2400" i="1" dirty="0">
                <a:solidFill>
                  <a:schemeClr val="tx1"/>
                </a:solidFill>
              </a:rPr>
              <a:t>Certainly God never announced such a privilege to angels!</a:t>
            </a:r>
          </a:p>
          <a:p>
            <a:r>
              <a:rPr lang="en-US" sz="2400" i="1" dirty="0">
                <a:solidFill>
                  <a:schemeClr val="tx1"/>
                </a:solidFill>
              </a:rPr>
              <a:t>Indeed, it is this affirmation in the original wording of the covenant that lies behind the proclamation in Ps. 2:7: “You are my Son!” something God never said to angels!</a:t>
            </a:r>
          </a:p>
        </p:txBody>
      </p:sp>
    </p:spTree>
    <p:extLst>
      <p:ext uri="{BB962C8B-B14F-4D97-AF65-F5344CB8AC3E}">
        <p14:creationId xmlns:p14="http://schemas.microsoft.com/office/powerpoint/2010/main" val="32874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6C4C-7D50-447C-B641-55478C637AF7}"/>
              </a:ext>
            </a:extLst>
          </p:cNvPr>
          <p:cNvSpPr>
            <a:spLocks noGrp="1"/>
          </p:cNvSpPr>
          <p:nvPr>
            <p:ph type="title"/>
          </p:nvPr>
        </p:nvSpPr>
        <p:spPr>
          <a:xfrm>
            <a:off x="1154953" y="112294"/>
            <a:ext cx="10828499" cy="814364"/>
          </a:xfrm>
        </p:spPr>
        <p:txBody>
          <a:bodyPr/>
          <a:lstStyle/>
          <a:p>
            <a:r>
              <a:rPr lang="en-US" b="1" dirty="0">
                <a:solidFill>
                  <a:srgbClr val="C00000"/>
                </a:solidFill>
                <a:effectLst>
                  <a:outerShdw blurRad="38100" dist="38100" dir="2700000" algn="tl">
                    <a:srgbClr val="000000">
                      <a:alpha val="43137"/>
                    </a:srgbClr>
                  </a:outerShdw>
                </a:effectLst>
              </a:rPr>
              <a:t>The Hebrew Bible and the Septuagint (1:6; Dt. 32:43)</a:t>
            </a:r>
          </a:p>
        </p:txBody>
      </p:sp>
      <p:sp>
        <p:nvSpPr>
          <p:cNvPr id="3" name="Content Placeholder 2">
            <a:extLst>
              <a:ext uri="{FF2B5EF4-FFF2-40B4-BE49-F238E27FC236}">
                <a16:creationId xmlns:a16="http://schemas.microsoft.com/office/drawing/2014/main" id="{C624D035-A08B-4B3C-B9F1-CA85A544A754}"/>
              </a:ext>
            </a:extLst>
          </p:cNvPr>
          <p:cNvSpPr>
            <a:spLocks noGrp="1"/>
          </p:cNvSpPr>
          <p:nvPr>
            <p:ph idx="1"/>
          </p:nvPr>
        </p:nvSpPr>
        <p:spPr>
          <a:xfrm>
            <a:off x="1154953" y="1025094"/>
            <a:ext cx="10611931" cy="5664465"/>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NT writers commonly quote from the LXX as well as the Hebrew Bible (Luke and Paul usually use the LXX, as does the author of Hebrews).</a:t>
            </a:r>
          </a:p>
          <a:p>
            <a:r>
              <a:rPr lang="en-US" sz="2400" i="1" dirty="0">
                <a:solidFill>
                  <a:schemeClr val="tx1"/>
                </a:solidFill>
              </a:rPr>
              <a:t>Sometimes, there are differences between the LXX rendering and the Masoretic Text which underlies our English Versions, and this is the case in the quotation of Dt. 32:43:</a:t>
            </a:r>
          </a:p>
          <a:p>
            <a:pPr lvl="1"/>
            <a:r>
              <a:rPr lang="en-US" sz="2000" b="1" dirty="0">
                <a:solidFill>
                  <a:schemeClr val="tx1"/>
                </a:solidFill>
              </a:rPr>
              <a:t>The LXX reads: “Rejoice with him, O heavens, and worship him all [you] sons of God; rejoice, O nations, with his people, and give glory to him all [you] angels of God…”</a:t>
            </a:r>
          </a:p>
          <a:p>
            <a:pPr lvl="1"/>
            <a:r>
              <a:rPr lang="en-US" sz="2000" b="1" dirty="0">
                <a:solidFill>
                  <a:schemeClr val="tx1"/>
                </a:solidFill>
              </a:rPr>
              <a:t>The MT reads: “Rejoice, O nations, [with] his people…”</a:t>
            </a:r>
          </a:p>
          <a:p>
            <a:r>
              <a:rPr lang="en-US" sz="2400" i="1" dirty="0">
                <a:solidFill>
                  <a:schemeClr val="tx1"/>
                </a:solidFill>
              </a:rPr>
              <a:t>Obviously, the LXX has additional phrases not present in the MT, and the author of Hebrews clearly sees these as referring to God’s Agent of salvation and judgment (perhaps also alluding to what is described in Lk. 2:8-14).</a:t>
            </a:r>
          </a:p>
        </p:txBody>
      </p:sp>
    </p:spTree>
    <p:extLst>
      <p:ext uri="{BB962C8B-B14F-4D97-AF65-F5344CB8AC3E}">
        <p14:creationId xmlns:p14="http://schemas.microsoft.com/office/powerpoint/2010/main" val="32019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136B-61A6-430E-9DF1-9F4476F3398D}"/>
              </a:ext>
            </a:extLst>
          </p:cNvPr>
          <p:cNvSpPr>
            <a:spLocks noGrp="1"/>
          </p:cNvSpPr>
          <p:nvPr>
            <p:ph type="title"/>
          </p:nvPr>
        </p:nvSpPr>
        <p:spPr>
          <a:xfrm>
            <a:off x="1154954" y="794084"/>
            <a:ext cx="10082541" cy="886548"/>
          </a:xfrm>
        </p:spPr>
        <p:txBody>
          <a:bodyPr/>
          <a:lstStyle/>
          <a:p>
            <a:r>
              <a:rPr lang="en-US" b="1" dirty="0">
                <a:solidFill>
                  <a:srgbClr val="C00000"/>
                </a:solidFill>
                <a:effectLst>
                  <a:outerShdw blurRad="38100" dist="38100" dir="2700000" algn="tl">
                    <a:srgbClr val="000000">
                      <a:alpha val="43137"/>
                    </a:srgbClr>
                  </a:outerShdw>
                </a:effectLst>
              </a:rPr>
              <a:t>The Royal Wedding Psalm (1:7-9; Ps. 45)</a:t>
            </a:r>
          </a:p>
        </p:txBody>
      </p:sp>
      <p:sp>
        <p:nvSpPr>
          <p:cNvPr id="3" name="Content Placeholder 2">
            <a:extLst>
              <a:ext uri="{FF2B5EF4-FFF2-40B4-BE49-F238E27FC236}">
                <a16:creationId xmlns:a16="http://schemas.microsoft.com/office/drawing/2014/main" id="{B72B54C5-5441-40E9-A15C-9D789A1E7E09}"/>
              </a:ext>
            </a:extLst>
          </p:cNvPr>
          <p:cNvSpPr>
            <a:spLocks noGrp="1"/>
          </p:cNvSpPr>
          <p:nvPr>
            <p:ph idx="1"/>
          </p:nvPr>
        </p:nvSpPr>
        <p:spPr>
          <a:xfrm>
            <a:off x="1154954" y="2050049"/>
            <a:ext cx="10756309" cy="4591383"/>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Here, the author contrasts what is said of angels as opposed to what is said to the royal son.</a:t>
            </a:r>
          </a:p>
          <a:p>
            <a:r>
              <a:rPr lang="en-US" sz="2400" i="1" dirty="0">
                <a:solidFill>
                  <a:schemeClr val="tx1"/>
                </a:solidFill>
              </a:rPr>
              <a:t>The role of angels is to serve as temporary agents of divine commands, and in this role, they are like wind and fire, temporary in nature (Ps. 104:4).</a:t>
            </a:r>
          </a:p>
          <a:p>
            <a:r>
              <a:rPr lang="en-US" sz="2400" i="1" dirty="0">
                <a:solidFill>
                  <a:schemeClr val="tx1"/>
                </a:solidFill>
              </a:rPr>
              <a:t>By contrast, the Davidic son in the royal wedding Psalm is addressed as God, and his dominion will endure forever (Ps. 45:6). God has elevated his royal Son above all others!</a:t>
            </a:r>
          </a:p>
          <a:p>
            <a:r>
              <a:rPr lang="en-US" sz="2400" i="1" dirty="0">
                <a:solidFill>
                  <a:schemeClr val="tx1"/>
                </a:solidFill>
              </a:rPr>
              <a:t>The ancient language begs the question, “Whom would God address as ‘God’ if not his own Son?”</a:t>
            </a:r>
          </a:p>
        </p:txBody>
      </p:sp>
    </p:spTree>
    <p:extLst>
      <p:ext uri="{BB962C8B-B14F-4D97-AF65-F5344CB8AC3E}">
        <p14:creationId xmlns:p14="http://schemas.microsoft.com/office/powerpoint/2010/main" val="34115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9982-D3B4-438F-B3C1-5B4F27291070}"/>
              </a:ext>
            </a:extLst>
          </p:cNvPr>
          <p:cNvSpPr>
            <a:spLocks noGrp="1"/>
          </p:cNvSpPr>
          <p:nvPr>
            <p:ph type="title"/>
          </p:nvPr>
        </p:nvSpPr>
        <p:spPr>
          <a:xfrm>
            <a:off x="1154954" y="203651"/>
            <a:ext cx="10491614" cy="956060"/>
          </a:xfrm>
        </p:spPr>
        <p:txBody>
          <a:bodyPr/>
          <a:lstStyle/>
          <a:p>
            <a:r>
              <a:rPr lang="en-US" b="1" dirty="0">
                <a:solidFill>
                  <a:srgbClr val="C00000"/>
                </a:solidFill>
                <a:effectLst>
                  <a:outerShdw blurRad="38100" dist="38100" dir="2700000" algn="tl">
                    <a:srgbClr val="000000">
                      <a:alpha val="43137"/>
                    </a:srgbClr>
                  </a:outerShdw>
                </a:effectLst>
              </a:rPr>
              <a:t>The Son as the Eternal Lord (1:10-12; Ps. 102:25-27)</a:t>
            </a:r>
          </a:p>
        </p:txBody>
      </p:sp>
      <p:sp>
        <p:nvSpPr>
          <p:cNvPr id="3" name="Content Placeholder 2">
            <a:extLst>
              <a:ext uri="{FF2B5EF4-FFF2-40B4-BE49-F238E27FC236}">
                <a16:creationId xmlns:a16="http://schemas.microsoft.com/office/drawing/2014/main" id="{ECD61924-F4D0-4627-82AD-5E6D0D608478}"/>
              </a:ext>
            </a:extLst>
          </p:cNvPr>
          <p:cNvSpPr>
            <a:spLocks noGrp="1"/>
          </p:cNvSpPr>
          <p:nvPr>
            <p:ph idx="1"/>
          </p:nvPr>
        </p:nvSpPr>
        <p:spPr>
          <a:xfrm>
            <a:off x="1154954" y="1207838"/>
            <a:ext cx="10491614" cy="5398384"/>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In this prayer of an afflicted person pouring out his lament to God, God addresses the sufferer by the title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su</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&lt;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ku</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&lt;</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rie</a:t>
            </a:r>
            <a:r>
              <a:rPr lang="en-US" sz="2800" b="1" dirty="0">
                <a:solidFill>
                  <a:srgbClr val="FFFF66"/>
                </a:solidFill>
                <a:effectLst>
                  <a:outerShdw blurRad="38100" dist="38100" dir="2700000" algn="tl">
                    <a:srgbClr val="000000">
                      <a:alpha val="43137"/>
                    </a:srgbClr>
                  </a:outerShdw>
                </a:effectLst>
              </a:rPr>
              <a:t> (= you, Lord). As with the Deuteronomy passage, here the author depends upon the LXX reading, which begins:</a:t>
            </a:r>
          </a:p>
          <a:p>
            <a:pPr marL="0" indent="0">
              <a:buNone/>
            </a:pP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kat</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 a]</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rxa</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&gt;j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su</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&lt;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ku</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&lt;</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rie</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th</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&gt;n </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gh?n</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 e]</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qemeli</a:t>
            </a:r>
            <a:r>
              <a:rPr lang="en-US" sz="2800" b="1" dirty="0">
                <a:solidFill>
                  <a:srgbClr val="FFFF66"/>
                </a:solidFill>
                <a:effectLst>
                  <a:outerShdw blurRad="38100" dist="38100" dir="2700000" algn="tl">
                    <a:srgbClr val="000000">
                      <a:alpha val="43137"/>
                    </a:srgbClr>
                  </a:outerShdw>
                </a:effectLst>
                <a:latin typeface="Greekth" panose="02020803070505020304" pitchFamily="18" charset="0"/>
              </a:rPr>
              <a:t>&lt;</a:t>
            </a:r>
            <a:r>
              <a:rPr lang="en-US" sz="2800" b="1" dirty="0" err="1">
                <a:solidFill>
                  <a:srgbClr val="FFFF66"/>
                </a:solidFill>
                <a:effectLst>
                  <a:outerShdw blurRad="38100" dist="38100" dir="2700000" algn="tl">
                    <a:srgbClr val="000000">
                      <a:alpha val="43137"/>
                    </a:srgbClr>
                  </a:outerShdw>
                </a:effectLst>
                <a:latin typeface="Greekth" panose="02020803070505020304" pitchFamily="18" charset="0"/>
              </a:rPr>
              <a:t>wsaj</a:t>
            </a:r>
            <a:r>
              <a:rPr lang="en-US" sz="2800" b="1" dirty="0">
                <a:solidFill>
                  <a:srgbClr val="FFFF66"/>
                </a:solidFill>
                <a:effectLst>
                  <a:outerShdw blurRad="38100" dist="38100" dir="2700000" algn="tl">
                    <a:srgbClr val="000000">
                      <a:alpha val="43137"/>
                    </a:srgbClr>
                  </a:outerShdw>
                </a:effectLst>
              </a:rPr>
              <a:t>… = “At the beginning, you, O Lord, laid the foundation of the earth…”</a:t>
            </a:r>
          </a:p>
          <a:p>
            <a:r>
              <a:rPr lang="en-US" sz="2400" i="1" dirty="0">
                <a:solidFill>
                  <a:schemeClr val="tx1"/>
                </a:solidFill>
              </a:rPr>
              <a:t>Such an address naturally begs the question, “Whom would God address as Lord?” and even more to the point, whom would God describe as the Agent of creation, an eternal Being?</a:t>
            </a:r>
          </a:p>
          <a:p>
            <a:r>
              <a:rPr lang="en-US" sz="2400" i="1" dirty="0">
                <a:solidFill>
                  <a:schemeClr val="tx1"/>
                </a:solidFill>
              </a:rPr>
              <a:t>Never had such a remarkable thing been said to angels!</a:t>
            </a:r>
          </a:p>
          <a:p>
            <a:r>
              <a:rPr lang="en-US" sz="2400" i="1" dirty="0">
                <a:solidFill>
                  <a:schemeClr val="tx1"/>
                </a:solidFill>
              </a:rPr>
              <a:t>To the author of Hebrews, the answer could only be that God was speaking to his Son, whom this ancient sufferer foreshadowed!</a:t>
            </a:r>
          </a:p>
        </p:txBody>
      </p:sp>
    </p:spTree>
    <p:extLst>
      <p:ext uri="{BB962C8B-B14F-4D97-AF65-F5344CB8AC3E}">
        <p14:creationId xmlns:p14="http://schemas.microsoft.com/office/powerpoint/2010/main" val="10596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A847-E80B-4787-89CD-71F5EA54227B}"/>
              </a:ext>
            </a:extLst>
          </p:cNvPr>
          <p:cNvSpPr>
            <a:spLocks noGrp="1"/>
          </p:cNvSpPr>
          <p:nvPr>
            <p:ph type="title"/>
          </p:nvPr>
        </p:nvSpPr>
        <p:spPr>
          <a:xfrm>
            <a:off x="1154954" y="211669"/>
            <a:ext cx="10347235" cy="1167953"/>
          </a:xfrm>
        </p:spPr>
        <p:txBody>
          <a:bodyPr/>
          <a:lstStyle/>
          <a:p>
            <a:r>
              <a:rPr lang="en-US" b="1" dirty="0">
                <a:solidFill>
                  <a:srgbClr val="C00000"/>
                </a:solidFill>
                <a:effectLst>
                  <a:outerShdw blurRad="38100" dist="38100" dir="2700000" algn="tl">
                    <a:srgbClr val="000000">
                      <a:alpha val="43137"/>
                    </a:srgbClr>
                  </a:outerShdw>
                </a:effectLst>
              </a:rPr>
              <a:t>The Son as the Regent at God’s Right Hand (1:13-14; Ps. 110:1)</a:t>
            </a:r>
          </a:p>
        </p:txBody>
      </p:sp>
      <p:sp>
        <p:nvSpPr>
          <p:cNvPr id="3" name="Content Placeholder 2">
            <a:extLst>
              <a:ext uri="{FF2B5EF4-FFF2-40B4-BE49-F238E27FC236}">
                <a16:creationId xmlns:a16="http://schemas.microsoft.com/office/drawing/2014/main" id="{2D433746-795D-46F8-AE65-0AAD4D3A9BAA}"/>
              </a:ext>
            </a:extLst>
          </p:cNvPr>
          <p:cNvSpPr>
            <a:spLocks noGrp="1"/>
          </p:cNvSpPr>
          <p:nvPr>
            <p:ph idx="1"/>
          </p:nvPr>
        </p:nvSpPr>
        <p:spPr>
          <a:xfrm>
            <a:off x="1154954" y="1608890"/>
            <a:ext cx="10347235" cy="4928269"/>
          </a:xfrm>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In a final crescendo, the author appeals to the same passage elicited by Jesus in response to the Pharisees (cf. Mt. 22:41-46):</a:t>
            </a:r>
          </a:p>
          <a:p>
            <a:r>
              <a:rPr lang="en-US" sz="2400" i="1" dirty="0">
                <a:solidFill>
                  <a:schemeClr val="tx1"/>
                </a:solidFill>
              </a:rPr>
              <a:t>The Psalm begins with “Yahweh says to my Lord…”</a:t>
            </a:r>
          </a:p>
          <a:p>
            <a:r>
              <a:rPr lang="en-US" sz="2400" i="1" dirty="0">
                <a:solidFill>
                  <a:schemeClr val="tx1"/>
                </a:solidFill>
              </a:rPr>
              <a:t>Whom would God address as Lord and invite to sit at his right hand as Vice-Regent over all enemies?</a:t>
            </a:r>
          </a:p>
          <a:p>
            <a:r>
              <a:rPr lang="en-US" sz="2400" i="1" dirty="0">
                <a:solidFill>
                  <a:schemeClr val="tx1"/>
                </a:solidFill>
              </a:rPr>
              <a:t>Certainly not angels!</a:t>
            </a:r>
          </a:p>
          <a:p>
            <a:r>
              <a:rPr lang="en-US" sz="2400" i="1" dirty="0">
                <a:solidFill>
                  <a:schemeClr val="tx1"/>
                </a:solidFill>
              </a:rPr>
              <a:t>At best, angels are servants who do God’s bidding. Angels might stand in God’s presence, but they certainly never sit at his right hand!</a:t>
            </a:r>
          </a:p>
          <a:p>
            <a:r>
              <a:rPr lang="en-US" sz="2400" i="1" dirty="0">
                <a:solidFill>
                  <a:schemeClr val="tx1"/>
                </a:solidFill>
              </a:rPr>
              <a:t>Hence, angels exist to serve and minister to God’s people (but the Son is much greater)!</a:t>
            </a:r>
          </a:p>
        </p:txBody>
      </p:sp>
    </p:spTree>
    <p:extLst>
      <p:ext uri="{BB962C8B-B14F-4D97-AF65-F5344CB8AC3E}">
        <p14:creationId xmlns:p14="http://schemas.microsoft.com/office/powerpoint/2010/main" val="40279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612723"/>
            <a:ext cx="8761413" cy="706964"/>
          </a:xfrm>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First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(2:1-4)</a:t>
            </a:r>
            <a:endPar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54954" y="1499322"/>
            <a:ext cx="10563804" cy="5062949"/>
          </a:xfrm>
        </p:spPr>
        <p:txBody>
          <a:bodyPr>
            <a:normAutofit/>
          </a:bodyPr>
          <a:lstStyle/>
          <a:p>
            <a:pPr marL="0" indent="0">
              <a:buNone/>
              <a:defRPr/>
            </a:pPr>
            <a:r>
              <a:rPr lang="en-US" sz="3000" b="1" dirty="0">
                <a:solidFill>
                  <a:srgbClr val="FFFF00"/>
                </a:solidFill>
                <a:effectLst>
                  <a:outerShdw blurRad="38100" dist="38100" dir="2700000" algn="tl">
                    <a:srgbClr val="000000">
                      <a:alpha val="43137"/>
                    </a:srgbClr>
                  </a:outerShdw>
                </a:effectLst>
              </a:rPr>
              <a:t>Altogether, there will be five solemn warnings in the book.</a:t>
            </a:r>
          </a:p>
          <a:p>
            <a:pPr>
              <a:defRPr/>
            </a:pPr>
            <a:r>
              <a:rPr lang="en-US" sz="2400" b="1" i="1" dirty="0">
                <a:solidFill>
                  <a:schemeClr val="tx1"/>
                </a:solidFill>
              </a:rPr>
              <a:t>This first warning begins the </a:t>
            </a:r>
            <a:r>
              <a:rPr lang="en-US" sz="2400" b="1" i="1" u="sng" dirty="0">
                <a:solidFill>
                  <a:schemeClr val="tx1"/>
                </a:solidFill>
              </a:rPr>
              <a:t>a fortiori</a:t>
            </a:r>
            <a:r>
              <a:rPr lang="en-US" sz="2400" b="1" i="1" dirty="0">
                <a:solidFill>
                  <a:schemeClr val="tx1"/>
                </a:solidFill>
              </a:rPr>
              <a:t> argument (if </a:t>
            </a:r>
            <a:r>
              <a:rPr lang="en-US" sz="2400" b="1" i="1" u="sng" dirty="0">
                <a:solidFill>
                  <a:schemeClr val="tx1"/>
                </a:solidFill>
              </a:rPr>
              <a:t>that</a:t>
            </a:r>
            <a:r>
              <a:rPr lang="en-US" sz="2400" b="1" i="1" dirty="0">
                <a:solidFill>
                  <a:schemeClr val="tx1"/>
                </a:solidFill>
              </a:rPr>
              <a:t> is true, how much more is </a:t>
            </a:r>
            <a:r>
              <a:rPr lang="en-US" sz="2400" b="1" i="1" u="sng" dirty="0">
                <a:solidFill>
                  <a:schemeClr val="tx1"/>
                </a:solidFill>
              </a:rPr>
              <a:t>this</a:t>
            </a:r>
            <a:r>
              <a:rPr lang="en-US" sz="2400" b="1" i="1" dirty="0">
                <a:solidFill>
                  <a:schemeClr val="tx1"/>
                </a:solidFill>
              </a:rPr>
              <a:t> true).</a:t>
            </a:r>
          </a:p>
          <a:p>
            <a:pPr>
              <a:defRPr/>
            </a:pPr>
            <a:r>
              <a:rPr lang="en-US" sz="2400" b="1" i="1" u="sng" dirty="0">
                <a:solidFill>
                  <a:schemeClr val="tx1"/>
                </a:solidFill>
              </a:rPr>
              <a:t>If</a:t>
            </a:r>
            <a:r>
              <a:rPr lang="en-US" sz="2400" b="1" i="1" dirty="0">
                <a:solidFill>
                  <a:schemeClr val="tx1"/>
                </a:solidFill>
              </a:rPr>
              <a:t> the Torah mediated by angels (Dt. 33:2; cf. Ac. 7:53) was so binding that violations merited death (Ex. 19:12-13), and </a:t>
            </a:r>
            <a:r>
              <a:rPr lang="en-US" sz="2400" b="1" i="1" u="sng" dirty="0">
                <a:solidFill>
                  <a:schemeClr val="tx1"/>
                </a:solidFill>
              </a:rPr>
              <a:t>if</a:t>
            </a:r>
            <a:r>
              <a:rPr lang="en-US" sz="2400" b="1" i="1" dirty="0">
                <a:solidFill>
                  <a:schemeClr val="tx1"/>
                </a:solidFill>
              </a:rPr>
              <a:t> Jesus is superior to the angels, </a:t>
            </a:r>
            <a:r>
              <a:rPr lang="en-US" sz="2400" b="1" i="1" u="sng" dirty="0">
                <a:solidFill>
                  <a:schemeClr val="tx1"/>
                </a:solidFill>
              </a:rPr>
              <a:t>then</a:t>
            </a:r>
            <a:r>
              <a:rPr lang="en-US" sz="2400" b="1" i="1" dirty="0">
                <a:solidFill>
                  <a:schemeClr val="tx1"/>
                </a:solidFill>
              </a:rPr>
              <a:t> to drift away from this higher word of salvation would be to invite disaster!</a:t>
            </a:r>
          </a:p>
          <a:p>
            <a:pPr>
              <a:defRPr/>
            </a:pPr>
            <a:r>
              <a:rPr lang="en-US" sz="2400" b="1" i="1" dirty="0">
                <a:solidFill>
                  <a:schemeClr val="tx1"/>
                </a:solidFill>
              </a:rPr>
              <a:t>God’s word had been declared by his Son, attested by his apostles, and confirmed by signs, miracles and spiritual gifts, all of which pointed to the validity of the gospel message!</a:t>
            </a:r>
          </a:p>
        </p:txBody>
      </p:sp>
      <p:sp>
        <p:nvSpPr>
          <p:cNvPr id="4" name="Slide Number Placeholder 3"/>
          <p:cNvSpPr>
            <a:spLocks noGrp="1"/>
          </p:cNvSpPr>
          <p:nvPr>
            <p:ph type="sldNum" sz="quarter" idx="12"/>
          </p:nvPr>
        </p:nvSpPr>
        <p:spPr/>
        <p:txBody>
          <a:bodyPr/>
          <a:lstStyle/>
          <a:p>
            <a:pPr>
              <a:defRPr/>
            </a:pPr>
            <a:fld id="{EB0A992E-0F42-42CF-A8E2-EB53EBB97E0A}" type="slidenum">
              <a:rPr lang="en-US" altLang="en-US" smtClean="0"/>
              <a:pPr>
                <a:defRPr/>
              </a:pPr>
              <a:t>26</a:t>
            </a:fld>
            <a:endParaRPr lang="en-US" altLang="en-US" dirty="0"/>
          </a:p>
        </p:txBody>
      </p:sp>
    </p:spTree>
    <p:extLst>
      <p:ext uri="{BB962C8B-B14F-4D97-AF65-F5344CB8AC3E}">
        <p14:creationId xmlns:p14="http://schemas.microsoft.com/office/powerpoint/2010/main" val="956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148" y="35883"/>
            <a:ext cx="8229600" cy="955344"/>
          </a:xfrm>
        </p:spPr>
        <p:txBody>
          <a:bodyPr/>
          <a:lstStyle/>
          <a:p>
            <a:pPr>
              <a:defRPr/>
            </a:pPr>
            <a:r>
              <a:rPr lang="en-US" b="1" dirty="0">
                <a:solidFill>
                  <a:srgbClr val="C00000"/>
                </a:solidFill>
                <a:effectLst>
                  <a:outerShdw blurRad="38100" dist="38100" dir="2700000" algn="tl">
                    <a:srgbClr val="000000">
                      <a:alpha val="43137"/>
                    </a:srgbClr>
                  </a:outerShdw>
                </a:effectLst>
              </a:rPr>
              <a:t>The Humanness of Jesus (2:5-8a)</a:t>
            </a:r>
          </a:p>
        </p:txBody>
      </p:sp>
      <p:sp>
        <p:nvSpPr>
          <p:cNvPr id="3" name="Content Placeholder 2"/>
          <p:cNvSpPr>
            <a:spLocks noGrp="1"/>
          </p:cNvSpPr>
          <p:nvPr>
            <p:ph idx="1"/>
          </p:nvPr>
        </p:nvSpPr>
        <p:spPr>
          <a:xfrm>
            <a:off x="818148" y="1063416"/>
            <a:ext cx="10996864" cy="5794584"/>
          </a:xfrm>
        </p:spPr>
        <p:txBody>
          <a:bodyPr>
            <a:normAutofit lnSpcReduction="10000"/>
          </a:bodyPr>
          <a:lstStyle/>
          <a:p>
            <a:pPr marL="0" indent="0">
              <a:buNone/>
              <a:defRPr/>
            </a:pPr>
            <a:r>
              <a:rPr lang="en-US" sz="2800" b="1" dirty="0">
                <a:solidFill>
                  <a:srgbClr val="FFFF66"/>
                </a:solidFill>
                <a:effectLst>
                  <a:outerShdw blurRad="38100" dist="38100" dir="2700000" algn="tl">
                    <a:srgbClr val="000000">
                      <a:alpha val="43137"/>
                    </a:srgbClr>
                  </a:outerShdw>
                </a:effectLst>
              </a:rPr>
              <a:t>Some might argue that Jesus’ superiority over angels is put in question because of his incarnation, based on the biblical passage that says the “son of man” was made lower than the angels (Ps. 8:4-6).</a:t>
            </a:r>
          </a:p>
          <a:p>
            <a:pPr>
              <a:defRPr/>
            </a:pPr>
            <a:r>
              <a:rPr lang="en-US" sz="2400" i="1" dirty="0">
                <a:solidFill>
                  <a:schemeClr val="tx1"/>
                </a:solidFill>
              </a:rPr>
              <a:t>In addressing this objection, the author quotes the passage at length from the LXX (and as before, the LXX reads differently than the MT):</a:t>
            </a:r>
          </a:p>
          <a:p>
            <a:pPr lvl="1">
              <a:defRPr/>
            </a:pPr>
            <a:r>
              <a:rPr lang="en-US" sz="2200" b="1" dirty="0">
                <a:solidFill>
                  <a:schemeClr val="tx1"/>
                </a:solidFill>
              </a:rPr>
              <a:t>MT:  “You made him less than God…”</a:t>
            </a:r>
          </a:p>
          <a:p>
            <a:pPr lvl="1">
              <a:spcBef>
                <a:spcPts val="600"/>
              </a:spcBef>
              <a:defRPr/>
            </a:pPr>
            <a:r>
              <a:rPr lang="en-US" sz="2200" b="1" dirty="0">
                <a:solidFill>
                  <a:schemeClr val="tx1"/>
                </a:solidFill>
              </a:rPr>
              <a:t>LXX:  “You made him a short while lower than angels…”</a:t>
            </a:r>
          </a:p>
          <a:p>
            <a:pPr>
              <a:defRPr/>
            </a:pPr>
            <a:r>
              <a:rPr lang="en-US" sz="2400" i="1" dirty="0">
                <a:solidFill>
                  <a:schemeClr val="tx1"/>
                </a:solidFill>
              </a:rPr>
              <a:t>Here, the LXX reading is important, because it can be taken to mean that this subordination to angels was, as the author puts it, “for a short while”, suggesting that it was temporary.</a:t>
            </a:r>
          </a:p>
          <a:p>
            <a:pPr>
              <a:defRPr/>
            </a:pPr>
            <a:r>
              <a:rPr lang="en-US" sz="2400" i="1" dirty="0">
                <a:solidFill>
                  <a:schemeClr val="tx1"/>
                </a:solidFill>
              </a:rPr>
              <a:t>The temporary character of this subordination is further underscored by the fact that God’s ultimate purpose was to put everything beneath him.</a:t>
            </a:r>
          </a:p>
        </p:txBody>
      </p:sp>
      <p:sp>
        <p:nvSpPr>
          <p:cNvPr id="4" name="Slide Number Placeholder 3"/>
          <p:cNvSpPr>
            <a:spLocks noGrp="1"/>
          </p:cNvSpPr>
          <p:nvPr>
            <p:ph type="sldNum" sz="quarter" idx="12"/>
          </p:nvPr>
        </p:nvSpPr>
        <p:spPr/>
        <p:txBody>
          <a:bodyPr/>
          <a:lstStyle/>
          <a:p>
            <a:pPr>
              <a:defRPr/>
            </a:pPr>
            <a:fld id="{60363027-B19A-4B34-B8FA-03CD471F8DD9}" type="slidenum">
              <a:rPr lang="en-US" altLang="en-US" smtClean="0"/>
              <a:pPr>
                <a:defRPr/>
              </a:pPr>
              <a:t>27</a:t>
            </a:fld>
            <a:endParaRPr lang="en-US" altLang="en-US"/>
          </a:p>
        </p:txBody>
      </p:sp>
    </p:spTree>
    <p:extLst>
      <p:ext uri="{BB962C8B-B14F-4D97-AF65-F5344CB8AC3E}">
        <p14:creationId xmlns:p14="http://schemas.microsoft.com/office/powerpoint/2010/main" val="26405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8097" y="932813"/>
            <a:ext cx="9360568" cy="1077031"/>
          </a:xfrm>
        </p:spPr>
        <p:txBody>
          <a:bodyPr/>
          <a:lstStyle/>
          <a:p>
            <a:pPr>
              <a:defRPr/>
            </a:pPr>
            <a:r>
              <a:rPr lang="en-US" b="1" dirty="0">
                <a:solidFill>
                  <a:srgbClr val="C00000"/>
                </a:solidFill>
                <a:effectLst>
                  <a:outerShdw blurRad="38100" dist="38100" dir="2700000" algn="tl">
                    <a:srgbClr val="000000">
                      <a:alpha val="43137"/>
                    </a:srgbClr>
                  </a:outerShdw>
                </a:effectLst>
              </a:rPr>
              <a:t>The Condescension of the Son (2:8b-9)</a:t>
            </a:r>
          </a:p>
        </p:txBody>
      </p:sp>
      <p:sp>
        <p:nvSpPr>
          <p:cNvPr id="3" name="Content Placeholder 2"/>
          <p:cNvSpPr>
            <a:spLocks noGrp="1"/>
          </p:cNvSpPr>
          <p:nvPr>
            <p:ph idx="1"/>
          </p:nvPr>
        </p:nvSpPr>
        <p:spPr>
          <a:xfrm>
            <a:off x="818148" y="2254557"/>
            <a:ext cx="10972799" cy="4307713"/>
          </a:xfrm>
        </p:spPr>
        <p:txBody>
          <a:bodyPr>
            <a:normAutofit/>
          </a:bodyPr>
          <a:lstStyle/>
          <a:p>
            <a:pPr marL="0" indent="0">
              <a:buNone/>
              <a:defRPr/>
            </a:pPr>
            <a:r>
              <a:rPr lang="en-US" sz="2800" b="1" dirty="0">
                <a:solidFill>
                  <a:srgbClr val="FFFF66"/>
                </a:solidFill>
                <a:effectLst>
                  <a:outerShdw blurRad="38100" dist="38100" dir="2700000" algn="tl">
                    <a:srgbClr val="000000">
                      <a:alpha val="43137"/>
                    </a:srgbClr>
                  </a:outerShdw>
                </a:effectLst>
              </a:rPr>
              <a:t>The primary point, then, is that the condescension of the Son belongs to this present age—for “a little while”. In the future, God’s purpose was that he will be exalted as Lord with nothing outside his lordship!</a:t>
            </a:r>
          </a:p>
          <a:p>
            <a:pPr>
              <a:defRPr/>
            </a:pPr>
            <a:r>
              <a:rPr lang="en-US" sz="2400" i="1" dirty="0">
                <a:solidFill>
                  <a:schemeClr val="tx1"/>
                </a:solidFill>
              </a:rPr>
              <a:t>Everything is not yet subjected to Christ, but this triumph is coming!</a:t>
            </a:r>
          </a:p>
          <a:p>
            <a:pPr>
              <a:defRPr/>
            </a:pPr>
            <a:r>
              <a:rPr lang="en-US" sz="2400" i="1" dirty="0">
                <a:solidFill>
                  <a:schemeClr val="tx1"/>
                </a:solidFill>
              </a:rPr>
              <a:t>Jesus’ condescension to the lowly estate of humans was in order that he might suffer death in behalf of them all.</a:t>
            </a:r>
          </a:p>
          <a:p>
            <a:pPr>
              <a:defRPr/>
            </a:pPr>
            <a:r>
              <a:rPr lang="en-US" sz="2400" i="1" dirty="0">
                <a:solidFill>
                  <a:schemeClr val="tx1"/>
                </a:solidFill>
              </a:rPr>
              <a:t>The glory and lordship God planned for all humans was first realized in Jesus’ exaltation to the right hand of the Father.</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0363027-B19A-4B34-B8FA-03CD471F8DD9}"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alt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3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A9AD-7B7D-463D-AA36-BF317526E5C3}"/>
              </a:ext>
            </a:extLst>
          </p:cNvPr>
          <p:cNvSpPr>
            <a:spLocks noGrp="1"/>
          </p:cNvSpPr>
          <p:nvPr>
            <p:ph type="title"/>
          </p:nvPr>
        </p:nvSpPr>
        <p:spPr>
          <a:xfrm>
            <a:off x="1154954" y="492409"/>
            <a:ext cx="8761413" cy="706964"/>
          </a:xfrm>
        </p:spPr>
        <p:txBody>
          <a:bodyPr/>
          <a:lstStyle/>
          <a:p>
            <a:r>
              <a:rPr lang="en-US" b="1" dirty="0">
                <a:solidFill>
                  <a:srgbClr val="C00000"/>
                </a:solidFill>
                <a:effectLst>
                  <a:outerShdw blurRad="38100" dist="38100" dir="2700000" algn="tl">
                    <a:srgbClr val="000000">
                      <a:alpha val="43137"/>
                    </a:srgbClr>
                  </a:outerShdw>
                </a:effectLst>
              </a:rPr>
              <a:t>Perfection through Suffering (2:10-11a)</a:t>
            </a:r>
          </a:p>
        </p:txBody>
      </p:sp>
      <p:sp>
        <p:nvSpPr>
          <p:cNvPr id="3" name="Content Placeholder 2">
            <a:extLst>
              <a:ext uri="{FF2B5EF4-FFF2-40B4-BE49-F238E27FC236}">
                <a16:creationId xmlns:a16="http://schemas.microsoft.com/office/drawing/2014/main" id="{26A81507-D25D-4E49-A324-785928E7502F}"/>
              </a:ext>
            </a:extLst>
          </p:cNvPr>
          <p:cNvSpPr>
            <a:spLocks noGrp="1"/>
          </p:cNvSpPr>
          <p:nvPr>
            <p:ph idx="1"/>
          </p:nvPr>
        </p:nvSpPr>
        <p:spPr>
          <a:xfrm>
            <a:off x="1154954" y="1586274"/>
            <a:ext cx="10611930" cy="4477642"/>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By his suffering and victory over death, Christ fulfills God’s purpose that humans should be lord over all creation, thereby bringing “many children” into this new state.</a:t>
            </a:r>
          </a:p>
          <a:p>
            <a:r>
              <a:rPr lang="en-US" sz="2400" i="1" dirty="0">
                <a:solidFill>
                  <a:schemeClr val="tx1"/>
                </a:solidFill>
              </a:rPr>
              <a:t>Again, the author urges the highest Christology: the Son “for whom and by whom all things exist” is the same who became a perfect Savior through suffering.</a:t>
            </a:r>
          </a:p>
          <a:p>
            <a:r>
              <a:rPr lang="en-US" sz="2400" i="1" dirty="0">
                <a:solidFill>
                  <a:schemeClr val="tx1"/>
                </a:solidFill>
              </a:rPr>
              <a:t>Further, since in his incarnation he condescended to humanness, he fully participates in the human race, so that both the one who makes them holy (Christ) and the ones who are being made holy (believers) are fully identified with each other.</a:t>
            </a:r>
          </a:p>
        </p:txBody>
      </p:sp>
    </p:spTree>
    <p:extLst>
      <p:ext uri="{BB962C8B-B14F-4D97-AF65-F5344CB8AC3E}">
        <p14:creationId xmlns:p14="http://schemas.microsoft.com/office/powerpoint/2010/main" val="22031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477" y="99646"/>
            <a:ext cx="8229600" cy="1143000"/>
          </a:xfrm>
        </p:spPr>
        <p:txBody>
          <a:bodyPr/>
          <a:lstStyle/>
          <a:p>
            <a:pPr>
              <a:defRPr/>
            </a:pPr>
            <a:r>
              <a:rPr lang="en-US" b="1" dirty="0">
                <a:solidFill>
                  <a:srgbClr val="C00000"/>
                </a:solidFill>
                <a:effectLst>
                  <a:outerShdw blurRad="38100" dist="38100" dir="2700000" algn="tl">
                    <a:srgbClr val="000000">
                      <a:alpha val="43137"/>
                    </a:srgbClr>
                  </a:outerShdw>
                </a:effectLst>
              </a:rPr>
              <a:t>AUTHOR</a:t>
            </a:r>
          </a:p>
        </p:txBody>
      </p:sp>
      <p:sp useBgFill="1">
        <p:nvSpPr>
          <p:cNvPr id="3" name="Content Placeholder 2"/>
          <p:cNvSpPr>
            <a:spLocks noGrp="1"/>
          </p:cNvSpPr>
          <p:nvPr>
            <p:ph idx="1"/>
          </p:nvPr>
        </p:nvSpPr>
        <p:spPr>
          <a:xfrm>
            <a:off x="1752599" y="1242646"/>
            <a:ext cx="9172903" cy="5539154"/>
          </a:xfrm>
        </p:spPr>
        <p:txBody>
          <a:bodyPr>
            <a:normAutofit lnSpcReduction="10000"/>
          </a:bodyPr>
          <a:lstStyle/>
          <a:p>
            <a:pPr marL="0" indent="0">
              <a:buNone/>
              <a:defRPr/>
            </a:pPr>
            <a:r>
              <a:rPr lang="en-US" sz="2800" b="1" dirty="0">
                <a:solidFill>
                  <a:schemeClr val="tx2">
                    <a:lumMod val="75000"/>
                  </a:schemeClr>
                </a:solidFill>
              </a:rPr>
              <a:t>Probably more than any other book in the NT, the authorship of Hebrews has remained elusive.</a:t>
            </a:r>
          </a:p>
          <a:p>
            <a:pPr>
              <a:defRPr/>
            </a:pPr>
            <a:r>
              <a:rPr lang="en-US" sz="2400" i="1" dirty="0">
                <a:solidFill>
                  <a:schemeClr val="tx1"/>
                </a:solidFill>
              </a:rPr>
              <a:t>Formally, the book is anonymous.</a:t>
            </a:r>
          </a:p>
          <a:p>
            <a:pPr>
              <a:defRPr/>
            </a:pPr>
            <a:r>
              <a:rPr lang="en-US" sz="2400" i="1" dirty="0">
                <a:solidFill>
                  <a:schemeClr val="tx1"/>
                </a:solidFill>
              </a:rPr>
              <a:t>Though many have suggested St. Paul, probably because he knew Timothy (13:23), the Greek style of Hebrews is much more polished than Paul’s known works.</a:t>
            </a:r>
          </a:p>
          <a:p>
            <a:pPr>
              <a:defRPr/>
            </a:pPr>
            <a:r>
              <a:rPr lang="en-US" sz="2400" i="1" dirty="0">
                <a:solidFill>
                  <a:schemeClr val="tx1"/>
                </a:solidFill>
              </a:rPr>
              <a:t>The writer does not number himself among the apostles (2:3).</a:t>
            </a:r>
          </a:p>
          <a:p>
            <a:pPr>
              <a:defRPr/>
            </a:pPr>
            <a:r>
              <a:rPr lang="en-US" sz="2400" i="1" dirty="0">
                <a:solidFill>
                  <a:schemeClr val="tx1"/>
                </a:solidFill>
              </a:rPr>
              <a:t>Still, the work is being quoted as early as the mid-90s (1 Clement  1:3-7; 17:1), so the writer must have lived well before the end of the 1</a:t>
            </a:r>
            <a:r>
              <a:rPr lang="en-US" sz="2400" i="1" baseline="30000" dirty="0">
                <a:solidFill>
                  <a:schemeClr val="tx1"/>
                </a:solidFill>
              </a:rPr>
              <a:t>st</a:t>
            </a:r>
            <a:r>
              <a:rPr lang="en-US" sz="2400" i="1" dirty="0">
                <a:solidFill>
                  <a:schemeClr val="tx1"/>
                </a:solidFill>
              </a:rPr>
              <a:t> century.</a:t>
            </a:r>
          </a:p>
          <a:p>
            <a:pPr>
              <a:defRPr/>
            </a:pPr>
            <a:r>
              <a:rPr lang="en-US" sz="2400" i="1" dirty="0">
                <a:solidFill>
                  <a:schemeClr val="tx1"/>
                </a:solidFill>
              </a:rPr>
              <a:t>Other suggestions have been Apollos (so Luther), Luke (so Origen and Calvin) and Silas, Barnabas (so Tertullian) and even Priscilla &amp; Aquila (based on the “we” passages).</a:t>
            </a:r>
          </a:p>
        </p:txBody>
      </p:sp>
      <p:sp>
        <p:nvSpPr>
          <p:cNvPr id="4" name="Slide Number Placeholder 3"/>
          <p:cNvSpPr>
            <a:spLocks noGrp="1"/>
          </p:cNvSpPr>
          <p:nvPr>
            <p:ph type="sldNum" sz="quarter" idx="12"/>
          </p:nvPr>
        </p:nvSpPr>
        <p:spPr/>
        <p:txBody>
          <a:bodyPr/>
          <a:lstStyle/>
          <a:p>
            <a:pPr>
              <a:defRPr/>
            </a:pPr>
            <a:fld id="{9F6F9B39-6059-4DFC-8ED9-EE0752C41137}" type="slidenum">
              <a:rPr lang="en-US" altLang="en-US" smtClean="0"/>
              <a:pPr>
                <a:defRPr/>
              </a:pPr>
              <a:t>3</a:t>
            </a:fld>
            <a:endParaRPr lang="en-US" altLang="en-US" dirty="0"/>
          </a:p>
        </p:txBody>
      </p:sp>
    </p:spTree>
    <p:extLst>
      <p:ext uri="{BB962C8B-B14F-4D97-AF65-F5344CB8AC3E}">
        <p14:creationId xmlns:p14="http://schemas.microsoft.com/office/powerpoint/2010/main" val="32957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A9AD-7B7D-463D-AA36-BF317526E5C3}"/>
              </a:ext>
            </a:extLst>
          </p:cNvPr>
          <p:cNvSpPr>
            <a:spLocks noGrp="1"/>
          </p:cNvSpPr>
          <p:nvPr>
            <p:ph type="title"/>
          </p:nvPr>
        </p:nvSpPr>
        <p:spPr>
          <a:xfrm>
            <a:off x="1154954" y="59274"/>
            <a:ext cx="8761413" cy="706964"/>
          </a:xfrm>
        </p:spPr>
        <p:txBody>
          <a:bodyPr/>
          <a:lstStyle/>
          <a:p>
            <a:r>
              <a:rPr lang="en-US" b="1" dirty="0">
                <a:solidFill>
                  <a:srgbClr val="C00000"/>
                </a:solidFill>
                <a:effectLst>
                  <a:outerShdw blurRad="38100" dist="38100" dir="2700000" algn="tl">
                    <a:srgbClr val="000000">
                      <a:alpha val="43137"/>
                    </a:srgbClr>
                  </a:outerShdw>
                </a:effectLst>
              </a:rPr>
              <a:t>Brothers Together (2:11b-13)</a:t>
            </a:r>
          </a:p>
        </p:txBody>
      </p:sp>
      <p:sp>
        <p:nvSpPr>
          <p:cNvPr id="3" name="Content Placeholder 2">
            <a:extLst>
              <a:ext uri="{FF2B5EF4-FFF2-40B4-BE49-F238E27FC236}">
                <a16:creationId xmlns:a16="http://schemas.microsoft.com/office/drawing/2014/main" id="{26A81507-D25D-4E49-A324-785928E7502F}"/>
              </a:ext>
            </a:extLst>
          </p:cNvPr>
          <p:cNvSpPr>
            <a:spLocks noGrp="1"/>
          </p:cNvSpPr>
          <p:nvPr>
            <p:ph idx="1"/>
          </p:nvPr>
        </p:nvSpPr>
        <p:spPr>
          <a:xfrm>
            <a:off x="1154954" y="766238"/>
            <a:ext cx="10852562" cy="6032488"/>
          </a:xfrm>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In his humanness, he is able to regard all humans as his “brothers”, demonstrated by two ancient biblical texts</a:t>
            </a:r>
            <a:r>
              <a:rPr lang="en-US" sz="2800" i="1" dirty="0">
                <a:solidFill>
                  <a:srgbClr val="FFFF66"/>
                </a:solidFill>
                <a:effectLst>
                  <a:outerShdw blurRad="38100" dist="38100" dir="2700000" algn="tl">
                    <a:srgbClr val="000000">
                      <a:alpha val="43137"/>
                    </a:srgbClr>
                  </a:outerShdw>
                </a:effectLst>
              </a:rPr>
              <a:t>:</a:t>
            </a:r>
          </a:p>
          <a:p>
            <a:r>
              <a:rPr lang="en-US" sz="2400" b="1" i="1" dirty="0">
                <a:solidFill>
                  <a:schemeClr val="tx1"/>
                </a:solidFill>
              </a:rPr>
              <a:t>Ps. 22:22 </a:t>
            </a:r>
            <a:r>
              <a:rPr lang="en-US" sz="2400" i="1" dirty="0">
                <a:solidFill>
                  <a:schemeClr val="tx1"/>
                </a:solidFill>
              </a:rPr>
              <a:t>– Already, based on Jesus’ words from the cross (22:1; Mk. 15:34), the early church had identified the sufferer in Psalm 22 to be the Messiah (22:18; cf. Jn. 19:24). Here, it is to the point that the word for congregation in the LXX is </a:t>
            </a:r>
            <a:r>
              <a:rPr lang="en-US" sz="2400" dirty="0">
                <a:solidFill>
                  <a:schemeClr val="tx1"/>
                </a:solidFill>
                <a:latin typeface="Greekth" panose="02020803070505020304" pitchFamily="18" charset="0"/>
              </a:rPr>
              <a:t>e]</a:t>
            </a:r>
            <a:r>
              <a:rPr lang="en-US" sz="2400" dirty="0" err="1">
                <a:solidFill>
                  <a:schemeClr val="tx1"/>
                </a:solidFill>
                <a:latin typeface="Greekth" panose="02020803070505020304" pitchFamily="18" charset="0"/>
              </a:rPr>
              <a:t>kklhsi</a:t>
            </a:r>
            <a:r>
              <a:rPr lang="en-US" sz="2400" dirty="0">
                <a:solidFill>
                  <a:schemeClr val="tx1"/>
                </a:solidFill>
                <a:latin typeface="Greekth" panose="02020803070505020304" pitchFamily="18" charset="0"/>
              </a:rPr>
              <a:t>&lt;a</a:t>
            </a:r>
            <a:r>
              <a:rPr lang="en-US" sz="2400" i="1" dirty="0">
                <a:solidFill>
                  <a:schemeClr val="tx1"/>
                </a:solidFill>
              </a:rPr>
              <a:t> (= church).</a:t>
            </a:r>
          </a:p>
          <a:p>
            <a:r>
              <a:rPr lang="en-US" sz="2400" b="1" i="1" dirty="0">
                <a:solidFill>
                  <a:schemeClr val="tx1"/>
                </a:solidFill>
              </a:rPr>
              <a:t>Is. 8:17b-18 </a:t>
            </a:r>
            <a:r>
              <a:rPr lang="en-US" sz="2400" i="1" dirty="0">
                <a:solidFill>
                  <a:schemeClr val="tx1"/>
                </a:solidFill>
              </a:rPr>
              <a:t>– In Isaiah’s statement about his two sons, the LXX reads:</a:t>
            </a:r>
          </a:p>
          <a:p>
            <a:pPr marL="0" indent="0">
              <a:buNone/>
            </a:pPr>
            <a:r>
              <a:rPr lang="en-US" sz="2000" b="1" dirty="0">
                <a:solidFill>
                  <a:schemeClr val="tx1"/>
                </a:solidFill>
              </a:rPr>
              <a:t>		I will wait for the Lord…and I will put my trust in him. Behold, I and the 					children that God gave me.”</a:t>
            </a:r>
            <a:endParaRPr lang="en-US" sz="2400" i="1" dirty="0">
              <a:solidFill>
                <a:schemeClr val="tx1"/>
              </a:solidFill>
            </a:endParaRPr>
          </a:p>
          <a:p>
            <a:pPr marL="0" indent="0">
              <a:buNone/>
            </a:pPr>
            <a:r>
              <a:rPr lang="en-US" sz="2400" i="1" dirty="0">
                <a:solidFill>
                  <a:schemeClr val="tx1"/>
                </a:solidFill>
              </a:rPr>
              <a:t>	The author of Hebrews sees a double entendre: </a:t>
            </a:r>
            <a:r>
              <a:rPr lang="en-US" sz="2400" i="1" u="sng" dirty="0">
                <a:solidFill>
                  <a:schemeClr val="tx1"/>
                </a:solidFill>
              </a:rPr>
              <a:t>in an ancient </a:t>
            </a:r>
            <a:r>
              <a:rPr lang="en-US" sz="2400" i="1" dirty="0">
                <a:solidFill>
                  <a:schemeClr val="tx1"/>
                </a:solidFill>
              </a:rPr>
              <a:t>	</a:t>
            </a:r>
            <a:r>
              <a:rPr lang="en-US" sz="2400" i="1" u="sng" dirty="0">
                <a:solidFill>
                  <a:schemeClr val="tx1"/>
                </a:solidFill>
              </a:rPr>
              <a:t>sense</a:t>
            </a:r>
            <a:r>
              <a:rPr lang="en-US" sz="2400" i="1" dirty="0">
                <a:solidFill>
                  <a:schemeClr val="tx1"/>
                </a:solidFill>
              </a:rPr>
              <a:t>, 	it means that Isaiah and his children would take their stand in the 	believing community, enduring the coming disaster but believing in 	God’s promise of restoration. </a:t>
            </a:r>
            <a:r>
              <a:rPr lang="en-US" sz="2400" i="1" u="sng" dirty="0">
                <a:solidFill>
                  <a:schemeClr val="tx1"/>
                </a:solidFill>
              </a:rPr>
              <a:t>In a </a:t>
            </a:r>
            <a:r>
              <a:rPr lang="en-US" sz="2400" i="1" u="sng" dirty="0" err="1">
                <a:solidFill>
                  <a:schemeClr val="tx1"/>
                </a:solidFill>
              </a:rPr>
              <a:t>christological</a:t>
            </a:r>
            <a:r>
              <a:rPr lang="en-US" sz="2400" i="1" u="sng" dirty="0">
                <a:solidFill>
                  <a:schemeClr val="tx1"/>
                </a:solidFill>
              </a:rPr>
              <a:t> sense</a:t>
            </a:r>
            <a:r>
              <a:rPr lang="en-US" sz="2400" i="1" dirty="0">
                <a:solidFill>
                  <a:schemeClr val="tx1"/>
                </a:solidFill>
              </a:rPr>
              <a:t>, it symbolizes 	that Jesus and his “children” will wait together for the consummation 	God has promised at the end of the age. Jesus stands in solidarity</a:t>
            </a:r>
          </a:p>
          <a:p>
            <a:pPr marL="0" indent="0">
              <a:lnSpc>
                <a:spcPct val="110000"/>
              </a:lnSpc>
              <a:spcBef>
                <a:spcPts val="0"/>
              </a:spcBef>
              <a:buNone/>
            </a:pPr>
            <a:r>
              <a:rPr lang="en-US" sz="2400" i="1" dirty="0">
                <a:solidFill>
                  <a:schemeClr val="tx1"/>
                </a:solidFill>
              </a:rPr>
              <a:t>	with his “children”, the human race.</a:t>
            </a:r>
            <a:endParaRPr lang="en-US" sz="2400" dirty="0">
              <a:solidFill>
                <a:schemeClr val="tx1"/>
              </a:solidFill>
            </a:endParaRPr>
          </a:p>
        </p:txBody>
      </p:sp>
    </p:spTree>
    <p:extLst>
      <p:ext uri="{BB962C8B-B14F-4D97-AF65-F5344CB8AC3E}">
        <p14:creationId xmlns:p14="http://schemas.microsoft.com/office/powerpoint/2010/main" val="79688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147" y="35882"/>
            <a:ext cx="10372591" cy="1027533"/>
          </a:xfrm>
        </p:spPr>
        <p:txBody>
          <a:bodyPr/>
          <a:lstStyle/>
          <a:p>
            <a:pPr>
              <a:defRPr/>
            </a:pPr>
            <a:r>
              <a:rPr lang="en-US" b="1" dirty="0">
                <a:solidFill>
                  <a:srgbClr val="C00000"/>
                </a:solidFill>
                <a:effectLst>
                  <a:outerShdw blurRad="38100" dist="38100" dir="2700000" algn="tl">
                    <a:srgbClr val="000000">
                      <a:alpha val="43137"/>
                    </a:srgbClr>
                  </a:outerShdw>
                </a:effectLst>
              </a:rPr>
              <a:t>Destroying the Destroyer (2:14-18)</a:t>
            </a:r>
          </a:p>
        </p:txBody>
      </p:sp>
      <p:sp>
        <p:nvSpPr>
          <p:cNvPr id="3" name="Content Placeholder 2"/>
          <p:cNvSpPr>
            <a:spLocks noGrp="1"/>
          </p:cNvSpPr>
          <p:nvPr>
            <p:ph idx="1"/>
          </p:nvPr>
        </p:nvSpPr>
        <p:spPr>
          <a:xfrm>
            <a:off x="818147" y="1063416"/>
            <a:ext cx="10996865" cy="3556710"/>
          </a:xfrm>
        </p:spPr>
        <p:txBody>
          <a:bodyPr>
            <a:normAutofit lnSpcReduction="10000"/>
          </a:bodyPr>
          <a:lstStyle/>
          <a:p>
            <a:pPr marL="0" indent="0">
              <a:buNone/>
              <a:defRPr/>
            </a:pPr>
            <a:r>
              <a:rPr lang="en-US" sz="2800" b="1" dirty="0">
                <a:solidFill>
                  <a:srgbClr val="FFFF66"/>
                </a:solidFill>
                <a:effectLst>
                  <a:outerShdw blurRad="38100" dist="38100" dir="2700000" algn="tl">
                    <a:srgbClr val="000000">
                      <a:alpha val="43137"/>
                    </a:srgbClr>
                  </a:outerShdw>
                </a:effectLst>
              </a:rPr>
              <a:t>The incarnation of Jesus, then, results in the destruction of death itself.</a:t>
            </a:r>
            <a:endParaRPr lang="en-US" sz="2400" dirty="0">
              <a:solidFill>
                <a:schemeClr val="tx1"/>
              </a:solidFill>
            </a:endParaRPr>
          </a:p>
          <a:p>
            <a:pPr>
              <a:defRPr/>
            </a:pPr>
            <a:r>
              <a:rPr lang="en-US" sz="2400" i="1" dirty="0">
                <a:solidFill>
                  <a:schemeClr val="tx1"/>
                </a:solidFill>
              </a:rPr>
              <a:t>Satan, the great accuser, is depicted as holding the threat of death over all humans.</a:t>
            </a:r>
          </a:p>
          <a:p>
            <a:pPr>
              <a:defRPr/>
            </a:pPr>
            <a:r>
              <a:rPr lang="en-US" sz="2400" i="1" dirty="0">
                <a:solidFill>
                  <a:schemeClr val="tx1"/>
                </a:solidFill>
              </a:rPr>
              <a:t>In the Son’s incarnation and victory over death, he destroyed the destroyer—and this is not to the benefit of angels, but to the benefit of his human “brothers”, the “seed” of Abraham.</a:t>
            </a:r>
          </a:p>
          <a:p>
            <a:pPr>
              <a:defRPr/>
            </a:pPr>
            <a:r>
              <a:rPr lang="en-US" sz="2400" i="1" dirty="0">
                <a:solidFill>
                  <a:schemeClr val="tx1"/>
                </a:solidFill>
              </a:rPr>
              <a:t>Since he serves as their faithful high priest, suffering with them, he is particularly suited to help them when they are tempted.</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0363027-B19A-4B34-B8FA-03CD471F8DD9}"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alt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C85BD088-5589-4058-A552-5C49A83F89AF}"/>
              </a:ext>
            </a:extLst>
          </p:cNvPr>
          <p:cNvSpPr txBox="1"/>
          <p:nvPr/>
        </p:nvSpPr>
        <p:spPr>
          <a:xfrm>
            <a:off x="481263" y="4860756"/>
            <a:ext cx="11333749" cy="1569660"/>
          </a:xfrm>
          <a:prstGeom prst="rect">
            <a:avLst/>
          </a:prstGeom>
          <a:solidFill>
            <a:srgbClr val="0070C0"/>
          </a:solid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Eras Demi ITC" panose="020B0805030504020804" pitchFamily="34" charset="0"/>
              </a:rPr>
              <a:t>In describing Jesus as the merciful and faithful high priest, the author now anticipates what will become the major theme of his letter, the priesthood of Christ.</a:t>
            </a:r>
          </a:p>
        </p:txBody>
      </p:sp>
    </p:spTree>
    <p:extLst>
      <p:ext uri="{BB962C8B-B14F-4D97-AF65-F5344CB8AC3E}">
        <p14:creationId xmlns:p14="http://schemas.microsoft.com/office/powerpoint/2010/main" val="21205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904317E-044D-46BF-B87F-75600F8D7693}"/>
              </a:ext>
            </a:extLst>
          </p:cNvPr>
          <p:cNvSpPr>
            <a:spLocks noGrp="1" noChangeArrowheads="1"/>
          </p:cNvSpPr>
          <p:nvPr>
            <p:ph type="title"/>
          </p:nvPr>
        </p:nvSpPr>
        <p:spPr>
          <a:xfrm>
            <a:off x="609600" y="82134"/>
            <a:ext cx="10972800" cy="1143000"/>
          </a:xfrm>
        </p:spPr>
        <p:txBody>
          <a:bodyPr/>
          <a:lstStyle/>
          <a:p>
            <a:pPr eaLnBrk="1" hangingPunct="1">
              <a:defRPr/>
            </a:pPr>
            <a:r>
              <a:rPr lang="en-US" altLang="en-US" sz="5400" dirty="0" err="1">
                <a:solidFill>
                  <a:srgbClr val="FFFF99"/>
                </a:solidFill>
                <a:latin typeface="Greekth" panose="02020803070505020304" pitchFamily="18" charset="0"/>
              </a:rPr>
              <a:t>i</a:t>
            </a:r>
            <a:r>
              <a:rPr lang="en-US" altLang="en-US" sz="5400" dirty="0">
                <a:solidFill>
                  <a:srgbClr val="FFFF99"/>
                </a:solidFill>
                <a:latin typeface="Greekth" panose="02020803070505020304" pitchFamily="18" charset="0"/>
              </a:rPr>
              <a:t>[la&lt;</a:t>
            </a:r>
            <a:r>
              <a:rPr lang="en-US" altLang="en-US" sz="5400" dirty="0" err="1">
                <a:solidFill>
                  <a:srgbClr val="FFFF99"/>
                </a:solidFill>
                <a:latin typeface="Greekth" panose="02020803070505020304" pitchFamily="18" charset="0"/>
              </a:rPr>
              <a:t>skomai</a:t>
            </a:r>
            <a:endParaRPr lang="en-US" altLang="en-US" sz="5400" dirty="0">
              <a:solidFill>
                <a:srgbClr val="FFFF99"/>
              </a:solidFill>
              <a:latin typeface="Greekth" panose="02020803070505020304" pitchFamily="18" charset="0"/>
            </a:endParaRPr>
          </a:p>
        </p:txBody>
      </p:sp>
      <p:sp>
        <p:nvSpPr>
          <p:cNvPr id="60419" name="Rectangle 3">
            <a:extLst>
              <a:ext uri="{FF2B5EF4-FFF2-40B4-BE49-F238E27FC236}">
                <a16:creationId xmlns:a16="http://schemas.microsoft.com/office/drawing/2014/main" id="{1CE85FB0-FA96-4FFD-A134-E10191480A0D}"/>
              </a:ext>
            </a:extLst>
          </p:cNvPr>
          <p:cNvSpPr>
            <a:spLocks noGrp="1" noChangeArrowheads="1"/>
          </p:cNvSpPr>
          <p:nvPr>
            <p:ph type="body" idx="1"/>
          </p:nvPr>
        </p:nvSpPr>
        <p:spPr>
          <a:xfrm>
            <a:off x="609600" y="1046750"/>
            <a:ext cx="10972800" cy="5584737"/>
          </a:xfrm>
        </p:spPr>
        <p:txBody>
          <a:bodyPr/>
          <a:lstStyle/>
          <a:p>
            <a:pPr eaLnBrk="1" hangingPunct="1">
              <a:buFontTx/>
              <a:buNone/>
              <a:defRPr/>
            </a:pPr>
            <a:r>
              <a:rPr lang="en-US" altLang="en-US" dirty="0">
                <a:solidFill>
                  <a:schemeClr val="folHlink"/>
                </a:solidFill>
                <a:latin typeface="Eras Demi ITC" pitchFamily="34" charset="0"/>
              </a:rPr>
              <a:t>The verb the author uses for “make atonement” (NIV) or “make propitiation” (ESV) is part of a word group used in Leviticus in the LXX to describe various sacrifices as well as Yom Kippur, the Day of Atonement (</a:t>
            </a:r>
            <a:r>
              <a:rPr lang="en-US" altLang="en-US" dirty="0" err="1">
                <a:solidFill>
                  <a:schemeClr val="folHlink"/>
                </a:solidFill>
                <a:latin typeface="Eras Demi ITC" pitchFamily="34" charset="0"/>
              </a:rPr>
              <a:t>Lv</a:t>
            </a:r>
            <a:r>
              <a:rPr lang="en-US" altLang="en-US" dirty="0">
                <a:solidFill>
                  <a:schemeClr val="folHlink"/>
                </a:solidFill>
                <a:latin typeface="Eras Demi ITC" pitchFamily="34" charset="0"/>
              </a:rPr>
              <a:t> 16).</a:t>
            </a:r>
          </a:p>
          <a:p>
            <a:pPr eaLnBrk="1" hangingPunct="1">
              <a:defRPr/>
            </a:pPr>
            <a:r>
              <a:rPr lang="en-US" altLang="en-US" sz="2800" i="1" dirty="0">
                <a:latin typeface="Arial Narrow" panose="020B0606020202030204" pitchFamily="34" charset="0"/>
              </a:rPr>
              <a:t>It’s essential meaning is “to turn aside wrath” (cf. 4:10; Ro. 3:25b; 1 John 2:2).</a:t>
            </a:r>
          </a:p>
          <a:p>
            <a:pPr eaLnBrk="1" hangingPunct="1">
              <a:defRPr/>
            </a:pPr>
            <a:r>
              <a:rPr lang="en-US" altLang="en-US" sz="2800" i="1" dirty="0">
                <a:latin typeface="Arial Narrow" panose="020B0606020202030204" pitchFamily="34" charset="0"/>
              </a:rPr>
              <a:t>There has been considerable discussion among scholars over whether this word is best translated as “expiate” (= suggesting divine initiative, so RSV, NAB, NJB) or “propitiate” (= suggesting human activity, so NASB, ESV), but either way, the term refers to a sacrificial action that removes the barrier of sin blocking fellowship between God and humans. Several English Versions simply say “make atonement” (so NRSV, NIV, NET, NIB ).</a:t>
            </a:r>
          </a:p>
        </p:txBody>
      </p:sp>
    </p:spTree>
    <p:extLst>
      <p:ext uri="{BB962C8B-B14F-4D97-AF65-F5344CB8AC3E}">
        <p14:creationId xmlns:p14="http://schemas.microsoft.com/office/powerpoint/2010/main" val="1189867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p:cTn id="13" dur="500" fill="hold"/>
                                        <p:tgtEl>
                                          <p:spTgt spid="604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04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04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 calcmode="lin" valueType="num">
                                      <p:cBhvr>
                                        <p:cTn id="21" dur="500" fill="hold"/>
                                        <p:tgtEl>
                                          <p:spTgt spid="604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04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04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390816"/>
            <a:ext cx="8761413" cy="706964"/>
          </a:xfrm>
        </p:spPr>
        <p:txBody>
          <a:bodyPr/>
          <a:lstStyle/>
          <a:p>
            <a:pPr>
              <a:defRPr/>
            </a:pPr>
            <a:r>
              <a:rPr lang="en-US" b="1" dirty="0">
                <a:solidFill>
                  <a:srgbClr val="FFFF00"/>
                </a:solidFill>
              </a:rPr>
              <a:t>SUPERIOR TO MOSES </a:t>
            </a:r>
            <a:r>
              <a:rPr lang="en-US" sz="2800" dirty="0">
                <a:solidFill>
                  <a:srgbClr val="FFFF00"/>
                </a:solidFill>
              </a:rPr>
              <a:t>(3:1-19)</a:t>
            </a:r>
            <a:endParaRPr lang="en-US" b="1" dirty="0">
              <a:solidFill>
                <a:srgbClr val="FFFF00"/>
              </a:solidFill>
            </a:endParaRPr>
          </a:p>
        </p:txBody>
      </p:sp>
      <p:sp>
        <p:nvSpPr>
          <p:cNvPr id="3" name="Content Placeholder 2"/>
          <p:cNvSpPr>
            <a:spLocks noGrp="1"/>
          </p:cNvSpPr>
          <p:nvPr>
            <p:ph idx="1"/>
          </p:nvPr>
        </p:nvSpPr>
        <p:spPr>
          <a:xfrm>
            <a:off x="1740569" y="1191129"/>
            <a:ext cx="10002254" cy="5257800"/>
          </a:xfrm>
        </p:spPr>
        <p:txBody>
          <a:bodyPr>
            <a:normAutofit lnSpcReduction="10000"/>
          </a:bodyPr>
          <a:lstStyle/>
          <a:p>
            <a:pPr marL="0" indent="0">
              <a:buNone/>
              <a:defRPr/>
            </a:pPr>
            <a:r>
              <a:rPr lang="en-US" sz="2800" b="1" dirty="0">
                <a:solidFill>
                  <a:srgbClr val="FFC000"/>
                </a:solidFill>
                <a:effectLst>
                  <a:outerShdw blurRad="38100" dist="38100" dir="2700000" algn="tl">
                    <a:srgbClr val="000000">
                      <a:alpha val="43137"/>
                    </a:srgbClr>
                  </a:outerShdw>
                </a:effectLst>
              </a:rPr>
              <a:t>The third link in the author’s argument moves from prophets and angels to Moses. Moses was faithful as the Lawgiver and Intercessor, but the Son, in an even greater way, is faithful as the Final Apostle and High Priest.</a:t>
            </a:r>
          </a:p>
          <a:p>
            <a:pPr>
              <a:defRPr/>
            </a:pPr>
            <a:r>
              <a:rPr lang="en-US" sz="2400" i="1" dirty="0">
                <a:solidFill>
                  <a:schemeClr val="bg1"/>
                </a:solidFill>
              </a:rPr>
              <a:t>The Son is superior to Moses just as the builder of a house is greater than the house itself: the house is the “house of Israel”, a common OT title for the people of God!</a:t>
            </a:r>
          </a:p>
          <a:p>
            <a:pPr>
              <a:defRPr/>
            </a:pPr>
            <a:r>
              <a:rPr lang="en-US" sz="2400" i="1" dirty="0">
                <a:solidFill>
                  <a:schemeClr val="bg1"/>
                </a:solidFill>
              </a:rPr>
              <a:t>Moses was not the builder, but rather, a faithful servant within the household, a witness of things still to come.</a:t>
            </a:r>
          </a:p>
          <a:p>
            <a:pPr>
              <a:defRPr/>
            </a:pPr>
            <a:r>
              <a:rPr lang="en-US" sz="2400" i="1" dirty="0">
                <a:solidFill>
                  <a:schemeClr val="bg1"/>
                </a:solidFill>
              </a:rPr>
              <a:t>The Son, on the other hand, is joined to the Father as the Builder-Owner, and the difference between a house-servant and a Son who is the Co-owner is enormous!</a:t>
            </a:r>
          </a:p>
          <a:p>
            <a:pPr>
              <a:defRPr/>
            </a:pPr>
            <a:r>
              <a:rPr lang="en-US" sz="2400" i="1" dirty="0">
                <a:solidFill>
                  <a:schemeClr val="bg1"/>
                </a:solidFill>
              </a:rPr>
              <a:t>Ultimately, believers in Christ ARE the house of Israel, </a:t>
            </a:r>
          </a:p>
        </p:txBody>
      </p:sp>
      <p:sp>
        <p:nvSpPr>
          <p:cNvPr id="4" name="Slide Number Placeholder 3"/>
          <p:cNvSpPr>
            <a:spLocks noGrp="1"/>
          </p:cNvSpPr>
          <p:nvPr>
            <p:ph type="sldNum" sz="quarter" idx="12"/>
          </p:nvPr>
        </p:nvSpPr>
        <p:spPr/>
        <p:txBody>
          <a:bodyPr/>
          <a:lstStyle/>
          <a:p>
            <a:pPr>
              <a:defRPr/>
            </a:pPr>
            <a:fld id="{F83D7841-7F5C-4D5A-B0EF-82FEF3BB95DF}" type="slidenum">
              <a:rPr lang="en-US" altLang="en-US" smtClean="0"/>
              <a:pPr>
                <a:defRPr/>
              </a:pPr>
              <a:t>33</a:t>
            </a:fld>
            <a:endParaRPr lang="en-US" altLang="en-US"/>
          </a:p>
        </p:txBody>
      </p:sp>
    </p:spTree>
    <p:extLst>
      <p:ext uri="{BB962C8B-B14F-4D97-AF65-F5344CB8AC3E}">
        <p14:creationId xmlns:p14="http://schemas.microsoft.com/office/powerpoint/2010/main" val="20178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1261" y="295729"/>
            <a:ext cx="8761413" cy="706964"/>
          </a:xfrm>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Second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(3:7-19)</a:t>
            </a:r>
            <a:endPar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717739" y="1068036"/>
            <a:ext cx="10097271" cy="5789963"/>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Taken from Ps. 95:7b-11, this warning cites two great rebellions of the Israelites, </a:t>
            </a:r>
            <a:r>
              <a:rPr lang="en-US" sz="2800" b="1" dirty="0" err="1">
                <a:solidFill>
                  <a:srgbClr val="FFFF00"/>
                </a:solidFill>
                <a:effectLst>
                  <a:outerShdw blurRad="38100" dist="38100" dir="2700000" algn="tl">
                    <a:srgbClr val="000000">
                      <a:alpha val="43137"/>
                    </a:srgbClr>
                  </a:outerShdw>
                </a:effectLst>
              </a:rPr>
              <a:t>Rephadim</a:t>
            </a:r>
            <a:r>
              <a:rPr lang="en-US" sz="2800" b="1" dirty="0">
                <a:solidFill>
                  <a:srgbClr val="FFFF00"/>
                </a:solidFill>
                <a:effectLst>
                  <a:outerShdw blurRad="38100" dist="38100" dir="2700000" algn="tl">
                    <a:srgbClr val="000000">
                      <a:alpha val="43137"/>
                    </a:srgbClr>
                  </a:outerShdw>
                </a:effectLst>
              </a:rPr>
              <a:t> which Moses renamed as </a:t>
            </a:r>
            <a:r>
              <a:rPr lang="en-US" sz="2800" b="1" dirty="0" err="1">
                <a:solidFill>
                  <a:srgbClr val="FFFF00"/>
                </a:solidFill>
                <a:effectLst>
                  <a:outerShdw blurRad="38100" dist="38100" dir="2700000" algn="tl">
                    <a:srgbClr val="000000">
                      <a:alpha val="43137"/>
                    </a:srgbClr>
                  </a:outerShdw>
                </a:effectLst>
              </a:rPr>
              <a:t>Meribah-Massah</a:t>
            </a:r>
            <a:r>
              <a:rPr lang="en-US" sz="2800" b="1" dirty="0">
                <a:solidFill>
                  <a:srgbClr val="FFFF00"/>
                </a:solidFill>
                <a:effectLst>
                  <a:outerShdw blurRad="38100" dist="38100" dir="2700000" algn="tl">
                    <a:srgbClr val="000000">
                      <a:alpha val="43137"/>
                    </a:srgbClr>
                  </a:outerShdw>
                </a:effectLst>
              </a:rPr>
              <a:t> (Ex. 17:1-7) and Kadesh, which also is linked to the name </a:t>
            </a:r>
            <a:r>
              <a:rPr lang="en-US" sz="2800" b="1" dirty="0" err="1">
                <a:solidFill>
                  <a:srgbClr val="FFFF00"/>
                </a:solidFill>
                <a:effectLst>
                  <a:outerShdw blurRad="38100" dist="38100" dir="2700000" algn="tl">
                    <a:srgbClr val="000000">
                      <a:alpha val="43137"/>
                    </a:srgbClr>
                  </a:outerShdw>
                </a:effectLst>
              </a:rPr>
              <a:t>Meribah</a:t>
            </a:r>
            <a:r>
              <a:rPr lang="en-US" sz="2800" b="1" dirty="0">
                <a:solidFill>
                  <a:srgbClr val="FFFF00"/>
                </a:solidFill>
                <a:effectLst>
                  <a:outerShdw blurRad="38100" dist="38100" dir="2700000" algn="tl">
                    <a:srgbClr val="000000">
                      <a:alpha val="43137"/>
                    </a:srgbClr>
                  </a:outerShdw>
                </a:effectLst>
              </a:rPr>
              <a:t> (Nu. 20:1-13).</a:t>
            </a:r>
          </a:p>
          <a:p>
            <a:pPr>
              <a:defRPr/>
            </a:pPr>
            <a:r>
              <a:rPr lang="en-US" sz="2400" b="1" i="1" dirty="0">
                <a:solidFill>
                  <a:schemeClr val="tx1"/>
                </a:solidFill>
              </a:rPr>
              <a:t>Both times, the Israelites quarreled with God over water, refusing to trust him, and in both cases God gave them water from a rock.</a:t>
            </a:r>
          </a:p>
          <a:p>
            <a:pPr>
              <a:defRPr/>
            </a:pPr>
            <a:r>
              <a:rPr lang="en-US" sz="2400" b="1" i="1" dirty="0">
                <a:solidFill>
                  <a:schemeClr val="tx1"/>
                </a:solidFill>
              </a:rPr>
              <a:t>Ultimately, this was the unbelief that resulted in them be shut out of the promised land, disallowed to enter God’s promised rest.</a:t>
            </a:r>
          </a:p>
          <a:p>
            <a:pPr>
              <a:defRPr/>
            </a:pPr>
            <a:r>
              <a:rPr lang="en-US" sz="2400" b="1" i="1" dirty="0">
                <a:solidFill>
                  <a:schemeClr val="tx1"/>
                </a:solidFill>
              </a:rPr>
              <a:t>Members of the believing Christian community must take care not to do the same thing, for the rebellion of unbelief ends in disaster!</a:t>
            </a:r>
          </a:p>
          <a:p>
            <a:pPr>
              <a:defRPr/>
            </a:pPr>
            <a:r>
              <a:rPr lang="en-US" sz="2400" b="1" i="1" dirty="0">
                <a:solidFill>
                  <a:schemeClr val="tx1"/>
                </a:solidFill>
              </a:rPr>
              <a:t>Daily they must encourage each other to be faithful!</a:t>
            </a:r>
          </a:p>
        </p:txBody>
      </p:sp>
      <p:sp>
        <p:nvSpPr>
          <p:cNvPr id="4" name="Slide Number Placeholder 3"/>
          <p:cNvSpPr>
            <a:spLocks noGrp="1"/>
          </p:cNvSpPr>
          <p:nvPr>
            <p:ph type="sldNum" sz="quarter" idx="12"/>
          </p:nvPr>
        </p:nvSpPr>
        <p:spPr/>
        <p:txBody>
          <a:bodyPr/>
          <a:lstStyle/>
          <a:p>
            <a:pPr>
              <a:defRPr/>
            </a:pPr>
            <a:fld id="{A28768A0-4A8A-4362-A050-9C035782ECFA}" type="slidenum">
              <a:rPr lang="en-US" altLang="en-US" smtClean="0"/>
              <a:pPr>
                <a:defRPr/>
              </a:pPr>
              <a:t>34</a:t>
            </a:fld>
            <a:endParaRPr lang="en-US" altLang="en-US" dirty="0"/>
          </a:p>
        </p:txBody>
      </p:sp>
    </p:spTree>
    <p:extLst>
      <p:ext uri="{BB962C8B-B14F-4D97-AF65-F5344CB8AC3E}">
        <p14:creationId xmlns:p14="http://schemas.microsoft.com/office/powerpoint/2010/main" val="8229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864F-3D33-4823-90B0-912A1FF3C825}"/>
              </a:ext>
            </a:extLst>
          </p:cNvPr>
          <p:cNvSpPr>
            <a:spLocks noGrp="1"/>
          </p:cNvSpPr>
          <p:nvPr>
            <p:ph type="title"/>
          </p:nvPr>
        </p:nvSpPr>
        <p:spPr/>
        <p:txBody>
          <a:bodyPr/>
          <a:lstStyle/>
          <a:p>
            <a:r>
              <a:rPr lang="en-US" b="1" dirty="0">
                <a:solidFill>
                  <a:srgbClr val="FFFF99"/>
                </a:solidFill>
                <a:effectLst>
                  <a:outerShdw blurRad="38100" dist="38100" dir="2700000" algn="tl">
                    <a:srgbClr val="000000">
                      <a:alpha val="43137"/>
                    </a:srgbClr>
                  </a:outerShdw>
                </a:effectLst>
              </a:rPr>
              <a:t>“Today” is for us, too!</a:t>
            </a:r>
          </a:p>
        </p:txBody>
      </p:sp>
      <p:sp>
        <p:nvSpPr>
          <p:cNvPr id="3" name="Content Placeholder 2">
            <a:extLst>
              <a:ext uri="{FF2B5EF4-FFF2-40B4-BE49-F238E27FC236}">
                <a16:creationId xmlns:a16="http://schemas.microsoft.com/office/drawing/2014/main" id="{5ADFFF0B-65E3-46E3-BB41-4198BD93A3FB}"/>
              </a:ext>
            </a:extLst>
          </p:cNvPr>
          <p:cNvSpPr>
            <a:spLocks noGrp="1"/>
          </p:cNvSpPr>
          <p:nvPr>
            <p:ph idx="1"/>
          </p:nvPr>
        </p:nvSpPr>
        <p:spPr>
          <a:xfrm>
            <a:off x="1154954" y="1876925"/>
            <a:ext cx="10443488" cy="4331369"/>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“today” in Psalm 95 has continuing relevance for contemporary people of faith.</a:t>
            </a:r>
          </a:p>
          <a:p>
            <a:r>
              <a:rPr lang="en-US" sz="2400" b="1" i="1" dirty="0">
                <a:solidFill>
                  <a:schemeClr val="tx1"/>
                </a:solidFill>
              </a:rPr>
              <a:t>The hardening of hearts in unbelief must not be repeated!</a:t>
            </a:r>
          </a:p>
          <a:p>
            <a:r>
              <a:rPr lang="en-US" sz="2400" b="1" i="1" dirty="0">
                <a:solidFill>
                  <a:schemeClr val="tx1"/>
                </a:solidFill>
              </a:rPr>
              <a:t>If the Israelites quarreled with Moses, their ancient apostle and priest, how much worse would it be if Christians quarreled with and rejected Jesus, the greatest apostle and high priest of all!</a:t>
            </a:r>
          </a:p>
          <a:p>
            <a:r>
              <a:rPr lang="en-US" sz="2400" b="1" i="1" dirty="0">
                <a:solidFill>
                  <a:schemeClr val="tx1"/>
                </a:solidFill>
              </a:rPr>
              <a:t>If the ancient people were disallowed the land of promise, by implication, contemporary people who refused to believe God’s Word would be disallowed as well!</a:t>
            </a:r>
          </a:p>
        </p:txBody>
      </p:sp>
    </p:spTree>
    <p:extLst>
      <p:ext uri="{BB962C8B-B14F-4D97-AF65-F5344CB8AC3E}">
        <p14:creationId xmlns:p14="http://schemas.microsoft.com/office/powerpoint/2010/main" val="20325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2FBC-629C-4E89-B607-BB05FC0B3E19}"/>
              </a:ext>
            </a:extLst>
          </p:cNvPr>
          <p:cNvSpPr>
            <a:spLocks noGrp="1"/>
          </p:cNvSpPr>
          <p:nvPr>
            <p:ph type="title"/>
          </p:nvPr>
        </p:nvSpPr>
        <p:spPr>
          <a:xfrm>
            <a:off x="0" y="794085"/>
            <a:ext cx="5354848" cy="878859"/>
          </a:xfrm>
        </p:spPr>
        <p:txBody>
          <a:bodyPr/>
          <a:lstStyle/>
          <a:p>
            <a:pPr algn="ctr"/>
            <a:r>
              <a:rPr lang="en-US" sz="4800" b="1" dirty="0">
                <a:solidFill>
                  <a:srgbClr val="FFFF99"/>
                </a:solidFill>
                <a:effectLst>
                  <a:outerShdw blurRad="38100" dist="38100" dir="2700000" algn="tl">
                    <a:srgbClr val="000000">
                      <a:alpha val="43137"/>
                    </a:srgbClr>
                  </a:outerShdw>
                </a:effectLst>
              </a:rPr>
              <a:t>The Divine Oath</a:t>
            </a:r>
          </a:p>
        </p:txBody>
      </p:sp>
      <p:sp>
        <p:nvSpPr>
          <p:cNvPr id="3" name="Content Placeholder 2">
            <a:extLst>
              <a:ext uri="{FF2B5EF4-FFF2-40B4-BE49-F238E27FC236}">
                <a16:creationId xmlns:a16="http://schemas.microsoft.com/office/drawing/2014/main" id="{2830936E-D1CF-4183-95D6-BAAFE30DE6CD}"/>
              </a:ext>
            </a:extLst>
          </p:cNvPr>
          <p:cNvSpPr>
            <a:spLocks noGrp="1"/>
          </p:cNvSpPr>
          <p:nvPr>
            <p:ph sz="half" idx="1"/>
          </p:nvPr>
        </p:nvSpPr>
        <p:spPr>
          <a:xfrm>
            <a:off x="553453" y="2030437"/>
            <a:ext cx="4620126" cy="3801979"/>
          </a:xfrm>
        </p:spPr>
        <p:txBody>
          <a:bodyPr>
            <a:normAutofit lnSpcReduction="10000"/>
          </a:bodyPr>
          <a:lstStyle/>
          <a:p>
            <a:pPr marL="0" indent="0">
              <a:buNone/>
            </a:pPr>
            <a:r>
              <a:rPr lang="en-US" sz="2800" b="1" dirty="0">
                <a:solidFill>
                  <a:schemeClr val="tx1"/>
                </a:solidFill>
              </a:rPr>
              <a:t>Taking oath to confirm solemn promises was ubiquitous in the ancient Near East, and one finds it frequently in the Hebrew Bible in several forms (Nu. 30:2; Ge. 26:28; 2 Kg. 11:4; Ru. 1:17; etc.) </a:t>
            </a:r>
          </a:p>
        </p:txBody>
      </p:sp>
      <p:sp>
        <p:nvSpPr>
          <p:cNvPr id="4" name="Content Placeholder 3">
            <a:extLst>
              <a:ext uri="{FF2B5EF4-FFF2-40B4-BE49-F238E27FC236}">
                <a16:creationId xmlns:a16="http://schemas.microsoft.com/office/drawing/2014/main" id="{207E7FD5-CF15-4835-8010-FA301994261F}"/>
              </a:ext>
            </a:extLst>
          </p:cNvPr>
          <p:cNvSpPr>
            <a:spLocks noGrp="1"/>
          </p:cNvSpPr>
          <p:nvPr>
            <p:ph sz="half" idx="2"/>
          </p:nvPr>
        </p:nvSpPr>
        <p:spPr>
          <a:xfrm>
            <a:off x="5548530" y="1539132"/>
            <a:ext cx="6200272" cy="4816739"/>
          </a:xfrm>
          <a:solidFill>
            <a:srgbClr val="92D050"/>
          </a:solidFill>
          <a:ln>
            <a:solidFill>
              <a:schemeClr val="tx1"/>
            </a:solidFill>
          </a:ln>
        </p:spPr>
        <p:txBody>
          <a:bodyPr>
            <a:normAutofit lnSpcReduction="10000"/>
          </a:bodyPr>
          <a:lstStyle/>
          <a:p>
            <a:pPr marL="0" indent="0">
              <a:buNone/>
            </a:pPr>
            <a:r>
              <a:rPr lang="en-US" sz="3200" b="1" dirty="0">
                <a:solidFill>
                  <a:schemeClr val="accent3">
                    <a:lumMod val="75000"/>
                  </a:schemeClr>
                </a:solidFill>
                <a:effectLst>
                  <a:outerShdw blurRad="38100" dist="38100" dir="2700000" algn="tl">
                    <a:srgbClr val="000000">
                      <a:alpha val="43137"/>
                    </a:srgbClr>
                  </a:outerShdw>
                </a:effectLst>
              </a:rPr>
              <a:t>The Standard Oath Formula:</a:t>
            </a:r>
          </a:p>
          <a:p>
            <a:pPr marL="0" indent="0">
              <a:buNone/>
            </a:pPr>
            <a:r>
              <a:rPr lang="en-US" sz="2800" b="1" dirty="0">
                <a:solidFill>
                  <a:schemeClr val="tx1"/>
                </a:solidFill>
              </a:rPr>
              <a:t>“As Yahweh lives…” (1 Sa. 25:34; Jg. 8:19; 1 Sa. 14:39;1 Kg. 17:1; 2 Kg. 5:20, etc.)</a:t>
            </a:r>
          </a:p>
          <a:p>
            <a:pPr marL="0" indent="0">
              <a:buNone/>
            </a:pPr>
            <a:r>
              <a:rPr lang="en-US" sz="3200" b="1" dirty="0">
                <a:solidFill>
                  <a:schemeClr val="accent3">
                    <a:lumMod val="75000"/>
                  </a:schemeClr>
                </a:solidFill>
                <a:effectLst>
                  <a:outerShdw blurRad="38100" dist="38100" dir="2700000" algn="tl">
                    <a:srgbClr val="000000">
                      <a:alpha val="43137"/>
                    </a:srgbClr>
                  </a:outerShdw>
                </a:effectLst>
              </a:rPr>
              <a:t>Since Yahweh can swear by no one greater, he swears by himself:</a:t>
            </a:r>
          </a:p>
          <a:p>
            <a:pPr marL="0" indent="0">
              <a:buNone/>
            </a:pPr>
            <a:r>
              <a:rPr lang="en-US" sz="2800" b="1" dirty="0">
                <a:solidFill>
                  <a:schemeClr val="tx1"/>
                </a:solidFill>
              </a:rPr>
              <a:t>“As I live, says the LORD…” (Nu. 14:21-23, 28; Is. 49:18; </a:t>
            </a:r>
            <a:r>
              <a:rPr lang="en-US" sz="2800" b="1" dirty="0" err="1">
                <a:solidFill>
                  <a:schemeClr val="tx1"/>
                </a:solidFill>
              </a:rPr>
              <a:t>Je</a:t>
            </a:r>
            <a:r>
              <a:rPr lang="en-US" sz="2800" b="1" dirty="0">
                <a:solidFill>
                  <a:schemeClr val="tx1"/>
                </a:solidFill>
              </a:rPr>
              <a:t>. 22:24; </a:t>
            </a:r>
            <a:r>
              <a:rPr lang="en-US" sz="2800" b="1" dirty="0" err="1">
                <a:solidFill>
                  <a:schemeClr val="tx1"/>
                </a:solidFill>
              </a:rPr>
              <a:t>Eze</a:t>
            </a:r>
            <a:r>
              <a:rPr lang="en-US" sz="2800" b="1" dirty="0">
                <a:solidFill>
                  <a:schemeClr val="tx1"/>
                </a:solidFill>
              </a:rPr>
              <a:t>. 5:11, etc.)</a:t>
            </a:r>
          </a:p>
        </p:txBody>
      </p:sp>
    </p:spTree>
    <p:extLst>
      <p:ext uri="{BB962C8B-B14F-4D97-AF65-F5344CB8AC3E}">
        <p14:creationId xmlns:p14="http://schemas.microsoft.com/office/powerpoint/2010/main" val="19472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SUPERIOR TO JOSHUA </a:t>
            </a:r>
            <a:r>
              <a:rPr lang="en-US" sz="2800" dirty="0">
                <a:solidFill>
                  <a:srgbClr val="FFFF00"/>
                </a:solidFill>
                <a:effectLst>
                  <a:outerShdw blurRad="38100" dist="38100" dir="2700000" algn="tl">
                    <a:srgbClr val="000000">
                      <a:alpha val="43137"/>
                    </a:srgbClr>
                  </a:outerShdw>
                </a:effectLst>
              </a:rPr>
              <a:t>(4:1-13)</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1680632"/>
            <a:ext cx="9209539" cy="4796368"/>
          </a:xfrm>
        </p:spPr>
        <p:txBody>
          <a:bodyPr>
            <a:normAutofit lnSpcReduction="10000"/>
          </a:bodyPr>
          <a:lstStyle/>
          <a:p>
            <a:pPr marL="0" indent="0">
              <a:buNone/>
              <a:defRPr/>
            </a:pPr>
            <a:r>
              <a:rPr lang="en-US" sz="3000" b="1" dirty="0">
                <a:solidFill>
                  <a:srgbClr val="FFC000"/>
                </a:solidFill>
              </a:rPr>
              <a:t>The second solemn warning continues into Chapter 4, but now the focus shifts to Joshua, Moses’ successor.</a:t>
            </a:r>
          </a:p>
          <a:p>
            <a:pPr>
              <a:defRPr/>
            </a:pPr>
            <a:r>
              <a:rPr lang="en-US" sz="2400" i="1" dirty="0">
                <a:solidFill>
                  <a:schemeClr val="bg1"/>
                </a:solidFill>
              </a:rPr>
              <a:t>Theoretically, at least, the promised land was to be a place of rest (Jos. 1:13-15), but the ancient people of Israel found no rest there. (Indeed, the entire history of the nation is fraught with war, failure, rebellion and exile.)</a:t>
            </a:r>
          </a:p>
          <a:p>
            <a:pPr>
              <a:defRPr/>
            </a:pPr>
            <a:r>
              <a:rPr lang="en-US" sz="2400" i="1" dirty="0">
                <a:solidFill>
                  <a:schemeClr val="bg1"/>
                </a:solidFill>
              </a:rPr>
              <a:t>Hence, the writer asserts that </a:t>
            </a:r>
            <a:r>
              <a:rPr lang="en-US" sz="2400" i="1" u="sng" dirty="0">
                <a:solidFill>
                  <a:schemeClr val="bg1"/>
                </a:solidFill>
              </a:rPr>
              <a:t>the promise of rest still stands open</a:t>
            </a:r>
            <a:r>
              <a:rPr lang="en-US" sz="2400" i="1" dirty="0">
                <a:solidFill>
                  <a:schemeClr val="bg1"/>
                </a:solidFill>
              </a:rPr>
              <a:t>, since it had never been realized.</a:t>
            </a:r>
          </a:p>
          <a:p>
            <a:pPr>
              <a:defRPr/>
            </a:pPr>
            <a:r>
              <a:rPr lang="en-US" sz="2400" i="1" dirty="0">
                <a:solidFill>
                  <a:schemeClr val="bg1"/>
                </a:solidFill>
              </a:rPr>
              <a:t>This good news of rest is now preached in the message of Jesus, and if the ancient community missed it for lack of faith, Christians must not do the same!</a:t>
            </a:r>
          </a:p>
        </p:txBody>
      </p:sp>
      <p:sp>
        <p:nvSpPr>
          <p:cNvPr id="4" name="Slide Number Placeholder 3"/>
          <p:cNvSpPr>
            <a:spLocks noGrp="1"/>
          </p:cNvSpPr>
          <p:nvPr>
            <p:ph type="sldNum" sz="quarter" idx="12"/>
          </p:nvPr>
        </p:nvSpPr>
        <p:spPr/>
        <p:txBody>
          <a:bodyPr/>
          <a:lstStyle/>
          <a:p>
            <a:pPr>
              <a:defRPr/>
            </a:pPr>
            <a:fld id="{EAC11A6B-4AB5-4D9A-A89C-745DAB34BDF3}" type="slidenum">
              <a:rPr lang="en-US" altLang="en-US" smtClean="0"/>
              <a:pPr>
                <a:defRPr/>
              </a:pPr>
              <a:t>37</a:t>
            </a:fld>
            <a:endParaRPr lang="en-US" altLang="en-US"/>
          </a:p>
        </p:txBody>
      </p:sp>
    </p:spTree>
    <p:extLst>
      <p:ext uri="{BB962C8B-B14F-4D97-AF65-F5344CB8AC3E}">
        <p14:creationId xmlns:p14="http://schemas.microsoft.com/office/powerpoint/2010/main" val="30083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88A56E99-8C3D-47A0-8A80-DE58F579F465}"/>
              </a:ext>
            </a:extLst>
          </p:cNvPr>
          <p:cNvSpPr>
            <a:spLocks noGrp="1" noRot="1" noChangeArrowheads="1"/>
          </p:cNvSpPr>
          <p:nvPr>
            <p:ph type="title"/>
          </p:nvPr>
        </p:nvSpPr>
        <p:spPr/>
        <p:txBody>
          <a:bodyPr/>
          <a:lstStyle/>
          <a:p>
            <a:pPr>
              <a:defRPr/>
            </a:pPr>
            <a:r>
              <a:rPr lang="en-US" altLang="en-US" dirty="0">
                <a:solidFill>
                  <a:srgbClr val="FFC000"/>
                </a:solidFill>
                <a:latin typeface="Eras Bold ITC" panose="020B0604020202020204" pitchFamily="34" charset="0"/>
              </a:rPr>
              <a:t>The Unfinished Conquest</a:t>
            </a:r>
            <a:endParaRPr lang="en-US" altLang="en-US" sz="4000" dirty="0">
              <a:solidFill>
                <a:srgbClr val="FFC000"/>
              </a:solidFill>
              <a:latin typeface="Eras Bold ITC" panose="020B0604020202020204" pitchFamily="34" charset="0"/>
            </a:endParaRPr>
          </a:p>
        </p:txBody>
      </p:sp>
      <p:sp>
        <p:nvSpPr>
          <p:cNvPr id="345091" name="Rectangle 3">
            <a:extLst>
              <a:ext uri="{FF2B5EF4-FFF2-40B4-BE49-F238E27FC236}">
                <a16:creationId xmlns:a16="http://schemas.microsoft.com/office/drawing/2014/main" id="{203497EF-4470-49EB-8328-78402B727C3D}"/>
              </a:ext>
            </a:extLst>
          </p:cNvPr>
          <p:cNvSpPr>
            <a:spLocks noGrp="1" noRot="1" noChangeArrowheads="1"/>
          </p:cNvSpPr>
          <p:nvPr>
            <p:ph type="body" idx="1"/>
          </p:nvPr>
        </p:nvSpPr>
        <p:spPr/>
        <p:txBody>
          <a:bodyPr/>
          <a:lstStyle/>
          <a:p>
            <a:pPr>
              <a:buFont typeface="Arial" panose="020B0604020202020204" pitchFamily="34" charset="0"/>
              <a:buNone/>
              <a:defRPr/>
            </a:pPr>
            <a:r>
              <a:rPr lang="en-US" altLang="en-US" dirty="0">
                <a:solidFill>
                  <a:srgbClr val="FFFF99"/>
                </a:solidFill>
              </a:rPr>
              <a:t>While the first half of the Book of Joshua details the successful invasion of the Land of Canaan, the remainder of the book is set against the backdrop of an unfinished conquest.</a:t>
            </a:r>
          </a:p>
          <a:p>
            <a:pPr>
              <a:defRPr/>
            </a:pPr>
            <a:r>
              <a:rPr lang="en-US" altLang="en-US" sz="2800" i="1" dirty="0">
                <a:latin typeface="Arial Narrow" panose="020B0606020202030204" pitchFamily="34" charset="0"/>
              </a:rPr>
              <a:t>After Joshua’s initial strikes into the center, north and south of Canaan, there still remained very large tracts of land under Canaanite control (Jos. 13:1-5).</a:t>
            </a:r>
          </a:p>
          <a:p>
            <a:pPr>
              <a:defRPr/>
            </a:pPr>
            <a:r>
              <a:rPr lang="en-US" altLang="en-US" sz="2800" i="1" dirty="0">
                <a:latin typeface="Arial Narrow" panose="020B0606020202030204" pitchFamily="34" charset="0"/>
              </a:rPr>
              <a:t>The division of the land was with the assumption that the various clans would complete the conquest in their allotted areas (Jos. 13:6-7).</a:t>
            </a:r>
          </a:p>
        </p:txBody>
      </p:sp>
      <p:sp>
        <p:nvSpPr>
          <p:cNvPr id="2" name="Slide Number Placeholder 1">
            <a:extLst>
              <a:ext uri="{FF2B5EF4-FFF2-40B4-BE49-F238E27FC236}">
                <a16:creationId xmlns:a16="http://schemas.microsoft.com/office/drawing/2014/main" id="{13D832F2-3749-454D-95BA-52AD30203EF8}"/>
              </a:ext>
            </a:extLst>
          </p:cNvPr>
          <p:cNvSpPr>
            <a:spLocks noGrp="1"/>
          </p:cNvSpPr>
          <p:nvPr>
            <p:ph type="sldNum" sz="quarter" idx="12"/>
          </p:nvPr>
        </p:nvSpPr>
        <p:spPr/>
        <p:txBody>
          <a:bodyPr/>
          <a:lstStyle/>
          <a:p>
            <a:pPr defTabSz="914400" fontAlgn="base">
              <a:spcBef>
                <a:spcPct val="0"/>
              </a:spcBef>
              <a:spcAft>
                <a:spcPct val="0"/>
              </a:spcAft>
              <a:defRPr/>
            </a:pPr>
            <a:fld id="{202F9596-7603-42B0-878D-48EF1208086E}" type="slidenum">
              <a:rPr lang="en-US" altLang="en-US">
                <a:solidFill>
                  <a:srgbClr val="DDDDDD"/>
                </a:solidFill>
                <a:latin typeface="Verdana" panose="020B0604030504040204" pitchFamily="34" charset="0"/>
                <a:cs typeface="Arial" panose="020B0604020202020204" pitchFamily="34" charset="0"/>
              </a:rPr>
              <a:pPr defTabSz="914400" fontAlgn="base">
                <a:spcBef>
                  <a:spcPct val="0"/>
                </a:spcBef>
                <a:spcAft>
                  <a:spcPct val="0"/>
                </a:spcAft>
                <a:defRPr/>
              </a:pPr>
              <a:t>38</a:t>
            </a:fld>
            <a:endParaRPr lang="en-US" altLang="en-US">
              <a:solidFill>
                <a:srgbClr val="DDDDDD"/>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4755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50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5091">
                                            <p:txEl>
                                              <p:pRg st="1" end="1"/>
                                            </p:txEl>
                                          </p:spTgt>
                                        </p:tgtEl>
                                        <p:attrNameLst>
                                          <p:attrName>style.visibility</p:attrName>
                                        </p:attrNameLst>
                                      </p:cBhvr>
                                      <p:to>
                                        <p:strVal val="visible"/>
                                      </p:to>
                                    </p:set>
                                    <p:anim calcmode="lin" valueType="num">
                                      <p:cBhvr additive="base">
                                        <p:cTn id="13" dur="500" fill="hold"/>
                                        <p:tgtEl>
                                          <p:spTgt spid="345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5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5091">
                                            <p:txEl>
                                              <p:pRg st="2" end="2"/>
                                            </p:txEl>
                                          </p:spTgt>
                                        </p:tgtEl>
                                        <p:attrNameLst>
                                          <p:attrName>style.visibility</p:attrName>
                                        </p:attrNameLst>
                                      </p:cBhvr>
                                      <p:to>
                                        <p:strVal val="visible"/>
                                      </p:to>
                                    </p:set>
                                    <p:anim calcmode="lin" valueType="num">
                                      <p:cBhvr additive="base">
                                        <p:cTn id="19" dur="500" fill="hold"/>
                                        <p:tgtEl>
                                          <p:spTgt spid="345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50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831365B-C5AC-4A11-8818-D7E21A1E0588}"/>
              </a:ext>
            </a:extLst>
          </p:cNvPr>
          <p:cNvSpPr>
            <a:spLocks noGrp="1" noChangeArrowheads="1"/>
          </p:cNvSpPr>
          <p:nvPr>
            <p:ph type="title"/>
          </p:nvPr>
        </p:nvSpPr>
        <p:spPr>
          <a:xfrm>
            <a:off x="1981200" y="76200"/>
            <a:ext cx="8229600" cy="914400"/>
          </a:xfrm>
        </p:spPr>
        <p:txBody>
          <a:bodyPr/>
          <a:lstStyle/>
          <a:p>
            <a:pPr eaLnBrk="1" hangingPunct="1">
              <a:defRPr/>
            </a:pPr>
            <a:r>
              <a:rPr lang="en-US" altLang="en-US">
                <a:solidFill>
                  <a:srgbClr val="FFFF99"/>
                </a:solidFill>
                <a:latin typeface="Impact" panose="020B0806030902050204" pitchFamily="34" charset="0"/>
              </a:rPr>
              <a:t>Covenant Failure</a:t>
            </a:r>
          </a:p>
        </p:txBody>
      </p:sp>
      <p:sp>
        <p:nvSpPr>
          <p:cNvPr id="104451" name="Rectangle 3">
            <a:extLst>
              <a:ext uri="{FF2B5EF4-FFF2-40B4-BE49-F238E27FC236}">
                <a16:creationId xmlns:a16="http://schemas.microsoft.com/office/drawing/2014/main" id="{D507DDBB-CF27-4A15-863A-37C0C517F02B}"/>
              </a:ext>
            </a:extLst>
          </p:cNvPr>
          <p:cNvSpPr>
            <a:spLocks noGrp="1" noChangeArrowheads="1"/>
          </p:cNvSpPr>
          <p:nvPr>
            <p:ph type="body" idx="1"/>
          </p:nvPr>
        </p:nvSpPr>
        <p:spPr>
          <a:xfrm>
            <a:off x="553453" y="990600"/>
            <a:ext cx="10563725" cy="4977063"/>
          </a:xfrm>
        </p:spPr>
        <p:txBody>
          <a:bodyPr/>
          <a:lstStyle/>
          <a:p>
            <a:pPr eaLnBrk="1" hangingPunct="1">
              <a:lnSpc>
                <a:spcPct val="90000"/>
              </a:lnSpc>
              <a:buFont typeface="Wingdings" panose="05000000000000000000" pitchFamily="2" charset="2"/>
              <a:buNone/>
              <a:defRPr/>
            </a:pPr>
            <a:r>
              <a:rPr lang="en-US" altLang="en-US" sz="2800" b="1" dirty="0">
                <a:solidFill>
                  <a:srgbClr val="FFCC00"/>
                </a:solidFill>
              </a:rPr>
              <a:t>The Book of Judges is largely a picture of covenant failure (Ps. 106:34-43).</a:t>
            </a:r>
          </a:p>
          <a:p>
            <a:pPr eaLnBrk="1" hangingPunct="1">
              <a:lnSpc>
                <a:spcPct val="90000"/>
              </a:lnSpc>
              <a:defRPr/>
            </a:pPr>
            <a:r>
              <a:rPr lang="en-US" altLang="en-US" sz="2400" i="1" dirty="0"/>
              <a:t>The Israelites were unable to conquer various Canaanite enclaves, especially in the lowlands where they faced Canaanite chariots (Jg. 1:19-21, 27-36).</a:t>
            </a:r>
          </a:p>
          <a:p>
            <a:pPr eaLnBrk="1" hangingPunct="1">
              <a:lnSpc>
                <a:spcPct val="90000"/>
              </a:lnSpc>
              <a:defRPr/>
            </a:pPr>
            <a:r>
              <a:rPr lang="en-US" altLang="en-US" sz="2400" i="1" dirty="0"/>
              <a:t>Because of this military failure (which was regarded as covenant failure, cf. Jg. 2:20), God announced that the Canaanites would live among the Israelites as “thorns” (Jg. 2:1-5; 2:21-23).</a:t>
            </a:r>
          </a:p>
          <a:p>
            <a:pPr eaLnBrk="1" hangingPunct="1">
              <a:lnSpc>
                <a:spcPct val="90000"/>
              </a:lnSpc>
              <a:defRPr/>
            </a:pPr>
            <a:r>
              <a:rPr lang="en-US" altLang="en-US" sz="2400" i="1" dirty="0"/>
              <a:t>In addition, treaties and intermarriage with Canaanites were a breach of covenant law (Jg. 1:25; 3:5-6; 14:1-3; cf. Dt. 7:3-4; Jos. 23:12-13).</a:t>
            </a:r>
          </a:p>
          <a:p>
            <a:pPr eaLnBrk="1" hangingPunct="1">
              <a:lnSpc>
                <a:spcPct val="90000"/>
              </a:lnSpc>
              <a:defRPr/>
            </a:pPr>
            <a:r>
              <a:rPr lang="en-US" altLang="en-US" sz="2400" i="1" dirty="0"/>
              <a:t>The generation after Joshua was marked by continued covenant failure and religious syncretism (Jg. 2:10-15).</a:t>
            </a:r>
          </a:p>
        </p:txBody>
      </p:sp>
      <p:sp>
        <p:nvSpPr>
          <p:cNvPr id="2" name="Slide Number Placeholder 1">
            <a:extLst>
              <a:ext uri="{FF2B5EF4-FFF2-40B4-BE49-F238E27FC236}">
                <a16:creationId xmlns:a16="http://schemas.microsoft.com/office/drawing/2014/main" id="{018F5564-04CB-4C79-83CA-7DE020DC2590}"/>
              </a:ext>
            </a:extLst>
          </p:cNvPr>
          <p:cNvSpPr>
            <a:spLocks noGrp="1"/>
          </p:cNvSpPr>
          <p:nvPr>
            <p:ph type="sldNum" sz="quarter" idx="12"/>
          </p:nvPr>
        </p:nvSpPr>
        <p:spPr/>
        <p:txBody>
          <a:bodyPr/>
          <a:lstStyle/>
          <a:p>
            <a:pPr defTabSz="914400" fontAlgn="base">
              <a:spcBef>
                <a:spcPct val="0"/>
              </a:spcBef>
              <a:spcAft>
                <a:spcPct val="0"/>
              </a:spcAft>
              <a:defRPr/>
            </a:pPr>
            <a:fld id="{2C8C43F9-CD0A-4743-89E7-263B22C1A598}" type="slidenum">
              <a:rPr lang="en-US" altLang="en-US">
                <a:solidFill>
                  <a:srgbClr val="DDDDDD"/>
                </a:solidFill>
                <a:latin typeface="Verdana" panose="020B0604030504040204" pitchFamily="34" charset="0"/>
                <a:cs typeface="Arial" panose="020B0604020202020204" pitchFamily="34" charset="0"/>
              </a:rPr>
              <a:pPr defTabSz="914400" fontAlgn="base">
                <a:spcBef>
                  <a:spcPct val="0"/>
                </a:spcBef>
                <a:spcAft>
                  <a:spcPct val="0"/>
                </a:spcAft>
                <a:defRPr/>
              </a:pPr>
              <a:t>39</a:t>
            </a:fld>
            <a:endParaRPr lang="en-US" altLang="en-US">
              <a:solidFill>
                <a:srgbClr val="DDDDDD"/>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5199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1242-E264-4500-8F5E-641750FD7A2D}"/>
              </a:ext>
            </a:extLst>
          </p:cNvPr>
          <p:cNvSpPr>
            <a:spLocks noGrp="1"/>
          </p:cNvSpPr>
          <p:nvPr>
            <p:ph type="title"/>
          </p:nvPr>
        </p:nvSpPr>
        <p:spPr>
          <a:xfrm>
            <a:off x="1154954" y="973667"/>
            <a:ext cx="9288457" cy="782943"/>
          </a:xfrm>
        </p:spPr>
        <p:txBody>
          <a:bodyPr/>
          <a:lstStyle/>
          <a:p>
            <a:r>
              <a:rPr lang="en-US" b="1" dirty="0">
                <a:solidFill>
                  <a:srgbClr val="C00000"/>
                </a:solidFill>
                <a:effectLst>
                  <a:outerShdw blurRad="38100" dist="38100" dir="2700000" algn="tl">
                    <a:srgbClr val="000000">
                      <a:alpha val="43137"/>
                    </a:srgbClr>
                  </a:outerShdw>
                </a:effectLst>
              </a:rPr>
              <a:t>Why Paul probably didn’t write Hebrews:</a:t>
            </a:r>
          </a:p>
        </p:txBody>
      </p:sp>
      <p:sp>
        <p:nvSpPr>
          <p:cNvPr id="3" name="Content Placeholder 2">
            <a:extLst>
              <a:ext uri="{FF2B5EF4-FFF2-40B4-BE49-F238E27FC236}">
                <a16:creationId xmlns:a16="http://schemas.microsoft.com/office/drawing/2014/main" id="{9AAA4181-EA34-4AEA-9E8D-DD44E2A35AA7}"/>
              </a:ext>
            </a:extLst>
          </p:cNvPr>
          <p:cNvSpPr>
            <a:spLocks noGrp="1"/>
          </p:cNvSpPr>
          <p:nvPr>
            <p:ph idx="1"/>
          </p:nvPr>
        </p:nvSpPr>
        <p:spPr>
          <a:xfrm>
            <a:off x="1154954" y="2021305"/>
            <a:ext cx="10371299" cy="4836695"/>
          </a:xfrm>
        </p:spPr>
        <p:txBody>
          <a:bodyPr>
            <a:normAutofit/>
          </a:bodyPr>
          <a:lstStyle/>
          <a:p>
            <a:pPr marL="0" indent="0">
              <a:buNone/>
            </a:pPr>
            <a:r>
              <a:rPr lang="en-US" sz="2800" b="1" dirty="0">
                <a:solidFill>
                  <a:schemeClr val="tx2">
                    <a:lumMod val="75000"/>
                  </a:schemeClr>
                </a:solidFill>
              </a:rPr>
              <a:t>Since the book is formally anonymous, and the traditions about the book mixed, internal evidence must be given more attention.</a:t>
            </a:r>
          </a:p>
          <a:p>
            <a:r>
              <a:rPr lang="en-US" sz="2400" i="1" dirty="0">
                <a:solidFill>
                  <a:schemeClr val="tx1"/>
                </a:solidFill>
              </a:rPr>
              <a:t>The Greek in Hebrews is stylistically different than Paul’s—more classical, more polished, and missing Paul’s habitual abrupt changes in sentence structure to a second grammatical structure inconsistent with the first.</a:t>
            </a:r>
          </a:p>
          <a:p>
            <a:r>
              <a:rPr lang="en-US" sz="2400" i="1" dirty="0">
                <a:solidFill>
                  <a:schemeClr val="tx1"/>
                </a:solidFill>
              </a:rPr>
              <a:t>As one scholar put it, it would seem strange that Paul would write to the Hebrews in polished Greek when he spent much of his life writing to the Greeks in a style “abounding with rugged and barbarous Hebraisms.”</a:t>
            </a:r>
          </a:p>
        </p:txBody>
      </p:sp>
    </p:spTree>
    <p:extLst>
      <p:ext uri="{BB962C8B-B14F-4D97-AF65-F5344CB8AC3E}">
        <p14:creationId xmlns:p14="http://schemas.microsoft.com/office/powerpoint/2010/main" val="345793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F451-FCCA-4048-AC3F-5DF220CB2488}"/>
              </a:ext>
            </a:extLst>
          </p:cNvPr>
          <p:cNvSpPr>
            <a:spLocks noGrp="1"/>
          </p:cNvSpPr>
          <p:nvPr>
            <p:ph type="title"/>
          </p:nvPr>
        </p:nvSpPr>
        <p:spPr>
          <a:xfrm>
            <a:off x="1154954" y="299904"/>
            <a:ext cx="9817846" cy="1266612"/>
          </a:xfrm>
        </p:spPr>
        <p:txBody>
          <a:bodyPr/>
          <a:lstStyle/>
          <a:p>
            <a:r>
              <a:rPr lang="en-US" b="1" dirty="0">
                <a:solidFill>
                  <a:srgbClr val="FF0000"/>
                </a:solidFill>
                <a:effectLst>
                  <a:outerShdw blurRad="38100" dist="38100" dir="2700000" algn="tl">
                    <a:srgbClr val="000000">
                      <a:alpha val="43137"/>
                    </a:srgbClr>
                  </a:outerShdw>
                </a:effectLst>
              </a:rPr>
              <a:t>Joshua did not provide the full measure of rest:</a:t>
            </a:r>
          </a:p>
        </p:txBody>
      </p:sp>
      <p:sp>
        <p:nvSpPr>
          <p:cNvPr id="3" name="Content Placeholder 2">
            <a:extLst>
              <a:ext uri="{FF2B5EF4-FFF2-40B4-BE49-F238E27FC236}">
                <a16:creationId xmlns:a16="http://schemas.microsoft.com/office/drawing/2014/main" id="{901CFD3D-D55B-45B8-96A1-15BE98130680}"/>
              </a:ext>
            </a:extLst>
          </p:cNvPr>
          <p:cNvSpPr>
            <a:spLocks noGrp="1"/>
          </p:cNvSpPr>
          <p:nvPr>
            <p:ph idx="1"/>
          </p:nvPr>
        </p:nvSpPr>
        <p:spPr>
          <a:xfrm>
            <a:off x="1154954" y="1737228"/>
            <a:ext cx="10395362" cy="4820868"/>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Since the promise of rest was not fully realized by the people of Israel under Joshua, the promise remains to be fulfilled:</a:t>
            </a:r>
          </a:p>
          <a:p>
            <a:r>
              <a:rPr lang="en-US" sz="2400" i="1" dirty="0">
                <a:solidFill>
                  <a:schemeClr val="tx1"/>
                </a:solidFill>
              </a:rPr>
              <a:t>The “good news” of true rest in Christ parallels the ancient “good  news” of rest in Canaan—but the ancients failed due to lack of faith (4:2).</a:t>
            </a:r>
          </a:p>
          <a:p>
            <a:pPr lvl="0">
              <a:buClr>
                <a:srgbClr val="B31166"/>
              </a:buClr>
            </a:pPr>
            <a:r>
              <a:rPr lang="en-US" sz="2400" i="1" dirty="0">
                <a:solidFill>
                  <a:prstClr val="black"/>
                </a:solidFill>
              </a:rPr>
              <a:t>Hence, believers in Christ must be sure they do not fail to claim God’s promise as did the ancient people (4:1, 6)!</a:t>
            </a:r>
          </a:p>
          <a:p>
            <a:r>
              <a:rPr lang="en-US" sz="2400" i="1" dirty="0">
                <a:solidFill>
                  <a:schemeClr val="tx1"/>
                </a:solidFill>
              </a:rPr>
              <a:t>That Psalm 95:11 speaks of “my [i.e., God’s] rest” links the promise of rest with God’s Sabbath rest in the creation (cf. Ge. 2:2). The promised rest in the gospel is the privilege of entering God’s rest.</a:t>
            </a:r>
          </a:p>
        </p:txBody>
      </p:sp>
    </p:spTree>
    <p:extLst>
      <p:ext uri="{BB962C8B-B14F-4D97-AF65-F5344CB8AC3E}">
        <p14:creationId xmlns:p14="http://schemas.microsoft.com/office/powerpoint/2010/main" val="8922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773A-8E16-4352-8686-56FA0852043C}"/>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“Today” means “now”:</a:t>
            </a:r>
          </a:p>
        </p:txBody>
      </p:sp>
      <p:sp>
        <p:nvSpPr>
          <p:cNvPr id="3" name="Content Placeholder 2">
            <a:extLst>
              <a:ext uri="{FF2B5EF4-FFF2-40B4-BE49-F238E27FC236}">
                <a16:creationId xmlns:a16="http://schemas.microsoft.com/office/drawing/2014/main" id="{F0EB30B5-B0DB-4B76-AE9D-F0E63AF1CD80}"/>
              </a:ext>
            </a:extLst>
          </p:cNvPr>
          <p:cNvSpPr>
            <a:spLocks noGrp="1"/>
          </p:cNvSpPr>
          <p:nvPr>
            <p:ph idx="1"/>
          </p:nvPr>
        </p:nvSpPr>
        <p:spPr>
          <a:xfrm>
            <a:off x="1154954" y="2050050"/>
            <a:ext cx="10178793" cy="3773237"/>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The author of Hebrews sees great significance in the word “Today” in Psalm 95:7.</a:t>
            </a:r>
          </a:p>
          <a:p>
            <a:r>
              <a:rPr lang="en-US" sz="2400" i="1" dirty="0">
                <a:solidFill>
                  <a:schemeClr val="tx1"/>
                </a:solidFill>
              </a:rPr>
              <a:t>If many years after Joshua the poet David can still speak of “Today”, then the promise of rest is not dead (4:7)!</a:t>
            </a:r>
          </a:p>
          <a:p>
            <a:r>
              <a:rPr lang="en-US" sz="2400" i="1" dirty="0">
                <a:solidFill>
                  <a:schemeClr val="tx1"/>
                </a:solidFill>
              </a:rPr>
              <a:t>There yet remains this Sabbath rest for God’s people (4:8-10).</a:t>
            </a:r>
          </a:p>
          <a:p>
            <a:r>
              <a:rPr lang="en-US" sz="2400" i="1" dirty="0">
                <a:solidFill>
                  <a:schemeClr val="tx1"/>
                </a:solidFill>
              </a:rPr>
              <a:t>Believers must make every effort to confirm their faith by obedience so that they do not miss it (4:11)!</a:t>
            </a:r>
          </a:p>
        </p:txBody>
      </p:sp>
    </p:spTree>
    <p:extLst>
      <p:ext uri="{BB962C8B-B14F-4D97-AF65-F5344CB8AC3E}">
        <p14:creationId xmlns:p14="http://schemas.microsoft.com/office/powerpoint/2010/main" val="20996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A500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9FF6-EA41-46D0-83C1-B2D91FF22241}"/>
              </a:ext>
            </a:extLst>
          </p:cNvPr>
          <p:cNvSpPr>
            <a:spLocks noGrp="1"/>
          </p:cNvSpPr>
          <p:nvPr>
            <p:ph type="title"/>
          </p:nvPr>
        </p:nvSpPr>
        <p:spPr>
          <a:xfrm>
            <a:off x="1154954" y="564597"/>
            <a:ext cx="8761413" cy="706964"/>
          </a:xfrm>
        </p:spPr>
        <p:txBody>
          <a:bodyPr/>
          <a:lstStyle/>
          <a:p>
            <a:r>
              <a:rPr lang="en-US" b="1" dirty="0">
                <a:solidFill>
                  <a:srgbClr val="FFFF66"/>
                </a:solidFill>
                <a:effectLst>
                  <a:outerShdw blurRad="38100" dist="38100" dir="2700000" algn="tl">
                    <a:srgbClr val="000000">
                      <a:alpha val="43137"/>
                    </a:srgbClr>
                  </a:outerShdw>
                </a:effectLst>
              </a:rPr>
              <a:t>What is this Sabbath Rest?</a:t>
            </a:r>
          </a:p>
        </p:txBody>
      </p:sp>
      <p:sp>
        <p:nvSpPr>
          <p:cNvPr id="3" name="Content Placeholder 2">
            <a:extLst>
              <a:ext uri="{FF2B5EF4-FFF2-40B4-BE49-F238E27FC236}">
                <a16:creationId xmlns:a16="http://schemas.microsoft.com/office/drawing/2014/main" id="{EA435B0A-1B95-4221-81A6-CED63135342C}"/>
              </a:ext>
            </a:extLst>
          </p:cNvPr>
          <p:cNvSpPr>
            <a:spLocks noGrp="1"/>
          </p:cNvSpPr>
          <p:nvPr>
            <p:ph idx="1"/>
          </p:nvPr>
        </p:nvSpPr>
        <p:spPr>
          <a:xfrm>
            <a:off x="1154954" y="1515982"/>
            <a:ext cx="10660057" cy="4884821"/>
          </a:xfrm>
        </p:spPr>
        <p:txBody>
          <a:bodyPr>
            <a:normAutofit lnSpcReduction="10000"/>
          </a:bodyPr>
          <a:lstStyle/>
          <a:p>
            <a:pPr marL="0" indent="0">
              <a:buNone/>
            </a:pPr>
            <a:r>
              <a:rPr lang="en-US" sz="2800" b="1" dirty="0">
                <a:solidFill>
                  <a:srgbClr val="FFC000"/>
                </a:solidFill>
                <a:effectLst>
                  <a:outerShdw blurRad="38100" dist="38100" dir="2700000" algn="tl">
                    <a:srgbClr val="000000">
                      <a:alpha val="43137"/>
                    </a:srgbClr>
                  </a:outerShdw>
                </a:effectLst>
              </a:rPr>
              <a:t>Critical to this passage is the present middle indicative verb </a:t>
            </a:r>
            <a:r>
              <a:rPr lang="en-US" sz="2800" b="1" dirty="0" err="1">
                <a:solidFill>
                  <a:srgbClr val="FFC000"/>
                </a:solidFill>
                <a:effectLst>
                  <a:outerShdw blurRad="38100" dist="38100" dir="2700000" algn="tl">
                    <a:srgbClr val="000000">
                      <a:alpha val="43137"/>
                    </a:srgbClr>
                  </a:outerShdw>
                </a:effectLst>
                <a:latin typeface="Greekth" panose="02020803070505020304" pitchFamily="18" charset="0"/>
              </a:rPr>
              <a:t>ei</a:t>
            </a:r>
            <a:r>
              <a:rPr lang="en-US" sz="2800" b="1" dirty="0">
                <a:solidFill>
                  <a:srgbClr val="FFC000"/>
                </a:solidFill>
                <a:effectLst>
                  <a:outerShdw blurRad="38100" dist="38100" dir="2700000" algn="tl">
                    <a:srgbClr val="000000">
                      <a:alpha val="43137"/>
                    </a:srgbClr>
                  </a:outerShdw>
                </a:effectLst>
                <a:latin typeface="Greekth" panose="02020803070505020304" pitchFamily="18" charset="0"/>
              </a:rPr>
              <a:t>]</a:t>
            </a:r>
            <a:r>
              <a:rPr lang="en-US" sz="2800" b="1" dirty="0" err="1">
                <a:solidFill>
                  <a:srgbClr val="FFC000"/>
                </a:solidFill>
                <a:effectLst>
                  <a:outerShdw blurRad="38100" dist="38100" dir="2700000" algn="tl">
                    <a:srgbClr val="000000">
                      <a:alpha val="43137"/>
                    </a:srgbClr>
                  </a:outerShdw>
                </a:effectLst>
                <a:latin typeface="Greekth" panose="02020803070505020304" pitchFamily="18" charset="0"/>
              </a:rPr>
              <a:t>serxo</a:t>
            </a:r>
            <a:r>
              <a:rPr lang="en-US" sz="2800" b="1" dirty="0">
                <a:solidFill>
                  <a:srgbClr val="FFC000"/>
                </a:solidFill>
                <a:effectLst>
                  <a:outerShdw blurRad="38100" dist="38100" dir="2700000" algn="tl">
                    <a:srgbClr val="000000">
                      <a:alpha val="43137"/>
                    </a:srgbClr>
                  </a:outerShdw>
                </a:effectLst>
                <a:latin typeface="Greekth" panose="02020803070505020304" pitchFamily="18" charset="0"/>
              </a:rPr>
              <a:t>&lt;</a:t>
            </a:r>
            <a:r>
              <a:rPr lang="en-US" sz="2800" b="1" dirty="0" err="1">
                <a:solidFill>
                  <a:srgbClr val="FFC000"/>
                </a:solidFill>
                <a:effectLst>
                  <a:outerShdw blurRad="38100" dist="38100" dir="2700000" algn="tl">
                    <a:srgbClr val="000000">
                      <a:alpha val="43137"/>
                    </a:srgbClr>
                  </a:outerShdw>
                </a:effectLst>
                <a:latin typeface="Greekth" panose="02020803070505020304" pitchFamily="18" charset="0"/>
              </a:rPr>
              <a:t>meqa</a:t>
            </a:r>
            <a:r>
              <a:rPr lang="en-US" sz="2800" b="1" dirty="0">
                <a:solidFill>
                  <a:srgbClr val="FFC000"/>
                </a:solidFill>
                <a:effectLst>
                  <a:outerShdw blurRad="38100" dist="38100" dir="2700000" algn="tl">
                    <a:srgbClr val="000000">
                      <a:alpha val="43137"/>
                    </a:srgbClr>
                  </a:outerShdw>
                </a:effectLst>
              </a:rPr>
              <a:t> in 4:3 (i.e., “we are entering”). Interpreters are divided regarding how to take it:</a:t>
            </a:r>
          </a:p>
          <a:p>
            <a:pPr>
              <a:buClr>
                <a:srgbClr val="FFFF66"/>
              </a:buClr>
              <a:buFont typeface="Wingdings" panose="05000000000000000000" pitchFamily="2" charset="2"/>
              <a:buChar char="q"/>
            </a:pPr>
            <a:r>
              <a:rPr lang="en-US" sz="2400" i="1" dirty="0">
                <a:solidFill>
                  <a:schemeClr val="bg1"/>
                </a:solidFill>
              </a:rPr>
              <a:t>Since as believers “we are entering into [this] rest”, does the present tense suggests that Christians already have reached a state of rest as a present experience in Christ?</a:t>
            </a:r>
          </a:p>
          <a:p>
            <a:pPr lvl="1">
              <a:buClr>
                <a:srgbClr val="FFFF66"/>
              </a:buClr>
              <a:buFont typeface="Wingdings" panose="05000000000000000000" pitchFamily="2" charset="2"/>
              <a:buChar char="q"/>
            </a:pPr>
            <a:r>
              <a:rPr lang="en-US" sz="2200" b="1" dirty="0">
                <a:solidFill>
                  <a:srgbClr val="FFFF99"/>
                </a:solidFill>
              </a:rPr>
              <a:t>Here, the “rest” is the believer’s security in Christ because of Christ’s finished work on the cross.</a:t>
            </a:r>
          </a:p>
          <a:p>
            <a:pPr>
              <a:buClr>
                <a:srgbClr val="FFFF66"/>
              </a:buClr>
              <a:buFont typeface="Wingdings" panose="05000000000000000000" pitchFamily="2" charset="2"/>
              <a:buChar char="q"/>
            </a:pPr>
            <a:r>
              <a:rPr lang="en-US" sz="2400" i="1" dirty="0">
                <a:solidFill>
                  <a:schemeClr val="bg1"/>
                </a:solidFill>
              </a:rPr>
              <a:t>Alternatively, is the present tense used to underscore the certainty of the promise of rest (i.e., rest after death in the sense of Rv. 14:13)?</a:t>
            </a:r>
          </a:p>
          <a:p>
            <a:pPr lvl="1">
              <a:buClr>
                <a:srgbClr val="FFFF66"/>
              </a:buClr>
              <a:buFont typeface="Wingdings" panose="05000000000000000000" pitchFamily="2" charset="2"/>
              <a:buChar char="q"/>
            </a:pPr>
            <a:r>
              <a:rPr lang="en-US" sz="2200" b="1" dirty="0">
                <a:solidFill>
                  <a:srgbClr val="FFFF99"/>
                </a:solidFill>
              </a:rPr>
              <a:t>Here, the “rest” is the “better country” still available to those who believe (cf. 11:10, 16), i.e., heaven.</a:t>
            </a:r>
          </a:p>
        </p:txBody>
      </p:sp>
    </p:spTree>
    <p:extLst>
      <p:ext uri="{BB962C8B-B14F-4D97-AF65-F5344CB8AC3E}">
        <p14:creationId xmlns:p14="http://schemas.microsoft.com/office/powerpoint/2010/main" val="15668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C51C-DA0A-4914-AEE2-9B171EDE9311}"/>
              </a:ext>
            </a:extLst>
          </p:cNvPr>
          <p:cNvSpPr>
            <a:spLocks noGrp="1"/>
          </p:cNvSpPr>
          <p:nvPr>
            <p:ph type="title"/>
          </p:nvPr>
        </p:nvSpPr>
        <p:spPr>
          <a:xfrm>
            <a:off x="1154954" y="973668"/>
            <a:ext cx="10250983" cy="1071700"/>
          </a:xfrm>
        </p:spPr>
        <p:txBody>
          <a:bodyPr/>
          <a:lstStyle/>
          <a:p>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Completing</a:t>
            </a:r>
            <a:r>
              <a:rPr lang="en-US" dirty="0">
                <a:solidFill>
                  <a:srgbClr val="FFFF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Second Warning (4:11-13)</a:t>
            </a:r>
          </a:p>
        </p:txBody>
      </p:sp>
      <p:sp>
        <p:nvSpPr>
          <p:cNvPr id="3" name="Content Placeholder 2">
            <a:extLst>
              <a:ext uri="{FF2B5EF4-FFF2-40B4-BE49-F238E27FC236}">
                <a16:creationId xmlns:a16="http://schemas.microsoft.com/office/drawing/2014/main" id="{132BF6A1-BEBE-4CC1-918C-5CE4261CEC16}"/>
              </a:ext>
            </a:extLst>
          </p:cNvPr>
          <p:cNvSpPr>
            <a:spLocks noGrp="1"/>
          </p:cNvSpPr>
          <p:nvPr>
            <p:ph idx="1"/>
          </p:nvPr>
        </p:nvSpPr>
        <p:spPr>
          <a:xfrm>
            <a:off x="1154954" y="2170366"/>
            <a:ext cx="10443488" cy="3676984"/>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warning that began in 3:7 now reaches its climax in this affirmation that God’s Word is alive, active and capable of exploring the deep recesses of human inner life.</a:t>
            </a:r>
          </a:p>
          <a:p>
            <a:r>
              <a:rPr lang="en-US" sz="2400" i="1" dirty="0">
                <a:solidFill>
                  <a:schemeClr val="tx1"/>
                </a:solidFill>
              </a:rPr>
              <a:t>God’s final Word has been spoken through his Son (1:2), and this same Word penetrates deeply to judge human motives (4:12).</a:t>
            </a:r>
          </a:p>
          <a:p>
            <a:r>
              <a:rPr lang="en-US" sz="2400" i="1" dirty="0">
                <a:solidFill>
                  <a:schemeClr val="tx1"/>
                </a:solidFill>
              </a:rPr>
              <a:t>Nothing in the universe can be hidden from God, so readers must take seriously the warning to “make every effort to enter that rest”. If their hearts are hardened in unbelief, they will face God’s stern judgment (4:13).</a:t>
            </a:r>
          </a:p>
        </p:txBody>
      </p:sp>
    </p:spTree>
    <p:extLst>
      <p:ext uri="{BB962C8B-B14F-4D97-AF65-F5344CB8AC3E}">
        <p14:creationId xmlns:p14="http://schemas.microsoft.com/office/powerpoint/2010/main" val="39047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999" y="1180145"/>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SUPERIOR TO AARON </a:t>
            </a:r>
            <a:r>
              <a:rPr lang="en-US" sz="2800" dirty="0">
                <a:solidFill>
                  <a:srgbClr val="FFFF00"/>
                </a:solidFill>
                <a:effectLst>
                  <a:outerShdw blurRad="38100" dist="38100" dir="2700000" algn="tl">
                    <a:srgbClr val="000000">
                      <a:alpha val="43137"/>
                    </a:srgbClr>
                  </a:outerShdw>
                </a:effectLst>
              </a:rPr>
              <a:t>(4:14—10:18)</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4" y="2195816"/>
            <a:ext cx="9847343" cy="3365091"/>
          </a:xfrm>
        </p:spPr>
        <p:txBody>
          <a:bodyPr/>
          <a:lstStyle/>
          <a:p>
            <a:pPr marL="0" indent="0">
              <a:buNone/>
              <a:defRPr/>
            </a:pPr>
            <a:r>
              <a:rPr lang="en-US" sz="2800" b="1" dirty="0">
                <a:solidFill>
                  <a:srgbClr val="FFC000"/>
                </a:solidFill>
              </a:rPr>
              <a:t>At last the writer reaches his primary objective, the priesthood of Christ, and this section will be the largest in the letter.</a:t>
            </a:r>
          </a:p>
          <a:p>
            <a:pPr>
              <a:defRPr/>
            </a:pPr>
            <a:r>
              <a:rPr lang="en-US" sz="2400" i="1" dirty="0">
                <a:solidFill>
                  <a:schemeClr val="bg1"/>
                </a:solidFill>
              </a:rPr>
              <a:t>First, he will focus upon the </a:t>
            </a:r>
            <a:r>
              <a:rPr lang="en-US" sz="2400" i="1" u="sng" dirty="0">
                <a:solidFill>
                  <a:schemeClr val="bg1"/>
                </a:solidFill>
              </a:rPr>
              <a:t>office</a:t>
            </a:r>
            <a:r>
              <a:rPr lang="en-US" sz="2400" i="1" dirty="0">
                <a:solidFill>
                  <a:schemeClr val="bg1"/>
                </a:solidFill>
              </a:rPr>
              <a:t> of Christ’s priesthood (chapters 5-7).</a:t>
            </a:r>
          </a:p>
          <a:p>
            <a:pPr>
              <a:defRPr/>
            </a:pPr>
            <a:r>
              <a:rPr lang="en-US" sz="2400" i="1" dirty="0">
                <a:solidFill>
                  <a:schemeClr val="bg1"/>
                </a:solidFill>
              </a:rPr>
              <a:t>Then, he will explore the </a:t>
            </a:r>
            <a:r>
              <a:rPr lang="en-US" sz="2400" i="1" u="sng" dirty="0">
                <a:solidFill>
                  <a:schemeClr val="bg1"/>
                </a:solidFill>
              </a:rPr>
              <a:t>function</a:t>
            </a:r>
            <a:r>
              <a:rPr lang="en-US" sz="2400" i="1" dirty="0">
                <a:solidFill>
                  <a:schemeClr val="bg1"/>
                </a:solidFill>
              </a:rPr>
              <a:t> of Christ’s priesthood (chapter 8-10).</a:t>
            </a:r>
          </a:p>
        </p:txBody>
      </p:sp>
      <p:sp>
        <p:nvSpPr>
          <p:cNvPr id="4" name="Slide Number Placeholder 3"/>
          <p:cNvSpPr>
            <a:spLocks noGrp="1"/>
          </p:cNvSpPr>
          <p:nvPr>
            <p:ph type="sldNum" sz="quarter" idx="12"/>
          </p:nvPr>
        </p:nvSpPr>
        <p:spPr/>
        <p:txBody>
          <a:bodyPr/>
          <a:lstStyle/>
          <a:p>
            <a:pPr>
              <a:defRPr/>
            </a:pPr>
            <a:fld id="{08B060AE-1C9B-40FE-95F9-C2914610C53E}" type="slidenum">
              <a:rPr lang="en-US" altLang="en-US" smtClean="0"/>
              <a:pPr>
                <a:defRPr/>
              </a:pPr>
              <a:t>44</a:t>
            </a:fld>
            <a:endParaRPr lang="en-US" altLang="en-US"/>
          </a:p>
        </p:txBody>
      </p:sp>
    </p:spTree>
    <p:extLst>
      <p:ext uri="{BB962C8B-B14F-4D97-AF65-F5344CB8AC3E}">
        <p14:creationId xmlns:p14="http://schemas.microsoft.com/office/powerpoint/2010/main" val="10536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154723" y="3276600"/>
            <a:ext cx="7772400" cy="2286000"/>
          </a:xfrm>
        </p:spPr>
        <p:txBody>
          <a:bodyPr/>
          <a:lstStyle/>
          <a:p>
            <a:pPr>
              <a:defRPr/>
            </a:pPr>
            <a:r>
              <a:rPr lang="en-US" b="1" dirty="0">
                <a:solidFill>
                  <a:srgbClr val="FFC000"/>
                </a:solidFill>
              </a:rPr>
              <a:t>The Office of Christ’s Priesthood </a:t>
            </a:r>
            <a:r>
              <a:rPr lang="en-US" sz="2800" dirty="0">
                <a:solidFill>
                  <a:srgbClr val="FFC000"/>
                </a:solidFill>
              </a:rPr>
              <a:t>(5-7)</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DA2905CC-8CD3-4EF3-91B9-4243E1F244E8}" type="slidenum">
              <a:rPr lang="en-US" altLang="en-US" smtClean="0"/>
              <a:pPr>
                <a:defRPr/>
              </a:pPr>
              <a:t>45</a:t>
            </a:fld>
            <a:endParaRPr lang="en-US" altLang="en-US"/>
          </a:p>
        </p:txBody>
      </p:sp>
    </p:spTree>
    <p:extLst>
      <p:ext uri="{BB962C8B-B14F-4D97-AF65-F5344CB8AC3E}">
        <p14:creationId xmlns:p14="http://schemas.microsoft.com/office/powerpoint/2010/main" val="3186382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829290"/>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The Priest of Eternal Salvation </a:t>
            </a:r>
            <a:r>
              <a:rPr lang="en-US" sz="2800" b="1" dirty="0">
                <a:solidFill>
                  <a:srgbClr val="FFFF00"/>
                </a:solidFill>
                <a:effectLst>
                  <a:outerShdw blurRad="38100" dist="38100" dir="2700000" algn="tl">
                    <a:srgbClr val="000000">
                      <a:alpha val="43137"/>
                    </a:srgbClr>
                  </a:outerShdw>
                </a:effectLst>
              </a:rPr>
              <a:t>(4:14-16)</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98785" y="1816991"/>
            <a:ext cx="9554308" cy="4872568"/>
          </a:xfrm>
        </p:spPr>
        <p:txBody>
          <a:bodyPr>
            <a:normAutofit lnSpcReduction="10000"/>
          </a:bodyPr>
          <a:lstStyle/>
          <a:p>
            <a:pPr marL="0" indent="0">
              <a:buNone/>
              <a:defRPr/>
            </a:pPr>
            <a:r>
              <a:rPr lang="en-US" sz="2800" b="1" dirty="0">
                <a:solidFill>
                  <a:srgbClr val="FFC000"/>
                </a:solidFill>
              </a:rPr>
              <a:t>Previously, the author has described Christ as a merciful and faithful high priest who made atonement for the people’s sins (2:17; cf. 3:1).</a:t>
            </a:r>
          </a:p>
          <a:p>
            <a:pPr>
              <a:defRPr/>
            </a:pPr>
            <a:r>
              <a:rPr lang="en-US" sz="2400" i="1" dirty="0">
                <a:solidFill>
                  <a:schemeClr val="bg1"/>
                </a:solidFill>
              </a:rPr>
              <a:t>Now, he will concentrate upon one particular event in the ancient sacrificial system, Yom Kippur, the day of national atonement, the only day when the high priest was allowed into the Most Holy Place in the immediate presence of Yahweh enthroned over the ark (Lv. 16).</a:t>
            </a:r>
          </a:p>
          <a:p>
            <a:pPr>
              <a:defRPr/>
            </a:pPr>
            <a:r>
              <a:rPr lang="en-US" sz="2400" i="1" dirty="0">
                <a:solidFill>
                  <a:schemeClr val="bg1"/>
                </a:solidFill>
              </a:rPr>
              <a:t>Christ, in his resurrection and ascension, has now entered into the Most Holy Place of heaven before the “throne of grace”, the heavenly counterpart to the mercy seat of the ark.</a:t>
            </a:r>
          </a:p>
        </p:txBody>
      </p:sp>
      <p:sp>
        <p:nvSpPr>
          <p:cNvPr id="4" name="Slide Number Placeholder 3"/>
          <p:cNvSpPr>
            <a:spLocks noGrp="1"/>
          </p:cNvSpPr>
          <p:nvPr>
            <p:ph type="sldNum" sz="quarter" idx="12"/>
          </p:nvPr>
        </p:nvSpPr>
        <p:spPr/>
        <p:txBody>
          <a:bodyPr/>
          <a:lstStyle/>
          <a:p>
            <a:pPr>
              <a:defRPr/>
            </a:pPr>
            <a:fld id="{1D23C1A8-CD83-4DA4-8B6E-5949E398787E}" type="slidenum">
              <a:rPr lang="en-US" altLang="en-US" smtClean="0"/>
              <a:pPr>
                <a:defRPr/>
              </a:pPr>
              <a:t>46</a:t>
            </a:fld>
            <a:endParaRPr lang="en-US" altLang="en-US"/>
          </a:p>
        </p:txBody>
      </p:sp>
    </p:spTree>
    <p:extLst>
      <p:ext uri="{BB962C8B-B14F-4D97-AF65-F5344CB8AC3E}">
        <p14:creationId xmlns:p14="http://schemas.microsoft.com/office/powerpoint/2010/main" val="42378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4E03-259B-4545-9ED4-CE485EDDBC06}"/>
              </a:ext>
            </a:extLst>
          </p:cNvPr>
          <p:cNvSpPr>
            <a:spLocks noGrp="1"/>
          </p:cNvSpPr>
          <p:nvPr>
            <p:ph type="title"/>
          </p:nvPr>
        </p:nvSpPr>
        <p:spPr>
          <a:xfrm>
            <a:off x="1154954" y="107400"/>
            <a:ext cx="8761413" cy="706964"/>
          </a:xfrm>
        </p:spPr>
        <p:txBody>
          <a:bodyPr/>
          <a:lstStyle/>
          <a:p>
            <a:r>
              <a:rPr lang="en-US" b="1" dirty="0">
                <a:solidFill>
                  <a:srgbClr val="FF0000"/>
                </a:solidFill>
                <a:effectLst>
                  <a:outerShdw blurRad="38100" dist="38100" dir="2700000" algn="tl">
                    <a:srgbClr val="000000">
                      <a:alpha val="43137"/>
                    </a:srgbClr>
                  </a:outerShdw>
                </a:effectLst>
              </a:rPr>
              <a:t>Hints of the Heavenly Sanctuary</a:t>
            </a:r>
          </a:p>
        </p:txBody>
      </p:sp>
      <p:sp>
        <p:nvSpPr>
          <p:cNvPr id="3" name="Content Placeholder 2">
            <a:extLst>
              <a:ext uri="{FF2B5EF4-FFF2-40B4-BE49-F238E27FC236}">
                <a16:creationId xmlns:a16="http://schemas.microsoft.com/office/drawing/2014/main" id="{BF7983B8-FD94-468C-AB9F-3D3C36D3B6E1}"/>
              </a:ext>
            </a:extLst>
          </p:cNvPr>
          <p:cNvSpPr>
            <a:spLocks noGrp="1"/>
          </p:cNvSpPr>
          <p:nvPr>
            <p:ph idx="1"/>
          </p:nvPr>
        </p:nvSpPr>
        <p:spPr>
          <a:xfrm>
            <a:off x="1154954" y="1034720"/>
            <a:ext cx="10828499" cy="5715880"/>
          </a:xfrm>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The idea of a heavenly sanctuary begins with Moses on Mt. Sinai.</a:t>
            </a:r>
          </a:p>
          <a:p>
            <a:r>
              <a:rPr lang="en-US" sz="2400" i="1" dirty="0">
                <a:solidFill>
                  <a:schemeClr val="tx1"/>
                </a:solidFill>
              </a:rPr>
              <a:t>When Moses received the plans for the ancient Tabernacle, he was told to construct it “after the pattern” he was shown (Ex. 25:8-9, 40). This, in turn, meant that the earthly sanctuary followed a heavenly architectural pattern.</a:t>
            </a:r>
          </a:p>
          <a:p>
            <a:r>
              <a:rPr lang="en-US" sz="2400" i="1" dirty="0">
                <a:solidFill>
                  <a:schemeClr val="tx1"/>
                </a:solidFill>
              </a:rPr>
              <a:t>When David made plans to replicate the Tabernacle in the First Temple, he did so expressly at the direction of the Spirit (1 Chr. 28:12, 19).</a:t>
            </a:r>
          </a:p>
          <a:p>
            <a:r>
              <a:rPr lang="en-US" sz="2400" i="1" dirty="0">
                <a:solidFill>
                  <a:schemeClr val="tx1"/>
                </a:solidFill>
              </a:rPr>
              <a:t>Yet later hints of the divine heavenly temple, Yahweh’s enthronement, the smoke of incense, the altar and the ritual of atonement are glimpsed in Isaiah’s call (Is. 6:1-7).</a:t>
            </a:r>
          </a:p>
          <a:p>
            <a:r>
              <a:rPr lang="en-US" sz="2400" i="1" dirty="0">
                <a:solidFill>
                  <a:schemeClr val="tx1"/>
                </a:solidFill>
              </a:rPr>
              <a:t>Ezekiel’s vision also depicts the heavenly cherubim (</a:t>
            </a:r>
            <a:r>
              <a:rPr lang="en-US" sz="2400" i="1" dirty="0" err="1">
                <a:solidFill>
                  <a:schemeClr val="tx1"/>
                </a:solidFill>
              </a:rPr>
              <a:t>Eze</a:t>
            </a:r>
            <a:r>
              <a:rPr lang="en-US" sz="2400" i="1" dirty="0">
                <a:solidFill>
                  <a:schemeClr val="tx1"/>
                </a:solidFill>
              </a:rPr>
              <a:t>. 1, 10).</a:t>
            </a:r>
          </a:p>
          <a:p>
            <a:r>
              <a:rPr lang="en-US" sz="2400" i="1" dirty="0">
                <a:solidFill>
                  <a:schemeClr val="tx1"/>
                </a:solidFill>
              </a:rPr>
              <a:t>Zechariah adds a vision of the heavenly menorah (</a:t>
            </a:r>
            <a:r>
              <a:rPr lang="en-US" sz="2400" i="1" dirty="0" err="1">
                <a:solidFill>
                  <a:schemeClr val="tx1"/>
                </a:solidFill>
              </a:rPr>
              <a:t>Zec</a:t>
            </a:r>
            <a:r>
              <a:rPr lang="en-US" sz="2400" i="1" dirty="0">
                <a:solidFill>
                  <a:schemeClr val="tx1"/>
                </a:solidFill>
              </a:rPr>
              <a:t>. 4).</a:t>
            </a:r>
          </a:p>
        </p:txBody>
      </p:sp>
    </p:spTree>
    <p:extLst>
      <p:ext uri="{BB962C8B-B14F-4D97-AF65-F5344CB8AC3E}">
        <p14:creationId xmlns:p14="http://schemas.microsoft.com/office/powerpoint/2010/main" val="24994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17762" name="Picture 2" descr="tabernacleLayout[1]">
            <a:extLst>
              <a:ext uri="{FF2B5EF4-FFF2-40B4-BE49-F238E27FC236}">
                <a16:creationId xmlns:a16="http://schemas.microsoft.com/office/drawing/2014/main" id="{A37A2ACB-7A51-4F6E-BA1B-A71CE8F90E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414843"/>
            <a:ext cx="91440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a:extLst>
              <a:ext uri="{FF2B5EF4-FFF2-40B4-BE49-F238E27FC236}">
                <a16:creationId xmlns:a16="http://schemas.microsoft.com/office/drawing/2014/main" id="{4B12A8CD-19B8-4ED2-B38C-69278E210DDE}"/>
              </a:ext>
            </a:extLst>
          </p:cNvPr>
          <p:cNvSpPr>
            <a:spLocks noChangeArrowheads="1"/>
          </p:cNvSpPr>
          <p:nvPr/>
        </p:nvSpPr>
        <p:spPr bwMode="auto">
          <a:xfrm>
            <a:off x="9982200" y="5257800"/>
            <a:ext cx="533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defTabSz="914400" fontAlgn="base">
              <a:spcBef>
                <a:spcPct val="0"/>
              </a:spcBef>
              <a:spcAft>
                <a:spcPct val="0"/>
              </a:spcAft>
              <a:buClrTx/>
              <a:buSzTx/>
              <a:buNone/>
            </a:pPr>
            <a:endParaRPr lang="en-US" altLang="en-US" sz="1800">
              <a:solidFill>
                <a:srgbClr val="FFFFFF"/>
              </a:solidFill>
              <a:latin typeface="Lucida Bright" panose="02040602050505020304" pitchFamily="18" charset="0"/>
            </a:endParaRPr>
          </a:p>
        </p:txBody>
      </p:sp>
      <p:sp>
        <p:nvSpPr>
          <p:cNvPr id="2" name="TextBox 1">
            <a:extLst>
              <a:ext uri="{FF2B5EF4-FFF2-40B4-BE49-F238E27FC236}">
                <a16:creationId xmlns:a16="http://schemas.microsoft.com/office/drawing/2014/main" id="{DD5FE837-642D-429D-8763-989C6462F266}"/>
              </a:ext>
            </a:extLst>
          </p:cNvPr>
          <p:cNvSpPr txBox="1"/>
          <p:nvPr/>
        </p:nvSpPr>
        <p:spPr>
          <a:xfrm>
            <a:off x="385011" y="5029200"/>
            <a:ext cx="11454063" cy="1569660"/>
          </a:xfrm>
          <a:prstGeom prst="rect">
            <a:avLst/>
          </a:prstGeom>
          <a:noFill/>
        </p:spPr>
        <p:txBody>
          <a:bodyPr wrap="square" rtlCol="0">
            <a:spAutoFit/>
          </a:bodyPr>
          <a:lstStyle/>
          <a:p>
            <a:pPr algn="just"/>
            <a:r>
              <a:rPr lang="en-US" sz="2400" b="1" dirty="0">
                <a:solidFill>
                  <a:srgbClr val="C00000"/>
                </a:solidFill>
              </a:rPr>
              <a:t>Hence, the earthly pattern of worship in both Tabernacle and Temple follows a heavenly pattern of worship. While the Letter to the Hebrews is likely earlier than the Apocalypse of John, John’s vision of a heavenly worship order is similar to Hebrews.</a:t>
            </a:r>
            <a:r>
              <a:rPr lang="en-US" dirty="0"/>
              <a:t>,</a:t>
            </a:r>
          </a:p>
        </p:txBody>
      </p:sp>
    </p:spTree>
    <p:extLst>
      <p:ext uri="{BB962C8B-B14F-4D97-AF65-F5344CB8AC3E}">
        <p14:creationId xmlns:p14="http://schemas.microsoft.com/office/powerpoint/2010/main" val="2935448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21CED29E-02C2-4491-AD5E-F352233DA4D8}"/>
              </a:ext>
            </a:extLst>
          </p:cNvPr>
          <p:cNvSpPr>
            <a:spLocks noGrp="1" noChangeArrowheads="1"/>
          </p:cNvSpPr>
          <p:nvPr>
            <p:ph type="title"/>
          </p:nvPr>
        </p:nvSpPr>
        <p:spPr>
          <a:xfrm>
            <a:off x="1524000" y="609600"/>
            <a:ext cx="3581400" cy="1447800"/>
          </a:xfrm>
        </p:spPr>
        <p:txBody>
          <a:bodyPr/>
          <a:lstStyle/>
          <a:p>
            <a:pPr algn="r" eaLnBrk="1" hangingPunct="1">
              <a:defRPr/>
            </a:pPr>
            <a:r>
              <a:rPr lang="en-US" altLang="en-US">
                <a:solidFill>
                  <a:srgbClr val="FFCC00"/>
                </a:solidFill>
                <a:latin typeface="Agency FB" pitchFamily="2" charset="0"/>
              </a:rPr>
              <a:t>The Ark as a Throne</a:t>
            </a:r>
          </a:p>
        </p:txBody>
      </p:sp>
      <p:sp>
        <p:nvSpPr>
          <p:cNvPr id="435203" name="Rectangle 3">
            <a:extLst>
              <a:ext uri="{FF2B5EF4-FFF2-40B4-BE49-F238E27FC236}">
                <a16:creationId xmlns:a16="http://schemas.microsoft.com/office/drawing/2014/main" id="{BDC41FE7-AD6F-4203-B0ED-7BCDF7C747CA}"/>
              </a:ext>
            </a:extLst>
          </p:cNvPr>
          <p:cNvSpPr>
            <a:spLocks noGrp="1" noChangeArrowheads="1"/>
          </p:cNvSpPr>
          <p:nvPr>
            <p:ph type="body" sz="half" idx="1"/>
          </p:nvPr>
        </p:nvSpPr>
        <p:spPr>
          <a:xfrm>
            <a:off x="1676400" y="2362200"/>
            <a:ext cx="3429000" cy="3657600"/>
          </a:xfrm>
        </p:spPr>
        <p:txBody>
          <a:bodyPr/>
          <a:lstStyle/>
          <a:p>
            <a:pPr algn="r" eaLnBrk="1" hangingPunct="1">
              <a:lnSpc>
                <a:spcPct val="90000"/>
              </a:lnSpc>
              <a:buFont typeface="Wingdings" panose="05000000000000000000" pitchFamily="2" charset="2"/>
              <a:buNone/>
              <a:defRPr/>
            </a:pPr>
            <a:r>
              <a:rPr lang="en-US" altLang="en-US" sz="2000"/>
              <a:t>The ark of the covenant, symbolizing Israel’s binding agreement with God and containing the Ten Commandments, was the very center of the Israelite encampment.</a:t>
            </a:r>
          </a:p>
          <a:p>
            <a:pPr algn="r" eaLnBrk="1" hangingPunct="1">
              <a:lnSpc>
                <a:spcPct val="90000"/>
              </a:lnSpc>
              <a:buFont typeface="Wingdings" panose="05000000000000000000" pitchFamily="2" charset="2"/>
              <a:buNone/>
              <a:defRPr/>
            </a:pPr>
            <a:endParaRPr lang="en-US" altLang="en-US" sz="2000"/>
          </a:p>
          <a:p>
            <a:pPr algn="r" eaLnBrk="1" hangingPunct="1">
              <a:lnSpc>
                <a:spcPct val="90000"/>
              </a:lnSpc>
              <a:buFont typeface="Wingdings" panose="05000000000000000000" pitchFamily="2" charset="2"/>
              <a:buNone/>
              <a:defRPr/>
            </a:pPr>
            <a:r>
              <a:rPr lang="en-US" altLang="en-US" sz="2000"/>
              <a:t>Here the glory of God rested between the cherubim.</a:t>
            </a:r>
            <a:endParaRPr lang="en-US" altLang="en-US" sz="2000" i="1">
              <a:latin typeface="Arial Narrow" panose="020B0606020202030204" pitchFamily="34" charset="0"/>
            </a:endParaRPr>
          </a:p>
        </p:txBody>
      </p:sp>
      <p:pic>
        <p:nvPicPr>
          <p:cNvPr id="119812" name="Picture 4" descr="Jericho">
            <a:extLst>
              <a:ext uri="{FF2B5EF4-FFF2-40B4-BE49-F238E27FC236}">
                <a16:creationId xmlns:a16="http://schemas.microsoft.com/office/drawing/2014/main" id="{E5F9DB72-B7CB-44B5-BEC8-E56DD1E72830}"/>
              </a:ext>
            </a:extLst>
          </p:cNvPr>
          <p:cNvPicPr>
            <a:picLocks noGrp="1" noChangeAspect="1" noChangeArrowheads="1"/>
          </p:cNvPicPr>
          <p:nvPr>
            <p:ph sz="half" idx="2"/>
          </p:nvPr>
        </p:nvPicPr>
        <p:blipFill>
          <a:blip r:embed="rId2">
            <a:lum contrast="24000"/>
            <a:extLst>
              <a:ext uri="{28A0092B-C50C-407E-A947-70E740481C1C}">
                <a14:useLocalDpi xmlns:a14="http://schemas.microsoft.com/office/drawing/2010/main"/>
              </a:ext>
            </a:extLst>
          </a:blip>
          <a:srcRect/>
          <a:stretch>
            <a:fillRect/>
          </a:stretch>
        </p:blipFill>
        <p:spPr>
          <a:xfrm>
            <a:off x="5368926" y="0"/>
            <a:ext cx="52990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934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FE25-70A9-441E-BB9D-320F8125BA91}"/>
              </a:ext>
            </a:extLst>
          </p:cNvPr>
          <p:cNvSpPr>
            <a:spLocks noGrp="1"/>
          </p:cNvSpPr>
          <p:nvPr>
            <p:ph type="title"/>
          </p:nvPr>
        </p:nvSpPr>
        <p:spPr>
          <a:xfrm>
            <a:off x="1154955" y="745955"/>
            <a:ext cx="9817846" cy="2069431"/>
          </a:xfrm>
        </p:spPr>
        <p:txBody>
          <a:bodyPr/>
          <a:lstStyle/>
          <a:p>
            <a:r>
              <a:rPr lang="en-US" sz="2800" b="1" dirty="0">
                <a:solidFill>
                  <a:schemeClr val="tx2">
                    <a:lumMod val="75000"/>
                  </a:schemeClr>
                </a:solidFill>
              </a:rPr>
              <a:t>Eusebius in the 4</a:t>
            </a:r>
            <a:r>
              <a:rPr lang="en-US" sz="2800" b="1" baseline="30000" dirty="0">
                <a:solidFill>
                  <a:schemeClr val="tx2">
                    <a:lumMod val="75000"/>
                  </a:schemeClr>
                </a:solidFill>
              </a:rPr>
              <a:t>th</a:t>
            </a:r>
            <a:r>
              <a:rPr lang="en-US" sz="2800" b="1" dirty="0">
                <a:solidFill>
                  <a:schemeClr val="tx2">
                    <a:lumMod val="75000"/>
                  </a:schemeClr>
                </a:solidFill>
              </a:rPr>
              <a:t> century, after exploring the varied traditions in the church, probably sums up the majority opinion about authorship:</a:t>
            </a:r>
          </a:p>
        </p:txBody>
      </p:sp>
      <p:sp>
        <p:nvSpPr>
          <p:cNvPr id="3" name="Content Placeholder 2">
            <a:extLst>
              <a:ext uri="{FF2B5EF4-FFF2-40B4-BE49-F238E27FC236}">
                <a16:creationId xmlns:a16="http://schemas.microsoft.com/office/drawing/2014/main" id="{39A39C7D-ABDC-4813-A3E9-FC5D2BB763A9}"/>
              </a:ext>
            </a:extLst>
          </p:cNvPr>
          <p:cNvSpPr>
            <a:spLocks noGrp="1"/>
          </p:cNvSpPr>
          <p:nvPr>
            <p:ph idx="1"/>
          </p:nvPr>
        </p:nvSpPr>
        <p:spPr>
          <a:xfrm>
            <a:off x="1154955" y="2948400"/>
            <a:ext cx="8825659" cy="3416300"/>
          </a:xfrm>
        </p:spPr>
        <p:txBody>
          <a:bodyPr>
            <a:normAutofit/>
          </a:bodyPr>
          <a:lstStyle/>
          <a:p>
            <a:pPr marL="0" indent="0">
              <a:buNone/>
            </a:pPr>
            <a:r>
              <a:rPr lang="en-US" sz="6000" b="1" i="1" dirty="0">
                <a:solidFill>
                  <a:schemeClr val="tx1"/>
                </a:solidFill>
                <a:latin typeface="Bradley Hand ITC" panose="03070402050302030203" pitchFamily="66" charset="0"/>
              </a:rPr>
              <a:t>“But who wrote the epistle, in truth, God knows”</a:t>
            </a:r>
          </a:p>
          <a:p>
            <a:pPr marL="0" indent="0" algn="r">
              <a:buNone/>
            </a:pPr>
            <a:r>
              <a:rPr lang="en-US" sz="2000" dirty="0"/>
              <a:t>Ecclesiastical History VI.xxv.14</a:t>
            </a:r>
          </a:p>
        </p:txBody>
      </p:sp>
    </p:spTree>
    <p:extLst>
      <p:ext uri="{BB962C8B-B14F-4D97-AF65-F5344CB8AC3E}">
        <p14:creationId xmlns:p14="http://schemas.microsoft.com/office/powerpoint/2010/main" val="2653631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31DC-9C37-45D1-8278-E9D43CDBAE14}"/>
              </a:ext>
            </a:extLst>
          </p:cNvPr>
          <p:cNvSpPr>
            <a:spLocks noGrp="1"/>
          </p:cNvSpPr>
          <p:nvPr>
            <p:ph type="title"/>
          </p:nvPr>
        </p:nvSpPr>
        <p:spPr>
          <a:xfrm>
            <a:off x="0" y="24064"/>
            <a:ext cx="12192000" cy="2189747"/>
          </a:xfrm>
        </p:spPr>
        <p:txBody>
          <a:bodyPr/>
          <a:lstStyle/>
          <a:p>
            <a:pPr algn="ctr"/>
            <a:r>
              <a:rPr lang="en-US" b="1" dirty="0">
                <a:solidFill>
                  <a:srgbClr val="C00000"/>
                </a:solidFill>
                <a:effectLst>
                  <a:outerShdw blurRad="38100" dist="38100" dir="2700000" algn="tl">
                    <a:srgbClr val="000000">
                      <a:alpha val="43137"/>
                    </a:srgbClr>
                  </a:outerShdw>
                </a:effectLst>
                <a:latin typeface="Agency FB" panose="020B0503020202020204" pitchFamily="34" charset="0"/>
              </a:rPr>
              <a:t>THE HIGH PRIESTLY ENTRANCE OF CHRIST INTO HEAVEN</a:t>
            </a:r>
            <a:br>
              <a:rPr lang="en-US" b="1" dirty="0"/>
            </a:br>
            <a:r>
              <a:rPr lang="en-US" sz="2800" b="1" dirty="0">
                <a:solidFill>
                  <a:srgbClr val="FF0000"/>
                </a:solidFill>
                <a:effectLst>
                  <a:outerShdw blurRad="38100" dist="38100" dir="2700000" algn="tl">
                    <a:srgbClr val="000000">
                      <a:alpha val="43137"/>
                    </a:srgbClr>
                  </a:outerShdw>
                </a:effectLst>
              </a:rPr>
              <a:t>The author of Hebrews sees a profound parallel between Yom Kippur and the death, resurrection, and ascension of Jesus.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8F0B30E-84D8-40B0-8DE8-1C42128F1C8F}"/>
              </a:ext>
            </a:extLst>
          </p:cNvPr>
          <p:cNvSpPr>
            <a:spLocks noGrp="1"/>
          </p:cNvSpPr>
          <p:nvPr>
            <p:ph sz="half" idx="1"/>
          </p:nvPr>
        </p:nvSpPr>
        <p:spPr>
          <a:xfrm>
            <a:off x="312821" y="1997243"/>
            <a:ext cx="5667291" cy="4596061"/>
          </a:xfrm>
          <a:solidFill>
            <a:schemeClr val="accent5">
              <a:lumMod val="75000"/>
            </a:schemeClr>
          </a:solidFill>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On Yom Kippur, the High Priest made his once-in-a-year entrance into the Most Holy Place to atone for the nation’s sins (Lv. 16).</a:t>
            </a:r>
          </a:p>
          <a:p>
            <a:r>
              <a:rPr lang="en-US" sz="2400" i="1" dirty="0">
                <a:solidFill>
                  <a:schemeClr val="bg1"/>
                </a:solidFill>
              </a:rPr>
              <a:t>On that day, he passed through the inner curtain to intercede for the people.</a:t>
            </a:r>
          </a:p>
          <a:p>
            <a:r>
              <a:rPr lang="en-US" sz="2400" i="1" dirty="0">
                <a:solidFill>
                  <a:schemeClr val="bg1"/>
                </a:solidFill>
              </a:rPr>
              <a:t>As a human person, he represented the people to God.</a:t>
            </a:r>
          </a:p>
        </p:txBody>
      </p:sp>
      <p:sp>
        <p:nvSpPr>
          <p:cNvPr id="4" name="Content Placeholder 3">
            <a:extLst>
              <a:ext uri="{FF2B5EF4-FFF2-40B4-BE49-F238E27FC236}">
                <a16:creationId xmlns:a16="http://schemas.microsoft.com/office/drawing/2014/main" id="{368805ED-886E-40B7-BD1D-AD2740EB40FE}"/>
              </a:ext>
            </a:extLst>
          </p:cNvPr>
          <p:cNvSpPr>
            <a:spLocks noGrp="1"/>
          </p:cNvSpPr>
          <p:nvPr>
            <p:ph sz="half" idx="2"/>
          </p:nvPr>
        </p:nvSpPr>
        <p:spPr>
          <a:xfrm>
            <a:off x="6208712" y="1997243"/>
            <a:ext cx="5667291" cy="4596060"/>
          </a:xfrm>
          <a:solidFill>
            <a:srgbClr val="002060"/>
          </a:solidFill>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When Jesus had made purification for sins, he sat down on the right hand of God (1:3b; 2:17-18).</a:t>
            </a:r>
          </a:p>
          <a:p>
            <a:r>
              <a:rPr lang="en-US" sz="2400" i="1" dirty="0">
                <a:solidFill>
                  <a:schemeClr val="bg1"/>
                </a:solidFill>
                <a:effectLst>
                  <a:outerShdw blurRad="38100" dist="38100" dir="2700000" algn="tl">
                    <a:srgbClr val="000000">
                      <a:alpha val="43137"/>
                    </a:srgbClr>
                  </a:outerShdw>
                </a:effectLst>
              </a:rPr>
              <a:t>He passed through the heavens into heaven’s Most Holy Place (4:14).</a:t>
            </a:r>
          </a:p>
          <a:p>
            <a:r>
              <a:rPr lang="en-US" sz="2400" i="1" dirty="0">
                <a:solidFill>
                  <a:schemeClr val="bg1"/>
                </a:solidFill>
                <a:effectLst>
                  <a:outerShdw blurRad="38100" dist="38100" dir="2700000" algn="tl">
                    <a:srgbClr val="000000">
                      <a:alpha val="43137"/>
                    </a:srgbClr>
                  </a:outerShdw>
                </a:effectLst>
              </a:rPr>
              <a:t>As a human person, made like his brothers in every way (2:17), he fully represents their weaknesses, even though he himself was without sin (4:15). </a:t>
            </a:r>
          </a:p>
        </p:txBody>
      </p:sp>
    </p:spTree>
    <p:extLst>
      <p:ext uri="{BB962C8B-B14F-4D97-AF65-F5344CB8AC3E}">
        <p14:creationId xmlns:p14="http://schemas.microsoft.com/office/powerpoint/2010/main" val="9970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randombar(horizontal)">
                                      <p:cBhvr>
                                        <p:cTn id="27" dur="500"/>
                                        <p:tgtEl>
                                          <p:spTgt spid="4">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E3CA-10AC-498B-B9CD-71ED56EE4434}"/>
              </a:ext>
            </a:extLst>
          </p:cNvPr>
          <p:cNvSpPr>
            <a:spLocks noGrp="1"/>
          </p:cNvSpPr>
          <p:nvPr>
            <p:ph type="title"/>
          </p:nvPr>
        </p:nvSpPr>
        <p:spPr>
          <a:xfrm>
            <a:off x="1491838" y="224033"/>
            <a:ext cx="9312520" cy="863488"/>
          </a:xfrm>
        </p:spPr>
        <p:txBody>
          <a:bodyPr/>
          <a:lstStyle/>
          <a:p>
            <a:pPr algn="ctr"/>
            <a:r>
              <a:rPr lang="en-US" b="1" dirty="0">
                <a:solidFill>
                  <a:srgbClr val="FF0000"/>
                </a:solidFill>
                <a:effectLst>
                  <a:outerShdw blurRad="38100" dist="38100" dir="2700000" algn="tl">
                    <a:srgbClr val="000000">
                      <a:alpha val="43137"/>
                    </a:srgbClr>
                  </a:outerShdw>
                </a:effectLst>
              </a:rPr>
              <a:t>Drawing Near the Throne of Grace (4:16)</a:t>
            </a:r>
          </a:p>
        </p:txBody>
      </p:sp>
      <p:sp>
        <p:nvSpPr>
          <p:cNvPr id="3" name="Content Placeholder 2">
            <a:extLst>
              <a:ext uri="{FF2B5EF4-FFF2-40B4-BE49-F238E27FC236}">
                <a16:creationId xmlns:a16="http://schemas.microsoft.com/office/drawing/2014/main" id="{C8FCFC7D-149E-4642-B999-07E68A43B4A3}"/>
              </a:ext>
            </a:extLst>
          </p:cNvPr>
          <p:cNvSpPr>
            <a:spLocks noGrp="1"/>
          </p:cNvSpPr>
          <p:nvPr>
            <p:ph idx="1"/>
          </p:nvPr>
        </p:nvSpPr>
        <p:spPr>
          <a:xfrm>
            <a:off x="770022" y="1087520"/>
            <a:ext cx="10708104" cy="5770480"/>
          </a:xfrm>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The throne language used here is important, for God’s ancient throne was the lid or mercy-seat of the ark (Ex. 25:22). The typical English rendering of “enthroned between the cherubim” (cf. 1 Sa. 4:4; 2 Sa. 6:2; 2 Kg. 19:15; 1 Chr. 13:6; Ps. 80:1; 99:1; Is. 37:16, etc.) envisions the atonement lid as God’s earthly throne.</a:t>
            </a:r>
          </a:p>
          <a:p>
            <a:r>
              <a:rPr lang="en-US" sz="2400" i="1" dirty="0">
                <a:solidFill>
                  <a:schemeClr val="tx1"/>
                </a:solidFill>
              </a:rPr>
              <a:t>Still, as Solomon expressed it, God’s true throne is heavenly (2 Chr. 6:18, 21).</a:t>
            </a:r>
          </a:p>
          <a:p>
            <a:r>
              <a:rPr lang="en-US" sz="2400" i="1" dirty="0">
                <a:solidFill>
                  <a:schemeClr val="tx1"/>
                </a:solidFill>
              </a:rPr>
              <a:t>Though the author of Hebrews does not directly mention it yet, his admonition to “draw near to the throne of grace” (4:16) presumes that in Christ it now is possible to draw near God’s throne, a hint that he will later draw attention to more directly (cf. 10:20).</a:t>
            </a:r>
          </a:p>
          <a:p>
            <a:r>
              <a:rPr lang="en-US" sz="2400" i="1" dirty="0">
                <a:solidFill>
                  <a:schemeClr val="tx1"/>
                </a:solidFill>
              </a:rPr>
              <a:t>He seems to assume the tearing of the inner curtain (cf. Mt. 27:51; Mk. 15:38; Lk. 23:45).</a:t>
            </a:r>
          </a:p>
        </p:txBody>
      </p:sp>
    </p:spTree>
    <p:extLst>
      <p:ext uri="{BB962C8B-B14F-4D97-AF65-F5344CB8AC3E}">
        <p14:creationId xmlns:p14="http://schemas.microsoft.com/office/powerpoint/2010/main" val="28668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894" y="0"/>
            <a:ext cx="10602211" cy="1070018"/>
          </a:xfrm>
        </p:spPr>
        <p:txBody>
          <a:bodyPr/>
          <a:lstStyle/>
          <a:p>
            <a:pPr algn="ctr">
              <a:defRPr/>
            </a:pPr>
            <a:r>
              <a:rPr lang="en-US" b="1" dirty="0">
                <a:solidFill>
                  <a:srgbClr val="FFFF00"/>
                </a:solidFill>
                <a:effectLst>
                  <a:outerShdw blurRad="38100" dist="38100" dir="2700000" algn="tl">
                    <a:srgbClr val="000000">
                      <a:alpha val="43137"/>
                    </a:srgbClr>
                  </a:outerShdw>
                </a:effectLst>
              </a:rPr>
              <a:t>The Two Basic High Priestly Qualifications </a:t>
            </a:r>
            <a:r>
              <a:rPr lang="en-US" sz="2800" b="1" dirty="0">
                <a:solidFill>
                  <a:srgbClr val="FFFF00"/>
                </a:solidFill>
                <a:effectLst>
                  <a:outerShdw blurRad="38100" dist="38100" dir="2700000" algn="tl">
                    <a:srgbClr val="000000">
                      <a:alpha val="43137"/>
                    </a:srgbClr>
                  </a:outerShdw>
                </a:effectLst>
              </a:rPr>
              <a:t>(5:1-10)</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6525127" y="1197533"/>
            <a:ext cx="5182680" cy="2351782"/>
          </a:xfrm>
          <a:solidFill>
            <a:srgbClr val="3E5400"/>
          </a:solidFill>
          <a:ln>
            <a:solidFill>
              <a:schemeClr val="tx1"/>
            </a:solidFill>
          </a:ln>
        </p:spPr>
        <p:txBody>
          <a:bodyPr>
            <a:normAutofit/>
          </a:bodyPr>
          <a:lstStyle/>
          <a:p>
            <a:pPr marL="0" indent="0">
              <a:buNone/>
              <a:defRPr/>
            </a:pPr>
            <a:r>
              <a:rPr lang="en-US" sz="28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ORDINATION</a:t>
            </a:r>
          </a:p>
          <a:p>
            <a:pPr>
              <a:defRPr/>
            </a:pPr>
            <a:r>
              <a:rPr lang="en-US" sz="2400" i="1" dirty="0">
                <a:solidFill>
                  <a:schemeClr val="bg1"/>
                </a:solidFill>
                <a:latin typeface="Arial Narrow" panose="020B0606020202030204" pitchFamily="34" charset="0"/>
                <a:cs typeface="Aharoni" panose="02010803020104030203" pitchFamily="2" charset="-79"/>
              </a:rPr>
              <a:t>The honor of ordination was not self-chosen.</a:t>
            </a:r>
          </a:p>
          <a:p>
            <a:pPr>
              <a:defRPr/>
            </a:pPr>
            <a:r>
              <a:rPr lang="en-US" sz="2400" i="1" dirty="0">
                <a:solidFill>
                  <a:schemeClr val="bg1"/>
                </a:solidFill>
                <a:latin typeface="Arial Narrow" panose="020B0606020202030204" pitchFamily="34" charset="0"/>
                <a:cs typeface="Aharoni" panose="02010803020104030203" pitchFamily="2" charset="-79"/>
              </a:rPr>
              <a:t>Aaron, the first high priest, was directly appointed by God (cf. Ex. 28:1-4; Lv. 8).</a:t>
            </a:r>
          </a:p>
        </p:txBody>
      </p:sp>
      <p:sp>
        <p:nvSpPr>
          <p:cNvPr id="6" name="Content Placeholder 5"/>
          <p:cNvSpPr>
            <a:spLocks noGrp="1"/>
          </p:cNvSpPr>
          <p:nvPr>
            <p:ph sz="half" idx="2"/>
          </p:nvPr>
        </p:nvSpPr>
        <p:spPr>
          <a:xfrm>
            <a:off x="484193" y="1154720"/>
            <a:ext cx="5182680" cy="3080396"/>
          </a:xfrm>
          <a:solidFill>
            <a:srgbClr val="484600"/>
          </a:solidFill>
          <a:ln>
            <a:solidFill>
              <a:schemeClr val="tx1"/>
            </a:solidFill>
          </a:ln>
        </p:spPr>
        <p:txBody>
          <a:bodyPr>
            <a:normAutofit/>
          </a:bodyPr>
          <a:lstStyle/>
          <a:p>
            <a:pPr marL="0" indent="0">
              <a:buNone/>
              <a:defRPr/>
            </a:pPr>
            <a:r>
              <a:rPr lang="en-US" sz="28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REPRESENTATION</a:t>
            </a:r>
          </a:p>
          <a:p>
            <a:pPr>
              <a:defRPr/>
            </a:pPr>
            <a:r>
              <a:rPr lang="en-US" sz="2400" i="1" dirty="0">
                <a:solidFill>
                  <a:schemeClr val="bg1"/>
                </a:solidFill>
                <a:latin typeface="Arial Narrow" panose="020B0606020202030204" pitchFamily="34" charset="0"/>
                <a:cs typeface="Aharoni" panose="02010803020104030203" pitchFamily="2" charset="-79"/>
              </a:rPr>
              <a:t>A priest is by definition a representative of the people.</a:t>
            </a:r>
          </a:p>
          <a:p>
            <a:pPr>
              <a:defRPr/>
            </a:pPr>
            <a:r>
              <a:rPr lang="en-US" sz="2400" i="1" dirty="0">
                <a:solidFill>
                  <a:schemeClr val="bg1"/>
                </a:solidFill>
                <a:latin typeface="Arial Narrow" panose="020B0606020202030204" pitchFamily="34" charset="0"/>
                <a:cs typeface="Aharoni" panose="02010803020104030203" pitchFamily="2" charset="-79"/>
              </a:rPr>
              <a:t>He is obliged to show gentleness and empathy, since he is himself characterized by weakness, offering sacrifice for himself as well as the people.</a:t>
            </a:r>
          </a:p>
        </p:txBody>
      </p:sp>
      <p:sp>
        <p:nvSpPr>
          <p:cNvPr id="3" name="TextBox 2"/>
          <p:cNvSpPr txBox="1"/>
          <p:nvPr/>
        </p:nvSpPr>
        <p:spPr>
          <a:xfrm>
            <a:off x="0" y="5703280"/>
            <a:ext cx="12192000" cy="707886"/>
          </a:xfrm>
          <a:prstGeom prst="rect">
            <a:avLst/>
          </a:prstGeom>
          <a:noFill/>
        </p:spPr>
        <p:txBody>
          <a:bodyPr wrap="square">
            <a:spAutoFit/>
          </a:bodyPr>
          <a:lstStyle/>
          <a:p>
            <a:pPr algn="ctr">
              <a:defRPr/>
            </a:pPr>
            <a:r>
              <a:rPr lang="en-US" sz="4000" b="1" dirty="0">
                <a:solidFill>
                  <a:srgbClr val="FFFF00"/>
                </a:solidFill>
                <a:effectLst>
                  <a:outerShdw blurRad="38100" dist="38100" dir="2700000" algn="tl">
                    <a:srgbClr val="000000">
                      <a:alpha val="43137"/>
                    </a:srgbClr>
                  </a:outerShdw>
                </a:effectLst>
                <a:latin typeface="Agency FB" panose="020B0604020202020204" pitchFamily="2" charset="0"/>
              </a:rPr>
              <a:t>BOTH BY DIVINE CALL AND HUMAN EXPERIENCE, JESUS IS QUALIFIED</a:t>
            </a:r>
            <a:r>
              <a:rPr lang="en-US" sz="4000" dirty="0">
                <a:solidFill>
                  <a:srgbClr val="FFC000"/>
                </a:solidFill>
                <a:effectLst>
                  <a:outerShdw blurRad="38100" dist="38100" dir="2700000" algn="tl">
                    <a:srgbClr val="000000">
                      <a:alpha val="43137"/>
                    </a:srgbClr>
                  </a:outerShdw>
                </a:effectLst>
                <a:latin typeface="Agency FB" panose="020B0604020202020204" pitchFamily="2" charset="0"/>
              </a:rPr>
              <a:t>!</a:t>
            </a:r>
          </a:p>
        </p:txBody>
      </p:sp>
      <p:sp>
        <p:nvSpPr>
          <p:cNvPr id="4" name="TextBox 3">
            <a:extLst>
              <a:ext uri="{FF2B5EF4-FFF2-40B4-BE49-F238E27FC236}">
                <a16:creationId xmlns:a16="http://schemas.microsoft.com/office/drawing/2014/main" id="{03005813-8956-46E5-B601-6FBD62E0C4D8}"/>
              </a:ext>
            </a:extLst>
          </p:cNvPr>
          <p:cNvSpPr txBox="1"/>
          <p:nvPr/>
        </p:nvSpPr>
        <p:spPr>
          <a:xfrm>
            <a:off x="484193" y="4363228"/>
            <a:ext cx="5182680" cy="1200329"/>
          </a:xfrm>
          <a:prstGeom prst="rect">
            <a:avLst/>
          </a:prstGeom>
          <a:noFill/>
        </p:spPr>
        <p:txBody>
          <a:bodyPr wrap="square" rtlCol="0">
            <a:spAutoFit/>
          </a:bodyPr>
          <a:lstStyle/>
          <a:p>
            <a:pPr lvl="0" algn="ctr">
              <a:spcBef>
                <a:spcPts val="1000"/>
              </a:spcBef>
              <a:buClr>
                <a:srgbClr val="B31166"/>
              </a:buClr>
              <a:buSzPct val="80000"/>
              <a:defRPr/>
            </a:pPr>
            <a:r>
              <a:rPr lang="en-US" sz="2400" b="1" dirty="0">
                <a:solidFill>
                  <a:prstClr val="white"/>
                </a:solidFill>
                <a:latin typeface="Arial Narrow" panose="020B0606020202030204" pitchFamily="34" charset="0"/>
                <a:cs typeface="Aharoni" panose="02010803020104030203" pitchFamily="2" charset="-79"/>
              </a:rPr>
              <a:t>Jesus, in his earthly life, experienced the reality of human horror and the prospect of death.</a:t>
            </a:r>
          </a:p>
        </p:txBody>
      </p:sp>
      <p:sp>
        <p:nvSpPr>
          <p:cNvPr id="7" name="TextBox 6">
            <a:extLst>
              <a:ext uri="{FF2B5EF4-FFF2-40B4-BE49-F238E27FC236}">
                <a16:creationId xmlns:a16="http://schemas.microsoft.com/office/drawing/2014/main" id="{F929540E-F58E-4512-9ADD-2D5DD84D6348}"/>
              </a:ext>
            </a:extLst>
          </p:cNvPr>
          <p:cNvSpPr txBox="1"/>
          <p:nvPr/>
        </p:nvSpPr>
        <p:spPr>
          <a:xfrm>
            <a:off x="6525127" y="3681664"/>
            <a:ext cx="5182680" cy="1846659"/>
          </a:xfrm>
          <a:prstGeom prst="rect">
            <a:avLst/>
          </a:prstGeom>
          <a:noFill/>
        </p:spPr>
        <p:txBody>
          <a:bodyPr wrap="square" rtlCol="0">
            <a:spAutoFit/>
          </a:bodyPr>
          <a:lstStyle/>
          <a:p>
            <a:pPr lvl="0" algn="ctr">
              <a:spcBef>
                <a:spcPts val="1000"/>
              </a:spcBef>
              <a:buClr>
                <a:srgbClr val="B31166"/>
              </a:buClr>
              <a:buSzPct val="80000"/>
              <a:defRPr/>
            </a:pPr>
            <a:r>
              <a:rPr lang="en-US" sz="2400" b="1" dirty="0">
                <a:solidFill>
                  <a:prstClr val="white"/>
                </a:solidFill>
                <a:latin typeface="Arial Narrow" panose="020B0606020202030204" pitchFamily="34" charset="0"/>
                <a:cs typeface="Aharoni" panose="02010803020104030203" pitchFamily="2" charset="-79"/>
              </a:rPr>
              <a:t>Jesus, the Great High Priest, also required divine appointment, and this appointment was confirmed by God himself (Ps. 2:7; 110:4).</a:t>
            </a:r>
          </a:p>
          <a:p>
            <a:endParaRPr lang="en-US" dirty="0"/>
          </a:p>
        </p:txBody>
      </p:sp>
    </p:spTree>
    <p:extLst>
      <p:ext uri="{BB962C8B-B14F-4D97-AF65-F5344CB8AC3E}">
        <p14:creationId xmlns:p14="http://schemas.microsoft.com/office/powerpoint/2010/main" val="15050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randombar(horizontal)">
                                      <p:cBhvr>
                                        <p:cTn id="34" dur="500"/>
                                        <p:tgtEl>
                                          <p:spTgt spid="5">
                                            <p:bg/>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additive="base">
                                        <p:cTn id="4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3"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A8D3-8EE7-48C5-B3C1-4EF9099DFB74}"/>
              </a:ext>
            </a:extLst>
          </p:cNvPr>
          <p:cNvSpPr>
            <a:spLocks noGrp="1"/>
          </p:cNvSpPr>
          <p:nvPr>
            <p:ph type="title"/>
          </p:nvPr>
        </p:nvSpPr>
        <p:spPr>
          <a:xfrm>
            <a:off x="1154954" y="203651"/>
            <a:ext cx="8761413" cy="706964"/>
          </a:xfrm>
        </p:spPr>
        <p:txBody>
          <a:bodyPr/>
          <a:lstStyle/>
          <a:p>
            <a:r>
              <a:rPr lang="en-US" b="1" dirty="0">
                <a:solidFill>
                  <a:srgbClr val="FF0000"/>
                </a:solidFill>
                <a:effectLst>
                  <a:outerShdw blurRad="38100" dist="38100" dir="2700000" algn="tl">
                    <a:srgbClr val="000000">
                      <a:alpha val="43137"/>
                    </a:srgbClr>
                  </a:outerShdw>
                </a:effectLst>
              </a:rPr>
              <a:t>The Qualifications of Jesus</a:t>
            </a:r>
          </a:p>
        </p:txBody>
      </p:sp>
      <p:sp>
        <p:nvSpPr>
          <p:cNvPr id="3" name="Content Placeholder 2">
            <a:extLst>
              <a:ext uri="{FF2B5EF4-FFF2-40B4-BE49-F238E27FC236}">
                <a16:creationId xmlns:a16="http://schemas.microsoft.com/office/drawing/2014/main" id="{5F3301E5-A269-4CE6-96FE-3860FBEF483D}"/>
              </a:ext>
            </a:extLst>
          </p:cNvPr>
          <p:cNvSpPr>
            <a:spLocks noGrp="1"/>
          </p:cNvSpPr>
          <p:nvPr>
            <p:ph idx="1"/>
          </p:nvPr>
        </p:nvSpPr>
        <p:spPr>
          <a:xfrm>
            <a:off x="1154953" y="1039396"/>
            <a:ext cx="10732247" cy="5614953"/>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Jesus’ qualifications for priesthood are exemplified in his </a:t>
            </a:r>
            <a:r>
              <a:rPr lang="en-US" sz="2800" b="1" u="sng" dirty="0">
                <a:solidFill>
                  <a:srgbClr val="FFFF66"/>
                </a:solidFill>
                <a:effectLst>
                  <a:outerShdw blurRad="38100" dist="38100" dir="2700000" algn="tl">
                    <a:srgbClr val="000000">
                      <a:alpha val="43137"/>
                    </a:srgbClr>
                  </a:outerShdw>
                </a:effectLst>
              </a:rPr>
              <a:t>crucible in Gethsemane </a:t>
            </a:r>
            <a:r>
              <a:rPr lang="en-US" sz="2800" b="1" dirty="0">
                <a:solidFill>
                  <a:srgbClr val="FFFF66"/>
                </a:solidFill>
                <a:effectLst>
                  <a:outerShdw blurRad="38100" dist="38100" dir="2700000" algn="tl">
                    <a:srgbClr val="000000">
                      <a:alpha val="43137"/>
                    </a:srgbClr>
                  </a:outerShdw>
                </a:effectLst>
              </a:rPr>
              <a:t>(where he suffered as a human) and in his </a:t>
            </a:r>
            <a:r>
              <a:rPr lang="en-US" sz="2800" b="1" u="sng" dirty="0">
                <a:solidFill>
                  <a:srgbClr val="FFFF66"/>
                </a:solidFill>
                <a:effectLst>
                  <a:outerShdw blurRad="38100" dist="38100" dir="2700000" algn="tl">
                    <a:srgbClr val="000000">
                      <a:alpha val="43137"/>
                    </a:srgbClr>
                  </a:outerShdw>
                </a:effectLst>
              </a:rPr>
              <a:t>perfect obedience </a:t>
            </a:r>
            <a:r>
              <a:rPr lang="en-US" sz="2800" b="1" dirty="0">
                <a:solidFill>
                  <a:srgbClr val="FFFF66"/>
                </a:solidFill>
                <a:effectLst>
                  <a:outerShdw blurRad="38100" dist="38100" dir="2700000" algn="tl">
                    <a:srgbClr val="000000">
                      <a:alpha val="43137"/>
                    </a:srgbClr>
                  </a:outerShdw>
                </a:effectLst>
              </a:rPr>
              <a:t>(where he dedicated himself to the cross that lay before him).</a:t>
            </a:r>
          </a:p>
          <a:p>
            <a:r>
              <a:rPr lang="en-US" sz="2400" i="1" dirty="0">
                <a:solidFill>
                  <a:schemeClr val="tx1"/>
                </a:solidFill>
              </a:rPr>
              <a:t>It is obvious that the author of Hebrews now draws upon the experience of Jesus in Gethsemane, where the Lord recoiled from the horrific reality of what was ahead. Though the author does not quote the wrenching words, “Father if it be possible…” he surely has them in mind (Mt. 26:36-46//Mk. 14:32-42//Lk. 22:39-46).</a:t>
            </a:r>
          </a:p>
          <a:p>
            <a:r>
              <a:rPr lang="en-US" sz="2400" i="1" dirty="0">
                <a:solidFill>
                  <a:schemeClr val="tx1"/>
                </a:solidFill>
              </a:rPr>
              <a:t>Jesus suffered as God’s obedient Son, and in this suffering, he served perfectly as the great High Priest in Melchizedek’s order, bringing salvation to all his followers. (The author will take up the meaning of Melchizedek’s priesthood later in Chapter 7).</a:t>
            </a:r>
          </a:p>
        </p:txBody>
      </p:sp>
    </p:spTree>
    <p:extLst>
      <p:ext uri="{BB962C8B-B14F-4D97-AF65-F5344CB8AC3E}">
        <p14:creationId xmlns:p14="http://schemas.microsoft.com/office/powerpoint/2010/main" val="36926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Third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(5:11—6:12)</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524231" y="1917699"/>
            <a:ext cx="10035785" cy="3885223"/>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The first readers of the letter are judged to be immature Christians who need to make real progress toward spiritual perception.</a:t>
            </a:r>
          </a:p>
          <a:p>
            <a:pPr>
              <a:defRPr/>
            </a:pPr>
            <a:r>
              <a:rPr lang="en-US" sz="2400" i="1" dirty="0">
                <a:solidFill>
                  <a:schemeClr val="tx1"/>
                </a:solidFill>
              </a:rPr>
              <a:t>It would be especially disastrous for those who had begun a new life in Christ to revert back to something less.</a:t>
            </a:r>
          </a:p>
          <a:p>
            <a:pPr>
              <a:defRPr/>
            </a:pPr>
            <a:r>
              <a:rPr lang="en-US" sz="2400" i="1" dirty="0">
                <a:solidFill>
                  <a:schemeClr val="tx1"/>
                </a:solidFill>
              </a:rPr>
              <a:t>In turning back from Christ, it would be as though they were crucifying him all over again!</a:t>
            </a:r>
          </a:p>
        </p:txBody>
      </p:sp>
      <p:sp>
        <p:nvSpPr>
          <p:cNvPr id="5" name="Slide Number Placeholder 4"/>
          <p:cNvSpPr>
            <a:spLocks noGrp="1"/>
          </p:cNvSpPr>
          <p:nvPr>
            <p:ph type="sldNum" sz="quarter" idx="12"/>
          </p:nvPr>
        </p:nvSpPr>
        <p:spPr/>
        <p:txBody>
          <a:bodyPr/>
          <a:lstStyle/>
          <a:p>
            <a:pPr>
              <a:defRPr/>
            </a:pPr>
            <a:fld id="{465C3850-461B-44AC-B213-E6445CDD1819}" type="slidenum">
              <a:rPr lang="en-US" altLang="en-US" smtClean="0"/>
              <a:pPr>
                <a:defRPr/>
              </a:pPr>
              <a:t>54</a:t>
            </a:fld>
            <a:endParaRPr lang="en-US" altLang="en-US"/>
          </a:p>
        </p:txBody>
      </p:sp>
    </p:spTree>
    <p:extLst>
      <p:ext uri="{BB962C8B-B14F-4D97-AF65-F5344CB8AC3E}">
        <p14:creationId xmlns:p14="http://schemas.microsoft.com/office/powerpoint/2010/main" val="21907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1418-04C0-4C10-AA77-1B46F0DAC79F}"/>
              </a:ext>
            </a:extLst>
          </p:cNvPr>
          <p:cNvSpPr>
            <a:spLocks noGrp="1"/>
          </p:cNvSpPr>
          <p:nvPr>
            <p:ph type="title"/>
          </p:nvPr>
        </p:nvSpPr>
        <p:spPr/>
        <p:txBody>
          <a:bodyPr/>
          <a:lstStyle/>
          <a:p>
            <a:r>
              <a:rPr lang="en-US" b="1" dirty="0">
                <a:solidFill>
                  <a:srgbClr val="FFFF99"/>
                </a:solidFill>
                <a:effectLst>
                  <a:outerShdw blurRad="38100" dist="38100" dir="2700000" algn="tl">
                    <a:srgbClr val="000000">
                      <a:alpha val="43137"/>
                    </a:srgbClr>
                  </a:outerShdw>
                </a:effectLst>
              </a:rPr>
              <a:t>Sluggish Disciples</a:t>
            </a:r>
          </a:p>
        </p:txBody>
      </p:sp>
      <p:sp>
        <p:nvSpPr>
          <p:cNvPr id="3" name="Content Placeholder 2">
            <a:extLst>
              <a:ext uri="{FF2B5EF4-FFF2-40B4-BE49-F238E27FC236}">
                <a16:creationId xmlns:a16="http://schemas.microsoft.com/office/drawing/2014/main" id="{3974DB0C-8311-48AC-B9C9-55BE5FC3E005}"/>
              </a:ext>
            </a:extLst>
          </p:cNvPr>
          <p:cNvSpPr>
            <a:spLocks noGrp="1"/>
          </p:cNvSpPr>
          <p:nvPr>
            <p:ph idx="1"/>
          </p:nvPr>
        </p:nvSpPr>
        <p:spPr>
          <a:xfrm>
            <a:off x="1154954" y="2074114"/>
            <a:ext cx="10467551" cy="3749174"/>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use of the word </a:t>
            </a:r>
            <a:r>
              <a:rPr lang="en-US" sz="2800" b="1" dirty="0" err="1">
                <a:solidFill>
                  <a:srgbClr val="FFFF00"/>
                </a:solidFill>
                <a:effectLst>
                  <a:outerShdw blurRad="38100" dist="38100" dir="2700000" algn="tl">
                    <a:srgbClr val="000000">
                      <a:alpha val="43137"/>
                    </a:srgbClr>
                  </a:outerShdw>
                </a:effectLst>
                <a:latin typeface="Greekth" panose="02020803070505020304" pitchFamily="18" charset="0"/>
              </a:rPr>
              <a:t>nwqro</a:t>
            </a:r>
            <a:r>
              <a:rPr lang="en-US" sz="2800" b="1" dirty="0">
                <a:solidFill>
                  <a:srgbClr val="FFFF00"/>
                </a:solidFill>
                <a:effectLst>
                  <a:outerShdw blurRad="38100" dist="38100" dir="2700000" algn="tl">
                    <a:srgbClr val="000000">
                      <a:alpha val="43137"/>
                    </a:srgbClr>
                  </a:outerShdw>
                </a:effectLst>
                <a:latin typeface="Greekth" panose="02020803070505020304" pitchFamily="18" charset="0"/>
              </a:rPr>
              <a:t>&lt;j</a:t>
            </a:r>
            <a:r>
              <a:rPr lang="en-US" sz="2800" b="1" dirty="0">
                <a:solidFill>
                  <a:srgbClr val="FFFF00"/>
                </a:solidFill>
                <a:effectLst>
                  <a:outerShdw blurRad="38100" dist="38100" dir="2700000" algn="tl">
                    <a:srgbClr val="000000">
                      <a:alpha val="43137"/>
                    </a:srgbClr>
                  </a:outerShdw>
                </a:effectLst>
              </a:rPr>
              <a:t> (= sluggish) recalls the sleeping disciples who accompanied Jesus to Gethsemane. They slept while he prayed.</a:t>
            </a:r>
          </a:p>
          <a:p>
            <a:r>
              <a:rPr lang="en-US" sz="2400" i="1" dirty="0">
                <a:solidFill>
                  <a:schemeClr val="tx1"/>
                </a:solidFill>
              </a:rPr>
              <a:t>Similarly, the readers, though they had been Christians for some time, still needed basic instruction about Christianity’s fundamental truths.</a:t>
            </a:r>
          </a:p>
          <a:p>
            <a:r>
              <a:rPr lang="en-US" sz="2400" i="1" dirty="0">
                <a:solidFill>
                  <a:schemeClr val="tx1"/>
                </a:solidFill>
              </a:rPr>
              <a:t>Spiritually, they still were infants, unable to think critically about even elementary concepts.</a:t>
            </a:r>
          </a:p>
        </p:txBody>
      </p:sp>
    </p:spTree>
    <p:extLst>
      <p:ext uri="{BB962C8B-B14F-4D97-AF65-F5344CB8AC3E}">
        <p14:creationId xmlns:p14="http://schemas.microsoft.com/office/powerpoint/2010/main" val="286224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B8DF-6812-4A8A-8BB0-7158E63BF543}"/>
              </a:ext>
            </a:extLst>
          </p:cNvPr>
          <p:cNvSpPr>
            <a:spLocks noGrp="1"/>
          </p:cNvSpPr>
          <p:nvPr>
            <p:ph type="title"/>
          </p:nvPr>
        </p:nvSpPr>
        <p:spPr>
          <a:xfrm>
            <a:off x="1154952" y="484718"/>
            <a:ext cx="8761413" cy="706964"/>
          </a:xfrm>
        </p:spPr>
        <p:txBody>
          <a:bodyPr/>
          <a:lstStyle/>
          <a:p>
            <a:r>
              <a:rPr lang="en-US" b="1" dirty="0">
                <a:solidFill>
                  <a:srgbClr val="FFFF99"/>
                </a:solidFill>
                <a:effectLst>
                  <a:outerShdw blurRad="38100" dist="38100" dir="2700000" algn="tl">
                    <a:srgbClr val="000000">
                      <a:alpha val="43137"/>
                    </a:srgbClr>
                  </a:outerShdw>
                </a:effectLst>
              </a:rPr>
              <a:t>The Basics</a:t>
            </a:r>
          </a:p>
        </p:txBody>
      </p:sp>
      <p:sp>
        <p:nvSpPr>
          <p:cNvPr id="3" name="Content Placeholder 2">
            <a:extLst>
              <a:ext uri="{FF2B5EF4-FFF2-40B4-BE49-F238E27FC236}">
                <a16:creationId xmlns:a16="http://schemas.microsoft.com/office/drawing/2014/main" id="{68D9DC02-5925-4614-B817-FD25AD607846}"/>
              </a:ext>
            </a:extLst>
          </p:cNvPr>
          <p:cNvSpPr>
            <a:spLocks noGrp="1"/>
          </p:cNvSpPr>
          <p:nvPr>
            <p:ph idx="1"/>
          </p:nvPr>
        </p:nvSpPr>
        <p:spPr>
          <a:xfrm>
            <a:off x="1187076" y="1347538"/>
            <a:ext cx="10700124" cy="5245767"/>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As examples of rudimentary lessons, the author offers a short list:</a:t>
            </a:r>
          </a:p>
          <a:p>
            <a:r>
              <a:rPr lang="en-US" sz="2400" b="1" i="1" dirty="0">
                <a:solidFill>
                  <a:schemeClr val="tx1"/>
                </a:solidFill>
              </a:rPr>
              <a:t>Repentance from Dead Works:  </a:t>
            </a:r>
            <a:r>
              <a:rPr lang="en-US" sz="2400" i="1" dirty="0">
                <a:solidFill>
                  <a:schemeClr val="tx1"/>
                </a:solidFill>
              </a:rPr>
              <a:t>turning away from behaviors leading to spiritual death</a:t>
            </a:r>
          </a:p>
          <a:p>
            <a:r>
              <a:rPr lang="en-US" sz="2400" b="1" i="1" dirty="0">
                <a:solidFill>
                  <a:schemeClr val="tx1"/>
                </a:solidFill>
              </a:rPr>
              <a:t>Faith in God: </a:t>
            </a:r>
            <a:r>
              <a:rPr lang="en-US" sz="2400" i="1" dirty="0">
                <a:solidFill>
                  <a:schemeClr val="tx1"/>
                </a:solidFill>
              </a:rPr>
              <a:t>believing in the good news</a:t>
            </a:r>
          </a:p>
          <a:p>
            <a:r>
              <a:rPr lang="en-US" sz="2400" b="1" i="1" dirty="0">
                <a:solidFill>
                  <a:schemeClr val="tx1"/>
                </a:solidFill>
              </a:rPr>
              <a:t>Baptisms: </a:t>
            </a:r>
            <a:r>
              <a:rPr lang="en-US" sz="2400" i="1" dirty="0">
                <a:solidFill>
                  <a:schemeClr val="tx1"/>
                </a:solidFill>
              </a:rPr>
              <a:t>Jewish ceremonial cleansings that anticipated Christian baptism</a:t>
            </a:r>
          </a:p>
          <a:p>
            <a:r>
              <a:rPr lang="en-US" sz="2400" b="1" i="1" dirty="0">
                <a:solidFill>
                  <a:schemeClr val="tx1"/>
                </a:solidFill>
              </a:rPr>
              <a:t>Laying on of Hands: </a:t>
            </a:r>
            <a:r>
              <a:rPr lang="en-US" sz="2400" i="1" dirty="0">
                <a:solidFill>
                  <a:schemeClr val="tx1"/>
                </a:solidFill>
              </a:rPr>
              <a:t>the practice of the early church symbolizing the gift of the Spirit (cf. Ac. 8:17; 9:12, 17; 19:6)</a:t>
            </a:r>
          </a:p>
          <a:p>
            <a:r>
              <a:rPr lang="en-US" sz="2400" b="1" i="1" dirty="0">
                <a:solidFill>
                  <a:schemeClr val="tx1"/>
                </a:solidFill>
              </a:rPr>
              <a:t>Resurrection of the Dead: </a:t>
            </a:r>
            <a:r>
              <a:rPr lang="en-US" sz="2400" i="1" dirty="0">
                <a:solidFill>
                  <a:schemeClr val="tx1"/>
                </a:solidFill>
              </a:rPr>
              <a:t>the central Christian hope at Christ’s return</a:t>
            </a:r>
          </a:p>
          <a:p>
            <a:r>
              <a:rPr lang="en-US" sz="2400" b="1" i="1" dirty="0">
                <a:solidFill>
                  <a:schemeClr val="tx1"/>
                </a:solidFill>
              </a:rPr>
              <a:t>Eternal Judgment: </a:t>
            </a:r>
            <a:r>
              <a:rPr lang="en-US" sz="2400" i="1" dirty="0">
                <a:solidFill>
                  <a:schemeClr val="tx1"/>
                </a:solidFill>
              </a:rPr>
              <a:t>the certainty of God’s final evaluation at the end of the age</a:t>
            </a:r>
          </a:p>
        </p:txBody>
      </p:sp>
    </p:spTree>
    <p:extLst>
      <p:ext uri="{BB962C8B-B14F-4D97-AF65-F5344CB8AC3E}">
        <p14:creationId xmlns:p14="http://schemas.microsoft.com/office/powerpoint/2010/main" val="5386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347141" name="Rectangle 5">
            <a:extLst>
              <a:ext uri="{FF2B5EF4-FFF2-40B4-BE49-F238E27FC236}">
                <a16:creationId xmlns:a16="http://schemas.microsoft.com/office/drawing/2014/main" id="{8EE7A961-F01E-4111-9047-094ADC545176}"/>
              </a:ext>
            </a:extLst>
          </p:cNvPr>
          <p:cNvSpPr>
            <a:spLocks noGrp="1" noChangeArrowheads="1"/>
          </p:cNvSpPr>
          <p:nvPr>
            <p:ph type="body" sz="half" idx="1"/>
          </p:nvPr>
        </p:nvSpPr>
        <p:spPr>
          <a:xfrm>
            <a:off x="1981200" y="1600200"/>
            <a:ext cx="3810000" cy="4572000"/>
          </a:xfrm>
        </p:spPr>
        <p:txBody>
          <a:bodyPr/>
          <a:lstStyle/>
          <a:p>
            <a:pPr algn="r" eaLnBrk="1" hangingPunct="1">
              <a:buFont typeface="Wingdings" panose="05000000000000000000" pitchFamily="2" charset="2"/>
              <a:buNone/>
              <a:defRPr/>
            </a:pPr>
            <a:r>
              <a:rPr lang="en-US" altLang="en-US" sz="2400"/>
              <a:t>Second temple </a:t>
            </a:r>
            <a:r>
              <a:rPr lang="en-US" altLang="en-US" sz="2400" i="1"/>
              <a:t>mikveh</a:t>
            </a:r>
            <a:r>
              <a:rPr lang="en-US" altLang="en-US" sz="2400"/>
              <a:t> (baptismal pool) excavated near the stairway at the southern wall of the temple mount.</a:t>
            </a:r>
          </a:p>
          <a:p>
            <a:pPr algn="r" eaLnBrk="1" hangingPunct="1">
              <a:buFont typeface="Wingdings" panose="05000000000000000000" pitchFamily="2" charset="2"/>
              <a:buNone/>
              <a:defRPr/>
            </a:pPr>
            <a:endParaRPr lang="en-US" altLang="en-US" sz="2400"/>
          </a:p>
          <a:p>
            <a:pPr algn="r" eaLnBrk="1" hangingPunct="1">
              <a:buFont typeface="Wingdings" panose="05000000000000000000" pitchFamily="2" charset="2"/>
              <a:buNone/>
              <a:defRPr/>
            </a:pPr>
            <a:r>
              <a:rPr lang="en-US" altLang="en-US" sz="2400"/>
              <a:t>It would have been in use during the time of Jesus.</a:t>
            </a:r>
          </a:p>
        </p:txBody>
      </p:sp>
      <p:pic>
        <p:nvPicPr>
          <p:cNvPr id="53251" name="Picture 7" descr="NTA52">
            <a:extLst>
              <a:ext uri="{FF2B5EF4-FFF2-40B4-BE49-F238E27FC236}">
                <a16:creationId xmlns:a16="http://schemas.microsoft.com/office/drawing/2014/main" id="{98D5897D-1A3A-4857-80DF-85882F3658B4}"/>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6172200" y="0"/>
            <a:ext cx="44958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8711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6789-1DEF-4AE7-8A78-781EDA5ABAEB}"/>
              </a:ext>
            </a:extLst>
          </p:cNvPr>
          <p:cNvSpPr>
            <a:spLocks noGrp="1"/>
          </p:cNvSpPr>
          <p:nvPr>
            <p:ph type="title"/>
          </p:nvPr>
        </p:nvSpPr>
        <p:spPr>
          <a:xfrm>
            <a:off x="1154954" y="484718"/>
            <a:ext cx="8761413" cy="706964"/>
          </a:xfrm>
        </p:spPr>
        <p:txBody>
          <a:bodyPr/>
          <a:lstStyle/>
          <a:p>
            <a:r>
              <a:rPr lang="en-US" b="1" dirty="0">
                <a:solidFill>
                  <a:srgbClr val="FFFF99"/>
                </a:solidFill>
                <a:effectLst>
                  <a:outerShdw blurRad="38100" dist="38100" dir="2700000" algn="tl">
                    <a:srgbClr val="000000">
                      <a:alpha val="43137"/>
                    </a:srgbClr>
                  </a:outerShdw>
                </a:effectLst>
              </a:rPr>
              <a:t>Blessings Now Enjoyed</a:t>
            </a:r>
          </a:p>
        </p:txBody>
      </p:sp>
      <p:sp>
        <p:nvSpPr>
          <p:cNvPr id="3" name="Content Placeholder 2">
            <a:extLst>
              <a:ext uri="{FF2B5EF4-FFF2-40B4-BE49-F238E27FC236}">
                <a16:creationId xmlns:a16="http://schemas.microsoft.com/office/drawing/2014/main" id="{423C41E8-1C9C-4E86-9E40-D26D205CE401}"/>
              </a:ext>
            </a:extLst>
          </p:cNvPr>
          <p:cNvSpPr>
            <a:spLocks noGrp="1"/>
          </p:cNvSpPr>
          <p:nvPr>
            <p:ph idx="1"/>
          </p:nvPr>
        </p:nvSpPr>
        <p:spPr>
          <a:xfrm>
            <a:off x="1154954" y="1491915"/>
            <a:ext cx="10708183" cy="5125453"/>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It would be especially disastrous if those who had begun a new life in Christ reverted back to something less. The general blessings of the new life included:</a:t>
            </a:r>
          </a:p>
          <a:p>
            <a:r>
              <a:rPr lang="en-US" sz="2400" b="1" i="1" dirty="0">
                <a:solidFill>
                  <a:schemeClr val="tx1"/>
                </a:solidFill>
              </a:rPr>
              <a:t>Enlightenment: </a:t>
            </a:r>
            <a:r>
              <a:rPr lang="en-US" sz="2400" i="1" dirty="0">
                <a:solidFill>
                  <a:schemeClr val="tx1"/>
                </a:solidFill>
              </a:rPr>
              <a:t>they had come to know the true Light of the world</a:t>
            </a:r>
          </a:p>
          <a:p>
            <a:r>
              <a:rPr lang="en-US" sz="2400" b="1" i="1" dirty="0">
                <a:solidFill>
                  <a:schemeClr val="tx1"/>
                </a:solidFill>
              </a:rPr>
              <a:t>The Heavenly Gift:</a:t>
            </a:r>
            <a:r>
              <a:rPr lang="en-US" sz="2400" i="1" dirty="0">
                <a:solidFill>
                  <a:schemeClr val="tx1"/>
                </a:solidFill>
              </a:rPr>
              <a:t> received God’s gift of his Son</a:t>
            </a:r>
          </a:p>
          <a:p>
            <a:r>
              <a:rPr lang="en-US" sz="2400" b="1" i="1" dirty="0">
                <a:solidFill>
                  <a:schemeClr val="tx1"/>
                </a:solidFill>
              </a:rPr>
              <a:t>Sharing in the Spirit: </a:t>
            </a:r>
            <a:r>
              <a:rPr lang="en-US" sz="2400" i="1" dirty="0">
                <a:solidFill>
                  <a:schemeClr val="tx1"/>
                </a:solidFill>
              </a:rPr>
              <a:t>participated in benefits brought by the Holy Spirit</a:t>
            </a:r>
          </a:p>
          <a:p>
            <a:r>
              <a:rPr lang="en-US" sz="2400" b="1" i="1" dirty="0">
                <a:solidFill>
                  <a:schemeClr val="tx1"/>
                </a:solidFill>
              </a:rPr>
              <a:t>Tasting the Goodness of God’s Word: </a:t>
            </a:r>
            <a:r>
              <a:rPr lang="en-US" sz="2400" i="1" dirty="0">
                <a:solidFill>
                  <a:schemeClr val="tx1"/>
                </a:solidFill>
              </a:rPr>
              <a:t>heard and received the early church’s preaching about Jesus</a:t>
            </a:r>
          </a:p>
          <a:p>
            <a:r>
              <a:rPr lang="en-US" sz="2400" b="1" i="1" dirty="0">
                <a:solidFill>
                  <a:schemeClr val="tx1"/>
                </a:solidFill>
              </a:rPr>
              <a:t>Tasting the Powers of the Coming Age: </a:t>
            </a:r>
            <a:r>
              <a:rPr lang="en-US" sz="2400" i="1" dirty="0">
                <a:solidFill>
                  <a:schemeClr val="tx1"/>
                </a:solidFill>
              </a:rPr>
              <a:t>in the resurrection of Jesus, the power of new age already had begun, even before the old age had expired</a:t>
            </a:r>
          </a:p>
        </p:txBody>
      </p:sp>
    </p:spTree>
    <p:extLst>
      <p:ext uri="{BB962C8B-B14F-4D97-AF65-F5344CB8AC3E}">
        <p14:creationId xmlns:p14="http://schemas.microsoft.com/office/powerpoint/2010/main" val="35615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F6C8-69CF-4CCD-95D1-0F451F12172C}"/>
              </a:ext>
            </a:extLst>
          </p:cNvPr>
          <p:cNvSpPr>
            <a:spLocks noGrp="1"/>
          </p:cNvSpPr>
          <p:nvPr>
            <p:ph type="title"/>
          </p:nvPr>
        </p:nvSpPr>
        <p:spPr>
          <a:xfrm>
            <a:off x="1154954" y="838200"/>
            <a:ext cx="10275046" cy="855132"/>
          </a:xfrm>
        </p:spPr>
        <p:txBody>
          <a:bodyPr/>
          <a:lstStyle/>
          <a:p>
            <a:r>
              <a:rPr lang="en-US" b="1" dirty="0">
                <a:solidFill>
                  <a:srgbClr val="FFFF99"/>
                </a:solidFill>
                <a:effectLst>
                  <a:outerShdw blurRad="38100" dist="38100" dir="2700000" algn="tl">
                    <a:srgbClr val="000000">
                      <a:alpha val="43137"/>
                    </a:srgbClr>
                  </a:outerShdw>
                </a:effectLst>
              </a:rPr>
              <a:t>The Fruit of Life Demonstrates Faith or Its Absence</a:t>
            </a:r>
          </a:p>
        </p:txBody>
      </p:sp>
      <p:sp>
        <p:nvSpPr>
          <p:cNvPr id="3" name="Content Placeholder 2">
            <a:extLst>
              <a:ext uri="{FF2B5EF4-FFF2-40B4-BE49-F238E27FC236}">
                <a16:creationId xmlns:a16="http://schemas.microsoft.com/office/drawing/2014/main" id="{826247FB-D59C-4AEB-803C-7FB19E5E6998}"/>
              </a:ext>
            </a:extLst>
          </p:cNvPr>
          <p:cNvSpPr>
            <a:spLocks noGrp="1"/>
          </p:cNvSpPr>
          <p:nvPr>
            <p:ph idx="1"/>
          </p:nvPr>
        </p:nvSpPr>
        <p:spPr>
          <a:xfrm>
            <a:off x="1154954" y="2117556"/>
            <a:ext cx="10491614" cy="4644190"/>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While “works” do not in themselves effect salvation, they do demonstrate whether or not one has genuine faith.</a:t>
            </a:r>
          </a:p>
          <a:p>
            <a:r>
              <a:rPr lang="en-US" sz="2400" i="1" dirty="0">
                <a:solidFill>
                  <a:schemeClr val="tx1"/>
                </a:solidFill>
              </a:rPr>
              <a:t>To accept the Christian faith but then revert back to something less is to hold Christ in contempt and tantamount to crucifying him again.</a:t>
            </a:r>
          </a:p>
          <a:p>
            <a:r>
              <a:rPr lang="en-US" sz="2400" i="1" dirty="0">
                <a:solidFill>
                  <a:schemeClr val="tx1"/>
                </a:solidFill>
              </a:rPr>
              <a:t>The fruit of life is the proof, one way or another: if the fruit is good, it demonstrates genuine faith, but if the fruit is worthless, nothing remains but destruction.</a:t>
            </a:r>
          </a:p>
        </p:txBody>
      </p:sp>
    </p:spTree>
    <p:extLst>
      <p:ext uri="{BB962C8B-B14F-4D97-AF65-F5344CB8AC3E}">
        <p14:creationId xmlns:p14="http://schemas.microsoft.com/office/powerpoint/2010/main" val="19392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461" y="0"/>
            <a:ext cx="8229600" cy="1143000"/>
          </a:xfrm>
        </p:spPr>
        <p:txBody>
          <a:bodyPr/>
          <a:lstStyle/>
          <a:p>
            <a:pPr>
              <a:defRPr/>
            </a:pPr>
            <a:r>
              <a:rPr lang="en-US" b="1" dirty="0">
                <a:solidFill>
                  <a:srgbClr val="C00000"/>
                </a:solidFill>
                <a:effectLst>
                  <a:outerShdw blurRad="38100" dist="38100" dir="2700000" algn="tl">
                    <a:srgbClr val="000000">
                      <a:alpha val="43137"/>
                    </a:srgbClr>
                  </a:outerShdw>
                </a:effectLst>
              </a:rPr>
              <a:t>READERS AND OCCASION</a:t>
            </a:r>
          </a:p>
        </p:txBody>
      </p:sp>
      <p:sp>
        <p:nvSpPr>
          <p:cNvPr id="3" name="Content Placeholder 2"/>
          <p:cNvSpPr>
            <a:spLocks noGrp="1"/>
          </p:cNvSpPr>
          <p:nvPr>
            <p:ph idx="1"/>
          </p:nvPr>
        </p:nvSpPr>
        <p:spPr>
          <a:xfrm>
            <a:off x="1828799" y="1066800"/>
            <a:ext cx="9673389" cy="5495471"/>
          </a:xfrm>
        </p:spPr>
        <p:txBody>
          <a:bodyPr>
            <a:normAutofit/>
          </a:bodyPr>
          <a:lstStyle/>
          <a:p>
            <a:pPr marL="0" indent="0">
              <a:buNone/>
              <a:defRPr/>
            </a:pPr>
            <a:r>
              <a:rPr lang="en-US" sz="2800" b="1" dirty="0">
                <a:solidFill>
                  <a:schemeClr val="tx2">
                    <a:lumMod val="75000"/>
                  </a:schemeClr>
                </a:solidFill>
              </a:rPr>
              <a:t>Equally elusive has been the precise circumstances under which the book was written.</a:t>
            </a:r>
          </a:p>
          <a:p>
            <a:pPr>
              <a:defRPr/>
            </a:pPr>
            <a:r>
              <a:rPr lang="en-US" sz="2400" i="1" dirty="0">
                <a:solidFill>
                  <a:schemeClr val="tx1"/>
                </a:solidFill>
              </a:rPr>
              <a:t>That the first readers were a Christian congregation (or part of a congregation) seems clear enough, since the farewell mentions the leaders and all the saints (13:24).</a:t>
            </a:r>
          </a:p>
          <a:p>
            <a:pPr>
              <a:defRPr/>
            </a:pPr>
            <a:r>
              <a:rPr lang="en-US" sz="2400" i="1" dirty="0">
                <a:solidFill>
                  <a:schemeClr val="tx1"/>
                </a:solidFill>
              </a:rPr>
              <a:t>We also know the readers faced persecution (10:23-34; 12:4).</a:t>
            </a:r>
          </a:p>
          <a:p>
            <a:pPr>
              <a:defRPr/>
            </a:pPr>
            <a:r>
              <a:rPr lang="en-US" sz="2400" i="1" dirty="0">
                <a:solidFill>
                  <a:schemeClr val="tx1"/>
                </a:solidFill>
              </a:rPr>
              <a:t>There seems to have been some association between the readers and the Christians in Italy(13:24), and since Hebrews is first quoted by Clement, also from Italy, this connection seems solid.</a:t>
            </a:r>
          </a:p>
          <a:p>
            <a:pPr>
              <a:defRPr/>
            </a:pPr>
            <a:r>
              <a:rPr lang="en-US" sz="2400" i="1" dirty="0">
                <a:solidFill>
                  <a:schemeClr val="tx1"/>
                </a:solidFill>
              </a:rPr>
              <a:t>Were the readers Christians, Jews or both? Certainly the book fits well within a Jewish context, but there is nothing inherently prohibiting it being applicable to Gentiles, also.</a:t>
            </a:r>
          </a:p>
        </p:txBody>
      </p:sp>
      <p:sp>
        <p:nvSpPr>
          <p:cNvPr id="4" name="Slide Number Placeholder 3"/>
          <p:cNvSpPr>
            <a:spLocks noGrp="1"/>
          </p:cNvSpPr>
          <p:nvPr>
            <p:ph type="sldNum" sz="quarter" idx="12"/>
          </p:nvPr>
        </p:nvSpPr>
        <p:spPr/>
        <p:txBody>
          <a:bodyPr/>
          <a:lstStyle/>
          <a:p>
            <a:pPr>
              <a:defRPr/>
            </a:pPr>
            <a:fld id="{B2C7C8F0-DB6F-46D9-9C53-576790458E83}" type="slidenum">
              <a:rPr lang="en-US" altLang="en-US" smtClean="0"/>
              <a:pPr>
                <a:defRPr/>
              </a:pPr>
              <a:t>6</a:t>
            </a:fld>
            <a:endParaRPr lang="en-US" altLang="en-US"/>
          </a:p>
        </p:txBody>
      </p:sp>
    </p:spTree>
    <p:extLst>
      <p:ext uri="{BB962C8B-B14F-4D97-AF65-F5344CB8AC3E}">
        <p14:creationId xmlns:p14="http://schemas.microsoft.com/office/powerpoint/2010/main" val="6641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6486-E409-4421-A3CD-50B169FFAFBB}"/>
              </a:ext>
            </a:extLst>
          </p:cNvPr>
          <p:cNvSpPr>
            <a:spLocks noGrp="1"/>
          </p:cNvSpPr>
          <p:nvPr>
            <p:ph type="title"/>
          </p:nvPr>
        </p:nvSpPr>
        <p:spPr>
          <a:xfrm>
            <a:off x="1154954" y="348030"/>
            <a:ext cx="8761413" cy="706964"/>
          </a:xfrm>
        </p:spPr>
        <p:txBody>
          <a:bodyPr/>
          <a:lstStyle/>
          <a:p>
            <a:r>
              <a:rPr lang="en-US" b="1" dirty="0">
                <a:solidFill>
                  <a:srgbClr val="FF0000"/>
                </a:solidFill>
                <a:effectLst>
                  <a:outerShdw blurRad="38100" dist="38100" dir="2700000" algn="tl">
                    <a:srgbClr val="000000">
                      <a:alpha val="43137"/>
                    </a:srgbClr>
                  </a:outerShdw>
                </a:effectLst>
              </a:rPr>
              <a:t>The Debate About Falling from Grace</a:t>
            </a:r>
          </a:p>
        </p:txBody>
      </p:sp>
      <p:sp>
        <p:nvSpPr>
          <p:cNvPr id="3" name="Content Placeholder 2">
            <a:extLst>
              <a:ext uri="{FF2B5EF4-FFF2-40B4-BE49-F238E27FC236}">
                <a16:creationId xmlns:a16="http://schemas.microsoft.com/office/drawing/2014/main" id="{D78BB693-6A07-4FC8-AE4D-786A4FA37ACA}"/>
              </a:ext>
            </a:extLst>
          </p:cNvPr>
          <p:cNvSpPr>
            <a:spLocks noGrp="1"/>
          </p:cNvSpPr>
          <p:nvPr>
            <p:ph idx="1"/>
          </p:nvPr>
        </p:nvSpPr>
        <p:spPr>
          <a:xfrm>
            <a:off x="1154954" y="1203160"/>
            <a:ext cx="10491614" cy="5306809"/>
          </a:xfrm>
        </p:spPr>
        <p:txBody>
          <a:bodyPr>
            <a:normAutofit lnSpcReduction="10000"/>
          </a:bodyPr>
          <a:lstStyle/>
          <a:p>
            <a:pPr marL="0" indent="0">
              <a:buNone/>
            </a:pPr>
            <a:r>
              <a:rPr lang="en-US" sz="2800" b="1" dirty="0">
                <a:solidFill>
                  <a:srgbClr val="A50021"/>
                </a:solidFill>
              </a:rPr>
              <a:t>Since the early centuries of Christianity, a longstanding and acrimonious debate over whether or not genuine believers can fall from grace has attended Christian theology.</a:t>
            </a:r>
          </a:p>
          <a:p>
            <a:r>
              <a:rPr lang="en-US" sz="2400" i="1" dirty="0">
                <a:solidFill>
                  <a:schemeClr val="tx1"/>
                </a:solidFill>
              </a:rPr>
              <a:t>The Novatians (3</a:t>
            </a:r>
            <a:r>
              <a:rPr lang="en-US" sz="2400" i="1" baseline="30000" dirty="0">
                <a:solidFill>
                  <a:schemeClr val="tx1"/>
                </a:solidFill>
              </a:rPr>
              <a:t>rd</a:t>
            </a:r>
            <a:r>
              <a:rPr lang="en-US" sz="2400" i="1" dirty="0">
                <a:solidFill>
                  <a:schemeClr val="tx1"/>
                </a:solidFill>
              </a:rPr>
              <a:t> Century) believed that some sins (i.e., murder, blasphemy, adultery, idolatry, etc.) were irremediable, while the Donatists (4</a:t>
            </a:r>
            <a:r>
              <a:rPr lang="en-US" sz="2400" i="1" baseline="30000" dirty="0">
                <a:solidFill>
                  <a:schemeClr val="tx1"/>
                </a:solidFill>
              </a:rPr>
              <a:t>th</a:t>
            </a:r>
            <a:r>
              <a:rPr lang="en-US" sz="2400" i="1" dirty="0">
                <a:solidFill>
                  <a:schemeClr val="tx1"/>
                </a:solidFill>
              </a:rPr>
              <a:t> century) argued that those who denied Christ in the face of persecution were forever outside the church.</a:t>
            </a:r>
          </a:p>
          <a:p>
            <a:r>
              <a:rPr lang="en-US" sz="2400" i="1" dirty="0">
                <a:solidFill>
                  <a:schemeClr val="tx1"/>
                </a:solidFill>
              </a:rPr>
              <a:t>In post-Reformation Calvinism, the doctrine of perseverance expressed the opposite stance, as did the doctrine of eternal security among those in the Anabaptist tradition.</a:t>
            </a:r>
          </a:p>
          <a:p>
            <a:r>
              <a:rPr lang="en-US" sz="2400" i="1" dirty="0" err="1">
                <a:solidFill>
                  <a:schemeClr val="tx1"/>
                </a:solidFill>
              </a:rPr>
              <a:t>Arminians</a:t>
            </a:r>
            <a:r>
              <a:rPr lang="en-US" sz="2400" i="1" dirty="0">
                <a:solidFill>
                  <a:schemeClr val="tx1"/>
                </a:solidFill>
              </a:rPr>
              <a:t> generally, including Methodists and the descendants of the American Holiness Movement, contend that the human rejection of divine grace is possible.</a:t>
            </a:r>
          </a:p>
          <a:p>
            <a:endParaRPr lang="en-US" sz="2400" i="1" dirty="0">
              <a:solidFill>
                <a:schemeClr val="tx1"/>
              </a:solidFill>
            </a:endParaRPr>
          </a:p>
        </p:txBody>
      </p:sp>
    </p:spTree>
    <p:extLst>
      <p:ext uri="{BB962C8B-B14F-4D97-AF65-F5344CB8AC3E}">
        <p14:creationId xmlns:p14="http://schemas.microsoft.com/office/powerpoint/2010/main" val="132086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3EE8-C6AD-4965-A318-97E9C6E4370B}"/>
              </a:ext>
            </a:extLst>
          </p:cNvPr>
          <p:cNvSpPr>
            <a:spLocks noGrp="1"/>
          </p:cNvSpPr>
          <p:nvPr>
            <p:ph type="title"/>
          </p:nvPr>
        </p:nvSpPr>
        <p:spPr>
          <a:xfrm>
            <a:off x="1154954" y="372093"/>
            <a:ext cx="9505025" cy="1095764"/>
          </a:xfrm>
        </p:spPr>
        <p:txBody>
          <a:bodyPr/>
          <a:lstStyle/>
          <a:p>
            <a:r>
              <a:rPr lang="en-US" b="1" dirty="0">
                <a:solidFill>
                  <a:srgbClr val="FF0000"/>
                </a:solidFill>
                <a:effectLst>
                  <a:outerShdw blurRad="38100" dist="38100" dir="2700000" algn="tl">
                    <a:srgbClr val="000000">
                      <a:alpha val="43137"/>
                    </a:srgbClr>
                  </a:outerShdw>
                </a:effectLst>
              </a:rPr>
              <a:t>Without question, the solemn warnings in Hebrews have sharpened this debate.</a:t>
            </a:r>
          </a:p>
        </p:txBody>
      </p:sp>
      <p:sp>
        <p:nvSpPr>
          <p:cNvPr id="3" name="Content Placeholder 2">
            <a:extLst>
              <a:ext uri="{FF2B5EF4-FFF2-40B4-BE49-F238E27FC236}">
                <a16:creationId xmlns:a16="http://schemas.microsoft.com/office/drawing/2014/main" id="{4D18F616-802A-4D45-BBFA-5FBBC87690B4}"/>
              </a:ext>
            </a:extLst>
          </p:cNvPr>
          <p:cNvSpPr>
            <a:spLocks noGrp="1"/>
          </p:cNvSpPr>
          <p:nvPr>
            <p:ph idx="1"/>
          </p:nvPr>
        </p:nvSpPr>
        <p:spPr>
          <a:xfrm>
            <a:off x="1154953" y="1761295"/>
            <a:ext cx="10539742" cy="4724612"/>
          </a:xfrm>
        </p:spPr>
        <p:txBody>
          <a:bodyPr>
            <a:normAutofit/>
          </a:bodyPr>
          <a:lstStyle/>
          <a:p>
            <a:r>
              <a:rPr lang="en-US" sz="2400" b="1" i="1" dirty="0">
                <a:solidFill>
                  <a:srgbClr val="C00000"/>
                </a:solidFill>
              </a:rPr>
              <a:t>The warning against “drift” (2:1-3)</a:t>
            </a:r>
          </a:p>
          <a:p>
            <a:r>
              <a:rPr lang="en-US" sz="2400" b="1" i="1" dirty="0">
                <a:solidFill>
                  <a:srgbClr val="C00000"/>
                </a:solidFill>
              </a:rPr>
              <a:t>Conditional clauses beginning with “if you hold fast” (3:6)</a:t>
            </a:r>
          </a:p>
          <a:p>
            <a:r>
              <a:rPr lang="en-US" sz="2400" b="1" i="1" dirty="0">
                <a:solidFill>
                  <a:srgbClr val="C00000"/>
                </a:solidFill>
              </a:rPr>
              <a:t>The analogy with ancient Israel’s failure (3:12)</a:t>
            </a:r>
          </a:p>
          <a:p>
            <a:r>
              <a:rPr lang="en-US" sz="2400" b="1" i="1" dirty="0">
                <a:solidFill>
                  <a:srgbClr val="C00000"/>
                </a:solidFill>
              </a:rPr>
              <a:t>The warning against “falling short” (4:1, 11)</a:t>
            </a:r>
          </a:p>
          <a:p>
            <a:r>
              <a:rPr lang="en-US" sz="2400" b="1" i="1" dirty="0">
                <a:solidFill>
                  <a:srgbClr val="C00000"/>
                </a:solidFill>
              </a:rPr>
              <a:t>The urgency of “holding firmly” (4:14)</a:t>
            </a:r>
          </a:p>
          <a:p>
            <a:r>
              <a:rPr lang="en-US" sz="2400" b="1" i="1" dirty="0">
                <a:solidFill>
                  <a:srgbClr val="C00000"/>
                </a:solidFill>
              </a:rPr>
              <a:t>The impossibility of repentance for those who fall away (6:4-6)</a:t>
            </a:r>
          </a:p>
          <a:p>
            <a:r>
              <a:rPr lang="en-US" sz="2400" b="1" i="1" dirty="0">
                <a:solidFill>
                  <a:srgbClr val="C00000"/>
                </a:solidFill>
              </a:rPr>
              <a:t>The danger of being “cursed” and “burned” (6:8)</a:t>
            </a:r>
          </a:p>
          <a:p>
            <a:r>
              <a:rPr lang="en-US" sz="2400" b="1" i="1" dirty="0">
                <a:solidFill>
                  <a:srgbClr val="C00000"/>
                </a:solidFill>
              </a:rPr>
              <a:t>The admonition to make one’s hope “sure” (6:11)</a:t>
            </a:r>
          </a:p>
          <a:p>
            <a:r>
              <a:rPr lang="en-US" sz="2400" b="1" i="1" dirty="0">
                <a:solidFill>
                  <a:srgbClr val="C00000"/>
                </a:solidFill>
              </a:rPr>
              <a:t>Faith and patience as the means of inheriting the promises (6:12)</a:t>
            </a:r>
          </a:p>
          <a:p>
            <a:endParaRPr lang="en-US" sz="2400" b="1" i="1" dirty="0">
              <a:solidFill>
                <a:srgbClr val="C00000"/>
              </a:solidFill>
            </a:endParaRPr>
          </a:p>
        </p:txBody>
      </p:sp>
    </p:spTree>
    <p:extLst>
      <p:ext uri="{BB962C8B-B14F-4D97-AF65-F5344CB8AC3E}">
        <p14:creationId xmlns:p14="http://schemas.microsoft.com/office/powerpoint/2010/main" val="21869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28D4A-6DFF-4111-BA52-51BCD4220FA4}"/>
              </a:ext>
            </a:extLst>
          </p:cNvPr>
          <p:cNvSpPr>
            <a:spLocks noGrp="1"/>
          </p:cNvSpPr>
          <p:nvPr>
            <p:ph idx="1"/>
          </p:nvPr>
        </p:nvSpPr>
        <p:spPr>
          <a:xfrm>
            <a:off x="1155032" y="731520"/>
            <a:ext cx="10299031" cy="3623912"/>
          </a:xfrm>
        </p:spPr>
        <p:txBody>
          <a:bodyPr>
            <a:normAutofit/>
          </a:bodyPr>
          <a:lstStyle/>
          <a:p>
            <a:r>
              <a:rPr lang="en-US" sz="2400" b="1" i="1" dirty="0">
                <a:solidFill>
                  <a:srgbClr val="C00000"/>
                </a:solidFill>
              </a:rPr>
              <a:t>The warning to those who “keep on sinning” (10:26-27)</a:t>
            </a:r>
          </a:p>
          <a:p>
            <a:r>
              <a:rPr lang="en-US" sz="2400" b="1" i="1" dirty="0">
                <a:solidFill>
                  <a:srgbClr val="C00000"/>
                </a:solidFill>
              </a:rPr>
              <a:t>The dire threat of damnation to those who “spurn” the Son of God (10:28-31)</a:t>
            </a:r>
          </a:p>
          <a:p>
            <a:r>
              <a:rPr lang="en-US" sz="2400" b="1" i="1" dirty="0">
                <a:solidFill>
                  <a:srgbClr val="C00000"/>
                </a:solidFill>
              </a:rPr>
              <a:t>The urgent admonition not to “throw away your confidence” (10:35) and the need to persevere (10:36, 39; 12:1, 3)</a:t>
            </a:r>
          </a:p>
          <a:p>
            <a:r>
              <a:rPr lang="en-US" sz="2400" b="1" i="1" dirty="0">
                <a:solidFill>
                  <a:srgbClr val="C00000"/>
                </a:solidFill>
              </a:rPr>
              <a:t>The challenge not to “miss the grace of God” (12:15-17)</a:t>
            </a:r>
          </a:p>
          <a:p>
            <a:r>
              <a:rPr lang="en-US" sz="2400" b="1" i="1" dirty="0">
                <a:solidFill>
                  <a:srgbClr val="C00000"/>
                </a:solidFill>
              </a:rPr>
              <a:t>The final warning that if ancient Israel did not escape divine judgment, no more will Christians (12:25)</a:t>
            </a:r>
          </a:p>
        </p:txBody>
      </p:sp>
      <p:sp>
        <p:nvSpPr>
          <p:cNvPr id="4" name="TextBox 3">
            <a:extLst>
              <a:ext uri="{FF2B5EF4-FFF2-40B4-BE49-F238E27FC236}">
                <a16:creationId xmlns:a16="http://schemas.microsoft.com/office/drawing/2014/main" id="{1FF2A0A8-568C-4CF2-9BE6-594DFAA95CD9}"/>
              </a:ext>
            </a:extLst>
          </p:cNvPr>
          <p:cNvSpPr txBox="1"/>
          <p:nvPr/>
        </p:nvSpPr>
        <p:spPr>
          <a:xfrm>
            <a:off x="0" y="4499810"/>
            <a:ext cx="12192000" cy="1938992"/>
          </a:xfrm>
          <a:prstGeom prst="rect">
            <a:avLst/>
          </a:prstGeom>
          <a:solidFill>
            <a:schemeClr val="accent2">
              <a:lumMod val="75000"/>
            </a:schemeClr>
          </a:solidFill>
        </p:spPr>
        <p:txBody>
          <a:bodyPr wrap="square" rtlCol="0">
            <a:spAutoFit/>
          </a:bodyPr>
          <a:lstStyle/>
          <a:p>
            <a:r>
              <a:rPr lang="en-US" sz="4000" b="1" dirty="0">
                <a:solidFill>
                  <a:srgbClr val="FFFF00"/>
                </a:solidFill>
                <a:effectLst>
                  <a:outerShdw blurRad="38100" dist="38100" dir="2700000" algn="tl">
                    <a:srgbClr val="000000">
                      <a:alpha val="43137"/>
                    </a:srgbClr>
                  </a:outerShdw>
                </a:effectLst>
                <a:latin typeface="Agency FB" panose="020B0503020202020204" pitchFamily="34" charset="0"/>
              </a:rPr>
              <a:t>It is to the point, of course, that these severe warnings are issued to the readers of this letter, those whom he calls “brothers” (3:1, 12; 10:19; 13:22), who have experienced basic Christian initiation (6:4-5).</a:t>
            </a:r>
          </a:p>
        </p:txBody>
      </p:sp>
    </p:spTree>
    <p:extLst>
      <p:ext uri="{BB962C8B-B14F-4D97-AF65-F5344CB8AC3E}">
        <p14:creationId xmlns:p14="http://schemas.microsoft.com/office/powerpoint/2010/main" val="189395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6110-2583-4BB9-9E37-FC5E8E372841}"/>
              </a:ext>
            </a:extLst>
          </p:cNvPr>
          <p:cNvSpPr>
            <a:spLocks noGrp="1"/>
          </p:cNvSpPr>
          <p:nvPr>
            <p:ph type="title"/>
          </p:nvPr>
        </p:nvSpPr>
        <p:spPr>
          <a:xfrm>
            <a:off x="1599404" y="332876"/>
            <a:ext cx="8761413" cy="706964"/>
          </a:xfrm>
        </p:spPr>
        <p:txBody>
          <a:bodyPr/>
          <a:lstStyle/>
          <a:p>
            <a:pPr algn="ctr"/>
            <a:r>
              <a:rPr lang="en-US" sz="5400" b="1" dirty="0">
                <a:solidFill>
                  <a:srgbClr val="A50021"/>
                </a:solidFill>
                <a:latin typeface="Cooper Black" panose="0208090404030B020404" pitchFamily="18" charset="0"/>
                <a:cs typeface="Aharoni" panose="02010803020104030203" pitchFamily="2" charset="-79"/>
              </a:rPr>
              <a:t>The Two Positions</a:t>
            </a:r>
          </a:p>
        </p:txBody>
      </p:sp>
      <p:sp>
        <p:nvSpPr>
          <p:cNvPr id="3" name="Text Placeholder 2">
            <a:extLst>
              <a:ext uri="{FF2B5EF4-FFF2-40B4-BE49-F238E27FC236}">
                <a16:creationId xmlns:a16="http://schemas.microsoft.com/office/drawing/2014/main" id="{345D947C-3859-4DCB-943F-135A0D33D420}"/>
              </a:ext>
            </a:extLst>
          </p:cNvPr>
          <p:cNvSpPr>
            <a:spLocks noGrp="1"/>
          </p:cNvSpPr>
          <p:nvPr>
            <p:ph type="body" idx="1"/>
          </p:nvPr>
        </p:nvSpPr>
        <p:spPr>
          <a:xfrm>
            <a:off x="1270841" y="1121057"/>
            <a:ext cx="4825157" cy="576262"/>
          </a:xfrm>
        </p:spPr>
        <p:txBody>
          <a:bodyPr/>
          <a:lstStyle/>
          <a:p>
            <a:r>
              <a:rPr lang="en-US" b="1" dirty="0">
                <a:solidFill>
                  <a:schemeClr val="tx2">
                    <a:lumMod val="50000"/>
                  </a:schemeClr>
                </a:solidFill>
              </a:rPr>
              <a:t>CALVINISM</a:t>
            </a:r>
          </a:p>
        </p:txBody>
      </p:sp>
      <p:sp>
        <p:nvSpPr>
          <p:cNvPr id="4" name="Content Placeholder 3">
            <a:extLst>
              <a:ext uri="{FF2B5EF4-FFF2-40B4-BE49-F238E27FC236}">
                <a16:creationId xmlns:a16="http://schemas.microsoft.com/office/drawing/2014/main" id="{8A495D75-99FC-4468-AFB7-136981CDAFAD}"/>
              </a:ext>
            </a:extLst>
          </p:cNvPr>
          <p:cNvSpPr>
            <a:spLocks noGrp="1"/>
          </p:cNvSpPr>
          <p:nvPr>
            <p:ph sz="half" idx="2"/>
          </p:nvPr>
        </p:nvSpPr>
        <p:spPr>
          <a:xfrm>
            <a:off x="1270841" y="1778536"/>
            <a:ext cx="4709271" cy="4241265"/>
          </a:xfrm>
          <a:solidFill>
            <a:schemeClr val="tx2">
              <a:lumMod val="50000"/>
            </a:schemeClr>
          </a:solidFill>
        </p:spPr>
        <p:txBody>
          <a:bodyPr>
            <a:normAutofit/>
          </a:bodyPr>
          <a:lstStyle/>
          <a:p>
            <a:pPr marL="0" indent="0">
              <a:buNone/>
            </a:pPr>
            <a:r>
              <a:rPr lang="en-US" sz="2800" b="1" dirty="0">
                <a:solidFill>
                  <a:schemeClr val="accent4">
                    <a:lumMod val="60000"/>
                    <a:lumOff val="40000"/>
                  </a:schemeClr>
                </a:solidFill>
              </a:rPr>
              <a:t>Here, the warnings are explained on the basis of pseudo-faith. </a:t>
            </a:r>
          </a:p>
          <a:p>
            <a:r>
              <a:rPr lang="en-US" sz="2400" i="1" dirty="0">
                <a:solidFill>
                  <a:srgbClr val="FFFF66"/>
                </a:solidFill>
              </a:rPr>
              <a:t>Those who “fall away” never had genuine faith to start with.</a:t>
            </a:r>
          </a:p>
          <a:p>
            <a:r>
              <a:rPr lang="en-US" sz="2400" i="1" dirty="0">
                <a:solidFill>
                  <a:srgbClr val="FFFF66"/>
                </a:solidFill>
              </a:rPr>
              <a:t>It is precisely because they did not have true faith that they fall away.</a:t>
            </a:r>
          </a:p>
        </p:txBody>
      </p:sp>
      <p:sp>
        <p:nvSpPr>
          <p:cNvPr id="5" name="Text Placeholder 4">
            <a:extLst>
              <a:ext uri="{FF2B5EF4-FFF2-40B4-BE49-F238E27FC236}">
                <a16:creationId xmlns:a16="http://schemas.microsoft.com/office/drawing/2014/main" id="{40D0F0E9-4BD9-4F71-BDD5-DB9523B7403D}"/>
              </a:ext>
            </a:extLst>
          </p:cNvPr>
          <p:cNvSpPr>
            <a:spLocks noGrp="1"/>
          </p:cNvSpPr>
          <p:nvPr>
            <p:ph type="body" sz="quarter" idx="3"/>
          </p:nvPr>
        </p:nvSpPr>
        <p:spPr>
          <a:xfrm>
            <a:off x="6208712" y="1121057"/>
            <a:ext cx="4825159" cy="576262"/>
          </a:xfrm>
        </p:spPr>
        <p:txBody>
          <a:bodyPr/>
          <a:lstStyle/>
          <a:p>
            <a:r>
              <a:rPr lang="en-US" b="1" dirty="0">
                <a:solidFill>
                  <a:schemeClr val="accent2">
                    <a:lumMod val="50000"/>
                  </a:schemeClr>
                </a:solidFill>
              </a:rPr>
              <a:t>ARMINIANISM</a:t>
            </a:r>
          </a:p>
        </p:txBody>
      </p:sp>
      <p:sp>
        <p:nvSpPr>
          <p:cNvPr id="6" name="Content Placeholder 5">
            <a:extLst>
              <a:ext uri="{FF2B5EF4-FFF2-40B4-BE49-F238E27FC236}">
                <a16:creationId xmlns:a16="http://schemas.microsoft.com/office/drawing/2014/main" id="{B2CAD0D4-4E3E-4FC1-BB4E-01E6E0935774}"/>
              </a:ext>
            </a:extLst>
          </p:cNvPr>
          <p:cNvSpPr>
            <a:spLocks noGrp="1"/>
          </p:cNvSpPr>
          <p:nvPr>
            <p:ph sz="quarter" idx="4"/>
          </p:nvPr>
        </p:nvSpPr>
        <p:spPr>
          <a:xfrm>
            <a:off x="6208712" y="1778536"/>
            <a:ext cx="4825159" cy="4241265"/>
          </a:xfrm>
          <a:solidFill>
            <a:schemeClr val="accent2">
              <a:lumMod val="50000"/>
            </a:schemeClr>
          </a:solidFill>
        </p:spPr>
        <p:txBody>
          <a:bodyPr>
            <a:normAutofit/>
          </a:bodyPr>
          <a:lstStyle/>
          <a:p>
            <a:pPr marL="0" indent="0">
              <a:buNone/>
            </a:pPr>
            <a:r>
              <a:rPr lang="en-US" sz="2800" b="1" dirty="0">
                <a:solidFill>
                  <a:schemeClr val="accent4">
                    <a:lumMod val="60000"/>
                    <a:lumOff val="40000"/>
                  </a:schemeClr>
                </a:solidFill>
              </a:rPr>
              <a:t>Here, the warnings indicate the real possibility of apostasy.</a:t>
            </a:r>
          </a:p>
          <a:p>
            <a:r>
              <a:rPr lang="en-US" sz="2400" i="1" dirty="0">
                <a:solidFill>
                  <a:srgbClr val="FFFF99"/>
                </a:solidFill>
              </a:rPr>
              <a:t>Those who “fall away” had genuine Christian faith but renounced it.</a:t>
            </a:r>
          </a:p>
          <a:p>
            <a:r>
              <a:rPr lang="en-US" sz="2400" i="1" dirty="0">
                <a:solidFill>
                  <a:srgbClr val="FFFF99"/>
                </a:solidFill>
              </a:rPr>
              <a:t>God has granted freedom to the point that humans can reject Christ.</a:t>
            </a:r>
          </a:p>
        </p:txBody>
      </p:sp>
    </p:spTree>
    <p:extLst>
      <p:ext uri="{BB962C8B-B14F-4D97-AF65-F5344CB8AC3E}">
        <p14:creationId xmlns:p14="http://schemas.microsoft.com/office/powerpoint/2010/main" val="31932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bg/>
                                          </p:spTgt>
                                        </p:tgtEl>
                                        <p:attrNameLst>
                                          <p:attrName>style.visibility</p:attrName>
                                        </p:attrNameLst>
                                      </p:cBhvr>
                                      <p:to>
                                        <p:strVal val="visible"/>
                                      </p:to>
                                    </p:set>
                                    <p:anim calcmode="lin" valueType="num">
                                      <p:cBhvr>
                                        <p:cTn id="29" dur="500" fill="hold"/>
                                        <p:tgtEl>
                                          <p:spTgt spid="6">
                                            <p:bg/>
                                          </p:spTgt>
                                        </p:tgtEl>
                                        <p:attrNameLst>
                                          <p:attrName>ppt_w</p:attrName>
                                        </p:attrNameLst>
                                      </p:cBhvr>
                                      <p:tavLst>
                                        <p:tav tm="0">
                                          <p:val>
                                            <p:fltVal val="0"/>
                                          </p:val>
                                        </p:tav>
                                        <p:tav tm="100000">
                                          <p:val>
                                            <p:strVal val="#ppt_w"/>
                                          </p:val>
                                        </p:tav>
                                      </p:tavLst>
                                    </p:anim>
                                    <p:anim calcmode="lin" valueType="num">
                                      <p:cBhvr>
                                        <p:cTn id="30" dur="500" fill="hold"/>
                                        <p:tgtEl>
                                          <p:spTgt spid="6">
                                            <p:bg/>
                                          </p:spTgt>
                                        </p:tgtEl>
                                        <p:attrNameLst>
                                          <p:attrName>ppt_h</p:attrName>
                                        </p:attrNameLst>
                                      </p:cBhvr>
                                      <p:tavLst>
                                        <p:tav tm="0">
                                          <p:val>
                                            <p:fltVal val="0"/>
                                          </p:val>
                                        </p:tav>
                                        <p:tav tm="100000">
                                          <p:val>
                                            <p:strVal val="#ppt_h"/>
                                          </p:val>
                                        </p:tav>
                                      </p:tavLst>
                                    </p:anim>
                                    <p:animEffect transition="in" filter="fade">
                                      <p:cBhvr>
                                        <p:cTn id="31" dur="500"/>
                                        <p:tgtEl>
                                          <p:spTgt spid="6">
                                            <p:bg/>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CCDC-D8AB-4EC8-92F8-2FB2AD2A95D3}"/>
              </a:ext>
            </a:extLst>
          </p:cNvPr>
          <p:cNvSpPr>
            <a:spLocks noGrp="1"/>
          </p:cNvSpPr>
          <p:nvPr>
            <p:ph type="title"/>
          </p:nvPr>
        </p:nvSpPr>
        <p:spPr>
          <a:xfrm>
            <a:off x="1154954" y="323964"/>
            <a:ext cx="9962225" cy="1119827"/>
          </a:xfrm>
        </p:spPr>
        <p:txBody>
          <a:bodyPr/>
          <a:lstStyle/>
          <a:p>
            <a:r>
              <a:rPr lang="en-US" b="1" dirty="0">
                <a:solidFill>
                  <a:srgbClr val="FF0000"/>
                </a:solidFill>
                <a:effectLst>
                  <a:outerShdw blurRad="38100" dist="38100" dir="2700000" algn="tl">
                    <a:srgbClr val="000000">
                      <a:alpha val="43137"/>
                    </a:srgbClr>
                  </a:outerShdw>
                </a:effectLst>
              </a:rPr>
              <a:t>Both sides agree that there are some who claim to be Christians but fall away. </a:t>
            </a:r>
          </a:p>
        </p:txBody>
      </p:sp>
      <p:sp>
        <p:nvSpPr>
          <p:cNvPr id="3" name="Content Placeholder 2">
            <a:extLst>
              <a:ext uri="{FF2B5EF4-FFF2-40B4-BE49-F238E27FC236}">
                <a16:creationId xmlns:a16="http://schemas.microsoft.com/office/drawing/2014/main" id="{AEF24323-759E-4BA7-8A55-018F90D33F08}"/>
              </a:ext>
            </a:extLst>
          </p:cNvPr>
          <p:cNvSpPr>
            <a:spLocks noGrp="1"/>
          </p:cNvSpPr>
          <p:nvPr>
            <p:ph idx="1"/>
          </p:nvPr>
        </p:nvSpPr>
        <p:spPr>
          <a:xfrm>
            <a:off x="1154954" y="1710824"/>
            <a:ext cx="10323172" cy="3583072"/>
          </a:xfrm>
        </p:spPr>
        <p:txBody>
          <a:bodyPr>
            <a:normAutofit lnSpcReduction="10000"/>
          </a:bodyPr>
          <a:lstStyle/>
          <a:p>
            <a:pPr marL="0" indent="0">
              <a:buNone/>
            </a:pPr>
            <a:r>
              <a:rPr lang="en-US" sz="2800" b="1" dirty="0">
                <a:solidFill>
                  <a:srgbClr val="C00000"/>
                </a:solidFill>
              </a:rPr>
              <a:t>What must be left to God:</a:t>
            </a:r>
          </a:p>
          <a:p>
            <a:r>
              <a:rPr lang="en-US" sz="2400" i="1" dirty="0">
                <a:solidFill>
                  <a:schemeClr val="tx1"/>
                </a:solidFill>
              </a:rPr>
              <a:t>No psychological certainty can be found on either side, since a person’s assessment of his own faith, or even the Christian community’s assessment of his faith, does not guarantee anything.</a:t>
            </a:r>
          </a:p>
          <a:p>
            <a:r>
              <a:rPr lang="en-US" sz="2400" i="1" dirty="0">
                <a:solidFill>
                  <a:schemeClr val="tx1"/>
                </a:solidFill>
              </a:rPr>
              <a:t>Only God can be the judge of genuine Christian faith, since only God knows the heart.</a:t>
            </a:r>
          </a:p>
          <a:p>
            <a:r>
              <a:rPr lang="en-US" sz="2400" i="1" dirty="0">
                <a:solidFill>
                  <a:schemeClr val="tx1"/>
                </a:solidFill>
              </a:rPr>
              <a:t>Hence, whether or not those who fall away were ever true Christians becomes academic.</a:t>
            </a:r>
          </a:p>
        </p:txBody>
      </p:sp>
      <p:sp>
        <p:nvSpPr>
          <p:cNvPr id="5" name="TextBox 4">
            <a:extLst>
              <a:ext uri="{FF2B5EF4-FFF2-40B4-BE49-F238E27FC236}">
                <a16:creationId xmlns:a16="http://schemas.microsoft.com/office/drawing/2014/main" id="{74763F5E-9BC5-4B47-BE2D-4273324632C4}"/>
              </a:ext>
            </a:extLst>
          </p:cNvPr>
          <p:cNvSpPr txBox="1"/>
          <p:nvPr/>
        </p:nvSpPr>
        <p:spPr>
          <a:xfrm>
            <a:off x="336884" y="5293896"/>
            <a:ext cx="11405937" cy="1200329"/>
          </a:xfrm>
          <a:prstGeom prst="rect">
            <a:avLst/>
          </a:prstGeom>
          <a:solidFill>
            <a:srgbClr val="A50021"/>
          </a:solid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Agency FB" panose="020B0503020202020204" pitchFamily="34" charset="0"/>
              </a:rPr>
              <a:t>Still, the solemn warnings in Hebrews must stand, since passivity or turning from the Christian faith will certainly end in disaster.</a:t>
            </a:r>
          </a:p>
        </p:txBody>
      </p:sp>
    </p:spTree>
    <p:extLst>
      <p:ext uri="{BB962C8B-B14F-4D97-AF65-F5344CB8AC3E}">
        <p14:creationId xmlns:p14="http://schemas.microsoft.com/office/powerpoint/2010/main" val="31158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CD7E-78FF-405D-B9CE-D7D33F951969}"/>
              </a:ext>
            </a:extLst>
          </p:cNvPr>
          <p:cNvSpPr>
            <a:spLocks noGrp="1"/>
          </p:cNvSpPr>
          <p:nvPr>
            <p:ph type="title"/>
          </p:nvPr>
        </p:nvSpPr>
        <p:spPr>
          <a:xfrm>
            <a:off x="1154954" y="757101"/>
            <a:ext cx="8761413" cy="706964"/>
          </a:xfrm>
        </p:spPr>
        <p:txBody>
          <a:bodyPr/>
          <a:lstStyle/>
          <a:p>
            <a:r>
              <a:rPr lang="en-US" b="1" dirty="0">
                <a:solidFill>
                  <a:srgbClr val="FFFF66"/>
                </a:solidFill>
                <a:effectLst>
                  <a:outerShdw blurRad="38100" dist="38100" dir="2700000" algn="tl">
                    <a:srgbClr val="000000">
                      <a:alpha val="43137"/>
                    </a:srgbClr>
                  </a:outerShdw>
                </a:effectLst>
              </a:rPr>
              <a:t>Caution and Hope</a:t>
            </a:r>
          </a:p>
        </p:txBody>
      </p:sp>
      <p:sp>
        <p:nvSpPr>
          <p:cNvPr id="3" name="Content Placeholder 2">
            <a:extLst>
              <a:ext uri="{FF2B5EF4-FFF2-40B4-BE49-F238E27FC236}">
                <a16:creationId xmlns:a16="http://schemas.microsoft.com/office/drawing/2014/main" id="{C7ABC2A2-CD4D-44C2-9AF3-646EF52587DC}"/>
              </a:ext>
            </a:extLst>
          </p:cNvPr>
          <p:cNvSpPr>
            <a:spLocks noGrp="1"/>
          </p:cNvSpPr>
          <p:nvPr>
            <p:ph idx="1"/>
          </p:nvPr>
        </p:nvSpPr>
        <p:spPr>
          <a:xfrm>
            <a:off x="1154954" y="1636297"/>
            <a:ext cx="10491614" cy="4523873"/>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third solemn warning closes with both a caution and a confident hope.</a:t>
            </a:r>
          </a:p>
          <a:p>
            <a:r>
              <a:rPr lang="en-US" sz="2400" i="1" dirty="0">
                <a:solidFill>
                  <a:schemeClr val="tx1"/>
                </a:solidFill>
              </a:rPr>
              <a:t>The fruitful life of faith will be blessed by God, while the spiritually barren life, like thistles and thorns, will be burned up (6:7-8).</a:t>
            </a:r>
          </a:p>
          <a:p>
            <a:r>
              <a:rPr lang="en-US" sz="2400" i="1" dirty="0">
                <a:solidFill>
                  <a:schemeClr val="tx1"/>
                </a:solidFill>
              </a:rPr>
              <a:t>Still, the author is persuaded that his readers will persevere to salvation (6:9).</a:t>
            </a:r>
          </a:p>
          <a:p>
            <a:r>
              <a:rPr lang="en-US" sz="2400" i="1" dirty="0">
                <a:solidFill>
                  <a:schemeClr val="tx1"/>
                </a:solidFill>
              </a:rPr>
              <a:t>God’s justice ensures that they will be rewarded for their faithfulness (6:10).</a:t>
            </a:r>
          </a:p>
          <a:p>
            <a:r>
              <a:rPr lang="en-US" sz="2400" i="1" dirty="0">
                <a:solidFill>
                  <a:schemeClr val="tx1"/>
                </a:solidFill>
              </a:rPr>
              <a:t>Therefore, diligence and the imitation of those faithful saints who have gone before is the right path forward.</a:t>
            </a:r>
          </a:p>
        </p:txBody>
      </p:sp>
    </p:spTree>
    <p:extLst>
      <p:ext uri="{BB962C8B-B14F-4D97-AF65-F5344CB8AC3E}">
        <p14:creationId xmlns:p14="http://schemas.microsoft.com/office/powerpoint/2010/main" val="28716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9784" y="775834"/>
            <a:ext cx="8761413" cy="706964"/>
          </a:xfrm>
        </p:spPr>
        <p:txBody>
          <a:bodyPr/>
          <a:lstStyle/>
          <a:p>
            <a:pPr>
              <a:defRPr/>
            </a:pPr>
            <a:r>
              <a:rPr lang="en-US" b="1" dirty="0">
                <a:solidFill>
                  <a:srgbClr val="FFFF00"/>
                </a:solidFill>
              </a:rPr>
              <a:t>God’s Promises are Sure </a:t>
            </a:r>
            <a:r>
              <a:rPr lang="en-US" sz="2800" b="1" dirty="0">
                <a:solidFill>
                  <a:srgbClr val="FFFF00"/>
                </a:solidFill>
              </a:rPr>
              <a:t>(6:13-20)</a:t>
            </a:r>
            <a:endParaRPr lang="en-US" b="1" dirty="0">
              <a:solidFill>
                <a:srgbClr val="FFFF00"/>
              </a:solidFill>
            </a:endParaRPr>
          </a:p>
        </p:txBody>
      </p:sp>
      <p:sp>
        <p:nvSpPr>
          <p:cNvPr id="3" name="Content Placeholder 2"/>
          <p:cNvSpPr>
            <a:spLocks noGrp="1"/>
          </p:cNvSpPr>
          <p:nvPr>
            <p:ph idx="1"/>
          </p:nvPr>
        </p:nvSpPr>
        <p:spPr>
          <a:xfrm>
            <a:off x="1981199" y="1680632"/>
            <a:ext cx="9209539" cy="4796368"/>
          </a:xfrm>
        </p:spPr>
        <p:txBody>
          <a:bodyPr>
            <a:normAutofit lnSpcReduction="10000"/>
          </a:bodyPr>
          <a:lstStyle/>
          <a:p>
            <a:pPr marL="0" indent="0">
              <a:buNone/>
              <a:defRPr/>
            </a:pPr>
            <a:r>
              <a:rPr lang="en-US" sz="2800" b="1" dirty="0">
                <a:solidFill>
                  <a:srgbClr val="FFC000"/>
                </a:solidFill>
              </a:rPr>
              <a:t>The end of the third solemn warning urges believers to imitate the people of faith who inherit God’s promises.</a:t>
            </a:r>
          </a:p>
          <a:p>
            <a:pPr>
              <a:defRPr/>
            </a:pPr>
            <a:r>
              <a:rPr lang="en-US" sz="2400" i="1" dirty="0">
                <a:solidFill>
                  <a:schemeClr val="bg1"/>
                </a:solidFill>
              </a:rPr>
              <a:t>God’s promises are sure, because they are established on his own inviolable character.</a:t>
            </a:r>
          </a:p>
          <a:p>
            <a:pPr>
              <a:defRPr/>
            </a:pPr>
            <a:r>
              <a:rPr lang="en-US" sz="2400" i="1" dirty="0">
                <a:solidFill>
                  <a:schemeClr val="bg1"/>
                </a:solidFill>
              </a:rPr>
              <a:t>The unchangeableness of God’s character rests on two unchangeable things:</a:t>
            </a:r>
          </a:p>
          <a:p>
            <a:pPr lvl="1">
              <a:defRPr/>
            </a:pPr>
            <a:r>
              <a:rPr lang="en-US" sz="2000" b="1" dirty="0">
                <a:solidFill>
                  <a:srgbClr val="FFFF66"/>
                </a:solidFill>
                <a:effectLst>
                  <a:outerShdw blurRad="38100" dist="38100" dir="2700000" algn="tl">
                    <a:srgbClr val="000000">
                      <a:alpha val="43137"/>
                    </a:srgbClr>
                  </a:outerShdw>
                </a:effectLst>
              </a:rPr>
              <a:t>His promise of blessing to Abraham (Ge. 12:2-3)</a:t>
            </a:r>
          </a:p>
          <a:p>
            <a:pPr lvl="1">
              <a:defRPr/>
            </a:pPr>
            <a:r>
              <a:rPr lang="en-US" sz="2000" b="1" dirty="0">
                <a:solidFill>
                  <a:srgbClr val="FFFF66"/>
                </a:solidFill>
                <a:effectLst>
                  <a:outerShdw blurRad="38100" dist="38100" dir="2700000" algn="tl">
                    <a:srgbClr val="000000">
                      <a:alpha val="43137"/>
                    </a:srgbClr>
                  </a:outerShdw>
                </a:effectLst>
              </a:rPr>
              <a:t>His oath at the binding of Isaac (Ge. 22:15-18)</a:t>
            </a:r>
          </a:p>
          <a:p>
            <a:pPr>
              <a:defRPr/>
            </a:pPr>
            <a:r>
              <a:rPr lang="en-US" sz="2400" i="1" dirty="0">
                <a:solidFill>
                  <a:schemeClr val="bg1"/>
                </a:solidFill>
              </a:rPr>
              <a:t>Believers, then, have this firm hope in God’s unchanging character which anchors them to Jesus, the Great High Priest, who has entered heaven’s Most Holy Place!</a:t>
            </a:r>
          </a:p>
        </p:txBody>
      </p:sp>
      <p:sp>
        <p:nvSpPr>
          <p:cNvPr id="4" name="Slide Number Placeholder 3"/>
          <p:cNvSpPr>
            <a:spLocks noGrp="1"/>
          </p:cNvSpPr>
          <p:nvPr>
            <p:ph type="sldNum" sz="quarter" idx="12"/>
          </p:nvPr>
        </p:nvSpPr>
        <p:spPr/>
        <p:txBody>
          <a:bodyPr/>
          <a:lstStyle/>
          <a:p>
            <a:pPr>
              <a:defRPr/>
            </a:pPr>
            <a:fld id="{1601FFC4-27E0-4BD4-BDDF-908691564395}" type="slidenum">
              <a:rPr lang="en-US" altLang="en-US" smtClean="0"/>
              <a:pPr>
                <a:defRPr/>
              </a:pPr>
              <a:t>66</a:t>
            </a:fld>
            <a:endParaRPr lang="en-US" altLang="en-US"/>
          </a:p>
        </p:txBody>
      </p:sp>
    </p:spTree>
    <p:extLst>
      <p:ext uri="{BB962C8B-B14F-4D97-AF65-F5344CB8AC3E}">
        <p14:creationId xmlns:p14="http://schemas.microsoft.com/office/powerpoint/2010/main" val="42930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29B8-19D4-4CD1-9406-57C5D37DA1AD}"/>
              </a:ext>
            </a:extLst>
          </p:cNvPr>
          <p:cNvSpPr>
            <a:spLocks noGrp="1"/>
          </p:cNvSpPr>
          <p:nvPr>
            <p:ph type="title"/>
          </p:nvPr>
        </p:nvSpPr>
        <p:spPr>
          <a:xfrm>
            <a:off x="1154954" y="733038"/>
            <a:ext cx="8761413" cy="706964"/>
          </a:xfrm>
        </p:spPr>
        <p:txBody>
          <a:bodyPr/>
          <a:lstStyle/>
          <a:p>
            <a:r>
              <a:rPr lang="en-US" b="1" dirty="0">
                <a:solidFill>
                  <a:srgbClr val="FF0000"/>
                </a:solidFill>
                <a:effectLst>
                  <a:outerShdw blurRad="38100" dist="38100" dir="2700000" algn="tl">
                    <a:srgbClr val="000000">
                      <a:alpha val="43137"/>
                    </a:srgbClr>
                  </a:outerShdw>
                </a:effectLst>
              </a:rPr>
              <a:t>Divine Promises</a:t>
            </a:r>
          </a:p>
        </p:txBody>
      </p:sp>
      <p:sp>
        <p:nvSpPr>
          <p:cNvPr id="3" name="Content Placeholder 2">
            <a:extLst>
              <a:ext uri="{FF2B5EF4-FFF2-40B4-BE49-F238E27FC236}">
                <a16:creationId xmlns:a16="http://schemas.microsoft.com/office/drawing/2014/main" id="{3FFFD3C6-17BB-48F5-B520-E0AC1333BD58}"/>
              </a:ext>
            </a:extLst>
          </p:cNvPr>
          <p:cNvSpPr>
            <a:spLocks noGrp="1"/>
          </p:cNvSpPr>
          <p:nvPr>
            <p:ph idx="1"/>
          </p:nvPr>
        </p:nvSpPr>
        <p:spPr>
          <a:xfrm>
            <a:off x="1154953" y="1708486"/>
            <a:ext cx="10467551" cy="4692316"/>
          </a:xfrm>
        </p:spPr>
        <p:txBody>
          <a:bodyPr>
            <a:normAutofit lnSpcReduction="10000"/>
          </a:bodyPr>
          <a:lstStyle/>
          <a:p>
            <a:pPr marL="0" indent="0">
              <a:buNone/>
            </a:pPr>
            <a:r>
              <a:rPr lang="en-US" sz="2800" b="1" dirty="0">
                <a:solidFill>
                  <a:srgbClr val="FFFF66"/>
                </a:solidFill>
                <a:effectLst>
                  <a:outerShdw blurRad="38100" dist="38100" dir="2700000" algn="tl">
                    <a:srgbClr val="000000">
                      <a:alpha val="43137"/>
                    </a:srgbClr>
                  </a:outerShdw>
                </a:effectLst>
              </a:rPr>
              <a:t>Divine promises are prominent in the theology of Hebrews.</a:t>
            </a:r>
          </a:p>
          <a:p>
            <a:r>
              <a:rPr lang="en-US" sz="2400" i="1" dirty="0">
                <a:solidFill>
                  <a:schemeClr val="tx1"/>
                </a:solidFill>
              </a:rPr>
              <a:t>God has promised “rest” for his people (4:1ff.).</a:t>
            </a:r>
          </a:p>
          <a:p>
            <a:r>
              <a:rPr lang="en-US" sz="2400" i="1" dirty="0">
                <a:solidFill>
                  <a:schemeClr val="tx1"/>
                </a:solidFill>
              </a:rPr>
              <a:t>The ancient people could not inherit this promise because of their unbelief (3:19).</a:t>
            </a:r>
          </a:p>
          <a:p>
            <a:r>
              <a:rPr lang="en-US" sz="2400" i="1" dirty="0">
                <a:solidFill>
                  <a:schemeClr val="tx1"/>
                </a:solidFill>
              </a:rPr>
              <a:t>It is only through faith and perseverance that God’s people inherit what has been promised (6:12).</a:t>
            </a:r>
          </a:p>
          <a:p>
            <a:r>
              <a:rPr lang="en-US" sz="2400" i="1" dirty="0">
                <a:solidFill>
                  <a:schemeClr val="tx1"/>
                </a:solidFill>
              </a:rPr>
              <a:t>God promised/appointed his Son to be an eternal priest after Melchizedek’s order (5:6, 10).</a:t>
            </a:r>
          </a:p>
          <a:p>
            <a:r>
              <a:rPr lang="en-US" sz="2400" i="1" dirty="0">
                <a:solidFill>
                  <a:schemeClr val="tx1"/>
                </a:solidFill>
              </a:rPr>
              <a:t>He also promised blessing to Abraham as well as the nations through his son, confirming the promise in the language of oath-taking (Ge. 22:16-18).</a:t>
            </a:r>
          </a:p>
        </p:txBody>
      </p:sp>
    </p:spTree>
    <p:extLst>
      <p:ext uri="{BB962C8B-B14F-4D97-AF65-F5344CB8AC3E}">
        <p14:creationId xmlns:p14="http://schemas.microsoft.com/office/powerpoint/2010/main" val="5140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CA8F-1343-4889-B11E-D4F4C273C055}"/>
              </a:ext>
            </a:extLst>
          </p:cNvPr>
          <p:cNvSpPr>
            <a:spLocks noGrp="1"/>
          </p:cNvSpPr>
          <p:nvPr>
            <p:ph type="title"/>
          </p:nvPr>
        </p:nvSpPr>
        <p:spPr>
          <a:xfrm>
            <a:off x="1154954" y="973667"/>
            <a:ext cx="10275046" cy="831069"/>
          </a:xfrm>
        </p:spPr>
        <p:txBody>
          <a:bodyPr/>
          <a:lstStyle/>
          <a:p>
            <a:r>
              <a:rPr lang="en-US" b="1" dirty="0">
                <a:solidFill>
                  <a:srgbClr val="FF0000"/>
                </a:solidFill>
                <a:effectLst>
                  <a:outerShdw blurRad="38100" dist="38100" dir="2700000" algn="tl">
                    <a:srgbClr val="000000">
                      <a:alpha val="43137"/>
                    </a:srgbClr>
                  </a:outerShdw>
                </a:effectLst>
              </a:rPr>
              <a:t>Christians are the Heirs of God’s Promises</a:t>
            </a:r>
          </a:p>
        </p:txBody>
      </p:sp>
      <p:sp>
        <p:nvSpPr>
          <p:cNvPr id="3" name="Content Placeholder 2">
            <a:extLst>
              <a:ext uri="{FF2B5EF4-FFF2-40B4-BE49-F238E27FC236}">
                <a16:creationId xmlns:a16="http://schemas.microsoft.com/office/drawing/2014/main" id="{2A1F3A3D-87B9-4000-9CA8-06A3835D289B}"/>
              </a:ext>
            </a:extLst>
          </p:cNvPr>
          <p:cNvSpPr>
            <a:spLocks noGrp="1"/>
          </p:cNvSpPr>
          <p:nvPr>
            <p:ph idx="1"/>
          </p:nvPr>
        </p:nvSpPr>
        <p:spPr>
          <a:xfrm>
            <a:off x="1154954" y="2025983"/>
            <a:ext cx="10275046" cy="4302628"/>
          </a:xfrm>
        </p:spPr>
        <p:txBody>
          <a:bodyPr>
            <a:normAutofit/>
          </a:bodyPr>
          <a:lstStyle/>
          <a:p>
            <a:pPr marL="0" indent="0">
              <a:buNone/>
            </a:pPr>
            <a:r>
              <a:rPr lang="en-US" sz="2800" b="1" dirty="0">
                <a:solidFill>
                  <a:srgbClr val="FFFF66"/>
                </a:solidFill>
                <a:effectLst>
                  <a:outerShdw blurRad="38100" dist="38100" dir="2700000" algn="tl">
                    <a:srgbClr val="000000">
                      <a:alpha val="43137"/>
                    </a:srgbClr>
                  </a:outerShdw>
                </a:effectLst>
              </a:rPr>
              <a:t>The emphatic “we” of 6:18b clearly indicates that these ancient promises are for believers in Christ.</a:t>
            </a:r>
          </a:p>
          <a:p>
            <a:r>
              <a:rPr lang="en-US" sz="2400" i="1" dirty="0">
                <a:solidFill>
                  <a:schemeClr val="tx1"/>
                </a:solidFill>
              </a:rPr>
              <a:t>Like Lot fleeing from Sodom, we have fled the world in order to cling to God’s promises.</a:t>
            </a:r>
          </a:p>
          <a:p>
            <a:r>
              <a:rPr lang="en-US" sz="2400" i="1" dirty="0">
                <a:solidFill>
                  <a:schemeClr val="tx1"/>
                </a:solidFill>
              </a:rPr>
              <a:t>Our hope is like the anchor of a ship, holding it steady during storm and tempest, and the anchor point is Christ himself.</a:t>
            </a:r>
          </a:p>
          <a:p>
            <a:r>
              <a:rPr lang="en-US" sz="2400" i="1" dirty="0">
                <a:solidFill>
                  <a:schemeClr val="tx1"/>
                </a:solidFill>
              </a:rPr>
              <a:t>We are anchored to our great High Priest, who already has entered the heavenly sanctuary “behind the veil”, an eternal priest whose priestly work stands forever!</a:t>
            </a:r>
          </a:p>
        </p:txBody>
      </p:sp>
    </p:spTree>
    <p:extLst>
      <p:ext uri="{BB962C8B-B14F-4D97-AF65-F5344CB8AC3E}">
        <p14:creationId xmlns:p14="http://schemas.microsoft.com/office/powerpoint/2010/main" val="10003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4277" y="709934"/>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Melchizedek’s Priesthood </a:t>
            </a:r>
            <a:r>
              <a:rPr lang="en-US" sz="2800" b="1" dirty="0">
                <a:solidFill>
                  <a:srgbClr val="FFFF00"/>
                </a:solidFill>
                <a:effectLst>
                  <a:outerShdw blurRad="38100" dist="38100" dir="2700000" algn="tl">
                    <a:srgbClr val="000000">
                      <a:alpha val="43137"/>
                    </a:srgbClr>
                  </a:outerShdw>
                </a:effectLst>
              </a:rPr>
              <a:t>(7:1-10)</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9524" y="1582615"/>
            <a:ext cx="9431215" cy="5035062"/>
          </a:xfrm>
        </p:spPr>
        <p:txBody>
          <a:bodyPr/>
          <a:lstStyle/>
          <a:p>
            <a:pPr marL="0" indent="0">
              <a:buNone/>
              <a:defRPr/>
            </a:pPr>
            <a:r>
              <a:rPr lang="en-US" sz="2800" b="1" dirty="0">
                <a:solidFill>
                  <a:srgbClr val="FFC000"/>
                </a:solidFill>
              </a:rPr>
              <a:t>The author now addresses the primary objection to Jesus’ high priesthood—he was from the Tribe of Judah, not the Tribe of Levi or the family of Aaron.</a:t>
            </a:r>
          </a:p>
          <a:p>
            <a:pPr>
              <a:defRPr/>
            </a:pPr>
            <a:r>
              <a:rPr lang="en-US" sz="2400" i="1" dirty="0">
                <a:solidFill>
                  <a:schemeClr val="bg1"/>
                </a:solidFill>
              </a:rPr>
              <a:t>Was the claim of Jesus’ high priesthood therefore false? </a:t>
            </a:r>
            <a:r>
              <a:rPr lang="en-US" sz="2400" b="1" i="1" dirty="0">
                <a:solidFill>
                  <a:schemeClr val="bg1"/>
                </a:solidFill>
              </a:rPr>
              <a:t>Absolutely not! </a:t>
            </a:r>
            <a:r>
              <a:rPr lang="en-US" sz="2400" i="1" dirty="0">
                <a:solidFill>
                  <a:schemeClr val="bg1"/>
                </a:solidFill>
              </a:rPr>
              <a:t>Rather, his priestly order was different, following that of Melchizedek, the ancient priest of Jerusalem to whom Abraham paid tithes.</a:t>
            </a:r>
          </a:p>
          <a:p>
            <a:pPr>
              <a:defRPr/>
            </a:pPr>
            <a:r>
              <a:rPr lang="en-US" sz="2400" i="1" dirty="0">
                <a:solidFill>
                  <a:schemeClr val="bg1"/>
                </a:solidFill>
              </a:rPr>
              <a:t>Of primary importance is that Melchizedek’s priesthood </a:t>
            </a:r>
            <a:r>
              <a:rPr lang="en-US" sz="2400" i="1" u="sng" dirty="0">
                <a:solidFill>
                  <a:schemeClr val="bg1"/>
                </a:solidFill>
              </a:rPr>
              <a:t>was not based on pedigree, but rather, God’s direct appointment</a:t>
            </a:r>
            <a:r>
              <a:rPr lang="en-US" sz="2400" i="1" dirty="0">
                <a:solidFill>
                  <a:schemeClr val="bg1"/>
                </a:solidFill>
              </a:rPr>
              <a:t>. Jesus’ high priesthood is the same.</a:t>
            </a:r>
          </a:p>
        </p:txBody>
      </p:sp>
      <p:sp>
        <p:nvSpPr>
          <p:cNvPr id="4" name="Slide Number Placeholder 3"/>
          <p:cNvSpPr>
            <a:spLocks noGrp="1"/>
          </p:cNvSpPr>
          <p:nvPr>
            <p:ph type="sldNum" sz="quarter" idx="12"/>
          </p:nvPr>
        </p:nvSpPr>
        <p:spPr/>
        <p:txBody>
          <a:bodyPr/>
          <a:lstStyle/>
          <a:p>
            <a:pPr>
              <a:defRPr/>
            </a:pPr>
            <a:fld id="{413C0037-9098-4E80-8B16-06884B91915C}" type="slidenum">
              <a:rPr lang="en-US" altLang="en-US" smtClean="0"/>
              <a:pPr>
                <a:defRPr/>
              </a:pPr>
              <a:t>69</a:t>
            </a:fld>
            <a:endParaRPr lang="en-US" altLang="en-US"/>
          </a:p>
        </p:txBody>
      </p:sp>
    </p:spTree>
    <p:extLst>
      <p:ext uri="{BB962C8B-B14F-4D97-AF65-F5344CB8AC3E}">
        <p14:creationId xmlns:p14="http://schemas.microsoft.com/office/powerpoint/2010/main" val="11345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2456-4B05-4EDD-BD7A-D928E099909E}"/>
              </a:ext>
            </a:extLst>
          </p:cNvPr>
          <p:cNvSpPr>
            <a:spLocks noGrp="1"/>
          </p:cNvSpPr>
          <p:nvPr>
            <p:ph type="title"/>
          </p:nvPr>
        </p:nvSpPr>
        <p:spPr>
          <a:xfrm>
            <a:off x="1154954" y="275841"/>
            <a:ext cx="8761413" cy="706964"/>
          </a:xfrm>
        </p:spPr>
        <p:txBody>
          <a:bodyPr/>
          <a:lstStyle/>
          <a:p>
            <a:r>
              <a:rPr lang="en-US" b="1" dirty="0">
                <a:solidFill>
                  <a:srgbClr val="C00000"/>
                </a:solidFill>
                <a:effectLst>
                  <a:outerShdw blurRad="38100" dist="38100" dir="2700000" algn="tl">
                    <a:srgbClr val="000000">
                      <a:alpha val="43137"/>
                    </a:srgbClr>
                  </a:outerShdw>
                </a:effectLst>
              </a:rPr>
              <a:t>DATE</a:t>
            </a:r>
          </a:p>
        </p:txBody>
      </p:sp>
      <p:sp>
        <p:nvSpPr>
          <p:cNvPr id="3" name="Content Placeholder 2">
            <a:extLst>
              <a:ext uri="{FF2B5EF4-FFF2-40B4-BE49-F238E27FC236}">
                <a16:creationId xmlns:a16="http://schemas.microsoft.com/office/drawing/2014/main" id="{6DDBD972-1576-4BC3-84BD-2A139B063925}"/>
              </a:ext>
            </a:extLst>
          </p:cNvPr>
          <p:cNvSpPr>
            <a:spLocks noGrp="1"/>
          </p:cNvSpPr>
          <p:nvPr>
            <p:ph idx="1"/>
          </p:nvPr>
        </p:nvSpPr>
        <p:spPr>
          <a:xfrm>
            <a:off x="1154955" y="1155036"/>
            <a:ext cx="10395362" cy="5582649"/>
          </a:xfrm>
        </p:spPr>
        <p:txBody>
          <a:bodyPr>
            <a:normAutofit/>
          </a:bodyPr>
          <a:lstStyle/>
          <a:p>
            <a:pPr marL="0" indent="0">
              <a:buNone/>
            </a:pPr>
            <a:r>
              <a:rPr lang="en-US" sz="2800" b="1" dirty="0">
                <a:solidFill>
                  <a:schemeClr val="tx2">
                    <a:lumMod val="75000"/>
                  </a:schemeClr>
                </a:solidFill>
              </a:rPr>
              <a:t>Since the book is quoted by Clement in about AD 95 (1 Clement 17:1; 36:2-5), the book cannot have been later, though theoretically, it could have been any time after the death of Jesus. In the attempt to narrow down the dating possibilities, the relationship of the book of the 1</a:t>
            </a:r>
            <a:r>
              <a:rPr lang="en-US" sz="2800" b="1" baseline="30000" dirty="0">
                <a:solidFill>
                  <a:schemeClr val="tx2">
                    <a:lumMod val="75000"/>
                  </a:schemeClr>
                </a:solidFill>
              </a:rPr>
              <a:t>st</a:t>
            </a:r>
            <a:r>
              <a:rPr lang="en-US" sz="2800" b="1" dirty="0">
                <a:solidFill>
                  <a:schemeClr val="tx2">
                    <a:lumMod val="75000"/>
                  </a:schemeClr>
                </a:solidFill>
              </a:rPr>
              <a:t> Jewish Revolt looms large:</a:t>
            </a:r>
          </a:p>
          <a:p>
            <a:r>
              <a:rPr lang="en-US" sz="2400" i="1" dirty="0">
                <a:solidFill>
                  <a:schemeClr val="tx1"/>
                </a:solidFill>
              </a:rPr>
              <a:t>Those preferring a date within the Jewish revolt (AD 66-70) focus on the descriptions of persecution and the implied pressure to revert to temple worship. Certainly the book has repeated warnings against turning away from Christ (2:1-4; 3:7—4:13; 5:11—6:12; 10:26-39; 12:1-29).</a:t>
            </a:r>
          </a:p>
          <a:p>
            <a:r>
              <a:rPr lang="en-US" sz="2400" i="1" dirty="0">
                <a:solidFill>
                  <a:schemeClr val="tx1"/>
                </a:solidFill>
              </a:rPr>
              <a:t>Those doubtful about such a date point out that the book focuses on the ancient tabernacle, not on the temple itself.</a:t>
            </a:r>
          </a:p>
        </p:txBody>
      </p:sp>
    </p:spTree>
    <p:extLst>
      <p:ext uri="{BB962C8B-B14F-4D97-AF65-F5344CB8AC3E}">
        <p14:creationId xmlns:p14="http://schemas.microsoft.com/office/powerpoint/2010/main" val="7536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9A2C-DDDC-4081-A0CF-03C0262C7F30}"/>
              </a:ext>
            </a:extLst>
          </p:cNvPr>
          <p:cNvSpPr>
            <a:spLocks noGrp="1"/>
          </p:cNvSpPr>
          <p:nvPr>
            <p:ph type="title"/>
          </p:nvPr>
        </p:nvSpPr>
        <p:spPr>
          <a:xfrm>
            <a:off x="1154954" y="360947"/>
            <a:ext cx="9464920" cy="694711"/>
          </a:xfrm>
        </p:spPr>
        <p:txBody>
          <a:bodyPr/>
          <a:lstStyle/>
          <a:p>
            <a:r>
              <a:rPr lang="en-US" b="1" dirty="0">
                <a:solidFill>
                  <a:srgbClr val="FF0000"/>
                </a:solidFill>
                <a:effectLst>
                  <a:outerShdw blurRad="38100" dist="38100" dir="2700000" algn="tl">
                    <a:srgbClr val="000000">
                      <a:alpha val="43137"/>
                    </a:srgbClr>
                  </a:outerShdw>
                </a:effectLst>
              </a:rPr>
              <a:t>Unpacking Melchizedek (Ge. 14:17-24)</a:t>
            </a:r>
          </a:p>
        </p:txBody>
      </p:sp>
      <p:sp>
        <p:nvSpPr>
          <p:cNvPr id="3" name="Content Placeholder 2">
            <a:extLst>
              <a:ext uri="{FF2B5EF4-FFF2-40B4-BE49-F238E27FC236}">
                <a16:creationId xmlns:a16="http://schemas.microsoft.com/office/drawing/2014/main" id="{2F4FE657-DEA5-4E7E-B9F7-A95CCD13ED4A}"/>
              </a:ext>
            </a:extLst>
          </p:cNvPr>
          <p:cNvSpPr>
            <a:spLocks noGrp="1"/>
          </p:cNvSpPr>
          <p:nvPr>
            <p:ph idx="1"/>
          </p:nvPr>
        </p:nvSpPr>
        <p:spPr>
          <a:xfrm>
            <a:off x="1154953" y="1331272"/>
            <a:ext cx="10684121" cy="5526727"/>
          </a:xfrm>
        </p:spPr>
        <p:txBody>
          <a:bodyPr>
            <a:normAutofit/>
          </a:bodyPr>
          <a:lstStyle/>
          <a:p>
            <a:pPr>
              <a:lnSpc>
                <a:spcPct val="90000"/>
              </a:lnSpc>
              <a:buNone/>
              <a:defRPr/>
            </a:pPr>
            <a:r>
              <a:rPr lang="en-US" altLang="en-US" sz="2800" b="1" dirty="0">
                <a:solidFill>
                  <a:srgbClr val="FFFF00"/>
                </a:solidFill>
                <a:effectLst>
                  <a:outerShdw blurRad="38100" dist="38100" dir="2700000" algn="tl">
                    <a:srgbClr val="000000">
                      <a:alpha val="43137"/>
                    </a:srgbClr>
                  </a:outerShdw>
                </a:effectLst>
                <a:latin typeface="Century Gothic" panose="020B0502020202020204" pitchFamily="34" charset="0"/>
              </a:rPr>
              <a:t>Salem is directly linked with Mt. Zion in Jerusalem (cf. Ps. 76:2). In the Targums, Ge. 14:18 is glossed as “Jerusalem”.</a:t>
            </a:r>
          </a:p>
          <a:p>
            <a:pPr>
              <a:lnSpc>
                <a:spcPct val="90000"/>
              </a:lnSpc>
              <a:defRPr/>
            </a:pPr>
            <a:r>
              <a:rPr lang="en-US" altLang="en-US" sz="2400" i="1" dirty="0">
                <a:solidFill>
                  <a:schemeClr val="tx1"/>
                </a:solidFill>
              </a:rPr>
              <a:t>The name Melchizedek (= my king is righteous) is a typical Canaanite royal name and similar to a later Jerusalem king, </a:t>
            </a:r>
            <a:r>
              <a:rPr lang="en-US" altLang="en-US" sz="2400" i="1" dirty="0" err="1">
                <a:solidFill>
                  <a:schemeClr val="tx1"/>
                </a:solidFill>
              </a:rPr>
              <a:t>Adonizedek</a:t>
            </a:r>
            <a:r>
              <a:rPr lang="en-US" altLang="en-US" sz="2400" i="1" dirty="0">
                <a:solidFill>
                  <a:schemeClr val="tx1"/>
                </a:solidFill>
              </a:rPr>
              <a:t> (= my lord is righteous, cf. Jos. 10:1). </a:t>
            </a:r>
          </a:p>
          <a:p>
            <a:pPr>
              <a:lnSpc>
                <a:spcPct val="90000"/>
              </a:lnSpc>
              <a:defRPr/>
            </a:pPr>
            <a:r>
              <a:rPr lang="en-US" altLang="en-US" sz="2400" i="1" dirty="0">
                <a:solidFill>
                  <a:schemeClr val="tx1"/>
                </a:solidFill>
              </a:rPr>
              <a:t>He was a priest of </a:t>
            </a:r>
            <a:r>
              <a:rPr lang="en-US" altLang="en-US" sz="2400" dirty="0" err="1">
                <a:solidFill>
                  <a:schemeClr val="tx1"/>
                </a:solidFill>
                <a:latin typeface="HebrewTh" pitchFamily="2" charset="0"/>
              </a:rPr>
              <a:t>NoOyl;f</a:t>
            </a:r>
            <a:r>
              <a:rPr lang="en-US" altLang="en-US" sz="2400" dirty="0">
                <a:solidFill>
                  <a:schemeClr val="tx1"/>
                </a:solidFill>
                <a:latin typeface="HebrewTh" pitchFamily="2" charset="0"/>
              </a:rPr>
              <a:t>, </a:t>
            </a:r>
            <a:r>
              <a:rPr lang="en-US" altLang="en-US" sz="2400" dirty="0" err="1">
                <a:solidFill>
                  <a:schemeClr val="tx1"/>
                </a:solidFill>
                <a:latin typeface="HebrewTh" pitchFamily="2" charset="0"/>
              </a:rPr>
              <a:t>lxe</a:t>
            </a:r>
            <a:r>
              <a:rPr lang="en-US" altLang="en-US" sz="2400" i="1" dirty="0">
                <a:solidFill>
                  <a:schemeClr val="tx1"/>
                </a:solidFill>
              </a:rPr>
              <a:t> (= God Most High), a divine name commonly linked with Yahweh (cf. Ps. 7:17; 18:13; 21:7; 47:2; 83:18; 91:9; 92:1).</a:t>
            </a:r>
          </a:p>
          <a:p>
            <a:pPr>
              <a:lnSpc>
                <a:spcPct val="90000"/>
              </a:lnSpc>
              <a:defRPr/>
            </a:pPr>
            <a:r>
              <a:rPr lang="en-US" altLang="en-US" sz="2400" i="1" dirty="0">
                <a:solidFill>
                  <a:schemeClr val="tx1"/>
                </a:solidFill>
              </a:rPr>
              <a:t>Melchizedek was the priest-king of Salem (= peace), hence, the “king of peace”. In these ancient name-meanings, the author of Hebrews finds great relevance for anticipating Christ, the righteous king of peace, especially in light of Ps. 110:4. </a:t>
            </a:r>
          </a:p>
          <a:p>
            <a:pPr>
              <a:lnSpc>
                <a:spcPct val="90000"/>
              </a:lnSpc>
              <a:defRPr/>
            </a:pPr>
            <a:r>
              <a:rPr lang="en-US" altLang="en-US" sz="2400" i="1" dirty="0">
                <a:solidFill>
                  <a:schemeClr val="tx1"/>
                </a:solidFill>
              </a:rPr>
              <a:t>That Abram paid tithes on the spoils of war is not surprising, since tithing was known throughout the ancient Near East.</a:t>
            </a:r>
            <a:endParaRPr lang="en-US" altLang="en-US" sz="2400" dirty="0">
              <a:solidFill>
                <a:schemeClr val="tx1"/>
              </a:solidFill>
            </a:endParaRPr>
          </a:p>
          <a:p>
            <a:pPr marL="0" indent="0">
              <a:buNone/>
            </a:pPr>
            <a:endParaRPr lang="en-US" sz="2800" dirty="0"/>
          </a:p>
        </p:txBody>
      </p:sp>
    </p:spTree>
    <p:extLst>
      <p:ext uri="{BB962C8B-B14F-4D97-AF65-F5344CB8AC3E}">
        <p14:creationId xmlns:p14="http://schemas.microsoft.com/office/powerpoint/2010/main" val="10723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618E-1B91-4389-9772-DDAC4552C901}"/>
              </a:ext>
            </a:extLst>
          </p:cNvPr>
          <p:cNvSpPr>
            <a:spLocks noGrp="1"/>
          </p:cNvSpPr>
          <p:nvPr>
            <p:ph type="title"/>
          </p:nvPr>
        </p:nvSpPr>
        <p:spPr>
          <a:xfrm>
            <a:off x="1154954" y="299904"/>
            <a:ext cx="8761413" cy="706964"/>
          </a:xfrm>
        </p:spPr>
        <p:txBody>
          <a:bodyPr/>
          <a:lstStyle/>
          <a:p>
            <a:r>
              <a:rPr lang="en-US" b="1" dirty="0">
                <a:solidFill>
                  <a:srgbClr val="FF0000"/>
                </a:solidFill>
                <a:effectLst>
                  <a:outerShdw blurRad="38100" dist="38100" dir="2700000" algn="tl">
                    <a:srgbClr val="000000">
                      <a:alpha val="43137"/>
                    </a:srgbClr>
                  </a:outerShdw>
                </a:effectLst>
              </a:rPr>
              <a:t>A Priest with No Genealogy</a:t>
            </a:r>
          </a:p>
        </p:txBody>
      </p:sp>
      <p:sp>
        <p:nvSpPr>
          <p:cNvPr id="3" name="Content Placeholder 2">
            <a:extLst>
              <a:ext uri="{FF2B5EF4-FFF2-40B4-BE49-F238E27FC236}">
                <a16:creationId xmlns:a16="http://schemas.microsoft.com/office/drawing/2014/main" id="{6513313A-A838-4D21-8D3E-97CB78DDCD27}"/>
              </a:ext>
            </a:extLst>
          </p:cNvPr>
          <p:cNvSpPr>
            <a:spLocks noGrp="1"/>
          </p:cNvSpPr>
          <p:nvPr>
            <p:ph idx="1"/>
          </p:nvPr>
        </p:nvSpPr>
        <p:spPr>
          <a:xfrm>
            <a:off x="1154953" y="1155037"/>
            <a:ext cx="10467551" cy="4620121"/>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It is significant that no genealogical records for Melchizedek are given.</a:t>
            </a:r>
          </a:p>
          <a:p>
            <a:r>
              <a:rPr lang="en-US" sz="2400" i="1" dirty="0">
                <a:solidFill>
                  <a:schemeClr val="tx1"/>
                </a:solidFill>
              </a:rPr>
              <a:t>The brevity of the Genesis account and the language “without father or mother or genealogy, having neither beginning of days nor end of life” offers no details about his lineage, birth or death, and this absence contrasts sharply with the way priests typically were understood in the Torah, where pedigree was paramount (cf. Nu. 20:25; 25:10).</a:t>
            </a:r>
          </a:p>
          <a:p>
            <a:r>
              <a:rPr lang="en-US" sz="2400" i="1" dirty="0">
                <a:solidFill>
                  <a:schemeClr val="tx1"/>
                </a:solidFill>
              </a:rPr>
              <a:t>Hence, Melchizedek’s priesthood did not depend upon lineage, but rather, on direct appointment from God, the same as described in Ps. 110:4.</a:t>
            </a:r>
          </a:p>
        </p:txBody>
      </p:sp>
      <p:sp>
        <p:nvSpPr>
          <p:cNvPr id="4" name="TextBox 3">
            <a:extLst>
              <a:ext uri="{FF2B5EF4-FFF2-40B4-BE49-F238E27FC236}">
                <a16:creationId xmlns:a16="http://schemas.microsoft.com/office/drawing/2014/main" id="{414DC0D0-A676-4468-BD30-31F99ABF9F6A}"/>
              </a:ext>
            </a:extLst>
          </p:cNvPr>
          <p:cNvSpPr txBox="1"/>
          <p:nvPr/>
        </p:nvSpPr>
        <p:spPr>
          <a:xfrm>
            <a:off x="0" y="5702964"/>
            <a:ext cx="12192000" cy="954107"/>
          </a:xfrm>
          <a:prstGeom prst="rect">
            <a:avLst/>
          </a:prstGeom>
          <a:solidFill>
            <a:srgbClr val="A50021"/>
          </a:solidFill>
        </p:spPr>
        <p:txBody>
          <a:bodyPr wrap="square" rtlCol="0">
            <a:spAutoFit/>
          </a:bodyPr>
          <a:lstStyle/>
          <a:p>
            <a:pPr algn="ctr"/>
            <a:r>
              <a:rPr lang="en-US" sz="2800"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As such, Christ’s priesthood also does not depend upon genealogy, but it comes by God’s direct appointment!</a:t>
            </a:r>
          </a:p>
        </p:txBody>
      </p:sp>
    </p:spTree>
    <p:extLst>
      <p:ext uri="{BB962C8B-B14F-4D97-AF65-F5344CB8AC3E}">
        <p14:creationId xmlns:p14="http://schemas.microsoft.com/office/powerpoint/2010/main" val="13090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0D4E-2631-41DF-AC94-FBD6918D6637}"/>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Superiority of Christ over Aaron</a:t>
            </a:r>
          </a:p>
        </p:txBody>
      </p:sp>
      <p:sp>
        <p:nvSpPr>
          <p:cNvPr id="3" name="Content Placeholder 2">
            <a:extLst>
              <a:ext uri="{FF2B5EF4-FFF2-40B4-BE49-F238E27FC236}">
                <a16:creationId xmlns:a16="http://schemas.microsoft.com/office/drawing/2014/main" id="{553CF69B-32D3-4B79-B8DF-7323E9D7DECF}"/>
              </a:ext>
            </a:extLst>
          </p:cNvPr>
          <p:cNvSpPr>
            <a:spLocks noGrp="1"/>
          </p:cNvSpPr>
          <p:nvPr>
            <p:ph idx="1"/>
          </p:nvPr>
        </p:nvSpPr>
        <p:spPr>
          <a:xfrm>
            <a:off x="1154954" y="1953797"/>
            <a:ext cx="10587867" cy="4591381"/>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superiority of the Melchizedek priesthood over the Aaronic priesthood is apparent in that Abraham, the ancestor of Levi and Aaron, paid tithes to this ancient priest-king Melchizedek!</a:t>
            </a:r>
          </a:p>
          <a:p>
            <a:r>
              <a:rPr lang="en-US" sz="2400" i="1" dirty="0">
                <a:solidFill>
                  <a:schemeClr val="tx1"/>
                </a:solidFill>
              </a:rPr>
              <a:t>The priestly family of Levi received tithes from their fellow Israelites.</a:t>
            </a:r>
          </a:p>
          <a:p>
            <a:r>
              <a:rPr lang="en-US" sz="2400" i="1" dirty="0">
                <a:solidFill>
                  <a:schemeClr val="tx1"/>
                </a:solidFill>
              </a:rPr>
              <a:t>Melchizedek, by contrast, received tithes from Abraham himself, the father of the whole Israelite nation, long before Levi was even born!</a:t>
            </a:r>
          </a:p>
          <a:p>
            <a:r>
              <a:rPr lang="en-US" sz="2400" i="1" dirty="0">
                <a:solidFill>
                  <a:schemeClr val="tx1"/>
                </a:solidFill>
              </a:rPr>
              <a:t>Even more to the point, Melchizedek pronounced blessing over Abraham (Ge. 14:19a), and this blessing suggests that Melchizedek held higher rank than Abraham.</a:t>
            </a:r>
          </a:p>
        </p:txBody>
      </p:sp>
    </p:spTree>
    <p:extLst>
      <p:ext uri="{BB962C8B-B14F-4D97-AF65-F5344CB8AC3E}">
        <p14:creationId xmlns:p14="http://schemas.microsoft.com/office/powerpoint/2010/main" val="41800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2EC3-02B9-44D2-884C-69BBF22D772F}"/>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A Priest Forever!</a:t>
            </a:r>
          </a:p>
        </p:txBody>
      </p:sp>
      <p:sp>
        <p:nvSpPr>
          <p:cNvPr id="3" name="Content Placeholder 2">
            <a:extLst>
              <a:ext uri="{FF2B5EF4-FFF2-40B4-BE49-F238E27FC236}">
                <a16:creationId xmlns:a16="http://schemas.microsoft.com/office/drawing/2014/main" id="{468273A4-E445-45BD-BA4C-A447061D7B47}"/>
              </a:ext>
            </a:extLst>
          </p:cNvPr>
          <p:cNvSpPr>
            <a:spLocks noGrp="1"/>
          </p:cNvSpPr>
          <p:nvPr>
            <p:ph idx="1"/>
          </p:nvPr>
        </p:nvSpPr>
        <p:spPr>
          <a:xfrm>
            <a:off x="1154954" y="1939528"/>
            <a:ext cx="10611930" cy="3845426"/>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When the Aaronic priests died, their priestly office passed to one of their sons.</a:t>
            </a:r>
          </a:p>
          <a:p>
            <a:r>
              <a:rPr lang="en-US" sz="2400" i="1" dirty="0">
                <a:solidFill>
                  <a:schemeClr val="tx1"/>
                </a:solidFill>
              </a:rPr>
              <a:t>Not so with Melchizedek! As far as the record goes, his priestly office still stands, since there is no record of his death nor the transfer of his office.</a:t>
            </a:r>
          </a:p>
          <a:p>
            <a:r>
              <a:rPr lang="en-US" sz="2400" i="1" dirty="0">
                <a:solidFill>
                  <a:schemeClr val="tx1"/>
                </a:solidFill>
              </a:rPr>
              <a:t>In this sense, he still “lives” (7:8), and in this sense he is like the Son of God, whose priesthood and priestly office continues forever (7:3b)!</a:t>
            </a:r>
          </a:p>
        </p:txBody>
      </p:sp>
    </p:spTree>
    <p:extLst>
      <p:ext uri="{BB962C8B-B14F-4D97-AF65-F5344CB8AC3E}">
        <p14:creationId xmlns:p14="http://schemas.microsoft.com/office/powerpoint/2010/main" val="24087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EF7F-4412-4418-B72C-E7359FD27FF3}"/>
              </a:ext>
            </a:extLst>
          </p:cNvPr>
          <p:cNvSpPr>
            <a:spLocks noGrp="1"/>
          </p:cNvSpPr>
          <p:nvPr>
            <p:ph type="title"/>
          </p:nvPr>
        </p:nvSpPr>
        <p:spPr>
          <a:xfrm>
            <a:off x="1154954" y="227712"/>
            <a:ext cx="10320766" cy="855132"/>
          </a:xfrm>
        </p:spPr>
        <p:txBody>
          <a:bodyPr/>
          <a:lstStyle/>
          <a:p>
            <a:r>
              <a:rPr lang="en-US" b="1" dirty="0">
                <a:solidFill>
                  <a:srgbClr val="FF0000"/>
                </a:solidFill>
                <a:effectLst>
                  <a:outerShdw blurRad="38100" dist="38100" dir="2700000" algn="tl">
                    <a:srgbClr val="000000">
                      <a:alpha val="43137"/>
                    </a:srgbClr>
                  </a:outerShdw>
                </a:effectLst>
              </a:rPr>
              <a:t>Was Melchizedek a pre-incarnation of Christ?</a:t>
            </a:r>
          </a:p>
        </p:txBody>
      </p:sp>
      <p:sp>
        <p:nvSpPr>
          <p:cNvPr id="3" name="Content Placeholder 2">
            <a:extLst>
              <a:ext uri="{FF2B5EF4-FFF2-40B4-BE49-F238E27FC236}">
                <a16:creationId xmlns:a16="http://schemas.microsoft.com/office/drawing/2014/main" id="{8F412218-81B6-47A6-8E64-0BD07805ACDA}"/>
              </a:ext>
            </a:extLst>
          </p:cNvPr>
          <p:cNvSpPr>
            <a:spLocks noGrp="1"/>
          </p:cNvSpPr>
          <p:nvPr>
            <p:ph idx="1"/>
          </p:nvPr>
        </p:nvSpPr>
        <p:spPr>
          <a:xfrm>
            <a:off x="1154954" y="1275350"/>
            <a:ext cx="10660057" cy="5354937"/>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Because of the language in 7:3, several church fathers concluded that Melchizedek was a pre-incarnation of the Second Person of the Trinity (and sometimes they linked this conclusion to a similar view of the </a:t>
            </a:r>
            <a:r>
              <a:rPr lang="en-US" sz="2800" b="1" dirty="0" err="1">
                <a:solidFill>
                  <a:srgbClr val="FFFF00"/>
                </a:solidFill>
                <a:effectLst>
                  <a:outerShdw blurRad="38100" dist="38100" dir="2700000" algn="tl">
                    <a:srgbClr val="000000">
                      <a:alpha val="43137"/>
                    </a:srgbClr>
                  </a:outerShdw>
                </a:effectLst>
              </a:rPr>
              <a:t>Mal’ak</a:t>
            </a:r>
            <a:r>
              <a:rPr lang="en-US" sz="2800" b="1" dirty="0">
                <a:solidFill>
                  <a:srgbClr val="FFFF00"/>
                </a:solidFill>
                <a:effectLst>
                  <a:outerShdw blurRad="38100" dist="38100" dir="2700000" algn="tl">
                    <a:srgbClr val="000000">
                      <a:alpha val="43137"/>
                    </a:srgbClr>
                  </a:outerShdw>
                </a:effectLst>
              </a:rPr>
              <a:t> Yahweh).</a:t>
            </a:r>
          </a:p>
          <a:p>
            <a:r>
              <a:rPr lang="en-US" sz="2400" i="1" dirty="0">
                <a:solidFill>
                  <a:schemeClr val="tx1"/>
                </a:solidFill>
              </a:rPr>
              <a:t>This conclusion seems unlikely for two reasons:</a:t>
            </a:r>
          </a:p>
          <a:p>
            <a:pPr lvl="1"/>
            <a:r>
              <a:rPr lang="en-US" sz="2000" b="1" dirty="0">
                <a:solidFill>
                  <a:schemeClr val="tx1"/>
                </a:solidFill>
              </a:rPr>
              <a:t>The language of 7:3 appears in another ancient Near Eastern document, the Amarna letter from Abd-</a:t>
            </a:r>
            <a:r>
              <a:rPr lang="en-US" sz="2000" b="1" dirty="0" err="1">
                <a:solidFill>
                  <a:schemeClr val="tx1"/>
                </a:solidFill>
              </a:rPr>
              <a:t>Khiba</a:t>
            </a:r>
            <a:r>
              <a:rPr lang="en-US" sz="2000" b="1" dirty="0">
                <a:solidFill>
                  <a:schemeClr val="tx1"/>
                </a:solidFill>
              </a:rPr>
              <a:t> of </a:t>
            </a:r>
            <a:r>
              <a:rPr lang="en-US" sz="2000" b="1" dirty="0" err="1">
                <a:solidFill>
                  <a:schemeClr val="tx1"/>
                </a:solidFill>
              </a:rPr>
              <a:t>Urusalima</a:t>
            </a:r>
            <a:r>
              <a:rPr lang="en-US" sz="2000" b="1" dirty="0">
                <a:solidFill>
                  <a:schemeClr val="tx1"/>
                </a:solidFill>
              </a:rPr>
              <a:t> (Jerusalem), where the Jerusalem king tells his Egyptian suzerain, “Neither my father nor my mother set me in this place: the mighty arm of the king established me in my father’s house” (Letter 102). Here, clearly, the language does not represent a supernatural figure, but rather, an earthly king whose position did not depend upon pedigree.</a:t>
            </a:r>
          </a:p>
          <a:p>
            <a:pPr lvl="1"/>
            <a:r>
              <a:rPr lang="en-US" sz="2000" b="1" dirty="0">
                <a:solidFill>
                  <a:schemeClr val="tx1"/>
                </a:solidFill>
              </a:rPr>
              <a:t>Further, if Melchizedek was already the Son of God, it makes no sense why the author of Hebrews says he is “made like” ( </a:t>
            </a:r>
            <a:r>
              <a:rPr lang="en-US" sz="2400" b="1" dirty="0">
                <a:solidFill>
                  <a:schemeClr val="tx1"/>
                </a:solidFill>
                <a:latin typeface="Greekth" panose="02020803070505020304" pitchFamily="18" charset="0"/>
              </a:rPr>
              <a:t>a]</a:t>
            </a:r>
            <a:r>
              <a:rPr lang="en-US" sz="2400" b="1" dirty="0" err="1">
                <a:solidFill>
                  <a:schemeClr val="tx1"/>
                </a:solidFill>
                <a:latin typeface="Greekth" panose="02020803070505020304" pitchFamily="18" charset="0"/>
              </a:rPr>
              <a:t>fomoio</a:t>
            </a:r>
            <a:r>
              <a:rPr lang="en-US" sz="2400" b="1" dirty="0">
                <a:solidFill>
                  <a:schemeClr val="tx1"/>
                </a:solidFill>
                <a:latin typeface="Greekth" panose="02020803070505020304" pitchFamily="18" charset="0"/>
              </a:rPr>
              <a:t>&lt;w</a:t>
            </a:r>
            <a:r>
              <a:rPr lang="en-US" sz="2400" b="1" dirty="0">
                <a:solidFill>
                  <a:schemeClr val="tx1"/>
                </a:solidFill>
              </a:rPr>
              <a:t> </a:t>
            </a:r>
            <a:r>
              <a:rPr lang="en-US" sz="2000" b="1" dirty="0">
                <a:solidFill>
                  <a:schemeClr val="tx1"/>
                </a:solidFill>
              </a:rPr>
              <a:t>= to make like) the Son of God. </a:t>
            </a:r>
          </a:p>
        </p:txBody>
      </p:sp>
    </p:spTree>
    <p:extLst>
      <p:ext uri="{BB962C8B-B14F-4D97-AF65-F5344CB8AC3E}">
        <p14:creationId xmlns:p14="http://schemas.microsoft.com/office/powerpoint/2010/main" val="17323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261"/>
            <a:ext cx="9144000" cy="1295400"/>
          </a:xfrm>
        </p:spPr>
        <p:txBody>
          <a:bodyPr/>
          <a:lstStyle/>
          <a:p>
            <a:pPr>
              <a:defRPr/>
            </a:pPr>
            <a:r>
              <a:rPr lang="en-US" b="1" dirty="0">
                <a:solidFill>
                  <a:srgbClr val="FFFF00"/>
                </a:solidFill>
                <a:effectLst>
                  <a:outerShdw blurRad="38100" dist="38100" dir="2700000" algn="tl">
                    <a:srgbClr val="000000">
                      <a:alpha val="43137"/>
                    </a:srgbClr>
                  </a:outerShdw>
                </a:effectLst>
              </a:rPr>
              <a:t>A New Priesthood </a:t>
            </a:r>
            <a:r>
              <a:rPr lang="en-US" sz="2800" b="1" dirty="0">
                <a:solidFill>
                  <a:srgbClr val="FFFF00"/>
                </a:solidFill>
                <a:effectLst>
                  <a:outerShdw blurRad="38100" dist="38100" dir="2700000" algn="tl">
                    <a:srgbClr val="000000">
                      <a:alpha val="43137"/>
                    </a:srgbClr>
                  </a:outerShdw>
                </a:effectLst>
              </a:rPr>
              <a:t>(7:11-25)</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799" y="1301262"/>
            <a:ext cx="9900139" cy="5556738"/>
          </a:xfrm>
        </p:spPr>
        <p:txBody>
          <a:bodyPr/>
          <a:lstStyle/>
          <a:p>
            <a:pPr marL="0" indent="0">
              <a:buNone/>
              <a:defRPr/>
            </a:pPr>
            <a:r>
              <a:rPr lang="en-US" sz="2800" b="1" dirty="0">
                <a:solidFill>
                  <a:srgbClr val="FFC000"/>
                </a:solidFill>
                <a:effectLst>
                  <a:outerShdw blurRad="38100" dist="38100" dir="2700000" algn="tl">
                    <a:srgbClr val="000000">
                      <a:alpha val="43137"/>
                    </a:srgbClr>
                  </a:outerShdw>
                </a:effectLst>
              </a:rPr>
              <a:t>Hereditary priesthood presumes an ongoing ritual of atonement for successive generations.</a:t>
            </a:r>
          </a:p>
          <a:p>
            <a:pPr>
              <a:defRPr/>
            </a:pPr>
            <a:r>
              <a:rPr lang="en-US" sz="2400" i="1" dirty="0">
                <a:solidFill>
                  <a:schemeClr val="bg1"/>
                </a:solidFill>
              </a:rPr>
              <a:t>The repetition implies that such ritual is not finally effective.</a:t>
            </a:r>
          </a:p>
          <a:p>
            <a:pPr>
              <a:defRPr/>
            </a:pPr>
            <a:r>
              <a:rPr lang="en-US" sz="2400" i="1" dirty="0">
                <a:solidFill>
                  <a:schemeClr val="bg1"/>
                </a:solidFill>
              </a:rPr>
              <a:t>In declaring his Son as a priest in the office of Melchizedek, God effectively indicated that the law of priesthood in Aaron’s family would be superseded.</a:t>
            </a:r>
          </a:p>
          <a:p>
            <a:pPr>
              <a:defRPr/>
            </a:pPr>
            <a:r>
              <a:rPr lang="en-US" sz="2400" i="1" dirty="0">
                <a:solidFill>
                  <a:schemeClr val="bg1"/>
                </a:solidFill>
              </a:rPr>
              <a:t>This change in priestly order from Aaron’s sons to Melchizedek’s order repealed the requirement that all high priests must come from Aaron’s line.</a:t>
            </a:r>
          </a:p>
          <a:p>
            <a:pPr>
              <a:defRPr/>
            </a:pPr>
            <a:r>
              <a:rPr lang="en-US" sz="2400" i="1" dirty="0">
                <a:solidFill>
                  <a:schemeClr val="bg1"/>
                </a:solidFill>
              </a:rPr>
              <a:t>This is how Jesus was qualified to be a high priest, and because this priesthood was declared to be “forever”,  the office had to be filled by someone who would live forever.</a:t>
            </a:r>
          </a:p>
        </p:txBody>
      </p:sp>
    </p:spTree>
    <p:extLst>
      <p:ext uri="{BB962C8B-B14F-4D97-AF65-F5344CB8AC3E}">
        <p14:creationId xmlns:p14="http://schemas.microsoft.com/office/powerpoint/2010/main" val="14126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C52F516-3A55-4B53-8B6D-308FACBCDE89}"/>
              </a:ext>
            </a:extLst>
          </p:cNvPr>
          <p:cNvSpPr>
            <a:spLocks noGrp="1" noChangeArrowheads="1"/>
          </p:cNvSpPr>
          <p:nvPr>
            <p:ph type="title"/>
          </p:nvPr>
        </p:nvSpPr>
        <p:spPr>
          <a:xfrm>
            <a:off x="1013939" y="252661"/>
            <a:ext cx="10011722" cy="1347539"/>
          </a:xfrm>
        </p:spPr>
        <p:txBody>
          <a:bodyPr/>
          <a:lstStyle/>
          <a:p>
            <a:pPr eaLnBrk="1" hangingPunct="1">
              <a:defRPr/>
            </a:pPr>
            <a:r>
              <a:rPr lang="en-US" altLang="en-US" sz="4000" b="1" dirty="0">
                <a:effectLst>
                  <a:outerShdw blurRad="38100" dist="38100" dir="2700000" algn="tl">
                    <a:srgbClr val="000000">
                      <a:alpha val="43137"/>
                    </a:srgbClr>
                  </a:outerShdw>
                </a:effectLst>
              </a:rPr>
              <a:t>The Ordination Ritual for Aaron, His Sons and the Transfer of Office  </a:t>
            </a:r>
            <a:r>
              <a:rPr lang="en-US" altLang="en-US" sz="2400" dirty="0">
                <a:effectLst>
                  <a:outerShdw blurRad="38100" dist="38100" dir="2700000" algn="tl">
                    <a:srgbClr val="000000">
                      <a:alpha val="43137"/>
                    </a:srgbClr>
                  </a:outerShdw>
                </a:effectLst>
              </a:rPr>
              <a:t>(Lv. 8-9)</a:t>
            </a:r>
          </a:p>
        </p:txBody>
      </p:sp>
      <p:sp>
        <p:nvSpPr>
          <p:cNvPr id="289796" name="Rectangle 4">
            <a:extLst>
              <a:ext uri="{FF2B5EF4-FFF2-40B4-BE49-F238E27FC236}">
                <a16:creationId xmlns:a16="http://schemas.microsoft.com/office/drawing/2014/main" id="{03E2FFCA-2150-4F34-9D2B-6AB330EB4F0E}"/>
              </a:ext>
            </a:extLst>
          </p:cNvPr>
          <p:cNvSpPr>
            <a:spLocks noGrp="1" noChangeArrowheads="1"/>
          </p:cNvSpPr>
          <p:nvPr>
            <p:ph type="body" sz="half" idx="1"/>
          </p:nvPr>
        </p:nvSpPr>
        <p:spPr>
          <a:xfrm>
            <a:off x="1981200" y="1816767"/>
            <a:ext cx="4038600" cy="4876800"/>
          </a:xfrm>
        </p:spPr>
        <p:txBody>
          <a:bodyPr/>
          <a:lstStyle/>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Bathing</a:t>
            </a:r>
            <a:endParaRPr lang="en-US" altLang="en-US" sz="2400" i="1"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Clothing</a:t>
            </a:r>
          </a:p>
          <a:p>
            <a:pPr eaLnBrk="1" hangingPunct="1">
              <a:lnSpc>
                <a:spcPct val="90000"/>
              </a:lnSpc>
              <a:defRPr/>
            </a:pPr>
            <a:r>
              <a:rPr lang="en-US" altLang="en-US" sz="2400" b="1" i="1" dirty="0">
                <a:solidFill>
                  <a:srgbClr val="002060"/>
                </a:solidFill>
              </a:rPr>
              <a:t>Tunic, Sash, Robe, Ephod, </a:t>
            </a:r>
            <a:r>
              <a:rPr lang="en-US" altLang="en-US" sz="2400" b="1" i="1" dirty="0" err="1">
                <a:solidFill>
                  <a:srgbClr val="002060"/>
                </a:solidFill>
              </a:rPr>
              <a:t>Breastpiece</a:t>
            </a:r>
            <a:r>
              <a:rPr lang="en-US" altLang="en-US" sz="2400" b="1" i="1" dirty="0">
                <a:solidFill>
                  <a:srgbClr val="002060"/>
                </a:solidFill>
              </a:rPr>
              <a:t>, Turban, Sacred Diadem</a:t>
            </a:r>
            <a:endParaRPr lang="en-US" altLang="en-US" sz="2800" b="1" dirty="0">
              <a:solidFill>
                <a:srgbClr val="002060"/>
              </a:solidFill>
            </a:endParaRP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Anointing</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Bull Sin Offering</a:t>
            </a:r>
          </a:p>
          <a:p>
            <a:pPr eaLnBrk="1" hangingPunct="1">
              <a:lnSpc>
                <a:spcPct val="90000"/>
              </a:lnSpc>
              <a:defRPr/>
            </a:pPr>
            <a:r>
              <a:rPr lang="en-US" altLang="en-US" sz="2400" b="1" i="1" dirty="0">
                <a:solidFill>
                  <a:srgbClr val="002060"/>
                </a:solidFill>
              </a:rPr>
              <a:t>Imposition of hands</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Ram Holocaust</a:t>
            </a:r>
          </a:p>
          <a:p>
            <a:pPr eaLnBrk="1" hangingPunct="1">
              <a:lnSpc>
                <a:spcPct val="90000"/>
              </a:lnSpc>
              <a:defRPr/>
            </a:pPr>
            <a:r>
              <a:rPr lang="en-US" altLang="en-US" sz="2400" b="1" i="1" dirty="0">
                <a:solidFill>
                  <a:srgbClr val="002060"/>
                </a:solidFill>
              </a:rPr>
              <a:t>Imposition</a:t>
            </a:r>
            <a:r>
              <a:rPr lang="en-US" altLang="en-US" sz="2400" i="1" dirty="0"/>
              <a:t> </a:t>
            </a:r>
            <a:r>
              <a:rPr lang="en-US" altLang="en-US" sz="2400" b="1" i="1" dirty="0">
                <a:solidFill>
                  <a:srgbClr val="002060"/>
                </a:solidFill>
              </a:rPr>
              <a:t>of hands</a:t>
            </a:r>
          </a:p>
        </p:txBody>
      </p:sp>
      <p:sp>
        <p:nvSpPr>
          <p:cNvPr id="289797" name="Rectangle 5">
            <a:extLst>
              <a:ext uri="{FF2B5EF4-FFF2-40B4-BE49-F238E27FC236}">
                <a16:creationId xmlns:a16="http://schemas.microsoft.com/office/drawing/2014/main" id="{47AFA861-A882-4F1E-A006-E97E6C35BEA5}"/>
              </a:ext>
            </a:extLst>
          </p:cNvPr>
          <p:cNvSpPr>
            <a:spLocks noGrp="1" noChangeArrowheads="1"/>
          </p:cNvSpPr>
          <p:nvPr>
            <p:ph type="body" sz="half" idx="2"/>
          </p:nvPr>
        </p:nvSpPr>
        <p:spPr>
          <a:xfrm>
            <a:off x="6172200" y="1816767"/>
            <a:ext cx="4038600" cy="4800600"/>
          </a:xfrm>
        </p:spPr>
        <p:txBody>
          <a:bodyPr/>
          <a:lstStyle/>
          <a:p>
            <a:pPr eaLnBrk="1" hangingPunct="1">
              <a:lnSpc>
                <a:spcPct val="90000"/>
              </a:lnSpc>
              <a:buFont typeface="Wingdings" panose="05000000000000000000" pitchFamily="2" charset="2"/>
              <a:buNone/>
              <a:defRPr/>
            </a:pPr>
            <a:r>
              <a:rPr lang="en-US" altLang="en-US" sz="2800" b="1" dirty="0">
                <a:solidFill>
                  <a:srgbClr val="FFFF00"/>
                </a:solidFill>
              </a:rPr>
              <a:t>Ram for Ordination</a:t>
            </a:r>
          </a:p>
          <a:p>
            <a:pPr eaLnBrk="1" hangingPunct="1">
              <a:lnSpc>
                <a:spcPct val="90000"/>
              </a:lnSpc>
              <a:defRPr/>
            </a:pPr>
            <a:r>
              <a:rPr lang="en-US" altLang="en-US" sz="2400" b="1" i="1" dirty="0">
                <a:solidFill>
                  <a:srgbClr val="002060"/>
                </a:solidFill>
              </a:rPr>
              <a:t>Imposition of hands</a:t>
            </a:r>
          </a:p>
          <a:p>
            <a:pPr eaLnBrk="1" hangingPunct="1">
              <a:lnSpc>
                <a:spcPct val="90000"/>
              </a:lnSpc>
              <a:defRPr/>
            </a:pPr>
            <a:r>
              <a:rPr lang="en-US" altLang="en-US" sz="2400" b="1" i="1" dirty="0">
                <a:solidFill>
                  <a:srgbClr val="002060"/>
                </a:solidFill>
              </a:rPr>
              <a:t>Blood on right ear lobe, thumb &amp; big toe</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Waving of Unleavened Bread</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Waving of Ram Breast</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Sprinkling with Blood and Oil</a:t>
            </a:r>
          </a:p>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Sacred Meal</a:t>
            </a:r>
          </a:p>
        </p:txBody>
      </p:sp>
    </p:spTree>
    <p:extLst>
      <p:ext uri="{BB962C8B-B14F-4D97-AF65-F5344CB8AC3E}">
        <p14:creationId xmlns:p14="http://schemas.microsoft.com/office/powerpoint/2010/main" val="194463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89796">
                                            <p:txEl>
                                              <p:pRg st="0" end="0"/>
                                            </p:txEl>
                                          </p:spTgt>
                                        </p:tgtEl>
                                        <p:attrNameLst>
                                          <p:attrName>style.visibility</p:attrName>
                                        </p:attrNameLst>
                                      </p:cBhvr>
                                      <p:to>
                                        <p:strVal val="visible"/>
                                      </p:to>
                                    </p:set>
                                    <p:anim calcmode="lin" valueType="num">
                                      <p:cBhvr>
                                        <p:cTn id="7" dur="500" fill="hold"/>
                                        <p:tgtEl>
                                          <p:spTgt spid="28979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979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979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9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89796">
                                            <p:txEl>
                                              <p:pRg st="1" end="1"/>
                                            </p:txEl>
                                          </p:spTgt>
                                        </p:tgtEl>
                                        <p:attrNameLst>
                                          <p:attrName>style.visibility</p:attrName>
                                        </p:attrNameLst>
                                      </p:cBhvr>
                                      <p:to>
                                        <p:strVal val="visible"/>
                                      </p:to>
                                    </p:set>
                                    <p:anim calcmode="lin" valueType="num">
                                      <p:cBhvr>
                                        <p:cTn id="15" dur="500" fill="hold"/>
                                        <p:tgtEl>
                                          <p:spTgt spid="28979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8979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8979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89796">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289796">
                                            <p:txEl>
                                              <p:pRg st="2" end="2"/>
                                            </p:txEl>
                                          </p:spTgt>
                                        </p:tgtEl>
                                        <p:attrNameLst>
                                          <p:attrName>style.visibility</p:attrName>
                                        </p:attrNameLst>
                                      </p:cBhvr>
                                      <p:to>
                                        <p:strVal val="visible"/>
                                      </p:to>
                                    </p:set>
                                    <p:anim calcmode="lin" valueType="num">
                                      <p:cBhvr>
                                        <p:cTn id="21" dur="500" fill="hold"/>
                                        <p:tgtEl>
                                          <p:spTgt spid="28979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8979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8979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89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89796">
                                            <p:txEl>
                                              <p:pRg st="3" end="3"/>
                                            </p:txEl>
                                          </p:spTgt>
                                        </p:tgtEl>
                                        <p:attrNameLst>
                                          <p:attrName>style.visibility</p:attrName>
                                        </p:attrNameLst>
                                      </p:cBhvr>
                                      <p:to>
                                        <p:strVal val="visible"/>
                                      </p:to>
                                    </p:set>
                                    <p:anim calcmode="lin" valueType="num">
                                      <p:cBhvr>
                                        <p:cTn id="29" dur="500" fill="hold"/>
                                        <p:tgtEl>
                                          <p:spTgt spid="28979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8979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8979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897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289796">
                                            <p:txEl>
                                              <p:pRg st="4" end="4"/>
                                            </p:txEl>
                                          </p:spTgt>
                                        </p:tgtEl>
                                        <p:attrNameLst>
                                          <p:attrName>style.visibility</p:attrName>
                                        </p:attrNameLst>
                                      </p:cBhvr>
                                      <p:to>
                                        <p:strVal val="visible"/>
                                      </p:to>
                                    </p:set>
                                    <p:anim calcmode="lin" valueType="num">
                                      <p:cBhvr>
                                        <p:cTn id="37" dur="500" fill="hold"/>
                                        <p:tgtEl>
                                          <p:spTgt spid="28979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8979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8979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89796">
                                            <p:txEl>
                                              <p:pRg st="4" end="4"/>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289796">
                                            <p:txEl>
                                              <p:pRg st="5" end="5"/>
                                            </p:txEl>
                                          </p:spTgt>
                                        </p:tgtEl>
                                        <p:attrNameLst>
                                          <p:attrName>style.visibility</p:attrName>
                                        </p:attrNameLst>
                                      </p:cBhvr>
                                      <p:to>
                                        <p:strVal val="visible"/>
                                      </p:to>
                                    </p:set>
                                    <p:anim calcmode="lin" valueType="num">
                                      <p:cBhvr>
                                        <p:cTn id="43" dur="500" fill="hold"/>
                                        <p:tgtEl>
                                          <p:spTgt spid="28979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979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979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97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289796">
                                            <p:txEl>
                                              <p:pRg st="6" end="6"/>
                                            </p:txEl>
                                          </p:spTgt>
                                        </p:tgtEl>
                                        <p:attrNameLst>
                                          <p:attrName>style.visibility</p:attrName>
                                        </p:attrNameLst>
                                      </p:cBhvr>
                                      <p:to>
                                        <p:strVal val="visible"/>
                                      </p:to>
                                    </p:set>
                                    <p:anim calcmode="lin" valueType="num">
                                      <p:cBhvr>
                                        <p:cTn id="51" dur="500" fill="hold"/>
                                        <p:tgtEl>
                                          <p:spTgt spid="28979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8979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8979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89796">
                                            <p:txEl>
                                              <p:pRg st="6" end="6"/>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289796">
                                            <p:txEl>
                                              <p:pRg st="7" end="7"/>
                                            </p:txEl>
                                          </p:spTgt>
                                        </p:tgtEl>
                                        <p:attrNameLst>
                                          <p:attrName>style.visibility</p:attrName>
                                        </p:attrNameLst>
                                      </p:cBhvr>
                                      <p:to>
                                        <p:strVal val="visible"/>
                                      </p:to>
                                    </p:set>
                                    <p:anim calcmode="lin" valueType="num">
                                      <p:cBhvr>
                                        <p:cTn id="57" dur="500" fill="hold"/>
                                        <p:tgtEl>
                                          <p:spTgt spid="28979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8979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8979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8979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289797">
                                            <p:txEl>
                                              <p:pRg st="0" end="0"/>
                                            </p:txEl>
                                          </p:spTgt>
                                        </p:tgtEl>
                                        <p:attrNameLst>
                                          <p:attrName>style.visibility</p:attrName>
                                        </p:attrNameLst>
                                      </p:cBhvr>
                                      <p:to>
                                        <p:strVal val="visible"/>
                                      </p:to>
                                    </p:set>
                                    <p:anim calcmode="lin" valueType="num">
                                      <p:cBhvr>
                                        <p:cTn id="65" dur="500" fill="hold"/>
                                        <p:tgtEl>
                                          <p:spTgt spid="28979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28979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28979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289797">
                                            <p:txEl>
                                              <p:pRg st="0" end="0"/>
                                            </p:txEl>
                                          </p:spTgt>
                                        </p:tgtEl>
                                        <p:attrNameLst>
                                          <p:attrName>ppt_y</p:attrName>
                                        </p:attrNameLst>
                                      </p:cBhvr>
                                      <p:tavLst>
                                        <p:tav tm="0">
                                          <p:val>
                                            <p:strVal val="#ppt_y"/>
                                          </p:val>
                                        </p:tav>
                                        <p:tav tm="100000">
                                          <p:val>
                                            <p:strVal val="#ppt_y"/>
                                          </p:val>
                                        </p:tav>
                                      </p:tavLst>
                                    </p:anim>
                                  </p:childTnLst>
                                </p:cTn>
                              </p:par>
                              <p:par>
                                <p:cTn id="69" presetID="39" presetClass="entr" presetSubtype="0" accel="100000" fill="hold" nodeType="withEffect">
                                  <p:stCondLst>
                                    <p:cond delay="0"/>
                                  </p:stCondLst>
                                  <p:childTnLst>
                                    <p:set>
                                      <p:cBhvr>
                                        <p:cTn id="70" dur="1" fill="hold">
                                          <p:stCondLst>
                                            <p:cond delay="0"/>
                                          </p:stCondLst>
                                        </p:cTn>
                                        <p:tgtEl>
                                          <p:spTgt spid="289797">
                                            <p:txEl>
                                              <p:pRg st="1" end="1"/>
                                            </p:txEl>
                                          </p:spTgt>
                                        </p:tgtEl>
                                        <p:attrNameLst>
                                          <p:attrName>style.visibility</p:attrName>
                                        </p:attrNameLst>
                                      </p:cBhvr>
                                      <p:to>
                                        <p:strVal val="visible"/>
                                      </p:to>
                                    </p:set>
                                    <p:anim calcmode="lin" valueType="num">
                                      <p:cBhvr>
                                        <p:cTn id="71" dur="500" fill="hold"/>
                                        <p:tgtEl>
                                          <p:spTgt spid="28979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28979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28979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289797">
                                            <p:txEl>
                                              <p:pRg st="1" end="1"/>
                                            </p:txEl>
                                          </p:spTgt>
                                        </p:tgtEl>
                                        <p:attrNameLst>
                                          <p:attrName>ppt_y</p:attrName>
                                        </p:attrNameLst>
                                      </p:cBhvr>
                                      <p:tavLst>
                                        <p:tav tm="0">
                                          <p:val>
                                            <p:strVal val="#ppt_y"/>
                                          </p:val>
                                        </p:tav>
                                        <p:tav tm="100000">
                                          <p:val>
                                            <p:strVal val="#ppt_y"/>
                                          </p:val>
                                        </p:tav>
                                      </p:tavLst>
                                    </p:anim>
                                  </p:childTnLst>
                                </p:cTn>
                              </p:par>
                              <p:par>
                                <p:cTn id="75" presetID="39" presetClass="entr" presetSubtype="0" accel="100000" fill="hold" nodeType="withEffect">
                                  <p:stCondLst>
                                    <p:cond delay="0"/>
                                  </p:stCondLst>
                                  <p:childTnLst>
                                    <p:set>
                                      <p:cBhvr>
                                        <p:cTn id="76" dur="1" fill="hold">
                                          <p:stCondLst>
                                            <p:cond delay="0"/>
                                          </p:stCondLst>
                                        </p:cTn>
                                        <p:tgtEl>
                                          <p:spTgt spid="289797">
                                            <p:txEl>
                                              <p:pRg st="2" end="2"/>
                                            </p:txEl>
                                          </p:spTgt>
                                        </p:tgtEl>
                                        <p:attrNameLst>
                                          <p:attrName>style.visibility</p:attrName>
                                        </p:attrNameLst>
                                      </p:cBhvr>
                                      <p:to>
                                        <p:strVal val="visible"/>
                                      </p:to>
                                    </p:set>
                                    <p:anim calcmode="lin" valueType="num">
                                      <p:cBhvr>
                                        <p:cTn id="77" dur="500" fill="hold"/>
                                        <p:tgtEl>
                                          <p:spTgt spid="28979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8979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8979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897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9" presetClass="entr" presetSubtype="0" accel="100000" fill="hold" nodeType="clickEffect">
                                  <p:stCondLst>
                                    <p:cond delay="0"/>
                                  </p:stCondLst>
                                  <p:childTnLst>
                                    <p:set>
                                      <p:cBhvr>
                                        <p:cTn id="84" dur="1" fill="hold">
                                          <p:stCondLst>
                                            <p:cond delay="0"/>
                                          </p:stCondLst>
                                        </p:cTn>
                                        <p:tgtEl>
                                          <p:spTgt spid="289797">
                                            <p:txEl>
                                              <p:pRg st="3" end="3"/>
                                            </p:txEl>
                                          </p:spTgt>
                                        </p:tgtEl>
                                        <p:attrNameLst>
                                          <p:attrName>style.visibility</p:attrName>
                                        </p:attrNameLst>
                                      </p:cBhvr>
                                      <p:to>
                                        <p:strVal val="visible"/>
                                      </p:to>
                                    </p:set>
                                    <p:anim calcmode="lin" valueType="num">
                                      <p:cBhvr>
                                        <p:cTn id="85" dur="500" fill="hold"/>
                                        <p:tgtEl>
                                          <p:spTgt spid="28979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28979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28979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2897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9" presetClass="entr" presetSubtype="0" accel="100000" fill="hold" nodeType="clickEffect">
                                  <p:stCondLst>
                                    <p:cond delay="0"/>
                                  </p:stCondLst>
                                  <p:childTnLst>
                                    <p:set>
                                      <p:cBhvr>
                                        <p:cTn id="92" dur="1" fill="hold">
                                          <p:stCondLst>
                                            <p:cond delay="0"/>
                                          </p:stCondLst>
                                        </p:cTn>
                                        <p:tgtEl>
                                          <p:spTgt spid="289797">
                                            <p:txEl>
                                              <p:pRg st="4" end="4"/>
                                            </p:txEl>
                                          </p:spTgt>
                                        </p:tgtEl>
                                        <p:attrNameLst>
                                          <p:attrName>style.visibility</p:attrName>
                                        </p:attrNameLst>
                                      </p:cBhvr>
                                      <p:to>
                                        <p:strVal val="visible"/>
                                      </p:to>
                                    </p:set>
                                    <p:anim calcmode="lin" valueType="num">
                                      <p:cBhvr>
                                        <p:cTn id="93" dur="500" fill="hold"/>
                                        <p:tgtEl>
                                          <p:spTgt spid="28979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28979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28979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2897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9" presetClass="entr" presetSubtype="0" accel="100000" fill="hold" nodeType="clickEffect">
                                  <p:stCondLst>
                                    <p:cond delay="0"/>
                                  </p:stCondLst>
                                  <p:childTnLst>
                                    <p:set>
                                      <p:cBhvr>
                                        <p:cTn id="100" dur="1" fill="hold">
                                          <p:stCondLst>
                                            <p:cond delay="0"/>
                                          </p:stCondLst>
                                        </p:cTn>
                                        <p:tgtEl>
                                          <p:spTgt spid="289797">
                                            <p:txEl>
                                              <p:pRg st="5" end="5"/>
                                            </p:txEl>
                                          </p:spTgt>
                                        </p:tgtEl>
                                        <p:attrNameLst>
                                          <p:attrName>style.visibility</p:attrName>
                                        </p:attrNameLst>
                                      </p:cBhvr>
                                      <p:to>
                                        <p:strVal val="visible"/>
                                      </p:to>
                                    </p:set>
                                    <p:anim calcmode="lin" valueType="num">
                                      <p:cBhvr>
                                        <p:cTn id="101" dur="500" fill="hold"/>
                                        <p:tgtEl>
                                          <p:spTgt spid="28979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28979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28979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2897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9" presetClass="entr" presetSubtype="0" accel="100000" fill="hold" nodeType="clickEffect">
                                  <p:stCondLst>
                                    <p:cond delay="0"/>
                                  </p:stCondLst>
                                  <p:childTnLst>
                                    <p:set>
                                      <p:cBhvr>
                                        <p:cTn id="108" dur="1" fill="hold">
                                          <p:stCondLst>
                                            <p:cond delay="0"/>
                                          </p:stCondLst>
                                        </p:cTn>
                                        <p:tgtEl>
                                          <p:spTgt spid="289797">
                                            <p:txEl>
                                              <p:pRg st="6" end="6"/>
                                            </p:txEl>
                                          </p:spTgt>
                                        </p:tgtEl>
                                        <p:attrNameLst>
                                          <p:attrName>style.visibility</p:attrName>
                                        </p:attrNameLst>
                                      </p:cBhvr>
                                      <p:to>
                                        <p:strVal val="visible"/>
                                      </p:to>
                                    </p:set>
                                    <p:anim calcmode="lin" valueType="num">
                                      <p:cBhvr>
                                        <p:cTn id="109" dur="500" fill="hold"/>
                                        <p:tgtEl>
                                          <p:spTgt spid="28979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0" dur="500" fill="hold"/>
                                        <p:tgtEl>
                                          <p:spTgt spid="28979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1" dur="500" fill="hold"/>
                                        <p:tgtEl>
                                          <p:spTgt spid="28979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2" dur="500" fill="hold"/>
                                        <p:tgtEl>
                                          <p:spTgt spid="28979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698A-EF8F-4C32-ACA2-4692B8D964D9}"/>
              </a:ext>
            </a:extLst>
          </p:cNvPr>
          <p:cNvSpPr>
            <a:spLocks noGrp="1"/>
          </p:cNvSpPr>
          <p:nvPr>
            <p:ph type="title"/>
          </p:nvPr>
        </p:nvSpPr>
        <p:spPr>
          <a:xfrm>
            <a:off x="1154954" y="155526"/>
            <a:ext cx="9962225" cy="807006"/>
          </a:xfrm>
        </p:spPr>
        <p:txBody>
          <a:bodyPr/>
          <a:lstStyle/>
          <a:p>
            <a:r>
              <a:rPr lang="en-US" b="1" dirty="0">
                <a:solidFill>
                  <a:srgbClr val="FF0000"/>
                </a:solidFill>
                <a:effectLst>
                  <a:outerShdw blurRad="38100" dist="38100" dir="2700000" algn="tl">
                    <a:srgbClr val="000000">
                      <a:alpha val="43137"/>
                    </a:srgbClr>
                  </a:outerShdw>
                </a:effectLst>
              </a:rPr>
              <a:t>The Problem with Hereditary Priesthood</a:t>
            </a:r>
          </a:p>
        </p:txBody>
      </p:sp>
      <p:sp>
        <p:nvSpPr>
          <p:cNvPr id="3" name="Content Placeholder 2">
            <a:extLst>
              <a:ext uri="{FF2B5EF4-FFF2-40B4-BE49-F238E27FC236}">
                <a16:creationId xmlns:a16="http://schemas.microsoft.com/office/drawing/2014/main" id="{977A4040-770E-4113-AE44-37152059EC30}"/>
              </a:ext>
            </a:extLst>
          </p:cNvPr>
          <p:cNvSpPr>
            <a:spLocks noGrp="1"/>
          </p:cNvSpPr>
          <p:nvPr>
            <p:ph idx="1"/>
          </p:nvPr>
        </p:nvSpPr>
        <p:spPr>
          <a:xfrm>
            <a:off x="1154952" y="1034719"/>
            <a:ext cx="10780373" cy="4571996"/>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office of the High Priest was to be hereditary, first given to Aaron and preserved in perpetuity through his sons and their sons (Ex. 29:9, 29; Nu. 20:28; 25:11-13 Dt. 10:6).</a:t>
            </a:r>
          </a:p>
          <a:p>
            <a:r>
              <a:rPr lang="en-US" sz="2400" i="1" dirty="0">
                <a:solidFill>
                  <a:schemeClr val="tx1"/>
                </a:solidFill>
              </a:rPr>
              <a:t>Hereditary priesthood, by definition, presupposes the ongoing ritual of atonement for successive generations.</a:t>
            </a:r>
          </a:p>
          <a:p>
            <a:r>
              <a:rPr lang="en-US" sz="2400" i="1" dirty="0">
                <a:solidFill>
                  <a:schemeClr val="tx1"/>
                </a:solidFill>
              </a:rPr>
              <a:t>That the ritual is ongoing, in turn, suggests that such priestly service was not completely effective.</a:t>
            </a:r>
          </a:p>
          <a:p>
            <a:r>
              <a:rPr lang="en-US" sz="2400" i="1" dirty="0">
                <a:solidFill>
                  <a:schemeClr val="tx1"/>
                </a:solidFill>
              </a:rPr>
              <a:t>It is this ineffectiveness, the author argues, that lies behind the establishment of another priesthood announced in Psalm 110, an eternal one, long after the Aaronic priesthood had been established.</a:t>
            </a:r>
          </a:p>
        </p:txBody>
      </p:sp>
      <p:sp>
        <p:nvSpPr>
          <p:cNvPr id="4" name="TextBox 3">
            <a:extLst>
              <a:ext uri="{FF2B5EF4-FFF2-40B4-BE49-F238E27FC236}">
                <a16:creationId xmlns:a16="http://schemas.microsoft.com/office/drawing/2014/main" id="{83F56F5F-9717-460C-8298-FA33D781D913}"/>
              </a:ext>
            </a:extLst>
          </p:cNvPr>
          <p:cNvSpPr txBox="1"/>
          <p:nvPr/>
        </p:nvSpPr>
        <p:spPr>
          <a:xfrm>
            <a:off x="0" y="5606715"/>
            <a:ext cx="12192000" cy="1077218"/>
          </a:xfrm>
          <a:prstGeom prst="rect">
            <a:avLst/>
          </a:prstGeom>
          <a:solidFill>
            <a:schemeClr val="accent2">
              <a:lumMod val="75000"/>
            </a:schemeClr>
          </a:solid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Agency FB" panose="020B0503020202020204" pitchFamily="34" charset="0"/>
              </a:rPr>
              <a:t>THE DECLARATION OF A NEW PRIEST AFTER MELCHIZEDEK’S ORDER THEREFORE ANTICIPATES THAT THE TORAH LAWS OF PRIESTHOOD WOULD BE SUPERSEDED!</a:t>
            </a:r>
          </a:p>
        </p:txBody>
      </p:sp>
    </p:spTree>
    <p:extLst>
      <p:ext uri="{BB962C8B-B14F-4D97-AF65-F5344CB8AC3E}">
        <p14:creationId xmlns:p14="http://schemas.microsoft.com/office/powerpoint/2010/main" val="30682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1A8-DD20-4E29-AE96-14E4A507F839}"/>
              </a:ext>
            </a:extLst>
          </p:cNvPr>
          <p:cNvSpPr>
            <a:spLocks noGrp="1"/>
          </p:cNvSpPr>
          <p:nvPr>
            <p:ph type="title"/>
          </p:nvPr>
        </p:nvSpPr>
        <p:spPr>
          <a:xfrm>
            <a:off x="1154954" y="468345"/>
            <a:ext cx="8761413" cy="706964"/>
          </a:xfrm>
        </p:spPr>
        <p:txBody>
          <a:bodyPr/>
          <a:lstStyle/>
          <a:p>
            <a:r>
              <a:rPr lang="en-US" b="1" dirty="0">
                <a:solidFill>
                  <a:srgbClr val="FF0000"/>
                </a:solidFill>
                <a:effectLst>
                  <a:outerShdw blurRad="38100" dist="38100" dir="2700000" algn="tl">
                    <a:srgbClr val="000000">
                      <a:alpha val="43137"/>
                    </a:srgbClr>
                  </a:outerShdw>
                </a:effectLst>
              </a:rPr>
              <a:t>The Change in Priesthood</a:t>
            </a:r>
          </a:p>
        </p:txBody>
      </p:sp>
      <p:sp>
        <p:nvSpPr>
          <p:cNvPr id="3" name="Content Placeholder 2">
            <a:extLst>
              <a:ext uri="{FF2B5EF4-FFF2-40B4-BE49-F238E27FC236}">
                <a16:creationId xmlns:a16="http://schemas.microsoft.com/office/drawing/2014/main" id="{FD60761C-0DA7-467E-9E76-6E161C6000FF}"/>
              </a:ext>
            </a:extLst>
          </p:cNvPr>
          <p:cNvSpPr>
            <a:spLocks noGrp="1"/>
          </p:cNvSpPr>
          <p:nvPr>
            <p:ph idx="1"/>
          </p:nvPr>
        </p:nvSpPr>
        <p:spPr>
          <a:xfrm>
            <a:off x="1154954" y="1347541"/>
            <a:ext cx="10563804" cy="3633533"/>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change in priesthood from Aaron to Melchizedek repealed the requirement that all High Priests must come from Aaron’s family.</a:t>
            </a:r>
          </a:p>
          <a:p>
            <a:r>
              <a:rPr lang="en-US" sz="2400" i="1" dirty="0">
                <a:solidFill>
                  <a:schemeClr val="tx1"/>
                </a:solidFill>
              </a:rPr>
              <a:t>This is how Jesus, descended from the Tribe of Judah, could be qualified as a High Priest, even though he did not come from the family of Aaron.</a:t>
            </a:r>
          </a:p>
          <a:p>
            <a:r>
              <a:rPr lang="en-US" sz="2400" i="1" dirty="0">
                <a:solidFill>
                  <a:schemeClr val="tx1"/>
                </a:solidFill>
              </a:rPr>
              <a:t>This priesthood, after Melchizedek’s order, did not depend upon pedigree, but rather, God’s direct appointment.</a:t>
            </a:r>
          </a:p>
        </p:txBody>
      </p:sp>
      <p:sp>
        <p:nvSpPr>
          <p:cNvPr id="4" name="TextBox 3">
            <a:extLst>
              <a:ext uri="{FF2B5EF4-FFF2-40B4-BE49-F238E27FC236}">
                <a16:creationId xmlns:a16="http://schemas.microsoft.com/office/drawing/2014/main" id="{316B07AE-F366-4082-8184-F9128EC38A6A}"/>
              </a:ext>
            </a:extLst>
          </p:cNvPr>
          <p:cNvSpPr txBox="1"/>
          <p:nvPr/>
        </p:nvSpPr>
        <p:spPr>
          <a:xfrm>
            <a:off x="0" y="5029201"/>
            <a:ext cx="12192000" cy="1077218"/>
          </a:xfrm>
          <a:prstGeom prst="rect">
            <a:avLst/>
          </a:prstGeom>
          <a:solidFill>
            <a:schemeClr val="accent2">
              <a:lumMod val="75000"/>
            </a:schemeClr>
          </a:solid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Agency FB" panose="020B0503020202020204" pitchFamily="34" charset="0"/>
              </a:rPr>
              <a:t>Most important, since this priesthood was declared to be “forever”, it had to be appointed to someone who would live forever, not one would die and pass on his in office.</a:t>
            </a:r>
          </a:p>
        </p:txBody>
      </p:sp>
    </p:spTree>
    <p:extLst>
      <p:ext uri="{BB962C8B-B14F-4D97-AF65-F5344CB8AC3E}">
        <p14:creationId xmlns:p14="http://schemas.microsoft.com/office/powerpoint/2010/main" val="422157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BD60-5642-4377-BF11-9F27171858FB}"/>
              </a:ext>
            </a:extLst>
          </p:cNvPr>
          <p:cNvSpPr>
            <a:spLocks noGrp="1"/>
          </p:cNvSpPr>
          <p:nvPr>
            <p:ph type="title"/>
          </p:nvPr>
        </p:nvSpPr>
        <p:spPr>
          <a:xfrm>
            <a:off x="1154954" y="179587"/>
            <a:ext cx="8761413" cy="706964"/>
          </a:xfrm>
        </p:spPr>
        <p:txBody>
          <a:bodyPr/>
          <a:lstStyle/>
          <a:p>
            <a:r>
              <a:rPr lang="en-US" b="1" dirty="0">
                <a:solidFill>
                  <a:srgbClr val="FF0000"/>
                </a:solidFill>
                <a:effectLst>
                  <a:outerShdw blurRad="38100" dist="38100" dir="2700000" algn="tl">
                    <a:srgbClr val="000000">
                      <a:alpha val="43137"/>
                    </a:srgbClr>
                  </a:outerShdw>
                </a:effectLst>
              </a:rPr>
              <a:t>A Priest Forever!</a:t>
            </a:r>
          </a:p>
        </p:txBody>
      </p:sp>
      <p:sp>
        <p:nvSpPr>
          <p:cNvPr id="3" name="Content Placeholder 2">
            <a:extLst>
              <a:ext uri="{FF2B5EF4-FFF2-40B4-BE49-F238E27FC236}">
                <a16:creationId xmlns:a16="http://schemas.microsoft.com/office/drawing/2014/main" id="{1FAB1D57-D8D1-4A64-833A-F8E613F66CEE}"/>
              </a:ext>
            </a:extLst>
          </p:cNvPr>
          <p:cNvSpPr>
            <a:spLocks noGrp="1"/>
          </p:cNvSpPr>
          <p:nvPr>
            <p:ph idx="1"/>
          </p:nvPr>
        </p:nvSpPr>
        <p:spPr>
          <a:xfrm>
            <a:off x="1154954" y="1010654"/>
            <a:ext cx="10467551" cy="4451685"/>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Aaronic order had many priests, all who lived and died ordinary lives.</a:t>
            </a:r>
          </a:p>
          <a:p>
            <a:r>
              <a:rPr lang="en-US" sz="2400" i="1" dirty="0">
                <a:solidFill>
                  <a:schemeClr val="tx1"/>
                </a:solidFill>
              </a:rPr>
              <a:t>As such, the office of High Priest could not continue without the laws of heredity.</a:t>
            </a:r>
          </a:p>
          <a:p>
            <a:r>
              <a:rPr lang="en-US" sz="2400" i="1" dirty="0">
                <a:solidFill>
                  <a:schemeClr val="tx1"/>
                </a:solidFill>
              </a:rPr>
              <a:t>Jesus, however, lives forever by an “indestructible life”!</a:t>
            </a:r>
          </a:p>
          <a:p>
            <a:r>
              <a:rPr lang="en-US" sz="2400" i="1" dirty="0">
                <a:solidFill>
                  <a:schemeClr val="tx1"/>
                </a:solidFill>
              </a:rPr>
              <a:t>His priesthood never needs to be passed on, since the laws of heredity have no provenance for a priest who never dies!</a:t>
            </a:r>
          </a:p>
          <a:p>
            <a:r>
              <a:rPr lang="en-US" sz="2400" i="1" dirty="0">
                <a:solidFill>
                  <a:schemeClr val="tx1"/>
                </a:solidFill>
              </a:rPr>
              <a:t>Hence, his priesthood is effective in a way that the Aaronic priesthood could never have been effective, since he lives forever as the perpetual intercessor for his people (cf. Ro. 8:34).</a:t>
            </a:r>
          </a:p>
        </p:txBody>
      </p:sp>
      <p:sp>
        <p:nvSpPr>
          <p:cNvPr id="4" name="TextBox 3">
            <a:extLst>
              <a:ext uri="{FF2B5EF4-FFF2-40B4-BE49-F238E27FC236}">
                <a16:creationId xmlns:a16="http://schemas.microsoft.com/office/drawing/2014/main" id="{D5A214BF-D3C8-47EF-8BE3-82C96A3BC442}"/>
              </a:ext>
            </a:extLst>
          </p:cNvPr>
          <p:cNvSpPr txBox="1"/>
          <p:nvPr/>
        </p:nvSpPr>
        <p:spPr>
          <a:xfrm>
            <a:off x="0" y="5462339"/>
            <a:ext cx="12192000" cy="1077218"/>
          </a:xfrm>
          <a:prstGeom prst="rect">
            <a:avLst/>
          </a:prstGeom>
          <a:solidFill>
            <a:schemeClr val="accent2">
              <a:lumMod val="75000"/>
            </a:schemeClr>
          </a:solid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Agency FB" panose="020B0503020202020204" pitchFamily="34" charset="0"/>
              </a:rPr>
              <a:t>CHRIST, AS THE GREAT HIGH PRIEST AFTER MELCHIZEDEK’S ORDER, IS NEVER UNAVAILABLE, NEVER DISPLACED, AND NEVER OUT OF OFFICE! HE SAVES ABSOLUTELY!</a:t>
            </a:r>
          </a:p>
        </p:txBody>
      </p:sp>
    </p:spTree>
    <p:extLst>
      <p:ext uri="{BB962C8B-B14F-4D97-AF65-F5344CB8AC3E}">
        <p14:creationId xmlns:p14="http://schemas.microsoft.com/office/powerpoint/2010/main" val="29462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E8B8-8EB4-4DD6-B66C-082E7CA6DB51}"/>
              </a:ext>
            </a:extLst>
          </p:cNvPr>
          <p:cNvSpPr>
            <a:spLocks noGrp="1"/>
          </p:cNvSpPr>
          <p:nvPr>
            <p:ph type="title"/>
          </p:nvPr>
        </p:nvSpPr>
        <p:spPr>
          <a:xfrm>
            <a:off x="1154954" y="275841"/>
            <a:ext cx="8761413" cy="706964"/>
          </a:xfrm>
        </p:spPr>
        <p:txBody>
          <a:bodyPr/>
          <a:lstStyle/>
          <a:p>
            <a:r>
              <a:rPr lang="en-US" b="1" dirty="0">
                <a:solidFill>
                  <a:srgbClr val="C00000"/>
                </a:solidFill>
                <a:effectLst>
                  <a:outerShdw blurRad="38100" dist="38100" dir="2700000" algn="tl">
                    <a:srgbClr val="000000">
                      <a:alpha val="43137"/>
                    </a:srgbClr>
                  </a:outerShdw>
                </a:effectLst>
              </a:rPr>
              <a:t>CANONICITY</a:t>
            </a:r>
          </a:p>
        </p:txBody>
      </p:sp>
      <p:sp>
        <p:nvSpPr>
          <p:cNvPr id="3" name="Content Placeholder 2">
            <a:extLst>
              <a:ext uri="{FF2B5EF4-FFF2-40B4-BE49-F238E27FC236}">
                <a16:creationId xmlns:a16="http://schemas.microsoft.com/office/drawing/2014/main" id="{5FFEFA0D-4CA0-4222-B33B-41CB8FFA8E89}"/>
              </a:ext>
            </a:extLst>
          </p:cNvPr>
          <p:cNvSpPr>
            <a:spLocks noGrp="1"/>
          </p:cNvSpPr>
          <p:nvPr>
            <p:ph idx="1"/>
          </p:nvPr>
        </p:nvSpPr>
        <p:spPr>
          <a:xfrm>
            <a:off x="1154954" y="1183777"/>
            <a:ext cx="10515678" cy="5398382"/>
          </a:xfrm>
        </p:spPr>
        <p:txBody>
          <a:bodyPr>
            <a:normAutofit lnSpcReduction="10000"/>
          </a:bodyPr>
          <a:lstStyle/>
          <a:p>
            <a:pPr marL="0" indent="0">
              <a:buNone/>
            </a:pPr>
            <a:r>
              <a:rPr lang="en-US" sz="2800" b="1" dirty="0">
                <a:solidFill>
                  <a:schemeClr val="tx2">
                    <a:lumMod val="75000"/>
                  </a:schemeClr>
                </a:solidFill>
              </a:rPr>
              <a:t>The acceptance of Hebrews into the NT canon was slower than for most other books, probably due to uncertainty about its author.</a:t>
            </a:r>
          </a:p>
          <a:p>
            <a:r>
              <a:rPr lang="en-US" sz="2400" i="1" dirty="0">
                <a:solidFill>
                  <a:schemeClr val="tx1"/>
                </a:solidFill>
              </a:rPr>
              <a:t>It is missing in some early canon lists (Muratorian Fragment, </a:t>
            </a:r>
            <a:r>
              <a:rPr lang="en-US" sz="2400" i="1" dirty="0" err="1">
                <a:solidFill>
                  <a:schemeClr val="tx1"/>
                </a:solidFill>
              </a:rPr>
              <a:t>Marcion</a:t>
            </a:r>
            <a:r>
              <a:rPr lang="en-US" sz="2400" i="1" dirty="0">
                <a:solidFill>
                  <a:schemeClr val="tx1"/>
                </a:solidFill>
              </a:rPr>
              <a:t>, and Irenaeus).</a:t>
            </a:r>
          </a:p>
          <a:p>
            <a:r>
              <a:rPr lang="en-US" sz="2400" i="1" dirty="0">
                <a:solidFill>
                  <a:schemeClr val="tx1"/>
                </a:solidFill>
              </a:rPr>
              <a:t>In some early collections, it appears among Paul’s letters, though sometimes in a different order (in p46 it falls between Romans and 1 Corinthians; in </a:t>
            </a:r>
            <a:r>
              <a:rPr lang="en-US" sz="2400" dirty="0">
                <a:solidFill>
                  <a:schemeClr val="tx1"/>
                </a:solidFill>
                <a:latin typeface="HebrewTh" pitchFamily="2" charset="0"/>
              </a:rPr>
              <a:t>x</a:t>
            </a:r>
            <a:r>
              <a:rPr lang="en-US" sz="2400" i="1" dirty="0">
                <a:solidFill>
                  <a:schemeClr val="tx1"/>
                </a:solidFill>
              </a:rPr>
              <a:t> and </a:t>
            </a:r>
            <a:r>
              <a:rPr lang="en-US" sz="2400" b="1" dirty="0">
                <a:solidFill>
                  <a:schemeClr val="tx1"/>
                </a:solidFill>
              </a:rPr>
              <a:t>B</a:t>
            </a:r>
            <a:r>
              <a:rPr lang="en-US" sz="2400" i="1" dirty="0">
                <a:solidFill>
                  <a:schemeClr val="tx1"/>
                </a:solidFill>
              </a:rPr>
              <a:t> it falls between 2 Thessalonians and 1 Timothy).</a:t>
            </a:r>
          </a:p>
          <a:p>
            <a:r>
              <a:rPr lang="en-US" sz="2400" i="1" dirty="0">
                <a:solidFill>
                  <a:schemeClr val="tx1"/>
                </a:solidFill>
              </a:rPr>
              <a:t>It was largely accepted in the east but questioned in the west; in the Protestant Reformation, Luther placed it alongside James, Jude and Revelation after III John.</a:t>
            </a:r>
          </a:p>
          <a:p>
            <a:r>
              <a:rPr lang="en-US" sz="2400" i="1" dirty="0">
                <a:solidFill>
                  <a:schemeClr val="tx1"/>
                </a:solidFill>
              </a:rPr>
              <a:t>Of interest is that in the Roman Catholic Church it was accepted as genuinely Pauline by the Pontifical Biblical Commission (1914).</a:t>
            </a:r>
          </a:p>
        </p:txBody>
      </p:sp>
    </p:spTree>
    <p:extLst>
      <p:ext uri="{BB962C8B-B14F-4D97-AF65-F5344CB8AC3E}">
        <p14:creationId xmlns:p14="http://schemas.microsoft.com/office/powerpoint/2010/main" val="11225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001" y="903329"/>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The Better Priesthood </a:t>
            </a:r>
            <a:r>
              <a:rPr lang="en-US" sz="2800" b="1" dirty="0">
                <a:solidFill>
                  <a:srgbClr val="FFFF00"/>
                </a:solidFill>
                <a:effectLst>
                  <a:outerShdw blurRad="38100" dist="38100" dir="2700000" algn="tl">
                    <a:srgbClr val="000000">
                      <a:alpha val="43137"/>
                    </a:srgbClr>
                  </a:outerShdw>
                </a:effectLst>
              </a:rPr>
              <a:t>(7:26-28)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4615" y="2005624"/>
            <a:ext cx="10106124" cy="4113822"/>
          </a:xfrm>
        </p:spPr>
        <p:txBody>
          <a:bodyPr>
            <a:normAutofit fontScale="92500"/>
          </a:bodyPr>
          <a:lstStyle/>
          <a:p>
            <a:pPr marL="0" indent="0">
              <a:buNone/>
              <a:defRPr/>
            </a:pPr>
            <a:r>
              <a:rPr lang="en-US" sz="2800" b="1" dirty="0">
                <a:solidFill>
                  <a:srgbClr val="FFC000"/>
                </a:solidFill>
                <a:effectLst>
                  <a:outerShdw blurRad="38100" dist="38100" dir="2700000" algn="tl">
                    <a:srgbClr val="000000">
                      <a:alpha val="43137"/>
                    </a:srgbClr>
                  </a:outerShdw>
                </a:effectLst>
              </a:rPr>
              <a:t>This priesthood of Jesus, God’s Son, truly fits what every human needs!</a:t>
            </a:r>
          </a:p>
          <a:p>
            <a:pPr>
              <a:defRPr/>
            </a:pPr>
            <a:r>
              <a:rPr lang="en-US" sz="2400" i="1" dirty="0">
                <a:solidFill>
                  <a:schemeClr val="bg1"/>
                </a:solidFill>
              </a:rPr>
              <a:t>Unlike the priests of Eli’s line, who were rejected (cf. 1 Sa. 2:27-36; 3:11-14; 1 Kg. 2:26-27), this high priest is holy, blameless, pure and set part from sinfulness!</a:t>
            </a:r>
          </a:p>
          <a:p>
            <a:pPr>
              <a:defRPr/>
            </a:pPr>
            <a:r>
              <a:rPr lang="en-US" sz="2400" i="1" dirty="0">
                <a:solidFill>
                  <a:schemeClr val="bg1"/>
                </a:solidFill>
              </a:rPr>
              <a:t>Unlike the Aaronic priests who die, this high priest has been exalted above the heavens and now sits at the Father’s right hand!</a:t>
            </a:r>
          </a:p>
          <a:p>
            <a:pPr>
              <a:defRPr/>
            </a:pPr>
            <a:r>
              <a:rPr lang="en-US" sz="2400" i="1" dirty="0">
                <a:solidFill>
                  <a:schemeClr val="bg1"/>
                </a:solidFill>
              </a:rPr>
              <a:t>Finally, unlike those priests who must perform their service repeatedly, this high priest offered one sacrifice for everyone forever by becoming </a:t>
            </a:r>
            <a:r>
              <a:rPr lang="en-US" sz="2400" i="1" u="sng" dirty="0">
                <a:solidFill>
                  <a:schemeClr val="bg1"/>
                </a:solidFill>
              </a:rPr>
              <a:t>BOTH priest and sacrifice</a:t>
            </a:r>
            <a:r>
              <a:rPr lang="en-US" sz="2400" i="1" dirty="0">
                <a:solidFill>
                  <a:schemeClr val="bg1"/>
                </a:solidFill>
              </a:rPr>
              <a:t>!</a:t>
            </a:r>
          </a:p>
        </p:txBody>
      </p:sp>
      <p:sp>
        <p:nvSpPr>
          <p:cNvPr id="4" name="Slide Number Placeholder 3"/>
          <p:cNvSpPr>
            <a:spLocks noGrp="1"/>
          </p:cNvSpPr>
          <p:nvPr>
            <p:ph type="sldNum" sz="quarter" idx="12"/>
          </p:nvPr>
        </p:nvSpPr>
        <p:spPr/>
        <p:txBody>
          <a:bodyPr/>
          <a:lstStyle/>
          <a:p>
            <a:pPr>
              <a:defRPr/>
            </a:pPr>
            <a:fld id="{E478ABC3-29D3-4A57-904B-94EA34CB1CD2}" type="slidenum">
              <a:rPr lang="en-US" altLang="en-US" smtClean="0"/>
              <a:pPr>
                <a:defRPr/>
              </a:pPr>
              <a:t>80</a:t>
            </a:fld>
            <a:endParaRPr lang="en-US" altLang="en-US"/>
          </a:p>
        </p:txBody>
      </p:sp>
    </p:spTree>
    <p:extLst>
      <p:ext uri="{BB962C8B-B14F-4D97-AF65-F5344CB8AC3E}">
        <p14:creationId xmlns:p14="http://schemas.microsoft.com/office/powerpoint/2010/main" val="15808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B043-12D4-472A-A424-EB58BA9EE3E1}"/>
              </a:ext>
            </a:extLst>
          </p:cNvPr>
          <p:cNvSpPr>
            <a:spLocks noGrp="1"/>
          </p:cNvSpPr>
          <p:nvPr>
            <p:ph type="title"/>
          </p:nvPr>
        </p:nvSpPr>
        <p:spPr>
          <a:xfrm>
            <a:off x="1154954" y="684912"/>
            <a:ext cx="8761413" cy="706964"/>
          </a:xfrm>
        </p:spPr>
        <p:txBody>
          <a:bodyPr/>
          <a:lstStyle/>
          <a:p>
            <a:r>
              <a:rPr lang="en-US" b="1" dirty="0">
                <a:solidFill>
                  <a:srgbClr val="FF0000"/>
                </a:solidFill>
                <a:effectLst>
                  <a:outerShdw blurRad="38100" dist="38100" dir="2700000" algn="tl">
                    <a:srgbClr val="000000">
                      <a:alpha val="43137"/>
                    </a:srgbClr>
                  </a:outerShdw>
                </a:effectLst>
              </a:rPr>
              <a:t>Once for All!</a:t>
            </a:r>
          </a:p>
        </p:txBody>
      </p:sp>
      <p:sp>
        <p:nvSpPr>
          <p:cNvPr id="3" name="Content Placeholder 2">
            <a:extLst>
              <a:ext uri="{FF2B5EF4-FFF2-40B4-BE49-F238E27FC236}">
                <a16:creationId xmlns:a16="http://schemas.microsoft.com/office/drawing/2014/main" id="{93067EE5-2002-471D-A8CA-D6BCD46FA43F}"/>
              </a:ext>
            </a:extLst>
          </p:cNvPr>
          <p:cNvSpPr>
            <a:spLocks noGrp="1"/>
          </p:cNvSpPr>
          <p:nvPr>
            <p:ph idx="1"/>
          </p:nvPr>
        </p:nvSpPr>
        <p:spPr>
          <a:xfrm>
            <a:off x="1154954" y="1636298"/>
            <a:ext cx="10250983" cy="3344779"/>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7:27 is the first of three occasions when the author of Hebrews uses the key word </a:t>
            </a:r>
            <a:r>
              <a:rPr lang="en-US" sz="3200" b="1" dirty="0">
                <a:solidFill>
                  <a:srgbClr val="FFFF00"/>
                </a:solidFill>
                <a:effectLst>
                  <a:outerShdw blurRad="38100" dist="38100" dir="2700000" algn="tl">
                    <a:srgbClr val="000000">
                      <a:alpha val="43137"/>
                    </a:srgbClr>
                  </a:outerShdw>
                </a:effectLst>
                <a:latin typeface="Greekth" panose="02020803070505020304" pitchFamily="18" charset="0"/>
              </a:rPr>
              <a:t>e]fa&lt;</a:t>
            </a:r>
            <a:r>
              <a:rPr lang="en-US" sz="3200" b="1" dirty="0" err="1">
                <a:solidFill>
                  <a:srgbClr val="FFFF00"/>
                </a:solidFill>
                <a:effectLst>
                  <a:outerShdw blurRad="38100" dist="38100" dir="2700000" algn="tl">
                    <a:srgbClr val="000000">
                      <a:alpha val="43137"/>
                    </a:srgbClr>
                  </a:outerShdw>
                </a:effectLst>
                <a:latin typeface="Greekth" panose="02020803070505020304" pitchFamily="18" charset="0"/>
              </a:rPr>
              <a:t>pac</a:t>
            </a:r>
            <a:r>
              <a:rPr lang="en-US" sz="2800" b="1" dirty="0">
                <a:solidFill>
                  <a:srgbClr val="FFFF00"/>
                </a:solidFill>
                <a:effectLst>
                  <a:outerShdw blurRad="38100" dist="38100" dir="2700000" algn="tl">
                    <a:srgbClr val="000000">
                      <a:alpha val="43137"/>
                    </a:srgbClr>
                  </a:outerShdw>
                </a:effectLst>
              </a:rPr>
              <a:t> (= once for all, cf. 9:12; 10:10).</a:t>
            </a:r>
          </a:p>
          <a:p>
            <a:r>
              <a:rPr lang="en-US" sz="2400" i="1" dirty="0">
                <a:solidFill>
                  <a:schemeClr val="tx1"/>
                </a:solidFill>
              </a:rPr>
              <a:t>This word expresses the final effectiveness of Christ’s high priestly service.</a:t>
            </a:r>
          </a:p>
          <a:p>
            <a:r>
              <a:rPr lang="en-US" sz="2400" i="1" dirty="0">
                <a:solidFill>
                  <a:schemeClr val="tx1"/>
                </a:solidFill>
              </a:rPr>
              <a:t>It stands in direct contrast to the repetitive sacrifices of the Aaronic priests over the centuries.</a:t>
            </a:r>
          </a:p>
        </p:txBody>
      </p:sp>
      <p:sp>
        <p:nvSpPr>
          <p:cNvPr id="4" name="TextBox 3">
            <a:extLst>
              <a:ext uri="{FF2B5EF4-FFF2-40B4-BE49-F238E27FC236}">
                <a16:creationId xmlns:a16="http://schemas.microsoft.com/office/drawing/2014/main" id="{EE0A0512-C3F8-49B8-89E1-627298ACFB30}"/>
              </a:ext>
            </a:extLst>
          </p:cNvPr>
          <p:cNvSpPr txBox="1"/>
          <p:nvPr/>
        </p:nvSpPr>
        <p:spPr>
          <a:xfrm>
            <a:off x="529389" y="4981077"/>
            <a:ext cx="11093116" cy="1569660"/>
          </a:xfrm>
          <a:prstGeom prst="rect">
            <a:avLst/>
          </a:prstGeom>
          <a:solidFill>
            <a:schemeClr val="accent2">
              <a:lumMod val="75000"/>
            </a:schemeClr>
          </a:solid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Agency FB" panose="020B0503020202020204" pitchFamily="34" charset="0"/>
              </a:rPr>
              <a:t>The priesthood of Jesus, established by divine oath to his Son, has been made effective forever by his suffering unto death and his indestructible life (7:28; cf. 2:10, 17-18; 7:16, 24-25).</a:t>
            </a:r>
          </a:p>
        </p:txBody>
      </p:sp>
    </p:spTree>
    <p:extLst>
      <p:ext uri="{BB962C8B-B14F-4D97-AF65-F5344CB8AC3E}">
        <p14:creationId xmlns:p14="http://schemas.microsoft.com/office/powerpoint/2010/main" val="14471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5" name="Title 4"/>
          <p:cNvSpPr>
            <a:spLocks noGrp="1"/>
          </p:cNvSpPr>
          <p:nvPr>
            <p:ph type="ctrTitle" sz="quarter"/>
          </p:nvPr>
        </p:nvSpPr>
        <p:spPr>
          <a:xfrm>
            <a:off x="1189893" y="3452446"/>
            <a:ext cx="7848600" cy="2286000"/>
          </a:xfrm>
        </p:spPr>
        <p:txBody>
          <a:bodyPr/>
          <a:lstStyle/>
          <a:p>
            <a:pPr>
              <a:defRPr/>
            </a:pPr>
            <a:r>
              <a:rPr lang="en-US" b="1" dirty="0">
                <a:solidFill>
                  <a:srgbClr val="FFC000"/>
                </a:solidFill>
              </a:rPr>
              <a:t>The Function of Christ’s Priesthood </a:t>
            </a:r>
            <a:r>
              <a:rPr lang="en-US" sz="2800" b="1" dirty="0">
                <a:solidFill>
                  <a:srgbClr val="FFC000"/>
                </a:solidFill>
              </a:rPr>
              <a:t>(8-10)</a:t>
            </a:r>
            <a:endParaRPr lang="en-US" b="1" dirty="0">
              <a:solidFill>
                <a:srgbClr val="FFC000"/>
              </a:solidFill>
            </a:endParaRPr>
          </a:p>
        </p:txBody>
      </p:sp>
      <p:sp>
        <p:nvSpPr>
          <p:cNvPr id="4" name="Slide Number Placeholder 3"/>
          <p:cNvSpPr>
            <a:spLocks noGrp="1"/>
          </p:cNvSpPr>
          <p:nvPr>
            <p:ph type="sldNum" sz="quarter" idx="12"/>
          </p:nvPr>
        </p:nvSpPr>
        <p:spPr/>
        <p:txBody>
          <a:bodyPr/>
          <a:lstStyle/>
          <a:p>
            <a:pPr>
              <a:defRPr/>
            </a:pPr>
            <a:fld id="{D6CC5E90-366B-4227-B60D-8739513748A3}" type="slidenum">
              <a:rPr lang="en-US" altLang="en-US" smtClean="0"/>
              <a:pPr>
                <a:defRPr/>
              </a:pPr>
              <a:t>82</a:t>
            </a:fld>
            <a:endParaRPr lang="en-US" altLang="en-US"/>
          </a:p>
        </p:txBody>
      </p:sp>
    </p:spTree>
    <p:extLst>
      <p:ext uri="{BB962C8B-B14F-4D97-AF65-F5344CB8AC3E}">
        <p14:creationId xmlns:p14="http://schemas.microsoft.com/office/powerpoint/2010/main" val="3611455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892" y="254698"/>
            <a:ext cx="8382000" cy="1295400"/>
          </a:xfrm>
        </p:spPr>
        <p:txBody>
          <a:bodyPr/>
          <a:lstStyle/>
          <a:p>
            <a:pPr>
              <a:defRPr/>
            </a:pPr>
            <a:r>
              <a:rPr lang="en-US" b="1" dirty="0">
                <a:solidFill>
                  <a:srgbClr val="FFFF00"/>
                </a:solidFill>
                <a:effectLst>
                  <a:outerShdw blurRad="38100" dist="38100" dir="2700000" algn="tl">
                    <a:srgbClr val="000000">
                      <a:alpha val="43137"/>
                    </a:srgbClr>
                  </a:outerShdw>
                </a:effectLst>
              </a:rPr>
              <a:t>High Priest of a New Covenant </a:t>
            </a:r>
            <a:r>
              <a:rPr lang="en-US" sz="2800" b="1" dirty="0">
                <a:solidFill>
                  <a:srgbClr val="FFFF00"/>
                </a:solidFill>
                <a:effectLst>
                  <a:outerShdw blurRad="38100" dist="38100" dir="2700000" algn="tl">
                    <a:srgbClr val="000000">
                      <a:alpha val="43137"/>
                    </a:srgbClr>
                  </a:outerShdw>
                </a:effectLst>
              </a:rPr>
              <a:t>(8:1-13</a:t>
            </a:r>
            <a:r>
              <a:rPr lang="en-US" sz="2800" dirty="0"/>
              <a:t>)</a:t>
            </a:r>
            <a:endParaRPr lang="en-US" dirty="0"/>
          </a:p>
        </p:txBody>
      </p:sp>
      <p:sp>
        <p:nvSpPr>
          <p:cNvPr id="3" name="Content Placeholder 2"/>
          <p:cNvSpPr>
            <a:spLocks noGrp="1"/>
          </p:cNvSpPr>
          <p:nvPr>
            <p:ph idx="1"/>
          </p:nvPr>
        </p:nvSpPr>
        <p:spPr>
          <a:xfrm>
            <a:off x="1981199" y="1447800"/>
            <a:ext cx="9209539" cy="5234354"/>
          </a:xfrm>
        </p:spPr>
        <p:txBody>
          <a:bodyPr>
            <a:normAutofit/>
          </a:bodyPr>
          <a:lstStyle/>
          <a:p>
            <a:pPr marL="0" indent="0">
              <a:buNone/>
              <a:defRPr/>
            </a:pPr>
            <a:r>
              <a:rPr lang="en-US" sz="2800" b="1" dirty="0">
                <a:solidFill>
                  <a:srgbClr val="FFC000"/>
                </a:solidFill>
              </a:rPr>
              <a:t>As implied earlier, heaven is the true sanctuary of which the earthly sanctuary of the Tabernacle (or Temple) was only a model of what exists in heaven.</a:t>
            </a:r>
          </a:p>
          <a:p>
            <a:pPr>
              <a:defRPr/>
            </a:pPr>
            <a:r>
              <a:rPr lang="en-US" sz="2400" i="1" dirty="0">
                <a:solidFill>
                  <a:schemeClr val="bg1"/>
                </a:solidFill>
              </a:rPr>
              <a:t>Hence, the entry of Christ into the heavens is the counterpart to the entry of the high priest into the earthly throne-room of Yahweh on the Day of Yom Kippur.</a:t>
            </a:r>
          </a:p>
          <a:p>
            <a:pPr>
              <a:defRPr/>
            </a:pPr>
            <a:r>
              <a:rPr lang="en-US" sz="2400" i="1" dirty="0">
                <a:solidFill>
                  <a:schemeClr val="bg1"/>
                </a:solidFill>
              </a:rPr>
              <a:t>If Yom Kippur belonged to the old covenant, then the entry of Christ into heaven belongs to a new one, the one envisioned by Jeremiah (</a:t>
            </a:r>
            <a:r>
              <a:rPr lang="en-US" sz="2400" i="1" dirty="0" err="1">
                <a:solidFill>
                  <a:schemeClr val="bg1"/>
                </a:solidFill>
              </a:rPr>
              <a:t>Je</a:t>
            </a:r>
            <a:r>
              <a:rPr lang="en-US" sz="2400" i="1" dirty="0">
                <a:solidFill>
                  <a:schemeClr val="bg1"/>
                </a:solidFill>
              </a:rPr>
              <a:t>. 31:31-34)—not a covenant of retribution, like the old one, but a covenant of forgiveness.</a:t>
            </a:r>
          </a:p>
          <a:p>
            <a:pPr>
              <a:defRPr/>
            </a:pPr>
            <a:r>
              <a:rPr lang="en-US" sz="2400" i="1" dirty="0">
                <a:solidFill>
                  <a:schemeClr val="bg1"/>
                </a:solidFill>
              </a:rPr>
              <a:t>The very fact that Jeremiah called it “new” implies that the former covenant would become obsolete.</a:t>
            </a:r>
          </a:p>
        </p:txBody>
      </p:sp>
      <p:sp>
        <p:nvSpPr>
          <p:cNvPr id="4" name="Slide Number Placeholder 3"/>
          <p:cNvSpPr>
            <a:spLocks noGrp="1"/>
          </p:cNvSpPr>
          <p:nvPr>
            <p:ph type="sldNum" sz="quarter" idx="12"/>
          </p:nvPr>
        </p:nvSpPr>
        <p:spPr/>
        <p:txBody>
          <a:bodyPr/>
          <a:lstStyle/>
          <a:p>
            <a:pPr>
              <a:defRPr/>
            </a:pPr>
            <a:fld id="{64D44BCD-7FF4-47ED-83BC-17673179B187}" type="slidenum">
              <a:rPr lang="en-US" altLang="en-US" smtClean="0"/>
              <a:pPr>
                <a:defRPr/>
              </a:pPr>
              <a:t>83</a:t>
            </a:fld>
            <a:endParaRPr lang="en-US" altLang="en-US"/>
          </a:p>
        </p:txBody>
      </p:sp>
    </p:spTree>
    <p:extLst>
      <p:ext uri="{BB962C8B-B14F-4D97-AF65-F5344CB8AC3E}">
        <p14:creationId xmlns:p14="http://schemas.microsoft.com/office/powerpoint/2010/main" val="42294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FFE7-AF71-4320-B82F-70FAB88420DB}"/>
              </a:ext>
            </a:extLst>
          </p:cNvPr>
          <p:cNvSpPr>
            <a:spLocks noGrp="1"/>
          </p:cNvSpPr>
          <p:nvPr>
            <p:ph type="title"/>
          </p:nvPr>
        </p:nvSpPr>
        <p:spPr>
          <a:xfrm>
            <a:off x="1154954" y="336884"/>
            <a:ext cx="8761413" cy="706964"/>
          </a:xfrm>
        </p:spPr>
        <p:txBody>
          <a:bodyPr/>
          <a:lstStyle/>
          <a:p>
            <a:r>
              <a:rPr lang="en-US" b="1" dirty="0">
                <a:solidFill>
                  <a:srgbClr val="FF0000"/>
                </a:solidFill>
                <a:effectLst>
                  <a:outerShdw blurRad="38100" dist="38100" dir="2700000" algn="tl">
                    <a:srgbClr val="000000">
                      <a:alpha val="43137"/>
                    </a:srgbClr>
                  </a:outerShdw>
                </a:effectLst>
              </a:rPr>
              <a:t>The </a:t>
            </a:r>
            <a:r>
              <a:rPr lang="en-US" b="1">
                <a:solidFill>
                  <a:srgbClr val="FF0000"/>
                </a:solidFill>
                <a:effectLst>
                  <a:outerShdw blurRad="38100" dist="38100" dir="2700000" algn="tl">
                    <a:srgbClr val="000000">
                      <a:alpha val="43137"/>
                    </a:srgbClr>
                  </a:outerShdw>
                </a:effectLst>
              </a:rPr>
              <a:t>True Tent (8:1-2)</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BFC9DBC-840A-4D9B-9D70-59781A402899}"/>
              </a:ext>
            </a:extLst>
          </p:cNvPr>
          <p:cNvSpPr>
            <a:spLocks noGrp="1"/>
          </p:cNvSpPr>
          <p:nvPr>
            <p:ph idx="1"/>
          </p:nvPr>
        </p:nvSpPr>
        <p:spPr>
          <a:xfrm>
            <a:off x="1154954" y="1323474"/>
            <a:ext cx="10684120" cy="5197642"/>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What earlier was implied (cf. 4:14-16) now becomes explicit: the heavenly sanctuary is the “true tent” (</a:t>
            </a:r>
            <a:r>
              <a:rPr lang="en-US" sz="2800" b="1" dirty="0" err="1">
                <a:solidFill>
                  <a:srgbClr val="FFFF00"/>
                </a:solidFill>
                <a:effectLst>
                  <a:outerShdw blurRad="38100" dist="38100" dir="2700000" algn="tl">
                    <a:srgbClr val="000000">
                      <a:alpha val="43137"/>
                    </a:srgbClr>
                  </a:outerShdw>
                </a:effectLst>
                <a:latin typeface="Greekth" panose="02020803070505020304" pitchFamily="18" charset="0"/>
              </a:rPr>
              <a:t>th?j</a:t>
            </a:r>
            <a:r>
              <a:rPr lang="en-US" sz="2800" b="1" dirty="0">
                <a:solidFill>
                  <a:srgbClr val="FFFF00"/>
                </a:solidFill>
                <a:effectLst>
                  <a:outerShdw blurRad="38100" dist="38100" dir="2700000" algn="tl">
                    <a:srgbClr val="000000">
                      <a:alpha val="43137"/>
                    </a:srgbClr>
                  </a:outerShdw>
                </a:effectLst>
                <a:latin typeface="Greekth" panose="02020803070505020304" pitchFamily="18" charset="0"/>
              </a:rPr>
              <a:t> </a:t>
            </a:r>
            <a:r>
              <a:rPr lang="en-US" sz="2800" b="1" dirty="0" err="1">
                <a:solidFill>
                  <a:srgbClr val="FFFF00"/>
                </a:solidFill>
                <a:effectLst>
                  <a:outerShdw blurRad="38100" dist="38100" dir="2700000" algn="tl">
                    <a:srgbClr val="000000">
                      <a:alpha val="43137"/>
                    </a:srgbClr>
                  </a:outerShdw>
                </a:effectLst>
                <a:latin typeface="Greekth" panose="02020803070505020304" pitchFamily="18" charset="0"/>
              </a:rPr>
              <a:t>skhnh?j</a:t>
            </a:r>
            <a:r>
              <a:rPr lang="en-US" sz="2800" b="1" dirty="0">
                <a:solidFill>
                  <a:srgbClr val="FFFF00"/>
                </a:solidFill>
                <a:effectLst>
                  <a:outerShdw blurRad="38100" dist="38100" dir="2700000" algn="tl">
                    <a:srgbClr val="000000">
                      <a:alpha val="43137"/>
                    </a:srgbClr>
                  </a:outerShdw>
                </a:effectLst>
                <a:latin typeface="Greekth" panose="02020803070505020304" pitchFamily="18" charset="0"/>
              </a:rPr>
              <a:t> </a:t>
            </a:r>
            <a:r>
              <a:rPr lang="en-US" sz="2800" b="1" dirty="0" err="1">
                <a:solidFill>
                  <a:srgbClr val="FFFF00"/>
                </a:solidFill>
                <a:effectLst>
                  <a:outerShdw blurRad="38100" dist="38100" dir="2700000" algn="tl">
                    <a:srgbClr val="000000">
                      <a:alpha val="43137"/>
                    </a:srgbClr>
                  </a:outerShdw>
                </a:effectLst>
                <a:latin typeface="Greekth" panose="02020803070505020304" pitchFamily="18" charset="0"/>
              </a:rPr>
              <a:t>th?j</a:t>
            </a:r>
            <a:r>
              <a:rPr lang="en-US" sz="2800" b="1" dirty="0">
                <a:solidFill>
                  <a:srgbClr val="FFFF00"/>
                </a:solidFill>
                <a:effectLst>
                  <a:outerShdw blurRad="38100" dist="38100" dir="2700000" algn="tl">
                    <a:srgbClr val="000000">
                      <a:alpha val="43137"/>
                    </a:srgbClr>
                  </a:outerShdw>
                </a:effectLst>
                <a:latin typeface="Greekth" panose="02020803070505020304" pitchFamily="18" charset="0"/>
              </a:rPr>
              <a:t> a]</a:t>
            </a:r>
            <a:r>
              <a:rPr lang="en-US" sz="2800" b="1" dirty="0" err="1">
                <a:solidFill>
                  <a:srgbClr val="FFFF00"/>
                </a:solidFill>
                <a:effectLst>
                  <a:outerShdw blurRad="38100" dist="38100" dir="2700000" algn="tl">
                    <a:srgbClr val="000000">
                      <a:alpha val="43137"/>
                    </a:srgbClr>
                  </a:outerShdw>
                </a:effectLst>
                <a:latin typeface="Greekth" panose="02020803070505020304" pitchFamily="18" charset="0"/>
              </a:rPr>
              <a:t>lhqinh?j</a:t>
            </a:r>
            <a:r>
              <a:rPr lang="en-US" sz="2800" b="1" dirty="0">
                <a:solidFill>
                  <a:srgbClr val="FFFF00"/>
                </a:solidFill>
                <a:effectLst>
                  <a:outerShdw blurRad="38100" dist="38100" dir="2700000" algn="tl">
                    <a:srgbClr val="000000">
                      <a:alpha val="43137"/>
                    </a:srgbClr>
                  </a:outerShdw>
                </a:effectLst>
              </a:rPr>
              <a:t>), which in turn means that the earthly sanctuary is only a model of what exists in the heavenlies.</a:t>
            </a:r>
          </a:p>
          <a:p>
            <a:r>
              <a:rPr lang="en-US" sz="2400" i="1" dirty="0">
                <a:solidFill>
                  <a:schemeClr val="tx1"/>
                </a:solidFill>
              </a:rPr>
              <a:t>The author here may be reflecting upon the LXX rendering of Nu. 24:5-6, which contrasts the tents of Israel with the tent God built:</a:t>
            </a:r>
          </a:p>
          <a:p>
            <a:pPr lvl="1"/>
            <a:r>
              <a:rPr lang="en-US" sz="2200" b="1" dirty="0" err="1">
                <a:solidFill>
                  <a:schemeClr val="tx1"/>
                </a:solidFill>
                <a:latin typeface="Greekth" panose="02020803070505020304" pitchFamily="18" charset="0"/>
              </a:rPr>
              <a:t>skhnai</a:t>
            </a:r>
            <a:r>
              <a:rPr lang="en-US" sz="2200" b="1" dirty="0">
                <a:solidFill>
                  <a:schemeClr val="tx1"/>
                </a:solidFill>
                <a:latin typeface="Greekth" panose="02020803070505020304" pitchFamily="18" charset="0"/>
              </a:rPr>
              <a:t>&lt; </a:t>
            </a:r>
            <a:r>
              <a:rPr lang="en-US" sz="2200" b="1" dirty="0" err="1">
                <a:solidFill>
                  <a:schemeClr val="tx1"/>
                </a:solidFill>
                <a:latin typeface="Greekth" panose="02020803070505020304" pitchFamily="18" charset="0"/>
              </a:rPr>
              <a:t>sou</a:t>
            </a:r>
            <a:r>
              <a:rPr lang="en-US" sz="2200" b="1" dirty="0">
                <a:solidFill>
                  <a:schemeClr val="tx1"/>
                </a:solidFill>
                <a:latin typeface="Greekth" panose="02020803070505020304" pitchFamily="18" charset="0"/>
              </a:rPr>
              <a:t> </a:t>
            </a:r>
            <a:r>
              <a:rPr lang="en-US" sz="2200" b="1" dirty="0" err="1">
                <a:solidFill>
                  <a:schemeClr val="tx1"/>
                </a:solidFill>
                <a:latin typeface="Greekth" panose="02020803070505020304" pitchFamily="18" charset="0"/>
              </a:rPr>
              <a:t>Israhl</a:t>
            </a:r>
            <a:r>
              <a:rPr lang="en-US" sz="2200" b="1" dirty="0">
                <a:solidFill>
                  <a:schemeClr val="tx1"/>
                </a:solidFill>
              </a:rPr>
              <a:t> (= “your tents, O Israel”), 24:5 LXX</a:t>
            </a:r>
          </a:p>
          <a:p>
            <a:pPr lvl="1"/>
            <a:r>
              <a:rPr lang="en-US" sz="2200" b="1" dirty="0">
                <a:solidFill>
                  <a:schemeClr val="tx1"/>
                </a:solidFill>
                <a:latin typeface="Greekth" panose="02020803070505020304" pitchFamily="18" charset="0"/>
              </a:rPr>
              <a:t>w[sei&gt; </a:t>
            </a:r>
            <a:r>
              <a:rPr lang="en-US" sz="2200" b="1" dirty="0" err="1">
                <a:solidFill>
                  <a:schemeClr val="tx1"/>
                </a:solidFill>
                <a:latin typeface="Greekth" panose="02020803070505020304" pitchFamily="18" charset="0"/>
              </a:rPr>
              <a:t>skhnai</a:t>
            </a:r>
            <a:r>
              <a:rPr lang="en-US" sz="2200" b="1" dirty="0">
                <a:solidFill>
                  <a:schemeClr val="tx1"/>
                </a:solidFill>
                <a:latin typeface="Greekth" panose="02020803070505020304" pitchFamily="18" charset="0"/>
              </a:rPr>
              <a:t>&lt; a{j </a:t>
            </a:r>
            <a:r>
              <a:rPr lang="en-US" sz="2200" b="1" dirty="0" err="1">
                <a:solidFill>
                  <a:schemeClr val="tx1"/>
                </a:solidFill>
                <a:latin typeface="Greekth" panose="02020803070505020304" pitchFamily="18" charset="0"/>
              </a:rPr>
              <a:t>e@phcen</a:t>
            </a:r>
            <a:r>
              <a:rPr lang="en-US" sz="2200" b="1" dirty="0">
                <a:solidFill>
                  <a:schemeClr val="tx1"/>
                </a:solidFill>
                <a:latin typeface="Greekth" panose="02020803070505020304" pitchFamily="18" charset="0"/>
              </a:rPr>
              <a:t> </a:t>
            </a:r>
            <a:r>
              <a:rPr lang="en-US" sz="2200" b="1" dirty="0" err="1">
                <a:solidFill>
                  <a:schemeClr val="tx1"/>
                </a:solidFill>
                <a:latin typeface="Greekth" panose="02020803070505020304" pitchFamily="18" charset="0"/>
              </a:rPr>
              <a:t>ku</a:t>
            </a:r>
            <a:r>
              <a:rPr lang="en-US" sz="2200" b="1" dirty="0">
                <a:solidFill>
                  <a:schemeClr val="tx1"/>
                </a:solidFill>
                <a:latin typeface="Greekth" panose="02020803070505020304" pitchFamily="18" charset="0"/>
              </a:rPr>
              <a:t>&lt;</a:t>
            </a:r>
            <a:r>
              <a:rPr lang="en-US" sz="2200" b="1" dirty="0" err="1">
                <a:solidFill>
                  <a:schemeClr val="tx1"/>
                </a:solidFill>
                <a:latin typeface="Greekth" panose="02020803070505020304" pitchFamily="18" charset="0"/>
              </a:rPr>
              <a:t>rioj</a:t>
            </a:r>
            <a:r>
              <a:rPr lang="en-US" sz="2200" b="1" dirty="0">
                <a:solidFill>
                  <a:schemeClr val="tx1"/>
                </a:solidFill>
              </a:rPr>
              <a:t> (= “like the tent which the L</a:t>
            </a:r>
            <a:r>
              <a:rPr lang="en-US" sz="2000" b="1" dirty="0">
                <a:solidFill>
                  <a:schemeClr val="tx1"/>
                </a:solidFill>
              </a:rPr>
              <a:t>ORD</a:t>
            </a:r>
            <a:r>
              <a:rPr lang="en-US" sz="2200" b="1" dirty="0">
                <a:solidFill>
                  <a:schemeClr val="tx1"/>
                </a:solidFill>
              </a:rPr>
              <a:t> built”), 24:6 LXX</a:t>
            </a:r>
            <a:endParaRPr lang="en-US" sz="2200" b="1" dirty="0">
              <a:solidFill>
                <a:schemeClr val="tx1"/>
              </a:solidFill>
              <a:latin typeface="Greekth" panose="02020803070505020304" pitchFamily="18" charset="0"/>
            </a:endParaRPr>
          </a:p>
          <a:p>
            <a:r>
              <a:rPr lang="en-US" sz="2400" i="1" dirty="0">
                <a:solidFill>
                  <a:schemeClr val="tx1"/>
                </a:solidFill>
              </a:rPr>
              <a:t>Christ has passed “through” the heavens (cf. 4:14) into this “true tent”, and now is seated in the exalted position of final authority at God’s right hand.</a:t>
            </a:r>
          </a:p>
        </p:txBody>
      </p:sp>
    </p:spTree>
    <p:extLst>
      <p:ext uri="{BB962C8B-B14F-4D97-AF65-F5344CB8AC3E}">
        <p14:creationId xmlns:p14="http://schemas.microsoft.com/office/powerpoint/2010/main" val="22090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F6AA-115E-450C-A7D1-28E5E85EEDCE}"/>
              </a:ext>
            </a:extLst>
          </p:cNvPr>
          <p:cNvSpPr>
            <a:spLocks noGrp="1"/>
          </p:cNvSpPr>
          <p:nvPr>
            <p:ph type="title"/>
          </p:nvPr>
        </p:nvSpPr>
        <p:spPr>
          <a:xfrm>
            <a:off x="1154954" y="179589"/>
            <a:ext cx="8761413" cy="706964"/>
          </a:xfrm>
        </p:spPr>
        <p:txBody>
          <a:bodyPr/>
          <a:lstStyle/>
          <a:p>
            <a:r>
              <a:rPr lang="en-US" b="1" dirty="0">
                <a:solidFill>
                  <a:srgbClr val="FF0000"/>
                </a:solidFill>
                <a:effectLst>
                  <a:outerShdw blurRad="38100" dist="38100" dir="2700000" algn="tl">
                    <a:srgbClr val="000000">
                      <a:alpha val="43137"/>
                    </a:srgbClr>
                  </a:outerShdw>
                </a:effectLst>
              </a:rPr>
              <a:t>Priestly Gifts and Sacrifices (8:3-5)</a:t>
            </a:r>
          </a:p>
        </p:txBody>
      </p:sp>
      <p:sp>
        <p:nvSpPr>
          <p:cNvPr id="3" name="Content Placeholder 2">
            <a:extLst>
              <a:ext uri="{FF2B5EF4-FFF2-40B4-BE49-F238E27FC236}">
                <a16:creationId xmlns:a16="http://schemas.microsoft.com/office/drawing/2014/main" id="{CE54386D-7FFC-41EF-A767-39B2C3BFA969}"/>
              </a:ext>
            </a:extLst>
          </p:cNvPr>
          <p:cNvSpPr>
            <a:spLocks noGrp="1"/>
          </p:cNvSpPr>
          <p:nvPr>
            <p:ph idx="1"/>
          </p:nvPr>
        </p:nvSpPr>
        <p:spPr>
          <a:xfrm>
            <a:off x="1154954" y="1010654"/>
            <a:ext cx="10660057" cy="5654842"/>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task of every priest is to offer gifts and sacrifices:</a:t>
            </a:r>
          </a:p>
          <a:p>
            <a:r>
              <a:rPr lang="en-US" sz="2400" i="1" dirty="0">
                <a:solidFill>
                  <a:schemeClr val="tx1"/>
                </a:solidFill>
              </a:rPr>
              <a:t>As far as earthly priesthood in the order of Aaron, Christ had nothing to offer, since he was not from Aaron’s family.</a:t>
            </a:r>
          </a:p>
          <a:p>
            <a:r>
              <a:rPr lang="en-US" sz="2400" i="1" dirty="0">
                <a:solidFill>
                  <a:schemeClr val="tx1"/>
                </a:solidFill>
              </a:rPr>
              <a:t>However, since the Aaronic priests serve in an earthly sanctuary and since the “true tent” is heavenly, Christ’s priestly ministry is not bound to the restrictions of the earthly tabernacle (and temple).</a:t>
            </a:r>
          </a:p>
          <a:p>
            <a:r>
              <a:rPr lang="en-US" sz="2400" i="1" dirty="0">
                <a:solidFill>
                  <a:schemeClr val="tx1"/>
                </a:solidFill>
              </a:rPr>
              <a:t>Even more to the point, the earthly tent itself was only constructed “according to the pattern shown…on the mountain” (cf. Ex. 25:9, 40).</a:t>
            </a:r>
          </a:p>
          <a:p>
            <a:r>
              <a:rPr lang="en-US" sz="2400" i="1" dirty="0">
                <a:solidFill>
                  <a:schemeClr val="tx1"/>
                </a:solidFill>
              </a:rPr>
              <a:t>The word “pattern” suggests an actual model or archetype which Moses was able to see while on the mountain of God:</a:t>
            </a:r>
          </a:p>
          <a:p>
            <a:pPr lvl="1"/>
            <a:r>
              <a:rPr lang="en-US" sz="2200" dirty="0">
                <a:solidFill>
                  <a:schemeClr val="tx1"/>
                </a:solidFill>
                <a:latin typeface="HebrewTh" pitchFamily="2" charset="0"/>
              </a:rPr>
              <a:t>tyn9b;Ta</a:t>
            </a:r>
            <a:r>
              <a:rPr lang="en-US" sz="2200" b="1" dirty="0">
                <a:solidFill>
                  <a:schemeClr val="tx1"/>
                </a:solidFill>
              </a:rPr>
              <a:t> (MT = pattern, figure, model, image): used for an architectural sketch or model in 2 Kg. 16:10 and for a “graven image” in Dt. 4:16</a:t>
            </a:r>
          </a:p>
          <a:p>
            <a:pPr lvl="1"/>
            <a:r>
              <a:rPr lang="en-US" sz="2400" b="1" dirty="0" err="1">
                <a:solidFill>
                  <a:schemeClr val="tx1"/>
                </a:solidFill>
                <a:latin typeface="Greekth" panose="02020803070505020304" pitchFamily="18" charset="0"/>
              </a:rPr>
              <a:t>tu</a:t>
            </a:r>
            <a:r>
              <a:rPr lang="en-US" sz="2400" b="1" dirty="0">
                <a:solidFill>
                  <a:schemeClr val="tx1"/>
                </a:solidFill>
                <a:latin typeface="Greekth" panose="02020803070505020304" pitchFamily="18" charset="0"/>
              </a:rPr>
              <a:t>&lt;</a:t>
            </a:r>
            <a:r>
              <a:rPr lang="en-US" sz="2400" b="1" dirty="0" err="1">
                <a:solidFill>
                  <a:schemeClr val="tx1"/>
                </a:solidFill>
                <a:latin typeface="Greekth" panose="02020803070505020304" pitchFamily="18" charset="0"/>
              </a:rPr>
              <a:t>poj</a:t>
            </a:r>
            <a:r>
              <a:rPr lang="en-US" sz="2400" b="1" dirty="0">
                <a:solidFill>
                  <a:schemeClr val="tx1"/>
                </a:solidFill>
              </a:rPr>
              <a:t> </a:t>
            </a:r>
            <a:r>
              <a:rPr lang="en-US" sz="2200" b="1" dirty="0">
                <a:solidFill>
                  <a:schemeClr val="tx1"/>
                </a:solidFill>
              </a:rPr>
              <a:t>(LXX = image, statue, figure, pattern)</a:t>
            </a:r>
            <a:endParaRPr lang="en-US" sz="2200" dirty="0">
              <a:solidFill>
                <a:schemeClr val="tx1"/>
              </a:solidFill>
              <a:latin typeface="Greekth" panose="02020803070505020304" pitchFamily="18" charset="0"/>
            </a:endParaRPr>
          </a:p>
        </p:txBody>
      </p:sp>
    </p:spTree>
    <p:extLst>
      <p:ext uri="{BB962C8B-B14F-4D97-AF65-F5344CB8AC3E}">
        <p14:creationId xmlns:p14="http://schemas.microsoft.com/office/powerpoint/2010/main" val="12963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076B-6586-4766-82E8-419424F25011}"/>
              </a:ext>
            </a:extLst>
          </p:cNvPr>
          <p:cNvSpPr>
            <a:spLocks noGrp="1"/>
          </p:cNvSpPr>
          <p:nvPr>
            <p:ph type="title"/>
          </p:nvPr>
        </p:nvSpPr>
        <p:spPr>
          <a:xfrm>
            <a:off x="3038183" y="298164"/>
            <a:ext cx="7339263" cy="1456708"/>
          </a:xfrm>
        </p:spPr>
        <p:txBody>
          <a:bodyPr/>
          <a:lstStyle/>
          <a:p>
            <a:r>
              <a:rPr lang="en-US" b="1" dirty="0">
                <a:solidFill>
                  <a:srgbClr val="FF0000"/>
                </a:solidFill>
                <a:effectLst>
                  <a:outerShdw blurRad="38100" dist="38100" dir="2700000" algn="tl">
                    <a:srgbClr val="000000">
                      <a:alpha val="43137"/>
                    </a:srgbClr>
                  </a:outerShdw>
                </a:effectLst>
              </a:rPr>
              <a:t>Temple Patterns</a:t>
            </a:r>
            <a:br>
              <a:rPr lang="en-US" b="1" dirty="0">
                <a:solidFill>
                  <a:srgbClr val="FF0000"/>
                </a:solidFill>
                <a:effectLst>
                  <a:outerShdw blurRad="38100" dist="38100" dir="2700000" algn="tl">
                    <a:srgbClr val="000000">
                      <a:alpha val="43137"/>
                    </a:srgbClr>
                  </a:outerShdw>
                </a:effectLst>
              </a:rPr>
            </a:br>
            <a:r>
              <a:rPr lang="en-US" sz="2800" b="1" dirty="0">
                <a:solidFill>
                  <a:srgbClr val="FFFF00"/>
                </a:solidFill>
                <a:effectLst>
                  <a:outerShdw blurRad="38100" dist="38100" dir="2700000" algn="tl">
                    <a:srgbClr val="000000">
                      <a:alpha val="43137"/>
                    </a:srgbClr>
                  </a:outerShdw>
                </a:effectLst>
              </a:rPr>
              <a:t>The idea of a temple model or pattern was known both within and outside Israel.</a:t>
            </a:r>
          </a:p>
        </p:txBody>
      </p:sp>
      <p:sp>
        <p:nvSpPr>
          <p:cNvPr id="3" name="Content Placeholder 2">
            <a:extLst>
              <a:ext uri="{FF2B5EF4-FFF2-40B4-BE49-F238E27FC236}">
                <a16:creationId xmlns:a16="http://schemas.microsoft.com/office/drawing/2014/main" id="{1075F12D-8A8F-441B-BE8B-2EC2DAE4F22F}"/>
              </a:ext>
            </a:extLst>
          </p:cNvPr>
          <p:cNvSpPr>
            <a:spLocks noGrp="1"/>
          </p:cNvSpPr>
          <p:nvPr>
            <p:ph sz="half" idx="1"/>
          </p:nvPr>
        </p:nvSpPr>
        <p:spPr>
          <a:xfrm>
            <a:off x="6268452" y="2255571"/>
            <a:ext cx="5595101" cy="4416476"/>
          </a:xfrm>
          <a:solidFill>
            <a:schemeClr val="accent1">
              <a:lumMod val="75000"/>
            </a:schemeClr>
          </a:solidFill>
        </p:spPr>
        <p:txBody>
          <a:bodyPr>
            <a:normAutofit/>
          </a:bodyPr>
          <a:lstStyle/>
          <a:p>
            <a:pPr marL="0" indent="0">
              <a:buNone/>
            </a:pPr>
            <a:r>
              <a:rPr lang="en-US" sz="2400" b="1" dirty="0">
                <a:solidFill>
                  <a:srgbClr val="FFFF99"/>
                </a:solidFill>
                <a:effectLst>
                  <a:outerShdw blurRad="38100" dist="38100" dir="2700000" algn="tl">
                    <a:srgbClr val="000000">
                      <a:alpha val="43137"/>
                    </a:srgbClr>
                  </a:outerShdw>
                </a:effectLst>
              </a:rPr>
              <a:t>The Jews already had applied the idea of a temple model to Solomon’s Temple, which followed the same floor-plan as the Tabernacle:</a:t>
            </a:r>
          </a:p>
          <a:p>
            <a:pPr marL="0" indent="0">
              <a:buNone/>
            </a:pPr>
            <a:r>
              <a:rPr lang="en-US" sz="2400" i="1" dirty="0">
                <a:solidFill>
                  <a:srgbClr val="FFFF99"/>
                </a:solidFill>
              </a:rPr>
              <a:t>“Thou hast given command to build a temple on thy holy mountain, and an altar in the city of thy habitation, a copy of the holy tent which thou didst prepare from the beginning.”</a:t>
            </a:r>
          </a:p>
          <a:p>
            <a:pPr marL="0" indent="0">
              <a:buNone/>
            </a:pPr>
            <a:r>
              <a:rPr lang="en-US" sz="2400" i="1" dirty="0">
                <a:solidFill>
                  <a:srgbClr val="FFFF99"/>
                </a:solidFill>
              </a:rPr>
              <a:t>					Wisdom 9:8, RSV</a:t>
            </a:r>
          </a:p>
          <a:p>
            <a:pPr marL="0" indent="0">
              <a:buNone/>
            </a:pPr>
            <a:endParaRPr lang="en-US" sz="2400" i="1" dirty="0"/>
          </a:p>
        </p:txBody>
      </p:sp>
      <p:pic>
        <p:nvPicPr>
          <p:cNvPr id="7" name="Content Placeholder 6">
            <a:extLst>
              <a:ext uri="{FF2B5EF4-FFF2-40B4-BE49-F238E27FC236}">
                <a16:creationId xmlns:a16="http://schemas.microsoft.com/office/drawing/2014/main" id="{C8A03CD3-1D55-40E4-B81F-2245951B67E6}"/>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0" y="0"/>
            <a:ext cx="2839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1E23EA-C31C-40C4-B761-FB68C82CDBAB}"/>
              </a:ext>
            </a:extLst>
          </p:cNvPr>
          <p:cNvSpPr txBox="1"/>
          <p:nvPr/>
        </p:nvSpPr>
        <p:spPr>
          <a:xfrm>
            <a:off x="3023212" y="6142019"/>
            <a:ext cx="2911642" cy="369332"/>
          </a:xfrm>
          <a:prstGeom prst="rect">
            <a:avLst/>
          </a:prstGeom>
          <a:noFill/>
        </p:spPr>
        <p:txBody>
          <a:bodyPr wrap="square" rtlCol="0">
            <a:spAutoFit/>
          </a:bodyPr>
          <a:lstStyle/>
          <a:p>
            <a:r>
              <a:rPr lang="en-US" dirty="0"/>
              <a:t>Detroit Institute of Arts</a:t>
            </a:r>
          </a:p>
        </p:txBody>
      </p:sp>
      <p:sp>
        <p:nvSpPr>
          <p:cNvPr id="9" name="TextBox 8">
            <a:extLst>
              <a:ext uri="{FF2B5EF4-FFF2-40B4-BE49-F238E27FC236}">
                <a16:creationId xmlns:a16="http://schemas.microsoft.com/office/drawing/2014/main" id="{086CD572-5301-4D3E-8B84-980B36A1040B}"/>
              </a:ext>
            </a:extLst>
          </p:cNvPr>
          <p:cNvSpPr txBox="1"/>
          <p:nvPr/>
        </p:nvSpPr>
        <p:spPr>
          <a:xfrm>
            <a:off x="3011181" y="2255571"/>
            <a:ext cx="2911642" cy="3046988"/>
          </a:xfrm>
          <a:prstGeom prst="rect">
            <a:avLst/>
          </a:prstGeom>
          <a:noFill/>
        </p:spPr>
        <p:txBody>
          <a:bodyPr wrap="square" rtlCol="0">
            <a:spAutoFit/>
          </a:bodyPr>
          <a:lstStyle/>
          <a:p>
            <a:r>
              <a:rPr lang="en-US" sz="2400" dirty="0"/>
              <a:t>As far back as 3000 BC, </a:t>
            </a:r>
            <a:r>
              <a:rPr lang="en-US" sz="2400" dirty="0" err="1"/>
              <a:t>Gudea</a:t>
            </a:r>
            <a:r>
              <a:rPr lang="en-US" sz="2400" dirty="0"/>
              <a:t> of Lagash claimed to see in a dream the very model of a temple, which he later built.</a:t>
            </a:r>
          </a:p>
        </p:txBody>
      </p:sp>
    </p:spTree>
    <p:extLst>
      <p:ext uri="{BB962C8B-B14F-4D97-AF65-F5344CB8AC3E}">
        <p14:creationId xmlns:p14="http://schemas.microsoft.com/office/powerpoint/2010/main" val="67308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C845-C5EE-48CA-BE87-AC8CA6A8AFD4}"/>
              </a:ext>
            </a:extLst>
          </p:cNvPr>
          <p:cNvSpPr>
            <a:spLocks noGrp="1"/>
          </p:cNvSpPr>
          <p:nvPr>
            <p:ph type="title"/>
          </p:nvPr>
        </p:nvSpPr>
        <p:spPr>
          <a:xfrm>
            <a:off x="1154954" y="660849"/>
            <a:ext cx="8761413" cy="706964"/>
          </a:xfrm>
        </p:spPr>
        <p:txBody>
          <a:bodyPr/>
          <a:lstStyle/>
          <a:p>
            <a:r>
              <a:rPr lang="en-US" b="1" dirty="0">
                <a:solidFill>
                  <a:srgbClr val="FF0000"/>
                </a:solidFill>
                <a:effectLst>
                  <a:outerShdw blurRad="38100" dist="38100" dir="2700000" algn="tl">
                    <a:srgbClr val="000000">
                      <a:alpha val="43137"/>
                    </a:srgbClr>
                  </a:outerShdw>
                </a:effectLst>
              </a:rPr>
              <a:t>A Heavenly, Priestly Ministry (8:6)</a:t>
            </a:r>
          </a:p>
        </p:txBody>
      </p:sp>
      <p:sp>
        <p:nvSpPr>
          <p:cNvPr id="3" name="Content Placeholder 2">
            <a:extLst>
              <a:ext uri="{FF2B5EF4-FFF2-40B4-BE49-F238E27FC236}">
                <a16:creationId xmlns:a16="http://schemas.microsoft.com/office/drawing/2014/main" id="{7267B276-8593-4746-97B6-AE7EE6096711}"/>
              </a:ext>
            </a:extLst>
          </p:cNvPr>
          <p:cNvSpPr>
            <a:spLocks noGrp="1"/>
          </p:cNvSpPr>
          <p:nvPr>
            <p:ph idx="1"/>
          </p:nvPr>
        </p:nvSpPr>
        <p:spPr>
          <a:xfrm>
            <a:off x="1154954" y="1660360"/>
            <a:ext cx="10275046" cy="4981072"/>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If there is indeed a heavenly sanctuary, then there must be a heavenly priestly ministry in that sanctuary (otherwise, what would be the point of having a heavenly sanctuary in the first place?):</a:t>
            </a:r>
          </a:p>
          <a:p>
            <a:r>
              <a:rPr lang="en-US" sz="2400" i="1" dirty="0">
                <a:solidFill>
                  <a:schemeClr val="tx1"/>
                </a:solidFill>
              </a:rPr>
              <a:t>The Aaronic priests certainly could not minister in heaven—but the One who passed through the heavens, Jesus the great High Priest, surely could minister there!</a:t>
            </a:r>
          </a:p>
          <a:p>
            <a:r>
              <a:rPr lang="en-US" sz="2400" i="1" dirty="0">
                <a:solidFill>
                  <a:schemeClr val="tx1"/>
                </a:solidFill>
              </a:rPr>
              <a:t>His ministry, therefore, is immeasurably superior to any priestly service conducted in the earthly sanctuary!</a:t>
            </a:r>
          </a:p>
          <a:p>
            <a:r>
              <a:rPr lang="en-US" sz="2400" i="1" dirty="0">
                <a:solidFill>
                  <a:schemeClr val="tx1"/>
                </a:solidFill>
              </a:rPr>
              <a:t>The covenant that regulates his ministry is therefore superior to the old covenant that regulates Aaron’s ministry—and it is established on better promises!</a:t>
            </a:r>
          </a:p>
        </p:txBody>
      </p:sp>
    </p:spTree>
    <p:extLst>
      <p:ext uri="{BB962C8B-B14F-4D97-AF65-F5344CB8AC3E}">
        <p14:creationId xmlns:p14="http://schemas.microsoft.com/office/powerpoint/2010/main" val="36960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698A-E926-46F4-887E-93B65B23641B}"/>
              </a:ext>
            </a:extLst>
          </p:cNvPr>
          <p:cNvSpPr>
            <a:spLocks noGrp="1"/>
          </p:cNvSpPr>
          <p:nvPr>
            <p:ph type="title"/>
          </p:nvPr>
        </p:nvSpPr>
        <p:spPr>
          <a:xfrm>
            <a:off x="1154954" y="420219"/>
            <a:ext cx="8761413" cy="706964"/>
          </a:xfrm>
        </p:spPr>
        <p:txBody>
          <a:bodyPr/>
          <a:lstStyle/>
          <a:p>
            <a:r>
              <a:rPr lang="en-US" b="1" dirty="0">
                <a:solidFill>
                  <a:srgbClr val="FF0000"/>
                </a:solidFill>
                <a:effectLst>
                  <a:outerShdw blurRad="38100" dist="38100" dir="2700000" algn="tl">
                    <a:srgbClr val="000000">
                      <a:alpha val="43137"/>
                    </a:srgbClr>
                  </a:outerShdw>
                </a:effectLst>
              </a:rPr>
              <a:t>The Better Promises (8:7-12)</a:t>
            </a:r>
          </a:p>
        </p:txBody>
      </p:sp>
      <p:sp>
        <p:nvSpPr>
          <p:cNvPr id="3" name="Content Placeholder 2">
            <a:extLst>
              <a:ext uri="{FF2B5EF4-FFF2-40B4-BE49-F238E27FC236}">
                <a16:creationId xmlns:a16="http://schemas.microsoft.com/office/drawing/2014/main" id="{9D1F65B8-1E86-422A-9CE0-139AAE73297C}"/>
              </a:ext>
            </a:extLst>
          </p:cNvPr>
          <p:cNvSpPr>
            <a:spLocks noGrp="1"/>
          </p:cNvSpPr>
          <p:nvPr>
            <p:ph idx="1"/>
          </p:nvPr>
        </p:nvSpPr>
        <p:spPr>
          <a:xfrm>
            <a:off x="1154954" y="1323477"/>
            <a:ext cx="10732246" cy="5342019"/>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conditions in this new covenant are not like the conditions in the old one:</a:t>
            </a:r>
          </a:p>
          <a:p>
            <a:r>
              <a:rPr lang="en-US" sz="2400" i="1" dirty="0">
                <a:solidFill>
                  <a:schemeClr val="tx1"/>
                </a:solidFill>
              </a:rPr>
              <a:t>The very promise of a new covenant presupposes the ineffectiveness of the old one.</a:t>
            </a:r>
          </a:p>
          <a:p>
            <a:r>
              <a:rPr lang="en-US" sz="2400" i="1" dirty="0">
                <a:solidFill>
                  <a:schemeClr val="tx1"/>
                </a:solidFill>
              </a:rPr>
              <a:t>The old covenant was written on stone tablets, but the new one would be written on human hearts.</a:t>
            </a:r>
          </a:p>
          <a:p>
            <a:r>
              <a:rPr lang="en-US" sz="2400" i="1" dirty="0">
                <a:solidFill>
                  <a:schemeClr val="tx1"/>
                </a:solidFill>
              </a:rPr>
              <a:t>The old one depended upon 3</a:t>
            </a:r>
            <a:r>
              <a:rPr lang="en-US" sz="2400" i="1" baseline="30000" dirty="0">
                <a:solidFill>
                  <a:schemeClr val="tx1"/>
                </a:solidFill>
              </a:rPr>
              <a:t>rd</a:t>
            </a:r>
            <a:r>
              <a:rPr lang="en-US" sz="2400" i="1" dirty="0">
                <a:solidFill>
                  <a:schemeClr val="tx1"/>
                </a:solidFill>
              </a:rPr>
              <a:t> party instruction, either by priest or prophet (a system that frequently failed), but the new one established direct communication with God.</a:t>
            </a:r>
          </a:p>
          <a:p>
            <a:r>
              <a:rPr lang="en-US" sz="2400" i="1" dirty="0">
                <a:solidFill>
                  <a:schemeClr val="tx1"/>
                </a:solidFill>
              </a:rPr>
              <a:t>The old covenant was couched in the language of retribution—blessings and curses—but the new one promised the justice of forgiveness without retribution.</a:t>
            </a:r>
          </a:p>
        </p:txBody>
      </p:sp>
    </p:spTree>
    <p:extLst>
      <p:ext uri="{BB962C8B-B14F-4D97-AF65-F5344CB8AC3E}">
        <p14:creationId xmlns:p14="http://schemas.microsoft.com/office/powerpoint/2010/main" val="15435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140290" name="Slide Number Placeholder 5">
            <a:extLst>
              <a:ext uri="{FF2B5EF4-FFF2-40B4-BE49-F238E27FC236}">
                <a16:creationId xmlns:a16="http://schemas.microsoft.com/office/drawing/2014/main" id="{202628A4-8BED-4C56-9B99-ED72E56549A0}"/>
              </a:ext>
            </a:extLst>
          </p:cNvPr>
          <p:cNvSpPr>
            <a:spLocks noGrp="1"/>
          </p:cNvSpPr>
          <p:nvPr>
            <p:ph type="sldNum" sz="quarter" idx="12"/>
          </p:nvPr>
        </p:nvSpPr>
        <p:spPr>
          <a:noFill/>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fld id="{8C690154-5580-46E6-AAB9-34593BCA535F}" type="slidenum">
              <a:rPr lang="en-US" altLang="en-US" sz="1200">
                <a:solidFill>
                  <a:srgbClr val="FFFFFF"/>
                </a:solidFill>
              </a:rPr>
              <a:pPr defTabSz="914400" fontAlgn="base">
                <a:spcBef>
                  <a:spcPct val="0"/>
                </a:spcBef>
                <a:spcAft>
                  <a:spcPct val="0"/>
                </a:spcAft>
                <a:buClrTx/>
                <a:buSzTx/>
                <a:buNone/>
              </a:pPr>
              <a:t>89</a:t>
            </a:fld>
            <a:endParaRPr lang="en-US" altLang="en-US" sz="1200">
              <a:solidFill>
                <a:srgbClr val="FFFFFF"/>
              </a:solidFill>
            </a:endParaRPr>
          </a:p>
        </p:txBody>
      </p:sp>
      <p:sp>
        <p:nvSpPr>
          <p:cNvPr id="260098" name="Rectangle 2">
            <a:extLst>
              <a:ext uri="{FF2B5EF4-FFF2-40B4-BE49-F238E27FC236}">
                <a16:creationId xmlns:a16="http://schemas.microsoft.com/office/drawing/2014/main" id="{F9923736-28CE-49F7-A361-077F90996442}"/>
              </a:ext>
            </a:extLst>
          </p:cNvPr>
          <p:cNvSpPr>
            <a:spLocks noGrp="1" noChangeArrowheads="1"/>
          </p:cNvSpPr>
          <p:nvPr>
            <p:ph type="title"/>
          </p:nvPr>
        </p:nvSpPr>
        <p:spPr>
          <a:xfrm>
            <a:off x="1676400" y="76200"/>
            <a:ext cx="8839200" cy="1246188"/>
          </a:xfrm>
        </p:spPr>
        <p:txBody>
          <a:bodyPr/>
          <a:lstStyle/>
          <a:p>
            <a:pPr eaLnBrk="1" hangingPunct="1">
              <a:defRPr/>
            </a:pPr>
            <a:r>
              <a:rPr lang="en-US" altLang="en-US" sz="4000" dirty="0">
                <a:solidFill>
                  <a:schemeClr val="folHlink"/>
                </a:solidFill>
                <a:latin typeface="Impact" panose="020B0806030902050204" pitchFamily="34" charset="0"/>
              </a:rPr>
              <a:t>THE PROBLEM WITH THE OLD COVENANT</a:t>
            </a:r>
            <a:br>
              <a:rPr lang="en-US" altLang="en-US" sz="4000" dirty="0">
                <a:solidFill>
                  <a:schemeClr val="folHlink"/>
                </a:solidFill>
                <a:latin typeface="Impact" panose="020B0806030902050204" pitchFamily="34" charset="0"/>
              </a:rPr>
            </a:br>
            <a:r>
              <a:rPr lang="en-US" altLang="en-US" sz="2800" dirty="0">
                <a:latin typeface="Impact" panose="020B0806030902050204" pitchFamily="34" charset="0"/>
              </a:rPr>
              <a:t>Corporate Retributive Justice</a:t>
            </a:r>
          </a:p>
        </p:txBody>
      </p:sp>
      <p:sp>
        <p:nvSpPr>
          <p:cNvPr id="260099" name="Rectangle 3">
            <a:extLst>
              <a:ext uri="{FF2B5EF4-FFF2-40B4-BE49-F238E27FC236}">
                <a16:creationId xmlns:a16="http://schemas.microsoft.com/office/drawing/2014/main" id="{88FAC5B0-62FB-487B-9073-BF6F92950933}"/>
              </a:ext>
            </a:extLst>
          </p:cNvPr>
          <p:cNvSpPr>
            <a:spLocks noGrp="1" noChangeArrowheads="1"/>
          </p:cNvSpPr>
          <p:nvPr>
            <p:ph type="body" idx="1"/>
          </p:nvPr>
        </p:nvSpPr>
        <p:spPr>
          <a:xfrm>
            <a:off x="1981200" y="1295400"/>
            <a:ext cx="8229600" cy="5410200"/>
          </a:xfrm>
        </p:spPr>
        <p:txBody>
          <a:bodyPr/>
          <a:lstStyle/>
          <a:p>
            <a:pPr eaLnBrk="1" hangingPunct="1">
              <a:spcBef>
                <a:spcPct val="0"/>
              </a:spcBef>
              <a:buFont typeface="Wingdings" panose="05000000000000000000" pitchFamily="2" charset="2"/>
              <a:buNone/>
              <a:defRPr/>
            </a:pPr>
            <a:r>
              <a:rPr lang="en-US" altLang="en-US" sz="3600" b="1" dirty="0">
                <a:solidFill>
                  <a:srgbClr val="FF9933"/>
                </a:solidFill>
                <a:latin typeface="Agency FB" pitchFamily="2" charset="0"/>
              </a:rPr>
              <a:t>Torah declared that Yahweh inflicted penalty for covenant disobedience upon succeeding generations</a:t>
            </a:r>
            <a:r>
              <a:rPr lang="en-US" altLang="en-US" b="1" dirty="0">
                <a:latin typeface="Agency FB" pitchFamily="2" charset="0"/>
              </a:rPr>
              <a:t> </a:t>
            </a:r>
            <a:r>
              <a:rPr lang="en-US" altLang="en-US" sz="2400" dirty="0">
                <a:latin typeface="Arial Narrow" panose="020B0606020202030204" pitchFamily="34" charset="0"/>
              </a:rPr>
              <a:t>(Ex. 20:5; 34:7; Nu. 14:18; Dt. 5:9)</a:t>
            </a:r>
          </a:p>
          <a:p>
            <a:pPr eaLnBrk="1" hangingPunct="1">
              <a:buFont typeface="Wingdings" panose="05000000000000000000" pitchFamily="2" charset="2"/>
              <a:buNone/>
              <a:defRPr/>
            </a:pPr>
            <a:endParaRPr lang="en-US" altLang="en-US" sz="800" dirty="0">
              <a:latin typeface="Arial Narrow" panose="020B0606020202030204" pitchFamily="34" charset="0"/>
            </a:endParaRPr>
          </a:p>
          <a:p>
            <a:pPr eaLnBrk="1" hangingPunct="1">
              <a:defRPr/>
            </a:pPr>
            <a:r>
              <a:rPr lang="en-US" altLang="en-US" sz="2400" i="1" dirty="0">
                <a:latin typeface="Franklin Gothic Medium" panose="020B0603020102020204" pitchFamily="34" charset="0"/>
              </a:rPr>
              <a:t>This, in turn, gave rise to the popular proverb, “The fathers eat sour grapes, and the children’s teeth are set on edge” </a:t>
            </a:r>
            <a:r>
              <a:rPr lang="en-US" altLang="en-US" sz="2400" dirty="0">
                <a:latin typeface="Arial Narrow" panose="020B0606020202030204" pitchFamily="34" charset="0"/>
              </a:rPr>
              <a:t>(Je. 31:29; cf. </a:t>
            </a:r>
            <a:r>
              <a:rPr lang="en-US" altLang="en-US" sz="2400" dirty="0" err="1">
                <a:latin typeface="Arial Narrow" panose="020B0606020202030204" pitchFamily="34" charset="0"/>
              </a:rPr>
              <a:t>Eze</a:t>
            </a:r>
            <a:r>
              <a:rPr lang="en-US" altLang="en-US" sz="2400" dirty="0">
                <a:latin typeface="Arial Narrow" panose="020B0606020202030204" pitchFamily="34" charset="0"/>
              </a:rPr>
              <a:t>. 18:1-2).</a:t>
            </a:r>
          </a:p>
          <a:p>
            <a:pPr eaLnBrk="1" hangingPunct="1">
              <a:buFont typeface="Wingdings" panose="05000000000000000000" pitchFamily="2" charset="2"/>
              <a:buNone/>
              <a:defRPr/>
            </a:pPr>
            <a:endParaRPr lang="en-US" altLang="en-US" sz="800" dirty="0">
              <a:latin typeface="Arial Narrow" panose="020B0606020202030204" pitchFamily="34" charset="0"/>
            </a:endParaRPr>
          </a:p>
          <a:p>
            <a:pPr eaLnBrk="1" hangingPunct="1">
              <a:defRPr/>
            </a:pPr>
            <a:r>
              <a:rPr lang="en-US" altLang="en-US" sz="2400" i="1" dirty="0">
                <a:latin typeface="Franklin Gothic Medium" panose="020B0603020102020204" pitchFamily="34" charset="0"/>
              </a:rPr>
              <a:t>Consequently, those who suffered discipline were apt to blame their punishment on their ancestors</a:t>
            </a:r>
            <a:r>
              <a:rPr lang="en-US" altLang="en-US" sz="2400" dirty="0">
                <a:latin typeface="Arial Narrow" panose="020B0606020202030204" pitchFamily="34" charset="0"/>
              </a:rPr>
              <a:t> (cf. </a:t>
            </a:r>
            <a:r>
              <a:rPr lang="en-US" altLang="en-US" sz="2400" dirty="0" err="1">
                <a:latin typeface="Arial Narrow" panose="020B0606020202030204" pitchFamily="34" charset="0"/>
              </a:rPr>
              <a:t>Eze</a:t>
            </a:r>
            <a:r>
              <a:rPr lang="en-US" altLang="en-US" sz="2400" dirty="0">
                <a:latin typeface="Arial Narrow" panose="020B0606020202030204" pitchFamily="34" charset="0"/>
              </a:rPr>
              <a:t>. 18:3-32).</a:t>
            </a:r>
          </a:p>
          <a:p>
            <a:pPr eaLnBrk="1" hangingPunct="1">
              <a:buFont typeface="Wingdings" panose="05000000000000000000" pitchFamily="2" charset="2"/>
              <a:buNone/>
              <a:defRPr/>
            </a:pPr>
            <a:endParaRPr lang="en-US" altLang="en-US" sz="800" dirty="0">
              <a:latin typeface="Arial Narrow" panose="020B0606020202030204" pitchFamily="34" charset="0"/>
            </a:endParaRPr>
          </a:p>
          <a:p>
            <a:pPr eaLnBrk="1" hangingPunct="1">
              <a:defRPr/>
            </a:pPr>
            <a:r>
              <a:rPr lang="en-US" altLang="en-US" sz="2400" i="1" dirty="0">
                <a:latin typeface="Franklin Gothic Medium" panose="020B0603020102020204" pitchFamily="34" charset="0"/>
              </a:rPr>
              <a:t>Both Jeremiah and Ezekiel rejected this interpretation, declaring that each one would be punished for his own sin </a:t>
            </a:r>
            <a:r>
              <a:rPr lang="en-US" altLang="en-US" sz="2400" dirty="0">
                <a:latin typeface="Arial Narrow" panose="020B0606020202030204" pitchFamily="34" charset="0"/>
              </a:rPr>
              <a:t>(Je. 31:30; </a:t>
            </a:r>
            <a:r>
              <a:rPr lang="en-US" altLang="en-US" sz="2400" dirty="0" err="1">
                <a:latin typeface="Arial Narrow" panose="020B0606020202030204" pitchFamily="34" charset="0"/>
              </a:rPr>
              <a:t>Eze</a:t>
            </a:r>
            <a:r>
              <a:rPr lang="en-US" altLang="en-US" sz="2400" dirty="0">
                <a:latin typeface="Arial Narrow" panose="020B0606020202030204" pitchFamily="34" charset="0"/>
              </a:rPr>
              <a:t>. 18:4-29).</a:t>
            </a:r>
            <a:endParaRPr lang="en-US" altLang="en-US" sz="2400" i="1" dirty="0">
              <a:latin typeface="Franklin Gothic Medium" panose="020B0603020102020204" pitchFamily="34" charset="0"/>
            </a:endParaRPr>
          </a:p>
        </p:txBody>
      </p:sp>
    </p:spTree>
    <p:extLst>
      <p:ext uri="{BB962C8B-B14F-4D97-AF65-F5344CB8AC3E}">
        <p14:creationId xmlns:p14="http://schemas.microsoft.com/office/powerpoint/2010/main" val="23390218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0099">
                                            <p:txEl>
                                              <p:pRg st="2" end="2"/>
                                            </p:txEl>
                                          </p:spTgt>
                                        </p:tgtEl>
                                        <p:attrNameLst>
                                          <p:attrName>style.visibility</p:attrName>
                                        </p:attrNameLst>
                                      </p:cBhvr>
                                      <p:to>
                                        <p:strVal val="visible"/>
                                      </p:to>
                                    </p:set>
                                    <p:anim calcmode="lin" valueType="num">
                                      <p:cBhvr additive="base">
                                        <p:cTn id="7" dur="500" fill="hold"/>
                                        <p:tgtEl>
                                          <p:spTgt spid="2600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0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0099">
                                            <p:txEl>
                                              <p:pRg st="4" end="4"/>
                                            </p:txEl>
                                          </p:spTgt>
                                        </p:tgtEl>
                                        <p:attrNameLst>
                                          <p:attrName>style.visibility</p:attrName>
                                        </p:attrNameLst>
                                      </p:cBhvr>
                                      <p:to>
                                        <p:strVal val="visible"/>
                                      </p:to>
                                    </p:set>
                                    <p:anim calcmode="lin" valueType="num">
                                      <p:cBhvr additive="base">
                                        <p:cTn id="13" dur="500" fill="hold"/>
                                        <p:tgtEl>
                                          <p:spTgt spid="2600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0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anim calcmode="lin" valueType="num">
                                      <p:cBhvr additive="base">
                                        <p:cTn id="19" dur="500" fill="hold"/>
                                        <p:tgtEl>
                                          <p:spTgt spid="2600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0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1938-2CDE-48AB-A6E1-9178CE04B3D7}"/>
              </a:ext>
            </a:extLst>
          </p:cNvPr>
          <p:cNvSpPr>
            <a:spLocks noGrp="1"/>
          </p:cNvSpPr>
          <p:nvPr>
            <p:ph type="title"/>
          </p:nvPr>
        </p:nvSpPr>
        <p:spPr>
          <a:xfrm>
            <a:off x="5110213" y="0"/>
            <a:ext cx="6598399" cy="1188720"/>
          </a:xfrm>
        </p:spPr>
        <p:txBody>
          <a:bodyPr/>
          <a:lstStyle/>
          <a:p>
            <a:r>
              <a:rPr lang="en-US" b="1" dirty="0">
                <a:effectLst>
                  <a:outerShdw blurRad="38100" dist="38100" dir="2700000" algn="tl">
                    <a:srgbClr val="000000">
                      <a:alpha val="43137"/>
                    </a:srgbClr>
                  </a:outerShdw>
                </a:effectLst>
              </a:rPr>
              <a:t>Early Copies</a:t>
            </a:r>
          </a:p>
        </p:txBody>
      </p:sp>
      <p:pic>
        <p:nvPicPr>
          <p:cNvPr id="5" name="Content Placeholder 4">
            <a:extLst>
              <a:ext uri="{FF2B5EF4-FFF2-40B4-BE49-F238E27FC236}">
                <a16:creationId xmlns:a16="http://schemas.microsoft.com/office/drawing/2014/main" id="{B466F12D-80CB-477A-BDD0-48CAD8C295D1}"/>
              </a:ext>
            </a:extLst>
          </p:cNvPr>
          <p:cNvPicPr>
            <a:picLocks noGrp="1"/>
          </p:cNvPicPr>
          <p:nvPr>
            <p:ph sz="half" idx="1"/>
          </p:nvPr>
        </p:nvPicPr>
        <p:blipFill rotWithShape="1">
          <a:blip r:embed="rId2" cstate="screen">
            <a:extLst>
              <a:ext uri="{28A0092B-C50C-407E-A947-70E740481C1C}">
                <a14:useLocalDpi xmlns:a14="http://schemas.microsoft.com/office/drawing/2010/main"/>
              </a:ext>
            </a:extLst>
          </a:blip>
          <a:srcRect l="-1359" t="-2355" r="-217"/>
          <a:stretch/>
        </p:blipFill>
        <p:spPr bwMode="auto">
          <a:xfrm>
            <a:off x="144378" y="0"/>
            <a:ext cx="4869583" cy="6665495"/>
          </a:xfrm>
          <a:prstGeom prst="rect">
            <a:avLst/>
          </a:prstGeom>
          <a:ln>
            <a:noFill/>
          </a:ln>
          <a:extLst>
            <a:ext uri="{53640926-AAD7-44D8-BBD7-CCE9431645EC}">
              <a14:shadowObscured xmlns:a14="http://schemas.microsoft.com/office/drawing/2010/main"/>
            </a:ext>
          </a:extLst>
        </p:spPr>
      </p:pic>
      <p:pic>
        <p:nvPicPr>
          <p:cNvPr id="6" name="Content Placeholder 5" descr="C:\Users\Pastor Dan\AppData\Local\Microsoft\Windows\Temporary Internet Files\Content.Outlook\O13KFU8R\doc01516120150304103032_001.jpg">
            <a:extLst>
              <a:ext uri="{FF2B5EF4-FFF2-40B4-BE49-F238E27FC236}">
                <a16:creationId xmlns:a16="http://schemas.microsoft.com/office/drawing/2014/main" id="{6C07D06B-EA22-426D-A04D-2083BA800778}"/>
              </a:ext>
            </a:extLst>
          </p:cNvPr>
          <p:cNvPicPr>
            <a:picLocks noGrp="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8133347" y="192505"/>
            <a:ext cx="3826041" cy="6472991"/>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DAF996A-9C36-4AA4-9613-348153941DBF}"/>
              </a:ext>
            </a:extLst>
          </p:cNvPr>
          <p:cNvSpPr txBox="1"/>
          <p:nvPr/>
        </p:nvSpPr>
        <p:spPr>
          <a:xfrm>
            <a:off x="5110213" y="1491915"/>
            <a:ext cx="2975008" cy="1569660"/>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Old English Text MT" panose="03040902040508030806" pitchFamily="66" charset="0"/>
              </a:rPr>
              <a:t>p</a:t>
            </a:r>
            <a:r>
              <a:rPr lang="en-US" sz="2400" dirty="0">
                <a:solidFill>
                  <a:schemeClr val="bg1"/>
                </a:solidFill>
                <a:effectLst>
                  <a:outerShdw blurRad="38100" dist="38100" dir="2700000" algn="tl">
                    <a:srgbClr val="000000">
                      <a:alpha val="43137"/>
                    </a:srgbClr>
                  </a:outerShdw>
                </a:effectLst>
              </a:rPr>
              <a:t>46</a:t>
            </a:r>
          </a:p>
          <a:p>
            <a:r>
              <a:rPr lang="en-US" sz="2400" dirty="0">
                <a:solidFill>
                  <a:schemeClr val="bg1"/>
                </a:solidFill>
                <a:effectLst>
                  <a:outerShdw blurRad="38100" dist="38100" dir="2700000" algn="tl">
                    <a:srgbClr val="000000">
                      <a:alpha val="43137"/>
                    </a:srgbClr>
                  </a:outerShdw>
                </a:effectLst>
              </a:rPr>
              <a:t>Chester Beatty Papyri</a:t>
            </a:r>
          </a:p>
          <a:p>
            <a:r>
              <a:rPr lang="en-US" sz="2400" dirty="0">
                <a:solidFill>
                  <a:schemeClr val="bg1"/>
                </a:solidFill>
                <a:effectLst>
                  <a:outerShdw blurRad="38100" dist="38100" dir="2700000" algn="tl">
                    <a:srgbClr val="000000">
                      <a:alpha val="43137"/>
                    </a:srgbClr>
                  </a:outerShdw>
                </a:effectLst>
              </a:rPr>
              <a:t>c. AD 200</a:t>
            </a:r>
          </a:p>
        </p:txBody>
      </p:sp>
      <p:sp>
        <p:nvSpPr>
          <p:cNvPr id="8" name="TextBox 7">
            <a:extLst>
              <a:ext uri="{FF2B5EF4-FFF2-40B4-BE49-F238E27FC236}">
                <a16:creationId xmlns:a16="http://schemas.microsoft.com/office/drawing/2014/main" id="{4EBDC40E-68C4-453A-ACE9-F5402B797F55}"/>
              </a:ext>
            </a:extLst>
          </p:cNvPr>
          <p:cNvSpPr txBox="1"/>
          <p:nvPr/>
        </p:nvSpPr>
        <p:spPr>
          <a:xfrm>
            <a:off x="5359668" y="4765920"/>
            <a:ext cx="2749616" cy="1569660"/>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HebrewTh" pitchFamily="2" charset="0"/>
              </a:rPr>
              <a:t>X</a:t>
            </a:r>
          </a:p>
          <a:p>
            <a:pPr algn="r"/>
            <a:r>
              <a:rPr lang="en-US" sz="2400" dirty="0">
                <a:solidFill>
                  <a:schemeClr val="bg1"/>
                </a:solidFill>
                <a:effectLst>
                  <a:outerShdw blurRad="38100" dist="38100" dir="2700000" algn="tl">
                    <a:srgbClr val="000000">
                      <a:alpha val="43137"/>
                    </a:srgbClr>
                  </a:outerShdw>
                </a:effectLst>
              </a:rPr>
              <a:t>Codex Sinaiticus</a:t>
            </a:r>
          </a:p>
          <a:p>
            <a:pPr algn="r"/>
            <a:r>
              <a:rPr lang="en-US" sz="2400" dirty="0">
                <a:solidFill>
                  <a:schemeClr val="bg1"/>
                </a:solidFill>
                <a:effectLst>
                  <a:outerShdw blurRad="38100" dist="38100" dir="2700000" algn="tl">
                    <a:srgbClr val="000000">
                      <a:alpha val="43137"/>
                    </a:srgbClr>
                  </a:outerShdw>
                </a:effectLst>
              </a:rPr>
              <a:t>4</a:t>
            </a:r>
            <a:r>
              <a:rPr lang="en-US" sz="2400" baseline="30000" dirty="0">
                <a:solidFill>
                  <a:schemeClr val="bg1"/>
                </a:solidFill>
                <a:effectLst>
                  <a:outerShdw blurRad="38100" dist="38100" dir="2700000" algn="tl">
                    <a:srgbClr val="000000">
                      <a:alpha val="43137"/>
                    </a:srgbClr>
                  </a:outerShdw>
                </a:effectLst>
              </a:rPr>
              <a:t>th</a:t>
            </a:r>
            <a:r>
              <a:rPr lang="en-US" sz="2400" dirty="0">
                <a:solidFill>
                  <a:schemeClr val="bg1"/>
                </a:solidFill>
                <a:effectLst>
                  <a:outerShdw blurRad="38100" dist="38100" dir="2700000" algn="tl">
                    <a:srgbClr val="000000">
                      <a:alpha val="43137"/>
                    </a:srgbClr>
                  </a:outerShdw>
                </a:effectLst>
              </a:rPr>
              <a:t> century</a:t>
            </a:r>
          </a:p>
          <a:p>
            <a:pPr algn="r"/>
            <a:r>
              <a:rPr lang="en-US" sz="2400" dirty="0">
                <a:solidFill>
                  <a:schemeClr val="bg1"/>
                </a:solidFill>
                <a:effectLst>
                  <a:outerShdw blurRad="38100" dist="38100" dir="2700000" algn="tl">
                    <a:srgbClr val="000000">
                      <a:alpha val="43137"/>
                    </a:srgbClr>
                  </a:outerShdw>
                </a:effectLst>
              </a:rPr>
              <a:t>British Library</a:t>
            </a:r>
          </a:p>
        </p:txBody>
      </p:sp>
    </p:spTree>
    <p:extLst>
      <p:ext uri="{BB962C8B-B14F-4D97-AF65-F5344CB8AC3E}">
        <p14:creationId xmlns:p14="http://schemas.microsoft.com/office/powerpoint/2010/main" val="201689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4846"/>
        </a:solidFill>
        <a:effectLst/>
      </p:bgPr>
    </p:bg>
    <p:spTree>
      <p:nvGrpSpPr>
        <p:cNvPr id="1" name=""/>
        <p:cNvGrpSpPr/>
        <p:nvPr/>
      </p:nvGrpSpPr>
      <p:grpSpPr>
        <a:xfrm>
          <a:off x="0" y="0"/>
          <a:ext cx="0" cy="0"/>
          <a:chOff x="0" y="0"/>
          <a:chExt cx="0" cy="0"/>
        </a:xfrm>
      </p:grpSpPr>
      <p:sp>
        <p:nvSpPr>
          <p:cNvPr id="141314" name="Slide Number Placeholder 5">
            <a:extLst>
              <a:ext uri="{FF2B5EF4-FFF2-40B4-BE49-F238E27FC236}">
                <a16:creationId xmlns:a16="http://schemas.microsoft.com/office/drawing/2014/main" id="{5AF7A972-2466-43D1-845D-8BD9B23BDF6D}"/>
              </a:ext>
            </a:extLst>
          </p:cNvPr>
          <p:cNvSpPr>
            <a:spLocks noGrp="1"/>
          </p:cNvSpPr>
          <p:nvPr>
            <p:ph type="sldNum" sz="quarter" idx="12"/>
          </p:nvPr>
        </p:nvSpPr>
        <p:spPr>
          <a:noFill/>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fld id="{A4D8F48E-1AC2-4B61-A449-9911FBFF2B23}" type="slidenum">
              <a:rPr lang="en-US" altLang="en-US" sz="1200">
                <a:solidFill>
                  <a:srgbClr val="FFFFFF"/>
                </a:solidFill>
              </a:rPr>
              <a:pPr defTabSz="914400" fontAlgn="base">
                <a:spcBef>
                  <a:spcPct val="0"/>
                </a:spcBef>
                <a:spcAft>
                  <a:spcPct val="0"/>
                </a:spcAft>
                <a:buClrTx/>
                <a:buSzTx/>
                <a:buNone/>
              </a:pPr>
              <a:t>90</a:t>
            </a:fld>
            <a:endParaRPr lang="en-US" altLang="en-US" sz="1200">
              <a:solidFill>
                <a:srgbClr val="FFFFFF"/>
              </a:solidFill>
            </a:endParaRPr>
          </a:p>
        </p:txBody>
      </p:sp>
      <p:sp>
        <p:nvSpPr>
          <p:cNvPr id="261122" name="Rectangle 2">
            <a:extLst>
              <a:ext uri="{FF2B5EF4-FFF2-40B4-BE49-F238E27FC236}">
                <a16:creationId xmlns:a16="http://schemas.microsoft.com/office/drawing/2014/main" id="{0134D562-8524-474E-8C4A-C9E540B0B488}"/>
              </a:ext>
            </a:extLst>
          </p:cNvPr>
          <p:cNvSpPr>
            <a:spLocks noGrp="1" noChangeArrowheads="1"/>
          </p:cNvSpPr>
          <p:nvPr>
            <p:ph type="title"/>
          </p:nvPr>
        </p:nvSpPr>
        <p:spPr/>
        <p:txBody>
          <a:bodyPr/>
          <a:lstStyle/>
          <a:p>
            <a:pPr eaLnBrk="1" hangingPunct="1">
              <a:defRPr/>
            </a:pPr>
            <a:r>
              <a:rPr lang="en-US" altLang="en-US" sz="6000">
                <a:latin typeface="Matura MT Script Capitals" pitchFamily="66" charset="0"/>
              </a:rPr>
              <a:t>The New Covenant</a:t>
            </a:r>
          </a:p>
        </p:txBody>
      </p:sp>
      <p:sp>
        <p:nvSpPr>
          <p:cNvPr id="261123" name="Rectangle 3">
            <a:extLst>
              <a:ext uri="{FF2B5EF4-FFF2-40B4-BE49-F238E27FC236}">
                <a16:creationId xmlns:a16="http://schemas.microsoft.com/office/drawing/2014/main" id="{5E38DE64-9FED-4955-B153-5D0C72F54BC8}"/>
              </a:ext>
            </a:extLst>
          </p:cNvPr>
          <p:cNvSpPr>
            <a:spLocks noGrp="1" noChangeArrowheads="1"/>
          </p:cNvSpPr>
          <p:nvPr>
            <p:ph type="body" idx="1"/>
          </p:nvPr>
        </p:nvSpPr>
        <p:spPr>
          <a:xfrm>
            <a:off x="1981200" y="1524000"/>
            <a:ext cx="8229600" cy="4876800"/>
          </a:xfrm>
          <a:solidFill>
            <a:srgbClr val="800000"/>
          </a:solidFill>
          <a:ln w="38100">
            <a:solidFill>
              <a:srgbClr val="FF0000"/>
            </a:solidFill>
            <a:miter lim="800000"/>
            <a:headEnd/>
            <a:tailEnd/>
          </a:ln>
        </p:spPr>
        <p:txBody>
          <a:bodyPr/>
          <a:lstStyle/>
          <a:p>
            <a:pPr eaLnBrk="1" hangingPunct="1">
              <a:lnSpc>
                <a:spcPct val="90000"/>
              </a:lnSpc>
              <a:buFont typeface="Wingdings" panose="05000000000000000000" pitchFamily="2" charset="2"/>
              <a:buNone/>
              <a:defRPr/>
            </a:pPr>
            <a:r>
              <a:rPr lang="en-US" altLang="en-US">
                <a:solidFill>
                  <a:srgbClr val="FFFF00"/>
                </a:solidFill>
                <a:latin typeface="MARKETPRO" pitchFamily="2" charset="2"/>
              </a:rPr>
              <a:t>Nevertheless, a New Covenant was coming!</a:t>
            </a:r>
          </a:p>
          <a:p>
            <a:pPr eaLnBrk="1" hangingPunct="1">
              <a:lnSpc>
                <a:spcPct val="90000"/>
              </a:lnSpc>
              <a:defRPr/>
            </a:pPr>
            <a:r>
              <a:rPr lang="en-US" altLang="en-US" sz="2400" b="1" i="1">
                <a:latin typeface="Arial Narrow" panose="020B0606020202030204" pitchFamily="34" charset="0"/>
              </a:rPr>
              <a:t>It was to be established with the remnant from both the northern and southern nations (31:31).</a:t>
            </a:r>
          </a:p>
          <a:p>
            <a:pPr eaLnBrk="1" hangingPunct="1">
              <a:lnSpc>
                <a:spcPct val="90000"/>
              </a:lnSpc>
              <a:defRPr/>
            </a:pPr>
            <a:r>
              <a:rPr lang="en-US" altLang="en-US" sz="2400" b="1" i="1">
                <a:latin typeface="Arial Narrow" panose="020B0606020202030204" pitchFamily="34" charset="0"/>
              </a:rPr>
              <a:t>Whereas the Mosaic covenant was contained in external codes, the New Covenant would be deeply internalized (31:33-34a).</a:t>
            </a:r>
          </a:p>
          <a:p>
            <a:pPr eaLnBrk="1" hangingPunct="1">
              <a:lnSpc>
                <a:spcPct val="90000"/>
              </a:lnSpc>
              <a:defRPr/>
            </a:pPr>
            <a:r>
              <a:rPr lang="en-US" altLang="en-US" sz="2400" b="1" i="1">
                <a:latin typeface="Arial Narrow" panose="020B0606020202030204" pitchFamily="34" charset="0"/>
              </a:rPr>
              <a:t>Whereas the Mosaic covenant was based on obedience-reward and disobedience-punishment—retributive justice—the New Covenant would be grounded in forgiveness (31:34b).</a:t>
            </a:r>
          </a:p>
          <a:p>
            <a:pPr eaLnBrk="1" hangingPunct="1">
              <a:lnSpc>
                <a:spcPct val="90000"/>
              </a:lnSpc>
              <a:defRPr/>
            </a:pPr>
            <a:r>
              <a:rPr lang="en-US" altLang="en-US" sz="2400" b="1" i="1">
                <a:latin typeface="Arial Narrow" panose="020B0606020202030204" pitchFamily="34" charset="0"/>
              </a:rPr>
              <a:t>Whereas the Mosaic covenant could end in a divine rejection of Israel for disobedience, the New Covenant was guaranteed forever (31:35-37; 32:40).</a:t>
            </a:r>
          </a:p>
        </p:txBody>
      </p:sp>
    </p:spTree>
    <p:extLst>
      <p:ext uri="{BB962C8B-B14F-4D97-AF65-F5344CB8AC3E}">
        <p14:creationId xmlns:p14="http://schemas.microsoft.com/office/powerpoint/2010/main" val="1600382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1123">
                                            <p:txEl>
                                              <p:pRg st="2" end="2"/>
                                            </p:txEl>
                                          </p:spTgt>
                                        </p:tgtEl>
                                        <p:attrNameLst>
                                          <p:attrName>style.visibility</p:attrName>
                                        </p:attrNameLst>
                                      </p:cBhvr>
                                      <p:to>
                                        <p:strVal val="visible"/>
                                      </p:to>
                                    </p:set>
                                    <p:anim calcmode="lin" valueType="num">
                                      <p:cBhvr additive="base">
                                        <p:cTn id="13"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anim calcmode="lin" valueType="num">
                                      <p:cBhvr additive="base">
                                        <p:cTn id="19" dur="5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1123">
                                            <p:txEl>
                                              <p:pRg st="4" end="4"/>
                                            </p:txEl>
                                          </p:spTgt>
                                        </p:tgtEl>
                                        <p:attrNameLst>
                                          <p:attrName>style.visibility</p:attrName>
                                        </p:attrNameLst>
                                      </p:cBhvr>
                                      <p:to>
                                        <p:strVal val="visible"/>
                                      </p:to>
                                    </p:set>
                                    <p:anim calcmode="lin" valueType="num">
                                      <p:cBhvr additive="base">
                                        <p:cTn id="25"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4846"/>
        </a:solidFill>
        <a:effectLst/>
      </p:bgPr>
    </p:bg>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712F7F9C-2F1E-4F27-B41E-A3AE153660B9}"/>
              </a:ext>
            </a:extLst>
          </p:cNvPr>
          <p:cNvSpPr>
            <a:spLocks noGrp="1" noChangeArrowheads="1"/>
          </p:cNvSpPr>
          <p:nvPr>
            <p:ph type="title"/>
          </p:nvPr>
        </p:nvSpPr>
        <p:spPr>
          <a:xfrm>
            <a:off x="1981200" y="76200"/>
            <a:ext cx="8229600" cy="1143000"/>
          </a:xfrm>
        </p:spPr>
        <p:txBody>
          <a:bodyPr/>
          <a:lstStyle/>
          <a:p>
            <a:pPr eaLnBrk="1" hangingPunct="1">
              <a:defRPr/>
            </a:pPr>
            <a:r>
              <a:rPr lang="en-US" altLang="en-US" sz="4800" dirty="0">
                <a:solidFill>
                  <a:srgbClr val="CCECFF"/>
                </a:solidFill>
                <a:latin typeface="Matura MT Script Capitals" pitchFamily="66" charset="0"/>
              </a:rPr>
              <a:t>The New Covenant Cont.--</a:t>
            </a:r>
          </a:p>
        </p:txBody>
      </p:sp>
      <p:sp>
        <p:nvSpPr>
          <p:cNvPr id="258051" name="Rectangle 3">
            <a:extLst>
              <a:ext uri="{FF2B5EF4-FFF2-40B4-BE49-F238E27FC236}">
                <a16:creationId xmlns:a16="http://schemas.microsoft.com/office/drawing/2014/main" id="{70C544E7-A75D-4BF4-A41A-C478691CCF4C}"/>
              </a:ext>
            </a:extLst>
          </p:cNvPr>
          <p:cNvSpPr>
            <a:spLocks noGrp="1" noChangeArrowheads="1"/>
          </p:cNvSpPr>
          <p:nvPr>
            <p:ph type="body" sz="half" idx="1"/>
          </p:nvPr>
        </p:nvSpPr>
        <p:spPr>
          <a:xfrm>
            <a:off x="1905000" y="1371600"/>
            <a:ext cx="4114800" cy="5257800"/>
          </a:xfrm>
          <a:solidFill>
            <a:srgbClr val="640000"/>
          </a:solidFill>
          <a:ln w="38100">
            <a:solidFill>
              <a:srgbClr val="FF3300"/>
            </a:solidFill>
            <a:miter lim="800000"/>
            <a:headEnd/>
            <a:tailEnd/>
          </a:ln>
        </p:spPr>
        <p:txBody>
          <a:bodyPr/>
          <a:lstStyle/>
          <a:p>
            <a:pPr eaLnBrk="1" hangingPunct="1">
              <a:lnSpc>
                <a:spcPct val="90000"/>
              </a:lnSpc>
              <a:buFont typeface="Wingdings" panose="05000000000000000000" pitchFamily="2" charset="2"/>
              <a:buNone/>
              <a:defRPr/>
            </a:pPr>
            <a:r>
              <a:rPr lang="en-US" altLang="en-US" sz="6000">
                <a:solidFill>
                  <a:srgbClr val="FFFF00"/>
                </a:solidFill>
                <a:latin typeface="Brush Script MT" pitchFamily="66" charset="0"/>
              </a:rPr>
              <a:t>Jeremiah</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“The time is coming,” declares Yahweh, “when I will make a new covenant… </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“It will </a:t>
            </a:r>
            <a:r>
              <a:rPr lang="en-US" altLang="en-US" sz="2400" b="1" i="1" u="sng">
                <a:latin typeface="Arial Narrow" panose="020B0606020202030204" pitchFamily="34" charset="0"/>
              </a:rPr>
              <a:t>not be</a:t>
            </a:r>
            <a:r>
              <a:rPr lang="en-US" altLang="en-US" sz="2400" i="1">
                <a:latin typeface="Arial Narrow" panose="020B0606020202030204" pitchFamily="34" charset="0"/>
              </a:rPr>
              <a:t> like the covenant I made with their forefathers…</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put my law in their minds and write it on their hearts…  </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forgive their wickedness and will remember their sins no more…</a:t>
            </a:r>
          </a:p>
          <a:p>
            <a:pPr algn="r" eaLnBrk="1" hangingPunct="1">
              <a:lnSpc>
                <a:spcPct val="90000"/>
              </a:lnSpc>
              <a:buFont typeface="Wingdings" panose="05000000000000000000" pitchFamily="2" charset="2"/>
              <a:buNone/>
              <a:defRPr/>
            </a:pPr>
            <a:r>
              <a:rPr lang="en-US" altLang="en-US" sz="2000">
                <a:latin typeface="Arial Narrow" panose="020B0606020202030204" pitchFamily="34" charset="0"/>
              </a:rPr>
              <a:t>Jeremiah 31:31-34</a:t>
            </a:r>
          </a:p>
        </p:txBody>
      </p:sp>
      <p:sp>
        <p:nvSpPr>
          <p:cNvPr id="258052" name="Rectangle 4">
            <a:extLst>
              <a:ext uri="{FF2B5EF4-FFF2-40B4-BE49-F238E27FC236}">
                <a16:creationId xmlns:a16="http://schemas.microsoft.com/office/drawing/2014/main" id="{E5EEF3DE-37A0-4184-9E71-33F07728710C}"/>
              </a:ext>
            </a:extLst>
          </p:cNvPr>
          <p:cNvSpPr>
            <a:spLocks noGrp="1" noChangeArrowheads="1"/>
          </p:cNvSpPr>
          <p:nvPr>
            <p:ph type="body" sz="half" idx="2"/>
          </p:nvPr>
        </p:nvSpPr>
        <p:spPr>
          <a:xfrm>
            <a:off x="6324600" y="1371600"/>
            <a:ext cx="4038600" cy="5257800"/>
          </a:xfrm>
          <a:solidFill>
            <a:srgbClr val="002F2E"/>
          </a:solidFill>
          <a:ln w="38100">
            <a:solidFill>
              <a:srgbClr val="FF3300"/>
            </a:solidFill>
            <a:miter lim="800000"/>
            <a:headEnd/>
            <a:tailEnd/>
          </a:ln>
        </p:spPr>
        <p:txBody>
          <a:bodyPr/>
          <a:lstStyle/>
          <a:p>
            <a:pPr eaLnBrk="1" hangingPunct="1">
              <a:lnSpc>
                <a:spcPct val="90000"/>
              </a:lnSpc>
              <a:buFont typeface="Wingdings" panose="05000000000000000000" pitchFamily="2" charset="2"/>
              <a:buNone/>
              <a:defRPr/>
            </a:pPr>
            <a:r>
              <a:rPr lang="en-US" altLang="en-US" sz="6000">
                <a:solidFill>
                  <a:srgbClr val="FFFF00"/>
                </a:solidFill>
                <a:latin typeface="Brush Script MT" pitchFamily="66" charset="0"/>
              </a:rPr>
              <a:t>Ezekiel</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make a covenant of peace with them…</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“There will be showers of blessing…</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establish an everlasting covenant with you. Then…I will make atonement for you for all you have done…</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give them an undivided heart and put a new Spirit in them…</a:t>
            </a:r>
          </a:p>
          <a:p>
            <a:pPr algn="r" eaLnBrk="1" hangingPunct="1">
              <a:lnSpc>
                <a:spcPct val="90000"/>
              </a:lnSpc>
              <a:buFont typeface="Wingdings" panose="05000000000000000000" pitchFamily="2" charset="2"/>
              <a:buNone/>
              <a:defRPr/>
            </a:pPr>
            <a:r>
              <a:rPr lang="en-US" altLang="en-US" sz="2000">
                <a:latin typeface="Arial Narrow" panose="020B0606020202030204" pitchFamily="34" charset="0"/>
              </a:rPr>
              <a:t>Ezekiel 34:25-31; 16:60-63; 11:1-20</a:t>
            </a:r>
          </a:p>
        </p:txBody>
      </p:sp>
    </p:spTree>
    <p:extLst>
      <p:ext uri="{BB962C8B-B14F-4D97-AF65-F5344CB8AC3E}">
        <p14:creationId xmlns:p14="http://schemas.microsoft.com/office/powerpoint/2010/main" val="282558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8051">
                                            <p:bg/>
                                          </p:spTgt>
                                        </p:tgtEl>
                                        <p:attrNameLst>
                                          <p:attrName>style.visibility</p:attrName>
                                        </p:attrNameLst>
                                      </p:cBhvr>
                                      <p:to>
                                        <p:strVal val="visible"/>
                                      </p:to>
                                    </p:set>
                                    <p:animEffect transition="in" filter="dissolve">
                                      <p:cBhvr>
                                        <p:cTn id="7" dur="500"/>
                                        <p:tgtEl>
                                          <p:spTgt spid="258051">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8051">
                                            <p:txEl>
                                              <p:pRg st="0" end="0"/>
                                            </p:txEl>
                                          </p:spTgt>
                                        </p:tgtEl>
                                        <p:attrNameLst>
                                          <p:attrName>style.visibility</p:attrName>
                                        </p:attrNameLst>
                                      </p:cBhvr>
                                      <p:to>
                                        <p:strVal val="visible"/>
                                      </p:to>
                                    </p:set>
                                    <p:animEffect transition="in" filter="dissolve">
                                      <p:cBhvr>
                                        <p:cTn id="10" dur="500"/>
                                        <p:tgtEl>
                                          <p:spTgt spid="258051">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8051">
                                            <p:txEl>
                                              <p:pRg st="1" end="1"/>
                                            </p:txEl>
                                          </p:spTgt>
                                        </p:tgtEl>
                                        <p:attrNameLst>
                                          <p:attrName>style.visibility</p:attrName>
                                        </p:attrNameLst>
                                      </p:cBhvr>
                                      <p:to>
                                        <p:strVal val="visible"/>
                                      </p:to>
                                    </p:set>
                                    <p:animEffect transition="in" filter="dissolve">
                                      <p:cBhvr>
                                        <p:cTn id="13" dur="500"/>
                                        <p:tgtEl>
                                          <p:spTgt spid="258051">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8051">
                                            <p:txEl>
                                              <p:pRg st="2" end="2"/>
                                            </p:txEl>
                                          </p:spTgt>
                                        </p:tgtEl>
                                        <p:attrNameLst>
                                          <p:attrName>style.visibility</p:attrName>
                                        </p:attrNameLst>
                                      </p:cBhvr>
                                      <p:to>
                                        <p:strVal val="visible"/>
                                      </p:to>
                                    </p:set>
                                    <p:animEffect transition="in" filter="dissolve">
                                      <p:cBhvr>
                                        <p:cTn id="16" dur="500"/>
                                        <p:tgtEl>
                                          <p:spTgt spid="258051">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animEffect transition="in" filter="dissolve">
                                      <p:cBhvr>
                                        <p:cTn id="19" dur="500"/>
                                        <p:tgtEl>
                                          <p:spTgt spid="258051">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8051">
                                            <p:txEl>
                                              <p:pRg st="4" end="4"/>
                                            </p:txEl>
                                          </p:spTgt>
                                        </p:tgtEl>
                                        <p:attrNameLst>
                                          <p:attrName>style.visibility</p:attrName>
                                        </p:attrNameLst>
                                      </p:cBhvr>
                                      <p:to>
                                        <p:strVal val="visible"/>
                                      </p:to>
                                    </p:set>
                                    <p:animEffect transition="in" filter="dissolve">
                                      <p:cBhvr>
                                        <p:cTn id="22" dur="500"/>
                                        <p:tgtEl>
                                          <p:spTgt spid="258051">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8051">
                                            <p:txEl>
                                              <p:pRg st="5" end="5"/>
                                            </p:txEl>
                                          </p:spTgt>
                                        </p:tgtEl>
                                        <p:attrNameLst>
                                          <p:attrName>style.visibility</p:attrName>
                                        </p:attrNameLst>
                                      </p:cBhvr>
                                      <p:to>
                                        <p:strVal val="visible"/>
                                      </p:to>
                                    </p:set>
                                    <p:animEffect transition="in" filter="dissolve">
                                      <p:cBhvr>
                                        <p:cTn id="25" dur="500"/>
                                        <p:tgtEl>
                                          <p:spTgt spid="25805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58052">
                                            <p:bg/>
                                          </p:spTgt>
                                        </p:tgtEl>
                                        <p:attrNameLst>
                                          <p:attrName>style.visibility</p:attrName>
                                        </p:attrNameLst>
                                      </p:cBhvr>
                                      <p:to>
                                        <p:strVal val="visible"/>
                                      </p:to>
                                    </p:set>
                                    <p:animEffect transition="in" filter="dissolve">
                                      <p:cBhvr>
                                        <p:cTn id="30" dur="500"/>
                                        <p:tgtEl>
                                          <p:spTgt spid="258052">
                                            <p:bg/>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58052">
                                            <p:txEl>
                                              <p:pRg st="0" end="0"/>
                                            </p:txEl>
                                          </p:spTgt>
                                        </p:tgtEl>
                                        <p:attrNameLst>
                                          <p:attrName>style.visibility</p:attrName>
                                        </p:attrNameLst>
                                      </p:cBhvr>
                                      <p:to>
                                        <p:strVal val="visible"/>
                                      </p:to>
                                    </p:set>
                                    <p:animEffect transition="in" filter="dissolve">
                                      <p:cBhvr>
                                        <p:cTn id="33" dur="500"/>
                                        <p:tgtEl>
                                          <p:spTgt spid="258052">
                                            <p:txEl>
                                              <p:pRg st="0" end="0"/>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8052">
                                            <p:txEl>
                                              <p:pRg st="1" end="1"/>
                                            </p:txEl>
                                          </p:spTgt>
                                        </p:tgtEl>
                                        <p:attrNameLst>
                                          <p:attrName>style.visibility</p:attrName>
                                        </p:attrNameLst>
                                      </p:cBhvr>
                                      <p:to>
                                        <p:strVal val="visible"/>
                                      </p:to>
                                    </p:set>
                                    <p:animEffect transition="in" filter="dissolve">
                                      <p:cBhvr>
                                        <p:cTn id="36" dur="500"/>
                                        <p:tgtEl>
                                          <p:spTgt spid="258052">
                                            <p:txEl>
                                              <p:pRg st="1" end="1"/>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58052">
                                            <p:txEl>
                                              <p:pRg st="2" end="2"/>
                                            </p:txEl>
                                          </p:spTgt>
                                        </p:tgtEl>
                                        <p:attrNameLst>
                                          <p:attrName>style.visibility</p:attrName>
                                        </p:attrNameLst>
                                      </p:cBhvr>
                                      <p:to>
                                        <p:strVal val="visible"/>
                                      </p:to>
                                    </p:set>
                                    <p:animEffect transition="in" filter="dissolve">
                                      <p:cBhvr>
                                        <p:cTn id="39" dur="500"/>
                                        <p:tgtEl>
                                          <p:spTgt spid="258052">
                                            <p:txEl>
                                              <p:pRg st="2" end="2"/>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8052">
                                            <p:txEl>
                                              <p:pRg st="3" end="3"/>
                                            </p:txEl>
                                          </p:spTgt>
                                        </p:tgtEl>
                                        <p:attrNameLst>
                                          <p:attrName>style.visibility</p:attrName>
                                        </p:attrNameLst>
                                      </p:cBhvr>
                                      <p:to>
                                        <p:strVal val="visible"/>
                                      </p:to>
                                    </p:set>
                                    <p:animEffect transition="in" filter="dissolve">
                                      <p:cBhvr>
                                        <p:cTn id="42" dur="500"/>
                                        <p:tgtEl>
                                          <p:spTgt spid="258052">
                                            <p:txEl>
                                              <p:pRg st="3" end="3"/>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58052">
                                            <p:txEl>
                                              <p:pRg st="4" end="4"/>
                                            </p:txEl>
                                          </p:spTgt>
                                        </p:tgtEl>
                                        <p:attrNameLst>
                                          <p:attrName>style.visibility</p:attrName>
                                        </p:attrNameLst>
                                      </p:cBhvr>
                                      <p:to>
                                        <p:strVal val="visible"/>
                                      </p:to>
                                    </p:set>
                                    <p:animEffect transition="in" filter="dissolve">
                                      <p:cBhvr>
                                        <p:cTn id="45" dur="500"/>
                                        <p:tgtEl>
                                          <p:spTgt spid="258052">
                                            <p:txEl>
                                              <p:pRg st="4" end="4"/>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58052">
                                            <p:txEl>
                                              <p:pRg st="5" end="5"/>
                                            </p:txEl>
                                          </p:spTgt>
                                        </p:tgtEl>
                                        <p:attrNameLst>
                                          <p:attrName>style.visibility</p:attrName>
                                        </p:attrNameLst>
                                      </p:cBhvr>
                                      <p:to>
                                        <p:strVal val="visible"/>
                                      </p:to>
                                    </p:set>
                                    <p:animEffect transition="in" filter="dissolve">
                                      <p:cBhvr>
                                        <p:cTn id="48" dur="500"/>
                                        <p:tgtEl>
                                          <p:spTgt spid="2580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nimBg="1"/>
      <p:bldP spid="258052" grpId="0" uiExpand="1" build="p"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FBDD-AD1D-40C6-9803-3438D6A48030}"/>
              </a:ext>
            </a:extLst>
          </p:cNvPr>
          <p:cNvSpPr>
            <a:spLocks noGrp="1"/>
          </p:cNvSpPr>
          <p:nvPr>
            <p:ph type="title"/>
          </p:nvPr>
        </p:nvSpPr>
        <p:spPr>
          <a:xfrm>
            <a:off x="1154954" y="131463"/>
            <a:ext cx="8761413" cy="706964"/>
          </a:xfrm>
        </p:spPr>
        <p:txBody>
          <a:bodyPr/>
          <a:lstStyle/>
          <a:p>
            <a:r>
              <a:rPr lang="en-US" b="1" dirty="0">
                <a:solidFill>
                  <a:srgbClr val="FF0000"/>
                </a:solidFill>
                <a:effectLst>
                  <a:outerShdw blurRad="38100" dist="38100" dir="2700000" algn="tl">
                    <a:srgbClr val="000000">
                      <a:alpha val="43137"/>
                    </a:srgbClr>
                  </a:outerShdw>
                </a:effectLst>
              </a:rPr>
              <a:t>The Obsolete Covenant (8:13)</a:t>
            </a:r>
          </a:p>
        </p:txBody>
      </p:sp>
      <p:sp>
        <p:nvSpPr>
          <p:cNvPr id="3" name="Content Placeholder 2">
            <a:extLst>
              <a:ext uri="{FF2B5EF4-FFF2-40B4-BE49-F238E27FC236}">
                <a16:creationId xmlns:a16="http://schemas.microsoft.com/office/drawing/2014/main" id="{9F789BD1-4ADD-4B4A-897F-C2F14BF177CD}"/>
              </a:ext>
            </a:extLst>
          </p:cNvPr>
          <p:cNvSpPr>
            <a:spLocks noGrp="1"/>
          </p:cNvSpPr>
          <p:nvPr>
            <p:ph idx="1"/>
          </p:nvPr>
        </p:nvSpPr>
        <p:spPr>
          <a:xfrm>
            <a:off x="1154954" y="914407"/>
            <a:ext cx="10299109" cy="4596063"/>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It is to be assumed that the author of Hebrews expected his readers to be familiar with Jesus’ eucharistic words at the last supper:</a:t>
            </a:r>
          </a:p>
          <a:p>
            <a:r>
              <a:rPr lang="en-US" sz="2400" i="1" dirty="0">
                <a:solidFill>
                  <a:schemeClr val="tx1"/>
                </a:solidFill>
              </a:rPr>
              <a:t>Jesus directly stated that the new covenant would be established in his death (Mt. 26:28//Mk. 14:24//Lk. 22:20; cf. 1 Co. 11:25).</a:t>
            </a:r>
          </a:p>
          <a:p>
            <a:r>
              <a:rPr lang="en-US" sz="2400" i="1" dirty="0">
                <a:solidFill>
                  <a:schemeClr val="tx1"/>
                </a:solidFill>
              </a:rPr>
              <a:t>If the Second Temple was still standing when the Letter to the Hebrews was composed (which is debated), the phrase “what is obsolete and aging will soon disappear” would have been a telling judgment, comparable to Stephen’s prediction about the end of the temple (cf. Ac. 6:14).</a:t>
            </a:r>
          </a:p>
        </p:txBody>
      </p:sp>
      <p:sp>
        <p:nvSpPr>
          <p:cNvPr id="4" name="TextBox 3">
            <a:extLst>
              <a:ext uri="{FF2B5EF4-FFF2-40B4-BE49-F238E27FC236}">
                <a16:creationId xmlns:a16="http://schemas.microsoft.com/office/drawing/2014/main" id="{2A381496-2596-494A-A89D-C09192F2AA7B}"/>
              </a:ext>
            </a:extLst>
          </p:cNvPr>
          <p:cNvSpPr txBox="1"/>
          <p:nvPr/>
        </p:nvSpPr>
        <p:spPr>
          <a:xfrm>
            <a:off x="0" y="5302564"/>
            <a:ext cx="12192000" cy="1323439"/>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b="1" dirty="0"/>
              <a:t>The two present passive participles, </a:t>
            </a:r>
            <a:r>
              <a:rPr lang="en-US" sz="2800" b="1" dirty="0" err="1">
                <a:latin typeface="Greekth" panose="02020803070505020304" pitchFamily="18" charset="0"/>
              </a:rPr>
              <a:t>palaiou</a:t>
            </a:r>
            <a:r>
              <a:rPr lang="en-US" sz="2800" b="1" dirty="0">
                <a:latin typeface="Greekth" panose="02020803070505020304" pitchFamily="18" charset="0"/>
              </a:rPr>
              <a:t>&lt;</a:t>
            </a:r>
            <a:r>
              <a:rPr lang="en-US" sz="2800" b="1" dirty="0" err="1">
                <a:latin typeface="Greekth" panose="02020803070505020304" pitchFamily="18" charset="0"/>
              </a:rPr>
              <a:t>menon</a:t>
            </a:r>
            <a:r>
              <a:rPr lang="en-US" sz="2800" b="1" dirty="0"/>
              <a:t> </a:t>
            </a:r>
            <a:r>
              <a:rPr lang="en-US" sz="2400" b="1" dirty="0"/>
              <a:t>(= becoming obsolete) and </a:t>
            </a:r>
            <a:r>
              <a:rPr lang="en-US" sz="2800" b="1" dirty="0" err="1">
                <a:latin typeface="Greekth" panose="02020803070505020304" pitchFamily="18" charset="0"/>
              </a:rPr>
              <a:t>ghra</a:t>
            </a:r>
            <a:r>
              <a:rPr lang="en-US" sz="2800" b="1" dirty="0">
                <a:latin typeface="Greekth" panose="02020803070505020304" pitchFamily="18" charset="0"/>
              </a:rPr>
              <a:t>&lt;</a:t>
            </a:r>
            <a:r>
              <a:rPr lang="en-US" sz="2800" b="1" dirty="0" err="1">
                <a:latin typeface="Greekth" panose="02020803070505020304" pitchFamily="18" charset="0"/>
              </a:rPr>
              <a:t>skon</a:t>
            </a:r>
            <a:r>
              <a:rPr lang="en-US" sz="2800" b="1" dirty="0"/>
              <a:t> </a:t>
            </a:r>
            <a:r>
              <a:rPr lang="en-US" sz="2400" b="1" dirty="0"/>
              <a:t>(= growing old), and the final expression </a:t>
            </a:r>
            <a:r>
              <a:rPr lang="en-US" sz="2800" b="1" dirty="0">
                <a:latin typeface="Greekth" panose="02020803070505020304" pitchFamily="18" charset="0"/>
              </a:rPr>
              <a:t>e[</a:t>
            </a:r>
            <a:r>
              <a:rPr lang="en-US" sz="2800" b="1" dirty="0" err="1">
                <a:latin typeface="Greekth" panose="02020803070505020304" pitchFamily="18" charset="0"/>
              </a:rPr>
              <a:t>ggu</a:t>
            </a:r>
            <a:r>
              <a:rPr lang="en-US" sz="2800" b="1" dirty="0">
                <a:latin typeface="Greekth" panose="02020803070505020304" pitchFamily="18" charset="0"/>
              </a:rPr>
              <a:t>&gt;j a]</a:t>
            </a:r>
            <a:r>
              <a:rPr lang="en-US" sz="2800" b="1" dirty="0" err="1">
                <a:latin typeface="Greekth" panose="02020803070505020304" pitchFamily="18" charset="0"/>
              </a:rPr>
              <a:t>fanismou</a:t>
            </a:r>
            <a:r>
              <a:rPr lang="en-US" sz="2800" b="1" dirty="0">
                <a:latin typeface="Greekth" panose="02020803070505020304" pitchFamily="18" charset="0"/>
              </a:rPr>
              <a:t>?</a:t>
            </a:r>
            <a:r>
              <a:rPr lang="en-US" sz="2800" b="1" dirty="0"/>
              <a:t> </a:t>
            </a:r>
            <a:r>
              <a:rPr lang="en-US" sz="2400" b="1" dirty="0"/>
              <a:t>(= soon to disappear</a:t>
            </a:r>
            <a:r>
              <a:rPr lang="en-US" sz="2400" b="1"/>
              <a:t>), are </a:t>
            </a:r>
            <a:r>
              <a:rPr lang="en-US" sz="2400" b="1" dirty="0"/>
              <a:t>highly suggestive!</a:t>
            </a:r>
          </a:p>
        </p:txBody>
      </p:sp>
    </p:spTree>
    <p:extLst>
      <p:ext uri="{BB962C8B-B14F-4D97-AF65-F5344CB8AC3E}">
        <p14:creationId xmlns:p14="http://schemas.microsoft.com/office/powerpoint/2010/main" val="3819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76" y="243682"/>
            <a:ext cx="9056077" cy="1036636"/>
          </a:xfrm>
        </p:spPr>
        <p:txBody>
          <a:bodyPr/>
          <a:lstStyle/>
          <a:p>
            <a:pPr>
              <a:defRPr/>
            </a:pPr>
            <a:r>
              <a:rPr lang="en-US" b="1" dirty="0">
                <a:solidFill>
                  <a:srgbClr val="FFFF00"/>
                </a:solidFill>
                <a:effectLst>
                  <a:outerShdw blurRad="38100" dist="38100" dir="2700000" algn="tl">
                    <a:srgbClr val="000000">
                      <a:alpha val="43137"/>
                    </a:srgbClr>
                  </a:outerShdw>
                </a:effectLst>
              </a:rPr>
              <a:t>Worship in the Earthly Sanctuary </a:t>
            </a:r>
            <a:r>
              <a:rPr lang="en-US" sz="2800" b="1" dirty="0">
                <a:solidFill>
                  <a:srgbClr val="FFFF00"/>
                </a:solidFill>
                <a:effectLst>
                  <a:outerShdw blurRad="38100" dist="38100" dir="2700000" algn="tl">
                    <a:srgbClr val="000000">
                      <a:alpha val="43137"/>
                    </a:srgbClr>
                  </a:outerShdw>
                </a:effectLst>
              </a:rPr>
              <a:t>(9:1-10)</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4325816"/>
            <a:ext cx="9413631" cy="2362201"/>
          </a:xfrm>
        </p:spPr>
        <p:txBody>
          <a:bodyPr>
            <a:normAutofit lnSpcReduction="10000"/>
          </a:bodyPr>
          <a:lstStyle/>
          <a:p>
            <a:pPr>
              <a:defRPr/>
            </a:pPr>
            <a:r>
              <a:rPr lang="en-US" sz="2400" i="1" dirty="0">
                <a:solidFill>
                  <a:schemeClr val="bg1"/>
                </a:solidFill>
              </a:rPr>
              <a:t>The daily services in the old sanctuary climaxed every year on the Day of Yom Kippur, when the high priest entered the Most Holy Place on behalf of the whole nation.</a:t>
            </a:r>
          </a:p>
          <a:p>
            <a:pPr>
              <a:defRPr/>
            </a:pPr>
            <a:r>
              <a:rPr lang="en-US" sz="2400" i="1" dirty="0">
                <a:solidFill>
                  <a:schemeClr val="bg1"/>
                </a:solidFill>
              </a:rPr>
              <a:t>This ritual, which had to be reenacted annually, implied that the people’s access to the mercy seat of atonement was limited and not finally effective.</a:t>
            </a:r>
          </a:p>
        </p:txBody>
      </p:sp>
      <p:sp>
        <p:nvSpPr>
          <p:cNvPr id="4" name="Slide Number Placeholder 3"/>
          <p:cNvSpPr>
            <a:spLocks noGrp="1"/>
          </p:cNvSpPr>
          <p:nvPr>
            <p:ph type="sldNum" sz="quarter" idx="12"/>
          </p:nvPr>
        </p:nvSpPr>
        <p:spPr/>
        <p:txBody>
          <a:bodyPr/>
          <a:lstStyle/>
          <a:p>
            <a:pPr>
              <a:defRPr/>
            </a:pPr>
            <a:fld id="{AEA66E6C-5F0A-459F-89E7-F22C81746406}" type="slidenum">
              <a:rPr lang="en-US" altLang="en-US" smtClean="0"/>
              <a:pPr>
                <a:defRPr/>
              </a:pPr>
              <a:t>93</a:t>
            </a:fld>
            <a:endParaRPr lang="en-US" altLang="en-US" dirty="0"/>
          </a:p>
        </p:txBody>
      </p:sp>
      <p:pic>
        <p:nvPicPr>
          <p:cNvPr id="5" name="Picture 2" descr="tabernacleLayout[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666" t="14856" r="57500" b="26608"/>
          <a:stretch/>
        </p:blipFill>
        <p:spPr bwMode="auto">
          <a:xfrm>
            <a:off x="3068515" y="1280318"/>
            <a:ext cx="4193931" cy="2824485"/>
          </a:xfrm>
          <a:prstGeom prst="rect">
            <a:avLst/>
          </a:prstGeom>
          <a:solidFill>
            <a:schemeClr val="accent4">
              <a:lumMod val="40000"/>
              <a:lumOff val="60000"/>
            </a:schemeClr>
          </a:solidFill>
          <a:ln>
            <a:noFill/>
          </a:ln>
        </p:spPr>
      </p:pic>
      <p:sp>
        <p:nvSpPr>
          <p:cNvPr id="6" name="Arrow: Left 5"/>
          <p:cNvSpPr/>
          <p:nvPr/>
        </p:nvSpPr>
        <p:spPr>
          <a:xfrm>
            <a:off x="4152276" y="2788170"/>
            <a:ext cx="5531370" cy="344774"/>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5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1180-2A5E-43B9-BEB6-49D17FF0DF36}"/>
              </a:ext>
            </a:extLst>
          </p:cNvPr>
          <p:cNvSpPr>
            <a:spLocks noGrp="1"/>
          </p:cNvSpPr>
          <p:nvPr>
            <p:ph type="title"/>
          </p:nvPr>
        </p:nvSpPr>
        <p:spPr>
          <a:xfrm>
            <a:off x="1154954" y="372092"/>
            <a:ext cx="10443488" cy="758879"/>
          </a:xfrm>
        </p:spPr>
        <p:txBody>
          <a:bodyPr/>
          <a:lstStyle/>
          <a:p>
            <a:r>
              <a:rPr lang="en-US" b="1" dirty="0">
                <a:solidFill>
                  <a:srgbClr val="FF0000"/>
                </a:solidFill>
                <a:effectLst>
                  <a:outerShdw blurRad="38100" dist="38100" dir="2700000" algn="tl">
                    <a:srgbClr val="000000">
                      <a:alpha val="43137"/>
                    </a:srgbClr>
                  </a:outerShdw>
                </a:effectLst>
              </a:rPr>
              <a:t>The Pattern of Tabernacle Worship</a:t>
            </a:r>
          </a:p>
        </p:txBody>
      </p:sp>
      <p:sp>
        <p:nvSpPr>
          <p:cNvPr id="3" name="Content Placeholder 2">
            <a:extLst>
              <a:ext uri="{FF2B5EF4-FFF2-40B4-BE49-F238E27FC236}">
                <a16:creationId xmlns:a16="http://schemas.microsoft.com/office/drawing/2014/main" id="{2548808D-7A0C-4345-8F40-BD04857976CF}"/>
              </a:ext>
            </a:extLst>
          </p:cNvPr>
          <p:cNvSpPr>
            <a:spLocks noGrp="1"/>
          </p:cNvSpPr>
          <p:nvPr>
            <p:ph idx="1"/>
          </p:nvPr>
        </p:nvSpPr>
        <p:spPr>
          <a:xfrm>
            <a:off x="1154954" y="1515980"/>
            <a:ext cx="10611930" cy="5029202"/>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Worship in the tabernacle (and later, the temple) was essentially liturgical, and this earthly worship was patterned after heavenly worship.</a:t>
            </a:r>
          </a:p>
          <a:p>
            <a:r>
              <a:rPr lang="en-US" sz="2400" i="1" dirty="0">
                <a:solidFill>
                  <a:schemeClr val="tx1"/>
                </a:solidFill>
              </a:rPr>
              <a:t>The brief glimpses we have of heavenly worship (Isa. 6; </a:t>
            </a:r>
            <a:r>
              <a:rPr lang="en-US" sz="2400" i="1" dirty="0" err="1">
                <a:solidFill>
                  <a:schemeClr val="tx1"/>
                </a:solidFill>
              </a:rPr>
              <a:t>Eze</a:t>
            </a:r>
            <a:r>
              <a:rPr lang="en-US" sz="2400" i="1" dirty="0">
                <a:solidFill>
                  <a:schemeClr val="tx1"/>
                </a:solidFill>
              </a:rPr>
              <a:t>. 1, 10; Rv. 4-5) suggest concentric areas of holiness, the throne of God being central and surrounded by ranks of angels.</a:t>
            </a:r>
          </a:p>
          <a:p>
            <a:r>
              <a:rPr lang="en-US" sz="2400" i="1" dirty="0">
                <a:solidFill>
                  <a:schemeClr val="tx1"/>
                </a:solidFill>
              </a:rPr>
              <a:t>Similarly, the ancient tabernacle was composed of concentric areas of holiness as well, the ark as the “throne” of God in the Most Holy Place accessible only to the High Priest once each year on Yom Kippur (Lv. 16:14-17).</a:t>
            </a:r>
          </a:p>
          <a:p>
            <a:r>
              <a:rPr lang="en-US" sz="2400" i="1" dirty="0">
                <a:solidFill>
                  <a:schemeClr val="tx1"/>
                </a:solidFill>
              </a:rPr>
              <a:t>The Holy Place was accessible only to priests (Ex. 27:20-21; 30:7-8; Lv. 24:5-9), and the Israelite worshippers could only come as far as the altar (Lv. 1:3, etc.).</a:t>
            </a:r>
          </a:p>
        </p:txBody>
      </p:sp>
    </p:spTree>
    <p:extLst>
      <p:ext uri="{BB962C8B-B14F-4D97-AF65-F5344CB8AC3E}">
        <p14:creationId xmlns:p14="http://schemas.microsoft.com/office/powerpoint/2010/main" val="29753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A9A5-679A-42C1-AB34-B710CF4873A5}"/>
              </a:ext>
            </a:extLst>
          </p:cNvPr>
          <p:cNvSpPr>
            <a:spLocks noGrp="1"/>
          </p:cNvSpPr>
          <p:nvPr>
            <p:ph type="title"/>
          </p:nvPr>
        </p:nvSpPr>
        <p:spPr/>
        <p:txBody>
          <a:bodyPr/>
          <a:lstStyle/>
          <a:p>
            <a:pPr>
              <a:defRPr/>
            </a:pPr>
            <a:r>
              <a:rPr lang="en-US" dirty="0"/>
              <a:t>The Center</a:t>
            </a:r>
            <a:br>
              <a:rPr lang="en-US" dirty="0"/>
            </a:br>
            <a:r>
              <a:rPr lang="en-US" sz="2800" dirty="0"/>
              <a:t>(Lv. 16)</a:t>
            </a:r>
          </a:p>
        </p:txBody>
      </p:sp>
      <p:sp>
        <p:nvSpPr>
          <p:cNvPr id="3" name="Content Placeholder 2">
            <a:extLst>
              <a:ext uri="{FF2B5EF4-FFF2-40B4-BE49-F238E27FC236}">
                <a16:creationId xmlns:a16="http://schemas.microsoft.com/office/drawing/2014/main" id="{527533E8-2151-45E9-8DE6-0A2AE32BD647}"/>
              </a:ext>
            </a:extLst>
          </p:cNvPr>
          <p:cNvSpPr>
            <a:spLocks noGrp="1"/>
          </p:cNvSpPr>
          <p:nvPr>
            <p:ph idx="1"/>
          </p:nvPr>
        </p:nvSpPr>
        <p:spPr>
          <a:xfrm>
            <a:off x="938463" y="1780674"/>
            <a:ext cx="10395284" cy="4848725"/>
          </a:xfrm>
        </p:spPr>
        <p:txBody>
          <a:bodyPr/>
          <a:lstStyle/>
          <a:p>
            <a:pPr marL="0" indent="0">
              <a:buNone/>
              <a:defRPr/>
            </a:pPr>
            <a:r>
              <a:rPr lang="en-US" b="1" dirty="0">
                <a:solidFill>
                  <a:srgbClr val="FFFF00"/>
                </a:solidFill>
              </a:rPr>
              <a:t>The center of Israel’s atonement system was the annual Day of Atonement, 10</a:t>
            </a:r>
            <a:r>
              <a:rPr lang="en-US" b="1" baseline="30000" dirty="0">
                <a:solidFill>
                  <a:srgbClr val="FFFF00"/>
                </a:solidFill>
              </a:rPr>
              <a:t>th</a:t>
            </a:r>
            <a:r>
              <a:rPr lang="en-US" b="1" dirty="0">
                <a:solidFill>
                  <a:srgbClr val="FFFF00"/>
                </a:solidFill>
              </a:rPr>
              <a:t> Day of the 7</a:t>
            </a:r>
            <a:r>
              <a:rPr lang="en-US" b="1" baseline="30000" dirty="0">
                <a:solidFill>
                  <a:srgbClr val="FFFF00"/>
                </a:solidFill>
              </a:rPr>
              <a:t>th</a:t>
            </a:r>
            <a:r>
              <a:rPr lang="en-US" b="1" dirty="0">
                <a:solidFill>
                  <a:srgbClr val="FFFF00"/>
                </a:solidFill>
              </a:rPr>
              <a:t> month, a day of purgation for the whole nation.</a:t>
            </a:r>
          </a:p>
          <a:p>
            <a:pPr>
              <a:defRPr/>
            </a:pPr>
            <a:r>
              <a:rPr lang="en-US" sz="2800" i="1" dirty="0"/>
              <a:t>It covered all the unintentional sins and impurities that individuals may have failed to address via the five primary sacrifices.</a:t>
            </a:r>
          </a:p>
          <a:p>
            <a:pPr>
              <a:defRPr/>
            </a:pPr>
            <a:r>
              <a:rPr lang="en-US" sz="2800" i="1" dirty="0"/>
              <a:t>It also included all the deliberate sins and impurities that the high priest alone was permitted to address.</a:t>
            </a:r>
          </a:p>
        </p:txBody>
      </p:sp>
      <p:sp>
        <p:nvSpPr>
          <p:cNvPr id="4" name="Slide Number Placeholder 3">
            <a:extLst>
              <a:ext uri="{FF2B5EF4-FFF2-40B4-BE49-F238E27FC236}">
                <a16:creationId xmlns:a16="http://schemas.microsoft.com/office/drawing/2014/main" id="{49303AB7-FF4F-4041-8115-47B6A77B1FFC}"/>
              </a:ext>
            </a:extLst>
          </p:cNvPr>
          <p:cNvSpPr>
            <a:spLocks noGrp="1"/>
          </p:cNvSpPr>
          <p:nvPr>
            <p:ph type="sldNum" sz="quarter" idx="12"/>
          </p:nvPr>
        </p:nvSpPr>
        <p:spPr/>
        <p:txBody>
          <a:bodyPr/>
          <a:lstStyle/>
          <a:p>
            <a:pPr defTabSz="914400" fontAlgn="base">
              <a:spcBef>
                <a:spcPct val="0"/>
              </a:spcBef>
              <a:spcAft>
                <a:spcPct val="0"/>
              </a:spcAft>
              <a:defRPr/>
            </a:pPr>
            <a:fld id="{1A3626D3-58C6-4056-BE5C-10DD06C9B316}" type="slidenum">
              <a:rPr lang="en-US" altLang="en-US">
                <a:solidFill>
                  <a:srgbClr val="FFFFFF"/>
                </a:solidFill>
                <a:latin typeface="Tahoma" panose="020B0604030504040204" pitchFamily="34" charset="0"/>
                <a:cs typeface="Arial" panose="020B0604020202020204" pitchFamily="34" charset="0"/>
              </a:rPr>
              <a:pPr defTabSz="914400" fontAlgn="base">
                <a:spcBef>
                  <a:spcPct val="0"/>
                </a:spcBef>
                <a:spcAft>
                  <a:spcPct val="0"/>
                </a:spcAft>
                <a:defRPr/>
              </a:pPr>
              <a:t>95</a:t>
            </a:fld>
            <a:endParaRPr lang="en-US" altLang="en-US">
              <a:solidFill>
                <a:srgbClr val="FFFFFF"/>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45204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582F2617-364B-4F63-812E-0A008B5A73EE}"/>
              </a:ext>
            </a:extLst>
          </p:cNvPr>
          <p:cNvSpPr>
            <a:spLocks noGrp="1"/>
          </p:cNvSpPr>
          <p:nvPr>
            <p:ph type="sldNum" sz="quarter" idx="12"/>
          </p:nvPr>
        </p:nvSpPr>
        <p:spPr/>
        <p:txBody>
          <a:bodyPr/>
          <a:lstStyle/>
          <a:p>
            <a:pPr defTabSz="914400" fontAlgn="base">
              <a:spcBef>
                <a:spcPct val="0"/>
              </a:spcBef>
              <a:spcAft>
                <a:spcPct val="0"/>
              </a:spcAft>
              <a:defRPr/>
            </a:pPr>
            <a:fld id="{76C4B288-064D-489B-AC31-76F3476BE105}" type="slidenum">
              <a:rPr lang="en-US" altLang="en-US">
                <a:solidFill>
                  <a:srgbClr val="FFFFFF"/>
                </a:solidFill>
                <a:latin typeface="Tahoma" panose="020B0604030504040204" pitchFamily="34" charset="0"/>
                <a:cs typeface="Arial" panose="020B0604020202020204" pitchFamily="34" charset="0"/>
              </a:rPr>
              <a:pPr defTabSz="914400" fontAlgn="base">
                <a:spcBef>
                  <a:spcPct val="0"/>
                </a:spcBef>
                <a:spcAft>
                  <a:spcPct val="0"/>
                </a:spcAft>
                <a:defRPr/>
              </a:pPr>
              <a:t>96</a:t>
            </a:fld>
            <a:endParaRPr lang="en-US" altLang="en-US">
              <a:solidFill>
                <a:srgbClr val="FFFFFF"/>
              </a:solidFill>
              <a:latin typeface="Tahoma" panose="020B0604030504040204" pitchFamily="34" charset="0"/>
              <a:cs typeface="Arial" panose="020B0604020202020204" pitchFamily="34" charset="0"/>
            </a:endParaRPr>
          </a:p>
        </p:txBody>
      </p:sp>
      <p:sp>
        <p:nvSpPr>
          <p:cNvPr id="292866" name="Rectangle 2">
            <a:extLst>
              <a:ext uri="{FF2B5EF4-FFF2-40B4-BE49-F238E27FC236}">
                <a16:creationId xmlns:a16="http://schemas.microsoft.com/office/drawing/2014/main" id="{6CC13625-B00F-4852-BC8B-310B9884452F}"/>
              </a:ext>
            </a:extLst>
          </p:cNvPr>
          <p:cNvSpPr>
            <a:spLocks noGrp="1" noChangeArrowheads="1"/>
          </p:cNvSpPr>
          <p:nvPr>
            <p:ph type="title"/>
          </p:nvPr>
        </p:nvSpPr>
        <p:spPr/>
        <p:txBody>
          <a:bodyPr/>
          <a:lstStyle/>
          <a:p>
            <a:pPr eaLnBrk="1" hangingPunct="1">
              <a:defRPr/>
            </a:pPr>
            <a:r>
              <a:rPr lang="en-US" altLang="en-US" sz="4000"/>
              <a:t>Yom Kippur</a:t>
            </a:r>
            <a:br>
              <a:rPr lang="en-US" altLang="en-US" sz="4000"/>
            </a:br>
            <a:r>
              <a:rPr lang="en-US" altLang="en-US" sz="2800"/>
              <a:t>(Lv. 16)</a:t>
            </a:r>
            <a:endParaRPr lang="en-US" altLang="en-US" sz="4000"/>
          </a:p>
        </p:txBody>
      </p:sp>
      <p:sp>
        <p:nvSpPr>
          <p:cNvPr id="292869" name="Rectangle 5">
            <a:extLst>
              <a:ext uri="{FF2B5EF4-FFF2-40B4-BE49-F238E27FC236}">
                <a16:creationId xmlns:a16="http://schemas.microsoft.com/office/drawing/2014/main" id="{32B40238-B421-4B30-8D77-1A494D13EFD9}"/>
              </a:ext>
            </a:extLst>
          </p:cNvPr>
          <p:cNvSpPr>
            <a:spLocks noGrp="1" noChangeArrowheads="1"/>
          </p:cNvSpPr>
          <p:nvPr>
            <p:ph type="body" sz="half" idx="1"/>
          </p:nvPr>
        </p:nvSpPr>
        <p:spPr>
          <a:xfrm>
            <a:off x="1828800" y="3048000"/>
            <a:ext cx="4343400" cy="3657600"/>
          </a:xfrm>
        </p:spPr>
        <p:txBody>
          <a:bodyPr/>
          <a:lstStyle/>
          <a:p>
            <a:pPr eaLnBrk="1" hangingPunct="1">
              <a:buFont typeface="Wingdings" panose="05000000000000000000" pitchFamily="2" charset="2"/>
              <a:buNone/>
              <a:defRPr/>
            </a:pPr>
            <a:r>
              <a:rPr lang="en-US" altLang="en-US" sz="1800" b="1" i="1" dirty="0">
                <a:solidFill>
                  <a:srgbClr val="FFFF00"/>
                </a:solidFill>
                <a:latin typeface="Bookman Old Style" panose="02050604050505020204" pitchFamily="18" charset="0"/>
              </a:rPr>
              <a:t>Ritual</a:t>
            </a:r>
          </a:p>
          <a:p>
            <a:pPr eaLnBrk="1" hangingPunct="1">
              <a:buFont typeface="Wingdings" panose="05000000000000000000" pitchFamily="2" charset="2"/>
              <a:buNone/>
              <a:defRPr/>
            </a:pPr>
            <a:r>
              <a:rPr lang="en-US" altLang="en-US" sz="2000" b="1" dirty="0">
                <a:solidFill>
                  <a:srgbClr val="FFFF99"/>
                </a:solidFill>
                <a:latin typeface="Bookman Old Style" panose="02050604050505020204" pitchFamily="18" charset="0"/>
              </a:rPr>
              <a:t>Bull Slaughter (purification for the high priest &amp; his family)</a:t>
            </a:r>
          </a:p>
          <a:p>
            <a:pPr eaLnBrk="1" hangingPunct="1">
              <a:defRPr/>
            </a:pPr>
            <a:r>
              <a:rPr lang="en-US" altLang="en-US" sz="1800" i="1" dirty="0">
                <a:latin typeface="Bookman Old Style" panose="02050604050505020204" pitchFamily="18" charset="0"/>
              </a:rPr>
              <a:t>Offering of Incense</a:t>
            </a:r>
          </a:p>
          <a:p>
            <a:pPr eaLnBrk="1" hangingPunct="1">
              <a:defRPr/>
            </a:pPr>
            <a:r>
              <a:rPr lang="en-US" altLang="en-US" sz="1800" i="1" dirty="0">
                <a:latin typeface="Bookman Old Style" panose="02050604050505020204" pitchFamily="18" charset="0"/>
              </a:rPr>
              <a:t>Sprinkling of Blood</a:t>
            </a:r>
          </a:p>
          <a:p>
            <a:pPr eaLnBrk="1" hangingPunct="1">
              <a:buFont typeface="Wingdings" panose="05000000000000000000" pitchFamily="2" charset="2"/>
              <a:buNone/>
              <a:defRPr/>
            </a:pPr>
            <a:r>
              <a:rPr lang="en-US" altLang="en-US" sz="2000" b="1" dirty="0">
                <a:solidFill>
                  <a:srgbClr val="FFFF99"/>
                </a:solidFill>
                <a:latin typeface="Bookman Old Style" panose="02050604050505020204" pitchFamily="18" charset="0"/>
              </a:rPr>
              <a:t>He-Goat Slaughter (purification for the people)</a:t>
            </a:r>
          </a:p>
          <a:p>
            <a:pPr eaLnBrk="1" hangingPunct="1">
              <a:defRPr/>
            </a:pPr>
            <a:r>
              <a:rPr lang="en-US" altLang="en-US" sz="1800" i="1" dirty="0">
                <a:latin typeface="Bookman Old Style" panose="02050604050505020204" pitchFamily="18" charset="0"/>
              </a:rPr>
              <a:t>Sprinkling of Blood</a:t>
            </a:r>
          </a:p>
          <a:p>
            <a:pPr marL="0" indent="0" eaLnBrk="1" hangingPunct="1">
              <a:buNone/>
              <a:defRPr/>
            </a:pPr>
            <a:r>
              <a:rPr lang="en-US" altLang="en-US" sz="2000" b="1" dirty="0">
                <a:solidFill>
                  <a:srgbClr val="FFFF99"/>
                </a:solidFill>
                <a:latin typeface="Bookman Old Style" panose="02050604050505020204" pitchFamily="18" charset="0"/>
              </a:rPr>
              <a:t>Ram Burnt Offering (for the high priest himself)</a:t>
            </a:r>
          </a:p>
        </p:txBody>
      </p:sp>
      <p:sp>
        <p:nvSpPr>
          <p:cNvPr id="292870" name="Rectangle 6">
            <a:extLst>
              <a:ext uri="{FF2B5EF4-FFF2-40B4-BE49-F238E27FC236}">
                <a16:creationId xmlns:a16="http://schemas.microsoft.com/office/drawing/2014/main" id="{3D8B22BF-4F3B-46AA-9F8A-030E5F21B45E}"/>
              </a:ext>
            </a:extLst>
          </p:cNvPr>
          <p:cNvSpPr>
            <a:spLocks noGrp="1" noChangeArrowheads="1"/>
          </p:cNvSpPr>
          <p:nvPr>
            <p:ph type="body" sz="half" idx="2"/>
          </p:nvPr>
        </p:nvSpPr>
        <p:spPr>
          <a:xfrm>
            <a:off x="6324600" y="3048000"/>
            <a:ext cx="4267200" cy="3581400"/>
          </a:xfrm>
        </p:spPr>
        <p:txBody>
          <a:bodyPr/>
          <a:lstStyle/>
          <a:p>
            <a:pPr eaLnBrk="1" hangingPunct="1">
              <a:buFont typeface="Wingdings" panose="05000000000000000000" pitchFamily="2" charset="2"/>
              <a:buNone/>
              <a:defRPr/>
            </a:pPr>
            <a:r>
              <a:rPr lang="en-US" altLang="en-US" sz="2000" b="1" dirty="0">
                <a:solidFill>
                  <a:srgbClr val="FFFF99"/>
                </a:solidFill>
                <a:latin typeface="Bookman Old Style" panose="02050604050505020204" pitchFamily="18" charset="0"/>
              </a:rPr>
              <a:t>Ram Burnt Offering (for the people)</a:t>
            </a:r>
          </a:p>
          <a:p>
            <a:pPr eaLnBrk="1" hangingPunct="1">
              <a:buFont typeface="Wingdings" panose="05000000000000000000" pitchFamily="2" charset="2"/>
              <a:buNone/>
              <a:defRPr/>
            </a:pPr>
            <a:r>
              <a:rPr lang="en-US" altLang="en-US" sz="2000" b="1" dirty="0">
                <a:solidFill>
                  <a:srgbClr val="FFFF99"/>
                </a:solidFill>
                <a:latin typeface="Bookman Old Style" panose="02050604050505020204" pitchFamily="18" charset="0"/>
              </a:rPr>
              <a:t>Goat for Azazel (chosen by lot)</a:t>
            </a:r>
          </a:p>
          <a:p>
            <a:pPr eaLnBrk="1" hangingPunct="1">
              <a:defRPr/>
            </a:pPr>
            <a:r>
              <a:rPr lang="en-US" altLang="en-US" sz="1800" i="1" dirty="0">
                <a:latin typeface="Bookman Old Style" panose="02050604050505020204" pitchFamily="18" charset="0"/>
              </a:rPr>
              <a:t>Imposition of hands</a:t>
            </a:r>
          </a:p>
          <a:p>
            <a:pPr eaLnBrk="1" hangingPunct="1">
              <a:defRPr/>
            </a:pPr>
            <a:r>
              <a:rPr lang="en-US" altLang="en-US" sz="1800" i="1" dirty="0">
                <a:latin typeface="Bookman Old Style" panose="02050604050505020204" pitchFamily="18" charset="0"/>
              </a:rPr>
              <a:t>Driving the goat into the desert</a:t>
            </a:r>
          </a:p>
        </p:txBody>
      </p:sp>
      <p:sp>
        <p:nvSpPr>
          <p:cNvPr id="58374" name="Line 4">
            <a:extLst>
              <a:ext uri="{FF2B5EF4-FFF2-40B4-BE49-F238E27FC236}">
                <a16:creationId xmlns:a16="http://schemas.microsoft.com/office/drawing/2014/main" id="{BB2554AC-1235-4E1B-B09E-4FC98D8C490A}"/>
              </a:ext>
            </a:extLst>
          </p:cNvPr>
          <p:cNvSpPr>
            <a:spLocks noChangeShapeType="1"/>
          </p:cNvSpPr>
          <p:nvPr/>
        </p:nvSpPr>
        <p:spPr bwMode="auto">
          <a:xfrm>
            <a:off x="1981200" y="15240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Tahoma" panose="020B0604030504040204" pitchFamily="34" charset="0"/>
              <a:cs typeface="Arial" panose="020B0604020202020204" pitchFamily="34" charset="0"/>
            </a:endParaRPr>
          </a:p>
        </p:txBody>
      </p:sp>
      <p:sp>
        <p:nvSpPr>
          <p:cNvPr id="292871" name="Text Box 7">
            <a:extLst>
              <a:ext uri="{FF2B5EF4-FFF2-40B4-BE49-F238E27FC236}">
                <a16:creationId xmlns:a16="http://schemas.microsoft.com/office/drawing/2014/main" id="{F132BC55-1307-4676-88FC-0808B8337E05}"/>
              </a:ext>
            </a:extLst>
          </p:cNvPr>
          <p:cNvSpPr txBox="1">
            <a:spLocks noChangeArrowheads="1"/>
          </p:cNvSpPr>
          <p:nvPr/>
        </p:nvSpPr>
        <p:spPr bwMode="auto">
          <a:xfrm>
            <a:off x="2209800" y="1462089"/>
            <a:ext cx="7848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defTabSz="914400" fontAlgn="base">
              <a:spcBef>
                <a:spcPct val="50000"/>
              </a:spcBef>
              <a:spcAft>
                <a:spcPct val="0"/>
              </a:spcAft>
              <a:buClrTx/>
              <a:buSzTx/>
              <a:buNone/>
            </a:pPr>
            <a:r>
              <a:rPr lang="en-US" altLang="en-US" sz="1800" b="1" i="1">
                <a:solidFill>
                  <a:srgbClr val="FFFF00"/>
                </a:solidFill>
                <a:latin typeface="Bookman Old Style" panose="02050604050505020204" pitchFamily="18" charset="0"/>
              </a:rPr>
              <a:t>Preparation</a:t>
            </a:r>
          </a:p>
          <a:p>
            <a:pPr algn="ctr" defTabSz="914400" fontAlgn="base">
              <a:lnSpc>
                <a:spcPct val="50000"/>
              </a:lnSpc>
              <a:spcBef>
                <a:spcPct val="50000"/>
              </a:spcBef>
              <a:spcAft>
                <a:spcPct val="0"/>
              </a:spcAft>
              <a:buClrTx/>
              <a:buSzTx/>
              <a:buNone/>
            </a:pPr>
            <a:r>
              <a:rPr lang="en-US" altLang="en-US" sz="2000">
                <a:solidFill>
                  <a:srgbClr val="FFFFFF"/>
                </a:solidFill>
                <a:latin typeface="Book Antiqua" panose="02040602050305030304" pitchFamily="18" charset="0"/>
              </a:rPr>
              <a:t>Selection of the Bull and two Rams</a:t>
            </a:r>
          </a:p>
          <a:p>
            <a:pPr algn="ctr" defTabSz="914400" fontAlgn="base">
              <a:lnSpc>
                <a:spcPct val="50000"/>
              </a:lnSpc>
              <a:spcBef>
                <a:spcPct val="50000"/>
              </a:spcBef>
              <a:spcAft>
                <a:spcPct val="0"/>
              </a:spcAft>
              <a:buClrTx/>
              <a:buSzTx/>
              <a:buNone/>
            </a:pPr>
            <a:r>
              <a:rPr lang="en-US" altLang="en-US" sz="2000">
                <a:solidFill>
                  <a:srgbClr val="FFFFFF"/>
                </a:solidFill>
                <a:latin typeface="Book Antiqua" panose="02040602050305030304" pitchFamily="18" charset="0"/>
              </a:rPr>
              <a:t>Selection of Two Goats and the Casting of Lots</a:t>
            </a:r>
          </a:p>
          <a:p>
            <a:pPr algn="ctr" defTabSz="914400" fontAlgn="base">
              <a:lnSpc>
                <a:spcPct val="50000"/>
              </a:lnSpc>
              <a:spcBef>
                <a:spcPct val="50000"/>
              </a:spcBef>
              <a:spcAft>
                <a:spcPct val="0"/>
              </a:spcAft>
              <a:buClrTx/>
              <a:buSzTx/>
              <a:buNone/>
            </a:pPr>
            <a:r>
              <a:rPr lang="en-US" altLang="en-US" sz="2000">
                <a:solidFill>
                  <a:srgbClr val="FFFFFF"/>
                </a:solidFill>
                <a:latin typeface="Book Antiqua" panose="02040602050305030304" pitchFamily="18" charset="0"/>
              </a:rPr>
              <a:t>Bathing and Vesting</a:t>
            </a:r>
            <a:r>
              <a:rPr lang="en-US" altLang="en-US" sz="1800">
                <a:solidFill>
                  <a:srgbClr val="FFFFFF"/>
                </a:solidFill>
              </a:rPr>
              <a:t> </a:t>
            </a:r>
            <a:r>
              <a:rPr lang="en-US" altLang="en-US" sz="2000">
                <a:solidFill>
                  <a:srgbClr val="FFFFFF"/>
                </a:solidFill>
                <a:latin typeface="Book Antiqua" panose="02040602050305030304" pitchFamily="18" charset="0"/>
              </a:rPr>
              <a:t>of the High Priest</a:t>
            </a:r>
          </a:p>
        </p:txBody>
      </p:sp>
      <p:sp>
        <p:nvSpPr>
          <p:cNvPr id="58376" name="Line 8">
            <a:extLst>
              <a:ext uri="{FF2B5EF4-FFF2-40B4-BE49-F238E27FC236}">
                <a16:creationId xmlns:a16="http://schemas.microsoft.com/office/drawing/2014/main" id="{A2E15272-FD00-464D-95E2-4F589D4E6EB3}"/>
              </a:ext>
            </a:extLst>
          </p:cNvPr>
          <p:cNvSpPr>
            <a:spLocks noChangeShapeType="1"/>
          </p:cNvSpPr>
          <p:nvPr/>
        </p:nvSpPr>
        <p:spPr bwMode="auto">
          <a:xfrm>
            <a:off x="1981200" y="28194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949475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2871">
                                            <p:txEl>
                                              <p:pRg st="0" end="0"/>
                                            </p:txEl>
                                          </p:spTgt>
                                        </p:tgtEl>
                                        <p:attrNameLst>
                                          <p:attrName>style.visibility</p:attrName>
                                        </p:attrNameLst>
                                      </p:cBhvr>
                                      <p:to>
                                        <p:strVal val="visible"/>
                                      </p:to>
                                    </p:set>
                                    <p:anim calcmode="lin" valueType="num">
                                      <p:cBhvr>
                                        <p:cTn id="7" dur="500" fill="hold"/>
                                        <p:tgtEl>
                                          <p:spTgt spid="2928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28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92871">
                                            <p:txEl>
                                              <p:pRg st="1" end="1"/>
                                            </p:txEl>
                                          </p:spTgt>
                                        </p:tgtEl>
                                        <p:attrNameLst>
                                          <p:attrName>style.visibility</p:attrName>
                                        </p:attrNameLst>
                                      </p:cBhvr>
                                      <p:to>
                                        <p:strVal val="visible"/>
                                      </p:to>
                                    </p:set>
                                    <p:anim calcmode="lin" valueType="num">
                                      <p:cBhvr>
                                        <p:cTn id="13" dur="500" fill="hold"/>
                                        <p:tgtEl>
                                          <p:spTgt spid="2928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928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928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928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92871">
                                            <p:txEl>
                                              <p:pRg st="2" end="2"/>
                                            </p:txEl>
                                          </p:spTgt>
                                        </p:tgtEl>
                                        <p:attrNameLst>
                                          <p:attrName>style.visibility</p:attrName>
                                        </p:attrNameLst>
                                      </p:cBhvr>
                                      <p:to>
                                        <p:strVal val="visible"/>
                                      </p:to>
                                    </p:set>
                                    <p:anim calcmode="lin" valueType="num">
                                      <p:cBhvr>
                                        <p:cTn id="21" dur="500" fill="hold"/>
                                        <p:tgtEl>
                                          <p:spTgt spid="2928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928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928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928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92871">
                                            <p:txEl>
                                              <p:pRg st="3" end="3"/>
                                            </p:txEl>
                                          </p:spTgt>
                                        </p:tgtEl>
                                        <p:attrNameLst>
                                          <p:attrName>style.visibility</p:attrName>
                                        </p:attrNameLst>
                                      </p:cBhvr>
                                      <p:to>
                                        <p:strVal val="visible"/>
                                      </p:to>
                                    </p:set>
                                    <p:anim calcmode="lin" valueType="num">
                                      <p:cBhvr>
                                        <p:cTn id="29" dur="500" fill="hold"/>
                                        <p:tgtEl>
                                          <p:spTgt spid="2928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928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928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928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92869">
                                            <p:txEl>
                                              <p:pRg st="0" end="0"/>
                                            </p:txEl>
                                          </p:spTgt>
                                        </p:tgtEl>
                                        <p:attrNameLst>
                                          <p:attrName>style.visibility</p:attrName>
                                        </p:attrNameLst>
                                      </p:cBhvr>
                                      <p:to>
                                        <p:strVal val="visible"/>
                                      </p:to>
                                    </p:set>
                                    <p:anim calcmode="lin" valueType="num">
                                      <p:cBhvr>
                                        <p:cTn id="37" dur="500" fill="hold"/>
                                        <p:tgtEl>
                                          <p:spTgt spid="29286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928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292869">
                                            <p:txEl>
                                              <p:pRg st="1" end="1"/>
                                            </p:txEl>
                                          </p:spTgt>
                                        </p:tgtEl>
                                        <p:attrNameLst>
                                          <p:attrName>style.visibility</p:attrName>
                                        </p:attrNameLst>
                                      </p:cBhvr>
                                      <p:to>
                                        <p:strVal val="visible"/>
                                      </p:to>
                                    </p:set>
                                    <p:anim calcmode="lin" valueType="num">
                                      <p:cBhvr>
                                        <p:cTn id="43" dur="500" fill="hold"/>
                                        <p:tgtEl>
                                          <p:spTgt spid="29286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9286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9286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92869">
                                            <p:txEl>
                                              <p:pRg st="1" end="1"/>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292869">
                                            <p:txEl>
                                              <p:pRg st="2" end="2"/>
                                            </p:txEl>
                                          </p:spTgt>
                                        </p:tgtEl>
                                        <p:attrNameLst>
                                          <p:attrName>style.visibility</p:attrName>
                                        </p:attrNameLst>
                                      </p:cBhvr>
                                      <p:to>
                                        <p:strVal val="visible"/>
                                      </p:to>
                                    </p:set>
                                    <p:anim calcmode="lin" valueType="num">
                                      <p:cBhvr>
                                        <p:cTn id="49" dur="500" fill="hold"/>
                                        <p:tgtEl>
                                          <p:spTgt spid="29286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9286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9286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92869">
                                            <p:txEl>
                                              <p:pRg st="2" end="2"/>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292869">
                                            <p:txEl>
                                              <p:pRg st="3" end="3"/>
                                            </p:txEl>
                                          </p:spTgt>
                                        </p:tgtEl>
                                        <p:attrNameLst>
                                          <p:attrName>style.visibility</p:attrName>
                                        </p:attrNameLst>
                                      </p:cBhvr>
                                      <p:to>
                                        <p:strVal val="visible"/>
                                      </p:to>
                                    </p:set>
                                    <p:anim calcmode="lin" valueType="num">
                                      <p:cBhvr>
                                        <p:cTn id="55" dur="500" fill="hold"/>
                                        <p:tgtEl>
                                          <p:spTgt spid="29286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9286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9286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928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292869">
                                            <p:txEl>
                                              <p:pRg st="4" end="4"/>
                                            </p:txEl>
                                          </p:spTgt>
                                        </p:tgtEl>
                                        <p:attrNameLst>
                                          <p:attrName>style.visibility</p:attrName>
                                        </p:attrNameLst>
                                      </p:cBhvr>
                                      <p:to>
                                        <p:strVal val="visible"/>
                                      </p:to>
                                    </p:set>
                                    <p:anim calcmode="lin" valueType="num">
                                      <p:cBhvr>
                                        <p:cTn id="63" dur="500" fill="hold"/>
                                        <p:tgtEl>
                                          <p:spTgt spid="29286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9286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9286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92869">
                                            <p:txEl>
                                              <p:pRg st="4" end="4"/>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292869">
                                            <p:txEl>
                                              <p:pRg st="5" end="5"/>
                                            </p:txEl>
                                          </p:spTgt>
                                        </p:tgtEl>
                                        <p:attrNameLst>
                                          <p:attrName>style.visibility</p:attrName>
                                        </p:attrNameLst>
                                      </p:cBhvr>
                                      <p:to>
                                        <p:strVal val="visible"/>
                                      </p:to>
                                    </p:set>
                                    <p:anim calcmode="lin" valueType="num">
                                      <p:cBhvr>
                                        <p:cTn id="69" dur="500" fill="hold"/>
                                        <p:tgtEl>
                                          <p:spTgt spid="29286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29286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29286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2928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9" presetClass="entr" presetSubtype="0" accel="100000" fill="hold" nodeType="clickEffect">
                                  <p:stCondLst>
                                    <p:cond delay="0"/>
                                  </p:stCondLst>
                                  <p:childTnLst>
                                    <p:set>
                                      <p:cBhvr>
                                        <p:cTn id="76" dur="1" fill="hold">
                                          <p:stCondLst>
                                            <p:cond delay="0"/>
                                          </p:stCondLst>
                                        </p:cTn>
                                        <p:tgtEl>
                                          <p:spTgt spid="292869">
                                            <p:txEl>
                                              <p:pRg st="6" end="6"/>
                                            </p:txEl>
                                          </p:spTgt>
                                        </p:tgtEl>
                                        <p:attrNameLst>
                                          <p:attrName>style.visibility</p:attrName>
                                        </p:attrNameLst>
                                      </p:cBhvr>
                                      <p:to>
                                        <p:strVal val="visible"/>
                                      </p:to>
                                    </p:set>
                                    <p:anim calcmode="lin" valueType="num">
                                      <p:cBhvr>
                                        <p:cTn id="77" dur="500" fill="hold"/>
                                        <p:tgtEl>
                                          <p:spTgt spid="29286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9286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9286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928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9" presetClass="entr" presetSubtype="0" accel="100000" fill="hold" nodeType="clickEffect">
                                  <p:stCondLst>
                                    <p:cond delay="0"/>
                                  </p:stCondLst>
                                  <p:childTnLst>
                                    <p:set>
                                      <p:cBhvr>
                                        <p:cTn id="84" dur="1" fill="hold">
                                          <p:stCondLst>
                                            <p:cond delay="0"/>
                                          </p:stCondLst>
                                        </p:cTn>
                                        <p:tgtEl>
                                          <p:spTgt spid="292870">
                                            <p:txEl>
                                              <p:pRg st="0" end="0"/>
                                            </p:txEl>
                                          </p:spTgt>
                                        </p:tgtEl>
                                        <p:attrNameLst>
                                          <p:attrName>style.visibility</p:attrName>
                                        </p:attrNameLst>
                                      </p:cBhvr>
                                      <p:to>
                                        <p:strVal val="visible"/>
                                      </p:to>
                                    </p:set>
                                    <p:anim calcmode="lin" valueType="num">
                                      <p:cBhvr>
                                        <p:cTn id="85" dur="500" fill="hold"/>
                                        <p:tgtEl>
                                          <p:spTgt spid="29287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29287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29287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2928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9" presetClass="entr" presetSubtype="0" accel="100000" fill="hold" nodeType="clickEffect">
                                  <p:stCondLst>
                                    <p:cond delay="0"/>
                                  </p:stCondLst>
                                  <p:childTnLst>
                                    <p:set>
                                      <p:cBhvr>
                                        <p:cTn id="92" dur="1" fill="hold">
                                          <p:stCondLst>
                                            <p:cond delay="0"/>
                                          </p:stCondLst>
                                        </p:cTn>
                                        <p:tgtEl>
                                          <p:spTgt spid="292870">
                                            <p:txEl>
                                              <p:pRg st="1" end="1"/>
                                            </p:txEl>
                                          </p:spTgt>
                                        </p:tgtEl>
                                        <p:attrNameLst>
                                          <p:attrName>style.visibility</p:attrName>
                                        </p:attrNameLst>
                                      </p:cBhvr>
                                      <p:to>
                                        <p:strVal val="visible"/>
                                      </p:to>
                                    </p:set>
                                    <p:anim calcmode="lin" valueType="num">
                                      <p:cBhvr>
                                        <p:cTn id="93" dur="500" fill="hold"/>
                                        <p:tgtEl>
                                          <p:spTgt spid="29287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29287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29287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292870">
                                            <p:txEl>
                                              <p:pRg st="1" end="1"/>
                                            </p:txEl>
                                          </p:spTgt>
                                        </p:tgtEl>
                                        <p:attrNameLst>
                                          <p:attrName>ppt_y</p:attrName>
                                        </p:attrNameLst>
                                      </p:cBhvr>
                                      <p:tavLst>
                                        <p:tav tm="0">
                                          <p:val>
                                            <p:strVal val="#ppt_y"/>
                                          </p:val>
                                        </p:tav>
                                        <p:tav tm="100000">
                                          <p:val>
                                            <p:strVal val="#ppt_y"/>
                                          </p:val>
                                        </p:tav>
                                      </p:tavLst>
                                    </p:anim>
                                  </p:childTnLst>
                                </p:cTn>
                              </p:par>
                              <p:par>
                                <p:cTn id="97" presetID="39" presetClass="entr" presetSubtype="0" accel="100000" fill="hold" nodeType="withEffect">
                                  <p:stCondLst>
                                    <p:cond delay="0"/>
                                  </p:stCondLst>
                                  <p:childTnLst>
                                    <p:set>
                                      <p:cBhvr>
                                        <p:cTn id="98" dur="1" fill="hold">
                                          <p:stCondLst>
                                            <p:cond delay="0"/>
                                          </p:stCondLst>
                                        </p:cTn>
                                        <p:tgtEl>
                                          <p:spTgt spid="292870">
                                            <p:txEl>
                                              <p:pRg st="2" end="2"/>
                                            </p:txEl>
                                          </p:spTgt>
                                        </p:tgtEl>
                                        <p:attrNameLst>
                                          <p:attrName>style.visibility</p:attrName>
                                        </p:attrNameLst>
                                      </p:cBhvr>
                                      <p:to>
                                        <p:strVal val="visible"/>
                                      </p:to>
                                    </p:set>
                                    <p:anim calcmode="lin" valueType="num">
                                      <p:cBhvr>
                                        <p:cTn id="99" dur="500" fill="hold"/>
                                        <p:tgtEl>
                                          <p:spTgt spid="29287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29287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29287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292870">
                                            <p:txEl>
                                              <p:pRg st="2" end="2"/>
                                            </p:txEl>
                                          </p:spTgt>
                                        </p:tgtEl>
                                        <p:attrNameLst>
                                          <p:attrName>ppt_y</p:attrName>
                                        </p:attrNameLst>
                                      </p:cBhvr>
                                      <p:tavLst>
                                        <p:tav tm="0">
                                          <p:val>
                                            <p:strVal val="#ppt_y"/>
                                          </p:val>
                                        </p:tav>
                                        <p:tav tm="100000">
                                          <p:val>
                                            <p:strVal val="#ppt_y"/>
                                          </p:val>
                                        </p:tav>
                                      </p:tavLst>
                                    </p:anim>
                                  </p:childTnLst>
                                </p:cTn>
                              </p:par>
                              <p:par>
                                <p:cTn id="103" presetID="39" presetClass="entr" presetSubtype="0" accel="100000" fill="hold" nodeType="withEffect">
                                  <p:stCondLst>
                                    <p:cond delay="0"/>
                                  </p:stCondLst>
                                  <p:childTnLst>
                                    <p:set>
                                      <p:cBhvr>
                                        <p:cTn id="104" dur="1" fill="hold">
                                          <p:stCondLst>
                                            <p:cond delay="0"/>
                                          </p:stCondLst>
                                        </p:cTn>
                                        <p:tgtEl>
                                          <p:spTgt spid="292870">
                                            <p:txEl>
                                              <p:pRg st="3" end="3"/>
                                            </p:txEl>
                                          </p:spTgt>
                                        </p:tgtEl>
                                        <p:attrNameLst>
                                          <p:attrName>style.visibility</p:attrName>
                                        </p:attrNameLst>
                                      </p:cBhvr>
                                      <p:to>
                                        <p:strVal val="visible"/>
                                      </p:to>
                                    </p:set>
                                    <p:anim calcmode="lin" valueType="num">
                                      <p:cBhvr>
                                        <p:cTn id="105" dur="500" fill="hold"/>
                                        <p:tgtEl>
                                          <p:spTgt spid="29287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29287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29287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2928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5182-8BAA-4AD4-ABE4-D65FD526E55A}"/>
              </a:ext>
            </a:extLst>
          </p:cNvPr>
          <p:cNvSpPr>
            <a:spLocks noGrp="1"/>
          </p:cNvSpPr>
          <p:nvPr>
            <p:ph type="title"/>
          </p:nvPr>
        </p:nvSpPr>
        <p:spPr>
          <a:xfrm>
            <a:off x="1154954" y="492408"/>
            <a:ext cx="8761413" cy="706964"/>
          </a:xfrm>
        </p:spPr>
        <p:txBody>
          <a:bodyPr/>
          <a:lstStyle/>
          <a:p>
            <a:r>
              <a:rPr lang="en-US" b="1" dirty="0">
                <a:solidFill>
                  <a:srgbClr val="FF0000"/>
                </a:solidFill>
                <a:effectLst>
                  <a:outerShdw blurRad="38100" dist="38100" dir="2700000" algn="tl">
                    <a:srgbClr val="000000">
                      <a:alpha val="43137"/>
                    </a:srgbClr>
                  </a:outerShdw>
                </a:effectLst>
              </a:rPr>
              <a:t>Restricted Access to God</a:t>
            </a:r>
          </a:p>
        </p:txBody>
      </p:sp>
      <p:sp>
        <p:nvSpPr>
          <p:cNvPr id="3" name="Content Placeholder 2">
            <a:extLst>
              <a:ext uri="{FF2B5EF4-FFF2-40B4-BE49-F238E27FC236}">
                <a16:creationId xmlns:a16="http://schemas.microsoft.com/office/drawing/2014/main" id="{0FC51495-E71A-4AA4-9D69-8D265D71C71A}"/>
              </a:ext>
            </a:extLst>
          </p:cNvPr>
          <p:cNvSpPr>
            <a:spLocks noGrp="1"/>
          </p:cNvSpPr>
          <p:nvPr>
            <p:ph idx="1"/>
          </p:nvPr>
        </p:nvSpPr>
        <p:spPr>
          <a:xfrm>
            <a:off x="1154953" y="1314341"/>
            <a:ext cx="10587867" cy="5351154"/>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The fact that the High Priest was only allowed once annually into the Most Holy Place meant that the people’s access to God remained impeded so long as the ritual of the ancient sanctuary was in effect.</a:t>
            </a:r>
          </a:p>
          <a:p>
            <a:r>
              <a:rPr lang="en-US" sz="2400" i="1" dirty="0">
                <a:solidFill>
                  <a:schemeClr val="tx1"/>
                </a:solidFill>
              </a:rPr>
              <a:t>Earlier, however, the author of Hebrews already has pointed out that Christians can “approach the throne of grace with confidence” (cf. 4:16), a boldness absolutely prohibited under the old system (Lv. 10: Nu. 16).</a:t>
            </a:r>
          </a:p>
          <a:p>
            <a:r>
              <a:rPr lang="en-US" sz="2400" i="1" dirty="0">
                <a:solidFill>
                  <a:schemeClr val="tx1"/>
                </a:solidFill>
              </a:rPr>
              <a:t>This distance between the people and God under the old system, along with the continual repetition of sacrifices and gifts, meant that external rituals were incapable of absolving the worshipper of guilt or cleansing the conscience.</a:t>
            </a:r>
          </a:p>
        </p:txBody>
      </p:sp>
    </p:spTree>
    <p:extLst>
      <p:ext uri="{BB962C8B-B14F-4D97-AF65-F5344CB8AC3E}">
        <p14:creationId xmlns:p14="http://schemas.microsoft.com/office/powerpoint/2010/main" val="27465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8523" y="182565"/>
            <a:ext cx="8305800" cy="1935163"/>
          </a:xfrm>
        </p:spPr>
        <p:txBody>
          <a:bodyPr/>
          <a:lstStyle/>
          <a:p>
            <a:pPr>
              <a:defRPr/>
            </a:pPr>
            <a:r>
              <a:rPr lang="en-US" b="1" dirty="0">
                <a:solidFill>
                  <a:srgbClr val="FFFF00"/>
                </a:solidFill>
                <a:effectLst>
                  <a:outerShdw blurRad="38100" dist="38100" dir="2700000" algn="tl">
                    <a:srgbClr val="000000">
                      <a:alpha val="43137"/>
                    </a:srgbClr>
                  </a:outerShdw>
                </a:effectLst>
              </a:rPr>
              <a:t>Christ, the High Priest of “Good Things that are Already Here” </a:t>
            </a:r>
            <a:r>
              <a:rPr lang="en-US" sz="2800" b="1" dirty="0">
                <a:solidFill>
                  <a:srgbClr val="FFFF00"/>
                </a:solidFill>
                <a:effectLst>
                  <a:outerShdw blurRad="38100" dist="38100" dir="2700000" algn="tl">
                    <a:srgbClr val="000000">
                      <a:alpha val="43137"/>
                    </a:srgbClr>
                  </a:outerShdw>
                </a:effectLst>
              </a:rPr>
              <a:t>(9:11-28)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4980" y="1922673"/>
            <a:ext cx="9648092" cy="4618036"/>
          </a:xfrm>
        </p:spPr>
        <p:txBody>
          <a:bodyPr>
            <a:normAutofit lnSpcReduction="10000"/>
          </a:bodyPr>
          <a:lstStyle/>
          <a:p>
            <a:pPr marL="0" indent="0">
              <a:buNone/>
              <a:defRPr/>
            </a:pPr>
            <a:r>
              <a:rPr lang="en-US" sz="3000" b="1" dirty="0">
                <a:solidFill>
                  <a:srgbClr val="FFC000"/>
                </a:solidFill>
              </a:rPr>
              <a:t>In</a:t>
            </a:r>
            <a:r>
              <a:rPr lang="en-US" sz="2800" b="1" dirty="0">
                <a:solidFill>
                  <a:srgbClr val="FFC000"/>
                </a:solidFill>
              </a:rPr>
              <a:t> Christ, the new order for worship already has been inaugurated!</a:t>
            </a:r>
          </a:p>
          <a:p>
            <a:pPr>
              <a:defRPr/>
            </a:pPr>
            <a:r>
              <a:rPr lang="en-US" sz="2400" i="1" dirty="0">
                <a:solidFill>
                  <a:schemeClr val="bg1"/>
                </a:solidFill>
              </a:rPr>
              <a:t>To establish it, Christ did not resort to the old ritual, but entered the Most Holy Place of heaven one time for everyone with his own blood.</a:t>
            </a:r>
          </a:p>
          <a:p>
            <a:pPr>
              <a:defRPr/>
            </a:pPr>
            <a:r>
              <a:rPr lang="en-US" sz="2400" i="1" dirty="0">
                <a:solidFill>
                  <a:schemeClr val="bg1"/>
                </a:solidFill>
              </a:rPr>
              <a:t>Hence, if Moses was the mediator of the old covenant, Christ is the mediator of the new one, which is effective in ways the old one could never be.</a:t>
            </a:r>
          </a:p>
          <a:p>
            <a:pPr>
              <a:defRPr/>
            </a:pPr>
            <a:r>
              <a:rPr lang="en-US" sz="2400" i="1" dirty="0">
                <a:solidFill>
                  <a:schemeClr val="bg1"/>
                </a:solidFill>
              </a:rPr>
              <a:t>In the case of a last will and testament, the death of the testator is necessary to make the will effective; in the same way, Christ’s death put in force the new covenant.</a:t>
            </a:r>
          </a:p>
        </p:txBody>
      </p:sp>
    </p:spTree>
    <p:extLst>
      <p:ext uri="{BB962C8B-B14F-4D97-AF65-F5344CB8AC3E}">
        <p14:creationId xmlns:p14="http://schemas.microsoft.com/office/powerpoint/2010/main" val="32129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A80A-EE8B-43F3-B9A4-C66C6EDE0BD1}"/>
              </a:ext>
            </a:extLst>
          </p:cNvPr>
          <p:cNvSpPr>
            <a:spLocks noGrp="1"/>
          </p:cNvSpPr>
          <p:nvPr>
            <p:ph type="title"/>
          </p:nvPr>
        </p:nvSpPr>
        <p:spPr>
          <a:xfrm>
            <a:off x="1006603" y="394745"/>
            <a:ext cx="10178793" cy="1629832"/>
          </a:xfrm>
        </p:spPr>
        <p:txBody>
          <a:bodyPr/>
          <a:lstStyle/>
          <a:p>
            <a:r>
              <a:rPr lang="en-US" b="1" dirty="0">
                <a:solidFill>
                  <a:srgbClr val="FF0000"/>
                </a:solidFill>
                <a:effectLst>
                  <a:outerShdw blurRad="38100" dist="38100" dir="2700000" algn="tl">
                    <a:srgbClr val="000000">
                      <a:alpha val="43137"/>
                    </a:srgbClr>
                  </a:outerShdw>
                </a:effectLst>
              </a:rPr>
              <a:t>“Good Things To come” vs. “Good Things Already Here”  </a:t>
            </a:r>
            <a:r>
              <a:rPr lang="en-US" sz="2800" b="1" i="1" dirty="0">
                <a:solidFill>
                  <a:srgbClr val="FFC000"/>
                </a:solidFill>
                <a:effectLst>
                  <a:outerShdw blurRad="38100" dist="38100" dir="2700000" algn="tl">
                    <a:srgbClr val="000000">
                      <a:alpha val="43137"/>
                    </a:srgbClr>
                  </a:outerShdw>
                </a:effectLst>
              </a:rPr>
              <a:t>An important textual variant in 9:11 affects the way one understands the passage.</a:t>
            </a:r>
            <a:endParaRPr lang="en-US" sz="2800" b="1" dirty="0">
              <a:solidFill>
                <a:srgbClr val="FF0000"/>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CCBD123C-EF8D-4650-AFBE-8A7E88A35F76}"/>
              </a:ext>
            </a:extLst>
          </p:cNvPr>
          <p:cNvSpPr>
            <a:spLocks noGrp="1"/>
          </p:cNvSpPr>
          <p:nvPr>
            <p:ph type="body" idx="1"/>
          </p:nvPr>
        </p:nvSpPr>
        <p:spPr>
          <a:xfrm>
            <a:off x="6295617" y="1774212"/>
            <a:ext cx="4825157" cy="981994"/>
          </a:xfrm>
        </p:spPr>
        <p:txBody>
          <a:bodyPr/>
          <a:lstStyle/>
          <a:p>
            <a:r>
              <a:rPr lang="en-US" sz="3200" dirty="0" err="1">
                <a:solidFill>
                  <a:schemeClr val="bg1"/>
                </a:solidFill>
                <a:latin typeface="Greekth" panose="02020803070505020304" pitchFamily="18" charset="0"/>
              </a:rPr>
              <a:t>tw?n</a:t>
            </a:r>
            <a:r>
              <a:rPr lang="en-US" sz="3200" dirty="0">
                <a:solidFill>
                  <a:schemeClr val="bg1"/>
                </a:solidFill>
                <a:latin typeface="Greekth" panose="02020803070505020304" pitchFamily="18" charset="0"/>
              </a:rPr>
              <a:t> genome&lt;</a:t>
            </a:r>
            <a:r>
              <a:rPr lang="en-US" sz="3200" dirty="0" err="1">
                <a:solidFill>
                  <a:schemeClr val="bg1"/>
                </a:solidFill>
                <a:latin typeface="Greekth" panose="02020803070505020304" pitchFamily="18" charset="0"/>
              </a:rPr>
              <a:t>nwn</a:t>
            </a:r>
            <a:r>
              <a:rPr lang="en-US" sz="3200" dirty="0">
                <a:solidFill>
                  <a:schemeClr val="bg1"/>
                </a:solidFill>
                <a:latin typeface="Greekth" panose="02020803070505020304" pitchFamily="18" charset="0"/>
              </a:rPr>
              <a:t> a]</a:t>
            </a:r>
            <a:r>
              <a:rPr lang="en-US" sz="3200" dirty="0" err="1">
                <a:solidFill>
                  <a:schemeClr val="bg1"/>
                </a:solidFill>
                <a:latin typeface="Greekth" panose="02020803070505020304" pitchFamily="18" charset="0"/>
              </a:rPr>
              <a:t>gaqw?n</a:t>
            </a:r>
            <a:endParaRPr lang="en-US" sz="3200" dirty="0">
              <a:solidFill>
                <a:schemeClr val="bg1"/>
              </a:solidFill>
              <a:latin typeface="Greekth" panose="02020803070505020304" pitchFamily="18" charset="0"/>
            </a:endParaRPr>
          </a:p>
        </p:txBody>
      </p:sp>
      <p:sp>
        <p:nvSpPr>
          <p:cNvPr id="5" name="Content Placeholder 4">
            <a:extLst>
              <a:ext uri="{FF2B5EF4-FFF2-40B4-BE49-F238E27FC236}">
                <a16:creationId xmlns:a16="http://schemas.microsoft.com/office/drawing/2014/main" id="{AC5B357E-938F-49F1-A5D8-D9DF64E6DB71}"/>
              </a:ext>
            </a:extLst>
          </p:cNvPr>
          <p:cNvSpPr>
            <a:spLocks noGrp="1"/>
          </p:cNvSpPr>
          <p:nvPr>
            <p:ph sz="half" idx="2"/>
          </p:nvPr>
        </p:nvSpPr>
        <p:spPr>
          <a:xfrm>
            <a:off x="6386085" y="2794754"/>
            <a:ext cx="5165141" cy="2306635"/>
          </a:xfrm>
          <a:solidFill>
            <a:schemeClr val="bg2">
              <a:lumMod val="10000"/>
            </a:schemeClr>
          </a:solidFill>
          <a:ln>
            <a:solidFill>
              <a:schemeClr val="bg1"/>
            </a:solidFill>
          </a:ln>
        </p:spPr>
        <p:txBody>
          <a:bodyPr>
            <a:normAutofit/>
          </a:bodyPr>
          <a:lstStyle/>
          <a:p>
            <a:pPr marL="0" indent="0">
              <a:buNone/>
            </a:pPr>
            <a:r>
              <a:rPr lang="en-US" sz="2400" b="1" dirty="0">
                <a:solidFill>
                  <a:srgbClr val="FFC000"/>
                </a:solidFill>
              </a:rPr>
              <a:t>(= the good things to come)</a:t>
            </a:r>
          </a:p>
          <a:p>
            <a:pPr marL="0" indent="0">
              <a:buNone/>
            </a:pPr>
            <a:endParaRPr lang="en-US" sz="800" dirty="0">
              <a:solidFill>
                <a:srgbClr val="FFFF66"/>
              </a:solidFill>
            </a:endParaRPr>
          </a:p>
          <a:p>
            <a:pPr marL="0" indent="0">
              <a:buNone/>
            </a:pPr>
            <a:r>
              <a:rPr lang="en-US" sz="2000" b="1" dirty="0">
                <a:solidFill>
                  <a:srgbClr val="FFFF66"/>
                </a:solidFill>
              </a:rPr>
              <a:t>EARLY MANUSCRIPTS:  </a:t>
            </a:r>
            <a:r>
              <a:rPr lang="en-US" sz="2400" dirty="0">
                <a:solidFill>
                  <a:srgbClr val="FFFF66"/>
                </a:solidFill>
                <a:latin typeface="HebrewTh" pitchFamily="2" charset="0"/>
              </a:rPr>
              <a:t>x</a:t>
            </a:r>
            <a:r>
              <a:rPr lang="en-US" sz="2400" dirty="0">
                <a:solidFill>
                  <a:srgbClr val="FFFF66"/>
                </a:solidFill>
              </a:rPr>
              <a:t> (AD 300)</a:t>
            </a:r>
            <a:r>
              <a:rPr lang="en-US" sz="2000" dirty="0">
                <a:solidFill>
                  <a:srgbClr val="FFFF66"/>
                </a:solidFill>
              </a:rPr>
              <a:t>, A (AD 400)</a:t>
            </a:r>
          </a:p>
          <a:p>
            <a:pPr marL="0" indent="0">
              <a:buNone/>
            </a:pPr>
            <a:r>
              <a:rPr lang="en-US" sz="2000" b="1" dirty="0">
                <a:solidFill>
                  <a:srgbClr val="FFFF66"/>
                </a:solidFill>
              </a:rPr>
              <a:t>ENGLISH VERSIONS:</a:t>
            </a:r>
            <a:r>
              <a:rPr lang="en-US" sz="2000" dirty="0">
                <a:solidFill>
                  <a:srgbClr val="FFFF66"/>
                </a:solidFill>
              </a:rPr>
              <a:t> KJV, NASB, NET, NJB</a:t>
            </a:r>
            <a:endParaRPr lang="en-US" sz="2000" b="1" dirty="0"/>
          </a:p>
        </p:txBody>
      </p:sp>
      <p:sp>
        <p:nvSpPr>
          <p:cNvPr id="6" name="Text Placeholder 5">
            <a:extLst>
              <a:ext uri="{FF2B5EF4-FFF2-40B4-BE49-F238E27FC236}">
                <a16:creationId xmlns:a16="http://schemas.microsoft.com/office/drawing/2014/main" id="{A1E1E03E-8A29-453F-A9C7-220B61FDBD05}"/>
              </a:ext>
            </a:extLst>
          </p:cNvPr>
          <p:cNvSpPr>
            <a:spLocks noGrp="1"/>
          </p:cNvSpPr>
          <p:nvPr>
            <p:ph type="body" sz="quarter" idx="3"/>
          </p:nvPr>
        </p:nvSpPr>
        <p:spPr>
          <a:xfrm>
            <a:off x="734346" y="1796561"/>
            <a:ext cx="4825157" cy="981994"/>
          </a:xfrm>
        </p:spPr>
        <p:txBody>
          <a:bodyPr/>
          <a:lstStyle/>
          <a:p>
            <a:r>
              <a:rPr lang="en-US" sz="3200" dirty="0" err="1">
                <a:solidFill>
                  <a:schemeClr val="bg1"/>
                </a:solidFill>
                <a:latin typeface="Greekth" panose="02020803070505020304" pitchFamily="18" charset="0"/>
              </a:rPr>
              <a:t>tw?n</a:t>
            </a:r>
            <a:r>
              <a:rPr lang="en-US" sz="3200" dirty="0">
                <a:solidFill>
                  <a:schemeClr val="bg1"/>
                </a:solidFill>
                <a:latin typeface="Greekth" panose="02020803070505020304" pitchFamily="18" charset="0"/>
              </a:rPr>
              <a:t> </a:t>
            </a:r>
            <a:r>
              <a:rPr lang="en-US" sz="3200" dirty="0" err="1">
                <a:solidFill>
                  <a:schemeClr val="bg1"/>
                </a:solidFill>
                <a:latin typeface="Greekth" panose="02020803070505020304" pitchFamily="18" charset="0"/>
              </a:rPr>
              <a:t>mello</a:t>
            </a:r>
            <a:r>
              <a:rPr lang="en-US" sz="3200" dirty="0">
                <a:solidFill>
                  <a:schemeClr val="bg1"/>
                </a:solidFill>
                <a:latin typeface="Greekth" panose="02020803070505020304" pitchFamily="18" charset="0"/>
              </a:rPr>
              <a:t>&lt;</a:t>
            </a:r>
            <a:r>
              <a:rPr lang="en-US" sz="3200" dirty="0" err="1">
                <a:solidFill>
                  <a:schemeClr val="bg1"/>
                </a:solidFill>
                <a:latin typeface="Greekth" panose="02020803070505020304" pitchFamily="18" charset="0"/>
              </a:rPr>
              <a:t>ntwn</a:t>
            </a:r>
            <a:r>
              <a:rPr lang="en-US" sz="3200" dirty="0">
                <a:solidFill>
                  <a:schemeClr val="bg1"/>
                </a:solidFill>
                <a:latin typeface="Greekth" panose="02020803070505020304" pitchFamily="18" charset="0"/>
              </a:rPr>
              <a:t> a]</a:t>
            </a:r>
            <a:r>
              <a:rPr lang="en-US" sz="3200" dirty="0" err="1">
                <a:solidFill>
                  <a:schemeClr val="bg1"/>
                </a:solidFill>
                <a:latin typeface="Greekth" panose="02020803070505020304" pitchFamily="18" charset="0"/>
              </a:rPr>
              <a:t>gaqw?n</a:t>
            </a:r>
            <a:endParaRPr lang="en-US" sz="3200" dirty="0">
              <a:solidFill>
                <a:schemeClr val="bg1"/>
              </a:solidFill>
              <a:latin typeface="Greekth" panose="02020803070505020304" pitchFamily="18" charset="0"/>
            </a:endParaRPr>
          </a:p>
        </p:txBody>
      </p:sp>
      <p:sp>
        <p:nvSpPr>
          <p:cNvPr id="7" name="Content Placeholder 6">
            <a:extLst>
              <a:ext uri="{FF2B5EF4-FFF2-40B4-BE49-F238E27FC236}">
                <a16:creationId xmlns:a16="http://schemas.microsoft.com/office/drawing/2014/main" id="{54DA854B-E1E1-42A2-BD0F-1B9E00961165}"/>
              </a:ext>
            </a:extLst>
          </p:cNvPr>
          <p:cNvSpPr>
            <a:spLocks noGrp="1"/>
          </p:cNvSpPr>
          <p:nvPr>
            <p:ph sz="quarter" idx="4"/>
          </p:nvPr>
        </p:nvSpPr>
        <p:spPr>
          <a:xfrm>
            <a:off x="830598" y="2794753"/>
            <a:ext cx="5165141" cy="2306635"/>
          </a:xfrm>
          <a:solidFill>
            <a:schemeClr val="tx2">
              <a:lumMod val="50000"/>
            </a:schemeClr>
          </a:solidFill>
          <a:ln>
            <a:solidFill>
              <a:schemeClr val="bg1"/>
            </a:solidFill>
          </a:ln>
        </p:spPr>
        <p:txBody>
          <a:bodyPr>
            <a:normAutofit/>
          </a:bodyPr>
          <a:lstStyle/>
          <a:p>
            <a:pPr marL="0" indent="0">
              <a:spcBef>
                <a:spcPts val="1800"/>
              </a:spcBef>
              <a:buNone/>
            </a:pPr>
            <a:r>
              <a:rPr lang="en-US" sz="2400" b="1" dirty="0">
                <a:solidFill>
                  <a:srgbClr val="FFC000"/>
                </a:solidFill>
              </a:rPr>
              <a:t>(= the good things already here)</a:t>
            </a:r>
          </a:p>
          <a:p>
            <a:pPr marL="0" indent="0">
              <a:buNone/>
            </a:pPr>
            <a:endParaRPr lang="en-US" sz="800" b="1" dirty="0">
              <a:solidFill>
                <a:srgbClr val="FFC000"/>
              </a:solidFill>
            </a:endParaRPr>
          </a:p>
          <a:p>
            <a:pPr marL="0" indent="0">
              <a:buNone/>
            </a:pPr>
            <a:r>
              <a:rPr lang="en-US" sz="2000" b="1" dirty="0">
                <a:solidFill>
                  <a:srgbClr val="FFFF66"/>
                </a:solidFill>
              </a:rPr>
              <a:t>EARLY MANUSCRIPTS: </a:t>
            </a:r>
            <a:r>
              <a:rPr lang="en-US" sz="2000" dirty="0">
                <a:solidFill>
                  <a:srgbClr val="FFFF66"/>
                </a:solidFill>
              </a:rPr>
              <a:t>p46 (AD 200), B (AD 300)</a:t>
            </a:r>
            <a:endParaRPr lang="en-US" sz="2000" b="1" dirty="0">
              <a:solidFill>
                <a:srgbClr val="FFFF66"/>
              </a:solidFill>
            </a:endParaRPr>
          </a:p>
          <a:p>
            <a:pPr marL="0" indent="0">
              <a:buNone/>
            </a:pPr>
            <a:r>
              <a:rPr lang="en-US" sz="2000" b="1" dirty="0">
                <a:solidFill>
                  <a:srgbClr val="FFFF66"/>
                </a:solidFill>
              </a:rPr>
              <a:t>ENGLISH VERSIONS:</a:t>
            </a:r>
            <a:r>
              <a:rPr lang="en-US" sz="2000" dirty="0">
                <a:solidFill>
                  <a:srgbClr val="FFFF66"/>
                </a:solidFill>
              </a:rPr>
              <a:t>  NIV, ESV, NAB, NIB, NLT, RSV, NRSV</a:t>
            </a:r>
            <a:endParaRPr lang="en-US" sz="2400" b="1" dirty="0"/>
          </a:p>
        </p:txBody>
      </p:sp>
      <p:sp>
        <p:nvSpPr>
          <p:cNvPr id="3" name="TextBox 2">
            <a:extLst>
              <a:ext uri="{FF2B5EF4-FFF2-40B4-BE49-F238E27FC236}">
                <a16:creationId xmlns:a16="http://schemas.microsoft.com/office/drawing/2014/main" id="{F9FBC617-321E-453C-AA63-C8E856B3790B}"/>
              </a:ext>
            </a:extLst>
          </p:cNvPr>
          <p:cNvSpPr txBox="1"/>
          <p:nvPr/>
        </p:nvSpPr>
        <p:spPr>
          <a:xfrm>
            <a:off x="312821" y="5342021"/>
            <a:ext cx="11598442" cy="1384995"/>
          </a:xfrm>
          <a:prstGeom prst="rect">
            <a:avLst/>
          </a:prstGeom>
          <a:solidFill>
            <a:schemeClr val="accent5">
              <a:lumMod val="60000"/>
              <a:lumOff val="40000"/>
            </a:schemeClr>
          </a:solidFill>
        </p:spPr>
        <p:txBody>
          <a:bodyPr wrap="square" rtlCol="0">
            <a:spAutoFit/>
          </a:bodyPr>
          <a:lstStyle/>
          <a:p>
            <a:pPr lvl="0" algn="ctr">
              <a:spcBef>
                <a:spcPts val="1000"/>
              </a:spcBef>
              <a:buClr>
                <a:srgbClr val="B31166"/>
              </a:buClr>
              <a:buSzPct val="80000"/>
            </a:pPr>
            <a:r>
              <a:rPr lang="en-US" sz="2800" b="1" dirty="0">
                <a:latin typeface="Agency FB" panose="020B0503020202020204" pitchFamily="34" charset="0"/>
              </a:rPr>
              <a:t>Perhaps the best explanation for this variation is that the earlier text is original (p46, B) but the later text arose as an assimilation to He. </a:t>
            </a:r>
            <a:r>
              <a:rPr lang="en-US" sz="2800" b="1">
                <a:latin typeface="Agency FB" panose="020B0503020202020204" pitchFamily="34" charset="0"/>
              </a:rPr>
              <a:t>10:1, (</a:t>
            </a:r>
            <a:r>
              <a:rPr lang="en-US" sz="2800" b="1">
                <a:latin typeface="HebrewTh" pitchFamily="2" charset="0"/>
              </a:rPr>
              <a:t>x</a:t>
            </a:r>
            <a:r>
              <a:rPr lang="en-US" sz="2800" b="1">
                <a:latin typeface="Agency FB" panose="020B0503020202020204" pitchFamily="34" charset="0"/>
              </a:rPr>
              <a:t>, A) </a:t>
            </a:r>
            <a:r>
              <a:rPr lang="en-US" sz="2800" b="1" dirty="0">
                <a:latin typeface="Agency FB" panose="020B0503020202020204" pitchFamily="34" charset="0"/>
              </a:rPr>
              <a:t>which has the same phrase </a:t>
            </a:r>
            <a:r>
              <a:rPr lang="en-US" sz="2800" dirty="0" err="1">
                <a:latin typeface="Greekth" panose="02020803070505020304" pitchFamily="18" charset="0"/>
              </a:rPr>
              <a:t>tw?n</a:t>
            </a:r>
            <a:r>
              <a:rPr lang="en-US" sz="2800" dirty="0">
                <a:latin typeface="Greekth" panose="02020803070505020304" pitchFamily="18" charset="0"/>
              </a:rPr>
              <a:t> genome&lt;</a:t>
            </a:r>
            <a:r>
              <a:rPr lang="en-US" sz="2800" dirty="0" err="1">
                <a:latin typeface="Greekth" panose="02020803070505020304" pitchFamily="18" charset="0"/>
              </a:rPr>
              <a:t>nwn</a:t>
            </a:r>
            <a:r>
              <a:rPr lang="en-US" sz="2800" dirty="0">
                <a:latin typeface="Greekth" panose="02020803070505020304" pitchFamily="18" charset="0"/>
              </a:rPr>
              <a:t> a]</a:t>
            </a:r>
            <a:r>
              <a:rPr lang="en-US" sz="2800" dirty="0" err="1">
                <a:latin typeface="Greekth" panose="02020803070505020304" pitchFamily="18" charset="0"/>
              </a:rPr>
              <a:t>gaqw?n</a:t>
            </a:r>
            <a:r>
              <a:rPr lang="en-US" sz="2800" dirty="0"/>
              <a:t>.</a:t>
            </a:r>
            <a:endParaRPr lang="en-US" sz="2800" dirty="0">
              <a:latin typeface="Greekth" panose="02020803070505020304" pitchFamily="18" charset="0"/>
            </a:endParaRPr>
          </a:p>
        </p:txBody>
      </p:sp>
    </p:spTree>
    <p:extLst>
      <p:ext uri="{BB962C8B-B14F-4D97-AF65-F5344CB8AC3E}">
        <p14:creationId xmlns:p14="http://schemas.microsoft.com/office/powerpoint/2010/main" val="10091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randombar(vertical)">
                                      <p:cBhvr>
                                        <p:cTn id="19" dur="500"/>
                                        <p:tgtEl>
                                          <p:spTgt spid="7">
                                            <p:bg/>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randombar(vertical)">
                                      <p:cBhvr>
                                        <p:cTn id="22" dur="500"/>
                                        <p:tgtEl>
                                          <p:spTgt spid="7">
                                            <p:txEl>
                                              <p:pRg st="0" end="0"/>
                                            </p:txEl>
                                          </p:spTgt>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randombar(vertical)">
                                      <p:cBhvr>
                                        <p:cTn id="25" dur="500"/>
                                        <p:tgtEl>
                                          <p:spTgt spid="7">
                                            <p:txEl>
                                              <p:pRg st="2" end="2"/>
                                            </p:txEl>
                                          </p:spTgt>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randombar(vertic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randombar(vertical)">
                                      <p:cBhvr>
                                        <p:cTn id="33" dur="500"/>
                                        <p:tgtEl>
                                          <p:spTgt spid="5">
                                            <p:bg/>
                                          </p:spTgt>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randombar(vertical)">
                                      <p:cBhvr>
                                        <p:cTn id="36" dur="500"/>
                                        <p:tgtEl>
                                          <p:spTgt spid="5">
                                            <p:txEl>
                                              <p:pRg st="0" end="0"/>
                                            </p:txEl>
                                          </p:spTgt>
                                        </p:tgtEl>
                                      </p:cBhvr>
                                    </p:animEffect>
                                  </p:childTnLst>
                                </p:cTn>
                              </p:par>
                              <p:par>
                                <p:cTn id="37" presetID="14" presetClass="entr" presetSubtype="5"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randombar(vertical)">
                                      <p:cBhvr>
                                        <p:cTn id="39" dur="500"/>
                                        <p:tgtEl>
                                          <p:spTgt spid="5">
                                            <p:txEl>
                                              <p:pRg st="2" end="2"/>
                                            </p:txEl>
                                          </p:spTgt>
                                        </p:tgtEl>
                                      </p:cBhvr>
                                    </p:animEffect>
                                  </p:childTnLst>
                                </p:cTn>
                              </p:par>
                              <p:par>
                                <p:cTn id="40" presetID="14" presetClass="entr" presetSubtype="5" fill="hold" grpId="0"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randombar(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randombar(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animBg="1"/>
      <p:bldP spid="6" grpId="0" build="p"/>
      <p:bldP spid="7" grpId="0" uiExpand="1" build="p"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Lucida Fax"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Lucida Fax" pitchFamily="18" charset="0"/>
            <a:cs typeface="Arial" panose="020B0604020202020204"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ff">
  <a:themeElements>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lobe">
  <a:themeElements>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am">
  <a:themeElements>
    <a:clrScheme name="Beam 13">
      <a:dk1>
        <a:srgbClr val="1F1F5F"/>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80"/>
        </a:dk1>
        <a:lt1>
          <a:srgbClr val="FFFFFF"/>
        </a:lt1>
        <a:dk2>
          <a:srgbClr val="000066"/>
        </a:dk2>
        <a:lt2>
          <a:srgbClr val="FFFFFF"/>
        </a:lt2>
        <a:accent1>
          <a:srgbClr val="3366FF"/>
        </a:accent1>
        <a:accent2>
          <a:srgbClr val="7B46D0"/>
        </a:accent2>
        <a:accent3>
          <a:srgbClr val="AAAAB8"/>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1">
        <a:dk1>
          <a:srgbClr val="000080"/>
        </a:dk1>
        <a:lt1>
          <a:srgbClr val="FFFFFF"/>
        </a:lt1>
        <a:dk2>
          <a:srgbClr val="00002E"/>
        </a:dk2>
        <a:lt2>
          <a:srgbClr val="FFFFFF"/>
        </a:lt2>
        <a:accent1>
          <a:srgbClr val="3366FF"/>
        </a:accent1>
        <a:accent2>
          <a:srgbClr val="7B46D0"/>
        </a:accent2>
        <a:accent3>
          <a:srgbClr val="AAAA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2">
        <a:dk1>
          <a:srgbClr val="000080"/>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3">
        <a:dk1>
          <a:srgbClr val="1F1F5F"/>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it">
  <a:themeElements>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3835</TotalTime>
  <Words>15322</Words>
  <Application>Microsoft Office PowerPoint</Application>
  <PresentationFormat>Widescreen</PresentationFormat>
  <Paragraphs>812</Paragraphs>
  <Slides>134</Slides>
  <Notes>1</Notes>
  <HiddenSlides>0</HiddenSlides>
  <MMClips>0</MMClips>
  <ScaleCrop>false</ScaleCrop>
  <HeadingPairs>
    <vt:vector size="6" baseType="variant">
      <vt:variant>
        <vt:lpstr>Fonts Used</vt:lpstr>
      </vt:variant>
      <vt:variant>
        <vt:i4>28</vt:i4>
      </vt:variant>
      <vt:variant>
        <vt:lpstr>Theme</vt:lpstr>
      </vt:variant>
      <vt:variant>
        <vt:i4>7</vt:i4>
      </vt:variant>
      <vt:variant>
        <vt:lpstr>Slide Titles</vt:lpstr>
      </vt:variant>
      <vt:variant>
        <vt:i4>134</vt:i4>
      </vt:variant>
    </vt:vector>
  </HeadingPairs>
  <TitlesOfParts>
    <vt:vector size="169" baseType="lpstr">
      <vt:lpstr>Aharoni</vt:lpstr>
      <vt:lpstr>Arial Narrow</vt:lpstr>
      <vt:lpstr>Arial</vt:lpstr>
      <vt:lpstr>Bernard MT Condensed</vt:lpstr>
      <vt:lpstr>HebrewTh</vt:lpstr>
      <vt:lpstr>Franklin Gothic Medium</vt:lpstr>
      <vt:lpstr>Eras Bold ITC</vt:lpstr>
      <vt:lpstr>Matura MT Script Capitals</vt:lpstr>
      <vt:lpstr>Eras Demi ITC</vt:lpstr>
      <vt:lpstr>Calibri</vt:lpstr>
      <vt:lpstr>Book Antiqua</vt:lpstr>
      <vt:lpstr>Impact</vt:lpstr>
      <vt:lpstr>Old English Text MT</vt:lpstr>
      <vt:lpstr>Brush Script MT</vt:lpstr>
      <vt:lpstr>Verdana</vt:lpstr>
      <vt:lpstr>Wingdings</vt:lpstr>
      <vt:lpstr>Garamond</vt:lpstr>
      <vt:lpstr>Agency FB</vt:lpstr>
      <vt:lpstr>Cooper Black</vt:lpstr>
      <vt:lpstr>Wingdings 3</vt:lpstr>
      <vt:lpstr>Bradley Hand ITC</vt:lpstr>
      <vt:lpstr>Greekth</vt:lpstr>
      <vt:lpstr>MARKETPRO</vt:lpstr>
      <vt:lpstr>Lucida Bright</vt:lpstr>
      <vt:lpstr>Bookman Old Style</vt:lpstr>
      <vt:lpstr>Century Gothic</vt:lpstr>
      <vt:lpstr>Arial Rounded MT Bold</vt:lpstr>
      <vt:lpstr>Tahoma</vt:lpstr>
      <vt:lpstr>Ion Boardroom</vt:lpstr>
      <vt:lpstr>Teamwork</vt:lpstr>
      <vt:lpstr>Cliff</vt:lpstr>
      <vt:lpstr>Globe</vt:lpstr>
      <vt:lpstr>Beam</vt:lpstr>
      <vt:lpstr>Balance</vt:lpstr>
      <vt:lpstr>Slit</vt:lpstr>
      <vt:lpstr>Hebrews</vt:lpstr>
      <vt:lpstr>A Christological System of Worship</vt:lpstr>
      <vt:lpstr>AUTHOR</vt:lpstr>
      <vt:lpstr>Why Paul probably didn’t write Hebrews:</vt:lpstr>
      <vt:lpstr>Eusebius in the 4th century, after exploring the varied traditions in the church, probably sums up the majority opinion about authorship:</vt:lpstr>
      <vt:lpstr>READERS AND OCCASION</vt:lpstr>
      <vt:lpstr>DATE</vt:lpstr>
      <vt:lpstr>CANONICITY</vt:lpstr>
      <vt:lpstr>Early Copies</vt:lpstr>
      <vt:lpstr>LITERARY CHARACTER</vt:lpstr>
      <vt:lpstr>ARGUMENT</vt:lpstr>
      <vt:lpstr>The Better Way! krei&lt;ttwn (= superior);  dia&lt;foroj (= better)</vt:lpstr>
      <vt:lpstr>STRUCTURE</vt:lpstr>
      <vt:lpstr>OPENING (1:1-3)</vt:lpstr>
      <vt:lpstr>The Seven Confessions</vt:lpstr>
      <vt:lpstr>The Son, the karakth&lt;r of God:</vt:lpstr>
      <vt:lpstr>The Supremacy of the Son</vt:lpstr>
      <vt:lpstr>The Priestly Work of the Son</vt:lpstr>
      <vt:lpstr>NEGATIONS AND AFFIRMATIONS</vt:lpstr>
      <vt:lpstr>SUPERIOR TO ANGELS (1:4—2:18)</vt:lpstr>
      <vt:lpstr>The Royal Son (1:5; Ps. 2:7; 2 Sa. 7:14)</vt:lpstr>
      <vt:lpstr>The Hebrew Bible and the Septuagint (1:6; Dt. 32:43)</vt:lpstr>
      <vt:lpstr>The Royal Wedding Psalm (1:7-9; Ps. 45)</vt:lpstr>
      <vt:lpstr>The Son as the Eternal Lord (1:10-12; Ps. 102:25-27)</vt:lpstr>
      <vt:lpstr>The Son as the Regent at God’s Right Hand (1:13-14; Ps. 110:1)</vt:lpstr>
      <vt:lpstr>The First Solemn Warning (2:1-4)</vt:lpstr>
      <vt:lpstr>The Humanness of Jesus (2:5-8a)</vt:lpstr>
      <vt:lpstr>The Condescension of the Son (2:8b-9)</vt:lpstr>
      <vt:lpstr>Perfection through Suffering (2:10-11a)</vt:lpstr>
      <vt:lpstr>Brothers Together (2:11b-13)</vt:lpstr>
      <vt:lpstr>Destroying the Destroyer (2:14-18)</vt:lpstr>
      <vt:lpstr>i[la&lt;skomai</vt:lpstr>
      <vt:lpstr>SUPERIOR TO MOSES (3:1-19)</vt:lpstr>
      <vt:lpstr>The Second Solemn Warning (3:7-19)</vt:lpstr>
      <vt:lpstr>“Today” is for us, too!</vt:lpstr>
      <vt:lpstr>The Divine Oath</vt:lpstr>
      <vt:lpstr>SUPERIOR TO JOSHUA (4:1-13)</vt:lpstr>
      <vt:lpstr>The Unfinished Conquest</vt:lpstr>
      <vt:lpstr>Covenant Failure</vt:lpstr>
      <vt:lpstr>Joshua did not provide the full measure of rest:</vt:lpstr>
      <vt:lpstr>“Today” means “now”:</vt:lpstr>
      <vt:lpstr>What is this Sabbath Rest?</vt:lpstr>
      <vt:lpstr>Completing the Second Warning (4:11-13)</vt:lpstr>
      <vt:lpstr>SUPERIOR TO AARON (4:14—10:18)</vt:lpstr>
      <vt:lpstr>The Office of Christ’s Priesthood (5-7)</vt:lpstr>
      <vt:lpstr>The Priest of Eternal Salvation (4:14-16)</vt:lpstr>
      <vt:lpstr>Hints of the Heavenly Sanctuary</vt:lpstr>
      <vt:lpstr>PowerPoint Presentation</vt:lpstr>
      <vt:lpstr>The Ark as a Throne</vt:lpstr>
      <vt:lpstr>THE HIGH PRIESTLY ENTRANCE OF CHRIST INTO HEAVEN The author of Hebrews sees a profound parallel between Yom Kippur and the death, resurrection, and ascension of Jesus.</vt:lpstr>
      <vt:lpstr>Drawing Near the Throne of Grace (4:16)</vt:lpstr>
      <vt:lpstr>The Two Basic High Priestly Qualifications (5:1-10)</vt:lpstr>
      <vt:lpstr>The Qualifications of Jesus</vt:lpstr>
      <vt:lpstr>The Third Solemn Warning (5:11—6:12)</vt:lpstr>
      <vt:lpstr>Sluggish Disciples</vt:lpstr>
      <vt:lpstr>The Basics</vt:lpstr>
      <vt:lpstr>PowerPoint Presentation</vt:lpstr>
      <vt:lpstr>Blessings Now Enjoyed</vt:lpstr>
      <vt:lpstr>The Fruit of Life Demonstrates Faith or Its Absence</vt:lpstr>
      <vt:lpstr>The Debate About Falling from Grace</vt:lpstr>
      <vt:lpstr>Without question, the solemn warnings in Hebrews have sharpened this debate.</vt:lpstr>
      <vt:lpstr>PowerPoint Presentation</vt:lpstr>
      <vt:lpstr>The Two Positions</vt:lpstr>
      <vt:lpstr>Both sides agree that there are some who claim to be Christians but fall away. </vt:lpstr>
      <vt:lpstr>Caution and Hope</vt:lpstr>
      <vt:lpstr>God’s Promises are Sure (6:13-20)</vt:lpstr>
      <vt:lpstr>Divine Promises</vt:lpstr>
      <vt:lpstr>Christians are the Heirs of God’s Promises</vt:lpstr>
      <vt:lpstr>Melchizedek’s Priesthood (7:1-10)</vt:lpstr>
      <vt:lpstr>Unpacking Melchizedek (Ge. 14:17-24)</vt:lpstr>
      <vt:lpstr>A Priest with No Genealogy</vt:lpstr>
      <vt:lpstr>The Superiority of Christ over Aaron</vt:lpstr>
      <vt:lpstr>A Priest Forever!</vt:lpstr>
      <vt:lpstr>Was Melchizedek a pre-incarnation of Christ?</vt:lpstr>
      <vt:lpstr>A New Priesthood (7:11-25)</vt:lpstr>
      <vt:lpstr>The Ordination Ritual for Aaron, His Sons and the Transfer of Office  (Lv. 8-9)</vt:lpstr>
      <vt:lpstr>The Problem with Hereditary Priesthood</vt:lpstr>
      <vt:lpstr>The Change in Priesthood</vt:lpstr>
      <vt:lpstr>A Priest Forever!</vt:lpstr>
      <vt:lpstr>The Better Priesthood (7:26-28)</vt:lpstr>
      <vt:lpstr>Once for All!</vt:lpstr>
      <vt:lpstr>The Function of Christ’s Priesthood (8-10)</vt:lpstr>
      <vt:lpstr>High Priest of a New Covenant (8:1-13)</vt:lpstr>
      <vt:lpstr>The True Tent (8:1-2)</vt:lpstr>
      <vt:lpstr>Priestly Gifts and Sacrifices (8:3-5)</vt:lpstr>
      <vt:lpstr>Temple Patterns The idea of a temple model or pattern was known both within and outside Israel.</vt:lpstr>
      <vt:lpstr>A Heavenly, Priestly Ministry (8:6)</vt:lpstr>
      <vt:lpstr>The Better Promises (8:7-12)</vt:lpstr>
      <vt:lpstr>THE PROBLEM WITH THE OLD COVENANT Corporate Retributive Justice</vt:lpstr>
      <vt:lpstr>The New Covenant</vt:lpstr>
      <vt:lpstr>The New Covenant Cont.--</vt:lpstr>
      <vt:lpstr>The Obsolete Covenant (8:13)</vt:lpstr>
      <vt:lpstr>Worship in the Earthly Sanctuary (9:1-10)</vt:lpstr>
      <vt:lpstr>The Pattern of Tabernacle Worship</vt:lpstr>
      <vt:lpstr>The Center (Lv. 16)</vt:lpstr>
      <vt:lpstr>Yom Kippur (Lv. 16)</vt:lpstr>
      <vt:lpstr>Restricted Access to God</vt:lpstr>
      <vt:lpstr>Christ, the High Priest of “Good Things that are Already Here” (9:11-28)</vt:lpstr>
      <vt:lpstr>“Good Things To come” vs. “Good Things Already Here”  An important textual variant in 9:11 affects the way one understands the passage.</vt:lpstr>
      <vt:lpstr>The Final Yom Kippur</vt:lpstr>
      <vt:lpstr>The a fortiori Argument</vt:lpstr>
      <vt:lpstr>The New Covenant</vt:lpstr>
      <vt:lpstr>Word with a Double Meaning</vt:lpstr>
      <vt:lpstr>Symbolic Actions of Blood Application</vt:lpstr>
      <vt:lpstr>The Blood Ritual in the Heavenlies</vt:lpstr>
      <vt:lpstr>The Completion of the Atonement Ritual</vt:lpstr>
      <vt:lpstr>Once for All! (10:1-18)</vt:lpstr>
      <vt:lpstr>The Shadow and the True Form</vt:lpstr>
      <vt:lpstr>Christ’s Willing Surrender</vt:lpstr>
      <vt:lpstr>The “Body” of the Lord</vt:lpstr>
      <vt:lpstr>The Session of Christ</vt:lpstr>
      <vt:lpstr>“Under his feet” The language “a footstool under his feet” derives from the ancient practice of the use of a footstool for a seated king and placing one’s foot on an enemy’s neck after conquest.</vt:lpstr>
      <vt:lpstr>The Internal Quality of the New Covenant</vt:lpstr>
      <vt:lpstr>Call to Perseverance (10:19—13:17)</vt:lpstr>
      <vt:lpstr>Holding to the Hope (10:19-25)</vt:lpstr>
      <vt:lpstr>The Fourth Solemn Warning (10:26-39)</vt:lpstr>
      <vt:lpstr>Sinning Deliberately</vt:lpstr>
      <vt:lpstr>Remembering</vt:lpstr>
      <vt:lpstr>The Habakkuk Allusion (Hab. 2:3-4)</vt:lpstr>
      <vt:lpstr>The Great Cloud of Witnesses (11)</vt:lpstr>
      <vt:lpstr>The Larger Context</vt:lpstr>
      <vt:lpstr>Awaiting God’s Promises</vt:lpstr>
      <vt:lpstr>Life in the Present Must be Lived in View of the Promise Yet to be Fulfilled</vt:lpstr>
      <vt:lpstr>The Fifth Solemn Warning (12:1-29)</vt:lpstr>
      <vt:lpstr>The Metaphor of the Foot Race</vt:lpstr>
      <vt:lpstr>PowerPoint Presentation</vt:lpstr>
      <vt:lpstr>The Persecuted Readers</vt:lpstr>
      <vt:lpstr>Don’t Fall Short!</vt:lpstr>
      <vt:lpstr>Sinai and Zion Using the two ancient holy mountains as metaphors, the author contrasts the old and new covenants.</vt:lpstr>
      <vt:lpstr>The Climax of the Final Warning</vt:lpstr>
      <vt:lpstr>Living as Pilgrim People (13)</vt:lpstr>
      <vt:lpstr>Charity and Affections</vt:lpstr>
      <vt:lpstr>Leaders and Spiritual Life</vt:lpstr>
      <vt:lpstr>The New Worship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WEEK</dc:title>
  <dc:creator>Daniel Lewis</dc:creator>
  <cp:lastModifiedBy>Stephanie Lucas</cp:lastModifiedBy>
  <cp:revision>392</cp:revision>
  <dcterms:created xsi:type="dcterms:W3CDTF">2017-02-26T13:02:53Z</dcterms:created>
  <dcterms:modified xsi:type="dcterms:W3CDTF">2018-09-03T18:07:17Z</dcterms:modified>
</cp:coreProperties>
</file>