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96" r:id="rId1"/>
  </p:sldMasterIdLst>
  <p:notesMasterIdLst>
    <p:notesMasterId r:id="rId43"/>
  </p:notesMasterIdLst>
  <p:sldIdLst>
    <p:sldId id="256" r:id="rId2"/>
    <p:sldId id="267" r:id="rId3"/>
    <p:sldId id="258" r:id="rId4"/>
    <p:sldId id="265" r:id="rId5"/>
    <p:sldId id="259" r:id="rId6"/>
    <p:sldId id="294" r:id="rId7"/>
    <p:sldId id="260" r:id="rId8"/>
    <p:sldId id="266" r:id="rId9"/>
    <p:sldId id="277" r:id="rId10"/>
    <p:sldId id="261" r:id="rId11"/>
    <p:sldId id="262" r:id="rId12"/>
    <p:sldId id="263" r:id="rId13"/>
    <p:sldId id="268" r:id="rId14"/>
    <p:sldId id="264" r:id="rId15"/>
    <p:sldId id="269" r:id="rId16"/>
    <p:sldId id="270" r:id="rId17"/>
    <p:sldId id="271" r:id="rId18"/>
    <p:sldId id="278" r:id="rId19"/>
    <p:sldId id="272" r:id="rId20"/>
    <p:sldId id="295" r:id="rId21"/>
    <p:sldId id="273" r:id="rId22"/>
    <p:sldId id="279" r:id="rId23"/>
    <p:sldId id="274" r:id="rId24"/>
    <p:sldId id="275" r:id="rId25"/>
    <p:sldId id="276" r:id="rId26"/>
    <p:sldId id="280" r:id="rId27"/>
    <p:sldId id="296" r:id="rId28"/>
    <p:sldId id="288" r:id="rId29"/>
    <p:sldId id="281" r:id="rId30"/>
    <p:sldId id="282" r:id="rId31"/>
    <p:sldId id="283" r:id="rId32"/>
    <p:sldId id="289" r:id="rId33"/>
    <p:sldId id="284" r:id="rId34"/>
    <p:sldId id="285" r:id="rId35"/>
    <p:sldId id="286" r:id="rId36"/>
    <p:sldId id="287" r:id="rId37"/>
    <p:sldId id="290" r:id="rId38"/>
    <p:sldId id="291" r:id="rId39"/>
    <p:sldId id="292" r:id="rId40"/>
    <p:sldId id="293" r:id="rId41"/>
    <p:sldId id="297" r:id="rId42"/>
  </p:sldIdLst>
  <p:sldSz cx="12192000" cy="6858000"/>
  <p:notesSz cx="6858000" cy="9144000"/>
  <p:embeddedFontLst>
    <p:embeddedFont>
      <p:font typeface="Lucida Sans Unicode" panose="020B0602030504020204" pitchFamily="34" charset="0"/>
      <p:regular r:id="rId44"/>
    </p:embeddedFont>
    <p:embeddedFont>
      <p:font typeface="Bradley Hand ITC" panose="03070402050302030203" pitchFamily="66" charset="0"/>
      <p:regular r:id="rId45"/>
    </p:embeddedFont>
    <p:embeddedFont>
      <p:font typeface="Arial Black" panose="020B0A04020102020204" pitchFamily="34" charset="0"/>
      <p:bold r:id="rId46"/>
    </p:embeddedFont>
    <p:embeddedFont>
      <p:font typeface="Freestyle Script" panose="030804020302050B0404" pitchFamily="66" charset="0"/>
      <p:regular r:id="rId47"/>
    </p:embeddedFont>
    <p:embeddedFont>
      <p:font typeface="Narkisim" panose="020E0502050101010101" pitchFamily="34" charset="-79"/>
      <p:regular r:id="rId48"/>
    </p:embeddedFont>
    <p:embeddedFont>
      <p:font typeface="Book Antiqua" panose="02040602050305030304" pitchFamily="18" charset="0"/>
      <p:regular r:id="rId49"/>
      <p:bold r:id="rId50"/>
      <p:italic r:id="rId51"/>
      <p:boldItalic r:id="rId52"/>
    </p:embeddedFont>
    <p:embeddedFont>
      <p:font typeface="Tempus Sans ITC" panose="04020404030D07020202" pitchFamily="82" charset="0"/>
      <p:regular r:id="rId53"/>
    </p:embeddedFont>
    <p:embeddedFont>
      <p:font typeface="Arial Narrow" panose="020B0606020202030204" pitchFamily="34" charset="0"/>
      <p:regular r:id="rId54"/>
      <p:bold r:id="rId55"/>
      <p:italic r:id="rId56"/>
      <p:boldItalic r:id="rId57"/>
    </p:embeddedFont>
    <p:embeddedFont>
      <p:font typeface="Calibri" panose="020F0502020204030204" pitchFamily="34" charset="0"/>
      <p:regular r:id="rId58"/>
      <p:bold r:id="rId59"/>
      <p:italic r:id="rId60"/>
      <p:boldItalic r:id="rId61"/>
    </p:embeddedFont>
    <p:embeddedFont>
      <p:font typeface="Gill Sans MT" panose="020B0502020104020203" pitchFamily="34" charset="0"/>
      <p:regular r:id="rId62"/>
      <p:bold r:id="rId63"/>
      <p:italic r:id="rId64"/>
      <p:boldItalic r:id="rId65"/>
    </p:embeddedFont>
    <p:embeddedFont>
      <p:font typeface="Comic Sans MS" panose="030F0702030302020204" pitchFamily="66" charset="0"/>
      <p:regular r:id="rId66"/>
      <p:bold r:id="rId67"/>
      <p:italic r:id="rId68"/>
      <p:boldItalic r:id="rId69"/>
    </p:embeddedFont>
    <p:embeddedFont>
      <p:font typeface="Impact" panose="020B0806030902050204" pitchFamily="34" charset="0"/>
      <p:regular r:id="rId70"/>
    </p:embeddedFont>
    <p:embeddedFont>
      <p:font typeface="HebrewTh" pitchFamily="2" charset="0"/>
      <p:regular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0" d="100"/>
          <a:sy n="60" d="100"/>
        </p:scale>
        <p:origin x="10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font" Target="fonts/font25.fntdata"/><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92A55-06B4-4B9C-9267-DC5F77792EEE}"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AF792-8C65-4B13-A9F8-6103B661B136}" type="slidenum">
              <a:rPr lang="en-US" smtClean="0"/>
              <a:t>‹#›</a:t>
            </a:fld>
            <a:endParaRPr lang="en-US"/>
          </a:p>
        </p:txBody>
      </p:sp>
    </p:spTree>
    <p:extLst>
      <p:ext uri="{BB962C8B-B14F-4D97-AF65-F5344CB8AC3E}">
        <p14:creationId xmlns:p14="http://schemas.microsoft.com/office/powerpoint/2010/main" val="397142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52F4CE3-28E0-4114-A5B5-7BB874F3D691}" type="datetime1">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1B19A9-CA69-4346-B80F-5087E0C131EA}"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89465-B061-41F2-9083-EBAB1E9AA9AE}" type="datetime1">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48FE0037-441A-45B0-A518-0B5A208E7C2B}" type="datetime1">
              <a:rPr lang="en-US" altLang="en-US" smtClean="0"/>
              <a:t>1/17/2018</a:t>
            </a:fld>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3D9F9532-9C9D-4B5A-891E-48681EA2912F}" type="slidenum">
              <a:rPr lang="en-US" altLang="en-US"/>
              <a:pPr>
                <a:defRPr/>
              </a:pPr>
              <a:t>‹#›</a:t>
            </a:fld>
            <a:endParaRPr lang="en-US" altLang="en-US"/>
          </a:p>
        </p:txBody>
      </p:sp>
    </p:spTree>
    <p:extLst>
      <p:ext uri="{BB962C8B-B14F-4D97-AF65-F5344CB8AC3E}">
        <p14:creationId xmlns:p14="http://schemas.microsoft.com/office/powerpoint/2010/main" val="366968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4A95F-41BE-414F-85F4-49304C1575B1}" type="datetime1">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C882B16D-D9B9-4537-BBDC-F5A4429172B2}" type="datetime1">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FD47EC2-80EC-4434-9534-1C8734326630}" type="datetime1">
              <a:rPr lang="en-US" smtClean="0"/>
              <a:t>1/17/2018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7296E49B-D619-43DA-8371-A4C5FF31271F}" type="datetime1">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DCE51-A5E3-4EA2-92A0-55BD958E614E}" type="datetime1">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35CF1-9D36-4EEB-A67F-EBE1C3334B0D}" type="datetime1">
              <a:rPr lang="en-US" smtClean="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9F915C3-116E-4C43-B834-F49EA7FB0512}" type="datetime1">
              <a:rPr lang="en-US" smtClean="0"/>
              <a:t>1/17/2018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1ED408F-C37F-41C1-8AD4-6C3DBD9FF718}" type="datetime1">
              <a:rPr lang="en-US" smtClean="0"/>
              <a:t>1/17/2018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F9BACD3-2565-484B-86C7-55139B51EBB7}" type="datetime1">
              <a:rPr lang="en-US" smtClean="0"/>
              <a:t>1/17/2018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3701" y="3951465"/>
            <a:ext cx="6801612" cy="1239894"/>
          </a:xfrm>
        </p:spPr>
        <p:txBody>
          <a:bodyPr>
            <a:normAutofit/>
          </a:bodyPr>
          <a:lstStyle/>
          <a:p>
            <a:r>
              <a:rPr lang="en-US" sz="4800"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Questioning God</a:t>
            </a:r>
          </a:p>
        </p:txBody>
      </p:sp>
      <p:pic>
        <p:nvPicPr>
          <p:cNvPr id="4" name="Picture 7" descr="bar079c01"/>
          <p:cNvPicPr>
            <a:picLocks noChangeAspect="1" noChangeArrowheads="1"/>
          </p:cNvPicPr>
          <p:nvPr/>
        </p:nvPicPr>
        <p:blipFill>
          <a:blip r:embed="rId2">
            <a:lum bright="30000" contrast="36000"/>
            <a:extLst>
              <a:ext uri="{28A0092B-C50C-407E-A947-70E740481C1C}">
                <a14:useLocalDpi xmlns:a14="http://schemas.microsoft.com/office/drawing/2010/main"/>
              </a:ext>
            </a:extLst>
          </a:blip>
          <a:srcRect/>
          <a:stretch>
            <a:fillRect/>
          </a:stretch>
        </p:blipFill>
        <p:spPr>
          <a:xfrm>
            <a:off x="7361582" y="1013791"/>
            <a:ext cx="3627438" cy="480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txBox="1">
            <a:spLocks/>
          </p:cNvSpPr>
          <p:nvPr/>
        </p:nvSpPr>
        <p:spPr bwMode="blackWhite">
          <a:xfrm>
            <a:off x="1258957" y="2112727"/>
            <a:ext cx="7245626" cy="1838738"/>
          </a:xfrm>
          <a:prstGeom prst="rect">
            <a:avLst/>
          </a:prstGeom>
          <a:solidFill>
            <a:srgbClr val="FFFFFF"/>
          </a:soli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sz="9600" dirty="0">
                <a:latin typeface="Narkisim" panose="020E0502050101010101" pitchFamily="34" charset="-79"/>
                <a:cs typeface="Narkisim" panose="020E0502050101010101" pitchFamily="34" charset="-79"/>
              </a:rPr>
              <a:t>HABAKKUK</a:t>
            </a:r>
          </a:p>
        </p:txBody>
      </p:sp>
    </p:spTree>
    <p:extLst>
      <p:ext uri="{BB962C8B-B14F-4D97-AF65-F5344CB8AC3E}">
        <p14:creationId xmlns:p14="http://schemas.microsoft.com/office/powerpoint/2010/main" val="14521160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After </a:t>
            </a:r>
            <a:r>
              <a:rPr lang="en-US" sz="3200" dirty="0" err="1">
                <a:solidFill>
                  <a:schemeClr val="accent1">
                    <a:lumMod val="60000"/>
                    <a:lumOff val="40000"/>
                  </a:schemeClr>
                </a:solidFill>
              </a:rPr>
              <a:t>carchemish</a:t>
            </a:r>
            <a:endParaRPr lang="en-US" sz="3200" dirty="0">
              <a:solidFill>
                <a:schemeClr val="accent1">
                  <a:lumMod val="60000"/>
                  <a:lumOff val="40000"/>
                </a:schemeClr>
              </a:solidFill>
            </a:endParaRPr>
          </a:p>
        </p:txBody>
      </p:sp>
      <p:sp>
        <p:nvSpPr>
          <p:cNvPr id="3" name="Content Placeholder 2"/>
          <p:cNvSpPr>
            <a:spLocks noGrp="1"/>
          </p:cNvSpPr>
          <p:nvPr>
            <p:ph idx="1"/>
          </p:nvPr>
        </p:nvSpPr>
        <p:spPr>
          <a:xfrm>
            <a:off x="715617" y="2544418"/>
            <a:ext cx="10588487" cy="3379304"/>
          </a:xfrm>
        </p:spPr>
        <p:txBody>
          <a:bodyPr>
            <a:normAutofit/>
          </a:bodyPr>
          <a:lstStyle/>
          <a:p>
            <a:pPr marL="0" indent="0">
              <a:buNone/>
            </a:pPr>
            <a:r>
              <a:rPr lang="en-US" sz="2800" b="1" dirty="0">
                <a:solidFill>
                  <a:schemeClr val="accent2">
                    <a:lumMod val="60000"/>
                    <a:lumOff val="40000"/>
                  </a:schemeClr>
                </a:solidFill>
                <a:effectLst>
                  <a:outerShdw blurRad="38100" dist="38100" dir="2700000" algn="tl">
                    <a:srgbClr val="000000">
                      <a:alpha val="43137"/>
                    </a:srgbClr>
                  </a:outerShdw>
                </a:effectLst>
              </a:rPr>
              <a:t>After the Battle of Carchemish, Judah would be forced to change fealty from Egypt to Babylon during the reign of </a:t>
            </a:r>
            <a:r>
              <a:rPr lang="en-US" sz="2800" b="1" dirty="0" err="1">
                <a:solidFill>
                  <a:schemeClr val="accent2">
                    <a:lumMod val="60000"/>
                    <a:lumOff val="40000"/>
                  </a:schemeClr>
                </a:solidFill>
                <a:effectLst>
                  <a:outerShdw blurRad="38100" dist="38100" dir="2700000" algn="tl">
                    <a:srgbClr val="000000">
                      <a:alpha val="43137"/>
                    </a:srgbClr>
                  </a:outerShdw>
                </a:effectLst>
              </a:rPr>
              <a:t>Jehoiakim</a:t>
            </a:r>
            <a:r>
              <a:rPr lang="en-US" sz="2800" b="1" dirty="0">
                <a:solidFill>
                  <a:schemeClr val="accent2">
                    <a:lumMod val="60000"/>
                    <a:lumOff val="40000"/>
                  </a:schemeClr>
                </a:solidFill>
                <a:effectLst>
                  <a:outerShdw blurRad="38100" dist="38100" dir="2700000" algn="tl">
                    <a:srgbClr val="000000">
                      <a:alpha val="43137"/>
                    </a:srgbClr>
                  </a:outerShdw>
                </a:effectLst>
              </a:rPr>
              <a:t> (2 Kg. 23:34—24:1; 2 Chr. 36:4-6).</a:t>
            </a:r>
          </a:p>
          <a:p>
            <a:r>
              <a:rPr lang="en-US" sz="2400" i="1" dirty="0">
                <a:solidFill>
                  <a:schemeClr val="tx1"/>
                </a:solidFill>
                <a:effectLst>
                  <a:outerShdw blurRad="38100" dist="38100" dir="2700000" algn="tl">
                    <a:srgbClr val="000000">
                      <a:alpha val="43137"/>
                    </a:srgbClr>
                  </a:outerShdw>
                </a:effectLst>
              </a:rPr>
              <a:t>If this is indeed the political milieu of Habakkuk’s ministry, then he would have been a contemporary of Jeremiah (cf. Je. 36).</a:t>
            </a:r>
          </a:p>
          <a:p>
            <a:r>
              <a:rPr lang="en-US" sz="2400" i="1" dirty="0">
                <a:solidFill>
                  <a:schemeClr val="tx1"/>
                </a:solidFill>
                <a:effectLst>
                  <a:outerShdw blurRad="38100" dist="38100" dir="2700000" algn="tl">
                    <a:srgbClr val="000000">
                      <a:alpha val="43137"/>
                    </a:srgbClr>
                  </a:outerShdw>
                </a:effectLst>
              </a:rPr>
              <a:t>The previous exile of the northern nation Israel and the present looming threat of Babylon to Judah frame Habakkuk’s questions.</a:t>
            </a:r>
            <a:endParaRPr lang="en-US" sz="2400" i="1" dirty="0">
              <a:solidFill>
                <a:schemeClr val="tx1"/>
              </a:solidFill>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val="11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man himself</a:t>
            </a:r>
          </a:p>
        </p:txBody>
      </p:sp>
      <p:sp>
        <p:nvSpPr>
          <p:cNvPr id="3" name="Content Placeholder 2"/>
          <p:cNvSpPr>
            <a:spLocks noGrp="1"/>
          </p:cNvSpPr>
          <p:nvPr>
            <p:ph idx="1"/>
          </p:nvPr>
        </p:nvSpPr>
        <p:spPr>
          <a:xfrm>
            <a:off x="715617" y="2544418"/>
            <a:ext cx="10693281" cy="4039262"/>
          </a:xfrm>
        </p:spPr>
        <p:txBody>
          <a:bodyPr>
            <a:normAutofit/>
          </a:bodyPr>
          <a:lstStyle/>
          <a:p>
            <a:pPr marL="0" indent="0">
              <a:buNone/>
            </a:pPr>
            <a:r>
              <a:rPr lang="en-US" sz="2800" b="1" dirty="0">
                <a:solidFill>
                  <a:schemeClr val="accent2">
                    <a:lumMod val="60000"/>
                    <a:lumOff val="40000"/>
                  </a:schemeClr>
                </a:solidFill>
              </a:rPr>
              <a:t>Nothing particular is known of Habakkuk apart from his name in 1:1.</a:t>
            </a:r>
          </a:p>
          <a:p>
            <a:r>
              <a:rPr lang="en-US" sz="2400" i="1" dirty="0"/>
              <a:t>In the Additions to Daniel in the Apocrypha, there is the intriguing legend about Habakkuk carrying a stew to Daniel when he was in the den of lions (Bel and the Dragon 33-39), but though canonical for Roman Catholics and Eastern Orthodox, most Protestants have been skeptical.</a:t>
            </a:r>
          </a:p>
          <a:p>
            <a:r>
              <a:rPr lang="en-US" sz="2400" i="1" dirty="0"/>
              <a:t>His book begins with language typical of the prophets, “The burden that Habakkuk the Prophet saw…” (1:1).</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3524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964692"/>
            <a:ext cx="11193199" cy="1159530"/>
          </a:xfrm>
        </p:spPr>
        <p:txBody>
          <a:bodyPr>
            <a:normAutofit/>
          </a:bodyPr>
          <a:lstStyle/>
          <a:p>
            <a:pPr algn="l"/>
            <a:r>
              <a:rPr lang="en-US" sz="3200" dirty="0">
                <a:solidFill>
                  <a:schemeClr val="accent1">
                    <a:lumMod val="60000"/>
                    <a:lumOff val="40000"/>
                  </a:schemeClr>
                </a:solidFill>
              </a:rPr>
              <a:t>structure</a:t>
            </a:r>
          </a:p>
        </p:txBody>
      </p:sp>
      <p:sp>
        <p:nvSpPr>
          <p:cNvPr id="3" name="Content Placeholder 2"/>
          <p:cNvSpPr>
            <a:spLocks noGrp="1"/>
          </p:cNvSpPr>
          <p:nvPr>
            <p:ph idx="1"/>
          </p:nvPr>
        </p:nvSpPr>
        <p:spPr>
          <a:xfrm>
            <a:off x="715617" y="2544418"/>
            <a:ext cx="10588487" cy="775557"/>
          </a:xfrm>
        </p:spPr>
        <p:txBody>
          <a:bodyPr>
            <a:normAutofit/>
          </a:bodyPr>
          <a:lstStyle/>
          <a:p>
            <a:pPr marL="0" indent="0">
              <a:buNone/>
            </a:pPr>
            <a:r>
              <a:rPr lang="en-US" sz="2800" b="1" dirty="0">
                <a:solidFill>
                  <a:schemeClr val="accent2">
                    <a:lumMod val="60000"/>
                    <a:lumOff val="40000"/>
                  </a:schemeClr>
                </a:solidFill>
              </a:rPr>
              <a:t>The book falls into three major parts:</a:t>
            </a:r>
          </a:p>
        </p:txBody>
      </p:sp>
      <p:sp>
        <p:nvSpPr>
          <p:cNvPr id="4" name="TextBox 3"/>
          <p:cNvSpPr txBox="1"/>
          <p:nvPr/>
        </p:nvSpPr>
        <p:spPr>
          <a:xfrm>
            <a:off x="464234" y="3398471"/>
            <a:ext cx="3418449" cy="2739211"/>
          </a:xfrm>
          <a:prstGeom prst="rect">
            <a:avLst/>
          </a:prstGeom>
          <a:solidFill>
            <a:schemeClr val="accent2">
              <a:lumMod val="75000"/>
            </a:schemeClr>
          </a:solidFill>
          <a:ln>
            <a:solidFill>
              <a:schemeClr val="bg1"/>
            </a:solidFill>
          </a:ln>
        </p:spPr>
        <p:txBody>
          <a:bodyPr wrap="square" rtlCol="0">
            <a:spAutoFit/>
          </a:bodyPr>
          <a:lstStyle/>
          <a:p>
            <a:r>
              <a:rPr lang="en-US" sz="2800" dirty="0">
                <a:solidFill>
                  <a:srgbClr val="C00000"/>
                </a:solidFill>
                <a:effectLst>
                  <a:outerShdw blurRad="38100" dist="38100" dir="2700000" algn="tl">
                    <a:srgbClr val="000000">
                      <a:alpha val="43137"/>
                    </a:srgbClr>
                  </a:outerShdw>
                </a:effectLst>
                <a:latin typeface="Impact" panose="020B0806030902050204" pitchFamily="34" charset="0"/>
              </a:rPr>
              <a:t>The Dialogue with God</a:t>
            </a:r>
          </a:p>
          <a:p>
            <a:pPr marL="342900" indent="-342900">
              <a:buFont typeface="Arial" panose="020B0604020202020204" pitchFamily="34" charset="0"/>
              <a:buChar char="•"/>
            </a:pPr>
            <a:r>
              <a:rPr lang="en-US" sz="2400" i="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initial complaint and God’s answer (1:2-11)</a:t>
            </a:r>
          </a:p>
          <a:p>
            <a:pPr marL="342900" indent="-342900">
              <a:buFont typeface="Arial" panose="020B0604020202020204" pitchFamily="34" charset="0"/>
              <a:buChar char="•"/>
            </a:pPr>
            <a:r>
              <a:rPr lang="en-US" sz="2400" i="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second complaint and God’s answer (1:12—2:5)</a:t>
            </a:r>
          </a:p>
        </p:txBody>
      </p:sp>
      <p:sp>
        <p:nvSpPr>
          <p:cNvPr id="6" name="TextBox 5"/>
          <p:cNvSpPr txBox="1"/>
          <p:nvPr/>
        </p:nvSpPr>
        <p:spPr>
          <a:xfrm>
            <a:off x="4351609" y="3398471"/>
            <a:ext cx="3418449" cy="1261884"/>
          </a:xfrm>
          <a:prstGeom prst="rect">
            <a:avLst/>
          </a:prstGeom>
          <a:solidFill>
            <a:schemeClr val="tx2">
              <a:lumMod val="75000"/>
            </a:schemeClr>
          </a:solidFill>
          <a:ln>
            <a:solidFill>
              <a:schemeClr val="bg1"/>
            </a:solidFill>
          </a:ln>
        </p:spPr>
        <p:txBody>
          <a:bodyPr wrap="square" rtlCol="0">
            <a:spAutoFit/>
          </a:bodyPr>
          <a:lstStyle/>
          <a:p>
            <a:r>
              <a:rPr lang="en-US" sz="2800" dirty="0">
                <a:solidFill>
                  <a:srgbClr val="C00000"/>
                </a:solidFill>
                <a:effectLst>
                  <a:outerShdw blurRad="38100" dist="38100" dir="2700000" algn="tl">
                    <a:srgbClr val="000000">
                      <a:alpha val="43137"/>
                    </a:srgbClr>
                  </a:outerShdw>
                </a:effectLst>
                <a:latin typeface="Impact" panose="020B0806030902050204" pitchFamily="34" charset="0"/>
              </a:rPr>
              <a:t>Taunt Against Babylon</a:t>
            </a:r>
          </a:p>
          <a:p>
            <a:r>
              <a:rPr lang="en-US" sz="2400" i="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five woes against Babylon (2:6-20)</a:t>
            </a:r>
          </a:p>
        </p:txBody>
      </p:sp>
      <p:sp>
        <p:nvSpPr>
          <p:cNvPr id="7" name="TextBox 6"/>
          <p:cNvSpPr txBox="1"/>
          <p:nvPr/>
        </p:nvSpPr>
        <p:spPr>
          <a:xfrm>
            <a:off x="8238984" y="3398471"/>
            <a:ext cx="3418449" cy="2739211"/>
          </a:xfrm>
          <a:prstGeom prst="rect">
            <a:avLst/>
          </a:prstGeom>
          <a:solidFill>
            <a:schemeClr val="accent2">
              <a:lumMod val="75000"/>
            </a:schemeClr>
          </a:solidFill>
          <a:ln>
            <a:solidFill>
              <a:schemeClr val="bg1"/>
            </a:solidFill>
          </a:ln>
        </p:spPr>
        <p:txBody>
          <a:bodyPr wrap="square" rtlCol="0">
            <a:spAutoFit/>
          </a:bodyPr>
          <a:lstStyle/>
          <a:p>
            <a:r>
              <a:rPr lang="en-US" sz="2800" dirty="0">
                <a:solidFill>
                  <a:srgbClr val="C00000"/>
                </a:solidFill>
                <a:effectLst>
                  <a:outerShdw blurRad="38100" dist="38100" dir="2700000" algn="tl">
                    <a:srgbClr val="000000">
                      <a:alpha val="43137"/>
                    </a:srgbClr>
                  </a:outerShdw>
                </a:effectLst>
                <a:latin typeface="Impact" panose="020B0806030902050204" pitchFamily="34" charset="0"/>
              </a:rPr>
              <a:t>The Divine Theophany</a:t>
            </a:r>
          </a:p>
          <a:p>
            <a:r>
              <a:rPr lang="en-US" sz="2400" i="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 prophet’s visionary prayer of God’s divine </a:t>
            </a:r>
            <a:r>
              <a:rPr lang="en-US" sz="2400" i="1" dirty="0" err="1">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theophanies</a:t>
            </a:r>
            <a:r>
              <a:rPr lang="en-US" sz="2400" i="1" dirty="0">
                <a:effectLst>
                  <a:outerShdw blurRad="38100" dist="38100" dir="2700000" algn="tl">
                    <a:srgbClr val="000000">
                      <a:alpha val="43137"/>
                    </a:srgbClr>
                  </a:outerShdw>
                </a:effectLst>
                <a:latin typeface="Comic Sans MS" panose="030F0702030302020204" pitchFamily="66" charset="0"/>
                <a:cs typeface="Arial" panose="020B0604020202020204" pitchFamily="34" charset="0"/>
              </a:rPr>
              <a:t> and judgments in history (3)</a:t>
            </a:r>
          </a:p>
        </p:txBody>
      </p:sp>
      <p:sp>
        <p:nvSpPr>
          <p:cNvPr id="5" name="Slide Number Placeholder 4"/>
          <p:cNvSpPr>
            <a:spLocks noGrp="1"/>
          </p:cNvSpPr>
          <p:nvPr>
            <p:ph type="sldNum" sz="quarter" idx="12"/>
          </p:nvPr>
        </p:nvSpPr>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5305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214331"/>
            <a:ext cx="7729728" cy="1188720"/>
          </a:xfrm>
          <a:gradFill>
            <a:gsLst>
              <a:gs pos="0">
                <a:schemeClr val="accent1">
                  <a:lumMod val="5000"/>
                  <a:lumOff val="95000"/>
                </a:schemeClr>
              </a:gs>
              <a:gs pos="59000">
                <a:schemeClr val="accent2">
                  <a:lumMod val="75000"/>
                </a:schemeClr>
              </a:gs>
              <a:gs pos="83000">
                <a:schemeClr val="accent1">
                  <a:lumMod val="45000"/>
                  <a:lumOff val="55000"/>
                </a:schemeClr>
              </a:gs>
              <a:gs pos="0">
                <a:schemeClr val="accent1">
                  <a:lumMod val="30000"/>
                  <a:lumOff val="70000"/>
                </a:schemeClr>
              </a:gs>
            </a:gsLst>
            <a:lin ang="5400000" scaled="1"/>
          </a:gradFill>
        </p:spPr>
        <p:txBody>
          <a:bodyPr>
            <a:normAutofit/>
          </a:bodyPr>
          <a:lstStyle/>
          <a:p>
            <a:r>
              <a:rPr lang="en-US" sz="4800" dirty="0">
                <a:solidFill>
                  <a:schemeClr val="accent2">
                    <a:lumMod val="40000"/>
                    <a:lumOff val="6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The dialogue</a:t>
            </a:r>
          </a:p>
        </p:txBody>
      </p:sp>
      <p:pic>
        <p:nvPicPr>
          <p:cNvPr id="3" name="Picture 7" descr="bar079c01"/>
          <p:cNvPicPr>
            <a:picLocks noChangeAspect="1" noChangeArrowheads="1"/>
          </p:cNvPicPr>
          <p:nvPr/>
        </p:nvPicPr>
        <p:blipFill>
          <a:blip r:embed="rId2">
            <a:lum bright="30000" contrast="36000"/>
            <a:extLst>
              <a:ext uri="{28A0092B-C50C-407E-A947-70E740481C1C}">
                <a14:useLocalDpi xmlns:a14="http://schemas.microsoft.com/office/drawing/2010/main"/>
              </a:ext>
            </a:extLst>
          </a:blip>
          <a:srcRect/>
          <a:stretch>
            <a:fillRect/>
          </a:stretch>
        </p:blipFill>
        <p:spPr>
          <a:xfrm>
            <a:off x="6261652" y="768625"/>
            <a:ext cx="2450836" cy="32434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8A7A6979-0714-4377-B894-6BE4C2D6E202}" type="slidenum">
              <a:rPr lang="en-US" smtClean="0"/>
              <a:t>13</a:t>
            </a:fld>
            <a:endParaRPr lang="en-US" dirty="0"/>
          </a:p>
        </p:txBody>
      </p:sp>
    </p:spTree>
    <p:extLst>
      <p:ext uri="{BB962C8B-B14F-4D97-AF65-F5344CB8AC3E}">
        <p14:creationId xmlns:p14="http://schemas.microsoft.com/office/powerpoint/2010/main" val="1995614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first complaint (1:2-4)</a:t>
            </a:r>
          </a:p>
        </p:txBody>
      </p:sp>
      <p:sp>
        <p:nvSpPr>
          <p:cNvPr id="3" name="Content Placeholder 2"/>
          <p:cNvSpPr>
            <a:spLocks noGrp="1"/>
          </p:cNvSpPr>
          <p:nvPr>
            <p:ph idx="1"/>
          </p:nvPr>
        </p:nvSpPr>
        <p:spPr>
          <a:xfrm>
            <a:off x="715617" y="2544417"/>
            <a:ext cx="10588487" cy="4067397"/>
          </a:xfrm>
        </p:spPr>
        <p:txBody>
          <a:bodyPr>
            <a:normAutofit/>
          </a:bodyPr>
          <a:lstStyle/>
          <a:p>
            <a:pPr marL="0" indent="0">
              <a:buNone/>
            </a:pPr>
            <a:r>
              <a:rPr lang="en-US" sz="2800" b="1" dirty="0">
                <a:solidFill>
                  <a:schemeClr val="accent2">
                    <a:lumMod val="60000"/>
                    <a:lumOff val="40000"/>
                  </a:schemeClr>
                </a:solidFill>
              </a:rPr>
              <a:t>The initial question pertains to what seemed to be divine aloofness with regard to human violence and injustice.</a:t>
            </a:r>
          </a:p>
          <a:p>
            <a:r>
              <a:rPr lang="en-US" sz="2400" i="1" dirty="0"/>
              <a:t>If Yahweh was sovereign, why did he allow anarchy to prevail in the world?</a:t>
            </a:r>
          </a:p>
          <a:p>
            <a:r>
              <a:rPr lang="en-US" sz="2400" i="1" dirty="0"/>
              <a:t>The Torah, God’s instruction for life, seemed to have no effect. Hezekiah had made a valiant effort toward reform (2 Kg. 18:1-8), but after his death, Manasseh plunged headlong back into paganism (2 Kg. 21).</a:t>
            </a:r>
          </a:p>
          <a:p>
            <a:r>
              <a:rPr lang="en-US" sz="2400" i="1" dirty="0"/>
              <a:t>Habakkuk’s implicit question to God was, “Why don’t you do something?”</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201184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first answer (1:5-11)</a:t>
            </a:r>
          </a:p>
        </p:txBody>
      </p:sp>
      <p:sp>
        <p:nvSpPr>
          <p:cNvPr id="3" name="Content Placeholder 2"/>
          <p:cNvSpPr>
            <a:spLocks noGrp="1"/>
          </p:cNvSpPr>
          <p:nvPr>
            <p:ph idx="1"/>
          </p:nvPr>
        </p:nvSpPr>
        <p:spPr>
          <a:xfrm>
            <a:off x="715617" y="2544418"/>
            <a:ext cx="10588487" cy="3954856"/>
          </a:xfrm>
        </p:spPr>
        <p:txBody>
          <a:bodyPr>
            <a:normAutofit/>
          </a:bodyPr>
          <a:lstStyle/>
          <a:p>
            <a:pPr marL="0" indent="0">
              <a:buNone/>
            </a:pPr>
            <a:r>
              <a:rPr lang="en-US" sz="2800" b="1" dirty="0">
                <a:solidFill>
                  <a:schemeClr val="accent2">
                    <a:lumMod val="60000"/>
                    <a:lumOff val="40000"/>
                  </a:schemeClr>
                </a:solidFill>
              </a:rPr>
              <a:t>God’s answer was that he WAS about to do something, something so shocking and terrible that Habakkuk would be hard pressed to even believe it!</a:t>
            </a:r>
          </a:p>
          <a:p>
            <a:r>
              <a:rPr lang="en-US" sz="2400" i="1" dirty="0"/>
              <a:t>He already was putting his plan into action, for he was about to raise up the Babylonians, who would sweep across the ancient Near East in a veritable frenzy or war and annexation.</a:t>
            </a:r>
          </a:p>
          <a:p>
            <a:r>
              <a:rPr lang="en-US" sz="2400" i="1" dirty="0"/>
              <a:t>If the Assyrians had been fearful, the Babylonians would be even more so! Like predators, they would vanquish every opposing force, sending innumerable prisoners of war into exile.</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16318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second complaint (1:12-13)</a:t>
            </a:r>
          </a:p>
        </p:txBody>
      </p:sp>
      <p:sp>
        <p:nvSpPr>
          <p:cNvPr id="3" name="Content Placeholder 2"/>
          <p:cNvSpPr>
            <a:spLocks noGrp="1"/>
          </p:cNvSpPr>
          <p:nvPr>
            <p:ph idx="1"/>
          </p:nvPr>
        </p:nvSpPr>
        <p:spPr>
          <a:xfrm>
            <a:off x="715617" y="2544418"/>
            <a:ext cx="10735485" cy="4025194"/>
          </a:xfrm>
        </p:spPr>
        <p:txBody>
          <a:bodyPr>
            <a:normAutofit/>
          </a:bodyPr>
          <a:lstStyle/>
          <a:p>
            <a:pPr marL="0" indent="0">
              <a:buNone/>
            </a:pPr>
            <a:r>
              <a:rPr lang="en-US" sz="2800" b="1" dirty="0">
                <a:solidFill>
                  <a:schemeClr val="accent2">
                    <a:lumMod val="60000"/>
                    <a:lumOff val="40000"/>
                  </a:schemeClr>
                </a:solidFill>
              </a:rPr>
              <a:t>If anything, Yahweh’s answer made the original complaint more acute.</a:t>
            </a:r>
          </a:p>
          <a:p>
            <a:r>
              <a:rPr lang="en-US" sz="2400" i="1" dirty="0"/>
              <a:t>Yahweh could hardly be faithful to his own covenant promises if he allowed the Babylonians to exterminate the people of Israel; hence, the coming invasion must be a temporary judgment within history.</a:t>
            </a:r>
          </a:p>
          <a:p>
            <a:r>
              <a:rPr lang="en-US" sz="2400" i="1" dirty="0"/>
              <a:t>Even so, this seemed incompatible with Yahweh’s moral character: how could he allow the Babylonians to invade Jerusalem, since they were even more corrupt than the people of Judah?</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255688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Babylonian conquests (1:14-17)</a:t>
            </a:r>
          </a:p>
        </p:txBody>
      </p:sp>
      <p:sp>
        <p:nvSpPr>
          <p:cNvPr id="3" name="Content Placeholder 2"/>
          <p:cNvSpPr>
            <a:spLocks noGrp="1"/>
          </p:cNvSpPr>
          <p:nvPr>
            <p:ph idx="1"/>
          </p:nvPr>
        </p:nvSpPr>
        <p:spPr>
          <a:xfrm>
            <a:off x="715617" y="2544417"/>
            <a:ext cx="10588487" cy="4067397"/>
          </a:xfrm>
        </p:spPr>
        <p:txBody>
          <a:bodyPr/>
          <a:lstStyle/>
          <a:p>
            <a:pPr marL="0" indent="0">
              <a:buNone/>
            </a:pPr>
            <a:r>
              <a:rPr lang="en-US" sz="2800" b="1" dirty="0">
                <a:solidFill>
                  <a:schemeClr val="accent2">
                    <a:lumMod val="60000"/>
                    <a:lumOff val="40000"/>
                  </a:schemeClr>
                </a:solidFill>
              </a:rPr>
              <a:t>In an extended metaphor, Habakkuk describes the nations like fish in the sea.</a:t>
            </a:r>
          </a:p>
          <a:p>
            <a:r>
              <a:rPr lang="en-US" sz="2400" i="1" dirty="0"/>
              <a:t>The Babylonians would be great “fishers” of men, dropping their military dragnet into the water in order to scoop up nations in order to feed their own political ambitions.</a:t>
            </a:r>
          </a:p>
          <a:p>
            <a:r>
              <a:rPr lang="en-US" sz="2400" i="1" dirty="0"/>
              <a:t>The “net” was </a:t>
            </a:r>
            <a:r>
              <a:rPr lang="en-US" sz="2400" i="1" dirty="0" err="1"/>
              <a:t>Marduk</a:t>
            </a:r>
            <a:r>
              <a:rPr lang="en-US" sz="2400" i="1" dirty="0"/>
              <a:t>, the Babylonian god of war and chief among the more than 3000 deities in the Babylonian pantheon.</a:t>
            </a:r>
          </a:p>
          <a:p>
            <a:r>
              <a:rPr lang="en-US" sz="2400" i="1" dirty="0"/>
              <a:t>How could Yahweh permit such a pagan “net” to prevail?</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6521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478236" cy="6867251"/>
          </a:xfrm>
          <a:prstGeom prst="rect">
            <a:avLst/>
          </a:prstGeom>
        </p:spPr>
      </p:pic>
      <p:sp>
        <p:nvSpPr>
          <p:cNvPr id="3" name="TextBox 2"/>
          <p:cNvSpPr txBox="1"/>
          <p:nvPr/>
        </p:nvSpPr>
        <p:spPr>
          <a:xfrm>
            <a:off x="9556134" y="142332"/>
            <a:ext cx="2405576" cy="4893647"/>
          </a:xfrm>
          <a:prstGeom prst="rect">
            <a:avLst/>
          </a:prstGeom>
          <a:noFill/>
        </p:spPr>
        <p:txBody>
          <a:bodyPr wrap="square" rtlCol="0">
            <a:spAutoFit/>
          </a:bodyPr>
          <a:lstStyle/>
          <a:p>
            <a:r>
              <a:rPr lang="en-US" sz="2400" dirty="0">
                <a:latin typeface="Arial Narrow" panose="020B0606020202030204" pitchFamily="34" charset="0"/>
              </a:rPr>
              <a:t>This snake-dragon depiction of the Babylonian god </a:t>
            </a:r>
            <a:r>
              <a:rPr lang="en-US" sz="2400" dirty="0" err="1">
                <a:latin typeface="Arial Narrow" panose="020B0606020202030204" pitchFamily="34" charset="0"/>
              </a:rPr>
              <a:t>Marduk</a:t>
            </a:r>
            <a:r>
              <a:rPr lang="en-US" sz="2400" dirty="0">
                <a:latin typeface="Arial Narrow" panose="020B0606020202030204" pitchFamily="34" charset="0"/>
              </a:rPr>
              <a:t>, originally part of the Ishtar Gate in Babylon and created from terra-cotta glazed and molded bricks, dates to about 604-562 BC.  </a:t>
            </a:r>
            <a:r>
              <a:rPr lang="en-US" sz="2400" dirty="0" err="1">
                <a:latin typeface="Arial Narrow" panose="020B0606020202030204" pitchFamily="34" charset="0"/>
              </a:rPr>
              <a:t>Marduk</a:t>
            </a:r>
            <a:r>
              <a:rPr lang="en-US" sz="2400" dirty="0">
                <a:latin typeface="Arial Narrow" panose="020B0606020202030204" pitchFamily="34" charset="0"/>
              </a:rPr>
              <a:t> was the patron god of Babylon.</a:t>
            </a:r>
          </a:p>
        </p:txBody>
      </p:sp>
      <p:sp>
        <p:nvSpPr>
          <p:cNvPr id="4" name="TextBox 3"/>
          <p:cNvSpPr txBox="1"/>
          <p:nvPr/>
        </p:nvSpPr>
        <p:spPr>
          <a:xfrm>
            <a:off x="9541039" y="5659698"/>
            <a:ext cx="2166424" cy="369332"/>
          </a:xfrm>
          <a:prstGeom prst="rect">
            <a:avLst/>
          </a:prstGeom>
          <a:noFill/>
        </p:spPr>
        <p:txBody>
          <a:bodyPr wrap="square" rtlCol="0">
            <a:spAutoFit/>
          </a:bodyPr>
          <a:lstStyle/>
          <a:p>
            <a:r>
              <a:rPr lang="en-US" dirty="0">
                <a:latin typeface="Arial Narrow" panose="020B0606020202030204" pitchFamily="34" charset="0"/>
              </a:rPr>
              <a:t>Detroit Institute of Arts</a:t>
            </a:r>
          </a:p>
        </p:txBody>
      </p:sp>
      <p:sp>
        <p:nvSpPr>
          <p:cNvPr id="5" name="Slide Number Placeholder 4"/>
          <p:cNvSpPr>
            <a:spLocks noGrp="1"/>
          </p:cNvSpPr>
          <p:nvPr>
            <p:ph type="sldNum" sz="quarter" idx="12"/>
          </p:nvPr>
        </p:nvSpPr>
        <p:spPr/>
        <p:txBody>
          <a:bodyPr/>
          <a:lstStyle/>
          <a:p>
            <a:fld id="{8A7A6979-0714-4377-B894-6BE4C2D6E202}" type="slidenum">
              <a:rPr lang="en-US" smtClean="0"/>
              <a:t>18</a:t>
            </a:fld>
            <a:endParaRPr lang="en-US" dirty="0"/>
          </a:p>
        </p:txBody>
      </p:sp>
    </p:spTree>
    <p:extLst>
      <p:ext uri="{BB962C8B-B14F-4D97-AF65-F5344CB8AC3E}">
        <p14:creationId xmlns:p14="http://schemas.microsoft.com/office/powerpoint/2010/main" val="3710639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Waiting on Yahweh (2:1)</a:t>
            </a:r>
          </a:p>
        </p:txBody>
      </p:sp>
      <p:sp>
        <p:nvSpPr>
          <p:cNvPr id="3" name="Content Placeholder 2"/>
          <p:cNvSpPr>
            <a:spLocks noGrp="1"/>
          </p:cNvSpPr>
          <p:nvPr>
            <p:ph idx="1"/>
          </p:nvPr>
        </p:nvSpPr>
        <p:spPr>
          <a:xfrm>
            <a:off x="715617" y="2544418"/>
            <a:ext cx="10588487" cy="3379304"/>
          </a:xfrm>
        </p:spPr>
        <p:txBody>
          <a:bodyPr/>
          <a:lstStyle/>
          <a:p>
            <a:pPr marL="0" indent="0">
              <a:buNone/>
            </a:pPr>
            <a:r>
              <a:rPr lang="en-US" sz="2800" b="1" dirty="0">
                <a:solidFill>
                  <a:schemeClr val="accent2">
                    <a:lumMod val="60000"/>
                    <a:lumOff val="40000"/>
                  </a:schemeClr>
                </a:solidFill>
              </a:rPr>
              <a:t>Habakkuk resigned himself to wait and see what Yahweh would say.</a:t>
            </a:r>
          </a:p>
          <a:p>
            <a:r>
              <a:rPr lang="en-US" sz="2400" i="1" dirty="0"/>
              <a:t>Like a sentry on duty, he would await God’s answer.</a:t>
            </a:r>
          </a:p>
          <a:p>
            <a:r>
              <a:rPr lang="en-US" sz="2400" i="1" dirty="0"/>
              <a:t>His waiting on God was equally a waiting on the Babylonian doom that was coming.</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19</a:t>
            </a:fld>
            <a:endParaRPr lang="en-US" dirty="0"/>
          </a:p>
        </p:txBody>
      </p:sp>
    </p:spTree>
    <p:extLst>
      <p:ext uri="{BB962C8B-B14F-4D97-AF65-F5344CB8AC3E}">
        <p14:creationId xmlns:p14="http://schemas.microsoft.com/office/powerpoint/2010/main" val="41186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4214331"/>
            <a:ext cx="7729728" cy="1188720"/>
          </a:xfrm>
          <a:gradFill>
            <a:gsLst>
              <a:gs pos="0">
                <a:schemeClr val="accent1">
                  <a:lumMod val="5000"/>
                  <a:lumOff val="95000"/>
                </a:schemeClr>
              </a:gs>
              <a:gs pos="63000">
                <a:schemeClr val="accent2">
                  <a:lumMod val="75000"/>
                </a:schemeClr>
              </a:gs>
              <a:gs pos="95000">
                <a:schemeClr val="accent1">
                  <a:lumMod val="45000"/>
                  <a:lumOff val="55000"/>
                </a:schemeClr>
              </a:gs>
              <a:gs pos="0">
                <a:schemeClr val="accent1">
                  <a:lumMod val="30000"/>
                  <a:lumOff val="70000"/>
                </a:schemeClr>
              </a:gs>
            </a:gsLst>
            <a:lin ang="5400000" scaled="1"/>
          </a:gradFill>
        </p:spPr>
        <p:txBody>
          <a:bodyPr>
            <a:normAutofit/>
          </a:bodyPr>
          <a:lstStyle/>
          <a:p>
            <a:r>
              <a:rPr lang="en-US" sz="4800" dirty="0">
                <a:solidFill>
                  <a:schemeClr val="accent2">
                    <a:lumMod val="40000"/>
                    <a:lumOff val="6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introduction</a:t>
            </a:r>
          </a:p>
        </p:txBody>
      </p:sp>
      <p:pic>
        <p:nvPicPr>
          <p:cNvPr id="3" name="Picture 7" descr="bar079c01"/>
          <p:cNvPicPr>
            <a:picLocks noChangeAspect="1" noChangeArrowheads="1"/>
          </p:cNvPicPr>
          <p:nvPr/>
        </p:nvPicPr>
        <p:blipFill>
          <a:blip r:embed="rId2" cstate="screen">
            <a:lum bright="30000" contrast="36000"/>
            <a:extLst>
              <a:ext uri="{28A0092B-C50C-407E-A947-70E740481C1C}">
                <a14:useLocalDpi xmlns:a14="http://schemas.microsoft.com/office/drawing/2010/main"/>
              </a:ext>
            </a:extLst>
          </a:blip>
          <a:srcRect/>
          <a:stretch>
            <a:fillRect/>
          </a:stretch>
        </p:blipFill>
        <p:spPr>
          <a:xfrm>
            <a:off x="6685722" y="960782"/>
            <a:ext cx="2248060" cy="29751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8A7A6979-0714-4377-B894-6BE4C2D6E202}" type="slidenum">
              <a:rPr lang="en-US" smtClean="0"/>
              <a:t>2</a:t>
            </a:fld>
            <a:endParaRPr lang="en-US" dirty="0"/>
          </a:p>
        </p:txBody>
      </p:sp>
    </p:spTree>
    <p:extLst>
      <p:ext uri="{BB962C8B-B14F-4D97-AF65-F5344CB8AC3E}">
        <p14:creationId xmlns:p14="http://schemas.microsoft.com/office/powerpoint/2010/main" val="916293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20</a:t>
            </a:fld>
            <a:endParaRPr lang="en-US" dirty="0"/>
          </a:p>
        </p:txBody>
      </p:sp>
      <p:sp>
        <p:nvSpPr>
          <p:cNvPr id="3" name="TextBox 2"/>
          <p:cNvSpPr txBox="1"/>
          <p:nvPr/>
        </p:nvSpPr>
        <p:spPr>
          <a:xfrm>
            <a:off x="637736" y="122124"/>
            <a:ext cx="3220278" cy="1569660"/>
          </a:xfrm>
          <a:prstGeom prst="rect">
            <a:avLst/>
          </a:prstGeom>
          <a:noFill/>
        </p:spPr>
        <p:txBody>
          <a:bodyPr wrap="square" rtlCol="0">
            <a:spAutoFit/>
          </a:bodyPr>
          <a:lstStyle/>
          <a:p>
            <a:r>
              <a:rPr lang="en-US" sz="9600" dirty="0">
                <a:latin typeface="Freestyle Script" panose="030804020302050B0404" pitchFamily="66" charset="0"/>
              </a:rPr>
              <a:t>Questions</a:t>
            </a:r>
          </a:p>
        </p:txBody>
      </p:sp>
      <p:sp>
        <p:nvSpPr>
          <p:cNvPr id="4" name="TextBox 3"/>
          <p:cNvSpPr txBox="1"/>
          <p:nvPr/>
        </p:nvSpPr>
        <p:spPr>
          <a:xfrm>
            <a:off x="795130" y="1691784"/>
            <a:ext cx="10813774" cy="4524315"/>
          </a:xfrm>
          <a:prstGeom prst="rect">
            <a:avLst/>
          </a:prstGeom>
          <a:noFill/>
        </p:spPr>
        <p:txBody>
          <a:bodyPr wrap="square" rtlCol="0">
            <a:spAutoFit/>
          </a:bodyPr>
          <a:lstStyle/>
          <a:p>
            <a:pPr marL="514350" indent="-514350">
              <a:buFont typeface="+mj-lt"/>
              <a:buAutoNum type="arabicPeriod"/>
            </a:pPr>
            <a:r>
              <a:rPr lang="en-US" sz="3600" i="1" dirty="0">
                <a:latin typeface="Book Antiqua" panose="02040602050305030304" pitchFamily="18" charset="0"/>
              </a:rPr>
              <a:t>While Habakkuk lived in the ancient world with only dim perceptions about the future, how does the coming of Christ affect the way one might answer such questions?</a:t>
            </a:r>
          </a:p>
          <a:p>
            <a:pPr marL="514350" indent="-514350">
              <a:buFont typeface="+mj-lt"/>
              <a:buAutoNum type="arabicPeriod"/>
            </a:pPr>
            <a:r>
              <a:rPr lang="en-US" sz="3600" i="1" dirty="0">
                <a:latin typeface="Book Antiqua" panose="02040602050305030304" pitchFamily="18" charset="0"/>
              </a:rPr>
              <a:t>Some modern people (Rob Bell types) wish to eliminate the wrath of God as incompatible with his love. What do you think about such conclusions?</a:t>
            </a:r>
          </a:p>
          <a:p>
            <a:pPr marL="514350" indent="-514350">
              <a:buFont typeface="+mj-lt"/>
              <a:buAutoNum type="arabicPeriod"/>
            </a:pPr>
            <a:r>
              <a:rPr lang="en-US" sz="3600" i="1" dirty="0">
                <a:latin typeface="Book Antiqua" panose="02040602050305030304" pitchFamily="18" charset="0"/>
              </a:rPr>
              <a:t>How difficult is it to “wait” upon God?</a:t>
            </a:r>
          </a:p>
        </p:txBody>
      </p:sp>
    </p:spTree>
    <p:extLst>
      <p:ext uri="{BB962C8B-B14F-4D97-AF65-F5344CB8AC3E}">
        <p14:creationId xmlns:p14="http://schemas.microsoft.com/office/powerpoint/2010/main" val="13348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second answer (2:2)</a:t>
            </a:r>
          </a:p>
        </p:txBody>
      </p:sp>
      <p:sp>
        <p:nvSpPr>
          <p:cNvPr id="3" name="Content Placeholder 2"/>
          <p:cNvSpPr>
            <a:spLocks noGrp="1"/>
          </p:cNvSpPr>
          <p:nvPr>
            <p:ph idx="1"/>
          </p:nvPr>
        </p:nvSpPr>
        <p:spPr>
          <a:xfrm>
            <a:off x="715617" y="2544418"/>
            <a:ext cx="10588487" cy="3379304"/>
          </a:xfrm>
        </p:spPr>
        <p:txBody>
          <a:bodyPr>
            <a:normAutofit/>
          </a:bodyPr>
          <a:lstStyle/>
          <a:p>
            <a:pPr marL="0" indent="0">
              <a:buNone/>
            </a:pPr>
            <a:r>
              <a:rPr lang="en-US" sz="2800" b="1" dirty="0">
                <a:solidFill>
                  <a:schemeClr val="accent2">
                    <a:lumMod val="60000"/>
                    <a:lumOff val="40000"/>
                  </a:schemeClr>
                </a:solidFill>
              </a:rPr>
              <a:t>Yahweh’s second answer was prefaced by the command to write the answer on tablets, just as Isaiah did (cf. Is. 8:1; 30:8).</a:t>
            </a:r>
          </a:p>
          <a:p>
            <a:r>
              <a:rPr lang="en-US" sz="2400" i="1" dirty="0"/>
              <a:t>The precise type of tablet is unclear, though clay and stone were typical, but here there may be a deliberate echo of the inscription of the Decalogue and its enduring quality (cf. Ex. 34:1).</a:t>
            </a:r>
          </a:p>
          <a:p>
            <a:r>
              <a:rPr lang="en-US" sz="2400" i="1" dirty="0"/>
              <a:t>The text was to be legible (large?) so that anyone reading it could disperse its message.</a:t>
            </a:r>
          </a:p>
        </p:txBody>
      </p:sp>
      <p:sp>
        <p:nvSpPr>
          <p:cNvPr id="4" name="Slide Number Placeholder 3"/>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34567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638860" y="260848"/>
            <a:ext cx="4320778" cy="3087857"/>
          </a:xfrm>
        </p:spPr>
      </p:pic>
      <p:sp>
        <p:nvSpPr>
          <p:cNvPr id="5" name="TextBox 4"/>
          <p:cNvSpPr txBox="1"/>
          <p:nvPr/>
        </p:nvSpPr>
        <p:spPr>
          <a:xfrm>
            <a:off x="7638860" y="3492866"/>
            <a:ext cx="4553140" cy="2616101"/>
          </a:xfrm>
          <a:prstGeom prst="rect">
            <a:avLst/>
          </a:prstGeom>
          <a:noFill/>
        </p:spPr>
        <p:txBody>
          <a:bodyPr wrap="square" rtlCol="0">
            <a:spAutoFit/>
          </a:bodyPr>
          <a:lstStyle/>
          <a:p>
            <a:r>
              <a:rPr lang="en-US" sz="2000" dirty="0"/>
              <a:t>One of the cuneiform texts describing Babylonian rations for </a:t>
            </a:r>
            <a:r>
              <a:rPr lang="en-US" sz="2000" dirty="0" err="1"/>
              <a:t>Jehoiachin</a:t>
            </a:r>
            <a:r>
              <a:rPr lang="en-US" sz="2000" dirty="0"/>
              <a:t> and his sons in exile. It was discovered by Robert </a:t>
            </a:r>
            <a:r>
              <a:rPr lang="en-US" sz="2000" dirty="0" err="1"/>
              <a:t>Koldewey</a:t>
            </a:r>
            <a:r>
              <a:rPr lang="en-US" sz="2000" dirty="0"/>
              <a:t> during the German excavation of the Ishtar Gate in the early 1900s.</a:t>
            </a:r>
          </a:p>
          <a:p>
            <a:r>
              <a:rPr lang="en-US" sz="2400" dirty="0">
                <a:latin typeface="Calibri" panose="020F0502020204030204" pitchFamily="34" charset="0"/>
              </a:rPr>
              <a:t>				</a:t>
            </a:r>
            <a:r>
              <a:rPr lang="en-US" dirty="0" err="1">
                <a:latin typeface="Arial Narrow" panose="020B0606020202030204" pitchFamily="34" charset="0"/>
              </a:rPr>
              <a:t>Pergamon</a:t>
            </a:r>
            <a:r>
              <a:rPr lang="en-US" dirty="0">
                <a:latin typeface="Arial Narrow" panose="020B0606020202030204" pitchFamily="34" charset="0"/>
              </a:rPr>
              <a:t> Museum, Berlin</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45058" y="1304843"/>
            <a:ext cx="3811039" cy="5336330"/>
          </a:xfrm>
          <a:prstGeom prst="rect">
            <a:avLst/>
          </a:prstGeom>
        </p:spPr>
      </p:pic>
      <p:sp>
        <p:nvSpPr>
          <p:cNvPr id="3" name="TextBox 2"/>
          <p:cNvSpPr txBox="1"/>
          <p:nvPr/>
        </p:nvSpPr>
        <p:spPr>
          <a:xfrm>
            <a:off x="281356" y="1178231"/>
            <a:ext cx="3079415" cy="5539978"/>
          </a:xfrm>
          <a:prstGeom prst="rect">
            <a:avLst/>
          </a:prstGeom>
          <a:noFill/>
        </p:spPr>
        <p:txBody>
          <a:bodyPr wrap="square" rtlCol="0">
            <a:spAutoFit/>
          </a:bodyPr>
          <a:lstStyle/>
          <a:p>
            <a:pPr algn="r"/>
            <a:r>
              <a:rPr lang="en-US" sz="2000" dirty="0"/>
              <a:t>A stone inscription from the 13</a:t>
            </a:r>
            <a:r>
              <a:rPr lang="en-US" sz="2000" baseline="30000" dirty="0"/>
              <a:t>th</a:t>
            </a:r>
            <a:r>
              <a:rPr lang="en-US" sz="2000" dirty="0"/>
              <a:t> century BC during the reign of the Assyrian </a:t>
            </a:r>
            <a:r>
              <a:rPr lang="en-US" sz="2000" dirty="0" err="1"/>
              <a:t>Tukulti-Ninurta</a:t>
            </a:r>
            <a:r>
              <a:rPr lang="en-US" sz="2000" dirty="0"/>
              <a:t> I. The table describes the king’s ancestors, deeds and conquests, and in particular, his restoration of the temple of Ishtar. It concludes with a curse on anyone who would attempt to remove the king’s name from the tablet.</a:t>
            </a:r>
          </a:p>
          <a:p>
            <a:pPr algn="r"/>
            <a:endParaRPr lang="en-US" dirty="0"/>
          </a:p>
          <a:p>
            <a:pPr algn="r"/>
            <a:r>
              <a:rPr lang="en-US" dirty="0">
                <a:latin typeface="Arial Narrow" panose="020B0606020202030204" pitchFamily="34" charset="0"/>
              </a:rPr>
              <a:t>Pierpont Morgan Collection, </a:t>
            </a:r>
          </a:p>
          <a:p>
            <a:pPr algn="r"/>
            <a:r>
              <a:rPr lang="en-US" dirty="0">
                <a:latin typeface="Arial Narrow" panose="020B0606020202030204" pitchFamily="34" charset="0"/>
              </a:rPr>
              <a:t>New York</a:t>
            </a:r>
          </a:p>
        </p:txBody>
      </p:sp>
      <p:sp>
        <p:nvSpPr>
          <p:cNvPr id="6" name="TextBox 5"/>
          <p:cNvSpPr txBox="1"/>
          <p:nvPr/>
        </p:nvSpPr>
        <p:spPr>
          <a:xfrm>
            <a:off x="436098" y="260848"/>
            <a:ext cx="6919999" cy="923330"/>
          </a:xfrm>
          <a:prstGeom prst="rect">
            <a:avLst/>
          </a:prstGeom>
          <a:noFill/>
        </p:spPr>
        <p:txBody>
          <a:bodyPr wrap="square" rtlCol="0">
            <a:spAutoFit/>
          </a:bodyPr>
          <a:lstStyle/>
          <a:p>
            <a:pPr algn="r"/>
            <a:r>
              <a:rPr lang="en-US" sz="5400" b="1" dirty="0">
                <a:solidFill>
                  <a:schemeClr val="accent2">
                    <a:lumMod val="60000"/>
                    <a:lumOff val="40000"/>
                  </a:schemeClr>
                </a:solidFill>
                <a:latin typeface="Tempus Sans ITC" panose="04020404030D07020202" pitchFamily="82" charset="0"/>
              </a:rPr>
              <a:t>ANCIENT  TABLETS</a:t>
            </a:r>
          </a:p>
        </p:txBody>
      </p:sp>
      <p:sp>
        <p:nvSpPr>
          <p:cNvPr id="7" name="Slide Number Placeholder 6"/>
          <p:cNvSpPr>
            <a:spLocks noGrp="1"/>
          </p:cNvSpPr>
          <p:nvPr>
            <p:ph type="sldNum" sz="quarter" idx="12"/>
          </p:nvPr>
        </p:nvSpPr>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408323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An answer postponed (2:3-4a, 5)</a:t>
            </a:r>
          </a:p>
        </p:txBody>
      </p:sp>
      <p:sp>
        <p:nvSpPr>
          <p:cNvPr id="3" name="Content Placeholder 2"/>
          <p:cNvSpPr>
            <a:spLocks noGrp="1"/>
          </p:cNvSpPr>
          <p:nvPr>
            <p:ph idx="1"/>
          </p:nvPr>
        </p:nvSpPr>
        <p:spPr>
          <a:xfrm>
            <a:off x="715617" y="2544418"/>
            <a:ext cx="10853531" cy="4313582"/>
          </a:xfrm>
        </p:spPr>
        <p:txBody>
          <a:bodyPr>
            <a:normAutofit/>
          </a:bodyPr>
          <a:lstStyle/>
          <a:p>
            <a:pPr marL="0" indent="0">
              <a:buNone/>
            </a:pPr>
            <a:r>
              <a:rPr lang="en-US" sz="2800" b="1" dirty="0">
                <a:solidFill>
                  <a:schemeClr val="accent2">
                    <a:lumMod val="60000"/>
                    <a:lumOff val="40000"/>
                  </a:schemeClr>
                </a:solidFill>
              </a:rPr>
              <a:t>The answer to Habakkuk’s complaint and the resolution to the universal problem of evil in the world would only appear at “the end”, an unknown time in God’s future appointments.</a:t>
            </a:r>
          </a:p>
          <a:p>
            <a:r>
              <a:rPr lang="en-US" sz="2400" i="1" dirty="0"/>
              <a:t>In the meantime, Habakkuk (and all God’s people) must be content to wait.</a:t>
            </a:r>
          </a:p>
          <a:p>
            <a:r>
              <a:rPr lang="en-US" sz="2400" i="1" dirty="0"/>
              <a:t>Though the answer might seem slow in coming, it would surely arrive!</a:t>
            </a:r>
          </a:p>
          <a:p>
            <a:r>
              <a:rPr lang="en-US" sz="2400" i="1" dirty="0"/>
              <a:t>The antecedent of the “he” in 2:4a goes back to the “wicked one” in 1:15, representing Babylon, the empire of power, greed and pride bent on conquest.</a:t>
            </a:r>
          </a:p>
        </p:txBody>
      </p:sp>
      <p:sp>
        <p:nvSpPr>
          <p:cNvPr id="4" name="Slide Number Placeholder 3"/>
          <p:cNvSpPr>
            <a:spLocks noGrp="1"/>
          </p:cNvSpPr>
          <p:nvPr>
            <p:ph type="sldNum" sz="quarter" idx="12"/>
          </p:nvPr>
        </p:nvSpPr>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144120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righteous will live by his faith (2:4b)</a:t>
            </a:r>
          </a:p>
        </p:txBody>
      </p:sp>
      <p:sp>
        <p:nvSpPr>
          <p:cNvPr id="3" name="Content Placeholder 2"/>
          <p:cNvSpPr>
            <a:spLocks noGrp="1"/>
          </p:cNvSpPr>
          <p:nvPr>
            <p:ph idx="1"/>
          </p:nvPr>
        </p:nvSpPr>
        <p:spPr>
          <a:xfrm>
            <a:off x="715617" y="2544418"/>
            <a:ext cx="10588487" cy="3379304"/>
          </a:xfrm>
        </p:spPr>
        <p:txBody>
          <a:bodyPr>
            <a:normAutofit/>
          </a:bodyPr>
          <a:lstStyle/>
          <a:p>
            <a:pPr marL="0" indent="0">
              <a:buNone/>
            </a:pPr>
            <a:r>
              <a:rPr lang="en-US" sz="2800" b="1" dirty="0">
                <a:solidFill>
                  <a:schemeClr val="accent2">
                    <a:lumMod val="60000"/>
                    <a:lumOff val="40000"/>
                  </a:schemeClr>
                </a:solidFill>
              </a:rPr>
              <a:t>In the midst of the times between the promise of justice and the fulfillment to come, the righteous person must live by his faith.</a:t>
            </a:r>
          </a:p>
          <a:p>
            <a:r>
              <a:rPr lang="en-US" sz="2400" i="1" dirty="0"/>
              <a:t>The word </a:t>
            </a:r>
            <a:r>
              <a:rPr lang="en-US" sz="2400" dirty="0" err="1">
                <a:latin typeface="HebrewTh" pitchFamily="2" charset="0"/>
              </a:rPr>
              <a:t>hn!Umx</a:t>
            </a:r>
            <a:r>
              <a:rPr lang="en-US" sz="2400" dirty="0">
                <a:latin typeface="HebrewTh" pitchFamily="2" charset="0"/>
              </a:rPr>
              <a:t>$</a:t>
            </a:r>
            <a:r>
              <a:rPr lang="en-US" sz="2400" i="1" dirty="0"/>
              <a:t> (= faith, faithfulness, fidelity), related to the word “amen”, refers to the inner attitude of faithfulness and continual conscientiousness.</a:t>
            </a:r>
          </a:p>
          <a:p>
            <a:r>
              <a:rPr lang="en-US" sz="2400" i="1" dirty="0"/>
              <a:t>The righteous person must not fall into the way of the pagans; instead, he must remain steadfast in his trust toward God.</a:t>
            </a:r>
          </a:p>
        </p:txBody>
      </p:sp>
      <p:sp>
        <p:nvSpPr>
          <p:cNvPr id="4" name="Slide Number Placeholder 3"/>
          <p:cNvSpPr>
            <a:spLocks noGrp="1"/>
          </p:cNvSpPr>
          <p:nvPr>
            <p:ph type="sldNum" sz="quarter" idx="12"/>
          </p:nvPr>
        </p:nvSpPr>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308151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617" y="293521"/>
            <a:ext cx="10588487" cy="1142404"/>
          </a:xfrm>
        </p:spPr>
        <p:txBody>
          <a:bodyPr>
            <a:normAutofit/>
          </a:bodyPr>
          <a:lstStyle/>
          <a:p>
            <a:pPr algn="l"/>
            <a:r>
              <a:rPr lang="en-US" sz="3200" dirty="0">
                <a:solidFill>
                  <a:schemeClr val="accent1">
                    <a:lumMod val="60000"/>
                    <a:lumOff val="40000"/>
                  </a:schemeClr>
                </a:solidFill>
              </a:rPr>
              <a:t>Sandwiching literary technique</a:t>
            </a:r>
          </a:p>
        </p:txBody>
      </p:sp>
      <p:sp>
        <p:nvSpPr>
          <p:cNvPr id="3" name="Content Placeholder 2"/>
          <p:cNvSpPr>
            <a:spLocks noGrp="1"/>
          </p:cNvSpPr>
          <p:nvPr>
            <p:ph idx="1"/>
          </p:nvPr>
        </p:nvSpPr>
        <p:spPr>
          <a:xfrm>
            <a:off x="715617" y="1610040"/>
            <a:ext cx="10848026" cy="5009932"/>
          </a:xfrm>
        </p:spPr>
        <p:txBody>
          <a:bodyPr>
            <a:normAutofit/>
          </a:bodyPr>
          <a:lstStyle/>
          <a:p>
            <a:pPr marL="0" indent="0">
              <a:buNone/>
            </a:pPr>
            <a:r>
              <a:rPr lang="en-US" sz="2400" dirty="0">
                <a:solidFill>
                  <a:schemeClr val="accent2">
                    <a:lumMod val="60000"/>
                    <a:lumOff val="40000"/>
                  </a:schemeClr>
                </a:solidFill>
              </a:rPr>
              <a:t>Hebrew literature features a technique of emphasis in which the focus of a text lies in the middle rather than the beginning or end. This “sandwiching technique” is most familiar in poetic chiastic structures, but one finds it in prose as well.</a:t>
            </a:r>
          </a:p>
          <a:p>
            <a:pPr marL="0" indent="0">
              <a:buNone/>
            </a:pPr>
            <a:r>
              <a:rPr lang="en-US" sz="2400" dirty="0">
                <a:solidFill>
                  <a:schemeClr val="accent2">
                    <a:lumMod val="60000"/>
                    <a:lumOff val="40000"/>
                  </a:schemeClr>
                </a:solidFill>
              </a:rPr>
              <a:t>Here, the emphatic statement “the righteous will live by his faith” (2:4b) falls between the identification of the arrogant power-broker, Babylon (2:4a), and his description as the insatiable conqueror of nations (2:5).</a:t>
            </a:r>
          </a:p>
          <a:p>
            <a:pPr marL="0" indent="0">
              <a:buNone/>
            </a:pPr>
            <a:r>
              <a:rPr lang="en-US" sz="2800" b="1" i="1" dirty="0"/>
              <a:t>	</a:t>
            </a:r>
            <a:r>
              <a:rPr lang="en-US" sz="2800" b="1" i="1" dirty="0">
                <a:latin typeface="Bradley Hand ITC" panose="03070402050302030203" pitchFamily="66" charset="0"/>
              </a:rPr>
              <a:t>Babylon’s life is inflated, not upright;</a:t>
            </a:r>
          </a:p>
          <a:p>
            <a:pPr marL="0" indent="0">
              <a:buNone/>
            </a:pPr>
            <a:r>
              <a:rPr lang="en-US" sz="2800" b="1" i="1" dirty="0">
                <a:latin typeface="Bradley Hand ITC" panose="03070402050302030203" pitchFamily="66" charset="0"/>
              </a:rPr>
              <a:t>	</a:t>
            </a:r>
            <a:r>
              <a:rPr lang="en-US" sz="4000" b="1" i="1" dirty="0">
                <a:latin typeface="Bradley Hand ITC" panose="03070402050302030203" pitchFamily="66" charset="0"/>
              </a:rPr>
              <a:t>	</a:t>
            </a:r>
            <a:r>
              <a:rPr lang="en-US" sz="4000" b="1" i="1" dirty="0">
                <a:solidFill>
                  <a:srgbClr val="FFFF00"/>
                </a:solidFill>
                <a:latin typeface="Bradley Hand ITC" panose="03070402050302030203" pitchFamily="66" charset="0"/>
              </a:rPr>
              <a:t>But the righteous will live by his faith;</a:t>
            </a:r>
          </a:p>
          <a:p>
            <a:pPr marL="0" indent="0">
              <a:buNone/>
            </a:pPr>
            <a:r>
              <a:rPr lang="en-US" sz="2800" b="1" i="1" dirty="0">
                <a:latin typeface="Bradley Hand ITC" panose="03070402050302030203" pitchFamily="66" charset="0"/>
              </a:rPr>
              <a:t>	Babylon’s appetite is like hell and the grave; it never has enough.</a:t>
            </a:r>
          </a:p>
          <a:p>
            <a:pPr marL="0" indent="0">
              <a:buNone/>
            </a:pPr>
            <a:endParaRPr lang="en-US" sz="2400"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15231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a:noFill/>
          <a:ln>
            <a:noFill/>
          </a:ln>
        </p:spPr>
        <p:txBody>
          <a:bodyPr>
            <a:normAutofit/>
          </a:bodyPr>
          <a:lstStyle/>
          <a:p>
            <a:r>
              <a:rPr lang="en-US" sz="4000" dirty="0">
                <a:solidFill>
                  <a:schemeClr val="accent1">
                    <a:lumMod val="60000"/>
                    <a:lumOff val="40000"/>
                  </a:schemeClr>
                </a:solidFill>
                <a:latin typeface="Arial Black" panose="020B0A04020102020204" pitchFamily="34" charset="0"/>
              </a:rPr>
              <a:t>New Testament quotations</a:t>
            </a:r>
          </a:p>
        </p:txBody>
      </p:sp>
      <p:sp>
        <p:nvSpPr>
          <p:cNvPr id="3" name="Content Placeholder 2"/>
          <p:cNvSpPr>
            <a:spLocks noGrp="1"/>
          </p:cNvSpPr>
          <p:nvPr>
            <p:ph idx="1"/>
          </p:nvPr>
        </p:nvSpPr>
        <p:spPr>
          <a:xfrm>
            <a:off x="596349" y="2226368"/>
            <a:ext cx="10813774" cy="463825"/>
          </a:xfrm>
        </p:spPr>
        <p:txBody>
          <a:bodyPr>
            <a:normAutofit/>
          </a:bodyPr>
          <a:lstStyle/>
          <a:p>
            <a:pPr marL="0" indent="0" algn="ctr">
              <a:buNone/>
            </a:pPr>
            <a:r>
              <a:rPr lang="en-US" sz="2400" b="1" dirty="0">
                <a:solidFill>
                  <a:schemeClr val="accent2">
                    <a:lumMod val="60000"/>
                    <a:lumOff val="40000"/>
                  </a:schemeClr>
                </a:solidFill>
              </a:rPr>
              <a:t>Habakkuk 2:4b is quoted three times in the New Testament.</a:t>
            </a:r>
          </a:p>
          <a:p>
            <a:pPr marL="0" indent="0">
              <a:buNone/>
            </a:pPr>
            <a:endParaRPr lang="en-US" dirty="0"/>
          </a:p>
        </p:txBody>
      </p:sp>
      <p:sp>
        <p:nvSpPr>
          <p:cNvPr id="4" name="TextBox 3"/>
          <p:cNvSpPr txBox="1"/>
          <p:nvPr/>
        </p:nvSpPr>
        <p:spPr>
          <a:xfrm>
            <a:off x="1113183" y="3346683"/>
            <a:ext cx="3052689" cy="2800767"/>
          </a:xfrm>
          <a:prstGeom prst="rect">
            <a:avLst/>
          </a:prstGeom>
          <a:solidFill>
            <a:schemeClr val="tx2">
              <a:lumMod val="50000"/>
            </a:schemeClr>
          </a:solidFill>
          <a:ln>
            <a:solidFill>
              <a:schemeClr val="bg1"/>
            </a:solidFill>
          </a:ln>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Impact" panose="020B0806030902050204" pitchFamily="34" charset="0"/>
              </a:rPr>
              <a:t>ROMANS 1:17</a:t>
            </a:r>
          </a:p>
          <a:p>
            <a:r>
              <a:rPr lang="en-US" sz="2400" i="1" dirty="0">
                <a:latin typeface="Comic Sans MS" panose="030F0702030302020204" pitchFamily="66" charset="0"/>
              </a:rPr>
              <a:t>Paul says that the righteousness of God is revealed both in the beginning and end of faith.</a:t>
            </a:r>
          </a:p>
        </p:txBody>
      </p:sp>
      <p:sp>
        <p:nvSpPr>
          <p:cNvPr id="5" name="TextBox 4"/>
          <p:cNvSpPr txBox="1"/>
          <p:nvPr/>
        </p:nvSpPr>
        <p:spPr>
          <a:xfrm>
            <a:off x="4474645" y="2988874"/>
            <a:ext cx="3052689" cy="2800767"/>
          </a:xfrm>
          <a:prstGeom prst="rect">
            <a:avLst/>
          </a:prstGeom>
          <a:solidFill>
            <a:schemeClr val="accent2">
              <a:lumMod val="50000"/>
            </a:schemeClr>
          </a:solidFill>
          <a:ln>
            <a:solidFill>
              <a:schemeClr val="bg1"/>
            </a:solidFill>
          </a:ln>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Impact" panose="020B0806030902050204" pitchFamily="34" charset="0"/>
              </a:rPr>
              <a:t>GALATIANS 3:11</a:t>
            </a:r>
          </a:p>
          <a:p>
            <a:r>
              <a:rPr lang="en-US" sz="2400" i="1" dirty="0">
                <a:latin typeface="Comic Sans MS" panose="030F0702030302020204" pitchFamily="66" charset="0"/>
              </a:rPr>
              <a:t>Paul also says that it is precisely by this life of faith that one stands justified before God.</a:t>
            </a:r>
          </a:p>
        </p:txBody>
      </p:sp>
      <p:sp>
        <p:nvSpPr>
          <p:cNvPr id="6" name="TextBox 5"/>
          <p:cNvSpPr txBox="1"/>
          <p:nvPr/>
        </p:nvSpPr>
        <p:spPr>
          <a:xfrm>
            <a:off x="7836107" y="3340566"/>
            <a:ext cx="3052689" cy="2800767"/>
          </a:xfrm>
          <a:prstGeom prst="rect">
            <a:avLst/>
          </a:prstGeom>
          <a:solidFill>
            <a:schemeClr val="tx2">
              <a:lumMod val="50000"/>
            </a:schemeClr>
          </a:solidFill>
          <a:ln>
            <a:solidFill>
              <a:schemeClr val="bg1"/>
            </a:solidFill>
          </a:ln>
        </p:spPr>
        <p:txBody>
          <a:bodyPr wrap="square" rtlCol="0">
            <a:spAutoFit/>
          </a:bodyPr>
          <a:lstStyle/>
          <a:p>
            <a:r>
              <a:rPr lang="en-US" sz="3200" dirty="0">
                <a:solidFill>
                  <a:srgbClr val="FFC000"/>
                </a:solidFill>
                <a:effectLst>
                  <a:outerShdw blurRad="38100" dist="38100" dir="2700000" algn="tl">
                    <a:srgbClr val="000000">
                      <a:alpha val="43137"/>
                    </a:srgbClr>
                  </a:outerShdw>
                </a:effectLst>
                <a:latin typeface="Impact" panose="020B0806030902050204" pitchFamily="34" charset="0"/>
              </a:rPr>
              <a:t>HEBREWS 10:38</a:t>
            </a:r>
          </a:p>
          <a:p>
            <a:r>
              <a:rPr lang="en-US" sz="2400" i="1" dirty="0">
                <a:latin typeface="Comic Sans MS" panose="030F0702030302020204" pitchFamily="66" charset="0"/>
              </a:rPr>
              <a:t>Here, the Habakkuk passage is quoted to emphasize the need for patient endurance until the end.</a:t>
            </a:r>
          </a:p>
        </p:txBody>
      </p:sp>
      <p:sp>
        <p:nvSpPr>
          <p:cNvPr id="7" name="Slide Number Placeholder 6"/>
          <p:cNvSpPr>
            <a:spLocks noGrp="1"/>
          </p:cNvSpPr>
          <p:nvPr>
            <p:ph type="sldNum" sz="quarter" idx="12"/>
          </p:nvPr>
        </p:nvSpPr>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28163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27</a:t>
            </a:fld>
            <a:endParaRPr lang="en-US" dirty="0"/>
          </a:p>
        </p:txBody>
      </p:sp>
      <p:sp>
        <p:nvSpPr>
          <p:cNvPr id="3" name="TextBox 2"/>
          <p:cNvSpPr txBox="1"/>
          <p:nvPr/>
        </p:nvSpPr>
        <p:spPr>
          <a:xfrm>
            <a:off x="609600" y="530087"/>
            <a:ext cx="3220278" cy="1569660"/>
          </a:xfrm>
          <a:prstGeom prst="rect">
            <a:avLst/>
          </a:prstGeom>
          <a:noFill/>
        </p:spPr>
        <p:txBody>
          <a:bodyPr wrap="square" rtlCol="0">
            <a:spAutoFit/>
          </a:bodyPr>
          <a:lstStyle/>
          <a:p>
            <a:r>
              <a:rPr lang="en-US" sz="9600" dirty="0">
                <a:latin typeface="Freestyle Script" panose="030804020302050B0404" pitchFamily="66" charset="0"/>
              </a:rPr>
              <a:t>Questions</a:t>
            </a:r>
          </a:p>
        </p:txBody>
      </p:sp>
      <p:sp>
        <p:nvSpPr>
          <p:cNvPr id="4" name="TextBox 3"/>
          <p:cNvSpPr txBox="1"/>
          <p:nvPr/>
        </p:nvSpPr>
        <p:spPr>
          <a:xfrm>
            <a:off x="795130" y="2544417"/>
            <a:ext cx="10813774" cy="1200329"/>
          </a:xfrm>
          <a:prstGeom prst="rect">
            <a:avLst/>
          </a:prstGeom>
          <a:noFill/>
        </p:spPr>
        <p:txBody>
          <a:bodyPr wrap="square" rtlCol="0">
            <a:spAutoFit/>
          </a:bodyPr>
          <a:lstStyle/>
          <a:p>
            <a:pPr marL="514350" indent="-514350">
              <a:buFont typeface="+mj-lt"/>
              <a:buAutoNum type="arabicPeriod"/>
            </a:pPr>
            <a:r>
              <a:rPr lang="en-US" sz="3600" i="1" dirty="0">
                <a:latin typeface="Book Antiqua" panose="02040602050305030304" pitchFamily="18" charset="0"/>
              </a:rPr>
              <a:t>What do you think it means to say that the righteous person will live by his faith?</a:t>
            </a:r>
          </a:p>
        </p:txBody>
      </p:sp>
    </p:spTree>
    <p:extLst>
      <p:ext uri="{BB962C8B-B14F-4D97-AF65-F5344CB8AC3E}">
        <p14:creationId xmlns:p14="http://schemas.microsoft.com/office/powerpoint/2010/main" val="10978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3378" y="4214330"/>
            <a:ext cx="9003324" cy="1159527"/>
          </a:xfrm>
          <a:gradFill>
            <a:gsLst>
              <a:gs pos="0">
                <a:schemeClr val="accent1">
                  <a:lumMod val="5000"/>
                  <a:lumOff val="95000"/>
                </a:schemeClr>
              </a:gs>
              <a:gs pos="59000">
                <a:schemeClr val="accent2">
                  <a:lumMod val="75000"/>
                </a:schemeClr>
              </a:gs>
              <a:gs pos="83000">
                <a:schemeClr val="accent1">
                  <a:lumMod val="45000"/>
                  <a:lumOff val="55000"/>
                </a:schemeClr>
              </a:gs>
              <a:gs pos="0">
                <a:schemeClr val="accent1">
                  <a:lumMod val="30000"/>
                  <a:lumOff val="70000"/>
                </a:schemeClr>
              </a:gs>
            </a:gsLst>
            <a:lin ang="5400000" scaled="1"/>
          </a:gradFill>
        </p:spPr>
        <p:txBody>
          <a:bodyPr>
            <a:normAutofit/>
          </a:bodyPr>
          <a:lstStyle/>
          <a:p>
            <a:r>
              <a:rPr lang="en-US" sz="4800" dirty="0">
                <a:solidFill>
                  <a:schemeClr val="accent2">
                    <a:lumMod val="40000"/>
                    <a:lumOff val="6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TAUNT AGAINST BABYLON</a:t>
            </a:r>
          </a:p>
        </p:txBody>
      </p:sp>
      <p:pic>
        <p:nvPicPr>
          <p:cNvPr id="3" name="Picture 7" descr="bar079c01"/>
          <p:cNvPicPr>
            <a:picLocks noChangeAspect="1" noChangeArrowheads="1"/>
          </p:cNvPicPr>
          <p:nvPr/>
        </p:nvPicPr>
        <p:blipFill>
          <a:blip r:embed="rId2">
            <a:lum bright="30000" contrast="36000"/>
            <a:extLst>
              <a:ext uri="{28A0092B-C50C-407E-A947-70E740481C1C}">
                <a14:useLocalDpi xmlns:a14="http://schemas.microsoft.com/office/drawing/2010/main"/>
              </a:ext>
            </a:extLst>
          </a:blip>
          <a:srcRect/>
          <a:stretch>
            <a:fillRect/>
          </a:stretch>
        </p:blipFill>
        <p:spPr>
          <a:xfrm>
            <a:off x="6261652" y="768625"/>
            <a:ext cx="2450836" cy="32434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8A7A6979-0714-4377-B894-6BE4C2D6E202}" type="slidenum">
              <a:rPr lang="en-US" smtClean="0"/>
              <a:t>28</a:t>
            </a:fld>
            <a:endParaRPr lang="en-US" dirty="0"/>
          </a:p>
        </p:txBody>
      </p:sp>
    </p:spTree>
    <p:extLst>
      <p:ext uri="{BB962C8B-B14F-4D97-AF65-F5344CB8AC3E}">
        <p14:creationId xmlns:p14="http://schemas.microsoft.com/office/powerpoint/2010/main" val="78785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Taunt songs</a:t>
            </a:r>
          </a:p>
        </p:txBody>
      </p:sp>
      <p:sp>
        <p:nvSpPr>
          <p:cNvPr id="3" name="Content Placeholder 2"/>
          <p:cNvSpPr>
            <a:spLocks noGrp="1"/>
          </p:cNvSpPr>
          <p:nvPr>
            <p:ph idx="1"/>
          </p:nvPr>
        </p:nvSpPr>
        <p:spPr>
          <a:xfrm>
            <a:off x="715617" y="2544418"/>
            <a:ext cx="10588487" cy="3379304"/>
          </a:xfrm>
        </p:spPr>
        <p:txBody>
          <a:bodyPr/>
          <a:lstStyle/>
          <a:p>
            <a:pPr marL="0" indent="0">
              <a:buNone/>
            </a:pPr>
            <a:r>
              <a:rPr lang="en-US" sz="2800" b="1" dirty="0">
                <a:solidFill>
                  <a:schemeClr val="accent2">
                    <a:lumMod val="60000"/>
                    <a:lumOff val="40000"/>
                  </a:schemeClr>
                </a:solidFill>
              </a:rPr>
              <a:t>Poetic taunts appear at various places in the Hebrew Bible (e.g., Ps. 52; Is. 14:3ff., Mic. 2:4; </a:t>
            </a:r>
            <a:r>
              <a:rPr lang="en-US" sz="2800" b="1" dirty="0" err="1">
                <a:solidFill>
                  <a:schemeClr val="accent2">
                    <a:lumMod val="60000"/>
                    <a:lumOff val="40000"/>
                  </a:schemeClr>
                </a:solidFill>
              </a:rPr>
              <a:t>Eze</a:t>
            </a:r>
            <a:r>
              <a:rPr lang="en-US" sz="2800" b="1" dirty="0">
                <a:solidFill>
                  <a:schemeClr val="accent2">
                    <a:lumMod val="60000"/>
                    <a:lumOff val="40000"/>
                  </a:schemeClr>
                </a:solidFill>
              </a:rPr>
              <a:t>. 28:2ff.; 32:2ff.).</a:t>
            </a:r>
          </a:p>
          <a:p>
            <a:r>
              <a:rPr lang="en-US" sz="2400" i="1" dirty="0"/>
              <a:t>Taunts are direct addresses against an enemy, ridiculing his pretensions and scoffing at his destruction.</a:t>
            </a:r>
          </a:p>
          <a:p>
            <a:r>
              <a:rPr lang="en-US" sz="2400" i="1" dirty="0"/>
              <a:t>Here, the taunt comes in the form of five woes against Babylon.</a:t>
            </a:r>
          </a:p>
        </p:txBody>
      </p:sp>
      <p:sp>
        <p:nvSpPr>
          <p:cNvPr id="4" name="Slide Number Placeholder 3"/>
          <p:cNvSpPr>
            <a:spLocks noGrp="1"/>
          </p:cNvSpPr>
          <p:nvPr>
            <p:ph type="sldNum" sz="quarter" idx="12"/>
          </p:nvPr>
        </p:nvSpPr>
        <p:spPr/>
        <p:txBody>
          <a:bodyPr/>
          <a:lstStyle/>
          <a:p>
            <a:fld id="{8A7A6979-0714-4377-B894-6BE4C2D6E202}" type="slidenum">
              <a:rPr lang="en-US" smtClean="0"/>
              <a:pPr/>
              <a:t>29</a:t>
            </a:fld>
            <a:endParaRPr lang="en-US" dirty="0"/>
          </a:p>
        </p:txBody>
      </p:sp>
    </p:spTree>
    <p:extLst>
      <p:ext uri="{BB962C8B-B14F-4D97-AF65-F5344CB8AC3E}">
        <p14:creationId xmlns:p14="http://schemas.microsoft.com/office/powerpoint/2010/main" val="349093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Autofit/>
          </a:bodyPr>
          <a:lstStyle/>
          <a:p>
            <a:pPr algn="l"/>
            <a:r>
              <a:rPr lang="en-US" sz="3200" dirty="0">
                <a:solidFill>
                  <a:schemeClr val="accent6">
                    <a:lumMod val="60000"/>
                    <a:lumOff val="40000"/>
                  </a:schemeClr>
                </a:solidFill>
              </a:rPr>
              <a:t>THE ORACLES OF HABAKKUK ARE UNIQUE AMONG THE PROPHETS</a:t>
            </a:r>
          </a:p>
        </p:txBody>
      </p:sp>
      <p:sp>
        <p:nvSpPr>
          <p:cNvPr id="3" name="Content Placeholder 2"/>
          <p:cNvSpPr>
            <a:spLocks noGrp="1"/>
          </p:cNvSpPr>
          <p:nvPr>
            <p:ph idx="1"/>
          </p:nvPr>
        </p:nvSpPr>
        <p:spPr>
          <a:xfrm>
            <a:off x="715617" y="2544418"/>
            <a:ext cx="10588487" cy="3551582"/>
          </a:xfrm>
        </p:spPr>
        <p:txBody>
          <a:bodyPr>
            <a:normAutofit/>
          </a:bodyPr>
          <a:lstStyle/>
          <a:p>
            <a:pPr marL="0" indent="0">
              <a:buNone/>
            </a:pPr>
            <a:r>
              <a:rPr lang="en-US" sz="2800" b="1" dirty="0">
                <a:solidFill>
                  <a:schemeClr val="accent2">
                    <a:lumMod val="60000"/>
                    <a:lumOff val="40000"/>
                  </a:schemeClr>
                </a:solidFill>
                <a:effectLst>
                  <a:outerShdw blurRad="38100" dist="38100" dir="2700000" algn="tl">
                    <a:srgbClr val="000000">
                      <a:alpha val="43137"/>
                    </a:srgbClr>
                  </a:outerShdw>
                </a:effectLst>
              </a:rPr>
              <a:t>Rather than pronouncements of judgement on Israel or the nations, Habakkuk addresses questions of theodicy.</a:t>
            </a:r>
          </a:p>
          <a:p>
            <a:r>
              <a:rPr lang="en-US" sz="2400" i="1" dirty="0"/>
              <a:t>The fundamental question concerns divine justice: is God fair in his treatment of Judah and Jerusalem with respect to the coming disaster?</a:t>
            </a:r>
          </a:p>
          <a:p>
            <a:r>
              <a:rPr lang="en-US" sz="2400" i="1" dirty="0"/>
              <a:t>Like the Book of Job, this book explores the sovereignty of God, not the theoretical extent of his power, but whether or not he administrates his sovereignty consistently and in a just way.</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277857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887" y="394848"/>
            <a:ext cx="7729728" cy="1188720"/>
          </a:xfrm>
        </p:spPr>
        <p:txBody>
          <a:bodyPr>
            <a:normAutofit/>
          </a:bodyPr>
          <a:lstStyle/>
          <a:p>
            <a:r>
              <a:rPr lang="en-US" sz="3200" dirty="0">
                <a:solidFill>
                  <a:schemeClr val="accent1">
                    <a:lumMod val="60000"/>
                    <a:lumOff val="40000"/>
                  </a:schemeClr>
                </a:solidFill>
              </a:rPr>
              <a:t>The five woes (2:6-20)</a:t>
            </a:r>
          </a:p>
        </p:txBody>
      </p:sp>
      <p:sp>
        <p:nvSpPr>
          <p:cNvPr id="4" name="Content Placeholder 3"/>
          <p:cNvSpPr>
            <a:spLocks noGrp="1"/>
          </p:cNvSpPr>
          <p:nvPr>
            <p:ph sz="half" idx="1"/>
          </p:nvPr>
        </p:nvSpPr>
        <p:spPr>
          <a:xfrm>
            <a:off x="243442" y="2014330"/>
            <a:ext cx="2115445" cy="4611757"/>
          </a:xfrm>
          <a:solidFill>
            <a:schemeClr val="accent6">
              <a:lumMod val="20000"/>
              <a:lumOff val="80000"/>
            </a:schemeClr>
          </a:solidFill>
          <a:ln>
            <a:solidFill>
              <a:schemeClr val="bg1"/>
            </a:solidFill>
          </a:ln>
        </p:spPr>
        <p:txBody>
          <a:bodyPr>
            <a:normAutofit lnSpcReduction="10000"/>
          </a:bodyPr>
          <a:lstStyle/>
          <a:p>
            <a:pPr marL="0" indent="0">
              <a:lnSpc>
                <a:spcPct val="110000"/>
              </a:lnSpc>
              <a:buNone/>
            </a:pP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1</a:t>
            </a:r>
            <a:r>
              <a:rPr lang="en-US" sz="2800" baseline="30000" dirty="0">
                <a:solidFill>
                  <a:srgbClr val="FFC000"/>
                </a:solidFill>
                <a:effectLst>
                  <a:outerShdw blurRad="38100" dist="38100" dir="2700000" algn="tl">
                    <a:srgbClr val="000000">
                      <a:alpha val="43137"/>
                    </a:srgbClr>
                  </a:outerShdw>
                </a:effectLst>
                <a:latin typeface="Arial Black" panose="020B0A04020102020204" pitchFamily="34" charset="0"/>
              </a:rPr>
              <a:t>st</a:t>
            </a: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 Woe</a:t>
            </a:r>
          </a:p>
          <a:p>
            <a:pPr marL="0" indent="0">
              <a:lnSpc>
                <a:spcPct val="110000"/>
              </a:lnSpc>
              <a:buNone/>
            </a:pPr>
            <a:r>
              <a:rPr lang="en-US" b="1" i="1" dirty="0">
                <a:solidFill>
                  <a:schemeClr val="bg1"/>
                </a:solidFill>
                <a:latin typeface="Arial Narrow" panose="020B0606020202030204" pitchFamily="34" charset="0"/>
              </a:rPr>
              <a:t>(2:6-8)</a:t>
            </a:r>
          </a:p>
          <a:p>
            <a:pPr marL="0" indent="0">
              <a:buNone/>
            </a:pPr>
            <a:r>
              <a:rPr lang="en-US" sz="2400" i="1" dirty="0">
                <a:solidFill>
                  <a:schemeClr val="bg1"/>
                </a:solidFill>
                <a:latin typeface="Arial Narrow" panose="020B0606020202030204" pitchFamily="34" charset="0"/>
              </a:rPr>
              <a:t>The lands that had been stripped by Babylon are depicted as creditors,</a:t>
            </a:r>
          </a:p>
          <a:p>
            <a:pPr marL="0" indent="0">
              <a:buNone/>
            </a:pPr>
            <a:r>
              <a:rPr lang="en-US" sz="2400" i="1" dirty="0">
                <a:solidFill>
                  <a:schemeClr val="bg1"/>
                </a:solidFill>
                <a:latin typeface="Arial Narrow" panose="020B0606020202030204" pitchFamily="34" charset="0"/>
              </a:rPr>
              <a:t>Nevertheless, the day for settling accounts will surely come!</a:t>
            </a:r>
          </a:p>
        </p:txBody>
      </p:sp>
      <p:sp>
        <p:nvSpPr>
          <p:cNvPr id="5" name="Content Placeholder 4"/>
          <p:cNvSpPr>
            <a:spLocks noGrp="1"/>
          </p:cNvSpPr>
          <p:nvPr>
            <p:ph sz="half" idx="2"/>
          </p:nvPr>
        </p:nvSpPr>
        <p:spPr>
          <a:xfrm>
            <a:off x="2615580" y="2014330"/>
            <a:ext cx="2115445" cy="4611757"/>
          </a:xfrm>
          <a:solidFill>
            <a:schemeClr val="accent6">
              <a:lumMod val="40000"/>
              <a:lumOff val="60000"/>
            </a:schemeClr>
          </a:solidFill>
          <a:ln>
            <a:solidFill>
              <a:schemeClr val="bg1"/>
            </a:solidFill>
          </a:ln>
        </p:spPr>
        <p:txBody>
          <a:bodyPr>
            <a:normAutofit lnSpcReduction="10000"/>
          </a:bodyPr>
          <a:lstStyle/>
          <a:p>
            <a:pPr marL="0" indent="0">
              <a:lnSpc>
                <a:spcPct val="110000"/>
              </a:lnSpc>
              <a:buNone/>
            </a:pP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2</a:t>
            </a:r>
            <a:r>
              <a:rPr lang="en-US" sz="2800" baseline="30000" dirty="0">
                <a:solidFill>
                  <a:srgbClr val="FFC000"/>
                </a:solidFill>
                <a:effectLst>
                  <a:outerShdw blurRad="38100" dist="38100" dir="2700000" algn="tl">
                    <a:srgbClr val="000000">
                      <a:alpha val="43137"/>
                    </a:srgbClr>
                  </a:outerShdw>
                </a:effectLst>
                <a:latin typeface="Arial Black" panose="020B0A04020102020204" pitchFamily="34" charset="0"/>
              </a:rPr>
              <a:t>nd</a:t>
            </a: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 Woe</a:t>
            </a:r>
          </a:p>
          <a:p>
            <a:pPr marL="0" indent="0">
              <a:lnSpc>
                <a:spcPct val="110000"/>
              </a:lnSpc>
              <a:buNone/>
            </a:pPr>
            <a:r>
              <a:rPr lang="en-US" b="1" i="1" dirty="0">
                <a:solidFill>
                  <a:schemeClr val="bg1"/>
                </a:solidFill>
                <a:latin typeface="Arial Narrow" panose="020B0606020202030204" pitchFamily="34" charset="0"/>
              </a:rPr>
              <a:t>(2:9-11)</a:t>
            </a:r>
          </a:p>
          <a:p>
            <a:pPr marL="0" indent="0">
              <a:buNone/>
            </a:pPr>
            <a:r>
              <a:rPr lang="en-US" sz="2400" i="1" dirty="0">
                <a:solidFill>
                  <a:schemeClr val="bg1"/>
                </a:solidFill>
                <a:latin typeface="Arial Narrow" panose="020B0606020202030204" pitchFamily="34" charset="0"/>
              </a:rPr>
              <a:t>Like a vulture, Babylon had scavenged the nations.</a:t>
            </a:r>
          </a:p>
          <a:p>
            <a:pPr marL="0" indent="0">
              <a:buNone/>
            </a:pPr>
            <a:r>
              <a:rPr lang="en-US" sz="2400" i="1" dirty="0">
                <a:solidFill>
                  <a:schemeClr val="bg1"/>
                </a:solidFill>
                <a:latin typeface="Arial Narrow" panose="020B0606020202030204" pitchFamily="34" charset="0"/>
              </a:rPr>
              <a:t>But the very stones and beams of the house built by extortion will cry for vengeance!</a:t>
            </a:r>
          </a:p>
          <a:p>
            <a:pPr marL="0" indent="0">
              <a:buNone/>
            </a:pPr>
            <a:endParaRPr lang="en-US" sz="28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6" name="Content Placeholder 4"/>
          <p:cNvSpPr txBox="1">
            <a:spLocks/>
          </p:cNvSpPr>
          <p:nvPr/>
        </p:nvSpPr>
        <p:spPr>
          <a:xfrm>
            <a:off x="4987718" y="2014331"/>
            <a:ext cx="2115445" cy="4611756"/>
          </a:xfrm>
          <a:prstGeom prst="rect">
            <a:avLst/>
          </a:prstGeom>
          <a:solidFill>
            <a:schemeClr val="accent6">
              <a:lumMod val="60000"/>
              <a:lumOff val="40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3</a:t>
            </a:r>
            <a:r>
              <a:rPr lang="en-US" sz="2800" baseline="30000" dirty="0">
                <a:solidFill>
                  <a:srgbClr val="FFC000"/>
                </a:solidFill>
                <a:effectLst>
                  <a:outerShdw blurRad="38100" dist="38100" dir="2700000" algn="tl">
                    <a:srgbClr val="000000">
                      <a:alpha val="43137"/>
                    </a:srgbClr>
                  </a:outerShdw>
                </a:effectLst>
                <a:latin typeface="Arial Black" panose="020B0A04020102020204" pitchFamily="34" charset="0"/>
              </a:rPr>
              <a:t>rd</a:t>
            </a: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 Woe</a:t>
            </a:r>
          </a:p>
          <a:p>
            <a:pPr marL="0" indent="0">
              <a:buNone/>
            </a:pPr>
            <a:r>
              <a:rPr lang="en-US" b="1" i="1" dirty="0">
                <a:solidFill>
                  <a:schemeClr val="bg1"/>
                </a:solidFill>
                <a:latin typeface="Arial Narrow" panose="020B0606020202030204" pitchFamily="34" charset="0"/>
              </a:rPr>
              <a:t>(2:12-14)</a:t>
            </a:r>
          </a:p>
          <a:p>
            <a:pPr marL="0" indent="0">
              <a:buNone/>
            </a:pPr>
            <a:r>
              <a:rPr lang="en-US" sz="2400" i="1" dirty="0">
                <a:solidFill>
                  <a:schemeClr val="bg1"/>
                </a:solidFill>
                <a:latin typeface="Arial Narrow" panose="020B0606020202030204" pitchFamily="34" charset="0"/>
              </a:rPr>
              <a:t>Bloodthirsty Babylon would someday disappear like flax in fire!</a:t>
            </a:r>
          </a:p>
          <a:p>
            <a:pPr marL="0" indent="0">
              <a:buNone/>
            </a:pPr>
            <a:r>
              <a:rPr lang="en-US" sz="2400" i="1" dirty="0">
                <a:solidFill>
                  <a:schemeClr val="bg1"/>
                </a:solidFill>
                <a:latin typeface="Arial Narrow" panose="020B0606020202030204" pitchFamily="34" charset="0"/>
              </a:rPr>
              <a:t>God will replace Babylon by filling the earth with his divine glory!</a:t>
            </a:r>
          </a:p>
          <a:p>
            <a:pPr marL="0" indent="0">
              <a:buFont typeface="Arial" panose="020B0604020202020204" pitchFamily="34" charset="0"/>
              <a:buNone/>
            </a:pPr>
            <a:endParaRPr lang="en-US" sz="28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7" name="Content Placeholder 4"/>
          <p:cNvSpPr txBox="1">
            <a:spLocks/>
          </p:cNvSpPr>
          <p:nvPr/>
        </p:nvSpPr>
        <p:spPr>
          <a:xfrm>
            <a:off x="7359856" y="2014331"/>
            <a:ext cx="2128701" cy="4611756"/>
          </a:xfrm>
          <a:prstGeom prst="rect">
            <a:avLst/>
          </a:prstGeom>
          <a:solidFill>
            <a:srgbClr val="A0AEA8"/>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4</a:t>
            </a:r>
            <a:r>
              <a:rPr lang="en-US" sz="2800" baseline="30000" dirty="0">
                <a:solidFill>
                  <a:srgbClr val="FFC000"/>
                </a:solidFill>
                <a:effectLst>
                  <a:outerShdw blurRad="38100" dist="38100" dir="2700000" algn="tl">
                    <a:srgbClr val="000000">
                      <a:alpha val="43137"/>
                    </a:srgbClr>
                  </a:outerShdw>
                </a:effectLst>
                <a:latin typeface="Arial Black" panose="020B0A04020102020204" pitchFamily="34" charset="0"/>
              </a:rPr>
              <a:t>th</a:t>
            </a: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 Woe</a:t>
            </a:r>
          </a:p>
          <a:p>
            <a:pPr marL="0" indent="0">
              <a:buNone/>
            </a:pPr>
            <a:r>
              <a:rPr lang="en-US" b="1" i="1" dirty="0">
                <a:solidFill>
                  <a:schemeClr val="bg1"/>
                </a:solidFill>
                <a:latin typeface="Arial Narrow" panose="020B0606020202030204" pitchFamily="34" charset="0"/>
              </a:rPr>
              <a:t>(2:15-18)</a:t>
            </a:r>
          </a:p>
          <a:p>
            <a:pPr marL="0" indent="0">
              <a:buNone/>
            </a:pPr>
            <a:r>
              <a:rPr lang="en-US" sz="2400" i="1" dirty="0">
                <a:solidFill>
                  <a:schemeClr val="bg1"/>
                </a:solidFill>
                <a:latin typeface="Arial Narrow" panose="020B0606020202030204" pitchFamily="34" charset="0"/>
              </a:rPr>
              <a:t>Just as drunkards descend into debauchery and shame, so Babylon will be drunk on the wrath of Almighty God! </a:t>
            </a:r>
          </a:p>
          <a:p>
            <a:pPr marL="0" indent="0">
              <a:buFont typeface="Arial" panose="020B0604020202020204" pitchFamily="34" charset="0"/>
              <a:buNone/>
            </a:pPr>
            <a:endParaRPr lang="en-US" sz="28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
        <p:nvSpPr>
          <p:cNvPr id="8" name="Content Placeholder 4"/>
          <p:cNvSpPr txBox="1">
            <a:spLocks/>
          </p:cNvSpPr>
          <p:nvPr/>
        </p:nvSpPr>
        <p:spPr>
          <a:xfrm>
            <a:off x="9731994" y="2014331"/>
            <a:ext cx="2115449" cy="4611756"/>
          </a:xfrm>
          <a:prstGeom prst="rect">
            <a:avLst/>
          </a:prstGeom>
          <a:solidFill>
            <a:srgbClr val="7E8E87"/>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5</a:t>
            </a:r>
            <a:r>
              <a:rPr lang="en-US" sz="2800" baseline="30000" dirty="0">
                <a:solidFill>
                  <a:srgbClr val="FFC000"/>
                </a:solidFill>
                <a:effectLst>
                  <a:outerShdw blurRad="38100" dist="38100" dir="2700000" algn="tl">
                    <a:srgbClr val="000000">
                      <a:alpha val="43137"/>
                    </a:srgbClr>
                  </a:outerShdw>
                </a:effectLst>
                <a:latin typeface="Arial Black" panose="020B0A04020102020204" pitchFamily="34" charset="0"/>
              </a:rPr>
              <a:t>th</a:t>
            </a:r>
            <a:r>
              <a:rPr lang="en-US" sz="2800" dirty="0">
                <a:solidFill>
                  <a:srgbClr val="FFC000"/>
                </a:solidFill>
                <a:effectLst>
                  <a:outerShdw blurRad="38100" dist="38100" dir="2700000" algn="tl">
                    <a:srgbClr val="000000">
                      <a:alpha val="43137"/>
                    </a:srgbClr>
                  </a:outerShdw>
                </a:effectLst>
                <a:latin typeface="Arial Black" panose="020B0A04020102020204" pitchFamily="34" charset="0"/>
              </a:rPr>
              <a:t> Woe</a:t>
            </a:r>
          </a:p>
          <a:p>
            <a:pPr marL="0" indent="0">
              <a:buNone/>
            </a:pPr>
            <a:r>
              <a:rPr lang="en-US" b="1" i="1" dirty="0">
                <a:solidFill>
                  <a:schemeClr val="bg1"/>
                </a:solidFill>
                <a:latin typeface="Arial Narrow" panose="020B0606020202030204" pitchFamily="34" charset="0"/>
              </a:rPr>
              <a:t>(2:19-20)</a:t>
            </a:r>
          </a:p>
          <a:p>
            <a:pPr marL="0" indent="0">
              <a:buNone/>
            </a:pPr>
            <a:r>
              <a:rPr lang="en-US" sz="2400" i="1" dirty="0">
                <a:solidFill>
                  <a:schemeClr val="bg1"/>
                </a:solidFill>
                <a:latin typeface="Arial Narrow" panose="020B0606020202030204" pitchFamily="34" charset="0"/>
              </a:rPr>
              <a:t>The hewn images of Babylon’s idols were lifeless, offering no truth, word, guidance or breath!</a:t>
            </a:r>
          </a:p>
          <a:p>
            <a:pPr marL="0" indent="0">
              <a:buNone/>
            </a:pPr>
            <a:r>
              <a:rPr lang="en-US" sz="2400" i="1" dirty="0">
                <a:solidFill>
                  <a:schemeClr val="bg1"/>
                </a:solidFill>
                <a:latin typeface="Arial Narrow" panose="020B0606020202030204" pitchFamily="34" charset="0"/>
              </a:rPr>
              <a:t>But God is in his holy temple!</a:t>
            </a:r>
          </a:p>
          <a:p>
            <a:pPr marL="0" indent="0">
              <a:buFont typeface="Arial" panose="020B0604020202020204" pitchFamily="34" charset="0"/>
              <a:buNone/>
            </a:pPr>
            <a:endParaRPr lang="en-US" sz="2800" dirty="0">
              <a:solidFill>
                <a:srgbClr val="FFC00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82726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500"/>
                                        <p:tgtEl>
                                          <p:spTgt spid="4">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500"/>
                                        <p:tgtEl>
                                          <p:spTgt spid="4">
                                            <p:txEl>
                                              <p:pRg st="2" end="2"/>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randombar(horizontal)">
                                      <p:cBhvr>
                                        <p:cTn id="24" dur="500"/>
                                        <p:tgtEl>
                                          <p:spTgt spid="5">
                                            <p:bg/>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7" dur="500"/>
                                        <p:tgtEl>
                                          <p:spTgt spid="5">
                                            <p:txEl>
                                              <p:pRg st="0" end="0"/>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3" dur="500"/>
                                        <p:tgtEl>
                                          <p:spTgt spid="5">
                                            <p:txEl>
                                              <p:pRg st="2" end="2"/>
                                            </p:tx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randombar(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randombar(horizont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randombar(horizont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7407" y="289443"/>
            <a:ext cx="7729728" cy="1188720"/>
          </a:xfrm>
          <a:noFill/>
          <a:ln>
            <a:noFill/>
          </a:ln>
        </p:spPr>
        <p:txBody>
          <a:bodyPr>
            <a:normAutofit/>
          </a:bodyPr>
          <a:lstStyle/>
          <a:p>
            <a:r>
              <a:rPr lang="en-US" sz="6000" dirty="0">
                <a:solidFill>
                  <a:schemeClr val="accent1">
                    <a:lumMod val="60000"/>
                    <a:lumOff val="40000"/>
                  </a:schemeClr>
                </a:solidFill>
                <a:latin typeface="Impact" panose="020B0806030902050204" pitchFamily="34" charset="0"/>
              </a:rPr>
              <a:t>referencing </a:t>
            </a:r>
            <a:r>
              <a:rPr lang="en-US" sz="6000" dirty="0" err="1">
                <a:solidFill>
                  <a:schemeClr val="accent1">
                    <a:lumMod val="60000"/>
                    <a:lumOff val="40000"/>
                  </a:schemeClr>
                </a:solidFill>
                <a:latin typeface="Impact" panose="020B0806030902050204" pitchFamily="34" charset="0"/>
              </a:rPr>
              <a:t>isaiah</a:t>
            </a:r>
            <a:endParaRPr lang="en-US" sz="6000" dirty="0">
              <a:solidFill>
                <a:schemeClr val="accent1">
                  <a:lumMod val="60000"/>
                  <a:lumOff val="40000"/>
                </a:schemeClr>
              </a:solidFill>
              <a:latin typeface="Impact" panose="020B0806030902050204" pitchFamily="34" charset="0"/>
            </a:endParaRPr>
          </a:p>
        </p:txBody>
      </p:sp>
      <p:sp>
        <p:nvSpPr>
          <p:cNvPr id="4" name="Content Placeholder 3"/>
          <p:cNvSpPr>
            <a:spLocks noGrp="1"/>
          </p:cNvSpPr>
          <p:nvPr>
            <p:ph sz="half" idx="1"/>
          </p:nvPr>
        </p:nvSpPr>
        <p:spPr>
          <a:xfrm>
            <a:off x="1680389" y="3186679"/>
            <a:ext cx="4270245" cy="2370059"/>
          </a:xfrm>
          <a:solidFill>
            <a:schemeClr val="accent6">
              <a:lumMod val="50000"/>
            </a:schemeClr>
          </a:solidFill>
          <a:ln>
            <a:solidFill>
              <a:schemeClr val="bg1"/>
            </a:solidFill>
          </a:ln>
        </p:spPr>
        <p:txBody>
          <a:bodyPr>
            <a:normAutofit fontScale="92500"/>
          </a:bodyPr>
          <a:lstStyle/>
          <a:p>
            <a:pPr marL="0" indent="0">
              <a:buNone/>
            </a:pPr>
            <a:r>
              <a:rPr lang="en-US" sz="2800" dirty="0"/>
              <a:t>ISAIAH 11:9b</a:t>
            </a:r>
          </a:p>
          <a:p>
            <a:pPr marL="0" indent="0">
              <a:buNone/>
            </a:pPr>
            <a:r>
              <a:rPr lang="en-US" sz="2400" i="1" dirty="0">
                <a:latin typeface="Book Antiqua" panose="02040602050305030304" pitchFamily="18" charset="0"/>
              </a:rPr>
              <a:t>“…for the earth shall be full of the knowledge of the L</a:t>
            </a:r>
            <a:r>
              <a:rPr lang="en-US" sz="2000" i="1" dirty="0">
                <a:latin typeface="Book Antiqua" panose="02040602050305030304" pitchFamily="18" charset="0"/>
              </a:rPr>
              <a:t>ORD</a:t>
            </a:r>
            <a:r>
              <a:rPr lang="en-US" sz="2400" i="1" dirty="0">
                <a:latin typeface="Book Antiqua" panose="02040602050305030304" pitchFamily="18" charset="0"/>
              </a:rPr>
              <a:t> as the waters cover the sea.”</a:t>
            </a:r>
          </a:p>
          <a:p>
            <a:pPr marL="0" indent="0">
              <a:buNone/>
            </a:pPr>
            <a:r>
              <a:rPr lang="en-US" sz="2400" i="1" dirty="0">
                <a:latin typeface="Book Antiqua" panose="02040602050305030304" pitchFamily="18" charset="0"/>
              </a:rPr>
              <a:t>			</a:t>
            </a:r>
            <a:r>
              <a:rPr lang="en-US" sz="2400" dirty="0">
                <a:latin typeface="Book Antiqua" panose="02040602050305030304" pitchFamily="18" charset="0"/>
              </a:rPr>
              <a:t>ESV</a:t>
            </a:r>
            <a:endParaRPr lang="en-US" sz="2400" i="1" dirty="0">
              <a:latin typeface="Book Antiqua" panose="02040602050305030304" pitchFamily="18" charset="0"/>
            </a:endParaRPr>
          </a:p>
        </p:txBody>
      </p:sp>
      <p:sp>
        <p:nvSpPr>
          <p:cNvPr id="5" name="Content Placeholder 4"/>
          <p:cNvSpPr>
            <a:spLocks noGrp="1"/>
          </p:cNvSpPr>
          <p:nvPr>
            <p:ph sz="half" idx="2"/>
          </p:nvPr>
        </p:nvSpPr>
        <p:spPr>
          <a:xfrm>
            <a:off x="6366450" y="3187087"/>
            <a:ext cx="4353132" cy="2369651"/>
          </a:xfrm>
          <a:solidFill>
            <a:schemeClr val="accent5">
              <a:lumMod val="50000"/>
            </a:schemeClr>
          </a:solidFill>
          <a:ln>
            <a:solidFill>
              <a:schemeClr val="bg1"/>
            </a:solidFill>
          </a:ln>
        </p:spPr>
        <p:txBody>
          <a:bodyPr>
            <a:normAutofit fontScale="92500"/>
          </a:bodyPr>
          <a:lstStyle/>
          <a:p>
            <a:pPr marL="0" indent="0">
              <a:buNone/>
            </a:pPr>
            <a:r>
              <a:rPr lang="en-US" sz="2800" dirty="0"/>
              <a:t>HABAKKUK 2:14</a:t>
            </a:r>
          </a:p>
          <a:p>
            <a:pPr marL="0" indent="0">
              <a:buNone/>
            </a:pPr>
            <a:r>
              <a:rPr lang="en-US" sz="2400" i="1" dirty="0">
                <a:latin typeface="Book Antiqua" panose="02040602050305030304" pitchFamily="18" charset="0"/>
              </a:rPr>
              <a:t>“For the earth will be filled with the knowledge of the glory of the L</a:t>
            </a:r>
            <a:r>
              <a:rPr lang="en-US" sz="2000" i="1" dirty="0">
                <a:latin typeface="Book Antiqua" panose="02040602050305030304" pitchFamily="18" charset="0"/>
              </a:rPr>
              <a:t>ORD</a:t>
            </a:r>
            <a:r>
              <a:rPr lang="en-US" sz="2400" i="1" dirty="0">
                <a:latin typeface="Book Antiqua" panose="02040602050305030304" pitchFamily="18" charset="0"/>
              </a:rPr>
              <a:t> as the waters cover the sea.”</a:t>
            </a:r>
          </a:p>
          <a:p>
            <a:pPr marL="0" indent="0">
              <a:buNone/>
            </a:pPr>
            <a:r>
              <a:rPr lang="en-US" sz="2400" i="1" dirty="0">
                <a:latin typeface="Book Antiqua" panose="02040602050305030304" pitchFamily="18" charset="0"/>
              </a:rPr>
              <a:t>			</a:t>
            </a:r>
            <a:r>
              <a:rPr lang="en-US" sz="2400" dirty="0">
                <a:latin typeface="Book Antiqua" panose="02040602050305030304" pitchFamily="18" charset="0"/>
              </a:rPr>
              <a:t>ESV</a:t>
            </a:r>
          </a:p>
        </p:txBody>
      </p:sp>
      <p:sp>
        <p:nvSpPr>
          <p:cNvPr id="6" name="TextBox 5"/>
          <p:cNvSpPr txBox="1"/>
          <p:nvPr/>
        </p:nvSpPr>
        <p:spPr>
          <a:xfrm>
            <a:off x="422027" y="1674053"/>
            <a:ext cx="11408898" cy="1200329"/>
          </a:xfrm>
          <a:prstGeom prst="rect">
            <a:avLst/>
          </a:prstGeom>
          <a:noFill/>
        </p:spPr>
        <p:txBody>
          <a:bodyPr wrap="square" rtlCol="0">
            <a:spAutoFit/>
          </a:bodyPr>
          <a:lstStyle/>
          <a:p>
            <a:r>
              <a:rPr lang="en-US" sz="2400" b="1" dirty="0">
                <a:solidFill>
                  <a:schemeClr val="accent2">
                    <a:lumMod val="60000"/>
                    <a:lumOff val="40000"/>
                  </a:schemeClr>
                </a:solidFill>
              </a:rPr>
              <a:t>Habakkuk 2:14, while not worded identically to Isaiah 11:9b in the Hebrew text, is very close, so much so that most scholars think it likely that Habakkuk is referencing the great prophet from a century and a half earlier.</a:t>
            </a:r>
          </a:p>
        </p:txBody>
      </p:sp>
      <p:sp>
        <p:nvSpPr>
          <p:cNvPr id="3" name="Slide Number Placeholder 2"/>
          <p:cNvSpPr>
            <a:spLocks noGrp="1"/>
          </p:cNvSpPr>
          <p:nvPr>
            <p:ph type="sldNum" sz="quarter" idx="12"/>
          </p:nvPr>
        </p:nvSpPr>
        <p:spPr/>
        <p:txBody>
          <a:bodyPr/>
          <a:lstStyle/>
          <a:p>
            <a:fld id="{8A7A6979-0714-4377-B894-6BE4C2D6E202}" type="slidenum">
              <a:rPr lang="en-US" smtClean="0"/>
              <a:t>31</a:t>
            </a:fld>
            <a:endParaRPr lang="en-US" dirty="0"/>
          </a:p>
        </p:txBody>
      </p:sp>
    </p:spTree>
    <p:extLst>
      <p:ext uri="{BB962C8B-B14F-4D97-AF65-F5344CB8AC3E}">
        <p14:creationId xmlns:p14="http://schemas.microsoft.com/office/powerpoint/2010/main" val="395730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randombar(vertical)">
                                      <p:cBhvr>
                                        <p:cTn id="14" dur="500"/>
                                        <p:tgtEl>
                                          <p:spTgt spid="4">
                                            <p:bg/>
                                          </p:spTgt>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vertical)">
                                      <p:cBhvr>
                                        <p:cTn id="17" dur="500"/>
                                        <p:tgtEl>
                                          <p:spTgt spid="4">
                                            <p:txEl>
                                              <p:pRg st="0" end="0"/>
                                            </p:txEl>
                                          </p:spTgt>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randombar(vertical)">
                                      <p:cBhvr>
                                        <p:cTn id="20" dur="500"/>
                                        <p:tgtEl>
                                          <p:spTgt spid="4">
                                            <p:txEl>
                                              <p:pRg st="1" end="1"/>
                                            </p:txEl>
                                          </p:spTgt>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randombar(vertical)">
                                      <p:cBhvr>
                                        <p:cTn id="23" dur="500"/>
                                        <p:tgtEl>
                                          <p:spTgt spid="4">
                                            <p:txEl>
                                              <p:pRg st="2" end="2"/>
                                            </p:txEl>
                                          </p:spTgt>
                                        </p:tgtEl>
                                      </p:cBhvr>
                                    </p:animEffect>
                                  </p:childTnLst>
                                </p:cTn>
                              </p:par>
                              <p:par>
                                <p:cTn id="24" presetID="14" presetClass="entr" presetSubtype="5" fill="hold" grpId="0" nodeType="withEffect">
                                  <p:stCondLst>
                                    <p:cond delay="0"/>
                                  </p:stCondLst>
                                  <p:childTnLst>
                                    <p:set>
                                      <p:cBhvr>
                                        <p:cTn id="25" dur="1" fill="hold">
                                          <p:stCondLst>
                                            <p:cond delay="0"/>
                                          </p:stCondLst>
                                        </p:cTn>
                                        <p:tgtEl>
                                          <p:spTgt spid="5">
                                            <p:bg/>
                                          </p:spTgt>
                                        </p:tgtEl>
                                        <p:attrNameLst>
                                          <p:attrName>style.visibility</p:attrName>
                                        </p:attrNameLst>
                                      </p:cBhvr>
                                      <p:to>
                                        <p:strVal val="visible"/>
                                      </p:to>
                                    </p:set>
                                    <p:animEffect transition="in" filter="randombar(vertical)">
                                      <p:cBhvr>
                                        <p:cTn id="26" dur="500"/>
                                        <p:tgtEl>
                                          <p:spTgt spid="5">
                                            <p:bg/>
                                          </p:spTgt>
                                        </p:tgtEl>
                                      </p:cBhvr>
                                    </p:animEffect>
                                  </p:childTnLst>
                                </p:cTn>
                              </p:par>
                              <p:par>
                                <p:cTn id="27" presetID="14" presetClass="entr" presetSubtype="5"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randombar(vertical)">
                                      <p:cBhvr>
                                        <p:cTn id="29" dur="500"/>
                                        <p:tgtEl>
                                          <p:spTgt spid="5">
                                            <p:txEl>
                                              <p:pRg st="0" end="0"/>
                                            </p:txEl>
                                          </p:spTgt>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randombar(vertical)">
                                      <p:cBhvr>
                                        <p:cTn id="32" dur="500"/>
                                        <p:tgtEl>
                                          <p:spTgt spid="5">
                                            <p:txEl>
                                              <p:pRg st="1" end="1"/>
                                            </p:txEl>
                                          </p:spTgt>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randombar(vertical)">
                                      <p:cBhvr>
                                        <p:cTn id="3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3378" y="4214330"/>
            <a:ext cx="9003324" cy="1159527"/>
          </a:xfrm>
          <a:gradFill>
            <a:gsLst>
              <a:gs pos="0">
                <a:schemeClr val="accent1">
                  <a:lumMod val="5000"/>
                  <a:lumOff val="95000"/>
                </a:schemeClr>
              </a:gs>
              <a:gs pos="59000">
                <a:schemeClr val="accent2">
                  <a:lumMod val="75000"/>
                </a:schemeClr>
              </a:gs>
              <a:gs pos="83000">
                <a:schemeClr val="accent1">
                  <a:lumMod val="45000"/>
                  <a:lumOff val="55000"/>
                </a:schemeClr>
              </a:gs>
              <a:gs pos="0">
                <a:schemeClr val="accent1">
                  <a:lumMod val="30000"/>
                  <a:lumOff val="70000"/>
                </a:schemeClr>
              </a:gs>
            </a:gsLst>
            <a:lin ang="5400000" scaled="1"/>
          </a:gradFill>
        </p:spPr>
        <p:txBody>
          <a:bodyPr>
            <a:normAutofit/>
          </a:bodyPr>
          <a:lstStyle/>
          <a:p>
            <a:r>
              <a:rPr lang="en-US" sz="4800" dirty="0">
                <a:solidFill>
                  <a:schemeClr val="accent2">
                    <a:lumMod val="40000"/>
                    <a:lumOff val="60000"/>
                  </a:schemeClr>
                </a:solidFill>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The divine theophany</a:t>
            </a:r>
          </a:p>
        </p:txBody>
      </p:sp>
      <p:pic>
        <p:nvPicPr>
          <p:cNvPr id="3" name="Picture 7" descr="bar079c01"/>
          <p:cNvPicPr>
            <a:picLocks noChangeAspect="1" noChangeArrowheads="1"/>
          </p:cNvPicPr>
          <p:nvPr/>
        </p:nvPicPr>
        <p:blipFill>
          <a:blip r:embed="rId2">
            <a:lum bright="30000" contrast="36000"/>
            <a:extLst>
              <a:ext uri="{28A0092B-C50C-407E-A947-70E740481C1C}">
                <a14:useLocalDpi xmlns:a14="http://schemas.microsoft.com/office/drawing/2010/main"/>
              </a:ext>
            </a:extLst>
          </a:blip>
          <a:srcRect/>
          <a:stretch>
            <a:fillRect/>
          </a:stretch>
        </p:blipFill>
        <p:spPr>
          <a:xfrm>
            <a:off x="6261652" y="768625"/>
            <a:ext cx="2450836" cy="32434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8A7A6979-0714-4377-B894-6BE4C2D6E202}" type="slidenum">
              <a:rPr lang="en-US" smtClean="0"/>
              <a:t>32</a:t>
            </a:fld>
            <a:endParaRPr lang="en-US" dirty="0"/>
          </a:p>
        </p:txBody>
      </p:sp>
    </p:spTree>
    <p:extLst>
      <p:ext uri="{BB962C8B-B14F-4D97-AF65-F5344CB8AC3E}">
        <p14:creationId xmlns:p14="http://schemas.microsoft.com/office/powerpoint/2010/main" val="2100811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5617" y="289442"/>
            <a:ext cx="10588487" cy="1142404"/>
          </a:xfrm>
          <a:noFill/>
          <a:ln>
            <a:noFill/>
          </a:ln>
        </p:spPr>
        <p:txBody>
          <a:bodyPr>
            <a:normAutofit/>
          </a:bodyPr>
          <a:lstStyle/>
          <a:p>
            <a:r>
              <a:rPr lang="en-US" sz="4000" dirty="0">
                <a:solidFill>
                  <a:schemeClr val="accent1">
                    <a:lumMod val="60000"/>
                    <a:lumOff val="40000"/>
                  </a:schemeClr>
                </a:solidFill>
              </a:rPr>
              <a:t>A song and a prayer</a:t>
            </a:r>
          </a:p>
        </p:txBody>
      </p:sp>
      <p:sp>
        <p:nvSpPr>
          <p:cNvPr id="3" name="Content Placeholder 2"/>
          <p:cNvSpPr>
            <a:spLocks noGrp="1"/>
          </p:cNvSpPr>
          <p:nvPr>
            <p:ph idx="1"/>
          </p:nvPr>
        </p:nvSpPr>
        <p:spPr>
          <a:xfrm>
            <a:off x="715616" y="1340303"/>
            <a:ext cx="10588487" cy="1999447"/>
          </a:xfrm>
        </p:spPr>
        <p:txBody>
          <a:bodyPr>
            <a:normAutofit fontScale="92500" lnSpcReduction="20000"/>
          </a:bodyPr>
          <a:lstStyle/>
          <a:p>
            <a:pPr marL="0" indent="0">
              <a:buNone/>
            </a:pPr>
            <a:endParaRPr lang="en-US" sz="2400" b="1" dirty="0">
              <a:solidFill>
                <a:schemeClr val="accent2">
                  <a:lumMod val="60000"/>
                  <a:lumOff val="40000"/>
                </a:schemeClr>
              </a:solidFill>
            </a:endParaRPr>
          </a:p>
          <a:p>
            <a:pPr marL="0" indent="0">
              <a:buNone/>
            </a:pPr>
            <a:r>
              <a:rPr lang="en-US" sz="2400" b="1" dirty="0">
                <a:solidFill>
                  <a:schemeClr val="accent2">
                    <a:lumMod val="60000"/>
                    <a:lumOff val="40000"/>
                  </a:schemeClr>
                </a:solidFill>
              </a:rPr>
              <a:t>As in several Psalms, the final section of Habakkuk is structured as a prayer, but presumably a prayer set to music, since the subscript at the end addresses it to the choirmaster with stringed instruments. Hence, perhaps it was used in the 1</a:t>
            </a:r>
            <a:r>
              <a:rPr lang="en-US" sz="2400" b="1" baseline="30000" dirty="0">
                <a:solidFill>
                  <a:schemeClr val="accent2">
                    <a:lumMod val="60000"/>
                    <a:lumOff val="40000"/>
                  </a:schemeClr>
                </a:solidFill>
              </a:rPr>
              <a:t>st</a:t>
            </a:r>
            <a:r>
              <a:rPr lang="en-US" sz="2400" b="1" dirty="0">
                <a:solidFill>
                  <a:schemeClr val="accent2">
                    <a:lumMod val="60000"/>
                    <a:lumOff val="40000"/>
                  </a:schemeClr>
                </a:solidFill>
              </a:rPr>
              <a:t> temple as a liturgical piece. Also similar to many Psalms, this prayer is punctuated with three “</a:t>
            </a:r>
            <a:r>
              <a:rPr lang="en-US" sz="2400" b="1" dirty="0" err="1">
                <a:solidFill>
                  <a:schemeClr val="accent2">
                    <a:lumMod val="60000"/>
                    <a:lumOff val="40000"/>
                  </a:schemeClr>
                </a:solidFill>
              </a:rPr>
              <a:t>selahs</a:t>
            </a:r>
            <a:r>
              <a:rPr lang="en-US" sz="2400" b="1" dirty="0">
                <a:solidFill>
                  <a:schemeClr val="accent2">
                    <a:lumMod val="60000"/>
                    <a:lumOff val="40000"/>
                  </a:schemeClr>
                </a:solidFill>
              </a:rPr>
              <a:t>”.</a:t>
            </a:r>
          </a:p>
        </p:txBody>
      </p:sp>
      <p:sp>
        <p:nvSpPr>
          <p:cNvPr id="4" name="TextBox 3"/>
          <p:cNvSpPr txBox="1"/>
          <p:nvPr/>
        </p:nvSpPr>
        <p:spPr>
          <a:xfrm>
            <a:off x="1125418" y="3438223"/>
            <a:ext cx="3882683" cy="2677656"/>
          </a:xfrm>
          <a:prstGeom prst="rect">
            <a:avLst/>
          </a:prstGeom>
          <a:solidFill>
            <a:schemeClr val="tx2">
              <a:lumMod val="50000"/>
            </a:schemeClr>
          </a:solidFill>
          <a:ln>
            <a:solidFill>
              <a:schemeClr val="bg1"/>
            </a:solidFill>
          </a:ln>
        </p:spPr>
        <p:txBody>
          <a:bodyPr wrap="square" rtlCol="0">
            <a:spAutoFit/>
          </a:bodyPr>
          <a:lstStyle/>
          <a:p>
            <a:pPr>
              <a:buClr>
                <a:schemeClr val="accent1"/>
              </a:buClr>
            </a:pPr>
            <a:r>
              <a:rPr lang="en-US" altLang="en-US" sz="2400" dirty="0" err="1">
                <a:solidFill>
                  <a:srgbClr val="FFFF66"/>
                </a:solidFill>
                <a:effectLst>
                  <a:outerShdw blurRad="38100" dist="38100" dir="2700000" algn="tl">
                    <a:srgbClr val="000000"/>
                  </a:outerShdw>
                </a:effectLst>
                <a:latin typeface="HebrewTh" pitchFamily="2" charset="0"/>
              </a:rPr>
              <a:t>NOyGwi</a:t>
            </a:r>
            <a:r>
              <a:rPr lang="en-US" altLang="en-US" sz="2400" i="1" dirty="0">
                <a:effectLst>
                  <a:outerShdw blurRad="38100" dist="38100" dir="2700000" algn="tl">
                    <a:srgbClr val="000000"/>
                  </a:outerShdw>
                </a:effectLst>
                <a:latin typeface="HebrewTh" pitchFamily="2" charset="0"/>
              </a:rPr>
              <a:t> </a:t>
            </a:r>
            <a:r>
              <a:rPr lang="en-US" altLang="en-US" sz="2400" dirty="0">
                <a:solidFill>
                  <a:srgbClr val="FFFF66"/>
                </a:solidFill>
                <a:effectLst>
                  <a:outerShdw blurRad="38100" dist="38100" dir="2700000" algn="tl">
                    <a:srgbClr val="000000"/>
                  </a:outerShdw>
                </a:effectLst>
                <a:latin typeface="Arial Narrow" panose="020B0606020202030204" pitchFamily="34" charset="0"/>
              </a:rPr>
              <a:t>(= </a:t>
            </a:r>
            <a:r>
              <a:rPr lang="en-US" altLang="en-US" sz="2400" u="sng" dirty="0" err="1">
                <a:solidFill>
                  <a:srgbClr val="FFFF66"/>
                </a:solidFill>
                <a:effectLst>
                  <a:outerShdw blurRad="38100" dist="38100" dir="2700000" algn="tl">
                    <a:srgbClr val="000000"/>
                  </a:outerShdw>
                </a:effectLst>
                <a:latin typeface="Arial Narrow" panose="020B0606020202030204" pitchFamily="34" charset="0"/>
              </a:rPr>
              <a:t>shiggaion</a:t>
            </a:r>
            <a:r>
              <a:rPr lang="en-US" altLang="en-US" sz="2400" dirty="0">
                <a:solidFill>
                  <a:srgbClr val="FFFF66"/>
                </a:solidFill>
                <a:effectLst>
                  <a:outerShdw blurRad="38100" dist="38100" dir="2700000" algn="tl">
                    <a:srgbClr val="000000"/>
                  </a:outerShdw>
                </a:effectLst>
                <a:latin typeface="Arial Narrow" panose="020B0606020202030204" pitchFamily="34" charset="0"/>
              </a:rPr>
              <a:t>, cf. Ps. 7) </a:t>
            </a:r>
            <a:r>
              <a:rPr lang="en-US" altLang="en-US" sz="2400" i="1" dirty="0">
                <a:effectLst>
                  <a:outerShdw blurRad="38100" dist="38100" dir="2700000" algn="tl">
                    <a:srgbClr val="000000"/>
                  </a:outerShdw>
                </a:effectLst>
                <a:latin typeface="Arial Narrow" panose="020B0606020202030204" pitchFamily="34" charset="0"/>
              </a:rPr>
              <a:t>appears in the plural in Habakkuk 3:1. It may be an obscure musical or literary term, and some scholars suggest that it possibly denotes a stirring of the emotions.</a:t>
            </a:r>
          </a:p>
        </p:txBody>
      </p:sp>
      <p:sp>
        <p:nvSpPr>
          <p:cNvPr id="5" name="TextBox 4"/>
          <p:cNvSpPr txBox="1"/>
          <p:nvPr/>
        </p:nvSpPr>
        <p:spPr>
          <a:xfrm>
            <a:off x="5275384" y="3438222"/>
            <a:ext cx="5728504" cy="2677656"/>
          </a:xfrm>
          <a:prstGeom prst="rect">
            <a:avLst/>
          </a:prstGeom>
          <a:solidFill>
            <a:schemeClr val="accent5">
              <a:lumMod val="50000"/>
            </a:schemeClr>
          </a:solidFill>
          <a:ln>
            <a:solidFill>
              <a:schemeClr val="bg1"/>
            </a:solidFill>
          </a:ln>
        </p:spPr>
        <p:txBody>
          <a:bodyPr wrap="square" rtlCol="0">
            <a:spAutoFit/>
          </a:bodyPr>
          <a:lstStyle/>
          <a:p>
            <a:r>
              <a:rPr lang="en-US" altLang="en-US" sz="2400" dirty="0" err="1">
                <a:solidFill>
                  <a:srgbClr val="FFFF66"/>
                </a:solidFill>
                <a:effectLst>
                  <a:outerShdw blurRad="38100" dist="38100" dir="2700000" algn="tl">
                    <a:srgbClr val="000000">
                      <a:alpha val="43137"/>
                    </a:srgbClr>
                  </a:outerShdw>
                </a:effectLst>
                <a:latin typeface="HebrewTh" pitchFamily="2" charset="0"/>
              </a:rPr>
              <a:t>HlAs</a:t>
            </a:r>
            <a:r>
              <a:rPr lang="en-US" altLang="en-US" sz="2400" dirty="0">
                <a:solidFill>
                  <a:srgbClr val="FFFF66"/>
                </a:solidFill>
                <a:effectLst>
                  <a:outerShdw blurRad="38100" dist="38100" dir="2700000" algn="tl">
                    <a:srgbClr val="000000">
                      <a:alpha val="43137"/>
                    </a:srgbClr>
                  </a:outerShdw>
                </a:effectLst>
                <a:latin typeface="HebrewTh" pitchFamily="2" charset="0"/>
              </a:rPr>
              <a:t>,</a:t>
            </a:r>
            <a:r>
              <a:rPr lang="en-US" altLang="en-US" sz="2400" dirty="0">
                <a:solidFill>
                  <a:srgbClr val="FFFF66"/>
                </a:solidFill>
                <a:effectLst>
                  <a:outerShdw blurRad="38100" dist="38100" dir="2700000" algn="tl">
                    <a:srgbClr val="000000">
                      <a:alpha val="43137"/>
                    </a:srgbClr>
                  </a:outerShdw>
                </a:effectLst>
                <a:latin typeface="Arial Narrow" panose="020B0606020202030204" pitchFamily="34" charset="0"/>
              </a:rPr>
              <a:t> (= </a:t>
            </a:r>
            <a:r>
              <a:rPr lang="en-US" altLang="en-US" sz="2400" u="sng" dirty="0" err="1">
                <a:solidFill>
                  <a:srgbClr val="FFFF66"/>
                </a:solidFill>
                <a:effectLst>
                  <a:outerShdw blurRad="38100" dist="38100" dir="2700000" algn="tl">
                    <a:srgbClr val="000000">
                      <a:alpha val="43137"/>
                    </a:srgbClr>
                  </a:outerShdw>
                </a:effectLst>
                <a:latin typeface="Arial Narrow" panose="020B0606020202030204" pitchFamily="34" charset="0"/>
              </a:rPr>
              <a:t>selah</a:t>
            </a:r>
            <a:r>
              <a:rPr lang="en-US" altLang="en-US" sz="2400" dirty="0">
                <a:solidFill>
                  <a:srgbClr val="FFFF66"/>
                </a:solidFill>
                <a:effectLst>
                  <a:outerShdw blurRad="38100" dist="38100" dir="2700000" algn="tl">
                    <a:srgbClr val="000000">
                      <a:alpha val="43137"/>
                    </a:srgbClr>
                  </a:outerShdw>
                </a:effectLst>
                <a:latin typeface="Arial Narrow" panose="020B0606020202030204" pitchFamily="34" charset="0"/>
              </a:rPr>
              <a:t>), which appears 71 times in the Psalms and 3 times in Habakkuk, is a musical term of unknown intent.</a:t>
            </a:r>
            <a:r>
              <a:rPr lang="en-US" altLang="en-US" sz="2400" dirty="0">
                <a:effectLst>
                  <a:outerShdw blurRad="38100" dist="38100" dir="2700000" algn="tl">
                    <a:srgbClr val="000000">
                      <a:alpha val="43137"/>
                    </a:srgbClr>
                  </a:outerShdw>
                </a:effectLst>
                <a:latin typeface="Arial Narrow" panose="020B0606020202030204" pitchFamily="34" charset="0"/>
              </a:rPr>
              <a:t> </a:t>
            </a:r>
            <a:r>
              <a:rPr lang="en-US" altLang="en-US" sz="2400" i="1" dirty="0">
                <a:effectLst>
                  <a:outerShdw blurRad="38100" dist="38100" dir="2700000" algn="tl">
                    <a:srgbClr val="000000">
                      <a:alpha val="43137"/>
                    </a:srgbClr>
                  </a:outerShdw>
                </a:effectLst>
                <a:latin typeface="Arial Narrow" panose="020B0606020202030204" pitchFamily="34" charset="0"/>
              </a:rPr>
              <a:t>It might mean:  a) an interlude or pause  b) signal to raise the pitch  c) an instrumental interlude  d) an acrostic indicating a change of voices, or  e) a signal for the antiphonal response “forever”.</a:t>
            </a:r>
          </a:p>
        </p:txBody>
      </p:sp>
      <p:sp>
        <p:nvSpPr>
          <p:cNvPr id="6" name="Slide Number Placeholder 5"/>
          <p:cNvSpPr>
            <a:spLocks noGrp="1"/>
          </p:cNvSpPr>
          <p:nvPr>
            <p:ph type="sldNum" sz="quarter" idx="12"/>
          </p:nvPr>
        </p:nvSpPr>
        <p:spPr/>
        <p:txBody>
          <a:bodyPr/>
          <a:lstStyle/>
          <a:p>
            <a:fld id="{8A7A6979-0714-4377-B894-6BE4C2D6E202}" type="slidenum">
              <a:rPr lang="en-US" smtClean="0"/>
              <a:pPr/>
              <a:t>33</a:t>
            </a:fld>
            <a:endParaRPr lang="en-US" dirty="0"/>
          </a:p>
        </p:txBody>
      </p:sp>
    </p:spTree>
    <p:extLst>
      <p:ext uri="{BB962C8B-B14F-4D97-AF65-F5344CB8AC3E}">
        <p14:creationId xmlns:p14="http://schemas.microsoft.com/office/powerpoint/2010/main" val="365196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5"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Intercession (3:2)</a:t>
            </a:r>
          </a:p>
        </p:txBody>
      </p:sp>
      <p:sp>
        <p:nvSpPr>
          <p:cNvPr id="3" name="Content Placeholder 2"/>
          <p:cNvSpPr>
            <a:spLocks noGrp="1"/>
          </p:cNvSpPr>
          <p:nvPr>
            <p:ph idx="1"/>
          </p:nvPr>
        </p:nvSpPr>
        <p:spPr>
          <a:xfrm>
            <a:off x="715617" y="2544418"/>
            <a:ext cx="10588487" cy="4137736"/>
          </a:xfrm>
        </p:spPr>
        <p:txBody>
          <a:bodyPr>
            <a:normAutofit/>
          </a:bodyPr>
          <a:lstStyle/>
          <a:p>
            <a:pPr marL="0" indent="0">
              <a:buNone/>
            </a:pPr>
            <a:r>
              <a:rPr lang="en-US" sz="2800" b="1" dirty="0">
                <a:solidFill>
                  <a:schemeClr val="accent2">
                    <a:lumMod val="60000"/>
                    <a:lumOff val="40000"/>
                  </a:schemeClr>
                </a:solidFill>
              </a:rPr>
              <a:t>Habakkuk’s prayer, after hearing God’s responses and the charge that he must await God’s timing to see justice in the earth, begins with an intercession for the mighty intervention of Yahweh.</a:t>
            </a:r>
          </a:p>
          <a:p>
            <a:r>
              <a:rPr lang="en-US" sz="2400" i="1" dirty="0"/>
              <a:t>He has heard of God’s mighty acts.</a:t>
            </a:r>
          </a:p>
          <a:p>
            <a:r>
              <a:rPr lang="en-US" sz="2400" i="1" dirty="0"/>
              <a:t>Now, he prayers that he might be able to see them.</a:t>
            </a:r>
          </a:p>
          <a:p>
            <a:r>
              <a:rPr lang="en-US" sz="2400" i="1" dirty="0"/>
              <a:t>In particular, even though an evil generation deserves divine wrath, he prays for mercy in the midst of wrath. Would there be mercy for those who lived by faith?</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34</a:t>
            </a:fld>
            <a:endParaRPr lang="en-US" dirty="0"/>
          </a:p>
        </p:txBody>
      </p:sp>
    </p:spTree>
    <p:extLst>
      <p:ext uri="{BB962C8B-B14F-4D97-AF65-F5344CB8AC3E}">
        <p14:creationId xmlns:p14="http://schemas.microsoft.com/office/powerpoint/2010/main" val="27466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556729"/>
            <a:ext cx="10588487" cy="1142404"/>
          </a:xfrm>
        </p:spPr>
        <p:txBody>
          <a:bodyPr>
            <a:normAutofit/>
          </a:bodyPr>
          <a:lstStyle/>
          <a:p>
            <a:pPr algn="l"/>
            <a:r>
              <a:rPr lang="en-US" sz="3200" dirty="0">
                <a:solidFill>
                  <a:schemeClr val="accent1">
                    <a:lumMod val="60000"/>
                    <a:lumOff val="40000"/>
                  </a:schemeClr>
                </a:solidFill>
              </a:rPr>
              <a:t>Theophany (3:3-7)</a:t>
            </a:r>
          </a:p>
        </p:txBody>
      </p:sp>
      <p:sp>
        <p:nvSpPr>
          <p:cNvPr id="3" name="Content Placeholder 2"/>
          <p:cNvSpPr>
            <a:spLocks noGrp="1"/>
          </p:cNvSpPr>
          <p:nvPr>
            <p:ph idx="1"/>
          </p:nvPr>
        </p:nvSpPr>
        <p:spPr>
          <a:xfrm>
            <a:off x="715617" y="2108320"/>
            <a:ext cx="10974635" cy="4749680"/>
          </a:xfrm>
        </p:spPr>
        <p:txBody>
          <a:bodyPr>
            <a:normAutofit/>
          </a:bodyPr>
          <a:lstStyle/>
          <a:p>
            <a:pPr marL="0" indent="0">
              <a:buNone/>
            </a:pPr>
            <a:r>
              <a:rPr lang="en-US" sz="2800" b="1" dirty="0">
                <a:solidFill>
                  <a:schemeClr val="accent2">
                    <a:lumMod val="60000"/>
                    <a:lumOff val="40000"/>
                  </a:schemeClr>
                </a:solidFill>
              </a:rPr>
              <a:t>Habakkuk’s prayer was answered by a vision of God’s deliverance of Israel from Egypt, a deliverance in the past, but one that anticipated a deliverance in the future.</a:t>
            </a:r>
          </a:p>
          <a:p>
            <a:r>
              <a:rPr lang="en-US" sz="2400" i="1" dirty="0"/>
              <a:t>This opening line is clearly linked to Dt. 33:</a:t>
            </a:r>
          </a:p>
          <a:p>
            <a:pPr lvl="1"/>
            <a:r>
              <a:rPr lang="en-US" sz="2000" b="1" dirty="0" err="1"/>
              <a:t>Paran</a:t>
            </a:r>
            <a:r>
              <a:rPr lang="en-US" sz="2000" b="1" dirty="0"/>
              <a:t> is the desert wasteland between Kadesh-</a:t>
            </a:r>
            <a:r>
              <a:rPr lang="en-US" sz="2000" b="1" dirty="0" err="1"/>
              <a:t>Barnea</a:t>
            </a:r>
            <a:r>
              <a:rPr lang="en-US" sz="2000" b="1" dirty="0"/>
              <a:t> and Mt. Sinai.</a:t>
            </a:r>
          </a:p>
          <a:p>
            <a:pPr lvl="1"/>
            <a:r>
              <a:rPr lang="en-US" sz="2000" b="1" dirty="0" err="1"/>
              <a:t>Seir</a:t>
            </a:r>
            <a:r>
              <a:rPr lang="en-US" sz="2000" b="1" dirty="0"/>
              <a:t> is the hill country of Edom.</a:t>
            </a:r>
          </a:p>
          <a:p>
            <a:r>
              <a:rPr lang="en-US" sz="2400" i="1" dirty="0"/>
              <a:t>Both locations are associated with Mt. Sinai, where Yahweh gave the Torah (Dt. 33:2).</a:t>
            </a:r>
          </a:p>
          <a:p>
            <a:r>
              <a:rPr lang="en-US" sz="2400" i="1" dirty="0"/>
              <a:t>The pyrotechnics of theophany when God descended upon Mt. Sinai (cf. Ex. 19:16-19), often repeated elsewhere (Ps. 18:7-15; 2 Sa. 22:8-16), is now repeated to Habakkuk.</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35</a:t>
            </a:fld>
            <a:endParaRPr lang="en-US" dirty="0"/>
          </a:p>
        </p:txBody>
      </p:sp>
    </p:spTree>
    <p:extLst>
      <p:ext uri="{BB962C8B-B14F-4D97-AF65-F5344CB8AC3E}">
        <p14:creationId xmlns:p14="http://schemas.microsoft.com/office/powerpoint/2010/main" val="3622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763620" cy="1215800"/>
          </a:xfrm>
        </p:spPr>
        <p:txBody>
          <a:bodyPr>
            <a:normAutofit/>
          </a:bodyPr>
          <a:lstStyle/>
          <a:p>
            <a:pPr algn="l"/>
            <a:r>
              <a:rPr lang="en-US" sz="3200" dirty="0">
                <a:solidFill>
                  <a:schemeClr val="accent1">
                    <a:lumMod val="60000"/>
                    <a:lumOff val="40000"/>
                  </a:schemeClr>
                </a:solidFill>
              </a:rPr>
              <a:t>But why did god come in this way (3:8-15)?</a:t>
            </a:r>
          </a:p>
        </p:txBody>
      </p:sp>
      <p:sp>
        <p:nvSpPr>
          <p:cNvPr id="3" name="Content Placeholder 2"/>
          <p:cNvSpPr>
            <a:spLocks noGrp="1"/>
          </p:cNvSpPr>
          <p:nvPr>
            <p:ph idx="1"/>
          </p:nvPr>
        </p:nvSpPr>
        <p:spPr>
          <a:xfrm>
            <a:off x="715617" y="2544417"/>
            <a:ext cx="10876161" cy="4095533"/>
          </a:xfrm>
        </p:spPr>
        <p:txBody>
          <a:bodyPr>
            <a:normAutofit/>
          </a:bodyPr>
          <a:lstStyle/>
          <a:p>
            <a:pPr marL="0" indent="0">
              <a:buNone/>
            </a:pPr>
            <a:r>
              <a:rPr lang="en-US" sz="2800" b="1" dirty="0">
                <a:solidFill>
                  <a:schemeClr val="accent2">
                    <a:lumMod val="60000"/>
                    <a:lumOff val="40000"/>
                  </a:schemeClr>
                </a:solidFill>
              </a:rPr>
              <a:t>Was this merely a display of raw power or something more?</a:t>
            </a:r>
          </a:p>
          <a:p>
            <a:r>
              <a:rPr lang="en-US" sz="2400" i="1" dirty="0"/>
              <a:t>It WAS something more!</a:t>
            </a:r>
          </a:p>
          <a:p>
            <a:r>
              <a:rPr lang="en-US" sz="2400" i="1" dirty="0"/>
              <a:t>Yahweh as the divine warrior (3:9-11; cf. Ex. 15:3) was declaring his judgment upon the nations (3:12) and his deliverance of his people from their bondage (3:13-15)!  Pharaoh, the god-symbol of Egyptian power, and all his cohorts were crushed!</a:t>
            </a:r>
          </a:p>
          <a:p>
            <a:r>
              <a:rPr lang="en-US" sz="2400" i="1" dirty="0"/>
              <a:t>This vision of the nations arrayed against Yahweh is the same as in Psalm 2, where they are arrayed against Yahweh and his anointed!</a:t>
            </a:r>
          </a:p>
          <a:p>
            <a:r>
              <a:rPr lang="en-US" sz="2400" i="1" dirty="0"/>
              <a:t>Here, as there, total victory belongs to Yahweh!</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36</a:t>
            </a:fld>
            <a:endParaRPr lang="en-US" dirty="0"/>
          </a:p>
        </p:txBody>
      </p:sp>
    </p:spTree>
    <p:extLst>
      <p:ext uri="{BB962C8B-B14F-4D97-AF65-F5344CB8AC3E}">
        <p14:creationId xmlns:p14="http://schemas.microsoft.com/office/powerpoint/2010/main" val="37656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final answer</a:t>
            </a:r>
          </a:p>
        </p:txBody>
      </p:sp>
      <p:sp>
        <p:nvSpPr>
          <p:cNvPr id="3" name="Content Placeholder 2"/>
          <p:cNvSpPr>
            <a:spLocks noGrp="1"/>
          </p:cNvSpPr>
          <p:nvPr>
            <p:ph idx="1"/>
          </p:nvPr>
        </p:nvSpPr>
        <p:spPr>
          <a:xfrm>
            <a:off x="715617" y="2544418"/>
            <a:ext cx="10588487" cy="3379304"/>
          </a:xfrm>
        </p:spPr>
        <p:txBody>
          <a:bodyPr/>
          <a:lstStyle/>
          <a:p>
            <a:pPr marL="0" indent="0">
              <a:buNone/>
            </a:pPr>
            <a:r>
              <a:rPr lang="en-US" sz="2800" b="1" dirty="0">
                <a:solidFill>
                  <a:schemeClr val="accent2">
                    <a:lumMod val="60000"/>
                    <a:lumOff val="40000"/>
                  </a:schemeClr>
                </a:solidFill>
              </a:rPr>
              <a:t>Will God respond to evil in the world?</a:t>
            </a:r>
          </a:p>
          <a:p>
            <a:r>
              <a:rPr lang="en-US" sz="2400" i="1" dirty="0"/>
              <a:t>Absolutely yes!</a:t>
            </a:r>
          </a:p>
          <a:p>
            <a:pPr lvl="1"/>
            <a:r>
              <a:rPr lang="en-US" sz="2000" b="1" dirty="0"/>
              <a:t>He will judge the nations!</a:t>
            </a:r>
          </a:p>
          <a:p>
            <a:pPr marL="0" indent="0">
              <a:buNone/>
            </a:pPr>
            <a:r>
              <a:rPr lang="en-US" sz="2800" b="1" dirty="0">
                <a:solidFill>
                  <a:schemeClr val="accent2">
                    <a:lumMod val="60000"/>
                    <a:lumOff val="40000"/>
                  </a:schemeClr>
                </a:solidFill>
              </a:rPr>
              <a:t>Will he allow his very own people to die?</a:t>
            </a:r>
          </a:p>
          <a:p>
            <a:r>
              <a:rPr lang="en-US" sz="2400" i="1" dirty="0"/>
              <a:t>Absolutely not!</a:t>
            </a:r>
          </a:p>
          <a:p>
            <a:pPr lvl="1"/>
            <a:r>
              <a:rPr lang="en-US" sz="2000" b="1" dirty="0"/>
              <a:t>In wrath he will remember mercy, just as he did in ancient times (3:13)!</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37</a:t>
            </a:fld>
            <a:endParaRPr lang="en-US" dirty="0"/>
          </a:p>
        </p:txBody>
      </p:sp>
    </p:spTree>
    <p:extLst>
      <p:ext uri="{BB962C8B-B14F-4D97-AF65-F5344CB8AC3E}">
        <p14:creationId xmlns:p14="http://schemas.microsoft.com/office/powerpoint/2010/main" val="22542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Overwhelmed (3:16)!</a:t>
            </a:r>
          </a:p>
        </p:txBody>
      </p:sp>
      <p:sp>
        <p:nvSpPr>
          <p:cNvPr id="3" name="Content Placeholder 2"/>
          <p:cNvSpPr>
            <a:spLocks noGrp="1"/>
          </p:cNvSpPr>
          <p:nvPr>
            <p:ph idx="1"/>
          </p:nvPr>
        </p:nvSpPr>
        <p:spPr>
          <a:xfrm>
            <a:off x="715617" y="2544418"/>
            <a:ext cx="10588487" cy="2787237"/>
          </a:xfrm>
        </p:spPr>
        <p:txBody>
          <a:bodyPr/>
          <a:lstStyle/>
          <a:p>
            <a:pPr marL="0" indent="0">
              <a:buNone/>
            </a:pPr>
            <a:r>
              <a:rPr lang="en-US" sz="2800" b="1" dirty="0">
                <a:solidFill>
                  <a:schemeClr val="accent2">
                    <a:lumMod val="60000"/>
                    <a:lumOff val="40000"/>
                  </a:schemeClr>
                </a:solidFill>
              </a:rPr>
              <a:t>At this vision of God’s sovereign majesty, Habakkuk fell in a shuddering heap.</a:t>
            </a:r>
          </a:p>
          <a:p>
            <a:r>
              <a:rPr lang="en-US" sz="2400" i="1" dirty="0"/>
              <a:t>What had once happened to Pharaoh would also happen to Babylon!</a:t>
            </a:r>
          </a:p>
          <a:p>
            <a:r>
              <a:rPr lang="en-US" sz="2400" i="1" dirty="0"/>
              <a:t>What would happen to Babylon would also happen to the power-brokers of the world.</a:t>
            </a:r>
          </a:p>
        </p:txBody>
      </p:sp>
      <p:sp>
        <p:nvSpPr>
          <p:cNvPr id="4" name="TextBox 3"/>
          <p:cNvSpPr txBox="1"/>
          <p:nvPr/>
        </p:nvSpPr>
        <p:spPr>
          <a:xfrm>
            <a:off x="576775" y="5570806"/>
            <a:ext cx="11029071" cy="954107"/>
          </a:xfrm>
          <a:prstGeom prst="rect">
            <a:avLst/>
          </a:prstGeom>
          <a:solidFill>
            <a:schemeClr val="tx2">
              <a:lumMod val="50000"/>
            </a:schemeClr>
          </a:solidFill>
        </p:spPr>
        <p:txBody>
          <a:bodyPr wrap="square" rtlCol="0">
            <a:spAutoFit/>
          </a:bodyPr>
          <a:lstStyle/>
          <a:p>
            <a:pPr algn="ctr"/>
            <a:r>
              <a:rPr lang="en-US" sz="2800" dirty="0">
                <a:effectLst>
                  <a:outerShdw blurRad="38100" dist="38100" dir="2700000" algn="tl">
                    <a:srgbClr val="000000">
                      <a:alpha val="43137"/>
                    </a:srgbClr>
                  </a:outerShdw>
                </a:effectLst>
                <a:latin typeface="Impact" panose="020B0806030902050204" pitchFamily="34" charset="0"/>
              </a:rPr>
              <a:t>In response, Habakkuk humbly resigned himself to await  God’s coming judgment.</a:t>
            </a:r>
          </a:p>
        </p:txBody>
      </p:sp>
    </p:spTree>
    <p:extLst>
      <p:ext uri="{BB962C8B-B14F-4D97-AF65-F5344CB8AC3E}">
        <p14:creationId xmlns:p14="http://schemas.microsoft.com/office/powerpoint/2010/main" val="176922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Between the times (3:17-19)</a:t>
            </a:r>
          </a:p>
        </p:txBody>
      </p:sp>
      <p:sp>
        <p:nvSpPr>
          <p:cNvPr id="3" name="Content Placeholder 2"/>
          <p:cNvSpPr>
            <a:spLocks noGrp="1"/>
          </p:cNvSpPr>
          <p:nvPr>
            <p:ph idx="1"/>
          </p:nvPr>
        </p:nvSpPr>
        <p:spPr>
          <a:xfrm>
            <a:off x="715617" y="2544418"/>
            <a:ext cx="10588487" cy="3379304"/>
          </a:xfrm>
        </p:spPr>
        <p:txBody>
          <a:bodyPr/>
          <a:lstStyle/>
          <a:p>
            <a:pPr marL="0" indent="0">
              <a:buNone/>
            </a:pPr>
            <a:r>
              <a:rPr lang="en-US" sz="2800" b="1" dirty="0">
                <a:solidFill>
                  <a:schemeClr val="accent2">
                    <a:lumMod val="60000"/>
                    <a:lumOff val="40000"/>
                  </a:schemeClr>
                </a:solidFill>
              </a:rPr>
              <a:t>Between the promise and the fulfillment, Habakkuk would rejoice in the future God had promised.</a:t>
            </a:r>
          </a:p>
          <a:p>
            <a:r>
              <a:rPr lang="en-US" sz="2400" i="1" dirty="0"/>
              <a:t>Whatever hardships attended the present, whether drought or calamity, he would remain joyful in the salvation God had promised!</a:t>
            </a:r>
          </a:p>
          <a:p>
            <a:r>
              <a:rPr lang="en-US" sz="2400" i="1" dirty="0"/>
              <a:t>Through God’s strength, he would rise above the injustices of the present while living by faith, climbing to the heights of faith with the feet of a deer (cf. Ps. 18:32-33; 2 Sa. 22:33-34).</a:t>
            </a:r>
          </a:p>
        </p:txBody>
      </p:sp>
      <p:sp>
        <p:nvSpPr>
          <p:cNvPr id="4" name="Slide Number Placeholder 3"/>
          <p:cNvSpPr>
            <a:spLocks noGrp="1"/>
          </p:cNvSpPr>
          <p:nvPr>
            <p:ph type="sldNum" sz="quarter" idx="12"/>
          </p:nvPr>
        </p:nvSpPr>
        <p:spPr/>
        <p:txBody>
          <a:bodyPr/>
          <a:lstStyle/>
          <a:p>
            <a:fld id="{8A7A6979-0714-4377-B894-6BE4C2D6E202}" type="slidenum">
              <a:rPr lang="en-US" smtClean="0"/>
              <a:pPr/>
              <a:t>39</a:t>
            </a:fld>
            <a:endParaRPr lang="en-US" dirty="0"/>
          </a:p>
        </p:txBody>
      </p:sp>
    </p:spTree>
    <p:extLst>
      <p:ext uri="{BB962C8B-B14F-4D97-AF65-F5344CB8AC3E}">
        <p14:creationId xmlns:p14="http://schemas.microsoft.com/office/powerpoint/2010/main" val="14836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90843" y="112543"/>
            <a:ext cx="10888394" cy="1688123"/>
          </a:xfrm>
          <a:noFill/>
          <a:ln>
            <a:noFill/>
          </a:ln>
        </p:spPr>
        <p:txBody>
          <a:bodyPr>
            <a:noAutofit/>
          </a:bodyPr>
          <a:lstStyle/>
          <a:p>
            <a:pPr eaLnBrk="1" hangingPunct="1">
              <a:defRPr/>
            </a:pPr>
            <a:r>
              <a:rPr lang="en-US" altLang="en-US" sz="3200" dirty="0">
                <a:solidFill>
                  <a:srgbClr val="FFFF66"/>
                </a:solidFill>
                <a:latin typeface="Impact" panose="020B0806030902050204" pitchFamily="34" charset="0"/>
              </a:rPr>
              <a:t>Habakkuk’s questions arise in the context of the prophetic Anticipation</a:t>
            </a:r>
            <a:br>
              <a:rPr lang="en-US" altLang="en-US" sz="3200" dirty="0">
                <a:solidFill>
                  <a:srgbClr val="FFFF66"/>
                </a:solidFill>
                <a:latin typeface="Impact" panose="020B0806030902050204" pitchFamily="34" charset="0"/>
              </a:rPr>
            </a:br>
            <a:r>
              <a:rPr lang="en-US" altLang="en-US" sz="3200" dirty="0">
                <a:solidFill>
                  <a:srgbClr val="FFFF66"/>
                </a:solidFill>
                <a:latin typeface="Impact" panose="020B0806030902050204" pitchFamily="34" charset="0"/>
              </a:rPr>
              <a:t>of Exile for Jerusalem and </a:t>
            </a:r>
            <a:r>
              <a:rPr lang="en-US" altLang="en-US" sz="3200" dirty="0" err="1">
                <a:solidFill>
                  <a:srgbClr val="FFFF66"/>
                </a:solidFill>
                <a:latin typeface="Impact" panose="020B0806030902050204" pitchFamily="34" charset="0"/>
              </a:rPr>
              <a:t>judah</a:t>
            </a:r>
            <a:endParaRPr lang="en-US" altLang="en-US" sz="3200" dirty="0">
              <a:solidFill>
                <a:srgbClr val="FFFF66"/>
              </a:solidFill>
              <a:latin typeface="Impact" panose="020B0806030902050204" pitchFamily="34" charset="0"/>
            </a:endParaRPr>
          </a:p>
        </p:txBody>
      </p:sp>
      <p:sp>
        <p:nvSpPr>
          <p:cNvPr id="22531" name="Rectangle 3"/>
          <p:cNvSpPr>
            <a:spLocks noGrp="1" noChangeArrowheads="1"/>
          </p:cNvSpPr>
          <p:nvPr>
            <p:ph type="body" idx="1"/>
          </p:nvPr>
        </p:nvSpPr>
        <p:spPr>
          <a:xfrm>
            <a:off x="801858" y="2011680"/>
            <a:ext cx="11057206" cy="4712680"/>
          </a:xfrm>
        </p:spPr>
        <p:txBody>
          <a:bodyPr>
            <a:normAutofit/>
          </a:bodyPr>
          <a:lstStyle/>
          <a:p>
            <a:pPr eaLnBrk="1" hangingPunct="1">
              <a:lnSpc>
                <a:spcPct val="90000"/>
              </a:lnSpc>
              <a:buFont typeface="Wingdings" panose="05000000000000000000" pitchFamily="2" charset="2"/>
              <a:buNone/>
              <a:defRPr/>
            </a:pPr>
            <a:r>
              <a:rPr lang="en-US" altLang="en-US" sz="2800" dirty="0">
                <a:solidFill>
                  <a:srgbClr val="FFC000"/>
                </a:solidFill>
                <a:latin typeface="Lucida Sans Unicode" panose="020B0602030504020204" pitchFamily="34" charset="0"/>
              </a:rPr>
              <a:t>8</a:t>
            </a:r>
            <a:r>
              <a:rPr lang="en-US" altLang="en-US" sz="2800" baseline="30000" dirty="0">
                <a:solidFill>
                  <a:srgbClr val="FFC000"/>
                </a:solidFill>
                <a:latin typeface="Lucida Sans Unicode" panose="020B0602030504020204" pitchFamily="34" charset="0"/>
              </a:rPr>
              <a:t>th</a:t>
            </a:r>
            <a:r>
              <a:rPr lang="en-US" altLang="en-US" sz="2800" dirty="0">
                <a:solidFill>
                  <a:srgbClr val="FFC000"/>
                </a:solidFill>
                <a:latin typeface="Lucida Sans Unicode" panose="020B0602030504020204" pitchFamily="34" charset="0"/>
              </a:rPr>
              <a:t> Century</a:t>
            </a:r>
          </a:p>
          <a:p>
            <a:pPr eaLnBrk="1" hangingPunct="1">
              <a:lnSpc>
                <a:spcPct val="90000"/>
              </a:lnSpc>
              <a:buFont typeface="Wingdings" panose="05000000000000000000" pitchFamily="2" charset="2"/>
              <a:buNone/>
              <a:defRPr/>
            </a:pPr>
            <a:r>
              <a:rPr lang="en-US" altLang="en-US" sz="2000" i="1" dirty="0">
                <a:latin typeface="Comic Sans MS" panose="030F0702030302020204" pitchFamily="66" charset="0"/>
              </a:rPr>
              <a:t>	Only a remnant will return </a:t>
            </a:r>
            <a:r>
              <a:rPr lang="en-US" altLang="en-US" sz="2000" dirty="0">
                <a:latin typeface="Comic Sans MS" panose="030F0702030302020204" pitchFamily="66" charset="0"/>
              </a:rPr>
              <a:t>(Is. 1:22).</a:t>
            </a:r>
          </a:p>
          <a:p>
            <a:pPr eaLnBrk="1" hangingPunct="1">
              <a:lnSpc>
                <a:spcPct val="90000"/>
              </a:lnSpc>
              <a:buFont typeface="Wingdings" panose="05000000000000000000" pitchFamily="2" charset="2"/>
              <a:buNone/>
              <a:defRPr/>
            </a:pPr>
            <a:r>
              <a:rPr lang="en-US" altLang="en-US" sz="2000" dirty="0">
                <a:latin typeface="Comic Sans MS" panose="030F0702030302020204" pitchFamily="66" charset="0"/>
              </a:rPr>
              <a:t>	</a:t>
            </a:r>
            <a:r>
              <a:rPr lang="en-US" altLang="en-US" sz="2000" i="1" dirty="0">
                <a:latin typeface="Comic Sans MS" panose="030F0702030302020204" pitchFamily="66" charset="0"/>
              </a:rPr>
              <a:t>Zion will be plowed like a field </a:t>
            </a:r>
            <a:r>
              <a:rPr lang="en-US" altLang="en-US" sz="2000" dirty="0">
                <a:latin typeface="Comic Sans MS" panose="030F0702030302020204" pitchFamily="66" charset="0"/>
              </a:rPr>
              <a:t>(Mic. 3:12).</a:t>
            </a:r>
          </a:p>
          <a:p>
            <a:pPr eaLnBrk="1" hangingPunct="1">
              <a:lnSpc>
                <a:spcPct val="90000"/>
              </a:lnSpc>
              <a:buFont typeface="Wingdings" panose="05000000000000000000" pitchFamily="2" charset="2"/>
              <a:buNone/>
              <a:defRPr/>
            </a:pPr>
            <a:endParaRPr lang="en-US" altLang="en-US" sz="800" dirty="0">
              <a:latin typeface="Comic Sans MS" panose="030F0702030302020204" pitchFamily="66" charset="0"/>
            </a:endParaRPr>
          </a:p>
          <a:p>
            <a:pPr eaLnBrk="1" hangingPunct="1">
              <a:lnSpc>
                <a:spcPct val="90000"/>
              </a:lnSpc>
              <a:buFont typeface="Wingdings" panose="05000000000000000000" pitchFamily="2" charset="2"/>
              <a:buNone/>
              <a:defRPr/>
            </a:pPr>
            <a:r>
              <a:rPr lang="en-US" altLang="en-US" sz="2800" dirty="0">
                <a:solidFill>
                  <a:srgbClr val="FFC000"/>
                </a:solidFill>
                <a:latin typeface="Lucida Sans Unicode" panose="020B0602030504020204" pitchFamily="34" charset="0"/>
              </a:rPr>
              <a:t>7</a:t>
            </a:r>
            <a:r>
              <a:rPr lang="en-US" altLang="en-US" sz="2800" baseline="30000" dirty="0">
                <a:solidFill>
                  <a:srgbClr val="FFC000"/>
                </a:solidFill>
                <a:latin typeface="Lucida Sans Unicode" panose="020B0602030504020204" pitchFamily="34" charset="0"/>
              </a:rPr>
              <a:t>th</a:t>
            </a:r>
            <a:r>
              <a:rPr lang="en-US" altLang="en-US" sz="2800" dirty="0">
                <a:solidFill>
                  <a:srgbClr val="FFC000"/>
                </a:solidFill>
                <a:latin typeface="Lucida Sans Unicode" panose="020B0602030504020204" pitchFamily="34" charset="0"/>
              </a:rPr>
              <a:t> Century</a:t>
            </a:r>
          </a:p>
          <a:p>
            <a:pPr eaLnBrk="1" hangingPunct="1">
              <a:lnSpc>
                <a:spcPct val="90000"/>
              </a:lnSpc>
              <a:buFont typeface="Wingdings" panose="05000000000000000000" pitchFamily="2" charset="2"/>
              <a:buNone/>
              <a:defRPr/>
            </a:pPr>
            <a:r>
              <a:rPr lang="en-US" altLang="en-US" sz="2000" dirty="0">
                <a:latin typeface="Comic Sans MS" panose="030F0702030302020204" pitchFamily="66" charset="0"/>
              </a:rPr>
              <a:t>	</a:t>
            </a:r>
            <a:r>
              <a:rPr lang="en-US" altLang="en-US" sz="2000" i="1" dirty="0">
                <a:latin typeface="Comic Sans MS" panose="030F0702030302020204" pitchFamily="66" charset="0"/>
              </a:rPr>
              <a:t>I will stretch out my hand against Judah and against all who live in Jerusalem… Be silent…for the Day of Yahweh is near.</a:t>
            </a:r>
            <a:r>
              <a:rPr lang="en-US" altLang="en-US" sz="2000" dirty="0">
                <a:latin typeface="Comic Sans MS" panose="030F0702030302020204" pitchFamily="66" charset="0"/>
              </a:rPr>
              <a:t> (Zep. 1:4a, 7a)</a:t>
            </a:r>
            <a:endParaRPr lang="en-US" altLang="en-US" sz="2000" i="1" dirty="0">
              <a:latin typeface="Comic Sans MS" panose="030F0702030302020204" pitchFamily="66" charset="0"/>
            </a:endParaRPr>
          </a:p>
          <a:p>
            <a:pPr eaLnBrk="1" hangingPunct="1">
              <a:lnSpc>
                <a:spcPct val="90000"/>
              </a:lnSpc>
              <a:buFont typeface="Wingdings" panose="05000000000000000000" pitchFamily="2" charset="2"/>
              <a:buNone/>
              <a:defRPr/>
            </a:pPr>
            <a:r>
              <a:rPr lang="en-US" altLang="en-US" sz="2000" i="1" dirty="0">
                <a:latin typeface="Comic Sans MS" panose="030F0702030302020204" pitchFamily="66" charset="0"/>
              </a:rPr>
              <a:t>	This whole country…will serve the king of Babylon 70 years </a:t>
            </a:r>
            <a:r>
              <a:rPr lang="en-US" altLang="en-US" sz="2000" dirty="0">
                <a:latin typeface="Comic Sans MS" panose="030F0702030302020204" pitchFamily="66" charset="0"/>
              </a:rPr>
              <a:t>(Je. 25:11).</a:t>
            </a:r>
          </a:p>
          <a:p>
            <a:pPr eaLnBrk="1" hangingPunct="1">
              <a:lnSpc>
                <a:spcPct val="90000"/>
              </a:lnSpc>
              <a:buFont typeface="Wingdings" panose="05000000000000000000" pitchFamily="2" charset="2"/>
              <a:buNone/>
              <a:defRPr/>
            </a:pPr>
            <a:endParaRPr lang="en-US" altLang="en-US" sz="800" dirty="0">
              <a:latin typeface="Comic Sans MS" panose="030F0702030302020204" pitchFamily="66" charset="0"/>
            </a:endParaRPr>
          </a:p>
          <a:p>
            <a:pPr eaLnBrk="1" hangingPunct="1">
              <a:lnSpc>
                <a:spcPct val="90000"/>
              </a:lnSpc>
              <a:buFont typeface="Wingdings" panose="05000000000000000000" pitchFamily="2" charset="2"/>
              <a:buNone/>
              <a:defRPr/>
            </a:pPr>
            <a:r>
              <a:rPr lang="en-US" altLang="en-US" sz="2800" dirty="0">
                <a:solidFill>
                  <a:srgbClr val="FFC000"/>
                </a:solidFill>
                <a:latin typeface="Lucida Sans Unicode" panose="020B0602030504020204" pitchFamily="34" charset="0"/>
              </a:rPr>
              <a:t>6</a:t>
            </a:r>
            <a:r>
              <a:rPr lang="en-US" altLang="en-US" sz="2800" baseline="30000" dirty="0">
                <a:solidFill>
                  <a:srgbClr val="FFC000"/>
                </a:solidFill>
                <a:latin typeface="Lucida Sans Unicode" panose="020B0602030504020204" pitchFamily="34" charset="0"/>
              </a:rPr>
              <a:t>th</a:t>
            </a:r>
            <a:r>
              <a:rPr lang="en-US" altLang="en-US" sz="2800" dirty="0">
                <a:solidFill>
                  <a:srgbClr val="FFC000"/>
                </a:solidFill>
                <a:latin typeface="Lucida Sans Unicode" panose="020B0602030504020204" pitchFamily="34" charset="0"/>
              </a:rPr>
              <a:t> Century</a:t>
            </a:r>
          </a:p>
          <a:p>
            <a:pPr eaLnBrk="1" hangingPunct="1">
              <a:lnSpc>
                <a:spcPct val="90000"/>
              </a:lnSpc>
              <a:buFont typeface="Wingdings" panose="05000000000000000000" pitchFamily="2" charset="2"/>
              <a:buNone/>
              <a:defRPr/>
            </a:pPr>
            <a:r>
              <a:rPr lang="en-US" altLang="en-US" sz="2000" i="1" dirty="0">
                <a:latin typeface="Comic Sans MS" panose="030F0702030302020204" pitchFamily="66" charset="0"/>
              </a:rPr>
              <a:t>	I am about to desecrate my sanctuary </a:t>
            </a:r>
            <a:r>
              <a:rPr lang="en-US" altLang="en-US" sz="2000" dirty="0">
                <a:latin typeface="Comic Sans MS" panose="030F0702030302020204" pitchFamily="66" charset="0"/>
              </a:rPr>
              <a:t>(</a:t>
            </a:r>
            <a:r>
              <a:rPr lang="en-US" altLang="en-US" sz="2000" dirty="0" err="1">
                <a:latin typeface="Comic Sans MS" panose="030F0702030302020204" pitchFamily="66" charset="0"/>
              </a:rPr>
              <a:t>Eze</a:t>
            </a:r>
            <a:r>
              <a:rPr lang="en-US" altLang="en-US" sz="2000" dirty="0">
                <a:latin typeface="Comic Sans MS" panose="030F0702030302020204" pitchFamily="66" charset="0"/>
              </a:rPr>
              <a:t>. 24:21).</a:t>
            </a:r>
          </a:p>
        </p:txBody>
      </p:sp>
      <p:sp>
        <p:nvSpPr>
          <p:cNvPr id="2" name="Slide Number Placeholder 1"/>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4057298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additive="base">
                                        <p:cTn id="7"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5" end="5"/>
                                            </p:txEl>
                                          </p:spTgt>
                                        </p:tgtEl>
                                        <p:attrNameLst>
                                          <p:attrName>style.visibility</p:attrName>
                                        </p:attrNameLst>
                                      </p:cBhvr>
                                      <p:to>
                                        <p:strVal val="visible"/>
                                      </p:to>
                                    </p:set>
                                    <p:anim calcmode="lin" valueType="num">
                                      <p:cBhvr additive="base">
                                        <p:cTn id="19"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 calcmode="lin" valueType="num">
                                      <p:cBhvr additive="base">
                                        <p:cTn id="2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9" end="9"/>
                                            </p:txEl>
                                          </p:spTgt>
                                        </p:tgtEl>
                                        <p:attrNameLst>
                                          <p:attrName>style.visibility</p:attrName>
                                        </p:attrNameLst>
                                      </p:cBhvr>
                                      <p:to>
                                        <p:strVal val="visible"/>
                                      </p:to>
                                    </p:set>
                                    <p:anim calcmode="lin" valueType="num">
                                      <p:cBhvr additive="base">
                                        <p:cTn id="31"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0706" cy="5345723"/>
          </a:xfrm>
          <a:prstGeom prst="rect">
            <a:avLst/>
          </a:prstGeom>
        </p:spPr>
      </p:pic>
      <p:sp>
        <p:nvSpPr>
          <p:cNvPr id="6" name="TextBox 5"/>
          <p:cNvSpPr txBox="1"/>
          <p:nvPr/>
        </p:nvSpPr>
        <p:spPr>
          <a:xfrm>
            <a:off x="253218" y="5424218"/>
            <a:ext cx="11704320" cy="1323439"/>
          </a:xfrm>
          <a:prstGeom prst="rect">
            <a:avLst/>
          </a:prstGeom>
          <a:noFill/>
        </p:spPr>
        <p:txBody>
          <a:bodyPr wrap="square" rtlCol="0">
            <a:spAutoFit/>
          </a:bodyPr>
          <a:lstStyle/>
          <a:p>
            <a:pPr algn="ctr"/>
            <a:r>
              <a:rPr lang="en-US" sz="2000" dirty="0"/>
              <a:t>Scholars usually identity the “deer” (</a:t>
            </a:r>
            <a:r>
              <a:rPr lang="en-US" sz="2000" dirty="0" err="1">
                <a:latin typeface="HebrewTh" pitchFamily="2" charset="0"/>
              </a:rPr>
              <a:t>hlAY</a:t>
            </a:r>
            <a:r>
              <a:rPr lang="en-US" sz="2000" dirty="0">
                <a:latin typeface="HebrewTh" pitchFamily="2" charset="0"/>
              </a:rPr>
              <a:t>&gt;!</a:t>
            </a:r>
            <a:r>
              <a:rPr lang="en-US" sz="2000" dirty="0" err="1">
                <a:latin typeface="HebrewTh" pitchFamily="2" charset="0"/>
              </a:rPr>
              <a:t>xa</a:t>
            </a:r>
            <a:r>
              <a:rPr lang="en-US" sz="2000" dirty="0"/>
              <a:t>) in Ha. 3:19 as either the Asian red deer or roe buck, which no longer inhabits Palestine (though some skeletal remains have been discovered); however, a few scholars suggest that it might be the Palestinian ibex (pictured here), which is really a wild goat living in the roughest, steepest terrain it can find.</a:t>
            </a:r>
          </a:p>
        </p:txBody>
      </p:sp>
    </p:spTree>
    <p:extLst>
      <p:ext uri="{BB962C8B-B14F-4D97-AF65-F5344CB8AC3E}">
        <p14:creationId xmlns:p14="http://schemas.microsoft.com/office/powerpoint/2010/main" val="2605817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41</a:t>
            </a:fld>
            <a:endParaRPr lang="en-US" dirty="0"/>
          </a:p>
        </p:txBody>
      </p:sp>
      <p:sp>
        <p:nvSpPr>
          <p:cNvPr id="3" name="TextBox 2"/>
          <p:cNvSpPr txBox="1"/>
          <p:nvPr/>
        </p:nvSpPr>
        <p:spPr>
          <a:xfrm>
            <a:off x="609600" y="530087"/>
            <a:ext cx="3220278" cy="1569660"/>
          </a:xfrm>
          <a:prstGeom prst="rect">
            <a:avLst/>
          </a:prstGeom>
          <a:noFill/>
        </p:spPr>
        <p:txBody>
          <a:bodyPr wrap="square" rtlCol="0">
            <a:spAutoFit/>
          </a:bodyPr>
          <a:lstStyle/>
          <a:p>
            <a:r>
              <a:rPr lang="en-US" sz="9600" dirty="0">
                <a:latin typeface="Freestyle Script" panose="030804020302050B0404" pitchFamily="66" charset="0"/>
              </a:rPr>
              <a:t>Questions</a:t>
            </a:r>
          </a:p>
        </p:txBody>
      </p:sp>
      <p:sp>
        <p:nvSpPr>
          <p:cNvPr id="4" name="TextBox 3"/>
          <p:cNvSpPr txBox="1"/>
          <p:nvPr/>
        </p:nvSpPr>
        <p:spPr>
          <a:xfrm>
            <a:off x="795130" y="2544417"/>
            <a:ext cx="10813774" cy="3970318"/>
          </a:xfrm>
          <a:prstGeom prst="rect">
            <a:avLst/>
          </a:prstGeom>
          <a:noFill/>
        </p:spPr>
        <p:txBody>
          <a:bodyPr wrap="square" rtlCol="0">
            <a:spAutoFit/>
          </a:bodyPr>
          <a:lstStyle/>
          <a:p>
            <a:pPr marL="514350" indent="-514350">
              <a:buFont typeface="+mj-lt"/>
              <a:buAutoNum type="arabicPeriod"/>
            </a:pPr>
            <a:r>
              <a:rPr lang="en-US" sz="3600" i="1" dirty="0">
                <a:latin typeface="Book Antiqua" panose="02040602050305030304" pitchFamily="18" charset="0"/>
              </a:rPr>
              <a:t>Given Habakkuk’s response to his encounter with God, how do you assess those who claim to have had encounters with God and consider them fairly ordinary?</a:t>
            </a:r>
          </a:p>
          <a:p>
            <a:pPr marL="514350" indent="-514350">
              <a:buFont typeface="+mj-lt"/>
              <a:buAutoNum type="arabicPeriod"/>
            </a:pPr>
            <a:r>
              <a:rPr lang="en-US" sz="3600" i="1" dirty="0">
                <a:latin typeface="Book Antiqua" panose="02040602050305030304" pitchFamily="18" charset="0"/>
              </a:rPr>
              <a:t>How does God’s answer to Habakkuk speak to the modern person who has questions about the problem of evil?</a:t>
            </a:r>
          </a:p>
        </p:txBody>
      </p:sp>
    </p:spTree>
    <p:extLst>
      <p:ext uri="{BB962C8B-B14F-4D97-AF65-F5344CB8AC3E}">
        <p14:creationId xmlns:p14="http://schemas.microsoft.com/office/powerpoint/2010/main" val="250296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964692"/>
            <a:ext cx="10588487" cy="1142404"/>
          </a:xfrm>
        </p:spPr>
        <p:txBody>
          <a:bodyPr>
            <a:normAutofit/>
          </a:bodyPr>
          <a:lstStyle/>
          <a:p>
            <a:pPr algn="l"/>
            <a:r>
              <a:rPr lang="en-US" sz="3200" dirty="0">
                <a:solidFill>
                  <a:schemeClr val="accent1">
                    <a:lumMod val="60000"/>
                    <a:lumOff val="40000"/>
                  </a:schemeClr>
                </a:solidFill>
              </a:rPr>
              <a:t>The basic questions</a:t>
            </a:r>
          </a:p>
        </p:txBody>
      </p:sp>
      <p:sp>
        <p:nvSpPr>
          <p:cNvPr id="3" name="Content Placeholder 2"/>
          <p:cNvSpPr>
            <a:spLocks noGrp="1"/>
          </p:cNvSpPr>
          <p:nvPr>
            <p:ph idx="1"/>
          </p:nvPr>
        </p:nvSpPr>
        <p:spPr>
          <a:xfrm>
            <a:off x="715617" y="2544418"/>
            <a:ext cx="10588487" cy="2041650"/>
          </a:xfrm>
        </p:spPr>
        <p:txBody>
          <a:bodyPr>
            <a:normAutofit/>
          </a:bodyPr>
          <a:lstStyle/>
          <a:p>
            <a:pPr marL="0" indent="0">
              <a:buNone/>
            </a:pPr>
            <a:r>
              <a:rPr lang="en-US" sz="2800" b="1" dirty="0">
                <a:solidFill>
                  <a:schemeClr val="accent2">
                    <a:lumMod val="60000"/>
                    <a:lumOff val="40000"/>
                  </a:schemeClr>
                </a:solidFill>
                <a:effectLst>
                  <a:outerShdw blurRad="38100" dist="38100" dir="2700000" algn="tl">
                    <a:srgbClr val="000000">
                      <a:alpha val="43137"/>
                    </a:srgbClr>
                  </a:outerShdw>
                </a:effectLst>
              </a:rPr>
              <a:t>Habakkuk’s fundamental questions follow along two paths:</a:t>
            </a:r>
          </a:p>
          <a:p>
            <a:r>
              <a:rPr lang="en-US" sz="2400" i="1" dirty="0">
                <a:solidFill>
                  <a:schemeClr val="tx1"/>
                </a:solidFill>
              </a:rPr>
              <a:t>If God is really in control, why is there so much evil in the world?</a:t>
            </a:r>
          </a:p>
          <a:p>
            <a:r>
              <a:rPr lang="en-US" sz="2400" i="1" dirty="0">
                <a:solidFill>
                  <a:schemeClr val="tx1"/>
                </a:solidFill>
              </a:rPr>
              <a:t>If God is really righteous, why does he allow wicked empires to swallow up nations less wicked than themselves?</a:t>
            </a:r>
          </a:p>
        </p:txBody>
      </p:sp>
      <p:sp>
        <p:nvSpPr>
          <p:cNvPr id="4" name="TextBox 3"/>
          <p:cNvSpPr txBox="1"/>
          <p:nvPr/>
        </p:nvSpPr>
        <p:spPr>
          <a:xfrm>
            <a:off x="407963" y="4895559"/>
            <a:ext cx="11422966" cy="1200329"/>
          </a:xfrm>
          <a:prstGeom prst="rect">
            <a:avLst/>
          </a:prstGeom>
          <a:solidFill>
            <a:schemeClr val="accent2">
              <a:lumMod val="75000"/>
            </a:schemeClr>
          </a:solidFill>
        </p:spPr>
        <p:txBody>
          <a:bodyPr wrap="square" rtlCol="0">
            <a:spAutoFit/>
          </a:bodyPr>
          <a:lstStyle/>
          <a:p>
            <a:r>
              <a:rPr lang="en-US" sz="3600" dirty="0">
                <a:effectLst>
                  <a:outerShdw blurRad="38100" dist="38100" dir="2700000" algn="tl">
                    <a:srgbClr val="000000">
                      <a:alpha val="43137"/>
                    </a:srgbClr>
                  </a:outerShdw>
                </a:effectLst>
                <a:latin typeface="Impact" panose="020B0806030902050204" pitchFamily="34" charset="0"/>
              </a:rPr>
              <a:t>Though posed more than 2500 years ago, these questions of theodicy are as relevant now as they were then!</a:t>
            </a:r>
          </a:p>
        </p:txBody>
      </p:sp>
      <p:sp>
        <p:nvSpPr>
          <p:cNvPr id="5" name="Slide Number Placeholder 4"/>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4426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A7A6979-0714-4377-B894-6BE4C2D6E202}" type="slidenum">
              <a:rPr lang="en-US" smtClean="0"/>
              <a:t>6</a:t>
            </a:fld>
            <a:endParaRPr lang="en-US" dirty="0"/>
          </a:p>
        </p:txBody>
      </p:sp>
      <p:sp>
        <p:nvSpPr>
          <p:cNvPr id="3" name="TextBox 2"/>
          <p:cNvSpPr txBox="1"/>
          <p:nvPr/>
        </p:nvSpPr>
        <p:spPr>
          <a:xfrm>
            <a:off x="609600" y="530087"/>
            <a:ext cx="3220278" cy="1569660"/>
          </a:xfrm>
          <a:prstGeom prst="rect">
            <a:avLst/>
          </a:prstGeom>
          <a:noFill/>
        </p:spPr>
        <p:txBody>
          <a:bodyPr wrap="square" rtlCol="0">
            <a:spAutoFit/>
          </a:bodyPr>
          <a:lstStyle/>
          <a:p>
            <a:r>
              <a:rPr lang="en-US" sz="9600" dirty="0">
                <a:latin typeface="Freestyle Script" panose="030804020302050B0404" pitchFamily="66" charset="0"/>
              </a:rPr>
              <a:t>Questions</a:t>
            </a:r>
          </a:p>
        </p:txBody>
      </p:sp>
      <p:sp>
        <p:nvSpPr>
          <p:cNvPr id="4" name="TextBox 3"/>
          <p:cNvSpPr txBox="1"/>
          <p:nvPr/>
        </p:nvSpPr>
        <p:spPr>
          <a:xfrm>
            <a:off x="795130" y="2544417"/>
            <a:ext cx="10813774" cy="2308324"/>
          </a:xfrm>
          <a:prstGeom prst="rect">
            <a:avLst/>
          </a:prstGeom>
          <a:noFill/>
        </p:spPr>
        <p:txBody>
          <a:bodyPr wrap="square" rtlCol="0">
            <a:spAutoFit/>
          </a:bodyPr>
          <a:lstStyle/>
          <a:p>
            <a:pPr marL="514350" indent="-514350">
              <a:buFont typeface="+mj-lt"/>
              <a:buAutoNum type="arabicPeriod"/>
            </a:pPr>
            <a:r>
              <a:rPr lang="en-US" sz="3600" i="1" dirty="0">
                <a:latin typeface="Book Antiqua" panose="02040602050305030304" pitchFamily="18" charset="0"/>
              </a:rPr>
              <a:t>How do modern people frame questions of theodicy?</a:t>
            </a:r>
          </a:p>
          <a:p>
            <a:pPr marL="514350" indent="-514350">
              <a:buFont typeface="+mj-lt"/>
              <a:buAutoNum type="arabicPeriod"/>
            </a:pPr>
            <a:endParaRPr lang="en-US" sz="3600" i="1" dirty="0">
              <a:latin typeface="Book Antiqua" panose="02040602050305030304" pitchFamily="18" charset="0"/>
            </a:endParaRPr>
          </a:p>
          <a:p>
            <a:pPr marL="514350" indent="-514350">
              <a:buFont typeface="+mj-lt"/>
              <a:buAutoNum type="arabicPeriod"/>
            </a:pPr>
            <a:r>
              <a:rPr lang="en-US" sz="3600" i="1" dirty="0">
                <a:latin typeface="Book Antiqua" panose="02040602050305030304" pitchFamily="18" charset="0"/>
              </a:rPr>
              <a:t>How does belief in the sovereignty of God sharpen such questions?</a:t>
            </a:r>
          </a:p>
        </p:txBody>
      </p:sp>
    </p:spTree>
    <p:extLst>
      <p:ext uri="{BB962C8B-B14F-4D97-AF65-F5344CB8AC3E}">
        <p14:creationId xmlns:p14="http://schemas.microsoft.com/office/powerpoint/2010/main" val="251298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7" y="444187"/>
            <a:ext cx="10588487" cy="1142404"/>
          </a:xfrm>
        </p:spPr>
        <p:txBody>
          <a:bodyPr>
            <a:normAutofit/>
          </a:bodyPr>
          <a:lstStyle/>
          <a:p>
            <a:pPr algn="l"/>
            <a:r>
              <a:rPr lang="en-US" sz="3200" dirty="0">
                <a:solidFill>
                  <a:schemeClr val="accent1">
                    <a:lumMod val="60000"/>
                    <a:lumOff val="40000"/>
                  </a:schemeClr>
                </a:solidFill>
              </a:rPr>
              <a:t>Historical context</a:t>
            </a:r>
          </a:p>
        </p:txBody>
      </p:sp>
      <p:sp>
        <p:nvSpPr>
          <p:cNvPr id="3" name="Content Placeholder 2"/>
          <p:cNvSpPr>
            <a:spLocks noGrp="1"/>
          </p:cNvSpPr>
          <p:nvPr>
            <p:ph idx="1"/>
          </p:nvPr>
        </p:nvSpPr>
        <p:spPr>
          <a:xfrm>
            <a:off x="715617" y="1997612"/>
            <a:ext cx="10819891" cy="4670474"/>
          </a:xfrm>
        </p:spPr>
        <p:txBody>
          <a:bodyPr>
            <a:normAutofit/>
          </a:bodyPr>
          <a:lstStyle/>
          <a:p>
            <a:pPr marL="0" indent="0">
              <a:buNone/>
            </a:pPr>
            <a:r>
              <a:rPr lang="en-US" sz="2800" b="1" dirty="0">
                <a:solidFill>
                  <a:schemeClr val="accent2">
                    <a:lumMod val="60000"/>
                    <a:lumOff val="40000"/>
                  </a:schemeClr>
                </a:solidFill>
                <a:effectLst>
                  <a:outerShdw blurRad="38100" dist="38100" dir="2700000" algn="tl">
                    <a:srgbClr val="000000">
                      <a:alpha val="43137"/>
                    </a:srgbClr>
                  </a:outerShdw>
                </a:effectLst>
              </a:rPr>
              <a:t>The one clear historical marker in the book is the reference in 1:6 to the Babylonians:  “Behold, I am raising up the Chaldeans…”</a:t>
            </a:r>
          </a:p>
          <a:p>
            <a:r>
              <a:rPr lang="en-US" sz="2400" i="1" dirty="0">
                <a:solidFill>
                  <a:schemeClr val="tx1"/>
                </a:solidFill>
              </a:rPr>
              <a:t>The Hebrew term </a:t>
            </a:r>
            <a:r>
              <a:rPr lang="en-US" sz="2400" i="1" u="sng" dirty="0" err="1">
                <a:solidFill>
                  <a:schemeClr val="tx1"/>
                </a:solidFill>
              </a:rPr>
              <a:t>Kasdim</a:t>
            </a:r>
            <a:r>
              <a:rPr lang="en-US" sz="2400" i="1" dirty="0">
                <a:solidFill>
                  <a:schemeClr val="tx1"/>
                </a:solidFill>
              </a:rPr>
              <a:t> refers to the Chaldeans or Babylonians. Since the time of Isaiah, the anticipation of an eventual Babylonian threat had been clearly voiced (Is. 39).</a:t>
            </a:r>
          </a:p>
          <a:p>
            <a:r>
              <a:rPr lang="en-US" sz="2400" i="1" dirty="0">
                <a:solidFill>
                  <a:schemeClr val="tx1"/>
                </a:solidFill>
              </a:rPr>
              <a:t>What is unclear is whether Habakkuk anticipated the Babylonian invasion in the distant future or observed them as a present threat.</a:t>
            </a:r>
          </a:p>
          <a:p>
            <a:r>
              <a:rPr lang="en-US" sz="2400" i="1" dirty="0">
                <a:solidFill>
                  <a:schemeClr val="tx1"/>
                </a:solidFill>
              </a:rPr>
              <a:t>Many if not most scholars place the book about the time of or slightly earlier than the Battle of Carchemish, where in 605 BC the Babylonians defeated the Egyptians, final remnant of Assyrian support.</a:t>
            </a:r>
          </a:p>
        </p:txBody>
      </p:sp>
      <p:sp>
        <p:nvSpPr>
          <p:cNvPr id="4" name="Slide Number Placeholder 3"/>
          <p:cNvSpPr>
            <a:spLocks noGrp="1"/>
          </p:cNvSpPr>
          <p:nvPr>
            <p:ph type="sldNum" sz="quarter" idx="12"/>
          </p:nvPr>
        </p:nvSpPr>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15475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308294" y="309485"/>
            <a:ext cx="9406601" cy="1043354"/>
          </a:xfrm>
        </p:spPr>
        <p:txBody>
          <a:bodyPr>
            <a:noAutofit/>
          </a:bodyPr>
          <a:lstStyle/>
          <a:p>
            <a:pPr eaLnBrk="1" hangingPunct="1"/>
            <a:r>
              <a:rPr lang="en-US" altLang="en-US" sz="4000" dirty="0">
                <a:solidFill>
                  <a:srgbClr val="FFFF00"/>
                </a:solidFill>
                <a:latin typeface="Impact" panose="020B0806030902050204" pitchFamily="34" charset="0"/>
              </a:rPr>
              <a:t>DECLINE OF ASSYRIA/RISE OF BABYLON</a:t>
            </a:r>
          </a:p>
        </p:txBody>
      </p:sp>
      <p:sp>
        <p:nvSpPr>
          <p:cNvPr id="489475" name="Rectangle 3"/>
          <p:cNvSpPr>
            <a:spLocks noGrp="1" noChangeArrowheads="1"/>
          </p:cNvSpPr>
          <p:nvPr>
            <p:ph type="body" idx="1"/>
          </p:nvPr>
        </p:nvSpPr>
        <p:spPr>
          <a:xfrm>
            <a:off x="1752600" y="1676400"/>
            <a:ext cx="8763000" cy="4800600"/>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C000"/>
                </a:solidFill>
                <a:effectLst>
                  <a:outerShdw blurRad="38100" dist="38100" dir="2700000" algn="tl">
                    <a:srgbClr val="000000"/>
                  </a:outerShdw>
                </a:effectLst>
                <a:latin typeface="Lucida Sans Unicode" panose="020B0602030504020204" pitchFamily="34" charset="0"/>
              </a:rPr>
              <a:t>626-620 BC</a:t>
            </a:r>
            <a:r>
              <a:rPr lang="en-US" altLang="en-US" sz="2800" dirty="0">
                <a:solidFill>
                  <a:schemeClr val="folHlink"/>
                </a:solidFill>
                <a:latin typeface="Lucida Sans Unicode" panose="020B0602030504020204" pitchFamily="34" charset="0"/>
              </a:rPr>
              <a:t>	</a:t>
            </a:r>
            <a:r>
              <a:rPr lang="en-US" altLang="en-US" sz="2800" b="1" dirty="0">
                <a:solidFill>
                  <a:schemeClr val="accent2">
                    <a:lumMod val="60000"/>
                    <a:lumOff val="40000"/>
                  </a:schemeClr>
                </a:solidFill>
                <a:effectLst>
                  <a:outerShdw blurRad="38100" dist="38100" dir="2700000" algn="tl">
                    <a:srgbClr val="000000"/>
                  </a:outerShdw>
                </a:effectLst>
                <a:latin typeface="Lucida Sans Unicode" panose="020B0602030504020204" pitchFamily="34" charset="0"/>
              </a:rPr>
              <a:t>Defeat at Babylon</a:t>
            </a:r>
            <a:r>
              <a:rPr lang="en-US" altLang="en-US" sz="2800" i="1" dirty="0">
                <a:solidFill>
                  <a:schemeClr val="accent2">
                    <a:lumMod val="60000"/>
                    <a:lumOff val="40000"/>
                  </a:schemeClr>
                </a:solidFill>
                <a:latin typeface="Lucida Sans Unicode" panose="020B0602030504020204" pitchFamily="34" charset="0"/>
              </a:rPr>
              <a:t> </a:t>
            </a:r>
            <a:r>
              <a:rPr lang="en-US" altLang="en-US" sz="2800" i="1" dirty="0">
                <a:latin typeface="Lucida Sans Unicode" panose="020B0602030504020204" pitchFamily="34" charset="0"/>
              </a:rPr>
              <a:t>(Assyrians</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driven from Babylon)</a:t>
            </a:r>
          </a:p>
          <a:p>
            <a:pPr eaLnBrk="1" hangingPunct="1">
              <a:lnSpc>
                <a:spcPct val="90000"/>
              </a:lnSpc>
              <a:buFont typeface="Wingdings" panose="05000000000000000000" pitchFamily="2" charset="2"/>
              <a:buNone/>
              <a:defRPr/>
            </a:pPr>
            <a:r>
              <a:rPr lang="en-US" altLang="en-US" sz="2800" b="1" dirty="0">
                <a:solidFill>
                  <a:srgbClr val="FFC000"/>
                </a:solidFill>
                <a:effectLst>
                  <a:outerShdw blurRad="38100" dist="38100" dir="2700000" algn="tl">
                    <a:srgbClr val="000000"/>
                  </a:outerShdw>
                </a:effectLst>
                <a:latin typeface="Lucida Sans Unicode" panose="020B0602030504020204" pitchFamily="34" charset="0"/>
              </a:rPr>
              <a:t>614 BC</a:t>
            </a:r>
            <a:r>
              <a:rPr lang="en-US" altLang="en-US" sz="2800" i="1" dirty="0">
                <a:solidFill>
                  <a:schemeClr val="folHlink"/>
                </a:solidFill>
                <a:latin typeface="Lucida Sans Unicode" panose="020B0602030504020204" pitchFamily="34" charset="0"/>
              </a:rPr>
              <a:t>		</a:t>
            </a:r>
            <a:r>
              <a:rPr lang="en-US" altLang="en-US" sz="2800" b="1" dirty="0">
                <a:solidFill>
                  <a:schemeClr val="accent2">
                    <a:lumMod val="60000"/>
                    <a:lumOff val="40000"/>
                  </a:schemeClr>
                </a:solidFill>
                <a:effectLst>
                  <a:outerShdw blurRad="38100" dist="38100" dir="2700000" algn="tl">
                    <a:srgbClr val="000000"/>
                  </a:outerShdw>
                </a:effectLst>
                <a:latin typeface="Lucida Sans Unicode" panose="020B0602030504020204" pitchFamily="34" charset="0"/>
              </a:rPr>
              <a:t>Fall of Ashur</a:t>
            </a:r>
            <a:r>
              <a:rPr lang="en-US" altLang="en-US" sz="2800" i="1" dirty="0">
                <a:solidFill>
                  <a:schemeClr val="accent2">
                    <a:lumMod val="60000"/>
                    <a:lumOff val="40000"/>
                  </a:schemeClr>
                </a:solidFill>
                <a:latin typeface="Lucida Sans Unicode" panose="020B0602030504020204" pitchFamily="34" charset="0"/>
              </a:rPr>
              <a:t> </a:t>
            </a:r>
            <a:r>
              <a:rPr lang="en-US" altLang="en-US" sz="2800" i="1" dirty="0">
                <a:latin typeface="Lucida Sans Unicode" panose="020B0602030504020204" pitchFamily="34" charset="0"/>
              </a:rPr>
              <a:t>(loss of  Assyrian</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southern capital)</a:t>
            </a:r>
          </a:p>
          <a:p>
            <a:pPr eaLnBrk="1" hangingPunct="1">
              <a:lnSpc>
                <a:spcPct val="90000"/>
              </a:lnSpc>
              <a:buFont typeface="Wingdings" panose="05000000000000000000" pitchFamily="2" charset="2"/>
              <a:buNone/>
              <a:defRPr/>
            </a:pPr>
            <a:r>
              <a:rPr lang="en-US" altLang="en-US" sz="2800" b="1" dirty="0">
                <a:solidFill>
                  <a:srgbClr val="FFC000"/>
                </a:solidFill>
                <a:effectLst>
                  <a:outerShdw blurRad="38100" dist="38100" dir="2700000" algn="tl">
                    <a:srgbClr val="000000"/>
                  </a:outerShdw>
                </a:effectLst>
                <a:latin typeface="Lucida Sans Unicode" panose="020B0602030504020204" pitchFamily="34" charset="0"/>
              </a:rPr>
              <a:t>612 BC</a:t>
            </a:r>
            <a:r>
              <a:rPr lang="en-US" altLang="en-US" sz="2800" i="1" dirty="0">
                <a:solidFill>
                  <a:schemeClr val="folHlink"/>
                </a:solidFill>
                <a:latin typeface="Lucida Sans Unicode" panose="020B0602030504020204" pitchFamily="34" charset="0"/>
              </a:rPr>
              <a:t>		</a:t>
            </a:r>
            <a:r>
              <a:rPr lang="en-US" altLang="en-US" sz="2800" b="1" dirty="0">
                <a:solidFill>
                  <a:schemeClr val="accent2">
                    <a:lumMod val="60000"/>
                    <a:lumOff val="40000"/>
                  </a:schemeClr>
                </a:solidFill>
                <a:effectLst>
                  <a:outerShdw blurRad="38100" dist="38100" dir="2700000" algn="tl">
                    <a:srgbClr val="000000"/>
                  </a:outerShdw>
                </a:effectLst>
                <a:latin typeface="Lucida Sans Unicode" panose="020B0602030504020204" pitchFamily="34" charset="0"/>
              </a:rPr>
              <a:t>Fall of Nineveh</a:t>
            </a:r>
            <a:r>
              <a:rPr lang="en-US" altLang="en-US" sz="2800" i="1" dirty="0">
                <a:solidFill>
                  <a:schemeClr val="accent2">
                    <a:lumMod val="60000"/>
                    <a:lumOff val="40000"/>
                  </a:schemeClr>
                </a:solidFill>
                <a:latin typeface="Lucida Sans Unicode" panose="020B0602030504020204" pitchFamily="34" charset="0"/>
              </a:rPr>
              <a:t> </a:t>
            </a:r>
            <a:r>
              <a:rPr lang="en-US" altLang="en-US" sz="2800" i="1" dirty="0">
                <a:latin typeface="Lucida Sans Unicode" panose="020B0602030504020204" pitchFamily="34" charset="0"/>
              </a:rPr>
              <a:t>(loss of Assyrian</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northern capital)</a:t>
            </a:r>
          </a:p>
          <a:p>
            <a:pPr eaLnBrk="1" hangingPunct="1">
              <a:lnSpc>
                <a:spcPct val="90000"/>
              </a:lnSpc>
              <a:buFont typeface="Wingdings" panose="05000000000000000000" pitchFamily="2" charset="2"/>
              <a:buNone/>
              <a:defRPr/>
            </a:pPr>
            <a:r>
              <a:rPr lang="en-US" altLang="en-US" sz="2800" b="1" dirty="0">
                <a:solidFill>
                  <a:srgbClr val="FFC000"/>
                </a:solidFill>
                <a:effectLst>
                  <a:outerShdw blurRad="38100" dist="38100" dir="2700000" algn="tl">
                    <a:srgbClr val="000000"/>
                  </a:outerShdw>
                </a:effectLst>
                <a:latin typeface="Lucida Sans Unicode" panose="020B0602030504020204" pitchFamily="34" charset="0"/>
              </a:rPr>
              <a:t>609 BC</a:t>
            </a:r>
            <a:r>
              <a:rPr lang="en-US" altLang="en-US" sz="2800" i="1" dirty="0">
                <a:solidFill>
                  <a:schemeClr val="folHlink"/>
                </a:solidFill>
                <a:latin typeface="Lucida Sans Unicode" panose="020B0602030504020204" pitchFamily="34" charset="0"/>
              </a:rPr>
              <a:t>		</a:t>
            </a:r>
            <a:r>
              <a:rPr lang="en-US" altLang="en-US" sz="2800" b="1" dirty="0">
                <a:solidFill>
                  <a:schemeClr val="accent2">
                    <a:lumMod val="60000"/>
                    <a:lumOff val="40000"/>
                  </a:schemeClr>
                </a:solidFill>
                <a:effectLst>
                  <a:outerShdw blurRad="38100" dist="38100" dir="2700000" algn="tl">
                    <a:srgbClr val="000000"/>
                  </a:outerShdw>
                </a:effectLst>
                <a:latin typeface="Lucida Sans Unicode" panose="020B0602030504020204" pitchFamily="34" charset="0"/>
              </a:rPr>
              <a:t>Defeat at Haran</a:t>
            </a:r>
            <a:r>
              <a:rPr lang="en-US" altLang="en-US" sz="2800" i="1" dirty="0">
                <a:solidFill>
                  <a:schemeClr val="accent2">
                    <a:lumMod val="60000"/>
                    <a:lumOff val="40000"/>
                  </a:schemeClr>
                </a:solidFill>
                <a:latin typeface="Lucida Sans Unicode" panose="020B0602030504020204" pitchFamily="34" charset="0"/>
              </a:rPr>
              <a:t> </a:t>
            </a:r>
            <a:r>
              <a:rPr lang="en-US" altLang="en-US" sz="2800" i="1" dirty="0">
                <a:latin typeface="Lucida Sans Unicode" panose="020B0602030504020204" pitchFamily="34" charset="0"/>
              </a:rPr>
              <a:t>(loss of Assyrian</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government in exile)</a:t>
            </a:r>
          </a:p>
          <a:p>
            <a:pPr eaLnBrk="1" hangingPunct="1">
              <a:lnSpc>
                <a:spcPct val="90000"/>
              </a:lnSpc>
              <a:buFont typeface="Wingdings" panose="05000000000000000000" pitchFamily="2" charset="2"/>
              <a:buNone/>
              <a:defRPr/>
            </a:pPr>
            <a:r>
              <a:rPr lang="en-US" altLang="en-US" sz="2800" b="1" dirty="0">
                <a:solidFill>
                  <a:srgbClr val="FFC000"/>
                </a:solidFill>
                <a:effectLst>
                  <a:outerShdw blurRad="38100" dist="38100" dir="2700000" algn="tl">
                    <a:srgbClr val="000000"/>
                  </a:outerShdw>
                </a:effectLst>
                <a:latin typeface="Lucida Sans Unicode" panose="020B0602030504020204" pitchFamily="34" charset="0"/>
              </a:rPr>
              <a:t>605 BC</a:t>
            </a:r>
            <a:r>
              <a:rPr lang="en-US" altLang="en-US" sz="2800" dirty="0">
                <a:solidFill>
                  <a:schemeClr val="folHlink"/>
                </a:solidFill>
                <a:latin typeface="Lucida Sans Unicode" panose="020B0602030504020204" pitchFamily="34" charset="0"/>
              </a:rPr>
              <a:t>		</a:t>
            </a:r>
            <a:r>
              <a:rPr lang="en-US" altLang="en-US" sz="2800" b="1" dirty="0">
                <a:solidFill>
                  <a:schemeClr val="accent2">
                    <a:lumMod val="60000"/>
                    <a:lumOff val="40000"/>
                  </a:schemeClr>
                </a:solidFill>
                <a:effectLst>
                  <a:outerShdw blurRad="38100" dist="38100" dir="2700000" algn="tl">
                    <a:srgbClr val="000000"/>
                  </a:outerShdw>
                </a:effectLst>
                <a:latin typeface="Lucida Sans Unicode" panose="020B0602030504020204" pitchFamily="34" charset="0"/>
              </a:rPr>
              <a:t>Battle of Carchemish</a:t>
            </a:r>
            <a:r>
              <a:rPr lang="en-US" altLang="en-US" sz="2800" i="1" dirty="0">
                <a:solidFill>
                  <a:schemeClr val="accent2">
                    <a:lumMod val="60000"/>
                    <a:lumOff val="40000"/>
                  </a:schemeClr>
                </a:solidFill>
                <a:latin typeface="Lucida Sans Unicode" panose="020B0602030504020204" pitchFamily="34" charset="0"/>
              </a:rPr>
              <a:t> </a:t>
            </a:r>
            <a:r>
              <a:rPr lang="en-US" altLang="en-US" sz="2800" i="1" dirty="0">
                <a:latin typeface="Lucida Sans Unicode" panose="020B0602030504020204" pitchFamily="34" charset="0"/>
              </a:rPr>
              <a:t>(loss of last</a:t>
            </a:r>
          </a:p>
          <a:p>
            <a:pPr eaLnBrk="1" hangingPunct="1">
              <a:lnSpc>
                <a:spcPct val="90000"/>
              </a:lnSpc>
              <a:buFont typeface="Wingdings" panose="05000000000000000000" pitchFamily="2" charset="2"/>
              <a:buNone/>
              <a:defRPr/>
            </a:pPr>
            <a:r>
              <a:rPr lang="en-US" altLang="en-US" sz="2800" i="1" dirty="0">
                <a:latin typeface="Lucida Sans Unicode" panose="020B0602030504020204" pitchFamily="34" charset="0"/>
              </a:rPr>
              <a:t>				significant ally, Egypt)</a:t>
            </a:r>
          </a:p>
        </p:txBody>
      </p:sp>
      <p:sp>
        <p:nvSpPr>
          <p:cNvPr id="2" name="Slide Number Placeholder 1"/>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768510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89475">
                                            <p:txEl>
                                              <p:pRg st="0" end="0"/>
                                            </p:txEl>
                                          </p:spTgt>
                                        </p:tgtEl>
                                        <p:attrNameLst>
                                          <p:attrName>style.visibility</p:attrName>
                                        </p:attrNameLst>
                                      </p:cBhvr>
                                      <p:to>
                                        <p:strVal val="visible"/>
                                      </p:to>
                                    </p:set>
                                    <p:anim calcmode="lin" valueType="num">
                                      <p:cBhvr>
                                        <p:cTn id="7" dur="500" fill="hold"/>
                                        <p:tgtEl>
                                          <p:spTgt spid="4894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94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94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9475">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489475">
                                            <p:txEl>
                                              <p:pRg st="1" end="1"/>
                                            </p:txEl>
                                          </p:spTgt>
                                        </p:tgtEl>
                                        <p:attrNameLst>
                                          <p:attrName>style.visibility</p:attrName>
                                        </p:attrNameLst>
                                      </p:cBhvr>
                                      <p:to>
                                        <p:strVal val="visible"/>
                                      </p:to>
                                    </p:set>
                                    <p:anim calcmode="lin" valueType="num">
                                      <p:cBhvr>
                                        <p:cTn id="13" dur="500" fill="hold"/>
                                        <p:tgtEl>
                                          <p:spTgt spid="48947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8947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8947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89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489475">
                                            <p:txEl>
                                              <p:pRg st="2" end="2"/>
                                            </p:txEl>
                                          </p:spTgt>
                                        </p:tgtEl>
                                        <p:attrNameLst>
                                          <p:attrName>style.visibility</p:attrName>
                                        </p:attrNameLst>
                                      </p:cBhvr>
                                      <p:to>
                                        <p:strVal val="visible"/>
                                      </p:to>
                                    </p:set>
                                    <p:anim calcmode="lin" valueType="num">
                                      <p:cBhvr>
                                        <p:cTn id="21" dur="500" fill="hold"/>
                                        <p:tgtEl>
                                          <p:spTgt spid="4894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4894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4894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489475">
                                            <p:txEl>
                                              <p:pRg st="2" end="2"/>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489475">
                                            <p:txEl>
                                              <p:pRg st="3" end="3"/>
                                            </p:txEl>
                                          </p:spTgt>
                                        </p:tgtEl>
                                        <p:attrNameLst>
                                          <p:attrName>style.visibility</p:attrName>
                                        </p:attrNameLst>
                                      </p:cBhvr>
                                      <p:to>
                                        <p:strVal val="visible"/>
                                      </p:to>
                                    </p:set>
                                    <p:anim calcmode="lin" valueType="num">
                                      <p:cBhvr>
                                        <p:cTn id="27" dur="500" fill="hold"/>
                                        <p:tgtEl>
                                          <p:spTgt spid="48947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48947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48947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4894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489475">
                                            <p:txEl>
                                              <p:pRg st="4" end="4"/>
                                            </p:txEl>
                                          </p:spTgt>
                                        </p:tgtEl>
                                        <p:attrNameLst>
                                          <p:attrName>style.visibility</p:attrName>
                                        </p:attrNameLst>
                                      </p:cBhvr>
                                      <p:to>
                                        <p:strVal val="visible"/>
                                      </p:to>
                                    </p:set>
                                    <p:anim calcmode="lin" valueType="num">
                                      <p:cBhvr>
                                        <p:cTn id="35" dur="500" fill="hold"/>
                                        <p:tgtEl>
                                          <p:spTgt spid="4894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4894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4894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489475">
                                            <p:txEl>
                                              <p:pRg st="4" end="4"/>
                                            </p:txEl>
                                          </p:spTgt>
                                        </p:tgtEl>
                                        <p:attrNameLst>
                                          <p:attrName>ppt_y</p:attrName>
                                        </p:attrNameLst>
                                      </p:cBhvr>
                                      <p:tavLst>
                                        <p:tav tm="0">
                                          <p:val>
                                            <p:strVal val="#ppt_y"/>
                                          </p:val>
                                        </p:tav>
                                        <p:tav tm="100000">
                                          <p:val>
                                            <p:strVal val="#ppt_y"/>
                                          </p:val>
                                        </p:tav>
                                      </p:tavLst>
                                    </p:anim>
                                  </p:childTnLst>
                                </p:cTn>
                              </p:par>
                              <p:par>
                                <p:cTn id="39" presetID="39" presetClass="entr" presetSubtype="0" accel="100000" fill="hold" nodeType="withEffect">
                                  <p:stCondLst>
                                    <p:cond delay="0"/>
                                  </p:stCondLst>
                                  <p:childTnLst>
                                    <p:set>
                                      <p:cBhvr>
                                        <p:cTn id="40" dur="1" fill="hold">
                                          <p:stCondLst>
                                            <p:cond delay="0"/>
                                          </p:stCondLst>
                                        </p:cTn>
                                        <p:tgtEl>
                                          <p:spTgt spid="489475">
                                            <p:txEl>
                                              <p:pRg st="5" end="5"/>
                                            </p:txEl>
                                          </p:spTgt>
                                        </p:tgtEl>
                                        <p:attrNameLst>
                                          <p:attrName>style.visibility</p:attrName>
                                        </p:attrNameLst>
                                      </p:cBhvr>
                                      <p:to>
                                        <p:strVal val="visible"/>
                                      </p:to>
                                    </p:set>
                                    <p:anim calcmode="lin" valueType="num">
                                      <p:cBhvr>
                                        <p:cTn id="41" dur="500" fill="hold"/>
                                        <p:tgtEl>
                                          <p:spTgt spid="48947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48947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48947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4894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489475">
                                            <p:txEl>
                                              <p:pRg st="6" end="6"/>
                                            </p:txEl>
                                          </p:spTgt>
                                        </p:tgtEl>
                                        <p:attrNameLst>
                                          <p:attrName>style.visibility</p:attrName>
                                        </p:attrNameLst>
                                      </p:cBhvr>
                                      <p:to>
                                        <p:strVal val="visible"/>
                                      </p:to>
                                    </p:set>
                                    <p:anim calcmode="lin" valueType="num">
                                      <p:cBhvr>
                                        <p:cTn id="49" dur="500" fill="hold"/>
                                        <p:tgtEl>
                                          <p:spTgt spid="48947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48947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48947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489475">
                                            <p:txEl>
                                              <p:pRg st="6" end="6"/>
                                            </p:txEl>
                                          </p:spTgt>
                                        </p:tgtEl>
                                        <p:attrNameLst>
                                          <p:attrName>ppt_y</p:attrName>
                                        </p:attrNameLst>
                                      </p:cBhvr>
                                      <p:tavLst>
                                        <p:tav tm="0">
                                          <p:val>
                                            <p:strVal val="#ppt_y"/>
                                          </p:val>
                                        </p:tav>
                                        <p:tav tm="100000">
                                          <p:val>
                                            <p:strVal val="#ppt_y"/>
                                          </p:val>
                                        </p:tav>
                                      </p:tavLst>
                                    </p:anim>
                                  </p:childTnLst>
                                </p:cTn>
                              </p:par>
                              <p:par>
                                <p:cTn id="53" presetID="39" presetClass="entr" presetSubtype="0" accel="100000" fill="hold" nodeType="withEffect">
                                  <p:stCondLst>
                                    <p:cond delay="0"/>
                                  </p:stCondLst>
                                  <p:childTnLst>
                                    <p:set>
                                      <p:cBhvr>
                                        <p:cTn id="54" dur="1" fill="hold">
                                          <p:stCondLst>
                                            <p:cond delay="0"/>
                                          </p:stCondLst>
                                        </p:cTn>
                                        <p:tgtEl>
                                          <p:spTgt spid="489475">
                                            <p:txEl>
                                              <p:pRg st="7" end="7"/>
                                            </p:txEl>
                                          </p:spTgt>
                                        </p:tgtEl>
                                        <p:attrNameLst>
                                          <p:attrName>style.visibility</p:attrName>
                                        </p:attrNameLst>
                                      </p:cBhvr>
                                      <p:to>
                                        <p:strVal val="visible"/>
                                      </p:to>
                                    </p:set>
                                    <p:anim calcmode="lin" valueType="num">
                                      <p:cBhvr>
                                        <p:cTn id="55" dur="500" fill="hold"/>
                                        <p:tgtEl>
                                          <p:spTgt spid="489475">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489475">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489475">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48947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489475">
                                            <p:txEl>
                                              <p:pRg st="8" end="8"/>
                                            </p:txEl>
                                          </p:spTgt>
                                        </p:tgtEl>
                                        <p:attrNameLst>
                                          <p:attrName>style.visibility</p:attrName>
                                        </p:attrNameLst>
                                      </p:cBhvr>
                                      <p:to>
                                        <p:strVal val="visible"/>
                                      </p:to>
                                    </p:set>
                                    <p:anim calcmode="lin" valueType="num">
                                      <p:cBhvr>
                                        <p:cTn id="63" dur="500" fill="hold"/>
                                        <p:tgtEl>
                                          <p:spTgt spid="48947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48947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48947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489475">
                                            <p:txEl>
                                              <p:pRg st="8" end="8"/>
                                            </p:txEl>
                                          </p:spTgt>
                                        </p:tgtEl>
                                        <p:attrNameLst>
                                          <p:attrName>ppt_y</p:attrName>
                                        </p:attrNameLst>
                                      </p:cBhvr>
                                      <p:tavLst>
                                        <p:tav tm="0">
                                          <p:val>
                                            <p:strVal val="#ppt_y"/>
                                          </p:val>
                                        </p:tav>
                                        <p:tav tm="100000">
                                          <p:val>
                                            <p:strVal val="#ppt_y"/>
                                          </p:val>
                                        </p:tav>
                                      </p:tavLst>
                                    </p:anim>
                                  </p:childTnLst>
                                </p:cTn>
                              </p:par>
                              <p:par>
                                <p:cTn id="67" presetID="39" presetClass="entr" presetSubtype="0" accel="100000" fill="hold" nodeType="withEffect">
                                  <p:stCondLst>
                                    <p:cond delay="0"/>
                                  </p:stCondLst>
                                  <p:childTnLst>
                                    <p:set>
                                      <p:cBhvr>
                                        <p:cTn id="68" dur="1" fill="hold">
                                          <p:stCondLst>
                                            <p:cond delay="0"/>
                                          </p:stCondLst>
                                        </p:cTn>
                                        <p:tgtEl>
                                          <p:spTgt spid="489475">
                                            <p:txEl>
                                              <p:pRg st="9" end="9"/>
                                            </p:txEl>
                                          </p:spTgt>
                                        </p:tgtEl>
                                        <p:attrNameLst>
                                          <p:attrName>style.visibility</p:attrName>
                                        </p:attrNameLst>
                                      </p:cBhvr>
                                      <p:to>
                                        <p:strVal val="visible"/>
                                      </p:to>
                                    </p:set>
                                    <p:anim calcmode="lin" valueType="num">
                                      <p:cBhvr>
                                        <p:cTn id="69" dur="500" fill="hold"/>
                                        <p:tgtEl>
                                          <p:spTgt spid="489475">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0" dur="500" fill="hold"/>
                                        <p:tgtEl>
                                          <p:spTgt spid="489475">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1" dur="500" fill="hold"/>
                                        <p:tgtEl>
                                          <p:spTgt spid="489475">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72" dur="500" fill="hold"/>
                                        <p:tgtEl>
                                          <p:spTgt spid="48947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18786" name="Picture 2" descr="ps089241_l"/>
          <p:cNvPicPr>
            <a:picLocks noChangeAspect="1" noChangeArrowheads="1"/>
          </p:cNvPicPr>
          <p:nvPr/>
        </p:nvPicPr>
        <p:blipFill>
          <a:blip r:embed="rId2" cstate="screen">
            <a:extLst>
              <a:ext uri="{28A0092B-C50C-407E-A947-70E740481C1C}">
                <a14:useLocalDpi xmlns:a14="http://schemas.microsoft.com/office/drawing/2010/main"/>
              </a:ext>
            </a:extLst>
          </a:blip>
          <a:srcRect b="-1897"/>
          <a:stretch>
            <a:fillRect/>
          </a:stretch>
        </p:blipFill>
        <p:spPr bwMode="auto">
          <a:xfrm>
            <a:off x="0" y="0"/>
            <a:ext cx="3246783" cy="496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3" descr="Obverse of tabl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05807" y="0"/>
            <a:ext cx="3067691" cy="486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90" name="Text Box 6"/>
          <p:cNvSpPr txBox="1">
            <a:spLocks noChangeArrowheads="1"/>
          </p:cNvSpPr>
          <p:nvPr/>
        </p:nvSpPr>
        <p:spPr bwMode="auto">
          <a:xfrm>
            <a:off x="914400" y="5121965"/>
            <a:ext cx="4664765"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rPr>
              <a:t>Babylonian Chronicle 5</a:t>
            </a:r>
          </a:p>
          <a:p>
            <a:pPr algn="ctr" eaLnBrk="1" hangingPunct="1">
              <a:spcBef>
                <a:spcPct val="50000"/>
              </a:spcBef>
            </a:pPr>
            <a:r>
              <a:rPr lang="en-US" altLang="en-US" dirty="0">
                <a:solidFill>
                  <a:schemeClr val="bg1"/>
                </a:solidFill>
                <a:latin typeface="Arial Narrow" panose="020B0606020202030204" pitchFamily="34" charset="0"/>
              </a:rPr>
              <a:t>British Museum, London</a:t>
            </a:r>
          </a:p>
          <a:p>
            <a:pPr algn="ctr" eaLnBrk="1" hangingPunct="1">
              <a:spcBef>
                <a:spcPct val="50000"/>
              </a:spcBef>
            </a:pPr>
            <a:endParaRPr lang="en-US" altLang="en-US" sz="2400" b="1" dirty="0">
              <a:solidFill>
                <a:schemeClr val="bg1"/>
              </a:solidFill>
            </a:endParaRPr>
          </a:p>
        </p:txBody>
      </p:sp>
      <p:sp>
        <p:nvSpPr>
          <p:cNvPr id="2" name="TextBox 1"/>
          <p:cNvSpPr txBox="1"/>
          <p:nvPr/>
        </p:nvSpPr>
        <p:spPr>
          <a:xfrm>
            <a:off x="6758609" y="212034"/>
            <a:ext cx="5261113" cy="6370975"/>
          </a:xfrm>
          <a:prstGeom prst="rect">
            <a:avLst/>
          </a:prstGeom>
          <a:noFill/>
        </p:spPr>
        <p:txBody>
          <a:bodyPr wrap="square" rtlCol="0">
            <a:spAutoFit/>
          </a:bodyPr>
          <a:lstStyle/>
          <a:p>
            <a:r>
              <a:rPr lang="en-US" sz="2400" dirty="0"/>
              <a:t>This cuneiform text says that Nebuchadnezzar "crossed the river to go against the Egyptian army which lay in Carchemish. They fought with each other, and the Egyptian army withdrew before him. He accomplished their defeat and beat them to non-existence. As for the rest of the Egyptian army, which had escaped from the defeat so quickly that no weapon had reached them, in the district of </a:t>
            </a:r>
            <a:r>
              <a:rPr lang="en-US" sz="2400" dirty="0" err="1"/>
              <a:t>Hamath</a:t>
            </a:r>
            <a:r>
              <a:rPr lang="en-US" sz="2400" dirty="0"/>
              <a:t> the Babylonian troops overtook and defeated them so that not a single man escaped to his own country."</a:t>
            </a:r>
          </a:p>
        </p:txBody>
      </p:sp>
      <p:sp>
        <p:nvSpPr>
          <p:cNvPr id="3" name="Slide Number Placeholder 2"/>
          <p:cNvSpPr>
            <a:spLocks noGrp="1"/>
          </p:cNvSpPr>
          <p:nvPr>
            <p:ph type="sldNum" sz="quarter" idx="12"/>
          </p:nvPr>
        </p:nvSpPr>
        <p:spPr/>
        <p:txBody>
          <a:bodyPr/>
          <a:lstStyle/>
          <a:p>
            <a:pPr>
              <a:defRPr/>
            </a:pPr>
            <a:fld id="{3D9F9532-9C9D-4B5A-891E-48681EA2912F}" type="slidenum">
              <a:rPr lang="en-US" altLang="en-US" smtClean="0"/>
              <a:pPr>
                <a:defRPr/>
              </a:pPr>
              <a:t>9</a:t>
            </a:fld>
            <a:endParaRPr lang="en-US" altLang="en-US"/>
          </a:p>
        </p:txBody>
      </p:sp>
    </p:spTree>
    <p:extLst>
      <p:ext uri="{BB962C8B-B14F-4D97-AF65-F5344CB8AC3E}">
        <p14:creationId xmlns:p14="http://schemas.microsoft.com/office/powerpoint/2010/main" val="40895353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564</TotalTime>
  <Words>2971</Words>
  <Application>Microsoft Office PowerPoint</Application>
  <PresentationFormat>Widescreen</PresentationFormat>
  <Paragraphs>242</Paragraphs>
  <Slides>41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41</vt:i4>
      </vt:variant>
    </vt:vector>
  </HeadingPairs>
  <TitlesOfParts>
    <vt:vector size="57" baseType="lpstr">
      <vt:lpstr>Lucida Sans Unicode</vt:lpstr>
      <vt:lpstr>Bradley Hand ITC</vt:lpstr>
      <vt:lpstr>Arial Black</vt:lpstr>
      <vt:lpstr>Wingdings</vt:lpstr>
      <vt:lpstr>Freestyle Script</vt:lpstr>
      <vt:lpstr>Narkisim</vt:lpstr>
      <vt:lpstr>Book Antiqua</vt:lpstr>
      <vt:lpstr>Tempus Sans ITC</vt:lpstr>
      <vt:lpstr>Arial Narrow</vt:lpstr>
      <vt:lpstr>Arial</vt:lpstr>
      <vt:lpstr>Calibri</vt:lpstr>
      <vt:lpstr>Gill Sans MT</vt:lpstr>
      <vt:lpstr>Comic Sans MS</vt:lpstr>
      <vt:lpstr>Impact</vt:lpstr>
      <vt:lpstr>HebrewTh</vt:lpstr>
      <vt:lpstr>Parcel</vt:lpstr>
      <vt:lpstr>PowerPoint Presentation</vt:lpstr>
      <vt:lpstr>introduction</vt:lpstr>
      <vt:lpstr>THE ORACLES OF HABAKKUK ARE UNIQUE AMONG THE PROPHETS</vt:lpstr>
      <vt:lpstr>Habakkuk’s questions arise in the context of the prophetic Anticipation of Exile for Jerusalem and judah</vt:lpstr>
      <vt:lpstr>The basic questions</vt:lpstr>
      <vt:lpstr>PowerPoint Presentation</vt:lpstr>
      <vt:lpstr>Historical context</vt:lpstr>
      <vt:lpstr>DECLINE OF ASSYRIA/RISE OF BABYLON</vt:lpstr>
      <vt:lpstr>PowerPoint Presentation</vt:lpstr>
      <vt:lpstr>After carchemish</vt:lpstr>
      <vt:lpstr>The man himself</vt:lpstr>
      <vt:lpstr>structure</vt:lpstr>
      <vt:lpstr>The dialogue</vt:lpstr>
      <vt:lpstr>The first complaint (1:2-4)</vt:lpstr>
      <vt:lpstr>The first answer (1:5-11)</vt:lpstr>
      <vt:lpstr>The second complaint (1:12-13)</vt:lpstr>
      <vt:lpstr>The Babylonian conquests (1:14-17)</vt:lpstr>
      <vt:lpstr>PowerPoint Presentation</vt:lpstr>
      <vt:lpstr>Waiting on Yahweh (2:1)</vt:lpstr>
      <vt:lpstr>PowerPoint Presentation</vt:lpstr>
      <vt:lpstr>The second answer (2:2)</vt:lpstr>
      <vt:lpstr>PowerPoint Presentation</vt:lpstr>
      <vt:lpstr>An answer postponed (2:3-4a, 5)</vt:lpstr>
      <vt:lpstr>the righteous will live by his faith (2:4b)</vt:lpstr>
      <vt:lpstr>Sandwiching literary technique</vt:lpstr>
      <vt:lpstr>New Testament quotations</vt:lpstr>
      <vt:lpstr>PowerPoint Presentation</vt:lpstr>
      <vt:lpstr>TAUNT AGAINST BABYLON</vt:lpstr>
      <vt:lpstr>Taunt songs</vt:lpstr>
      <vt:lpstr>The five woes (2:6-20)</vt:lpstr>
      <vt:lpstr>referencing isaiah</vt:lpstr>
      <vt:lpstr>The divine theophany</vt:lpstr>
      <vt:lpstr>A song and a prayer</vt:lpstr>
      <vt:lpstr>Intercession (3:2)</vt:lpstr>
      <vt:lpstr>Theophany (3:3-7)</vt:lpstr>
      <vt:lpstr>But why did god come in this way (3:8-15)?</vt:lpstr>
      <vt:lpstr>The final answer</vt:lpstr>
      <vt:lpstr>Overwhelmed (3:16)!</vt:lpstr>
      <vt:lpstr>Between the times (3:17-19)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HABAKKUK</dc:title>
  <dc:creator>Daniel Lewis</dc:creator>
  <cp:lastModifiedBy>Daniel Lewis</cp:lastModifiedBy>
  <cp:revision>65</cp:revision>
  <dcterms:created xsi:type="dcterms:W3CDTF">2016-06-02T07:12:29Z</dcterms:created>
  <dcterms:modified xsi:type="dcterms:W3CDTF">2018-01-17T21:34:28Z</dcterms:modified>
</cp:coreProperties>
</file>