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80"/>
  </p:notesMasterIdLst>
  <p:sldIdLst>
    <p:sldId id="256" r:id="rId2"/>
    <p:sldId id="258" r:id="rId3"/>
    <p:sldId id="257" r:id="rId4"/>
    <p:sldId id="259" r:id="rId5"/>
    <p:sldId id="260" r:id="rId6"/>
    <p:sldId id="261" r:id="rId7"/>
    <p:sldId id="262" r:id="rId8"/>
    <p:sldId id="263" r:id="rId9"/>
    <p:sldId id="264" r:id="rId10"/>
    <p:sldId id="265" r:id="rId11"/>
    <p:sldId id="266" r:id="rId12"/>
    <p:sldId id="269" r:id="rId13"/>
    <p:sldId id="271" r:id="rId14"/>
    <p:sldId id="272" r:id="rId15"/>
    <p:sldId id="274" r:id="rId16"/>
    <p:sldId id="276" r:id="rId17"/>
    <p:sldId id="277" r:id="rId18"/>
    <p:sldId id="278" r:id="rId19"/>
    <p:sldId id="279" r:id="rId20"/>
    <p:sldId id="282" r:id="rId21"/>
    <p:sldId id="281" r:id="rId22"/>
    <p:sldId id="284" r:id="rId23"/>
    <p:sldId id="289" r:id="rId24"/>
    <p:sldId id="291" r:id="rId25"/>
    <p:sldId id="290" r:id="rId26"/>
    <p:sldId id="292" r:id="rId27"/>
    <p:sldId id="293" r:id="rId28"/>
    <p:sldId id="294" r:id="rId29"/>
    <p:sldId id="295" r:id="rId30"/>
    <p:sldId id="285" r:id="rId31"/>
    <p:sldId id="287" r:id="rId32"/>
    <p:sldId id="283" r:id="rId33"/>
    <p:sldId id="296" r:id="rId34"/>
    <p:sldId id="297" r:id="rId35"/>
    <p:sldId id="299" r:id="rId36"/>
    <p:sldId id="298" r:id="rId37"/>
    <p:sldId id="300" r:id="rId38"/>
    <p:sldId id="301" r:id="rId39"/>
    <p:sldId id="302" r:id="rId40"/>
    <p:sldId id="307" r:id="rId41"/>
    <p:sldId id="308" r:id="rId42"/>
    <p:sldId id="309" r:id="rId43"/>
    <p:sldId id="310" r:id="rId44"/>
    <p:sldId id="311" r:id="rId45"/>
    <p:sldId id="312" r:id="rId46"/>
    <p:sldId id="314" r:id="rId47"/>
    <p:sldId id="313" r:id="rId48"/>
    <p:sldId id="330" r:id="rId49"/>
    <p:sldId id="315" r:id="rId50"/>
    <p:sldId id="317" r:id="rId51"/>
    <p:sldId id="318" r:id="rId52"/>
    <p:sldId id="323" r:id="rId53"/>
    <p:sldId id="324" r:id="rId54"/>
    <p:sldId id="325" r:id="rId55"/>
    <p:sldId id="326" r:id="rId56"/>
    <p:sldId id="328" r:id="rId57"/>
    <p:sldId id="329" r:id="rId58"/>
    <p:sldId id="327" r:id="rId59"/>
    <p:sldId id="319" r:id="rId60"/>
    <p:sldId id="320" r:id="rId61"/>
    <p:sldId id="321" r:id="rId62"/>
    <p:sldId id="333" r:id="rId63"/>
    <p:sldId id="331" r:id="rId64"/>
    <p:sldId id="334" r:id="rId65"/>
    <p:sldId id="335" r:id="rId66"/>
    <p:sldId id="336" r:id="rId67"/>
    <p:sldId id="337" r:id="rId68"/>
    <p:sldId id="338" r:id="rId69"/>
    <p:sldId id="340" r:id="rId70"/>
    <p:sldId id="341" r:id="rId71"/>
    <p:sldId id="347" r:id="rId72"/>
    <p:sldId id="342" r:id="rId73"/>
    <p:sldId id="343" r:id="rId74"/>
    <p:sldId id="344" r:id="rId75"/>
    <p:sldId id="348" r:id="rId76"/>
    <p:sldId id="349" r:id="rId77"/>
    <p:sldId id="350" r:id="rId78"/>
    <p:sldId id="345" r:id="rId79"/>
    <p:sldId id="351" r:id="rId80"/>
    <p:sldId id="354" r:id="rId81"/>
    <p:sldId id="355" r:id="rId82"/>
    <p:sldId id="356" r:id="rId83"/>
    <p:sldId id="352" r:id="rId84"/>
    <p:sldId id="357" r:id="rId85"/>
    <p:sldId id="358" r:id="rId86"/>
    <p:sldId id="364" r:id="rId87"/>
    <p:sldId id="359" r:id="rId88"/>
    <p:sldId id="360" r:id="rId89"/>
    <p:sldId id="361" r:id="rId90"/>
    <p:sldId id="362" r:id="rId91"/>
    <p:sldId id="367" r:id="rId92"/>
    <p:sldId id="366" r:id="rId93"/>
    <p:sldId id="363"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382" r:id="rId109"/>
    <p:sldId id="383" r:id="rId110"/>
    <p:sldId id="384" r:id="rId111"/>
    <p:sldId id="385" r:id="rId112"/>
    <p:sldId id="386" r:id="rId113"/>
    <p:sldId id="387" r:id="rId114"/>
    <p:sldId id="389" r:id="rId115"/>
    <p:sldId id="388" r:id="rId116"/>
    <p:sldId id="394" r:id="rId117"/>
    <p:sldId id="391" r:id="rId118"/>
    <p:sldId id="392" r:id="rId119"/>
    <p:sldId id="393" r:id="rId120"/>
    <p:sldId id="395" r:id="rId121"/>
    <p:sldId id="396" r:id="rId122"/>
    <p:sldId id="397" r:id="rId123"/>
    <p:sldId id="399" r:id="rId124"/>
    <p:sldId id="400" r:id="rId125"/>
    <p:sldId id="401" r:id="rId126"/>
    <p:sldId id="402" r:id="rId127"/>
    <p:sldId id="403" r:id="rId128"/>
    <p:sldId id="406" r:id="rId129"/>
    <p:sldId id="405" r:id="rId130"/>
    <p:sldId id="407" r:id="rId131"/>
    <p:sldId id="404" r:id="rId132"/>
    <p:sldId id="408" r:id="rId133"/>
    <p:sldId id="409" r:id="rId134"/>
    <p:sldId id="410" r:id="rId135"/>
    <p:sldId id="411" r:id="rId136"/>
    <p:sldId id="412" r:id="rId137"/>
    <p:sldId id="413" r:id="rId138"/>
    <p:sldId id="414" r:id="rId139"/>
    <p:sldId id="415" r:id="rId140"/>
    <p:sldId id="416" r:id="rId141"/>
    <p:sldId id="417" r:id="rId142"/>
    <p:sldId id="418" r:id="rId143"/>
    <p:sldId id="419" r:id="rId144"/>
    <p:sldId id="424" r:id="rId145"/>
    <p:sldId id="422" r:id="rId146"/>
    <p:sldId id="423" r:id="rId147"/>
    <p:sldId id="420" r:id="rId148"/>
    <p:sldId id="425" r:id="rId149"/>
    <p:sldId id="426" r:id="rId150"/>
    <p:sldId id="427" r:id="rId151"/>
    <p:sldId id="428" r:id="rId152"/>
    <p:sldId id="429" r:id="rId153"/>
    <p:sldId id="430" r:id="rId154"/>
    <p:sldId id="431" r:id="rId155"/>
    <p:sldId id="432" r:id="rId156"/>
    <p:sldId id="434" r:id="rId157"/>
    <p:sldId id="435" r:id="rId158"/>
    <p:sldId id="436" r:id="rId159"/>
    <p:sldId id="433" r:id="rId160"/>
    <p:sldId id="437" r:id="rId161"/>
    <p:sldId id="438" r:id="rId162"/>
    <p:sldId id="439" r:id="rId163"/>
    <p:sldId id="440" r:id="rId164"/>
    <p:sldId id="441" r:id="rId165"/>
    <p:sldId id="442" r:id="rId166"/>
    <p:sldId id="446" r:id="rId167"/>
    <p:sldId id="443" r:id="rId168"/>
    <p:sldId id="444" r:id="rId169"/>
    <p:sldId id="445" r:id="rId170"/>
    <p:sldId id="447" r:id="rId171"/>
    <p:sldId id="448" r:id="rId172"/>
    <p:sldId id="449" r:id="rId173"/>
    <p:sldId id="450" r:id="rId174"/>
    <p:sldId id="451" r:id="rId175"/>
    <p:sldId id="452" r:id="rId176"/>
    <p:sldId id="453" r:id="rId177"/>
    <p:sldId id="454" r:id="rId178"/>
    <p:sldId id="455" r:id="rId179"/>
  </p:sldIdLst>
  <p:sldSz cx="12192000" cy="6858000"/>
  <p:notesSz cx="6858000" cy="9144000"/>
  <p:embeddedFontLst>
    <p:embeddedFont>
      <p:font typeface="Agency FB" panose="020B0503020202020204" pitchFamily="34" charset="0"/>
      <p:regular r:id="rId181"/>
      <p:bold r:id="rId182"/>
    </p:embeddedFont>
    <p:embeddedFont>
      <p:font typeface="Arial Narrow" panose="020B0606020202030204" pitchFamily="34" charset="0"/>
      <p:regular r:id="rId183"/>
      <p:bold r:id="rId184"/>
      <p:italic r:id="rId185"/>
      <p:boldItalic r:id="rId186"/>
    </p:embeddedFont>
    <p:embeddedFont>
      <p:font typeface="Arial Rounded MT Bold" panose="020F0704030504030204" pitchFamily="34" charset="0"/>
      <p:regular r:id="rId187"/>
    </p:embeddedFont>
    <p:embeddedFont>
      <p:font typeface="Bookman Old Style" panose="02050604050505020204" pitchFamily="18" charset="0"/>
      <p:regular r:id="rId188"/>
      <p:bold r:id="rId189"/>
      <p:italic r:id="rId190"/>
      <p:boldItalic r:id="rId191"/>
    </p:embeddedFont>
    <p:embeddedFont>
      <p:font typeface="Bradley Hand ITC" panose="03070402050302030203" pitchFamily="66" charset="0"/>
      <p:regular r:id="rId192"/>
    </p:embeddedFont>
    <p:embeddedFont>
      <p:font typeface="Calibri" panose="020F0502020204030204" pitchFamily="34" charset="0"/>
      <p:regular r:id="rId193"/>
      <p:bold r:id="rId194"/>
      <p:italic r:id="rId195"/>
      <p:boldItalic r:id="rId196"/>
    </p:embeddedFont>
    <p:embeddedFont>
      <p:font typeface="Century Gothic" panose="020B0502020202020204" pitchFamily="34" charset="0"/>
      <p:regular r:id="rId197"/>
      <p:bold r:id="rId198"/>
      <p:italic r:id="rId199"/>
      <p:boldItalic r:id="rId200"/>
    </p:embeddedFont>
    <p:embeddedFont>
      <p:font typeface="Comic Sans MS" panose="030F0702030302020204" pitchFamily="66" charset="0"/>
      <p:regular r:id="rId201"/>
      <p:bold r:id="rId202"/>
      <p:italic r:id="rId203"/>
      <p:boldItalic r:id="rId204"/>
    </p:embeddedFont>
    <p:embeddedFont>
      <p:font typeface="Cooper Black" panose="0208090404030B020404" pitchFamily="18" charset="0"/>
      <p:regular r:id="rId205"/>
    </p:embeddedFont>
    <p:embeddedFont>
      <p:font typeface="Eras Bold ITC" panose="020B0907030504020204" pitchFamily="34" charset="0"/>
      <p:regular r:id="rId206"/>
    </p:embeddedFont>
    <p:embeddedFont>
      <p:font typeface="Eras Demi ITC" panose="020B0805030504020804" pitchFamily="34" charset="0"/>
      <p:regular r:id="rId207"/>
    </p:embeddedFont>
    <p:embeddedFont>
      <p:font typeface="Franklin Gothic Medium" panose="020B0603020102020204" pitchFamily="34" charset="0"/>
      <p:regular r:id="rId208"/>
      <p:italic r:id="rId209"/>
    </p:embeddedFont>
    <p:embeddedFont>
      <p:font typeface="Freestyle Script" panose="030804020302050B0404" pitchFamily="66" charset="0"/>
      <p:regular r:id="rId210"/>
    </p:embeddedFont>
    <p:embeddedFont>
      <p:font typeface="Greekth" panose="02020803070505020304" pitchFamily="18" charset="0"/>
      <p:bold r:id="rId211"/>
    </p:embeddedFont>
    <p:embeddedFont>
      <p:font typeface="Impact" panose="020B0806030902050204" pitchFamily="34" charset="0"/>
      <p:regular r:id="rId212"/>
    </p:embeddedFont>
    <p:embeddedFont>
      <p:font typeface="Lucida Handwriting" panose="03010101010101010101" pitchFamily="66" charset="0"/>
      <p:regular r:id="rId213"/>
    </p:embeddedFont>
    <p:embeddedFont>
      <p:font typeface="Lucida Sans Unicode" panose="020B0602030504020204" pitchFamily="34" charset="0"/>
      <p:regular r:id="rId214"/>
    </p:embeddedFont>
    <p:embeddedFont>
      <p:font typeface="MARKETPRO" panose="020B0604020202020204"/>
      <p:regular r:id="rId215"/>
    </p:embeddedFont>
    <p:embeddedFont>
      <p:font typeface="Matura MT Script Capitals" panose="03020802060602070202" pitchFamily="66" charset="0"/>
      <p:regular r:id="rId216"/>
    </p:embeddedFont>
    <p:embeddedFont>
      <p:font typeface="Mistral" panose="03090702030407020403" pitchFamily="66" charset="0"/>
      <p:regular r:id="rId217"/>
    </p:embeddedFont>
    <p:embeddedFont>
      <p:font typeface="Papyrus" panose="03070502060502030205" pitchFamily="66" charset="0"/>
      <p:regular r:id="rId218"/>
    </p:embeddedFont>
    <p:embeddedFont>
      <p:font typeface="Wingdings 3" panose="05040102010807070707" pitchFamily="18" charset="2"/>
      <p:regular r:id="rId2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6600"/>
    <a:srgbClr val="7E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43" autoAdjust="0"/>
  </p:normalViewPr>
  <p:slideViewPr>
    <p:cSldViewPr snapToGrid="0">
      <p:cViewPr>
        <p:scale>
          <a:sx n="42" d="100"/>
          <a:sy n="42" d="100"/>
        </p:scale>
        <p:origin x="1818" y="636"/>
      </p:cViewPr>
      <p:guideLst/>
    </p:cSldViewPr>
  </p:slideViewPr>
  <p:notesTextViewPr>
    <p:cViewPr>
      <p:scale>
        <a:sx n="1" d="1"/>
        <a:sy n="1" d="1"/>
      </p:scale>
      <p:origin x="0" y="0"/>
    </p:cViewPr>
  </p:notesTextViewPr>
  <p:sorterViewPr>
    <p:cViewPr>
      <p:scale>
        <a:sx n="100" d="100"/>
        <a:sy n="100" d="100"/>
      </p:scale>
      <p:origin x="0" y="-5172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1.fntdata"/><Relationship Id="rId205" Type="http://schemas.openxmlformats.org/officeDocument/2006/relationships/font" Target="fonts/font2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1.fntdata"/><Relationship Id="rId216" Type="http://schemas.openxmlformats.org/officeDocument/2006/relationships/font" Target="fonts/font3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2.fntdata"/><Relationship Id="rId206" Type="http://schemas.openxmlformats.org/officeDocument/2006/relationships/font" Target="fonts/font2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2.fntdata"/><Relationship Id="rId217" Type="http://schemas.openxmlformats.org/officeDocument/2006/relationships/font" Target="fonts/font37.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3.fntdata"/><Relationship Id="rId207" Type="http://schemas.openxmlformats.org/officeDocument/2006/relationships/font" Target="fonts/font27.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font" Target="fonts/font3.fntdata"/><Relationship Id="rId218" Type="http://schemas.openxmlformats.org/officeDocument/2006/relationships/font" Target="fonts/font38.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4.fntdata"/><Relationship Id="rId208" Type="http://schemas.openxmlformats.org/officeDocument/2006/relationships/font" Target="fonts/font28.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4.fntdata"/><Relationship Id="rId189" Type="http://schemas.openxmlformats.org/officeDocument/2006/relationships/font" Target="fonts/font9.fntdata"/><Relationship Id="rId219" Type="http://schemas.openxmlformats.org/officeDocument/2006/relationships/font" Target="fonts/font39.fntdata"/><Relationship Id="rId3" Type="http://schemas.openxmlformats.org/officeDocument/2006/relationships/slide" Target="slides/slide2.xml"/><Relationship Id="rId214" Type="http://schemas.openxmlformats.org/officeDocument/2006/relationships/font" Target="fonts/font34.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15.fntdata"/><Relationship Id="rId209" Type="http://schemas.openxmlformats.org/officeDocument/2006/relationships/font" Target="fonts/font29.fntdata"/><Relationship Id="rId190" Type="http://schemas.openxmlformats.org/officeDocument/2006/relationships/font" Target="fonts/font10.fntdata"/><Relationship Id="rId204" Type="http://schemas.openxmlformats.org/officeDocument/2006/relationships/font" Target="fonts/font24.fntdata"/><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10" Type="http://schemas.openxmlformats.org/officeDocument/2006/relationships/font" Target="fonts/font30.fntdata"/><Relationship Id="rId215" Type="http://schemas.openxmlformats.org/officeDocument/2006/relationships/font" Target="fonts/font35.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16.fntdata"/><Relationship Id="rId200" Type="http://schemas.openxmlformats.org/officeDocument/2006/relationships/font" Target="fonts/font20.fntdata"/><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6.fntdata"/><Relationship Id="rId211" Type="http://schemas.openxmlformats.org/officeDocument/2006/relationships/font" Target="fonts/font3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17.fntdata"/><Relationship Id="rId201" Type="http://schemas.openxmlformats.org/officeDocument/2006/relationships/font" Target="fonts/font21.fntdata"/><Relationship Id="rId222"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7.fntdata"/><Relationship Id="rId1" Type="http://schemas.openxmlformats.org/officeDocument/2006/relationships/slideMaster" Target="slideMasters/slideMaster1.xml"/><Relationship Id="rId212" Type="http://schemas.openxmlformats.org/officeDocument/2006/relationships/font" Target="fonts/font32.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18.fntdata"/><Relationship Id="rId202" Type="http://schemas.openxmlformats.org/officeDocument/2006/relationships/font" Target="fonts/font22.fntdata"/><Relationship Id="rId223"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8.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33.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19.fntdata"/><Relationship Id="rId203" Type="http://schemas.openxmlformats.org/officeDocument/2006/relationships/font" Target="fonts/font23.fntdata"/><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E5E95-6AFA-443E-8B8F-A82FE3FE3CB6}"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08BA2-7FF2-4E70-802D-20A37B0A5DED}" type="slidenum">
              <a:rPr lang="en-US" smtClean="0"/>
              <a:t>‹Nº›</a:t>
            </a:fld>
            <a:endParaRPr lang="en-US"/>
          </a:p>
        </p:txBody>
      </p:sp>
    </p:spTree>
    <p:extLst>
      <p:ext uri="{BB962C8B-B14F-4D97-AF65-F5344CB8AC3E}">
        <p14:creationId xmlns:p14="http://schemas.microsoft.com/office/powerpoint/2010/main" val="109543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08BA2-7FF2-4E70-802D-20A37B0A5DED}" type="slidenum">
              <a:rPr lang="en-US" smtClean="0"/>
              <a:t>178</a:t>
            </a:fld>
            <a:endParaRPr lang="en-US"/>
          </a:p>
        </p:txBody>
      </p:sp>
    </p:spTree>
    <p:extLst>
      <p:ext uri="{BB962C8B-B14F-4D97-AF65-F5344CB8AC3E}">
        <p14:creationId xmlns:p14="http://schemas.microsoft.com/office/powerpoint/2010/main" val="57659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fld id="{B48F0697-D822-4A0B-8478-A4926866BF32}" type="datetime1">
              <a:rPr lang="en-US" altLang="en-US" smtClean="0"/>
              <a:t>7/22/2021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0E87EE9-7E76-4E33-8772-9029F74C8BA8}" type="slidenum">
              <a:rPr lang="en-US" altLang="en-US"/>
              <a:pPr/>
              <a:t>‹Nº›</a:t>
            </a:fld>
            <a:endParaRPr lang="en-US" altLang="en-US"/>
          </a:p>
        </p:txBody>
      </p:sp>
    </p:spTree>
    <p:extLst>
      <p:ext uri="{BB962C8B-B14F-4D97-AF65-F5344CB8AC3E}">
        <p14:creationId xmlns:p14="http://schemas.microsoft.com/office/powerpoint/2010/main" val="178145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1BD79D8C-487A-4E59-848C-890AB694A678}" type="slidenum">
              <a:rPr lang="en-US" altLang="en-US"/>
              <a:pPr/>
              <a:t>‹Nº›</a:t>
            </a:fld>
            <a:endParaRPr lang="en-US" altLang="en-US"/>
          </a:p>
        </p:txBody>
      </p:sp>
    </p:spTree>
    <p:extLst>
      <p:ext uri="{BB962C8B-B14F-4D97-AF65-F5344CB8AC3E}">
        <p14:creationId xmlns:p14="http://schemas.microsoft.com/office/powerpoint/2010/main" val="2919304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CE0EE932-E7B4-4E54-A77D-BED8DF3338A3}" type="slidenum">
              <a:rPr lang="en-US" altLang="en-US"/>
              <a:pPr/>
              <a:t>‹Nº›</a:t>
            </a:fld>
            <a:endParaRPr lang="en-US" altLang="en-US"/>
          </a:p>
        </p:txBody>
      </p:sp>
    </p:spTree>
    <p:extLst>
      <p:ext uri="{BB962C8B-B14F-4D97-AF65-F5344CB8AC3E}">
        <p14:creationId xmlns:p14="http://schemas.microsoft.com/office/powerpoint/2010/main" val="398800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17438CE6-0616-440C-95AE-B8BA074C6A9E}" type="slidenum">
              <a:rPr lang="en-US" altLang="en-US"/>
              <a:pPr/>
              <a:t>‹Nº›</a:t>
            </a:fld>
            <a:endParaRPr lang="en-US" altLang="en-US"/>
          </a:p>
        </p:txBody>
      </p:sp>
    </p:spTree>
    <p:extLst>
      <p:ext uri="{BB962C8B-B14F-4D97-AF65-F5344CB8AC3E}">
        <p14:creationId xmlns:p14="http://schemas.microsoft.com/office/powerpoint/2010/main" val="2706306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F077C07F-8EC7-4E1E-BD95-F469FC437732}" type="slidenum">
              <a:rPr lang="en-US" altLang="en-US"/>
              <a:pPr/>
              <a:t>‹Nº›</a:t>
            </a:fld>
            <a:endParaRPr lang="en-US" altLang="en-US"/>
          </a:p>
        </p:txBody>
      </p:sp>
    </p:spTree>
    <p:extLst>
      <p:ext uri="{BB962C8B-B14F-4D97-AF65-F5344CB8AC3E}">
        <p14:creationId xmlns:p14="http://schemas.microsoft.com/office/powerpoint/2010/main" val="328157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7/22/2021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7/22/2021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7/22/2021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7/22/2021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 id="2147483668" r:id="rId20"/>
    <p:sldLayoutId id="2147483669" r:id="rId21"/>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THE THIRD GOSPEL</a:t>
            </a:r>
            <a:br>
              <a:rPr lang="en-US" dirty="0"/>
            </a:br>
            <a:r>
              <a:rPr lang="en-US" dirty="0"/>
              <a:t>EL TERCER EVANGELIO</a:t>
            </a:r>
          </a:p>
        </p:txBody>
      </p:sp>
      <p:sp>
        <p:nvSpPr>
          <p:cNvPr id="3" name="Subtitle 2"/>
          <p:cNvSpPr>
            <a:spLocks noGrp="1"/>
          </p:cNvSpPr>
          <p:nvPr>
            <p:ph type="subTitle" idx="1"/>
          </p:nvPr>
        </p:nvSpPr>
        <p:spPr/>
        <p:txBody>
          <a:bodyPr/>
          <a:lstStyle/>
          <a:p>
            <a:r>
              <a:rPr lang="en-US" dirty="0"/>
              <a:t>Luke’s First Volume of his Two Volume Work in the New Testament</a:t>
            </a:r>
          </a:p>
          <a:p>
            <a:r>
              <a:rPr lang="en-US" dirty="0"/>
              <a:t>Primer </a:t>
            </a:r>
            <a:r>
              <a:rPr lang="en-US" dirty="0" err="1"/>
              <a:t>volumen</a:t>
            </a:r>
            <a:r>
              <a:rPr lang="en-US" dirty="0"/>
              <a:t> de dos que Lucas </a:t>
            </a:r>
            <a:r>
              <a:rPr lang="en-US" dirty="0" err="1"/>
              <a:t>trabajo</a:t>
            </a:r>
            <a:r>
              <a:rPr lang="en-US" dirty="0"/>
              <a:t> </a:t>
            </a:r>
            <a:r>
              <a:rPr lang="en-US" dirty="0" err="1"/>
              <a:t>en</a:t>
            </a:r>
            <a:r>
              <a:rPr lang="en-US" dirty="0"/>
              <a:t> </a:t>
            </a:r>
            <a:r>
              <a:rPr lang="en-US" dirty="0" err="1"/>
              <a:t>el</a:t>
            </a:r>
            <a:r>
              <a:rPr lang="en-US" dirty="0"/>
              <a:t> Nuevo </a:t>
            </a:r>
            <a:r>
              <a:rPr lang="en-US" dirty="0" err="1"/>
              <a:t>Testamento</a:t>
            </a:r>
            <a:r>
              <a:rPr lang="en-US" dirty="0"/>
              <a:t> </a:t>
            </a:r>
          </a:p>
        </p:txBody>
      </p:sp>
    </p:spTree>
    <p:extLst>
      <p:ext uri="{BB962C8B-B14F-4D97-AF65-F5344CB8AC3E}">
        <p14:creationId xmlns:p14="http://schemas.microsoft.com/office/powerpoint/2010/main" val="234778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451513" y="652244"/>
            <a:ext cx="8911687" cy="1091495"/>
          </a:xfrm>
          <a:solidFill>
            <a:srgbClr val="480048"/>
          </a:solidFill>
          <a:ln>
            <a:solidFill>
              <a:srgbClr val="FFFF99"/>
            </a:solidFill>
            <a:miter lim="800000"/>
            <a:headEnd/>
            <a:tailEnd/>
          </a:ln>
        </p:spPr>
        <p:txBody>
          <a:bodyPr>
            <a:normAutofit fontScale="90000"/>
          </a:bodyPr>
          <a:lstStyle/>
          <a:p>
            <a:r>
              <a:rPr lang="en-US" altLang="en-US" sz="4000" dirty="0">
                <a:solidFill>
                  <a:srgbClr val="FFFF99"/>
                </a:solidFill>
                <a:latin typeface="Eras Bold ITC" pitchFamily="34" charset="0"/>
              </a:rPr>
              <a:t>Literary Relationships/ </a:t>
            </a:r>
            <a:r>
              <a:rPr lang="en-US" altLang="en-US" sz="4000" dirty="0" err="1">
                <a:solidFill>
                  <a:srgbClr val="FFFF99"/>
                </a:solidFill>
                <a:latin typeface="Eras Bold ITC" pitchFamily="34" charset="0"/>
              </a:rPr>
              <a:t>Relaciones</a:t>
            </a:r>
            <a:r>
              <a:rPr lang="en-US" altLang="en-US" sz="4000" dirty="0">
                <a:solidFill>
                  <a:srgbClr val="FFFF99"/>
                </a:solidFill>
                <a:latin typeface="Eras Bold ITC" pitchFamily="34" charset="0"/>
              </a:rPr>
              <a:t> </a:t>
            </a:r>
            <a:r>
              <a:rPr lang="en-US" altLang="en-US" sz="4000" dirty="0" err="1">
                <a:solidFill>
                  <a:srgbClr val="FFFF99"/>
                </a:solidFill>
                <a:latin typeface="Eras Bold ITC" pitchFamily="34" charset="0"/>
              </a:rPr>
              <a:t>literarias</a:t>
            </a:r>
            <a:endParaRPr lang="en-US" altLang="en-US" sz="4000" dirty="0">
              <a:solidFill>
                <a:srgbClr val="FFFF99"/>
              </a:solidFill>
              <a:latin typeface="Eras Bold ITC" pitchFamily="34" charset="0"/>
            </a:endParaRPr>
          </a:p>
        </p:txBody>
      </p:sp>
      <p:sp>
        <p:nvSpPr>
          <p:cNvPr id="84995" name="Rectangle 3"/>
          <p:cNvSpPr>
            <a:spLocks noGrp="1" noChangeArrowheads="1"/>
          </p:cNvSpPr>
          <p:nvPr>
            <p:ph type="body" idx="1"/>
          </p:nvPr>
        </p:nvSpPr>
        <p:spPr>
          <a:xfrm>
            <a:off x="5381177" y="1996956"/>
            <a:ext cx="6527287" cy="2850210"/>
          </a:xfrm>
        </p:spPr>
        <p:txBody>
          <a:bodyPr>
            <a:normAutofit fontScale="92500" lnSpcReduction="20000"/>
          </a:bodyPr>
          <a:lstStyle/>
          <a:p>
            <a:pPr>
              <a:lnSpc>
                <a:spcPct val="80000"/>
              </a:lnSpc>
              <a:buFont typeface="Wingdings" panose="05000000000000000000" pitchFamily="2" charset="2"/>
              <a:buNone/>
            </a:pPr>
            <a:r>
              <a:rPr lang="es-ES" altLang="en-US" sz="2400" b="1" dirty="0">
                <a:solidFill>
                  <a:srgbClr val="FFCC00"/>
                </a:solidFill>
              </a:rPr>
              <a:t>Todos los eruditos bíblicos reconocen una relación literaria entre los evangelios sinópticos.</a:t>
            </a:r>
            <a:r>
              <a:rPr lang="en-US" altLang="en-US" sz="2400" b="1" dirty="0">
                <a:solidFill>
                  <a:srgbClr val="FFCC00"/>
                </a:solidFill>
              </a:rPr>
              <a:t>.</a:t>
            </a:r>
          </a:p>
          <a:p>
            <a:pPr>
              <a:lnSpc>
                <a:spcPct val="80000"/>
              </a:lnSpc>
            </a:pPr>
            <a:r>
              <a:rPr lang="es-ES" altLang="en-US" sz="2400" i="1" dirty="0">
                <a:solidFill>
                  <a:srgbClr val="FFFF99"/>
                </a:solidFill>
                <a:latin typeface="Arial Narrow" panose="020B0606020202030204" pitchFamily="34" charset="0"/>
              </a:rPr>
              <a:t>Son similares en estructura, cronología y contenido.</a:t>
            </a:r>
          </a:p>
          <a:p>
            <a:pPr>
              <a:lnSpc>
                <a:spcPct val="80000"/>
              </a:lnSpc>
            </a:pPr>
            <a:r>
              <a:rPr lang="es-ES" altLang="en-US" sz="2400" i="1" dirty="0">
                <a:solidFill>
                  <a:srgbClr val="FFFF99"/>
                </a:solidFill>
                <a:latin typeface="Arial Narrow" panose="020B0606020202030204" pitchFamily="34" charset="0"/>
              </a:rPr>
              <a:t>De los 661 versículos de Marcos, Mateo tiene paralelismos con unos 600 de ellos. Lucas tiene paralelismos para unos 300 de ellos. Mateo reproduce aproximadamente el 90% de Marcos, algunos de ellos textualmente y muchos con un estrecho acuerdo verbal.</a:t>
            </a:r>
          </a:p>
          <a:p>
            <a:pPr>
              <a:lnSpc>
                <a:spcPct val="80000"/>
              </a:lnSpc>
            </a:pPr>
            <a:r>
              <a:rPr lang="es-ES" altLang="en-US" sz="2400" i="1" dirty="0">
                <a:solidFill>
                  <a:srgbClr val="FFFF99"/>
                </a:solidFill>
                <a:latin typeface="Arial Narrow" panose="020B0606020202030204" pitchFamily="34" charset="0"/>
              </a:rPr>
              <a:t>Mateo y Lucas también tienen paralelismos entre sí que no están en Marcos.</a:t>
            </a:r>
          </a:p>
        </p:txBody>
      </p:sp>
      <p:sp>
        <p:nvSpPr>
          <p:cNvPr id="84997" name="AutoShape 5"/>
          <p:cNvSpPr>
            <a:spLocks noChangeArrowheads="1"/>
          </p:cNvSpPr>
          <p:nvPr/>
        </p:nvSpPr>
        <p:spPr bwMode="auto">
          <a:xfrm>
            <a:off x="1838764" y="4921728"/>
            <a:ext cx="8524436" cy="1707671"/>
          </a:xfrm>
          <a:prstGeom prst="roundRect">
            <a:avLst>
              <a:gd name="adj" fmla="val 16667"/>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2A0015"/>
              </a:solidFill>
            </a:endParaRPr>
          </a:p>
        </p:txBody>
      </p:sp>
      <p:sp>
        <p:nvSpPr>
          <p:cNvPr id="84998" name="Text Box 6"/>
          <p:cNvSpPr txBox="1">
            <a:spLocks noChangeArrowheads="1"/>
          </p:cNvSpPr>
          <p:nvPr/>
        </p:nvSpPr>
        <p:spPr bwMode="auto">
          <a:xfrm>
            <a:off x="2057400" y="4905613"/>
            <a:ext cx="8077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n-US" sz="3600" dirty="0">
                <a:solidFill>
                  <a:srgbClr val="2A0015"/>
                </a:solidFill>
              </a:rPr>
              <a:t>La teoría más aceptada para estas relaciones es la llamada teoría de las cuatro fuentes.</a:t>
            </a:r>
            <a:endParaRPr lang="en-US" altLang="en-US" sz="3600" dirty="0"/>
          </a:p>
        </p:txBody>
      </p:sp>
      <p:sp>
        <p:nvSpPr>
          <p:cNvPr id="6" name="Rectangle 3">
            <a:extLst>
              <a:ext uri="{FF2B5EF4-FFF2-40B4-BE49-F238E27FC236}">
                <a16:creationId xmlns:a16="http://schemas.microsoft.com/office/drawing/2014/main" id="{B6992DD8-4121-4191-B0B1-A33E4741E062}"/>
              </a:ext>
            </a:extLst>
          </p:cNvPr>
          <p:cNvSpPr txBox="1">
            <a:spLocks noChangeArrowheads="1"/>
          </p:cNvSpPr>
          <p:nvPr/>
        </p:nvSpPr>
        <p:spPr>
          <a:xfrm>
            <a:off x="625850" y="2315634"/>
            <a:ext cx="4753422" cy="2531532"/>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Font typeface="Wingdings" panose="05000000000000000000" pitchFamily="2" charset="2"/>
              <a:buNone/>
            </a:pPr>
            <a:r>
              <a:rPr lang="en-US" altLang="en-US" sz="2400" b="1">
                <a:solidFill>
                  <a:srgbClr val="FFCC00"/>
                </a:solidFill>
              </a:rPr>
              <a:t>All biblical scholars recognize a literary relationship between the Synoptic gospels.</a:t>
            </a:r>
          </a:p>
          <a:p>
            <a:pPr>
              <a:lnSpc>
                <a:spcPct val="80000"/>
              </a:lnSpc>
            </a:pPr>
            <a:r>
              <a:rPr lang="en-US" altLang="en-US" sz="2400" i="1">
                <a:solidFill>
                  <a:srgbClr val="FFFF99"/>
                </a:solidFill>
                <a:latin typeface="Arial Narrow" panose="020B0606020202030204" pitchFamily="34" charset="0"/>
              </a:rPr>
              <a:t>They are similar in structure, chronology and content.</a:t>
            </a:r>
          </a:p>
          <a:p>
            <a:pPr>
              <a:lnSpc>
                <a:spcPct val="80000"/>
              </a:lnSpc>
            </a:pPr>
            <a:r>
              <a:rPr lang="en-US" altLang="en-US" sz="2400" i="1">
                <a:solidFill>
                  <a:srgbClr val="FFFF99"/>
                </a:solidFill>
                <a:latin typeface="Arial Narrow" panose="020B0606020202030204" pitchFamily="34" charset="0"/>
              </a:rPr>
              <a:t>Of the 661 verses in Mark, Matthew has parallels for some 600 of them. Luke has parallels for some 300 of them. Matthew reproduces about 90% of Mark, some of it verbatim and much with close verbal agreement.</a:t>
            </a:r>
          </a:p>
          <a:p>
            <a:pPr>
              <a:lnSpc>
                <a:spcPct val="80000"/>
              </a:lnSpc>
            </a:pPr>
            <a:r>
              <a:rPr lang="en-US" altLang="en-US" sz="2400" i="1">
                <a:solidFill>
                  <a:srgbClr val="FFFF99"/>
                </a:solidFill>
                <a:latin typeface="Arial Narrow" panose="020B0606020202030204" pitchFamily="34" charset="0"/>
              </a:rPr>
              <a:t>Matthew and Luke also have parallels to each other that are not in Mark.</a:t>
            </a:r>
            <a:endParaRPr lang="en-US" altLang="en-US" sz="2400" i="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4068182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p:cTn id="7" dur="5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4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4997"/>
                                        </p:tgtEl>
                                        <p:attrNameLst>
                                          <p:attrName>style.visibility</p:attrName>
                                        </p:attrNameLst>
                                      </p:cBhvr>
                                      <p:to>
                                        <p:strVal val="visible"/>
                                      </p:to>
                                    </p:set>
                                    <p:animEffect transition="in" filter="dissolve">
                                      <p:cBhvr>
                                        <p:cTn id="13" dur="500"/>
                                        <p:tgtEl>
                                          <p:spTgt spid="84997"/>
                                        </p:tgtEl>
                                      </p:cBhvr>
                                    </p:animEffect>
                                  </p:childTnLst>
                                </p:cTn>
                              </p:par>
                              <p:par>
                                <p:cTn id="14" presetID="23" presetClass="entr" presetSubtype="16" fill="hold" nodeType="withEffect">
                                  <p:stCondLst>
                                    <p:cond delay="0"/>
                                  </p:stCondLst>
                                  <p:childTnLst>
                                    <p:set>
                                      <p:cBhvr>
                                        <p:cTn id="15" dur="1" fill="hold">
                                          <p:stCondLst>
                                            <p:cond delay="0"/>
                                          </p:stCondLst>
                                        </p:cTn>
                                        <p:tgtEl>
                                          <p:spTgt spid="84998">
                                            <p:txEl>
                                              <p:pRg st="0" end="0"/>
                                            </p:txEl>
                                          </p:spTgt>
                                        </p:tgtEl>
                                        <p:attrNameLst>
                                          <p:attrName>style.visibility</p:attrName>
                                        </p:attrNameLst>
                                      </p:cBhvr>
                                      <p:to>
                                        <p:strVal val="visible"/>
                                      </p:to>
                                    </p:set>
                                    <p:anim calcmode="lin" valueType="num">
                                      <p:cBhvr>
                                        <p:cTn id="16" dur="500" fill="hold"/>
                                        <p:tgtEl>
                                          <p:spTgt spid="8499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4998">
                                            <p:txEl>
                                              <p:pRg st="0" end="0"/>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additive="base">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additive="base">
                                        <p:cTn id="3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2" descr="NTA67"/>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a:xfrm>
            <a:off x="1002084" y="0"/>
            <a:ext cx="10239432" cy="68636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406769" y="5219114"/>
            <a:ext cx="9383151" cy="1323439"/>
          </a:xfrm>
          <a:prstGeom prst="rect">
            <a:avLst/>
          </a:prstGeom>
          <a:noFill/>
        </p:spPr>
        <p:txBody>
          <a:bodyPr wrap="square" rtlCol="0">
            <a:spAutoFit/>
          </a:bodyPr>
          <a:lstStyle/>
          <a:p>
            <a:pPr algn="ctr"/>
            <a:r>
              <a:rPr lang="es-ES" sz="2000" b="1" dirty="0">
                <a:solidFill>
                  <a:schemeClr val="bg1"/>
                </a:solidFill>
              </a:rPr>
              <a:t>El área desolada que rodea la carretera de Jerusalén a Jericó era conocida como el escondite de los bandidos en el siglo primero. La mayoría de la gente recorrió este camino en grupos, no como individuos individuales.</a:t>
            </a:r>
            <a:endParaRPr lang="en-US" sz="2000" b="1" dirty="0">
              <a:solidFill>
                <a:schemeClr val="bg1"/>
              </a:solidFill>
            </a:endParaRPr>
          </a:p>
        </p:txBody>
      </p:sp>
    </p:spTree>
    <p:extLst>
      <p:ext uri="{BB962C8B-B14F-4D97-AF65-F5344CB8AC3E}">
        <p14:creationId xmlns:p14="http://schemas.microsoft.com/office/powerpoint/2010/main" val="761677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C00000"/>
                </a:solidFill>
              </a:rPr>
              <a:t>Teaching on Prayer/ </a:t>
            </a:r>
            <a:r>
              <a:rPr lang="en-US" b="1" dirty="0" err="1">
                <a:solidFill>
                  <a:srgbClr val="C00000"/>
                </a:solidFill>
              </a:rPr>
              <a:t>Enseñanza</a:t>
            </a:r>
            <a:r>
              <a:rPr lang="en-US" b="1" dirty="0">
                <a:solidFill>
                  <a:srgbClr val="C00000"/>
                </a:solidFill>
              </a:rPr>
              <a:t> </a:t>
            </a:r>
            <a:r>
              <a:rPr lang="en-US" b="1" dirty="0" err="1">
                <a:solidFill>
                  <a:srgbClr val="C00000"/>
                </a:solidFill>
              </a:rPr>
              <a:t>sobre</a:t>
            </a:r>
            <a:r>
              <a:rPr lang="en-US" b="1" dirty="0">
                <a:solidFill>
                  <a:srgbClr val="C00000"/>
                </a:solidFill>
              </a:rPr>
              <a:t> la </a:t>
            </a:r>
            <a:r>
              <a:rPr lang="en-US" b="1" dirty="0" err="1">
                <a:solidFill>
                  <a:srgbClr val="C00000"/>
                </a:solidFill>
              </a:rPr>
              <a:t>Oración</a:t>
            </a:r>
            <a:endParaRPr lang="en-US" b="1" dirty="0">
              <a:solidFill>
                <a:srgbClr val="C00000"/>
              </a:solidFill>
            </a:endParaRPr>
          </a:p>
        </p:txBody>
      </p:sp>
      <p:sp>
        <p:nvSpPr>
          <p:cNvPr id="4" name="Content Placeholder 3"/>
          <p:cNvSpPr>
            <a:spLocks noGrp="1"/>
          </p:cNvSpPr>
          <p:nvPr>
            <p:ph idx="1"/>
          </p:nvPr>
        </p:nvSpPr>
        <p:spPr>
          <a:xfrm>
            <a:off x="2589212" y="2133600"/>
            <a:ext cx="8915400" cy="4100290"/>
          </a:xfrm>
        </p:spPr>
        <p:txBody>
          <a:bodyPr>
            <a:normAutofit lnSpcReduction="10000"/>
          </a:bodyPr>
          <a:lstStyle/>
          <a:p>
            <a:pPr marL="0" indent="0">
              <a:buNone/>
            </a:pPr>
            <a:r>
              <a:rPr lang="es-ES" sz="2800" b="1" dirty="0">
                <a:solidFill>
                  <a:srgbClr val="002060"/>
                </a:solidFill>
              </a:rPr>
              <a:t>Todo el tiempo, Lucas ha dado un énfasis pronunciado a las oraciones de Jesús (3:21; 5:16; 6:12; 9:18, 28)</a:t>
            </a:r>
            <a:endParaRPr lang="en-US" sz="2800" b="1" dirty="0">
              <a:solidFill>
                <a:srgbClr val="002060"/>
              </a:solidFill>
            </a:endParaRPr>
          </a:p>
          <a:p>
            <a:pPr lvl="1"/>
            <a:r>
              <a:rPr lang="es-ES" sz="2200" i="1" dirty="0"/>
              <a:t>En una ocasión, cuando estaba orando (11: 1), sus discípulos se le acercaron y le pidieron que les enseñara a orar, tal como Juan el Bautista había enseñado a sus discípulos.</a:t>
            </a:r>
          </a:p>
          <a:p>
            <a:pPr lvl="1"/>
            <a:r>
              <a:rPr lang="es-ES" sz="2200" i="1" dirty="0"/>
              <a:t>Jesús respondió con lo que llamamos "la oración del Señor", una oración que ofrece a la vez un patrón para la oración, así como palabras reales para ser repetidas: "Cuando ores, di ..."</a:t>
            </a:r>
            <a:endParaRPr lang="en-US" sz="2200" i="1"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101</a:t>
            </a:fld>
            <a:endParaRPr lang="en-US" dirty="0"/>
          </a:p>
        </p:txBody>
      </p:sp>
    </p:spTree>
    <p:extLst>
      <p:ext uri="{BB962C8B-B14F-4D97-AF65-F5344CB8AC3E}">
        <p14:creationId xmlns:p14="http://schemas.microsoft.com/office/powerpoint/2010/main" val="13711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981200" y="152400"/>
            <a:ext cx="8229600" cy="1143000"/>
          </a:xfrm>
        </p:spPr>
        <p:txBody>
          <a:bodyPr>
            <a:normAutofit fontScale="90000"/>
          </a:bodyPr>
          <a:lstStyle/>
          <a:p>
            <a:r>
              <a:rPr lang="en-US" altLang="en-US" sz="4800" dirty="0">
                <a:solidFill>
                  <a:srgbClr val="FFC000"/>
                </a:solidFill>
                <a:latin typeface="Impact" panose="020B0806030902050204" pitchFamily="34" charset="0"/>
              </a:rPr>
              <a:t>The Lord’s Prayer/ Padre </a:t>
            </a:r>
            <a:r>
              <a:rPr lang="en-US" altLang="en-US" sz="4800" dirty="0" err="1">
                <a:solidFill>
                  <a:srgbClr val="FFC000"/>
                </a:solidFill>
                <a:latin typeface="Impact" panose="020B0806030902050204" pitchFamily="34" charset="0"/>
              </a:rPr>
              <a:t>Nuestro</a:t>
            </a:r>
            <a:endParaRPr lang="en-US" altLang="en-US" sz="4800" dirty="0">
              <a:solidFill>
                <a:srgbClr val="FFC000"/>
              </a:solidFill>
              <a:latin typeface="Impact" panose="020B0806030902050204" pitchFamily="34" charset="0"/>
            </a:endParaRPr>
          </a:p>
        </p:txBody>
      </p:sp>
      <p:sp>
        <p:nvSpPr>
          <p:cNvPr id="159748" name="Rectangle 4"/>
          <p:cNvSpPr>
            <a:spLocks noGrp="1" noChangeArrowheads="1"/>
          </p:cNvSpPr>
          <p:nvPr>
            <p:ph type="body" sz="half" idx="1"/>
          </p:nvPr>
        </p:nvSpPr>
        <p:spPr>
          <a:xfrm>
            <a:off x="1981200" y="1146513"/>
            <a:ext cx="4038600" cy="4530725"/>
          </a:xfrm>
        </p:spPr>
        <p:txBody>
          <a:bodyPr>
            <a:normAutofit fontScale="92500" lnSpcReduction="20000"/>
          </a:bodyPr>
          <a:lstStyle/>
          <a:p>
            <a:pPr>
              <a:buFont typeface="Wingdings" panose="05000000000000000000" pitchFamily="2" charset="2"/>
              <a:buNone/>
            </a:pPr>
            <a:r>
              <a:rPr lang="en-US" altLang="en-US" sz="2800" b="1" dirty="0" err="1">
                <a:solidFill>
                  <a:srgbClr val="FFFF99"/>
                </a:solidFill>
              </a:rPr>
              <a:t>Discurso</a:t>
            </a:r>
            <a:r>
              <a:rPr lang="en-US" altLang="en-US" sz="2800" b="1" dirty="0">
                <a:solidFill>
                  <a:srgbClr val="FFFF99"/>
                </a:solidFill>
              </a:rPr>
              <a:t>: “ Padre…”</a:t>
            </a:r>
          </a:p>
          <a:p>
            <a:r>
              <a:rPr lang="es-ES" altLang="en-US" sz="2400" i="1" dirty="0">
                <a:solidFill>
                  <a:schemeClr val="bg1"/>
                </a:solidFill>
                <a:latin typeface="Arial Narrow" panose="020B0606020202030204" pitchFamily="34" charset="0"/>
              </a:rPr>
              <a:t>Presumiblemente la palabra aramea "Abba" (véase Marcos 14:36)</a:t>
            </a:r>
          </a:p>
          <a:p>
            <a:r>
              <a:rPr lang="es-ES" altLang="en-US" sz="2400" i="1" dirty="0">
                <a:solidFill>
                  <a:schemeClr val="bg1"/>
                </a:solidFill>
                <a:latin typeface="Arial Narrow" panose="020B0606020202030204" pitchFamily="34" charset="0"/>
              </a:rPr>
              <a:t>Ni en el Antiguo Testamento ni en el judaísmo se usó la dirección personal "mi Padre" de Dios en la oración.</a:t>
            </a:r>
          </a:p>
          <a:p>
            <a:pPr marL="0" indent="0">
              <a:buNone/>
            </a:pPr>
            <a:r>
              <a:rPr lang="en-US" altLang="en-US" sz="2800" b="1" dirty="0">
                <a:solidFill>
                  <a:srgbClr val="FFFF99"/>
                </a:solidFill>
              </a:rPr>
              <a:t>Two “Thou” clauses:</a:t>
            </a:r>
          </a:p>
          <a:p>
            <a:r>
              <a:rPr lang="en-US" altLang="en-US" sz="2400" i="1" dirty="0" err="1">
                <a:solidFill>
                  <a:schemeClr val="bg1"/>
                </a:solidFill>
                <a:latin typeface="Arial Narrow" panose="020B0606020202030204" pitchFamily="34" charset="0"/>
              </a:rPr>
              <a:t>Declaracion</a:t>
            </a:r>
            <a:r>
              <a:rPr lang="en-US" altLang="en-US" sz="2400" i="1" dirty="0">
                <a:solidFill>
                  <a:schemeClr val="bg1"/>
                </a:solidFill>
                <a:latin typeface="Arial Narrow" panose="020B0606020202030204" pitchFamily="34" charset="0"/>
              </a:rPr>
              <a:t> de </a:t>
            </a:r>
            <a:r>
              <a:rPr lang="en-US" altLang="en-US" sz="2400" i="1" dirty="0" err="1">
                <a:solidFill>
                  <a:schemeClr val="bg1"/>
                </a:solidFill>
                <a:latin typeface="Arial Narrow" panose="020B0606020202030204" pitchFamily="34" charset="0"/>
              </a:rPr>
              <a:t>reverencia</a:t>
            </a:r>
            <a:endParaRPr lang="en-US" altLang="en-US" sz="2800" dirty="0">
              <a:solidFill>
                <a:schemeClr val="bg1"/>
              </a:solidFill>
            </a:endParaRPr>
          </a:p>
          <a:p>
            <a:r>
              <a:rPr lang="en-US" altLang="en-US" sz="2800" i="1" dirty="0" err="1">
                <a:solidFill>
                  <a:schemeClr val="bg1"/>
                </a:solidFill>
                <a:latin typeface="Arial Narrow" panose="020B0606020202030204" pitchFamily="34" charset="0"/>
              </a:rPr>
              <a:t>Peticion</a:t>
            </a:r>
            <a:r>
              <a:rPr lang="en-US" altLang="en-US" sz="2800" i="1" dirty="0">
                <a:solidFill>
                  <a:schemeClr val="bg1"/>
                </a:solidFill>
                <a:latin typeface="Arial Narrow" panose="020B0606020202030204" pitchFamily="34" charset="0"/>
              </a:rPr>
              <a:t> por </a:t>
            </a:r>
            <a:r>
              <a:rPr lang="en-US" altLang="en-US" sz="2800" i="1" dirty="0" err="1">
                <a:solidFill>
                  <a:schemeClr val="bg1"/>
                </a:solidFill>
                <a:latin typeface="Arial Narrow" panose="020B0606020202030204" pitchFamily="34" charset="0"/>
              </a:rPr>
              <a:t>el</a:t>
            </a:r>
            <a:r>
              <a:rPr lang="en-US" altLang="en-US" sz="2800" i="1" dirty="0">
                <a:solidFill>
                  <a:schemeClr val="bg1"/>
                </a:solidFill>
                <a:latin typeface="Arial Narrow" panose="020B0606020202030204" pitchFamily="34" charset="0"/>
              </a:rPr>
              <a:t> </a:t>
            </a:r>
            <a:r>
              <a:rPr lang="en-US" altLang="en-US" sz="2800" i="1" dirty="0" err="1">
                <a:solidFill>
                  <a:schemeClr val="bg1"/>
                </a:solidFill>
                <a:latin typeface="Arial Narrow" panose="020B0606020202030204" pitchFamily="34" charset="0"/>
              </a:rPr>
              <a:t>gobierno</a:t>
            </a:r>
            <a:r>
              <a:rPr lang="en-US" altLang="en-US" sz="2800" i="1" dirty="0">
                <a:solidFill>
                  <a:schemeClr val="bg1"/>
                </a:solidFill>
                <a:latin typeface="Arial Narrow" panose="020B0606020202030204" pitchFamily="34" charset="0"/>
              </a:rPr>
              <a:t> de Dios</a:t>
            </a:r>
            <a:endParaRPr lang="en-US" altLang="en-US" sz="2400" i="1" dirty="0">
              <a:solidFill>
                <a:schemeClr val="bg1"/>
              </a:solidFill>
              <a:latin typeface="Arial Narrow" panose="020B0606020202030204" pitchFamily="34" charset="0"/>
            </a:endParaRPr>
          </a:p>
        </p:txBody>
      </p:sp>
      <p:sp>
        <p:nvSpPr>
          <p:cNvPr id="159749" name="Rectangle 5"/>
          <p:cNvSpPr>
            <a:spLocks noGrp="1" noChangeArrowheads="1"/>
          </p:cNvSpPr>
          <p:nvPr>
            <p:ph type="body" sz="half" idx="2"/>
          </p:nvPr>
        </p:nvSpPr>
        <p:spPr>
          <a:xfrm>
            <a:off x="6172200" y="1146512"/>
            <a:ext cx="4038600" cy="3810000"/>
          </a:xfrm>
        </p:spPr>
        <p:txBody>
          <a:bodyPr>
            <a:normAutofit/>
          </a:bodyPr>
          <a:lstStyle/>
          <a:p>
            <a:pPr>
              <a:buFont typeface="Wingdings" panose="05000000000000000000" pitchFamily="2" charset="2"/>
              <a:buNone/>
            </a:pPr>
            <a:r>
              <a:rPr lang="en-US" altLang="en-US" sz="2800" b="1" dirty="0">
                <a:solidFill>
                  <a:srgbClr val="FFFF99"/>
                </a:solidFill>
              </a:rPr>
              <a:t>Dos “Nos” </a:t>
            </a:r>
            <a:r>
              <a:rPr lang="en-US" altLang="en-US" sz="2800" b="1" dirty="0" err="1">
                <a:solidFill>
                  <a:srgbClr val="FFFF99"/>
                </a:solidFill>
              </a:rPr>
              <a:t>Peticiones</a:t>
            </a:r>
            <a:r>
              <a:rPr lang="en-US" altLang="en-US" sz="2800" b="1" dirty="0">
                <a:solidFill>
                  <a:srgbClr val="FFFF99"/>
                </a:solidFill>
              </a:rPr>
              <a:t>:</a:t>
            </a:r>
          </a:p>
          <a:p>
            <a:r>
              <a:rPr lang="en-US" altLang="en-US" sz="2400" i="1" dirty="0" err="1">
                <a:solidFill>
                  <a:schemeClr val="bg1"/>
                </a:solidFill>
                <a:latin typeface="Arial Narrow" panose="020B0606020202030204" pitchFamily="34" charset="0"/>
              </a:rPr>
              <a:t>Sustento</a:t>
            </a:r>
            <a:r>
              <a:rPr lang="en-US" altLang="en-US" sz="2400" i="1" dirty="0">
                <a:solidFill>
                  <a:schemeClr val="bg1"/>
                </a:solidFill>
                <a:latin typeface="Arial Narrow" panose="020B0606020202030204" pitchFamily="34" charset="0"/>
              </a:rPr>
              <a:t> </a:t>
            </a:r>
            <a:r>
              <a:rPr lang="en-US" altLang="en-US" sz="2400" i="1" dirty="0" err="1">
                <a:solidFill>
                  <a:schemeClr val="bg1"/>
                </a:solidFill>
                <a:latin typeface="Arial Narrow" panose="020B0606020202030204" pitchFamily="34" charset="0"/>
              </a:rPr>
              <a:t>diario</a:t>
            </a:r>
            <a:endParaRPr lang="en-US" altLang="en-US" sz="2400" i="1" dirty="0">
              <a:solidFill>
                <a:schemeClr val="bg1"/>
              </a:solidFill>
              <a:latin typeface="Arial Narrow" panose="020B0606020202030204" pitchFamily="34" charset="0"/>
            </a:endParaRPr>
          </a:p>
          <a:p>
            <a:r>
              <a:rPr lang="en-US" altLang="en-US" sz="2400" i="1" dirty="0">
                <a:solidFill>
                  <a:schemeClr val="bg1"/>
                </a:solidFill>
                <a:latin typeface="Arial Narrow" panose="020B0606020202030204" pitchFamily="34" charset="0"/>
              </a:rPr>
              <a:t>Por </a:t>
            </a:r>
            <a:r>
              <a:rPr lang="en-US" altLang="en-US" sz="2400" i="1" dirty="0" err="1">
                <a:solidFill>
                  <a:schemeClr val="bg1"/>
                </a:solidFill>
                <a:latin typeface="Arial Narrow" panose="020B0606020202030204" pitchFamily="34" charset="0"/>
              </a:rPr>
              <a:t>perdón</a:t>
            </a:r>
            <a:r>
              <a:rPr lang="en-US" altLang="en-US" sz="2400" i="1" dirty="0">
                <a:solidFill>
                  <a:schemeClr val="bg1"/>
                </a:solidFill>
                <a:latin typeface="Arial Narrow" panose="020B0606020202030204" pitchFamily="34" charset="0"/>
              </a:rPr>
              <a:t> </a:t>
            </a:r>
          </a:p>
          <a:p>
            <a:pPr marL="0" indent="0">
              <a:buNone/>
            </a:pPr>
            <a:r>
              <a:rPr lang="en-US" altLang="en-US" sz="2800" b="1" dirty="0">
                <a:solidFill>
                  <a:srgbClr val="FFFF99"/>
                </a:solidFill>
              </a:rPr>
              <a:t>Conclusion:</a:t>
            </a:r>
          </a:p>
          <a:p>
            <a:r>
              <a:rPr lang="en-US" altLang="en-US" sz="2400" i="1" dirty="0">
                <a:solidFill>
                  <a:schemeClr val="bg1"/>
                </a:solidFill>
                <a:latin typeface="Arial Narrow" panose="020B0606020202030204" pitchFamily="34" charset="0"/>
              </a:rPr>
              <a:t>“No me </a:t>
            </a:r>
            <a:r>
              <a:rPr lang="en-US" altLang="en-US" sz="2400" i="1" dirty="0" err="1">
                <a:solidFill>
                  <a:schemeClr val="bg1"/>
                </a:solidFill>
                <a:latin typeface="Arial Narrow" panose="020B0606020202030204" pitchFamily="34" charset="0"/>
              </a:rPr>
              <a:t>dejes</a:t>
            </a:r>
            <a:r>
              <a:rPr lang="en-US" altLang="en-US" sz="2400" i="1" dirty="0">
                <a:solidFill>
                  <a:schemeClr val="bg1"/>
                </a:solidFill>
                <a:latin typeface="Arial Narrow" panose="020B0606020202030204" pitchFamily="34" charset="0"/>
              </a:rPr>
              <a:t> </a:t>
            </a:r>
            <a:r>
              <a:rPr lang="en-US" altLang="en-US" sz="2400" i="1" dirty="0" err="1">
                <a:solidFill>
                  <a:schemeClr val="bg1"/>
                </a:solidFill>
                <a:latin typeface="Arial Narrow" panose="020B0606020202030204" pitchFamily="34" charset="0"/>
              </a:rPr>
              <a:t>caer</a:t>
            </a:r>
            <a:r>
              <a:rPr lang="en-US" altLang="en-US" sz="2400" i="1" dirty="0">
                <a:solidFill>
                  <a:schemeClr val="bg1"/>
                </a:solidFill>
                <a:latin typeface="Arial Narrow" panose="020B0606020202030204" pitchFamily="34" charset="0"/>
              </a:rPr>
              <a:t> </a:t>
            </a:r>
            <a:r>
              <a:rPr lang="en-US" altLang="en-US" sz="2400" i="1" dirty="0" err="1">
                <a:solidFill>
                  <a:schemeClr val="bg1"/>
                </a:solidFill>
                <a:latin typeface="Arial Narrow" panose="020B0606020202030204" pitchFamily="34" charset="0"/>
              </a:rPr>
              <a:t>victima</a:t>
            </a:r>
            <a:r>
              <a:rPr lang="en-US" altLang="en-US" sz="2400" i="1" dirty="0">
                <a:solidFill>
                  <a:schemeClr val="bg1"/>
                </a:solidFill>
                <a:latin typeface="Arial Narrow" panose="020B0606020202030204" pitchFamily="34" charset="0"/>
              </a:rPr>
              <a:t> de la </a:t>
            </a:r>
            <a:r>
              <a:rPr lang="en-US" altLang="en-US" sz="2400" i="1" dirty="0" err="1">
                <a:solidFill>
                  <a:schemeClr val="bg1"/>
                </a:solidFill>
                <a:latin typeface="Arial Narrow" panose="020B0606020202030204" pitchFamily="34" charset="0"/>
              </a:rPr>
              <a:t>tentación</a:t>
            </a:r>
            <a:r>
              <a:rPr lang="en-US" altLang="en-US" sz="2400" i="1" dirty="0">
                <a:solidFill>
                  <a:schemeClr val="bg1"/>
                </a:solidFill>
                <a:latin typeface="Arial Narrow" panose="020B0606020202030204" pitchFamily="34" charset="0"/>
              </a:rPr>
              <a:t>” (La </a:t>
            </a:r>
            <a:r>
              <a:rPr lang="en-US" altLang="en-US" sz="2400" i="1" dirty="0" err="1">
                <a:solidFill>
                  <a:schemeClr val="bg1"/>
                </a:solidFill>
                <a:latin typeface="Arial Narrow" panose="020B0606020202030204" pitchFamily="34" charset="0"/>
              </a:rPr>
              <a:t>linea</a:t>
            </a:r>
            <a:r>
              <a:rPr lang="en-US" altLang="en-US" sz="2400" i="1" dirty="0">
                <a:solidFill>
                  <a:schemeClr val="bg1"/>
                </a:solidFill>
                <a:latin typeface="Arial Narrow" panose="020B0606020202030204" pitchFamily="34" charset="0"/>
              </a:rPr>
              <a:t> final </a:t>
            </a:r>
            <a:r>
              <a:rPr lang="en-US" altLang="en-US" sz="2400" i="1" dirty="0" err="1">
                <a:solidFill>
                  <a:schemeClr val="bg1"/>
                </a:solidFill>
                <a:latin typeface="Arial Narrow" panose="020B0606020202030204" pitchFamily="34" charset="0"/>
              </a:rPr>
              <a:t>probablemente</a:t>
            </a:r>
            <a:r>
              <a:rPr lang="en-US" altLang="en-US" sz="2400" i="1" dirty="0">
                <a:solidFill>
                  <a:schemeClr val="bg1"/>
                </a:solidFill>
                <a:latin typeface="Arial Narrow" panose="020B0606020202030204" pitchFamily="34" charset="0"/>
              </a:rPr>
              <a:t> </a:t>
            </a:r>
            <a:r>
              <a:rPr lang="en-US" altLang="en-US" sz="2400" i="1" dirty="0" err="1">
                <a:solidFill>
                  <a:schemeClr val="bg1"/>
                </a:solidFill>
                <a:latin typeface="Arial Narrow" panose="020B0606020202030204" pitchFamily="34" charset="0"/>
              </a:rPr>
              <a:t>deberia</a:t>
            </a:r>
            <a:r>
              <a:rPr lang="en-US" altLang="en-US" sz="2400" i="1" dirty="0">
                <a:solidFill>
                  <a:schemeClr val="bg1"/>
                </a:solidFill>
                <a:latin typeface="Arial Narrow" panose="020B0606020202030204" pitchFamily="34" charset="0"/>
              </a:rPr>
              <a:t> leers con </a:t>
            </a:r>
            <a:r>
              <a:rPr lang="en-US" altLang="en-US" sz="2400" i="1" dirty="0" err="1">
                <a:solidFill>
                  <a:schemeClr val="bg1"/>
                </a:solidFill>
                <a:latin typeface="Arial Narrow" panose="020B0606020202030204" pitchFamily="34" charset="0"/>
              </a:rPr>
              <a:t>este</a:t>
            </a:r>
            <a:r>
              <a:rPr lang="en-US" altLang="en-US" sz="2400" i="1" dirty="0">
                <a:solidFill>
                  <a:schemeClr val="bg1"/>
                </a:solidFill>
                <a:latin typeface="Arial Narrow" panose="020B0606020202030204" pitchFamily="34" charset="0"/>
              </a:rPr>
              <a:t> </a:t>
            </a:r>
            <a:r>
              <a:rPr lang="en-US" altLang="en-US" sz="2400" i="1" dirty="0" err="1">
                <a:solidFill>
                  <a:schemeClr val="bg1"/>
                </a:solidFill>
                <a:latin typeface="Arial Narrow" panose="020B0606020202030204" pitchFamily="34" charset="0"/>
              </a:rPr>
              <a:t>matiz</a:t>
            </a:r>
            <a:r>
              <a:rPr lang="en-US" altLang="en-US" sz="2400" i="1" dirty="0">
                <a:solidFill>
                  <a:schemeClr val="bg1"/>
                </a:solidFill>
                <a:latin typeface="Arial Narrow" panose="020B0606020202030204" pitchFamily="34" charset="0"/>
              </a:rPr>
              <a:t>)</a:t>
            </a:r>
          </a:p>
        </p:txBody>
      </p:sp>
      <p:sp>
        <p:nvSpPr>
          <p:cNvPr id="159750" name="Text Box 6"/>
          <p:cNvSpPr txBox="1">
            <a:spLocks noChangeArrowheads="1"/>
          </p:cNvSpPr>
          <p:nvPr/>
        </p:nvSpPr>
        <p:spPr bwMode="auto">
          <a:xfrm>
            <a:off x="660009" y="5505271"/>
            <a:ext cx="10719582" cy="1200329"/>
          </a:xfrm>
          <a:prstGeom prst="rect">
            <a:avLst/>
          </a:prstGeom>
          <a:solidFill>
            <a:schemeClr val="accent4">
              <a:lumMod val="50000"/>
            </a:schemeClr>
          </a:solidFill>
          <a:ln w="12700">
            <a:solidFill>
              <a:schemeClr val="tx1"/>
            </a:solidFill>
            <a:miter lim="800000"/>
            <a:headEnd/>
            <a:tailEnd/>
          </a:ln>
          <a:effectLst/>
        </p:spPr>
        <p:txBody>
          <a:bodyPr wrap="square">
            <a:spAutoFit/>
          </a:bodyPr>
          <a:lstStyle/>
          <a:p>
            <a:pPr algn="ctr">
              <a:spcBef>
                <a:spcPct val="50000"/>
              </a:spcBef>
            </a:pPr>
            <a:r>
              <a:rPr lang="es-ES" altLang="en-US" sz="2400" b="1" dirty="0">
                <a:solidFill>
                  <a:srgbClr val="FFFF00"/>
                </a:solidFill>
                <a:latin typeface="Eras Demi ITC" pitchFamily="34" charset="0"/>
              </a:rPr>
              <a:t>Hay una prioridad de secuencia marcada. Primero, uno ora por la voluntad de Dios y los asuntos del reino, luego por las necesidades personales.</a:t>
            </a:r>
            <a:endParaRPr lang="en-US" altLang="en-US" sz="2400" b="1" dirty="0">
              <a:solidFill>
                <a:srgbClr val="FFFF00"/>
              </a:solidFill>
              <a:latin typeface="Eras Demi ITC" pitchFamily="34" charset="0"/>
            </a:endParaRPr>
          </a:p>
        </p:txBody>
      </p:sp>
    </p:spTree>
    <p:extLst>
      <p:ext uri="{BB962C8B-B14F-4D97-AF65-F5344CB8AC3E}">
        <p14:creationId xmlns:p14="http://schemas.microsoft.com/office/powerpoint/2010/main" val="37226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anim calcmode="lin" valueType="num">
                                      <p:cBhvr>
                                        <p:cTn id="7" dur="500" fill="hold"/>
                                        <p:tgtEl>
                                          <p:spTgt spid="15974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9748">
                                            <p:txEl>
                                              <p:pRg st="2" end="2"/>
                                            </p:txEl>
                                          </p:spTgt>
                                        </p:tgtEl>
                                        <p:attrNameLst>
                                          <p:attrName>style.visibility</p:attrName>
                                        </p:attrNameLst>
                                      </p:cBhvr>
                                      <p:to>
                                        <p:strVal val="visible"/>
                                      </p:to>
                                    </p:set>
                                    <p:anim calcmode="lin" valueType="num">
                                      <p:cBhvr>
                                        <p:cTn id="13" dur="500" fill="hold"/>
                                        <p:tgtEl>
                                          <p:spTgt spid="159748">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5974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59748">
                                            <p:txEl>
                                              <p:pRg st="3" end="3"/>
                                            </p:txEl>
                                          </p:spTgt>
                                        </p:tgtEl>
                                        <p:attrNameLst>
                                          <p:attrName>style.visibility</p:attrName>
                                        </p:attrNameLst>
                                      </p:cBhvr>
                                      <p:to>
                                        <p:strVal val="visible"/>
                                      </p:to>
                                    </p:set>
                                    <p:anim calcmode="lin" valueType="num">
                                      <p:cBhvr>
                                        <p:cTn id="19" dur="500" fill="hold"/>
                                        <p:tgtEl>
                                          <p:spTgt spid="159748">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5974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59748">
                                            <p:txEl>
                                              <p:pRg st="4" end="4"/>
                                            </p:txEl>
                                          </p:spTgt>
                                        </p:tgtEl>
                                        <p:attrNameLst>
                                          <p:attrName>style.visibility</p:attrName>
                                        </p:attrNameLst>
                                      </p:cBhvr>
                                      <p:to>
                                        <p:strVal val="visible"/>
                                      </p:to>
                                    </p:set>
                                    <p:anim calcmode="lin" valueType="num">
                                      <p:cBhvr>
                                        <p:cTn id="25" dur="500" fill="hold"/>
                                        <p:tgtEl>
                                          <p:spTgt spid="159748">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5974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59748">
                                            <p:txEl>
                                              <p:pRg st="5" end="5"/>
                                            </p:txEl>
                                          </p:spTgt>
                                        </p:tgtEl>
                                        <p:attrNameLst>
                                          <p:attrName>style.visibility</p:attrName>
                                        </p:attrNameLst>
                                      </p:cBhvr>
                                      <p:to>
                                        <p:strVal val="visible"/>
                                      </p:to>
                                    </p:set>
                                    <p:anim calcmode="lin" valueType="num">
                                      <p:cBhvr>
                                        <p:cTn id="31" dur="500" fill="hold"/>
                                        <p:tgtEl>
                                          <p:spTgt spid="15974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5974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59748">
                                            <p:txEl>
                                              <p:pRg st="1" end="1"/>
                                            </p:txEl>
                                          </p:spTgt>
                                        </p:tgtEl>
                                        <p:attrNameLst>
                                          <p:attrName>style.visibility</p:attrName>
                                        </p:attrNameLst>
                                      </p:cBhvr>
                                      <p:to>
                                        <p:strVal val="visible"/>
                                      </p:to>
                                    </p:set>
                                    <p:anim calcmode="lin" valueType="num">
                                      <p:cBhvr>
                                        <p:cTn id="37" dur="500" fill="hold"/>
                                        <p:tgtEl>
                                          <p:spTgt spid="159748">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5974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59749">
                                            <p:txEl>
                                              <p:pRg st="0" end="0"/>
                                            </p:txEl>
                                          </p:spTgt>
                                        </p:tgtEl>
                                        <p:attrNameLst>
                                          <p:attrName>style.visibility</p:attrName>
                                        </p:attrNameLst>
                                      </p:cBhvr>
                                      <p:to>
                                        <p:strVal val="visible"/>
                                      </p:to>
                                    </p:set>
                                    <p:anim calcmode="lin" valueType="num">
                                      <p:cBhvr>
                                        <p:cTn id="43" dur="500" fill="hold"/>
                                        <p:tgtEl>
                                          <p:spTgt spid="159749">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5974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9749">
                                            <p:txEl>
                                              <p:pRg st="1" end="1"/>
                                            </p:txEl>
                                          </p:spTgt>
                                        </p:tgtEl>
                                        <p:attrNameLst>
                                          <p:attrName>style.visibility</p:attrName>
                                        </p:attrNameLst>
                                      </p:cBhvr>
                                      <p:to>
                                        <p:strVal val="visible"/>
                                      </p:to>
                                    </p:set>
                                    <p:anim calcmode="lin" valueType="num">
                                      <p:cBhvr additive="base">
                                        <p:cTn id="49" dur="500" fill="hold"/>
                                        <p:tgtEl>
                                          <p:spTgt spid="15974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97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9749">
                                            <p:txEl>
                                              <p:pRg st="2" end="2"/>
                                            </p:txEl>
                                          </p:spTgt>
                                        </p:tgtEl>
                                        <p:attrNameLst>
                                          <p:attrName>style.visibility</p:attrName>
                                        </p:attrNameLst>
                                      </p:cBhvr>
                                      <p:to>
                                        <p:strVal val="visible"/>
                                      </p:to>
                                    </p:set>
                                    <p:anim calcmode="lin" valueType="num">
                                      <p:cBhvr additive="base">
                                        <p:cTn id="55" dur="500" fill="hold"/>
                                        <p:tgtEl>
                                          <p:spTgt spid="15974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97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59749">
                                            <p:txEl>
                                              <p:pRg st="3" end="3"/>
                                            </p:txEl>
                                          </p:spTgt>
                                        </p:tgtEl>
                                        <p:attrNameLst>
                                          <p:attrName>style.visibility</p:attrName>
                                        </p:attrNameLst>
                                      </p:cBhvr>
                                      <p:to>
                                        <p:strVal val="visible"/>
                                      </p:to>
                                    </p:set>
                                    <p:anim calcmode="lin" valueType="num">
                                      <p:cBhvr additive="base">
                                        <p:cTn id="61" dur="500" fill="hold"/>
                                        <p:tgtEl>
                                          <p:spTgt spid="159749">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97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59749">
                                            <p:txEl>
                                              <p:pRg st="4" end="4"/>
                                            </p:txEl>
                                          </p:spTgt>
                                        </p:tgtEl>
                                        <p:attrNameLst>
                                          <p:attrName>style.visibility</p:attrName>
                                        </p:attrNameLst>
                                      </p:cBhvr>
                                      <p:to>
                                        <p:strVal val="visible"/>
                                      </p:to>
                                    </p:set>
                                    <p:anim calcmode="lin" valueType="num">
                                      <p:cBhvr additive="base">
                                        <p:cTn id="67" dur="500" fill="hold"/>
                                        <p:tgtEl>
                                          <p:spTgt spid="159749">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97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59750"/>
                                        </p:tgtEl>
                                        <p:attrNameLst>
                                          <p:attrName>style.visibility</p:attrName>
                                        </p:attrNameLst>
                                      </p:cBhvr>
                                      <p:to>
                                        <p:strVal val="visible"/>
                                      </p:to>
                                    </p:set>
                                    <p:anim calcmode="lin" valueType="num">
                                      <p:cBhvr>
                                        <p:cTn id="73" dur="500" fill="hold"/>
                                        <p:tgtEl>
                                          <p:spTgt spid="159750"/>
                                        </p:tgtEl>
                                        <p:attrNameLst>
                                          <p:attrName>ppt_w</p:attrName>
                                        </p:attrNameLst>
                                      </p:cBhvr>
                                      <p:tavLst>
                                        <p:tav tm="0">
                                          <p:val>
                                            <p:fltVal val="0"/>
                                          </p:val>
                                        </p:tav>
                                        <p:tav tm="100000">
                                          <p:val>
                                            <p:strVal val="#ppt_w"/>
                                          </p:val>
                                        </p:tav>
                                      </p:tavLst>
                                    </p:anim>
                                    <p:anim calcmode="lin" valueType="num">
                                      <p:cBhvr>
                                        <p:cTn id="74" dur="500" fill="hold"/>
                                        <p:tgtEl>
                                          <p:spTgt spid="1597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Parabola del amigo a la “media </a:t>
            </a:r>
            <a:r>
              <a:rPr lang="en-US" b="1" dirty="0" err="1">
                <a:solidFill>
                  <a:srgbClr val="C00000"/>
                </a:solidFill>
              </a:rPr>
              <a:t>noche</a:t>
            </a:r>
            <a:r>
              <a:rPr lang="en-US" b="1" dirty="0">
                <a:solidFill>
                  <a:srgbClr val="C00000"/>
                </a:solidFill>
              </a:rPr>
              <a:t>”</a:t>
            </a:r>
          </a:p>
        </p:txBody>
      </p:sp>
      <p:sp>
        <p:nvSpPr>
          <p:cNvPr id="7" name="Content Placeholder 6"/>
          <p:cNvSpPr>
            <a:spLocks noGrp="1"/>
          </p:cNvSpPr>
          <p:nvPr>
            <p:ph idx="1"/>
          </p:nvPr>
        </p:nvSpPr>
        <p:spPr/>
        <p:txBody>
          <a:bodyPr>
            <a:normAutofit/>
          </a:bodyPr>
          <a:lstStyle/>
          <a:p>
            <a:pPr marL="0" indent="0">
              <a:buNone/>
            </a:pPr>
            <a:r>
              <a:rPr lang="es-ES" sz="2800" b="1" dirty="0">
                <a:solidFill>
                  <a:srgbClr val="002060"/>
                </a:solidFill>
              </a:rPr>
              <a:t>En la historia del amigo persistente a medianoche, Jesús ofrece una parábola de contraste.</a:t>
            </a:r>
            <a:endParaRPr lang="en-US" sz="2800" b="1" dirty="0">
              <a:solidFill>
                <a:srgbClr val="002060"/>
              </a:solidFill>
            </a:endParaRPr>
          </a:p>
          <a:p>
            <a:pPr lvl="1"/>
            <a:r>
              <a:rPr lang="es-ES" sz="2200" i="1" dirty="0"/>
              <a:t>Jesús difícilmente está diciendo que Dios es como un vecino tacaño: el contraste es que Dios NO es así, sino que da generosamente a quienes le piden y lo buscan.</a:t>
            </a:r>
          </a:p>
          <a:p>
            <a:pPr lvl="1"/>
            <a:r>
              <a:rPr lang="es-ES" sz="2200" i="1" dirty="0"/>
              <a:t>Aún más, le dará el Espíritu Santo, ¡el mayor regalo de todos!</a:t>
            </a:r>
            <a:endParaRPr lang="en-US" sz="22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103</a:t>
            </a:fld>
            <a:endParaRPr lang="en-US" dirty="0"/>
          </a:p>
        </p:txBody>
      </p:sp>
    </p:spTree>
    <p:extLst>
      <p:ext uri="{BB962C8B-B14F-4D97-AF65-F5344CB8AC3E}">
        <p14:creationId xmlns:p14="http://schemas.microsoft.com/office/powerpoint/2010/main" val="389779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El Hombre </a:t>
            </a:r>
            <a:r>
              <a:rPr lang="en-US" b="1" dirty="0" err="1">
                <a:solidFill>
                  <a:srgbClr val="C00000"/>
                </a:solidFill>
              </a:rPr>
              <a:t>Fuerte</a:t>
            </a:r>
            <a:r>
              <a:rPr lang="en-US" b="1" dirty="0">
                <a:solidFill>
                  <a:srgbClr val="C00000"/>
                </a:solidFill>
              </a:rPr>
              <a:t> y </a:t>
            </a:r>
            <a:r>
              <a:rPr lang="en-US" b="1" dirty="0" err="1">
                <a:solidFill>
                  <a:srgbClr val="C00000"/>
                </a:solidFill>
              </a:rPr>
              <a:t>el</a:t>
            </a:r>
            <a:r>
              <a:rPr lang="en-US" b="1" dirty="0">
                <a:solidFill>
                  <a:srgbClr val="C00000"/>
                </a:solidFill>
              </a:rPr>
              <a:t> Hombre mas </a:t>
            </a:r>
            <a:r>
              <a:rPr lang="en-US" b="1" dirty="0" err="1">
                <a:solidFill>
                  <a:srgbClr val="C00000"/>
                </a:solidFill>
              </a:rPr>
              <a:t>Fuerte</a:t>
            </a:r>
            <a:endParaRPr lang="en-US" b="1" dirty="0">
              <a:solidFill>
                <a:srgbClr val="C00000"/>
              </a:solidFill>
            </a:endParaRPr>
          </a:p>
        </p:txBody>
      </p:sp>
      <p:sp>
        <p:nvSpPr>
          <p:cNvPr id="3" name="Content Placeholder 2"/>
          <p:cNvSpPr>
            <a:spLocks noGrp="1"/>
          </p:cNvSpPr>
          <p:nvPr>
            <p:ph idx="1"/>
          </p:nvPr>
        </p:nvSpPr>
        <p:spPr>
          <a:xfrm>
            <a:off x="2589212" y="2133599"/>
            <a:ext cx="8915400" cy="4492283"/>
          </a:xfrm>
        </p:spPr>
        <p:txBody>
          <a:bodyPr>
            <a:normAutofit/>
          </a:bodyPr>
          <a:lstStyle/>
          <a:p>
            <a:pPr marL="0" indent="0">
              <a:buNone/>
            </a:pPr>
            <a:r>
              <a:rPr lang="es-ES" sz="2800" b="1" dirty="0">
                <a:solidFill>
                  <a:srgbClr val="002060"/>
                </a:solidFill>
              </a:rPr>
              <a:t>En respuesta a sus críticos, Jesús dio la parábola del hombre fuerte.</a:t>
            </a:r>
            <a:endParaRPr lang="en-US" sz="2800" b="1" dirty="0">
              <a:solidFill>
                <a:srgbClr val="002060"/>
              </a:solidFill>
            </a:endParaRPr>
          </a:p>
          <a:p>
            <a:pPr lvl="1"/>
            <a:r>
              <a:rPr lang="es-ES" sz="2200" i="1" dirty="0"/>
              <a:t>Como los milagros de Moisés a Faraón, las obras poderosas de Jesús fueron el "dedo de Dios" (cf. Éxodo 8:19), ¡una señal de que el reino de Dios ha llegado!</a:t>
            </a:r>
          </a:p>
          <a:p>
            <a:pPr lvl="1"/>
            <a:r>
              <a:rPr lang="es-ES" sz="2200" i="1" dirty="0"/>
              <a:t>Aún así, el mundo espiritual aborrece el vacío, y si la libertad espiritual no resulta en lealtad a Dios, entonces los invasores de demonios regresarán con toda su fuerza.</a:t>
            </a:r>
          </a:p>
          <a:p>
            <a:pPr lvl="1"/>
            <a:r>
              <a:rPr lang="es-ES" sz="2200" i="1" dirty="0"/>
              <a:t>A partir de este momento, Jesús se enfrentará cada vez más a la oposición de varias sectas de los judíos, así como de individuos.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104</a:t>
            </a:fld>
            <a:endParaRPr lang="en-US" dirty="0"/>
          </a:p>
        </p:txBody>
      </p:sp>
    </p:spTree>
    <p:extLst>
      <p:ext uri="{BB962C8B-B14F-4D97-AF65-F5344CB8AC3E}">
        <p14:creationId xmlns:p14="http://schemas.microsoft.com/office/powerpoint/2010/main" val="36379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981200" y="76200"/>
            <a:ext cx="8229600" cy="1143000"/>
          </a:xfrm>
        </p:spPr>
        <p:txBody>
          <a:bodyPr/>
          <a:lstStyle/>
          <a:p>
            <a:pPr algn="ctr"/>
            <a:r>
              <a:rPr lang="en-US" altLang="en-US" sz="4000" dirty="0" err="1">
                <a:solidFill>
                  <a:srgbClr val="FF9900"/>
                </a:solidFill>
              </a:rPr>
              <a:t>Narrativa</a:t>
            </a:r>
            <a:r>
              <a:rPr lang="en-US" altLang="en-US" sz="4000" dirty="0">
                <a:solidFill>
                  <a:srgbClr val="FF9900"/>
                </a:solidFill>
              </a:rPr>
              <a:t> de </a:t>
            </a:r>
            <a:r>
              <a:rPr lang="en-US" altLang="en-US" sz="4000" dirty="0" err="1">
                <a:solidFill>
                  <a:srgbClr val="FF9900"/>
                </a:solidFill>
              </a:rPr>
              <a:t>Oposición</a:t>
            </a:r>
            <a:br>
              <a:rPr lang="en-US" altLang="en-US" sz="4000" dirty="0">
                <a:solidFill>
                  <a:srgbClr val="FF9900"/>
                </a:solidFill>
              </a:rPr>
            </a:br>
            <a:r>
              <a:rPr lang="en-US" altLang="en-US" sz="2400" i="1" dirty="0">
                <a:solidFill>
                  <a:srgbClr val="FFFF99"/>
                </a:solidFill>
              </a:rPr>
              <a:t>Los </a:t>
            </a:r>
            <a:r>
              <a:rPr lang="en-US" altLang="en-US" sz="2400" i="1" dirty="0" err="1">
                <a:solidFill>
                  <a:srgbClr val="FFFF99"/>
                </a:solidFill>
              </a:rPr>
              <a:t>cuatro</a:t>
            </a:r>
            <a:r>
              <a:rPr lang="en-US" altLang="en-US" sz="2400" i="1" dirty="0">
                <a:solidFill>
                  <a:srgbClr val="FFFF99"/>
                </a:solidFill>
              </a:rPr>
              <a:t> </a:t>
            </a:r>
            <a:r>
              <a:rPr lang="en-US" altLang="en-US" sz="2400" i="1" dirty="0" err="1">
                <a:solidFill>
                  <a:srgbClr val="FFFF99"/>
                </a:solidFill>
              </a:rPr>
              <a:t>evangelios</a:t>
            </a:r>
            <a:r>
              <a:rPr lang="en-US" altLang="en-US" sz="2400" i="1" dirty="0">
                <a:solidFill>
                  <a:srgbClr val="FFFF99"/>
                </a:solidFill>
              </a:rPr>
              <a:t> </a:t>
            </a:r>
            <a:r>
              <a:rPr lang="en-US" altLang="en-US" sz="2400" i="1" dirty="0" err="1">
                <a:solidFill>
                  <a:srgbClr val="FFFF99"/>
                </a:solidFill>
              </a:rPr>
              <a:t>detallan</a:t>
            </a:r>
            <a:r>
              <a:rPr lang="en-US" altLang="en-US" sz="2400" i="1" dirty="0">
                <a:solidFill>
                  <a:srgbClr val="FFFF99"/>
                </a:solidFill>
              </a:rPr>
              <a:t> una </a:t>
            </a:r>
            <a:r>
              <a:rPr lang="en-US" altLang="en-US" sz="2400" i="1" dirty="0" err="1">
                <a:solidFill>
                  <a:srgbClr val="FFFF99"/>
                </a:solidFill>
              </a:rPr>
              <a:t>serie</a:t>
            </a:r>
            <a:r>
              <a:rPr lang="en-US" altLang="en-US" sz="2400" i="1" dirty="0">
                <a:solidFill>
                  <a:srgbClr val="FFFF99"/>
                </a:solidFill>
              </a:rPr>
              <a:t> de </a:t>
            </a:r>
            <a:r>
              <a:rPr lang="en-US" altLang="en-US" sz="2400" i="1" dirty="0" err="1">
                <a:solidFill>
                  <a:srgbClr val="FFFF99"/>
                </a:solidFill>
              </a:rPr>
              <a:t>conflictos</a:t>
            </a:r>
            <a:endParaRPr lang="en-US" altLang="en-US" sz="4000" dirty="0">
              <a:solidFill>
                <a:srgbClr val="FFFF99"/>
              </a:solidFill>
            </a:endParaRPr>
          </a:p>
        </p:txBody>
      </p:sp>
      <p:sp>
        <p:nvSpPr>
          <p:cNvPr id="182275" name="Rectangle 3"/>
          <p:cNvSpPr>
            <a:spLocks noGrp="1" noChangeArrowheads="1"/>
          </p:cNvSpPr>
          <p:nvPr>
            <p:ph type="body" sz="half" idx="1"/>
          </p:nvPr>
        </p:nvSpPr>
        <p:spPr>
          <a:xfrm>
            <a:off x="1828800" y="1371600"/>
            <a:ext cx="1981200" cy="5029200"/>
          </a:xfrm>
          <a:solidFill>
            <a:srgbClr val="164A2F"/>
          </a:solidFill>
          <a:ln w="12700">
            <a:solidFill>
              <a:schemeClr val="tx1"/>
            </a:solidFill>
            <a:miter lim="800000"/>
            <a:headEnd/>
            <a:tailEnd/>
          </a:ln>
        </p:spPr>
        <p:txBody>
          <a:bodyPr>
            <a:normAutofit fontScale="85000" lnSpcReduction="20000"/>
          </a:bodyPr>
          <a:lstStyle/>
          <a:p>
            <a:pPr>
              <a:lnSpc>
                <a:spcPct val="120000"/>
              </a:lnSpc>
              <a:buFont typeface="Wingdings" panose="05000000000000000000" pitchFamily="2" charset="2"/>
              <a:buNone/>
            </a:pPr>
            <a:r>
              <a:rPr lang="en-US" altLang="en-US" sz="3500" dirty="0">
                <a:solidFill>
                  <a:srgbClr val="FF9900"/>
                </a:solidFill>
                <a:effectLst>
                  <a:outerShdw blurRad="38100" dist="38100" dir="2700000" algn="tl">
                    <a:srgbClr val="000000">
                      <a:alpha val="43137"/>
                    </a:srgbClr>
                  </a:outerShdw>
                </a:effectLst>
                <a:latin typeface="Mistral" panose="03090702030407020403" pitchFamily="66" charset="0"/>
              </a:rPr>
              <a:t>Mateo</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Gerasenos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Fariseos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Los </a:t>
            </a:r>
            <a:r>
              <a:rPr lang="en-US" altLang="en-US" sz="2000" b="1" i="1" dirty="0" err="1">
                <a:solidFill>
                  <a:srgbClr val="FFFF99"/>
                </a:solidFill>
                <a:latin typeface="Arial Narrow" panose="020B0606020202030204" pitchFamily="34" charset="0"/>
              </a:rPr>
              <a:t>discípulos</a:t>
            </a:r>
            <a:r>
              <a:rPr lang="en-US" altLang="en-US" sz="2000" b="1" i="1" dirty="0">
                <a:solidFill>
                  <a:srgbClr val="FFFF99"/>
                </a:solidFill>
                <a:latin typeface="Arial Narrow" panose="020B0606020202030204" pitchFamily="34" charset="0"/>
              </a:rPr>
              <a:t> de Juan</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Multitudes</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Herodes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Abogados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Familia</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Nazarenos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Saduceos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Coleccionistas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Caifás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Sanedrín</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Pilato</a:t>
            </a:r>
          </a:p>
        </p:txBody>
      </p:sp>
      <p:sp>
        <p:nvSpPr>
          <p:cNvPr id="182276" name="Rectangle 4"/>
          <p:cNvSpPr>
            <a:spLocks noChangeArrowheads="1"/>
          </p:cNvSpPr>
          <p:nvPr/>
        </p:nvSpPr>
        <p:spPr bwMode="auto">
          <a:xfrm>
            <a:off x="4038600" y="1371600"/>
            <a:ext cx="1981200" cy="5029200"/>
          </a:xfrm>
          <a:prstGeom prst="rect">
            <a:avLst/>
          </a:prstGeom>
          <a:solidFill>
            <a:srgbClr val="22744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dirty="0">
                <a:solidFill>
                  <a:srgbClr val="FF9900"/>
                </a:solidFill>
                <a:latin typeface="Mistral" panose="03090702030407020403" pitchFamily="66" charset="0"/>
              </a:rPr>
              <a:t>Marcos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Abogados</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Fariseos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Los </a:t>
            </a:r>
            <a:r>
              <a:rPr lang="en-US" altLang="en-US" sz="2000" b="1" i="1" dirty="0" err="1">
                <a:solidFill>
                  <a:srgbClr val="FFFF99"/>
                </a:solidFill>
                <a:latin typeface="Arial Narrow" panose="020B0606020202030204" pitchFamily="34" charset="0"/>
              </a:rPr>
              <a:t>discípulos</a:t>
            </a:r>
            <a:r>
              <a:rPr lang="en-US" altLang="en-US" sz="2000" b="1" i="1" dirty="0">
                <a:solidFill>
                  <a:srgbClr val="FFFF99"/>
                </a:solidFill>
                <a:latin typeface="Arial Narrow" panose="020B0606020202030204" pitchFamily="34" charset="0"/>
              </a:rPr>
              <a:t> de Juan</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Herodianos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Familia</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Gerasenos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Nazarenos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Caifás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Sanedrín</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Pilato</a:t>
            </a:r>
          </a:p>
        </p:txBody>
      </p:sp>
      <p:sp>
        <p:nvSpPr>
          <p:cNvPr id="182277" name="Rectangle 5"/>
          <p:cNvSpPr>
            <a:spLocks noChangeArrowheads="1"/>
          </p:cNvSpPr>
          <p:nvPr/>
        </p:nvSpPr>
        <p:spPr bwMode="auto">
          <a:xfrm>
            <a:off x="6248400" y="1371600"/>
            <a:ext cx="1981200" cy="5029200"/>
          </a:xfrm>
          <a:prstGeom prst="rect">
            <a:avLst/>
          </a:prstGeom>
          <a:solidFill>
            <a:srgbClr val="2FA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dirty="0">
                <a:solidFill>
                  <a:srgbClr val="FF9900"/>
                </a:solidFill>
                <a:latin typeface="Mistral" panose="03090702030407020403" pitchFamily="66" charset="0"/>
              </a:rPr>
              <a:t>Lucas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Nazarenos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Fariseos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Abogados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Los discípulos de Juan</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Familia</a:t>
            </a:r>
          </a:p>
          <a:p>
            <a:pPr>
              <a:lnSpc>
                <a:spcPct val="90000"/>
              </a:lnSpc>
              <a:buFont typeface="Wingdings" panose="05000000000000000000" pitchFamily="2" charset="2"/>
              <a:buNone/>
            </a:pPr>
            <a:r>
              <a:rPr lang="es-ES" altLang="en-US" sz="2000" b="1" i="1" dirty="0" err="1">
                <a:solidFill>
                  <a:srgbClr val="FFFF99"/>
                </a:solidFill>
                <a:latin typeface="Arial Narrow" panose="020B0606020202030204" pitchFamily="34" charset="0"/>
              </a:rPr>
              <a:t>Gerasenos</a:t>
            </a:r>
            <a:endParaRPr lang="es-E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Multitudes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Samaritanos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Gobernante de la sinagoga</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Caifás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Sanedrín</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Pilato</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Herodes</a:t>
            </a:r>
            <a:endParaRPr lang="en-US" altLang="en-US" sz="2000" b="1" i="1" dirty="0">
              <a:solidFill>
                <a:srgbClr val="FFFF99"/>
              </a:solidFill>
              <a:latin typeface="Arial Narrow" panose="020B0606020202030204" pitchFamily="34" charset="0"/>
            </a:endParaRPr>
          </a:p>
        </p:txBody>
      </p:sp>
      <p:sp>
        <p:nvSpPr>
          <p:cNvPr id="182278" name="Rectangle 6"/>
          <p:cNvSpPr>
            <a:spLocks noChangeArrowheads="1"/>
          </p:cNvSpPr>
          <p:nvPr/>
        </p:nvSpPr>
        <p:spPr bwMode="auto">
          <a:xfrm>
            <a:off x="8458200" y="1371600"/>
            <a:ext cx="1981200" cy="5029200"/>
          </a:xfrm>
          <a:prstGeom prst="rect">
            <a:avLst/>
          </a:prstGeom>
          <a:solidFill>
            <a:srgbClr val="37BB7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dirty="0">
                <a:solidFill>
                  <a:srgbClr val="FF9900"/>
                </a:solidFill>
                <a:latin typeface="Mistral" panose="03090702030407020403" pitchFamily="66" charset="0"/>
              </a:rPr>
              <a:t>Juan</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Los </a:t>
            </a:r>
            <a:r>
              <a:rPr lang="es-ES" altLang="en-US" sz="2000" b="1" i="1" dirty="0" err="1">
                <a:solidFill>
                  <a:srgbClr val="FFFF99"/>
                </a:solidFill>
                <a:latin typeface="Arial Narrow" panose="020B0606020202030204" pitchFamily="34" charset="0"/>
              </a:rPr>
              <a:t>judios</a:t>
            </a:r>
            <a:endParaRPr lang="es-E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Madre</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templo</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Los discípulos de Juan</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Sus propios discípulos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Hermanos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Multitudes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Fariseos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Sanedrín</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Abogados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Caifás</a:t>
            </a:r>
          </a:p>
          <a:p>
            <a:pPr>
              <a:lnSpc>
                <a:spcPct val="90000"/>
              </a:lnSpc>
              <a:buFont typeface="Wingdings" panose="05000000000000000000" pitchFamily="2" charset="2"/>
              <a:buNone/>
            </a:pPr>
            <a:r>
              <a:rPr lang="es-ES" altLang="en-US" sz="2000" b="1" i="1" dirty="0">
                <a:solidFill>
                  <a:srgbClr val="FFFF99"/>
                </a:solidFill>
                <a:latin typeface="Arial Narrow" panose="020B0606020202030204" pitchFamily="34" charset="0"/>
              </a:rPr>
              <a:t>Pilato</a:t>
            </a:r>
            <a:endParaRPr lang="en-US" altLang="en-US" sz="2000" b="1" i="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41030254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La </a:t>
            </a:r>
            <a:r>
              <a:rPr lang="en-US" b="1" dirty="0" err="1">
                <a:solidFill>
                  <a:srgbClr val="C00000"/>
                </a:solidFill>
              </a:rPr>
              <a:t>Señal</a:t>
            </a:r>
            <a:r>
              <a:rPr lang="en-US" b="1" dirty="0">
                <a:solidFill>
                  <a:srgbClr val="C00000"/>
                </a:solidFill>
              </a:rPr>
              <a:t> de Jonas </a:t>
            </a:r>
          </a:p>
        </p:txBody>
      </p:sp>
      <p:sp>
        <p:nvSpPr>
          <p:cNvPr id="7" name="Content Placeholder 6"/>
          <p:cNvSpPr>
            <a:spLocks noGrp="1"/>
          </p:cNvSpPr>
          <p:nvPr>
            <p:ph idx="1"/>
          </p:nvPr>
        </p:nvSpPr>
        <p:spPr>
          <a:xfrm>
            <a:off x="2589212" y="2006989"/>
            <a:ext cx="8915400" cy="4520418"/>
          </a:xfrm>
        </p:spPr>
        <p:txBody>
          <a:bodyPr>
            <a:normAutofit/>
          </a:bodyPr>
          <a:lstStyle/>
          <a:p>
            <a:pPr marL="0" indent="0">
              <a:buNone/>
            </a:pPr>
            <a:r>
              <a:rPr lang="es-ES" sz="2800" b="1" dirty="0">
                <a:solidFill>
                  <a:srgbClr val="002060"/>
                </a:solidFill>
              </a:rPr>
              <a:t>La solicitud anterior de una señal (véase 11:16) ahora es respondida (11:29 en adelante)</a:t>
            </a:r>
            <a:endParaRPr lang="en-US" sz="2800" b="1" dirty="0">
              <a:solidFill>
                <a:srgbClr val="002060"/>
              </a:solidFill>
            </a:endParaRPr>
          </a:p>
          <a:p>
            <a:pPr lvl="1"/>
            <a:r>
              <a:rPr lang="es-ES" sz="2200" i="1" dirty="0"/>
              <a:t>Por supuesto, los milagros de Jesús eran signos en sí mismos, pero sus críticos querían más.</a:t>
            </a:r>
          </a:p>
          <a:p>
            <a:pPr lvl="1"/>
            <a:r>
              <a:rPr lang="es-ES" sz="2200" i="1" dirty="0"/>
              <a:t>No se recibiría ninguna señal más allá de la que dio Jonás, ¡el llamado al arrepentimiento!</a:t>
            </a:r>
          </a:p>
          <a:p>
            <a:pPr lvl="1"/>
            <a:r>
              <a:rPr lang="es-ES" sz="2200" i="1" dirty="0"/>
              <a:t>Los extranjeros se levantarían en el juicio para condenar a los que rechazaron a Jesús, porque aunque eran forasteros, escucharon, ¡pero los críticos no escucharían!</a:t>
            </a:r>
          </a:p>
          <a:p>
            <a:pPr lvl="1"/>
            <a:r>
              <a:rPr lang="es-ES" sz="2200" i="1" dirty="0"/>
              <a:t>En esta enseñanza de Jesús hay más que un indicio de la eventual misión gentil de la iglesia.</a:t>
            </a:r>
            <a:endParaRPr lang="en-US" sz="22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67338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Six Woes/ Seis Ayes</a:t>
            </a:r>
          </a:p>
        </p:txBody>
      </p:sp>
      <p:sp>
        <p:nvSpPr>
          <p:cNvPr id="3" name="Content Placeholder 2"/>
          <p:cNvSpPr>
            <a:spLocks noGrp="1"/>
          </p:cNvSpPr>
          <p:nvPr>
            <p:ph idx="1"/>
          </p:nvPr>
        </p:nvSpPr>
        <p:spPr>
          <a:xfrm>
            <a:off x="2434410" y="1391555"/>
            <a:ext cx="9228715" cy="5084620"/>
          </a:xfrm>
        </p:spPr>
        <p:txBody>
          <a:bodyPr>
            <a:normAutofit fontScale="92500"/>
          </a:bodyPr>
          <a:lstStyle/>
          <a:p>
            <a:pPr marL="0" indent="0">
              <a:buNone/>
            </a:pPr>
            <a:r>
              <a:rPr lang="es-ES" sz="2800" b="1" dirty="0">
                <a:solidFill>
                  <a:srgbClr val="002060"/>
                </a:solidFill>
              </a:rPr>
              <a:t>En respuesta a la sorpresa de un fariseo de que comió sin primero “bautizar” sus manos, Jesús aprovechó la ocasión para abordar la hipocresía religiosa en seis </a:t>
            </a:r>
            <a:r>
              <a:rPr lang="es-ES" sz="2800" b="1" dirty="0" err="1">
                <a:solidFill>
                  <a:srgbClr val="002060"/>
                </a:solidFill>
              </a:rPr>
              <a:t>ayes</a:t>
            </a:r>
            <a:r>
              <a:rPr lang="es-ES" sz="2800" b="1" dirty="0">
                <a:solidFill>
                  <a:srgbClr val="002060"/>
                </a:solidFill>
              </a:rPr>
              <a:t>, condenas muy similares a las que se encuentran más extensamente en Mateo 23 y lo que era típico de los profetas antiguos ( cf. Isaías 5: 8-23).</a:t>
            </a:r>
            <a:endParaRPr lang="en-US" sz="2800" b="1" dirty="0">
              <a:solidFill>
                <a:srgbClr val="002060"/>
              </a:solidFill>
            </a:endParaRPr>
          </a:p>
          <a:p>
            <a:r>
              <a:rPr lang="es-ES" sz="2400" i="1" dirty="0"/>
              <a:t>El "bautismo" de manos no formaba parte de la Torá escrita, pero fue honrado desde la antigüedad como una tradición basada en la llamada "Torá oral".</a:t>
            </a:r>
          </a:p>
          <a:p>
            <a:r>
              <a:rPr lang="es-ES" sz="2400" i="1" dirty="0"/>
              <a:t>La adherencia a las tradiciones religiosas externas puede parecer un signo de santidad, ¡pero puede enmascarar la codicia, la maldad, la corrupción de la muerte y el rechazo de Dios!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107</a:t>
            </a:fld>
            <a:endParaRPr lang="en-US" dirty="0"/>
          </a:p>
        </p:txBody>
      </p:sp>
    </p:spTree>
    <p:extLst>
      <p:ext uri="{BB962C8B-B14F-4D97-AF65-F5344CB8AC3E}">
        <p14:creationId xmlns:p14="http://schemas.microsoft.com/office/powerpoint/2010/main" val="3533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4000" dirty="0"/>
              <a:t>WARNINGS AND PARABLES</a:t>
            </a:r>
          </a:p>
          <a:p>
            <a:r>
              <a:rPr lang="en-US" sz="4000" dirty="0"/>
              <a:t>ADVERTENCIAS Y PARABOLAS</a:t>
            </a:r>
          </a:p>
        </p:txBody>
      </p:sp>
    </p:spTree>
    <p:extLst>
      <p:ext uri="{BB962C8B-B14F-4D97-AF65-F5344CB8AC3E}">
        <p14:creationId xmlns:p14="http://schemas.microsoft.com/office/powerpoint/2010/main" val="36377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Yeast of the Pharisees/ La </a:t>
            </a:r>
            <a:r>
              <a:rPr lang="en-US" b="1" dirty="0" err="1">
                <a:solidFill>
                  <a:srgbClr val="C00000"/>
                </a:solidFill>
              </a:rPr>
              <a:t>Levadura</a:t>
            </a:r>
            <a:r>
              <a:rPr lang="en-US" b="1" dirty="0">
                <a:solidFill>
                  <a:srgbClr val="C00000"/>
                </a:solidFill>
              </a:rPr>
              <a:t> de los </a:t>
            </a:r>
            <a:r>
              <a:rPr lang="en-US" b="1" dirty="0" err="1">
                <a:solidFill>
                  <a:srgbClr val="C00000"/>
                </a:solidFill>
              </a:rPr>
              <a:t>Fariseos</a:t>
            </a:r>
            <a:r>
              <a:rPr lang="en-US" b="1" dirty="0">
                <a:solidFill>
                  <a:srgbClr val="C00000"/>
                </a:solidFill>
              </a:rPr>
              <a:t> </a:t>
            </a:r>
            <a:r>
              <a:rPr lang="en-US" sz="2400" b="1" dirty="0">
                <a:solidFill>
                  <a:srgbClr val="C00000"/>
                </a:solidFill>
              </a:rPr>
              <a:t>(12:1-12)</a:t>
            </a:r>
            <a:endParaRPr lang="en-US" b="1" dirty="0">
              <a:solidFill>
                <a:srgbClr val="C00000"/>
              </a:solidFill>
            </a:endParaRPr>
          </a:p>
        </p:txBody>
      </p:sp>
      <p:sp>
        <p:nvSpPr>
          <p:cNvPr id="3" name="Content Placeholder 2"/>
          <p:cNvSpPr>
            <a:spLocks noGrp="1"/>
          </p:cNvSpPr>
          <p:nvPr>
            <p:ph idx="1"/>
          </p:nvPr>
        </p:nvSpPr>
        <p:spPr>
          <a:xfrm>
            <a:off x="2469860" y="1938981"/>
            <a:ext cx="9034752" cy="4614219"/>
          </a:xfrm>
        </p:spPr>
        <p:txBody>
          <a:bodyPr>
            <a:normAutofit/>
          </a:bodyPr>
          <a:lstStyle/>
          <a:p>
            <a:pPr marL="0" indent="0">
              <a:buNone/>
            </a:pPr>
            <a:r>
              <a:rPr lang="es-ES" sz="2800" b="1" dirty="0">
                <a:solidFill>
                  <a:srgbClr val="002060"/>
                </a:solidFill>
              </a:rPr>
              <a:t>Usando la levadura como metáfora del pecado invasor de la hipocresía, Jesús advirtió a sus discípulos.</a:t>
            </a:r>
            <a:endParaRPr lang="en-US" sz="2800" b="1" dirty="0">
              <a:solidFill>
                <a:srgbClr val="002060"/>
              </a:solidFill>
            </a:endParaRPr>
          </a:p>
          <a:p>
            <a:pPr lvl="1"/>
            <a:r>
              <a:rPr lang="es-ES" sz="2200" i="1" dirty="0"/>
              <a:t>¡La verdad eventualmente saldrá a la luz!</a:t>
            </a:r>
          </a:p>
          <a:p>
            <a:pPr lvl="1"/>
            <a:r>
              <a:rPr lang="es-ES" sz="2200" i="1" dirty="0"/>
              <a:t>En lugar de temer a la opinión pública, se debe temer a Dios, quien tiene el poder del juicio eterno.</a:t>
            </a:r>
          </a:p>
          <a:p>
            <a:pPr lvl="1"/>
            <a:r>
              <a:rPr lang="es-ES" sz="2200" i="1" dirty="0"/>
              <a:t>Volver el corazón de uno irrevocablemente contra el Espíritu Santo es rechazar el único camino hacia el perdón.</a:t>
            </a:r>
          </a:p>
          <a:p>
            <a:pPr lvl="1"/>
            <a:r>
              <a:rPr lang="es-ES" sz="2200" i="1" dirty="0"/>
              <a:t>Al mismo tiempo, el Espíritu Santo defenderá y ayudará a quienes tengan la lealtad y el valor para seguir a Jesús.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109</a:t>
            </a:fld>
            <a:endParaRPr lang="en-US" dirty="0"/>
          </a:p>
        </p:txBody>
      </p:sp>
    </p:spTree>
    <p:extLst>
      <p:ext uri="{BB962C8B-B14F-4D97-AF65-F5344CB8AC3E}">
        <p14:creationId xmlns:p14="http://schemas.microsoft.com/office/powerpoint/2010/main" val="38189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65978" y="624110"/>
            <a:ext cx="8942583" cy="976090"/>
          </a:xfrm>
          <a:solidFill>
            <a:srgbClr val="480048"/>
          </a:solidFill>
          <a:ln>
            <a:solidFill>
              <a:srgbClr val="FFFF99"/>
            </a:solidFill>
            <a:miter lim="800000"/>
            <a:headEnd/>
            <a:tailEnd/>
          </a:ln>
        </p:spPr>
        <p:txBody>
          <a:bodyPr>
            <a:normAutofit fontScale="90000"/>
          </a:bodyPr>
          <a:lstStyle/>
          <a:p>
            <a:pPr algn="ctr"/>
            <a:r>
              <a:rPr lang="en-US" altLang="en-US" b="1" dirty="0">
                <a:solidFill>
                  <a:srgbClr val="FFFF99"/>
                </a:solidFill>
                <a:latin typeface="Eras Bold ITC" pitchFamily="34" charset="0"/>
              </a:rPr>
              <a:t>Four Source Theory/ Teoria las </a:t>
            </a:r>
            <a:r>
              <a:rPr lang="en-US" altLang="en-US" b="1" dirty="0" err="1">
                <a:solidFill>
                  <a:srgbClr val="FFFF99"/>
                </a:solidFill>
                <a:latin typeface="Eras Bold ITC" pitchFamily="34" charset="0"/>
              </a:rPr>
              <a:t>cuatro</a:t>
            </a:r>
            <a:r>
              <a:rPr lang="en-US" altLang="en-US" b="1" dirty="0">
                <a:solidFill>
                  <a:srgbClr val="FFFF99"/>
                </a:solidFill>
                <a:latin typeface="Eras Bold ITC" pitchFamily="34" charset="0"/>
              </a:rPr>
              <a:t> </a:t>
            </a:r>
            <a:r>
              <a:rPr lang="en-US" altLang="en-US" b="1" dirty="0" err="1">
                <a:solidFill>
                  <a:srgbClr val="FFFF99"/>
                </a:solidFill>
                <a:latin typeface="Eras Bold ITC" pitchFamily="34" charset="0"/>
              </a:rPr>
              <a:t>fuentes</a:t>
            </a:r>
            <a:endParaRPr lang="en-US" altLang="en-US" b="1" dirty="0">
              <a:solidFill>
                <a:srgbClr val="FFFF99"/>
              </a:solidFill>
              <a:latin typeface="Eras Bold ITC" pitchFamily="34" charset="0"/>
            </a:endParaRPr>
          </a:p>
        </p:txBody>
      </p:sp>
      <p:sp>
        <p:nvSpPr>
          <p:cNvPr id="83971" name="Rectangle 3"/>
          <p:cNvSpPr>
            <a:spLocks noGrp="1" noChangeArrowheads="1"/>
          </p:cNvSpPr>
          <p:nvPr>
            <p:ph type="body" idx="1"/>
          </p:nvPr>
        </p:nvSpPr>
        <p:spPr>
          <a:xfrm>
            <a:off x="1981200" y="1600200"/>
            <a:ext cx="8229600" cy="4953000"/>
          </a:xfrm>
        </p:spPr>
        <p:txBody>
          <a:bodyPr>
            <a:normAutofit/>
          </a:bodyPr>
          <a:lstStyle/>
          <a:p>
            <a:pPr>
              <a:lnSpc>
                <a:spcPct val="90000"/>
              </a:lnSpc>
              <a:buFont typeface="Wingdings" panose="05000000000000000000" pitchFamily="2" charset="2"/>
              <a:buNone/>
            </a:pPr>
            <a:r>
              <a:rPr lang="en-US" altLang="en-US" dirty="0">
                <a:solidFill>
                  <a:srgbClr val="FF99FF"/>
                </a:solidFill>
              </a:rPr>
              <a:t>				</a:t>
            </a:r>
            <a:r>
              <a:rPr lang="en-US" altLang="en-US" sz="2800" b="1" dirty="0">
                <a:solidFill>
                  <a:srgbClr val="FF99FF"/>
                </a:solidFill>
              </a:rPr>
              <a:t>	</a:t>
            </a:r>
            <a:r>
              <a:rPr lang="en-US" altLang="en-US" sz="2800" b="1" dirty="0">
                <a:solidFill>
                  <a:srgbClr val="FFC000"/>
                </a:solidFill>
              </a:rPr>
              <a:t>Marcos </a:t>
            </a:r>
            <a:r>
              <a:rPr lang="en-US" altLang="en-US" sz="2400" dirty="0">
                <a:solidFill>
                  <a:srgbClr val="FFC000"/>
                </a:solidFill>
              </a:rPr>
              <a:t>(</a:t>
            </a:r>
            <a:r>
              <a:rPr lang="en-US" altLang="en-US" sz="2400" dirty="0" err="1">
                <a:solidFill>
                  <a:srgbClr val="FFC000"/>
                </a:solidFill>
              </a:rPr>
              <a:t>en</a:t>
            </a:r>
            <a:r>
              <a:rPr lang="en-US" altLang="en-US" sz="2400" dirty="0">
                <a:solidFill>
                  <a:srgbClr val="FFC000"/>
                </a:solidFill>
              </a:rPr>
              <a:t> la </a:t>
            </a:r>
            <a:r>
              <a:rPr lang="en-US" altLang="en-US" sz="2400" dirty="0" err="1">
                <a:solidFill>
                  <a:srgbClr val="FFC000"/>
                </a:solidFill>
              </a:rPr>
              <a:t>muerte</a:t>
            </a:r>
            <a:r>
              <a:rPr lang="en-US" altLang="en-US" sz="2400" dirty="0">
                <a:solidFill>
                  <a:srgbClr val="FFC000"/>
                </a:solidFill>
              </a:rPr>
              <a:t> de Pedro)</a:t>
            </a:r>
            <a:endParaRPr lang="en-US" altLang="en-US" dirty="0">
              <a:solidFill>
                <a:srgbClr val="FFC000"/>
              </a:solidFill>
            </a:endParaRPr>
          </a:p>
          <a:p>
            <a:pPr algn="ctr">
              <a:lnSpc>
                <a:spcPct val="90000"/>
              </a:lnSpc>
              <a:buFont typeface="Wingdings" panose="05000000000000000000" pitchFamily="2" charset="2"/>
              <a:buNone/>
            </a:pPr>
            <a:r>
              <a:rPr lang="en-US" altLang="en-US" sz="2400" dirty="0">
                <a:solidFill>
                  <a:srgbClr val="FFFF99"/>
                </a:solidFill>
              </a:rPr>
              <a:t>(c. AD 65)</a:t>
            </a:r>
          </a:p>
          <a:p>
            <a:pPr algn="ctr">
              <a:lnSpc>
                <a:spcPct val="90000"/>
              </a:lnSpc>
              <a:buFont typeface="Wingdings" panose="05000000000000000000" pitchFamily="2" charset="2"/>
              <a:buNone/>
            </a:pPr>
            <a:endParaRPr lang="en-US" altLang="en-US" dirty="0"/>
          </a:p>
          <a:p>
            <a:pPr algn="ctr">
              <a:lnSpc>
                <a:spcPct val="90000"/>
              </a:lnSpc>
              <a:buFont typeface="Wingdings" panose="05000000000000000000" pitchFamily="2" charset="2"/>
              <a:buNone/>
            </a:pPr>
            <a:endParaRPr lang="en-US" altLang="en-US" sz="800" dirty="0"/>
          </a:p>
          <a:p>
            <a:pPr>
              <a:lnSpc>
                <a:spcPct val="90000"/>
              </a:lnSpc>
              <a:buFont typeface="Wingdings" panose="05000000000000000000" pitchFamily="2" charset="2"/>
              <a:buNone/>
            </a:pPr>
            <a:r>
              <a:rPr lang="en-US" altLang="en-US" sz="2800" b="1" dirty="0">
                <a:solidFill>
                  <a:srgbClr val="FFC000"/>
                </a:solidFill>
              </a:rPr>
              <a:t>Mateo</a:t>
            </a:r>
            <a:r>
              <a:rPr lang="en-US" altLang="en-US" dirty="0"/>
              <a:t>					</a:t>
            </a:r>
            <a:r>
              <a:rPr lang="en-US" altLang="en-US" dirty="0">
                <a:solidFill>
                  <a:srgbClr val="FF99FF"/>
                </a:solidFill>
              </a:rPr>
              <a:t>	</a:t>
            </a:r>
            <a:r>
              <a:rPr lang="en-US" altLang="en-US" sz="2800" dirty="0">
                <a:solidFill>
                  <a:srgbClr val="FF99FF"/>
                </a:solidFill>
              </a:rPr>
              <a:t>      					</a:t>
            </a:r>
            <a:r>
              <a:rPr lang="en-US" altLang="en-US" sz="2800" b="1" dirty="0">
                <a:solidFill>
                  <a:srgbClr val="FFC000"/>
                </a:solidFill>
              </a:rPr>
              <a:t>  LUCAS</a:t>
            </a:r>
          </a:p>
          <a:p>
            <a:pPr>
              <a:lnSpc>
                <a:spcPct val="90000"/>
              </a:lnSpc>
              <a:buFont typeface="Wingdings" panose="05000000000000000000" pitchFamily="2" charset="2"/>
              <a:buNone/>
            </a:pPr>
            <a:r>
              <a:rPr lang="en-US" altLang="en-US" sz="2400" dirty="0">
                <a:solidFill>
                  <a:srgbClr val="FFFF99"/>
                </a:solidFill>
              </a:rPr>
              <a:t>(c. AD 85)									             (c. AD 85)</a:t>
            </a:r>
          </a:p>
          <a:p>
            <a:pPr>
              <a:lnSpc>
                <a:spcPct val="90000"/>
              </a:lnSpc>
              <a:buFont typeface="Wingdings" panose="05000000000000000000" pitchFamily="2" charset="2"/>
              <a:buNone/>
            </a:pPr>
            <a:endParaRPr lang="en-US" altLang="en-US" sz="2400" dirty="0">
              <a:solidFill>
                <a:srgbClr val="FFFF99"/>
              </a:solidFill>
            </a:endParaRPr>
          </a:p>
          <a:p>
            <a:pPr>
              <a:lnSpc>
                <a:spcPct val="90000"/>
              </a:lnSpc>
              <a:buFont typeface="Wingdings" panose="05000000000000000000" pitchFamily="2" charset="2"/>
              <a:buNone/>
            </a:pPr>
            <a:r>
              <a:rPr lang="en-US" altLang="en-US" sz="2400" dirty="0">
                <a:solidFill>
                  <a:srgbClr val="FFFF99"/>
                </a:solidFill>
              </a:rPr>
              <a:t>Proto-Mateo				          					 Proto-Luc</a:t>
            </a:r>
          </a:p>
          <a:p>
            <a:pPr algn="ctr">
              <a:lnSpc>
                <a:spcPct val="90000"/>
              </a:lnSpc>
              <a:buFont typeface="Wingdings" panose="05000000000000000000" pitchFamily="2" charset="2"/>
              <a:buNone/>
            </a:pPr>
            <a:r>
              <a:rPr lang="en-US" altLang="en-US" dirty="0">
                <a:solidFill>
                  <a:srgbClr val="FFFF99"/>
                </a:solidFill>
              </a:rPr>
              <a:t>Q?</a:t>
            </a:r>
          </a:p>
          <a:p>
            <a:pPr algn="ctr">
              <a:lnSpc>
                <a:spcPct val="90000"/>
              </a:lnSpc>
              <a:buFont typeface="Wingdings" panose="05000000000000000000" pitchFamily="2" charset="2"/>
              <a:buNone/>
            </a:pPr>
            <a:r>
              <a:rPr lang="en-US" altLang="en-US" sz="2400" dirty="0">
                <a:solidFill>
                  <a:srgbClr val="FFFF99"/>
                </a:solidFill>
              </a:rPr>
              <a:t>(</a:t>
            </a:r>
            <a:r>
              <a:rPr lang="en-US" altLang="en-US" sz="2400" dirty="0" err="1">
                <a:solidFill>
                  <a:srgbClr val="FFFF99"/>
                </a:solidFill>
              </a:rPr>
              <a:t>dichos</a:t>
            </a:r>
            <a:r>
              <a:rPr lang="en-US" altLang="en-US" sz="2400" dirty="0">
                <a:solidFill>
                  <a:srgbClr val="FFFF99"/>
                </a:solidFill>
              </a:rPr>
              <a:t>)</a:t>
            </a:r>
          </a:p>
          <a:p>
            <a:pPr algn="ctr">
              <a:lnSpc>
                <a:spcPct val="90000"/>
              </a:lnSpc>
              <a:buFont typeface="Wingdings" panose="05000000000000000000" pitchFamily="2" charset="2"/>
              <a:buNone/>
            </a:pPr>
            <a:r>
              <a:rPr lang="en-US" altLang="en-US" sz="2400" dirty="0">
                <a:solidFill>
                  <a:srgbClr val="FFFF99"/>
                </a:solidFill>
              </a:rPr>
              <a:t>Quelle = Fuente </a:t>
            </a:r>
            <a:r>
              <a:rPr lang="en-US" altLang="en-US" sz="2400" dirty="0" err="1">
                <a:solidFill>
                  <a:srgbClr val="FFFF99"/>
                </a:solidFill>
              </a:rPr>
              <a:t>Hipotética</a:t>
            </a:r>
            <a:endParaRPr lang="en-US" altLang="en-US" sz="2400" dirty="0">
              <a:solidFill>
                <a:srgbClr val="FFFF99"/>
              </a:solidFill>
            </a:endParaRPr>
          </a:p>
        </p:txBody>
      </p:sp>
      <p:sp>
        <p:nvSpPr>
          <p:cNvPr id="83972" name="Line 4"/>
          <p:cNvSpPr>
            <a:spLocks noChangeShapeType="1"/>
          </p:cNvSpPr>
          <p:nvPr/>
        </p:nvSpPr>
        <p:spPr bwMode="auto">
          <a:xfrm flipH="1">
            <a:off x="3657600" y="2590800"/>
            <a:ext cx="2438400" cy="6858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3" name="Line 5"/>
          <p:cNvSpPr>
            <a:spLocks noChangeShapeType="1"/>
          </p:cNvSpPr>
          <p:nvPr/>
        </p:nvSpPr>
        <p:spPr bwMode="auto">
          <a:xfrm>
            <a:off x="6096000" y="2590800"/>
            <a:ext cx="2590800" cy="6858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4" name="Line 6"/>
          <p:cNvSpPr>
            <a:spLocks noChangeShapeType="1"/>
          </p:cNvSpPr>
          <p:nvPr/>
        </p:nvSpPr>
        <p:spPr bwMode="auto">
          <a:xfrm flipV="1">
            <a:off x="2743200" y="4038600"/>
            <a:ext cx="0" cy="3810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5" name="Line 7"/>
          <p:cNvSpPr>
            <a:spLocks noChangeShapeType="1"/>
          </p:cNvSpPr>
          <p:nvPr/>
        </p:nvSpPr>
        <p:spPr bwMode="auto">
          <a:xfrm flipV="1">
            <a:off x="9525000" y="4038600"/>
            <a:ext cx="0" cy="3810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6" name="Line 8"/>
          <p:cNvSpPr>
            <a:spLocks noChangeShapeType="1"/>
          </p:cNvSpPr>
          <p:nvPr/>
        </p:nvSpPr>
        <p:spPr bwMode="auto">
          <a:xfrm flipV="1">
            <a:off x="6096000" y="3505200"/>
            <a:ext cx="2590800" cy="12192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7" name="Line 9"/>
          <p:cNvSpPr>
            <a:spLocks noChangeShapeType="1"/>
          </p:cNvSpPr>
          <p:nvPr/>
        </p:nvSpPr>
        <p:spPr bwMode="auto">
          <a:xfrm flipH="1" flipV="1">
            <a:off x="3657600" y="3505200"/>
            <a:ext cx="2438400" cy="12192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09173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anim calcmode="lin" valueType="num">
                                      <p:cBhvr>
                                        <p:cTn id="11"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39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83971">
                                            <p:txEl>
                                              <p:pRg st="8" end="8"/>
                                            </p:txEl>
                                          </p:spTgt>
                                        </p:tgtEl>
                                        <p:attrNameLst>
                                          <p:attrName>style.visibility</p:attrName>
                                        </p:attrNameLst>
                                      </p:cBhvr>
                                      <p:to>
                                        <p:strVal val="visible"/>
                                      </p:to>
                                    </p:set>
                                    <p:anim calcmode="lin" valueType="num">
                                      <p:cBhvr>
                                        <p:cTn id="17" dur="500" fill="hold"/>
                                        <p:tgtEl>
                                          <p:spTgt spid="83971">
                                            <p:txEl>
                                              <p:pRg st="8" end="8"/>
                                            </p:txEl>
                                          </p:spTgt>
                                        </p:tgtEl>
                                        <p:attrNameLst>
                                          <p:attrName>ppt_w</p:attrName>
                                        </p:attrNameLst>
                                      </p:cBhvr>
                                      <p:tavLst>
                                        <p:tav tm="0">
                                          <p:val>
                                            <p:fltVal val="0"/>
                                          </p:val>
                                        </p:tav>
                                        <p:tav tm="100000">
                                          <p:val>
                                            <p:strVal val="#ppt_w"/>
                                          </p:val>
                                        </p:tav>
                                      </p:tavLst>
                                    </p:anim>
                                    <p:anim calcmode="lin" valueType="num">
                                      <p:cBhvr>
                                        <p:cTn id="18" dur="500" fill="hold"/>
                                        <p:tgtEl>
                                          <p:spTgt spid="83971">
                                            <p:txEl>
                                              <p:pRg st="8" end="8"/>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3971">
                                            <p:txEl>
                                              <p:pRg st="9" end="9"/>
                                            </p:txEl>
                                          </p:spTgt>
                                        </p:tgtEl>
                                        <p:attrNameLst>
                                          <p:attrName>style.visibility</p:attrName>
                                        </p:attrNameLst>
                                      </p:cBhvr>
                                      <p:to>
                                        <p:strVal val="visible"/>
                                      </p:to>
                                    </p:set>
                                    <p:anim calcmode="lin" valueType="num">
                                      <p:cBhvr>
                                        <p:cTn id="21" dur="500" fill="hold"/>
                                        <p:tgtEl>
                                          <p:spTgt spid="83971">
                                            <p:txEl>
                                              <p:pRg st="9" end="9"/>
                                            </p:txEl>
                                          </p:spTgt>
                                        </p:tgtEl>
                                        <p:attrNameLst>
                                          <p:attrName>ppt_w</p:attrName>
                                        </p:attrNameLst>
                                      </p:cBhvr>
                                      <p:tavLst>
                                        <p:tav tm="0">
                                          <p:val>
                                            <p:fltVal val="0"/>
                                          </p:val>
                                        </p:tav>
                                        <p:tav tm="100000">
                                          <p:val>
                                            <p:strVal val="#ppt_w"/>
                                          </p:val>
                                        </p:tav>
                                      </p:tavLst>
                                    </p:anim>
                                    <p:anim calcmode="lin" valueType="num">
                                      <p:cBhvr>
                                        <p:cTn id="22" dur="500" fill="hold"/>
                                        <p:tgtEl>
                                          <p:spTgt spid="83971">
                                            <p:txEl>
                                              <p:pRg st="9" end="9"/>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83971">
                                            <p:txEl>
                                              <p:pRg st="10" end="10"/>
                                            </p:txEl>
                                          </p:spTgt>
                                        </p:tgtEl>
                                        <p:attrNameLst>
                                          <p:attrName>style.visibility</p:attrName>
                                        </p:attrNameLst>
                                      </p:cBhvr>
                                      <p:to>
                                        <p:strVal val="visible"/>
                                      </p:to>
                                    </p:set>
                                    <p:anim calcmode="lin" valueType="num">
                                      <p:cBhvr>
                                        <p:cTn id="25" dur="500" fill="hold"/>
                                        <p:tgtEl>
                                          <p:spTgt spid="83971">
                                            <p:txEl>
                                              <p:pRg st="10" end="10"/>
                                            </p:txEl>
                                          </p:spTgt>
                                        </p:tgtEl>
                                        <p:attrNameLst>
                                          <p:attrName>ppt_w</p:attrName>
                                        </p:attrNameLst>
                                      </p:cBhvr>
                                      <p:tavLst>
                                        <p:tav tm="0">
                                          <p:val>
                                            <p:fltVal val="0"/>
                                          </p:val>
                                        </p:tav>
                                        <p:tav tm="100000">
                                          <p:val>
                                            <p:strVal val="#ppt_w"/>
                                          </p:val>
                                        </p:tav>
                                      </p:tavLst>
                                    </p:anim>
                                    <p:anim calcmode="lin" valueType="num">
                                      <p:cBhvr>
                                        <p:cTn id="26" dur="500" fill="hold"/>
                                        <p:tgtEl>
                                          <p:spTgt spid="83971">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83972"/>
                                        </p:tgtEl>
                                        <p:attrNameLst>
                                          <p:attrName>style.visibility</p:attrName>
                                        </p:attrNameLst>
                                      </p:cBhvr>
                                      <p:to>
                                        <p:strVal val="visible"/>
                                      </p:to>
                                    </p:set>
                                    <p:animEffect transition="in" filter="wipe(right)">
                                      <p:cBhvr>
                                        <p:cTn id="31" dur="500"/>
                                        <p:tgtEl>
                                          <p:spTgt spid="83972"/>
                                        </p:tgtEl>
                                      </p:cBhvr>
                                    </p:animEffect>
                                  </p:childTnLst>
                                </p:cTn>
                              </p:par>
                              <p:par>
                                <p:cTn id="32" presetID="22" presetClass="entr" presetSubtype="2" fill="hold" nodeType="withEffect">
                                  <p:stCondLst>
                                    <p:cond delay="0"/>
                                  </p:stCondLst>
                                  <p:childTnLst>
                                    <p:set>
                                      <p:cBhvr>
                                        <p:cTn id="33" dur="1" fill="hold">
                                          <p:stCondLst>
                                            <p:cond delay="0"/>
                                          </p:stCondLst>
                                        </p:cTn>
                                        <p:tgtEl>
                                          <p:spTgt spid="83977"/>
                                        </p:tgtEl>
                                        <p:attrNameLst>
                                          <p:attrName>style.visibility</p:attrName>
                                        </p:attrNameLst>
                                      </p:cBhvr>
                                      <p:to>
                                        <p:strVal val="visible"/>
                                      </p:to>
                                    </p:set>
                                    <p:animEffect transition="in" filter="wipe(right)">
                                      <p:cBhvr>
                                        <p:cTn id="34" dur="500"/>
                                        <p:tgtEl>
                                          <p:spTgt spid="83977"/>
                                        </p:tgtEl>
                                      </p:cBhvr>
                                    </p:animEffect>
                                  </p:childTnLst>
                                </p:cTn>
                              </p:par>
                              <p:par>
                                <p:cTn id="35" presetID="22" presetClass="entr" presetSubtype="8" fill="hold" nodeType="withEffect">
                                  <p:stCondLst>
                                    <p:cond delay="0"/>
                                  </p:stCondLst>
                                  <p:childTnLst>
                                    <p:set>
                                      <p:cBhvr>
                                        <p:cTn id="36" dur="1" fill="hold">
                                          <p:stCondLst>
                                            <p:cond delay="0"/>
                                          </p:stCondLst>
                                        </p:cTn>
                                        <p:tgtEl>
                                          <p:spTgt spid="83973"/>
                                        </p:tgtEl>
                                        <p:attrNameLst>
                                          <p:attrName>style.visibility</p:attrName>
                                        </p:attrNameLst>
                                      </p:cBhvr>
                                      <p:to>
                                        <p:strVal val="visible"/>
                                      </p:to>
                                    </p:set>
                                    <p:animEffect transition="in" filter="wipe(left)">
                                      <p:cBhvr>
                                        <p:cTn id="37" dur="500"/>
                                        <p:tgtEl>
                                          <p:spTgt spid="83973"/>
                                        </p:tgtEl>
                                      </p:cBhvr>
                                    </p:animEffect>
                                  </p:childTnLst>
                                </p:cTn>
                              </p:par>
                              <p:par>
                                <p:cTn id="38" presetID="22" presetClass="entr" presetSubtype="8" fill="hold" nodeType="withEffect">
                                  <p:stCondLst>
                                    <p:cond delay="0"/>
                                  </p:stCondLst>
                                  <p:childTnLst>
                                    <p:set>
                                      <p:cBhvr>
                                        <p:cTn id="39" dur="1" fill="hold">
                                          <p:stCondLst>
                                            <p:cond delay="0"/>
                                          </p:stCondLst>
                                        </p:cTn>
                                        <p:tgtEl>
                                          <p:spTgt spid="83976"/>
                                        </p:tgtEl>
                                        <p:attrNameLst>
                                          <p:attrName>style.visibility</p:attrName>
                                        </p:attrNameLst>
                                      </p:cBhvr>
                                      <p:to>
                                        <p:strVal val="visible"/>
                                      </p:to>
                                    </p:set>
                                    <p:animEffect transition="in" filter="wipe(left)">
                                      <p:cBhvr>
                                        <p:cTn id="40" dur="500"/>
                                        <p:tgtEl>
                                          <p:spTgt spid="8397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83971">
                                            <p:txEl>
                                              <p:pRg st="4" end="4"/>
                                            </p:txEl>
                                          </p:spTgt>
                                        </p:tgtEl>
                                        <p:attrNameLst>
                                          <p:attrName>style.visibility</p:attrName>
                                        </p:attrNameLst>
                                      </p:cBhvr>
                                      <p:to>
                                        <p:strVal val="visible"/>
                                      </p:to>
                                    </p:set>
                                    <p:anim calcmode="lin" valueType="num">
                                      <p:cBhvr>
                                        <p:cTn id="45" dur="500" fill="hold"/>
                                        <p:tgtEl>
                                          <p:spTgt spid="83971">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83971">
                                            <p:txEl>
                                              <p:pRg st="4" end="4"/>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83971">
                                            <p:txEl>
                                              <p:pRg st="5" end="5"/>
                                            </p:txEl>
                                          </p:spTgt>
                                        </p:tgtEl>
                                        <p:attrNameLst>
                                          <p:attrName>style.visibility</p:attrName>
                                        </p:attrNameLst>
                                      </p:cBhvr>
                                      <p:to>
                                        <p:strVal val="visible"/>
                                      </p:to>
                                    </p:set>
                                    <p:anim calcmode="lin" valueType="num">
                                      <p:cBhvr>
                                        <p:cTn id="49" dur="500" fill="hold"/>
                                        <p:tgtEl>
                                          <p:spTgt spid="8397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83971">
                                            <p:txEl>
                                              <p:pRg st="5" end="5"/>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83971">
                                            <p:txEl>
                                              <p:pRg st="7" end="7"/>
                                            </p:txEl>
                                          </p:spTgt>
                                        </p:tgtEl>
                                        <p:attrNameLst>
                                          <p:attrName>style.visibility</p:attrName>
                                        </p:attrNameLst>
                                      </p:cBhvr>
                                      <p:to>
                                        <p:strVal val="visible"/>
                                      </p:to>
                                    </p:set>
                                    <p:anim calcmode="lin" valueType="num">
                                      <p:cBhvr>
                                        <p:cTn id="53" dur="500" fill="hold"/>
                                        <p:tgtEl>
                                          <p:spTgt spid="83971">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83971">
                                            <p:txEl>
                                              <p:pRg st="7" end="7"/>
                                            </p:txEl>
                                          </p:spTgt>
                                        </p:tgtEl>
                                        <p:attrNameLst>
                                          <p:attrName>ppt_h</p:attrName>
                                        </p:attrNameLst>
                                      </p:cBhvr>
                                      <p:tavLst>
                                        <p:tav tm="0">
                                          <p:val>
                                            <p:fltVal val="0"/>
                                          </p:val>
                                        </p:tav>
                                        <p:tav tm="100000">
                                          <p:val>
                                            <p:strVal val="#ppt_h"/>
                                          </p:val>
                                        </p:tav>
                                      </p:tavLst>
                                    </p:anim>
                                  </p:childTnLst>
                                </p:cTn>
                              </p:par>
                              <p:par>
                                <p:cTn id="55" presetID="22" presetClass="entr" presetSubtype="4" fill="hold" nodeType="withEffect">
                                  <p:stCondLst>
                                    <p:cond delay="0"/>
                                  </p:stCondLst>
                                  <p:childTnLst>
                                    <p:set>
                                      <p:cBhvr>
                                        <p:cTn id="56" dur="1" fill="hold">
                                          <p:stCondLst>
                                            <p:cond delay="0"/>
                                          </p:stCondLst>
                                        </p:cTn>
                                        <p:tgtEl>
                                          <p:spTgt spid="83974"/>
                                        </p:tgtEl>
                                        <p:attrNameLst>
                                          <p:attrName>style.visibility</p:attrName>
                                        </p:attrNameLst>
                                      </p:cBhvr>
                                      <p:to>
                                        <p:strVal val="visible"/>
                                      </p:to>
                                    </p:set>
                                    <p:animEffect transition="in" filter="wipe(down)">
                                      <p:cBhvr>
                                        <p:cTn id="57" dur="500"/>
                                        <p:tgtEl>
                                          <p:spTgt spid="83974"/>
                                        </p:tgtEl>
                                      </p:cBhvr>
                                    </p:animEffect>
                                  </p:childTnLst>
                                </p:cTn>
                              </p:par>
                              <p:par>
                                <p:cTn id="58" presetID="22" presetClass="entr" presetSubtype="4" fill="hold" nodeType="withEffect">
                                  <p:stCondLst>
                                    <p:cond delay="0"/>
                                  </p:stCondLst>
                                  <p:childTnLst>
                                    <p:set>
                                      <p:cBhvr>
                                        <p:cTn id="59" dur="1" fill="hold">
                                          <p:stCondLst>
                                            <p:cond delay="0"/>
                                          </p:stCondLst>
                                        </p:cTn>
                                        <p:tgtEl>
                                          <p:spTgt spid="83975"/>
                                        </p:tgtEl>
                                        <p:attrNameLst>
                                          <p:attrName>style.visibility</p:attrName>
                                        </p:attrNameLst>
                                      </p:cBhvr>
                                      <p:to>
                                        <p:strVal val="visible"/>
                                      </p:to>
                                    </p:set>
                                    <p:animEffect transition="in" filter="wipe(down)">
                                      <p:cBhvr>
                                        <p:cTn id="60"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Materialism/ </a:t>
            </a:r>
            <a:r>
              <a:rPr lang="en-US" b="1" dirty="0" err="1">
                <a:solidFill>
                  <a:srgbClr val="C00000"/>
                </a:solidFill>
              </a:rPr>
              <a:t>Materialismo</a:t>
            </a:r>
            <a:r>
              <a:rPr lang="en-US" sz="2400" b="1" dirty="0">
                <a:solidFill>
                  <a:srgbClr val="C00000"/>
                </a:solidFill>
              </a:rPr>
              <a:t> (12:13-34)</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Una tentación perenne es encontrar seguridad en las cosas materiales.</a:t>
            </a:r>
            <a:r>
              <a:rPr lang="en-US" sz="2800" b="1" dirty="0">
                <a:solidFill>
                  <a:srgbClr val="002060"/>
                </a:solidFill>
              </a:rPr>
              <a:t>A perennial temptation is to find security in material things.</a:t>
            </a:r>
          </a:p>
          <a:p>
            <a:pPr lvl="1"/>
            <a:r>
              <a:rPr lang="es-ES" sz="2200" i="1" dirty="0"/>
              <a:t>La parábola del hombre que construye grandes graneros para almacenarlos es una historia de prioridades equivocadas.</a:t>
            </a:r>
          </a:p>
          <a:p>
            <a:pPr lvl="1"/>
            <a:r>
              <a:rPr lang="es-ES" sz="2200" i="1" dirty="0"/>
              <a:t>El verdadero significado de la vida no está en la posesión, la comida, la ropa o incluso la longevidad.</a:t>
            </a:r>
          </a:p>
          <a:p>
            <a:pPr lvl="1"/>
            <a:r>
              <a:rPr lang="es-ES" sz="2200" i="1" dirty="0"/>
              <a:t>Solo el reino de Dios es un tesoro eterno.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110</a:t>
            </a:fld>
            <a:endParaRPr lang="en-US" dirty="0"/>
          </a:p>
        </p:txBody>
      </p:sp>
    </p:spTree>
    <p:extLst>
      <p:ext uri="{BB962C8B-B14F-4D97-AF65-F5344CB8AC3E}">
        <p14:creationId xmlns:p14="http://schemas.microsoft.com/office/powerpoint/2010/main" val="718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Watchfulness/ </a:t>
            </a:r>
            <a:r>
              <a:rPr lang="en-US" b="1" dirty="0" err="1">
                <a:solidFill>
                  <a:srgbClr val="C00000"/>
                </a:solidFill>
              </a:rPr>
              <a:t>Vigilancia</a:t>
            </a:r>
            <a:r>
              <a:rPr lang="en-US" sz="2400" b="1" dirty="0">
                <a:solidFill>
                  <a:srgbClr val="C00000"/>
                </a:solidFill>
              </a:rPr>
              <a:t> (12:35-48)</a:t>
            </a:r>
            <a:endParaRPr lang="en-US" b="1" dirty="0">
              <a:solidFill>
                <a:srgbClr val="C00000"/>
              </a:solidFill>
            </a:endParaRPr>
          </a:p>
        </p:txBody>
      </p:sp>
      <p:sp>
        <p:nvSpPr>
          <p:cNvPr id="3" name="Content Placeholder 2"/>
          <p:cNvSpPr>
            <a:spLocks noGrp="1"/>
          </p:cNvSpPr>
          <p:nvPr>
            <p:ph idx="1"/>
          </p:nvPr>
        </p:nvSpPr>
        <p:spPr>
          <a:xfrm>
            <a:off x="2589212" y="2133600"/>
            <a:ext cx="8915400" cy="4627418"/>
          </a:xfrm>
        </p:spPr>
        <p:txBody>
          <a:bodyPr>
            <a:normAutofit lnSpcReduction="10000"/>
          </a:bodyPr>
          <a:lstStyle/>
          <a:p>
            <a:pPr marL="0" indent="0">
              <a:buNone/>
            </a:pPr>
            <a:r>
              <a:rPr lang="es-ES" sz="2800" b="1" dirty="0">
                <a:solidFill>
                  <a:srgbClr val="002060"/>
                </a:solidFill>
              </a:rPr>
              <a:t>En la parábola de los siervos vigilantes, Jesús preparó a sus discípulos para una crisis que se avecinaba.</a:t>
            </a:r>
            <a:endParaRPr lang="en-US" sz="2800" b="1" dirty="0">
              <a:solidFill>
                <a:srgbClr val="002060"/>
              </a:solidFill>
            </a:endParaRPr>
          </a:p>
          <a:p>
            <a:pPr lvl="1"/>
            <a:r>
              <a:rPr lang="es-ES" sz="2200" i="1" dirty="0"/>
              <a:t>Esta crisis es el intervalo entre su regreso al Padre y su segunda venida al final de los tiempos.</a:t>
            </a:r>
          </a:p>
          <a:p>
            <a:pPr lvl="1"/>
            <a:r>
              <a:rPr lang="es-ES" sz="2200" i="1" dirty="0"/>
              <a:t>Los discípulos ya habían escuchado a Jesús hablar de su “éxodo” del mundo (cf. 9:31).</a:t>
            </a:r>
          </a:p>
          <a:p>
            <a:pPr lvl="1"/>
            <a:r>
              <a:rPr lang="es-ES" sz="2200" i="1" dirty="0"/>
              <a:t>Sin embargo, todavía no les había descrito el intervalo antes de su regreso.</a:t>
            </a:r>
          </a:p>
          <a:p>
            <a:pPr lvl="1"/>
            <a:r>
              <a:rPr lang="es-ES" sz="2200" i="1" dirty="0"/>
              <a:t>En este intervalo, sus discípulos deben ser fieles a sus tareas, aunque se desconoce el tiempo del regreso del Señor.</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111</a:t>
            </a:fld>
            <a:endParaRPr lang="en-US" dirty="0"/>
          </a:p>
        </p:txBody>
      </p:sp>
    </p:spTree>
    <p:extLst>
      <p:ext uri="{BB962C8B-B14F-4D97-AF65-F5344CB8AC3E}">
        <p14:creationId xmlns:p14="http://schemas.microsoft.com/office/powerpoint/2010/main" val="35127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Immediate Crisis/ Crisis </a:t>
            </a:r>
            <a:r>
              <a:rPr lang="en-US" b="1" dirty="0" err="1">
                <a:solidFill>
                  <a:srgbClr val="C00000"/>
                </a:solidFill>
              </a:rPr>
              <a:t>Inmediata</a:t>
            </a:r>
            <a:r>
              <a:rPr lang="en-US" sz="2400" b="1" dirty="0">
                <a:solidFill>
                  <a:srgbClr val="C00000"/>
                </a:solidFill>
              </a:rPr>
              <a:t> (12:49—13:8)</a:t>
            </a:r>
            <a:endParaRPr lang="en-US" b="1" dirty="0">
              <a:solidFill>
                <a:srgbClr val="C00000"/>
              </a:solidFill>
            </a:endParaRPr>
          </a:p>
        </p:txBody>
      </p:sp>
      <p:sp>
        <p:nvSpPr>
          <p:cNvPr id="3" name="Content Placeholder 2"/>
          <p:cNvSpPr>
            <a:spLocks noGrp="1"/>
          </p:cNvSpPr>
          <p:nvPr>
            <p:ph idx="1"/>
          </p:nvPr>
        </p:nvSpPr>
        <p:spPr>
          <a:xfrm>
            <a:off x="2589212" y="2133600"/>
            <a:ext cx="8915400" cy="4530436"/>
          </a:xfrm>
        </p:spPr>
        <p:txBody>
          <a:bodyPr>
            <a:normAutofit lnSpcReduction="10000"/>
          </a:bodyPr>
          <a:lstStyle/>
          <a:p>
            <a:pPr marL="0" indent="0">
              <a:buNone/>
            </a:pPr>
            <a:r>
              <a:rPr lang="es-ES" sz="2800" b="1" dirty="0">
                <a:solidFill>
                  <a:srgbClr val="002060"/>
                </a:solidFill>
              </a:rPr>
              <a:t>Más cerca estaba otra crisis, la pasión venidera de Jesús en Jerusalén.</a:t>
            </a:r>
            <a:endParaRPr lang="en-US" sz="2800" b="1" dirty="0">
              <a:solidFill>
                <a:srgbClr val="002060"/>
              </a:solidFill>
            </a:endParaRPr>
          </a:p>
          <a:p>
            <a:pPr lvl="1"/>
            <a:r>
              <a:rPr lang="es-ES" sz="2200" i="1" dirty="0"/>
              <a:t>Sería un bautismo de sufrimiento y muerte.</a:t>
            </a:r>
          </a:p>
          <a:p>
            <a:pPr lvl="1"/>
            <a:r>
              <a:rPr lang="es-ES" sz="2200" i="1" dirty="0"/>
              <a:t>La crisis de Jesús sería igualmente la crisis de la nación, y la nación estaba inconsciente. La gente podía evaluar el clima, pero estaban ciegos a su propia crisis espiritual.</a:t>
            </a:r>
          </a:p>
          <a:p>
            <a:pPr lvl="1"/>
            <a:r>
              <a:rPr lang="es-ES" sz="2200" i="1" dirty="0"/>
              <a:t>Utilizando dos incidentes locales, uno de la carnicería de los fanáticos galileos por parte de Pilato en el templo (conocido también por Josefo, Guerras 13.1) y el otro de un accidente de construcción, Jesús advirtió que si la gente no se volvía a Dios, perecería justamente. ¡tan seguro!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112</a:t>
            </a:fld>
            <a:endParaRPr lang="en-US" dirty="0"/>
          </a:p>
        </p:txBody>
      </p:sp>
    </p:spTree>
    <p:extLst>
      <p:ext uri="{BB962C8B-B14F-4D97-AF65-F5344CB8AC3E}">
        <p14:creationId xmlns:p14="http://schemas.microsoft.com/office/powerpoint/2010/main" val="5745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Presence of the Kingdom/ La </a:t>
            </a:r>
            <a:r>
              <a:rPr lang="en-US" b="1" dirty="0" err="1">
                <a:solidFill>
                  <a:srgbClr val="C00000"/>
                </a:solidFill>
              </a:rPr>
              <a:t>presencia</a:t>
            </a:r>
            <a:r>
              <a:rPr lang="en-US" b="1" dirty="0">
                <a:solidFill>
                  <a:srgbClr val="C00000"/>
                </a:solidFill>
              </a:rPr>
              <a:t> del </a:t>
            </a:r>
            <a:r>
              <a:rPr lang="en-US" b="1" dirty="0" err="1">
                <a:solidFill>
                  <a:srgbClr val="C00000"/>
                </a:solidFill>
              </a:rPr>
              <a:t>Reino</a:t>
            </a:r>
            <a:r>
              <a:rPr lang="en-US" b="1" dirty="0">
                <a:solidFill>
                  <a:srgbClr val="C00000"/>
                </a:solidFill>
              </a:rPr>
              <a:t> </a:t>
            </a:r>
            <a:r>
              <a:rPr lang="en-US" sz="2400" b="1" dirty="0">
                <a:solidFill>
                  <a:srgbClr val="C00000"/>
                </a:solidFill>
              </a:rPr>
              <a:t> (13:10-21)</a:t>
            </a:r>
            <a:endParaRPr lang="en-US" b="1" dirty="0">
              <a:solidFill>
                <a:srgbClr val="C00000"/>
              </a:solidFill>
            </a:endParaRPr>
          </a:p>
        </p:txBody>
      </p:sp>
      <p:sp>
        <p:nvSpPr>
          <p:cNvPr id="3" name="Content Placeholder 2"/>
          <p:cNvSpPr>
            <a:spLocks noGrp="1"/>
          </p:cNvSpPr>
          <p:nvPr>
            <p:ph idx="1"/>
          </p:nvPr>
        </p:nvSpPr>
        <p:spPr>
          <a:xfrm>
            <a:off x="2589212" y="2133600"/>
            <a:ext cx="8915400" cy="4419600"/>
          </a:xfrm>
        </p:spPr>
        <p:txBody>
          <a:bodyPr>
            <a:normAutofit fontScale="92500" lnSpcReduction="10000"/>
          </a:bodyPr>
          <a:lstStyle/>
          <a:p>
            <a:pPr marL="0" indent="0">
              <a:buNone/>
            </a:pPr>
            <a:endParaRPr lang="en-US" sz="2800" b="1" dirty="0">
              <a:solidFill>
                <a:srgbClr val="002060"/>
              </a:solidFill>
            </a:endParaRPr>
          </a:p>
          <a:p>
            <a:pPr marL="0" indent="0">
              <a:buNone/>
            </a:pPr>
            <a:r>
              <a:rPr lang="en-US" sz="2800" b="1" dirty="0">
                <a:solidFill>
                  <a:srgbClr val="002060"/>
                </a:solidFill>
              </a:rPr>
              <a:t>Once again, Jesus faced hostility over his disregard for Sabbath regulations (cf. 6:1-2, 6-7).</a:t>
            </a:r>
          </a:p>
          <a:p>
            <a:pPr lvl="1"/>
            <a:r>
              <a:rPr lang="es-ES" sz="2200" i="1" dirty="0"/>
              <a:t>En este caso, se enfrentó a una mujer en la sinagoga el sábado que tenía un trastorno de la columna.</a:t>
            </a:r>
          </a:p>
          <a:p>
            <a:pPr lvl="1"/>
            <a:r>
              <a:rPr lang="es-ES" sz="2200" i="1" dirty="0"/>
              <a:t>Cuando se le criticó, afirmó que era correcto e incluso necesario que esta mujer fuera liberada de su aflicción en el día de reposo, dando a entender que esto era un cumplimiento del propósito divino de Dios.</a:t>
            </a:r>
          </a:p>
          <a:p>
            <a:pPr lvl="1"/>
            <a:r>
              <a:rPr lang="es-ES" sz="2200" i="1" dirty="0"/>
              <a:t>¡Por tales medios, el reino de Dios, el sábado escatológico, estaba por llegar! Trabajaba poderosa y silenciosamente, como la levadura en la harina.</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113</a:t>
            </a:fld>
            <a:endParaRPr lang="en-US" dirty="0"/>
          </a:p>
        </p:txBody>
      </p:sp>
    </p:spTree>
    <p:extLst>
      <p:ext uri="{BB962C8B-B14F-4D97-AF65-F5344CB8AC3E}">
        <p14:creationId xmlns:p14="http://schemas.microsoft.com/office/powerpoint/2010/main" val="41970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84074" y="901241"/>
            <a:ext cx="6913416" cy="5599867"/>
          </a:xfrm>
          <a:prstGeom prst="rect">
            <a:avLst/>
          </a:prstGeom>
        </p:spPr>
      </p:pic>
      <p:pic>
        <p:nvPicPr>
          <p:cNvPr id="7" name="Picture 6"/>
          <p:cNvPicPr>
            <a:picLocks noChangeAspect="1"/>
          </p:cNvPicPr>
          <p:nvPr/>
        </p:nvPicPr>
        <p:blipFill>
          <a:blip r:embed="rId3"/>
          <a:stretch>
            <a:fillRect/>
          </a:stretch>
        </p:blipFill>
        <p:spPr>
          <a:xfrm>
            <a:off x="1474956" y="308969"/>
            <a:ext cx="4048125" cy="2686050"/>
          </a:xfrm>
          <a:prstGeom prst="rect">
            <a:avLst/>
          </a:prstGeom>
        </p:spPr>
      </p:pic>
      <p:sp>
        <p:nvSpPr>
          <p:cNvPr id="8" name="TextBox 7"/>
          <p:cNvSpPr txBox="1"/>
          <p:nvPr/>
        </p:nvSpPr>
        <p:spPr>
          <a:xfrm>
            <a:off x="384956" y="3316902"/>
            <a:ext cx="3376246" cy="2862322"/>
          </a:xfrm>
          <a:prstGeom prst="rect">
            <a:avLst/>
          </a:prstGeom>
          <a:noFill/>
        </p:spPr>
        <p:txBody>
          <a:bodyPr wrap="square" rtlCol="0">
            <a:spAutoFit/>
          </a:bodyPr>
          <a:lstStyle/>
          <a:p>
            <a:pPr algn="r"/>
            <a:r>
              <a:rPr lang="es-ES" sz="2000" b="1" i="1" dirty="0">
                <a:solidFill>
                  <a:srgbClr val="FFFF99"/>
                </a:solidFill>
              </a:rPr>
              <a:t>“¿Cómo es el reino de Dios? ¿Con qué lo compararé? Es como una semilla de mostaza, que un hombre tomó y plantó en su jardín. Creció, se convirtió en un árbol y las aves del cielo se posaron en sus ramas ".</a:t>
            </a:r>
            <a:endParaRPr lang="en-US" sz="2000" b="1" i="1" dirty="0">
              <a:solidFill>
                <a:srgbClr val="FFFF99"/>
              </a:solidFill>
            </a:endParaRPr>
          </a:p>
        </p:txBody>
      </p:sp>
      <p:sp>
        <p:nvSpPr>
          <p:cNvPr id="9" name="TextBox 8"/>
          <p:cNvSpPr txBox="1"/>
          <p:nvPr/>
        </p:nvSpPr>
        <p:spPr>
          <a:xfrm>
            <a:off x="6006905" y="4895557"/>
            <a:ext cx="4572000" cy="1477328"/>
          </a:xfrm>
          <a:prstGeom prst="rect">
            <a:avLst/>
          </a:prstGeom>
          <a:noFill/>
        </p:spPr>
        <p:txBody>
          <a:bodyPr wrap="square" rtlCol="0">
            <a:spAutoFit/>
          </a:bodyPr>
          <a:lstStyle/>
          <a:p>
            <a:pPr algn="ctr"/>
            <a:endParaRPr lang="es-ES" b="1" dirty="0">
              <a:solidFill>
                <a:schemeClr val="bg1"/>
              </a:solidFill>
            </a:endParaRPr>
          </a:p>
          <a:p>
            <a:pPr algn="ctr"/>
            <a:r>
              <a:rPr lang="es-ES" b="1" dirty="0">
                <a:solidFill>
                  <a:schemeClr val="bg1"/>
                </a:solidFill>
              </a:rPr>
              <a:t>El árbol de la mostaza del Medio Oriente (Salvadora </a:t>
            </a:r>
            <a:r>
              <a:rPr lang="es-ES" b="1" dirty="0" err="1">
                <a:solidFill>
                  <a:schemeClr val="bg1"/>
                </a:solidFill>
              </a:rPr>
              <a:t>Persica</a:t>
            </a:r>
            <a:r>
              <a:rPr lang="es-ES" b="1" dirty="0">
                <a:solidFill>
                  <a:schemeClr val="bg1"/>
                </a:solidFill>
              </a:rPr>
              <a:t>) crece de una pequeña semilla a un árbol modesto de múltiples ramas.</a:t>
            </a:r>
            <a:endParaRPr lang="en-US" b="1" dirty="0">
              <a:solidFill>
                <a:schemeClr val="bg1"/>
              </a:solidFill>
            </a:endParaRPr>
          </a:p>
        </p:txBody>
      </p:sp>
    </p:spTree>
    <p:extLst>
      <p:ext uri="{BB962C8B-B14F-4D97-AF65-F5344CB8AC3E}">
        <p14:creationId xmlns:p14="http://schemas.microsoft.com/office/powerpoint/2010/main" val="26830259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Rejection and </a:t>
            </a:r>
            <a:r>
              <a:rPr lang="en-US" b="1" dirty="0" err="1">
                <a:solidFill>
                  <a:srgbClr val="C00000"/>
                </a:solidFill>
              </a:rPr>
              <a:t>Recepción</a:t>
            </a:r>
            <a:r>
              <a:rPr lang="en-US" sz="2400" b="1" dirty="0">
                <a:solidFill>
                  <a:srgbClr val="C00000"/>
                </a:solidFill>
              </a:rPr>
              <a:t> (13:22-35)</a:t>
            </a:r>
            <a:r>
              <a:rPr lang="en-US" b="1" dirty="0">
                <a:solidFill>
                  <a:srgbClr val="C00000"/>
                </a:solidFill>
              </a:rPr>
              <a:t> </a:t>
            </a:r>
          </a:p>
        </p:txBody>
      </p:sp>
      <p:sp>
        <p:nvSpPr>
          <p:cNvPr id="3" name="Content Placeholder 2"/>
          <p:cNvSpPr>
            <a:spLocks noGrp="1"/>
          </p:cNvSpPr>
          <p:nvPr>
            <p:ph idx="1"/>
          </p:nvPr>
        </p:nvSpPr>
        <p:spPr>
          <a:xfrm>
            <a:off x="2284412" y="1574800"/>
            <a:ext cx="8915400" cy="4953000"/>
          </a:xfrm>
        </p:spPr>
        <p:txBody>
          <a:bodyPr>
            <a:normAutofit/>
          </a:bodyPr>
          <a:lstStyle/>
          <a:p>
            <a:pPr marL="0" indent="0">
              <a:buNone/>
            </a:pPr>
            <a:r>
              <a:rPr lang="es-ES" sz="2800" b="1" dirty="0">
                <a:solidFill>
                  <a:srgbClr val="002060"/>
                </a:solidFill>
              </a:rPr>
              <a:t>La cuestión de si se salvarían muchos o pocos no era nueva (4 Esdras 7: 45-9: 22), y probablemente surgió de la concepción común de que todos los israelitas tenían una participación en el mundo venidero.</a:t>
            </a:r>
            <a:endParaRPr lang="en-US" sz="2800" b="1" dirty="0">
              <a:solidFill>
                <a:srgbClr val="002060"/>
              </a:solidFill>
            </a:endParaRPr>
          </a:p>
          <a:p>
            <a:pPr lvl="1"/>
            <a:r>
              <a:rPr lang="es-ES" sz="2200" i="1" dirty="0"/>
              <a:t>Jesús no respondió directamente a la pregunta, sino que habló de la “puerta estrecha” y de un festival de bodas en el que los invitados eran rechazados.</a:t>
            </a:r>
          </a:p>
          <a:p>
            <a:pPr lvl="1"/>
            <a:r>
              <a:rPr lang="es-ES" sz="2200" i="1" dirty="0"/>
              <a:t>Algunos de los que lo escuchan serían excluidos de la gran fiesta escatológica, ¡incluida la propia Jerusalén! Nadie tenía el monopolio de la salvación de Dios, ¡y habría muchas sorpresas!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115</a:t>
            </a:fld>
            <a:endParaRPr lang="en-US" dirty="0"/>
          </a:p>
        </p:txBody>
      </p:sp>
    </p:spTree>
    <p:extLst>
      <p:ext uri="{BB962C8B-B14F-4D97-AF65-F5344CB8AC3E}">
        <p14:creationId xmlns:p14="http://schemas.microsoft.com/office/powerpoint/2010/main" val="30058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87948" y="253960"/>
            <a:ext cx="10242051" cy="640445"/>
          </a:xfrm>
        </p:spPr>
        <p:txBody>
          <a:bodyPr>
            <a:noAutofit/>
          </a:bodyPr>
          <a:lstStyle/>
          <a:p>
            <a:pPr algn="ctr"/>
            <a:r>
              <a:rPr lang="en-US" sz="2800" dirty="0">
                <a:solidFill>
                  <a:srgbClr val="FFC000"/>
                </a:solidFill>
                <a:effectLst>
                  <a:outerShdw blurRad="38100" dist="38100" dir="2700000" algn="tl">
                    <a:srgbClr val="000000">
                      <a:alpha val="43137"/>
                    </a:srgbClr>
                  </a:outerShdw>
                </a:effectLst>
                <a:latin typeface="Impact" panose="020B0806030902050204" pitchFamily="34" charset="0"/>
              </a:rPr>
              <a:t>People Perceived to be “Last” In Jewish Society/ </a:t>
            </a:r>
            <a:r>
              <a:rPr lang="es-ES" sz="2800" dirty="0">
                <a:solidFill>
                  <a:srgbClr val="FFC000"/>
                </a:solidFill>
                <a:effectLst>
                  <a:outerShdw blurRad="38100" dist="38100" dir="2700000" algn="tl">
                    <a:srgbClr val="000000">
                      <a:alpha val="43137"/>
                    </a:srgbClr>
                  </a:outerShdw>
                </a:effectLst>
                <a:latin typeface="Impact" panose="020B0806030902050204" pitchFamily="34" charset="0"/>
              </a:rPr>
              <a:t>Personas percibidas como "últimas" en la sociedad judía</a:t>
            </a:r>
            <a:endParaRPr lang="en-US" sz="2800" dirty="0"/>
          </a:p>
        </p:txBody>
      </p:sp>
      <p:sp>
        <p:nvSpPr>
          <p:cNvPr id="6" name="Content Placeholder 5"/>
          <p:cNvSpPr>
            <a:spLocks noGrp="1"/>
          </p:cNvSpPr>
          <p:nvPr>
            <p:ph sz="half" idx="1"/>
          </p:nvPr>
        </p:nvSpPr>
        <p:spPr>
          <a:xfrm>
            <a:off x="1187948" y="2410014"/>
            <a:ext cx="2903125" cy="4141823"/>
          </a:xfrm>
          <a:solidFill>
            <a:schemeClr val="accent1">
              <a:lumMod val="75000"/>
            </a:schemeClr>
          </a:solidFill>
          <a:ln>
            <a:solidFill>
              <a:schemeClr val="bg1"/>
            </a:solidFill>
          </a:ln>
        </p:spPr>
        <p:txBody>
          <a:bodyPr>
            <a:normAutofit lnSpcReduction="10000"/>
          </a:bodyPr>
          <a:lstStyle/>
          <a:p>
            <a:pPr marL="0" indent="0">
              <a:buNone/>
            </a:pPr>
            <a:r>
              <a:rPr lang="en-US" sz="2800" dirty="0" err="1">
                <a:solidFill>
                  <a:srgbClr val="FFFF00"/>
                </a:solidFill>
                <a:latin typeface="Lucida Handwriting" panose="03010101010101010101" pitchFamily="66" charset="0"/>
                <a:cs typeface="JasmineUPC" panose="02020603050405020304" pitchFamily="18" charset="-34"/>
              </a:rPr>
              <a:t>Los“Primeros</a:t>
            </a:r>
            <a:r>
              <a:rPr lang="en-US" sz="2800" dirty="0">
                <a:solidFill>
                  <a:srgbClr val="FFFF00"/>
                </a:solidFill>
                <a:latin typeface="Lucida Handwriting" panose="03010101010101010101" pitchFamily="66" charset="0"/>
                <a:cs typeface="JasmineUPC" panose="02020603050405020304" pitchFamily="18" charset="-34"/>
              </a:rPr>
              <a:t>”</a:t>
            </a:r>
          </a:p>
          <a:p>
            <a:pPr>
              <a:buClr>
                <a:srgbClr val="FFC000"/>
              </a:buClr>
            </a:pPr>
            <a:r>
              <a:rPr lang="es-ES" sz="2000" dirty="0">
                <a:solidFill>
                  <a:schemeClr val="bg1"/>
                </a:solidFill>
                <a:latin typeface="Comic Sans MS" panose="030F0702030302020204" pitchFamily="66" charset="0"/>
                <a:cs typeface="JasmineUPC" panose="02020603050405020304" pitchFamily="18" charset="-34"/>
              </a:rPr>
              <a:t>Sacerdotes y levitas</a:t>
            </a:r>
          </a:p>
          <a:p>
            <a:pPr>
              <a:buClr>
                <a:srgbClr val="FFC000"/>
              </a:buClr>
            </a:pPr>
            <a:r>
              <a:rPr lang="es-ES" sz="2000" dirty="0">
                <a:solidFill>
                  <a:schemeClr val="bg1"/>
                </a:solidFill>
                <a:latin typeface="Comic Sans MS" panose="030F0702030302020204" pitchFamily="66" charset="0"/>
                <a:cs typeface="JasmineUPC" panose="02020603050405020304" pitchFamily="18" charset="-34"/>
              </a:rPr>
              <a:t>La nobleza laica</a:t>
            </a:r>
          </a:p>
          <a:p>
            <a:pPr>
              <a:buClr>
                <a:srgbClr val="FFC000"/>
              </a:buClr>
            </a:pPr>
            <a:r>
              <a:rPr lang="es-ES" sz="2000" dirty="0">
                <a:solidFill>
                  <a:schemeClr val="bg1"/>
                </a:solidFill>
                <a:latin typeface="Comic Sans MS" panose="030F0702030302020204" pitchFamily="66" charset="0"/>
                <a:cs typeface="JasmineUPC" panose="02020603050405020304" pitchFamily="18" charset="-34"/>
              </a:rPr>
              <a:t>Escribas</a:t>
            </a:r>
          </a:p>
          <a:p>
            <a:pPr>
              <a:buClr>
                <a:srgbClr val="FFC000"/>
              </a:buClr>
            </a:pPr>
            <a:r>
              <a:rPr lang="es-ES" sz="2000" dirty="0">
                <a:solidFill>
                  <a:schemeClr val="bg1"/>
                </a:solidFill>
                <a:latin typeface="Comic Sans MS" panose="030F0702030302020204" pitchFamily="66" charset="0"/>
                <a:cs typeface="JasmineUPC" panose="02020603050405020304" pitchFamily="18" charset="-34"/>
              </a:rPr>
              <a:t>Fariseos</a:t>
            </a:r>
            <a:endParaRPr lang="en-US" sz="2000" dirty="0">
              <a:solidFill>
                <a:schemeClr val="bg1"/>
              </a:solidFill>
              <a:latin typeface="Comic Sans MS" panose="030F0702030302020204" pitchFamily="66" charset="0"/>
              <a:cs typeface="JasmineUPC" panose="02020603050405020304" pitchFamily="18" charset="-34"/>
            </a:endParaRPr>
          </a:p>
        </p:txBody>
      </p:sp>
      <p:sp>
        <p:nvSpPr>
          <p:cNvPr id="7" name="Content Placeholder 6"/>
          <p:cNvSpPr>
            <a:spLocks noGrp="1"/>
          </p:cNvSpPr>
          <p:nvPr>
            <p:ph sz="half" idx="2"/>
          </p:nvPr>
        </p:nvSpPr>
        <p:spPr>
          <a:xfrm>
            <a:off x="4663981" y="2410013"/>
            <a:ext cx="2903125" cy="4141824"/>
          </a:xfrm>
          <a:solidFill>
            <a:schemeClr val="accent1">
              <a:lumMod val="50000"/>
            </a:schemeClr>
          </a:solidFill>
          <a:ln>
            <a:solidFill>
              <a:schemeClr val="bg1"/>
            </a:solidFill>
          </a:ln>
        </p:spPr>
        <p:txBody>
          <a:bodyPr>
            <a:normAutofit lnSpcReduction="10000"/>
          </a:bodyPr>
          <a:lstStyle/>
          <a:p>
            <a:pPr marL="0" indent="0">
              <a:buNone/>
            </a:pPr>
            <a:r>
              <a:rPr lang="en-US" sz="2800" dirty="0" err="1">
                <a:solidFill>
                  <a:srgbClr val="FFFF00"/>
                </a:solidFill>
                <a:latin typeface="Lucida Handwriting" panose="03010101010101010101" pitchFamily="66" charset="0"/>
              </a:rPr>
              <a:t>Israelitas</a:t>
            </a:r>
            <a:endParaRPr lang="en-US" sz="2800" dirty="0">
              <a:solidFill>
                <a:srgbClr val="FFFF00"/>
              </a:solidFill>
              <a:latin typeface="Lucida Handwriting" panose="03010101010101010101" pitchFamily="66" charset="0"/>
            </a:endParaRPr>
          </a:p>
          <a:p>
            <a:pPr>
              <a:buClr>
                <a:srgbClr val="FFC000"/>
              </a:buClr>
            </a:pPr>
            <a:r>
              <a:rPr lang="es-ES" sz="2000" dirty="0">
                <a:solidFill>
                  <a:schemeClr val="bg1"/>
                </a:solidFill>
                <a:latin typeface="Comic Sans MS" panose="030F0702030302020204" pitchFamily="66" charset="0"/>
              </a:rPr>
              <a:t>Ascendencia pura</a:t>
            </a:r>
          </a:p>
          <a:p>
            <a:pPr>
              <a:buClr>
                <a:srgbClr val="FFC000"/>
              </a:buClr>
            </a:pPr>
            <a:r>
              <a:rPr lang="es-ES" sz="2000" dirty="0">
                <a:solidFill>
                  <a:schemeClr val="bg1"/>
                </a:solidFill>
                <a:latin typeface="Comic Sans MS" panose="030F0702030302020204" pitchFamily="66" charset="0"/>
              </a:rPr>
              <a:t>Aquellos con oficios despreciados</a:t>
            </a:r>
          </a:p>
          <a:p>
            <a:pPr>
              <a:buClr>
                <a:srgbClr val="FFC000"/>
              </a:buClr>
            </a:pPr>
            <a:r>
              <a:rPr lang="es-ES" sz="2000" dirty="0">
                <a:solidFill>
                  <a:schemeClr val="bg1"/>
                </a:solidFill>
                <a:latin typeface="Comic Sans MS" panose="030F0702030302020204" pitchFamily="66" charset="0"/>
              </a:rPr>
              <a:t>Esclavos</a:t>
            </a:r>
          </a:p>
          <a:p>
            <a:pPr>
              <a:buClr>
                <a:srgbClr val="FFC000"/>
              </a:buClr>
            </a:pPr>
            <a:r>
              <a:rPr lang="es-ES" sz="2000" dirty="0">
                <a:solidFill>
                  <a:schemeClr val="bg1"/>
                </a:solidFill>
                <a:latin typeface="Comic Sans MS" panose="030F0702030302020204" pitchFamily="66" charset="0"/>
              </a:rPr>
              <a:t>Aquellos con ligeras imperfecciones en el pedigrí</a:t>
            </a:r>
          </a:p>
          <a:p>
            <a:pPr>
              <a:buClr>
                <a:srgbClr val="FFC000"/>
              </a:buClr>
            </a:pPr>
            <a:r>
              <a:rPr lang="es-ES" sz="2000" dirty="0">
                <a:solidFill>
                  <a:schemeClr val="bg1"/>
                </a:solidFill>
                <a:latin typeface="Comic Sans MS" panose="030F0702030302020204" pitchFamily="66" charset="0"/>
              </a:rPr>
              <a:t>Prosélitos</a:t>
            </a:r>
          </a:p>
          <a:p>
            <a:pPr>
              <a:buClr>
                <a:srgbClr val="FFC000"/>
              </a:buClr>
            </a:pPr>
            <a:r>
              <a:rPr lang="es-ES" sz="2000" dirty="0">
                <a:solidFill>
                  <a:schemeClr val="bg1"/>
                </a:solidFill>
                <a:latin typeface="Comic Sans MS" panose="030F0702030302020204" pitchFamily="66" charset="0"/>
              </a:rPr>
              <a:t>Bastardos, eunucos, expósitos</a:t>
            </a:r>
            <a:endParaRPr lang="en-US" sz="2000" dirty="0">
              <a:solidFill>
                <a:schemeClr val="bg1"/>
              </a:solidFill>
              <a:latin typeface="Comic Sans MS" panose="030F0702030302020204" pitchFamily="66" charset="0"/>
            </a:endParaRPr>
          </a:p>
        </p:txBody>
      </p:sp>
      <p:sp>
        <p:nvSpPr>
          <p:cNvPr id="8" name="TextBox 7"/>
          <p:cNvSpPr txBox="1"/>
          <p:nvPr/>
        </p:nvSpPr>
        <p:spPr>
          <a:xfrm>
            <a:off x="381267" y="1175182"/>
            <a:ext cx="11429465" cy="1323439"/>
          </a:xfrm>
          <a:prstGeom prst="rect">
            <a:avLst/>
          </a:prstGeom>
          <a:noFill/>
        </p:spPr>
        <p:txBody>
          <a:bodyPr wrap="square" rtlCol="0">
            <a:spAutoFit/>
          </a:bodyPr>
          <a:lstStyle/>
          <a:p>
            <a:pPr marL="0" lvl="1" indent="0" algn="ctr">
              <a:buNone/>
            </a:pPr>
            <a:r>
              <a:rPr lang="es-ES" sz="2000" b="1" dirty="0">
                <a:solidFill>
                  <a:srgbClr val="FFFF99"/>
                </a:solidFill>
              </a:rPr>
              <a:t>Uno de los famosos dichos repetidos de Jesús fue: "Hay los últimos que serán los primeros, y los primeros que serán los últimos" (13:30; cf. Mc 9:35; 10:31; Mt. 20: dieciséis). Varias listas aparecerían más tarde en la Mishná judía clasificando a las personas del "primero" al "último" según la pureza racial.</a:t>
            </a:r>
            <a:endParaRPr lang="en-US" sz="2000" b="1" dirty="0">
              <a:solidFill>
                <a:srgbClr val="FFFF99"/>
              </a:solidFill>
            </a:endParaRPr>
          </a:p>
        </p:txBody>
      </p:sp>
      <p:sp>
        <p:nvSpPr>
          <p:cNvPr id="9" name="Content Placeholder 5"/>
          <p:cNvSpPr txBox="1">
            <a:spLocks/>
          </p:cNvSpPr>
          <p:nvPr/>
        </p:nvSpPr>
        <p:spPr>
          <a:xfrm>
            <a:off x="8140014" y="2410013"/>
            <a:ext cx="2903125" cy="4141823"/>
          </a:xfrm>
          <a:prstGeom prst="rect">
            <a:avLst/>
          </a:prstGeom>
          <a:solidFill>
            <a:schemeClr val="accent1">
              <a:lumMod val="75000"/>
            </a:schemeClr>
          </a:solidFill>
          <a:ln>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err="1">
                <a:solidFill>
                  <a:srgbClr val="FFFF00"/>
                </a:solidFill>
                <a:latin typeface="Lucida Handwriting" panose="03010101010101010101" pitchFamily="66" charset="0"/>
                <a:cs typeface="JasmineUPC" panose="02020603050405020304" pitchFamily="18" charset="-34"/>
              </a:rPr>
              <a:t>Los“Ultimos</a:t>
            </a:r>
            <a:r>
              <a:rPr lang="en-US" sz="2800" dirty="0">
                <a:solidFill>
                  <a:schemeClr val="bg1"/>
                </a:solidFill>
                <a:latin typeface="Lucida Handwriting" panose="03010101010101010101" pitchFamily="66" charset="0"/>
                <a:cs typeface="JasmineUPC" panose="02020603050405020304" pitchFamily="18" charset="-34"/>
              </a:rPr>
              <a:t>”</a:t>
            </a:r>
          </a:p>
          <a:p>
            <a:pPr>
              <a:buClr>
                <a:srgbClr val="FFC000"/>
              </a:buClr>
            </a:pPr>
            <a:r>
              <a:rPr lang="en-US" sz="2000" dirty="0" err="1">
                <a:solidFill>
                  <a:schemeClr val="bg1"/>
                </a:solidFill>
                <a:latin typeface="Comic Sans MS" panose="030F0702030302020204" pitchFamily="66" charset="0"/>
                <a:cs typeface="JasmineUPC" panose="02020603050405020304" pitchFamily="18" charset="-34"/>
              </a:rPr>
              <a:t>Samaritanos</a:t>
            </a:r>
            <a:endParaRPr lang="en-US" sz="2000" dirty="0">
              <a:solidFill>
                <a:schemeClr val="bg1"/>
              </a:solidFill>
              <a:latin typeface="Comic Sans MS" panose="030F0702030302020204" pitchFamily="66" charset="0"/>
              <a:cs typeface="JasmineUPC" panose="02020603050405020304" pitchFamily="18" charset="-34"/>
            </a:endParaRPr>
          </a:p>
          <a:p>
            <a:pPr>
              <a:buClr>
                <a:srgbClr val="FFC000"/>
              </a:buClr>
            </a:pPr>
            <a:r>
              <a:rPr lang="en-US" sz="2000" dirty="0">
                <a:solidFill>
                  <a:schemeClr val="bg1"/>
                </a:solidFill>
                <a:latin typeface="Comic Sans MS" panose="030F0702030302020204" pitchFamily="66" charset="0"/>
                <a:cs typeface="JasmineUPC" panose="02020603050405020304" pitchFamily="18" charset="-34"/>
              </a:rPr>
              <a:t>Gentiles</a:t>
            </a:r>
          </a:p>
        </p:txBody>
      </p:sp>
    </p:spTree>
    <p:extLst>
      <p:ext uri="{BB962C8B-B14F-4D97-AF65-F5344CB8AC3E}">
        <p14:creationId xmlns:p14="http://schemas.microsoft.com/office/powerpoint/2010/main" val="23846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randombar(horizontal)">
                                      <p:cBhvr>
                                        <p:cTn id="15" dur="500"/>
                                        <p:tgtEl>
                                          <p:spTgt spid="7">
                                            <p:bg/>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At a Pharisee’s Home/</a:t>
            </a:r>
            <a:r>
              <a:rPr lang="en-US" b="1" dirty="0" err="1">
                <a:solidFill>
                  <a:srgbClr val="C00000"/>
                </a:solidFill>
              </a:rPr>
              <a:t>En</a:t>
            </a:r>
            <a:r>
              <a:rPr lang="en-US" b="1" dirty="0">
                <a:solidFill>
                  <a:srgbClr val="C00000"/>
                </a:solidFill>
              </a:rPr>
              <a:t> casa de </a:t>
            </a:r>
            <a:r>
              <a:rPr lang="en-US" b="1" dirty="0" err="1">
                <a:solidFill>
                  <a:srgbClr val="C00000"/>
                </a:solidFill>
              </a:rPr>
              <a:t>fariseos</a:t>
            </a:r>
            <a:r>
              <a:rPr lang="en-US" b="1" dirty="0">
                <a:solidFill>
                  <a:srgbClr val="C00000"/>
                </a:solidFill>
              </a:rPr>
              <a:t> </a:t>
            </a:r>
            <a:r>
              <a:rPr lang="en-US" sz="2400" b="1" dirty="0">
                <a:solidFill>
                  <a:srgbClr val="C00000"/>
                </a:solidFill>
              </a:rPr>
              <a:t>(14:1-24)</a:t>
            </a:r>
            <a:endParaRPr lang="en-US" b="1" dirty="0">
              <a:solidFill>
                <a:srgbClr val="C00000"/>
              </a:solidFill>
            </a:endParaRPr>
          </a:p>
        </p:txBody>
      </p:sp>
      <p:sp>
        <p:nvSpPr>
          <p:cNvPr id="3" name="Content Placeholder 2"/>
          <p:cNvSpPr>
            <a:spLocks noGrp="1"/>
          </p:cNvSpPr>
          <p:nvPr>
            <p:ph idx="1"/>
          </p:nvPr>
        </p:nvSpPr>
        <p:spPr>
          <a:xfrm>
            <a:off x="2589211" y="1905001"/>
            <a:ext cx="9255786" cy="4953000"/>
          </a:xfrm>
        </p:spPr>
        <p:txBody>
          <a:bodyPr>
            <a:normAutofit fontScale="92500" lnSpcReduction="10000"/>
          </a:bodyPr>
          <a:lstStyle/>
          <a:p>
            <a:pPr marL="0" indent="0">
              <a:buNone/>
            </a:pPr>
            <a:r>
              <a:rPr lang="es-ES" sz="2800" b="1" dirty="0">
                <a:solidFill>
                  <a:srgbClr val="002060"/>
                </a:solidFill>
              </a:rPr>
              <a:t>De todas las sectas judías, Jesús probablemente estaba más cerca de los fariseos que cualquiera de las otras. Estuvo de acuerdo con ellos sobre el canon de las Escrituras, los ángeles y la resurrección.</a:t>
            </a:r>
            <a:endParaRPr lang="en-US" sz="2800" b="1" dirty="0">
              <a:solidFill>
                <a:srgbClr val="002060"/>
              </a:solidFill>
            </a:endParaRPr>
          </a:p>
          <a:p>
            <a:r>
              <a:rPr lang="es-ES" sz="2400" i="1" dirty="0"/>
              <a:t>Donde estuvo más enfáticamente en desacuerdo con ellos fue en la llamada "Torá oral".</a:t>
            </a:r>
          </a:p>
          <a:p>
            <a:r>
              <a:rPr lang="es-ES" sz="2400" i="1" dirty="0"/>
              <a:t>En la cena sabática de un fariseo prominente, Jesús sanó a un hombre que padecía de hidropesía (hinchazón anormal y retención de agua), precediendo su milagro con la pregunta de doble filo: "¿Es lícito curar en sábado?"</a:t>
            </a:r>
          </a:p>
          <a:p>
            <a:r>
              <a:rPr lang="es-ES" sz="2400" i="1" dirty="0"/>
              <a:t>Concluyó con la parábola del gran banquete, donde los invitados reacios fueron reemplazados por los pobres, lisiados, ciegos y cojos.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117</a:t>
            </a:fld>
            <a:endParaRPr lang="en-US" dirty="0"/>
          </a:p>
        </p:txBody>
      </p:sp>
    </p:spTree>
    <p:extLst>
      <p:ext uri="{BB962C8B-B14F-4D97-AF65-F5344CB8AC3E}">
        <p14:creationId xmlns:p14="http://schemas.microsoft.com/office/powerpoint/2010/main" val="24558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Along the Road/ Junto al Camino </a:t>
            </a:r>
            <a:r>
              <a:rPr lang="en-US" sz="2400" b="1" dirty="0">
                <a:solidFill>
                  <a:srgbClr val="C00000"/>
                </a:solidFill>
              </a:rPr>
              <a:t>(14:25-35</a:t>
            </a:r>
            <a:r>
              <a:rPr lang="en-US" sz="2400" b="1" dirty="0"/>
              <a:t>)</a:t>
            </a:r>
            <a:endParaRPr lang="en-US" b="1" dirty="0"/>
          </a:p>
        </p:txBody>
      </p:sp>
      <p:sp>
        <p:nvSpPr>
          <p:cNvPr id="3" name="Content Placeholder 2"/>
          <p:cNvSpPr>
            <a:spLocks noGrp="1"/>
          </p:cNvSpPr>
          <p:nvPr>
            <p:ph idx="1"/>
          </p:nvPr>
        </p:nvSpPr>
        <p:spPr>
          <a:xfrm>
            <a:off x="2589212" y="2021057"/>
            <a:ext cx="9016634" cy="4309403"/>
          </a:xfrm>
        </p:spPr>
        <p:txBody>
          <a:bodyPr>
            <a:normAutofit lnSpcReduction="10000"/>
          </a:bodyPr>
          <a:lstStyle/>
          <a:p>
            <a:pPr marL="0" indent="0">
              <a:buNone/>
            </a:pPr>
            <a:r>
              <a:rPr lang="es-ES" sz="2800" b="1" dirty="0">
                <a:solidFill>
                  <a:srgbClr val="002060"/>
                </a:solidFill>
              </a:rPr>
              <a:t>Mientras se dirigía a Jerusalén, Jesús advirtió a los que viajaban a su lado sobre el costo del discipulado.</a:t>
            </a:r>
            <a:endParaRPr lang="en-US" sz="2800" b="1" dirty="0">
              <a:solidFill>
                <a:srgbClr val="002060"/>
              </a:solidFill>
            </a:endParaRPr>
          </a:p>
          <a:p>
            <a:pPr lvl="1"/>
            <a:r>
              <a:rPr lang="es-ES" sz="2400" i="1" dirty="0"/>
              <a:t>En varias ocasiones, Jesús utilizó una hipérbole para subrayar su significado (cf. Mt 5: 29-30), y lo hace aquí hablando de "odiar" a la propia familia.</a:t>
            </a:r>
          </a:p>
          <a:p>
            <a:pPr lvl="1"/>
            <a:r>
              <a:rPr lang="es-ES" sz="2400" i="1" dirty="0"/>
              <a:t>Las parábolas sobre la construcción de una torre o la guerra, las cuales requieren previsión y resolución completa, eran analogías del compromiso total.</a:t>
            </a:r>
          </a:p>
          <a:p>
            <a:pPr lvl="1"/>
            <a:r>
              <a:rPr lang="es-ES" sz="2400" i="1" dirty="0"/>
              <a:t>Los seguidores insípidos, en cambio, eran como sal cortada con yeso: ¡inútiles!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118</a:t>
            </a:fld>
            <a:endParaRPr lang="en-US" dirty="0"/>
          </a:p>
        </p:txBody>
      </p:sp>
    </p:spTree>
    <p:extLst>
      <p:ext uri="{BB962C8B-B14F-4D97-AF65-F5344CB8AC3E}">
        <p14:creationId xmlns:p14="http://schemas.microsoft.com/office/powerpoint/2010/main" val="5207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a:t>MORE PARABLES/MAS PARABOLAS</a:t>
            </a:r>
          </a:p>
        </p:txBody>
      </p:sp>
    </p:spTree>
    <p:extLst>
      <p:ext uri="{BB962C8B-B14F-4D97-AF65-F5344CB8AC3E}">
        <p14:creationId xmlns:p14="http://schemas.microsoft.com/office/powerpoint/2010/main" val="60770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18818" name="Rectangle 2"/>
          <p:cNvSpPr>
            <a:spLocks noGrp="1" noChangeArrowheads="1"/>
          </p:cNvSpPr>
          <p:nvPr>
            <p:ph type="body" sz="half" idx="1"/>
          </p:nvPr>
        </p:nvSpPr>
        <p:spPr>
          <a:xfrm>
            <a:off x="1842976" y="840581"/>
            <a:ext cx="4004603" cy="5176837"/>
          </a:xfrm>
        </p:spPr>
        <p:txBody>
          <a:bodyPr>
            <a:normAutofit/>
          </a:bodyPr>
          <a:lstStyle/>
          <a:p>
            <a:pPr>
              <a:buFont typeface="Wingdings" panose="05000000000000000000" pitchFamily="2" charset="2"/>
              <a:buNone/>
            </a:pPr>
            <a:r>
              <a:rPr lang="en-US" altLang="en-US" sz="2800" b="1" dirty="0"/>
              <a:t>p75</a:t>
            </a:r>
          </a:p>
          <a:p>
            <a:pPr>
              <a:buFont typeface="Wingdings" panose="05000000000000000000" pitchFamily="2" charset="2"/>
              <a:buNone/>
            </a:pPr>
            <a:r>
              <a:rPr lang="en-US" altLang="en-US" sz="2800" b="1" dirty="0" err="1"/>
              <a:t>Bodmer</a:t>
            </a:r>
            <a:r>
              <a:rPr lang="en-US" altLang="en-US" sz="2800" b="1" dirty="0"/>
              <a:t> </a:t>
            </a:r>
            <a:r>
              <a:rPr lang="en-US" altLang="en-US" sz="2800" b="1" dirty="0" err="1"/>
              <a:t>Papiro</a:t>
            </a:r>
            <a:r>
              <a:rPr lang="en-US" altLang="en-US" sz="2800" b="1" dirty="0"/>
              <a:t> XIV</a:t>
            </a:r>
          </a:p>
          <a:p>
            <a:pPr>
              <a:buFont typeface="Wingdings" panose="05000000000000000000" pitchFamily="2" charset="2"/>
              <a:buNone/>
            </a:pPr>
            <a:endParaRPr lang="en-US" altLang="en-US" sz="2800" b="1" dirty="0"/>
          </a:p>
          <a:p>
            <a:r>
              <a:rPr lang="es-ES" altLang="en-US" sz="2400" i="1" dirty="0">
                <a:latin typeface="Arial Narrow" panose="020B0606020202030204" pitchFamily="34" charset="0"/>
              </a:rPr>
              <a:t>51 hojas supervivientes</a:t>
            </a:r>
          </a:p>
          <a:p>
            <a:r>
              <a:rPr lang="es-ES" altLang="en-US" sz="2400" i="1" dirty="0">
                <a:latin typeface="Arial Narrow" panose="020B0606020202030204" pitchFamily="34" charset="0"/>
              </a:rPr>
              <a:t>10,2 x 5,1 pulgadas por hoja</a:t>
            </a:r>
          </a:p>
          <a:p>
            <a:r>
              <a:rPr lang="es-ES" altLang="en-US" sz="2400" i="1" dirty="0">
                <a:latin typeface="Arial Narrow" panose="020B0606020202030204" pitchFamily="34" charset="0"/>
              </a:rPr>
              <a:t>38-45 líneas por página</a:t>
            </a:r>
          </a:p>
          <a:p>
            <a:r>
              <a:rPr lang="es-ES" altLang="en-US" sz="2400" i="1" dirty="0">
                <a:latin typeface="Arial Narrow" panose="020B0606020202030204" pitchFamily="34" charset="0"/>
              </a:rPr>
              <a:t> Colofón al final del evangelio de Lucas y al comienzo del evangelio de Juan</a:t>
            </a:r>
          </a:p>
          <a:p>
            <a:r>
              <a:rPr lang="es-ES" altLang="en-US" sz="2400" i="1" dirty="0">
                <a:latin typeface="Arial Narrow" panose="020B0606020202030204" pitchFamily="34" charset="0"/>
              </a:rPr>
              <a:t>Principios del siglo III</a:t>
            </a:r>
            <a:endParaRPr lang="en-US" altLang="en-US" sz="2400" i="1" dirty="0">
              <a:latin typeface="Arial Narrow" panose="020B0606020202030204" pitchFamily="34" charset="0"/>
            </a:endParaRPr>
          </a:p>
        </p:txBody>
      </p:sp>
      <p:pic>
        <p:nvPicPr>
          <p:cNvPr id="418819" name="Picture 3" descr="papyrus_75a[1]"/>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956426" y="0"/>
            <a:ext cx="3736975" cy="6858000"/>
          </a:xfrm>
          <a:solidFill>
            <a:schemeClr val="tx2"/>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fld id="{30E87EE9-7E76-4E33-8772-9029F74C8BA8}" type="slidenum">
              <a:rPr lang="en-US" altLang="en-US" smtClean="0"/>
              <a:pPr/>
              <a:t>12</a:t>
            </a:fld>
            <a:endParaRPr lang="en-US" altLang="en-US"/>
          </a:p>
        </p:txBody>
      </p:sp>
    </p:spTree>
    <p:extLst>
      <p:ext uri="{BB962C8B-B14F-4D97-AF65-F5344CB8AC3E}">
        <p14:creationId xmlns:p14="http://schemas.microsoft.com/office/powerpoint/2010/main" val="239031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18819"/>
                                        </p:tgtEl>
                                        <p:attrNameLst>
                                          <p:attrName>style.visibility</p:attrName>
                                        </p:attrNameLst>
                                      </p:cBhvr>
                                      <p:to>
                                        <p:strVal val="visible"/>
                                      </p:to>
                                    </p:set>
                                    <p:anim calcmode="lin" valueType="num">
                                      <p:cBhvr>
                                        <p:cTn id="7" dur="500" fill="hold"/>
                                        <p:tgtEl>
                                          <p:spTgt spid="418819"/>
                                        </p:tgtEl>
                                        <p:attrNameLst>
                                          <p:attrName>ppt_w</p:attrName>
                                        </p:attrNameLst>
                                      </p:cBhvr>
                                      <p:tavLst>
                                        <p:tav tm="0">
                                          <p:val>
                                            <p:fltVal val="0"/>
                                          </p:val>
                                        </p:tav>
                                        <p:tav tm="100000">
                                          <p:val>
                                            <p:strVal val="#ppt_w"/>
                                          </p:val>
                                        </p:tav>
                                      </p:tavLst>
                                    </p:anim>
                                    <p:anim calcmode="lin" valueType="num">
                                      <p:cBhvr>
                                        <p:cTn id="8" dur="500" fill="hold"/>
                                        <p:tgtEl>
                                          <p:spTgt spid="418819"/>
                                        </p:tgtEl>
                                        <p:attrNameLst>
                                          <p:attrName>ppt_h</p:attrName>
                                        </p:attrNameLst>
                                      </p:cBhvr>
                                      <p:tavLst>
                                        <p:tav tm="0">
                                          <p:val>
                                            <p:fltVal val="0"/>
                                          </p:val>
                                        </p:tav>
                                        <p:tav tm="100000">
                                          <p:val>
                                            <p:strVal val="#ppt_h"/>
                                          </p:val>
                                        </p:tav>
                                      </p:tavLst>
                                    </p:anim>
                                    <p:animEffect transition="in" filter="fade">
                                      <p:cBhvr>
                                        <p:cTn id="9" dur="500"/>
                                        <p:tgtEl>
                                          <p:spTgt spid="418819"/>
                                        </p:tgtEl>
                                      </p:cBhvr>
                                    </p:animEffect>
                                  </p:childTnLst>
                                </p:cTn>
                              </p:par>
                              <p:par>
                                <p:cTn id="10" presetID="53" presetClass="entr" presetSubtype="0" fill="hold" nodeType="withEffect">
                                  <p:stCondLst>
                                    <p:cond delay="0"/>
                                  </p:stCondLst>
                                  <p:childTnLst>
                                    <p:set>
                                      <p:cBhvr>
                                        <p:cTn id="11" dur="1" fill="hold">
                                          <p:stCondLst>
                                            <p:cond delay="0"/>
                                          </p:stCondLst>
                                        </p:cTn>
                                        <p:tgtEl>
                                          <p:spTgt spid="418818">
                                            <p:txEl>
                                              <p:pRg st="0" end="0"/>
                                            </p:txEl>
                                          </p:spTgt>
                                        </p:tgtEl>
                                        <p:attrNameLst>
                                          <p:attrName>style.visibility</p:attrName>
                                        </p:attrNameLst>
                                      </p:cBhvr>
                                      <p:to>
                                        <p:strVal val="visible"/>
                                      </p:to>
                                    </p:set>
                                    <p:anim calcmode="lin" valueType="num">
                                      <p:cBhvr>
                                        <p:cTn id="12" dur="500" fill="hold"/>
                                        <p:tgtEl>
                                          <p:spTgt spid="41881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1881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18818">
                                            <p:txEl>
                                              <p:pRg st="0" end="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418818">
                                            <p:txEl>
                                              <p:pRg st="1" end="1"/>
                                            </p:txEl>
                                          </p:spTgt>
                                        </p:tgtEl>
                                        <p:attrNameLst>
                                          <p:attrName>style.visibility</p:attrName>
                                        </p:attrNameLst>
                                      </p:cBhvr>
                                      <p:to>
                                        <p:strVal val="visible"/>
                                      </p:to>
                                    </p:set>
                                    <p:anim calcmode="lin" valueType="num">
                                      <p:cBhvr>
                                        <p:cTn id="17" dur="500" fill="hold"/>
                                        <p:tgtEl>
                                          <p:spTgt spid="41881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1881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188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LUKAN PARABLES/ PARABOLAS DE LUCAS </a:t>
            </a:r>
            <a:r>
              <a:rPr lang="en-US" sz="2400" b="1" dirty="0">
                <a:solidFill>
                  <a:srgbClr val="C00000"/>
                </a:solidFill>
              </a:rPr>
              <a:t>(15:1—16:31)</a:t>
            </a:r>
            <a:endParaRPr lang="en-US" b="1" dirty="0">
              <a:solidFill>
                <a:srgbClr val="C00000"/>
              </a:solidFill>
            </a:endParaRPr>
          </a:p>
        </p:txBody>
      </p:sp>
      <p:sp>
        <p:nvSpPr>
          <p:cNvPr id="3" name="Content Placeholder 2"/>
          <p:cNvSpPr>
            <a:spLocks noGrp="1"/>
          </p:cNvSpPr>
          <p:nvPr>
            <p:ph idx="1"/>
          </p:nvPr>
        </p:nvSpPr>
        <p:spPr>
          <a:xfrm>
            <a:off x="2592925" y="2133600"/>
            <a:ext cx="9169583" cy="4419600"/>
          </a:xfrm>
        </p:spPr>
        <p:txBody>
          <a:bodyPr>
            <a:normAutofit lnSpcReduction="10000"/>
          </a:bodyPr>
          <a:lstStyle/>
          <a:p>
            <a:pPr marL="0" indent="0">
              <a:buNone/>
            </a:pPr>
            <a:r>
              <a:rPr lang="es-ES" sz="2800" b="1" dirty="0">
                <a:solidFill>
                  <a:srgbClr val="002060"/>
                </a:solidFill>
              </a:rPr>
              <a:t>Lucas ya ha mencionado que la enseñanza de Jesús a menudo estaba salpicada de parábolas, y varias de ellas han sido exclusivas del tercer evangelio (dos deudores, buen samaritano, amigo a medianoche, rico tonto, banquete de bodas, mayordomos sabios y negligentes, estéril árbol de higos, Gran Banquete)</a:t>
            </a:r>
            <a:endParaRPr lang="en-US" sz="2800" b="1" dirty="0">
              <a:solidFill>
                <a:srgbClr val="002060"/>
              </a:solidFill>
            </a:endParaRPr>
          </a:p>
          <a:p>
            <a:pPr lvl="1"/>
            <a:r>
              <a:rPr lang="es-ES" sz="2200" i="1" dirty="0"/>
              <a:t>Ahora, Lucas ofrecerá varias parábolas más, nuevamente todas ellas únicas para su evangelio.</a:t>
            </a:r>
          </a:p>
          <a:p>
            <a:pPr lvl="1"/>
            <a:r>
              <a:rPr lang="es-ES" sz="2200" i="1" dirty="0"/>
              <a:t>Varios de ellos estaban dirigidos a sus críticos, especialmente a los fariseos (cf. 15: 1-2; 16: 14-15).</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120</a:t>
            </a:fld>
            <a:endParaRPr lang="en-US" dirty="0"/>
          </a:p>
        </p:txBody>
      </p:sp>
    </p:spTree>
    <p:extLst>
      <p:ext uri="{BB962C8B-B14F-4D97-AF65-F5344CB8AC3E}">
        <p14:creationId xmlns:p14="http://schemas.microsoft.com/office/powerpoint/2010/main" val="84313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0389" y="568574"/>
            <a:ext cx="8947912" cy="1481781"/>
          </a:xfrm>
        </p:spPr>
        <p:txBody>
          <a:bodyPr>
            <a:normAutofit fontScale="90000"/>
          </a:bodyPr>
          <a:lstStyle/>
          <a:p>
            <a:pPr algn="ctr"/>
            <a:r>
              <a:rPr lang="en-US" sz="3100" b="1" dirty="0">
                <a:solidFill>
                  <a:srgbClr val="C00000"/>
                </a:solidFill>
              </a:rPr>
              <a:t>Three Parables on Welcoming Sinners/Tres Parabolas </a:t>
            </a:r>
            <a:r>
              <a:rPr lang="en-US" sz="3100" b="1" dirty="0" err="1">
                <a:solidFill>
                  <a:srgbClr val="C00000"/>
                </a:solidFill>
              </a:rPr>
              <a:t>sobre</a:t>
            </a:r>
            <a:r>
              <a:rPr lang="en-US" sz="3100" b="1" dirty="0">
                <a:solidFill>
                  <a:srgbClr val="C00000"/>
                </a:solidFill>
              </a:rPr>
              <a:t> </a:t>
            </a:r>
            <a:r>
              <a:rPr lang="en-US" sz="3100" b="1" dirty="0" err="1">
                <a:solidFill>
                  <a:srgbClr val="C00000"/>
                </a:solidFill>
              </a:rPr>
              <a:t>dar</a:t>
            </a:r>
            <a:r>
              <a:rPr lang="en-US" sz="3100" b="1" dirty="0">
                <a:solidFill>
                  <a:srgbClr val="C00000"/>
                </a:solidFill>
              </a:rPr>
              <a:t> la </a:t>
            </a:r>
            <a:r>
              <a:rPr lang="en-US" sz="3100" b="1" dirty="0" err="1">
                <a:solidFill>
                  <a:srgbClr val="C00000"/>
                </a:solidFill>
              </a:rPr>
              <a:t>Bienvenida</a:t>
            </a:r>
            <a:r>
              <a:rPr lang="en-US" sz="3100" b="1" dirty="0">
                <a:solidFill>
                  <a:srgbClr val="C00000"/>
                </a:solidFill>
              </a:rPr>
              <a:t> a </a:t>
            </a:r>
            <a:r>
              <a:rPr lang="en-US" sz="3100" b="1" dirty="0" err="1">
                <a:solidFill>
                  <a:srgbClr val="C00000"/>
                </a:solidFill>
              </a:rPr>
              <a:t>Pecadores</a:t>
            </a:r>
            <a:br>
              <a:rPr lang="en-US" b="1" dirty="0">
                <a:solidFill>
                  <a:srgbClr val="C00000"/>
                </a:solidFill>
              </a:rPr>
            </a:br>
            <a:r>
              <a:rPr lang="en-US" sz="2400" i="1" dirty="0">
                <a:solidFill>
                  <a:srgbClr val="C00000"/>
                </a:solidFill>
              </a:rPr>
              <a:t>Lucas da un especial </a:t>
            </a:r>
            <a:r>
              <a:rPr lang="en-US" sz="2400" i="1" dirty="0" err="1">
                <a:solidFill>
                  <a:srgbClr val="C00000"/>
                </a:solidFill>
              </a:rPr>
              <a:t>enfasis</a:t>
            </a:r>
            <a:r>
              <a:rPr lang="en-US" sz="2400" i="1" dirty="0">
                <a:solidFill>
                  <a:srgbClr val="C00000"/>
                </a:solidFill>
              </a:rPr>
              <a:t> a la </a:t>
            </a:r>
            <a:r>
              <a:rPr lang="en-US" sz="2400" i="1" dirty="0" err="1">
                <a:solidFill>
                  <a:srgbClr val="C00000"/>
                </a:solidFill>
              </a:rPr>
              <a:t>apertura</a:t>
            </a:r>
            <a:r>
              <a:rPr lang="en-US" sz="2400" i="1" dirty="0">
                <a:solidFill>
                  <a:srgbClr val="C00000"/>
                </a:solidFill>
              </a:rPr>
              <a:t> de Jesus a los  “</a:t>
            </a:r>
            <a:r>
              <a:rPr lang="en-US" sz="2400" i="1" dirty="0" err="1">
                <a:solidFill>
                  <a:srgbClr val="C00000"/>
                </a:solidFill>
              </a:rPr>
              <a:t>pecadores</a:t>
            </a:r>
            <a:r>
              <a:rPr lang="en-US" sz="2400" i="1" dirty="0">
                <a:solidFill>
                  <a:srgbClr val="C00000"/>
                </a:solidFill>
              </a:rPr>
              <a:t>” (5:29-32; 7:34, 39; 15:1, 7, 10; 18:13; 19:7). </a:t>
            </a:r>
            <a:endParaRPr lang="en-US" b="1" dirty="0">
              <a:solidFill>
                <a:srgbClr val="C00000"/>
              </a:solidFill>
            </a:endParaRPr>
          </a:p>
        </p:txBody>
      </p:sp>
      <p:sp>
        <p:nvSpPr>
          <p:cNvPr id="3" name="Text Placeholder 2"/>
          <p:cNvSpPr>
            <a:spLocks noGrp="1"/>
          </p:cNvSpPr>
          <p:nvPr>
            <p:ph type="body" idx="1"/>
          </p:nvPr>
        </p:nvSpPr>
        <p:spPr>
          <a:xfrm>
            <a:off x="834980" y="2088369"/>
            <a:ext cx="3212131" cy="573034"/>
          </a:xfrm>
        </p:spPr>
        <p:txBody>
          <a:bodyPr/>
          <a:lstStyle/>
          <a:p>
            <a:pPr algn="ctr"/>
            <a:r>
              <a:rPr lang="en-US" dirty="0">
                <a:solidFill>
                  <a:schemeClr val="accent6">
                    <a:lumMod val="50000"/>
                  </a:schemeClr>
                </a:solidFill>
                <a:latin typeface="Impact" panose="020B0806030902050204" pitchFamily="34" charset="0"/>
              </a:rPr>
              <a:t>La </a:t>
            </a:r>
            <a:r>
              <a:rPr lang="en-US" dirty="0" err="1">
                <a:solidFill>
                  <a:schemeClr val="accent6">
                    <a:lumMod val="50000"/>
                  </a:schemeClr>
                </a:solidFill>
                <a:latin typeface="Impact" panose="020B0806030902050204" pitchFamily="34" charset="0"/>
              </a:rPr>
              <a:t>Oveja</a:t>
            </a:r>
            <a:r>
              <a:rPr lang="en-US" dirty="0">
                <a:solidFill>
                  <a:schemeClr val="accent6">
                    <a:lumMod val="50000"/>
                  </a:schemeClr>
                </a:solidFill>
                <a:latin typeface="Impact" panose="020B0806030902050204" pitchFamily="34" charset="0"/>
              </a:rPr>
              <a:t> Perdida </a:t>
            </a:r>
          </a:p>
        </p:txBody>
      </p:sp>
      <p:sp>
        <p:nvSpPr>
          <p:cNvPr id="4" name="Content Placeholder 3"/>
          <p:cNvSpPr>
            <a:spLocks noGrp="1"/>
          </p:cNvSpPr>
          <p:nvPr>
            <p:ph sz="half" idx="2"/>
          </p:nvPr>
        </p:nvSpPr>
        <p:spPr>
          <a:xfrm>
            <a:off x="834981" y="2686417"/>
            <a:ext cx="3212131" cy="3783287"/>
          </a:xfrm>
          <a:solidFill>
            <a:schemeClr val="bg2">
              <a:lumMod val="25000"/>
            </a:schemeClr>
          </a:solidFill>
          <a:ln>
            <a:solidFill>
              <a:schemeClr val="tx1"/>
            </a:solidFill>
          </a:ln>
        </p:spPr>
        <p:txBody>
          <a:bodyPr>
            <a:normAutofit fontScale="92500" lnSpcReduction="20000"/>
          </a:bodyPr>
          <a:lstStyle/>
          <a:p>
            <a:r>
              <a:rPr lang="es-ES" sz="2400" b="1" i="1" dirty="0">
                <a:solidFill>
                  <a:srgbClr val="FFFF00"/>
                </a:solidFill>
                <a:effectLst>
                  <a:outerShdw blurRad="38100" dist="38100" dir="2700000" algn="tl">
                    <a:srgbClr val="000000">
                      <a:alpha val="43137"/>
                    </a:srgbClr>
                  </a:outerShdw>
                </a:effectLst>
              </a:rPr>
              <a:t>¡El amor de Dios toma la iniciativa!</a:t>
            </a:r>
          </a:p>
          <a:p>
            <a:r>
              <a:rPr lang="es-ES" sz="2400" b="1" i="1" dirty="0">
                <a:solidFill>
                  <a:srgbClr val="FFFF00"/>
                </a:solidFill>
                <a:effectLst>
                  <a:outerShdw blurRad="38100" dist="38100" dir="2700000" algn="tl">
                    <a:srgbClr val="000000">
                      <a:alpha val="43137"/>
                    </a:srgbClr>
                  </a:outerShdw>
                </a:effectLst>
              </a:rPr>
              <a:t>No se limita a esperar, sino que busca al pecador.</a:t>
            </a:r>
          </a:p>
          <a:p>
            <a:r>
              <a:rPr lang="es-ES" sz="2400" b="1" i="1" dirty="0">
                <a:solidFill>
                  <a:srgbClr val="FFFF00"/>
                </a:solidFill>
                <a:effectLst>
                  <a:outerShdw blurRad="38100" dist="38100" dir="2700000" algn="tl">
                    <a:srgbClr val="000000">
                      <a:alpha val="43137"/>
                    </a:srgbClr>
                  </a:outerShdw>
                </a:effectLst>
              </a:rPr>
              <a:t>Dios se regocija más por los pecadores que se arrepienten que por los justos que piensan que no necesitan hacerlo.</a:t>
            </a:r>
            <a:endParaRPr lang="en-US" sz="2400" b="1" i="1" dirty="0">
              <a:solidFill>
                <a:srgbClr val="FFFF00"/>
              </a:solidFill>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a:xfrm>
            <a:off x="4447714" y="2104193"/>
            <a:ext cx="3212131" cy="573034"/>
          </a:xfrm>
        </p:spPr>
        <p:txBody>
          <a:bodyPr/>
          <a:lstStyle/>
          <a:p>
            <a:pPr algn="ctr"/>
            <a:r>
              <a:rPr lang="en-US" dirty="0">
                <a:solidFill>
                  <a:schemeClr val="accent6">
                    <a:lumMod val="50000"/>
                  </a:schemeClr>
                </a:solidFill>
                <a:latin typeface="Impact" panose="020B0806030902050204" pitchFamily="34" charset="0"/>
              </a:rPr>
              <a:t>La </a:t>
            </a:r>
            <a:r>
              <a:rPr lang="en-US" dirty="0" err="1">
                <a:solidFill>
                  <a:schemeClr val="accent6">
                    <a:lumMod val="50000"/>
                  </a:schemeClr>
                </a:solidFill>
                <a:latin typeface="Impact" panose="020B0806030902050204" pitchFamily="34" charset="0"/>
              </a:rPr>
              <a:t>moneda</a:t>
            </a:r>
            <a:r>
              <a:rPr lang="en-US" dirty="0">
                <a:solidFill>
                  <a:schemeClr val="accent6">
                    <a:lumMod val="50000"/>
                  </a:schemeClr>
                </a:solidFill>
                <a:latin typeface="Impact" panose="020B0806030902050204" pitchFamily="34" charset="0"/>
              </a:rPr>
              <a:t> </a:t>
            </a:r>
            <a:r>
              <a:rPr lang="en-US" dirty="0" err="1">
                <a:solidFill>
                  <a:schemeClr val="accent6">
                    <a:lumMod val="50000"/>
                  </a:schemeClr>
                </a:solidFill>
                <a:latin typeface="Impact" panose="020B0806030902050204" pitchFamily="34" charset="0"/>
              </a:rPr>
              <a:t>perdida</a:t>
            </a:r>
            <a:endParaRPr lang="en-US" dirty="0">
              <a:solidFill>
                <a:schemeClr val="accent6">
                  <a:lumMod val="50000"/>
                </a:schemeClr>
              </a:solidFill>
              <a:latin typeface="Impact" panose="020B0806030902050204" pitchFamily="34" charset="0"/>
            </a:endParaRPr>
          </a:p>
        </p:txBody>
      </p:sp>
      <p:sp>
        <p:nvSpPr>
          <p:cNvPr id="6" name="Content Placeholder 5"/>
          <p:cNvSpPr>
            <a:spLocks noGrp="1"/>
          </p:cNvSpPr>
          <p:nvPr>
            <p:ph sz="quarter" idx="4"/>
          </p:nvPr>
        </p:nvSpPr>
        <p:spPr>
          <a:xfrm>
            <a:off x="4447714" y="2699418"/>
            <a:ext cx="3212131" cy="3783287"/>
          </a:xfrm>
          <a:solidFill>
            <a:schemeClr val="accent4">
              <a:lumMod val="75000"/>
            </a:schemeClr>
          </a:solidFill>
          <a:ln>
            <a:solidFill>
              <a:schemeClr val="tx1"/>
            </a:solidFill>
          </a:ln>
        </p:spPr>
        <p:txBody>
          <a:bodyPr>
            <a:normAutofit fontScale="92500" lnSpcReduction="20000"/>
          </a:bodyPr>
          <a:lstStyle/>
          <a:p>
            <a:pPr marL="0" indent="0">
              <a:buNone/>
            </a:pPr>
            <a:endParaRPr lang="es-ES" sz="2400" b="1" i="1" dirty="0">
              <a:solidFill>
                <a:srgbClr val="FFFF00"/>
              </a:solidFill>
              <a:effectLst>
                <a:outerShdw blurRad="38100" dist="38100" dir="2700000" algn="tl">
                  <a:srgbClr val="000000">
                    <a:alpha val="43137"/>
                  </a:srgbClr>
                </a:outerShdw>
              </a:effectLst>
            </a:endParaRPr>
          </a:p>
          <a:p>
            <a:r>
              <a:rPr lang="es-ES" sz="2400" b="1" i="1" dirty="0">
                <a:solidFill>
                  <a:srgbClr val="FFFF00"/>
                </a:solidFill>
                <a:effectLst>
                  <a:outerShdw blurRad="38100" dist="38100" dir="2700000" algn="tl">
                    <a:srgbClr val="000000">
                      <a:alpha val="43137"/>
                    </a:srgbClr>
                  </a:outerShdw>
                </a:effectLst>
              </a:rPr>
              <a:t>En el antiguo Cercano Oriente, el tocado de una mujer estaba decorado con monedas como parte de su dote.</a:t>
            </a:r>
          </a:p>
          <a:p>
            <a:r>
              <a:rPr lang="es-ES" sz="2400" b="1" i="1" dirty="0">
                <a:solidFill>
                  <a:srgbClr val="FFFF00"/>
                </a:solidFill>
                <a:effectLst>
                  <a:outerShdw blurRad="38100" dist="38100" dir="2700000" algn="tl">
                    <a:srgbClr val="000000">
                      <a:alpha val="43137"/>
                    </a:srgbClr>
                  </a:outerShdw>
                </a:effectLst>
              </a:rPr>
              <a:t>¡Perder uno era una gran pérdida, y la mujer lo buscaba a fondo para encontrarlo!</a:t>
            </a:r>
            <a:endParaRPr lang="en-US" sz="2400" b="1" i="1" dirty="0">
              <a:solidFill>
                <a:srgbClr val="FFFF00"/>
              </a:solidFill>
              <a:effectLst>
                <a:outerShdw blurRad="38100" dist="38100" dir="2700000" algn="tl">
                  <a:srgbClr val="000000">
                    <a:alpha val="43137"/>
                  </a:srgbClr>
                </a:outerShdw>
              </a:effectLst>
            </a:endParaRPr>
          </a:p>
        </p:txBody>
      </p:sp>
      <p:sp>
        <p:nvSpPr>
          <p:cNvPr id="8" name="Content Placeholder 3"/>
          <p:cNvSpPr txBox="1">
            <a:spLocks/>
          </p:cNvSpPr>
          <p:nvPr/>
        </p:nvSpPr>
        <p:spPr>
          <a:xfrm>
            <a:off x="8046604" y="2686416"/>
            <a:ext cx="3212131" cy="3783287"/>
          </a:xfrm>
          <a:prstGeom prst="rect">
            <a:avLst/>
          </a:prstGeom>
          <a:solidFill>
            <a:schemeClr val="accent5">
              <a:lumMod val="75000"/>
            </a:schemeClr>
          </a:solidFill>
          <a:ln>
            <a:solidFill>
              <a:schemeClr val="tx1"/>
            </a:solidFill>
          </a:ln>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s-ES" sz="2400" b="1" i="1" dirty="0">
              <a:solidFill>
                <a:srgbClr val="FFFF00"/>
              </a:solidFill>
              <a:effectLst>
                <a:outerShdw blurRad="38100" dist="38100" dir="2700000" algn="tl">
                  <a:srgbClr val="000000">
                    <a:alpha val="43137"/>
                  </a:srgbClr>
                </a:outerShdw>
              </a:effectLst>
            </a:endParaRPr>
          </a:p>
          <a:p>
            <a:r>
              <a:rPr lang="es-ES" sz="2400" b="1" i="1" dirty="0">
                <a:solidFill>
                  <a:srgbClr val="FFFF00"/>
                </a:solidFill>
                <a:effectLst>
                  <a:outerShdw blurRad="38100" dist="38100" dir="2700000" algn="tl">
                    <a:srgbClr val="000000">
                      <a:alpha val="43137"/>
                    </a:srgbClr>
                  </a:outerShdw>
                </a:effectLst>
              </a:rPr>
              <a:t>Esta parábola trata del amor del padre.</a:t>
            </a:r>
          </a:p>
          <a:p>
            <a:r>
              <a:rPr lang="es-ES" sz="2400" b="1" i="1" dirty="0">
                <a:solidFill>
                  <a:srgbClr val="FFFF00"/>
                </a:solidFill>
                <a:effectLst>
                  <a:outerShdw blurRad="38100" dist="38100" dir="2700000" algn="tl">
                    <a:srgbClr val="000000">
                      <a:alpha val="43137"/>
                    </a:srgbClr>
                  </a:outerShdw>
                </a:effectLst>
              </a:rPr>
              <a:t>El padre tuvo dos hijos, ambos se perdieron, pero solo uno fue "encontrado".</a:t>
            </a:r>
          </a:p>
          <a:p>
            <a:r>
              <a:rPr lang="es-ES" sz="2400" b="1" i="1" dirty="0">
                <a:solidFill>
                  <a:srgbClr val="FFFF00"/>
                </a:solidFill>
                <a:effectLst>
                  <a:outerShdw blurRad="38100" dist="38100" dir="2700000" algn="tl">
                    <a:srgbClr val="000000">
                      <a:alpha val="43137"/>
                    </a:srgbClr>
                  </a:outerShdw>
                </a:effectLst>
              </a:rPr>
              <a:t>Los críticos de Jesús no habrían tenido problemas para verse a sí mismos como el hermano mayor.</a:t>
            </a:r>
            <a:endParaRPr lang="en-US" sz="2400" b="1" i="1" dirty="0">
              <a:solidFill>
                <a:srgbClr val="FFFF00"/>
              </a:solidFill>
              <a:effectLst>
                <a:outerShdw blurRad="38100" dist="38100" dir="2700000" algn="tl">
                  <a:srgbClr val="000000">
                    <a:alpha val="43137"/>
                  </a:srgbClr>
                </a:outerShdw>
              </a:effectLst>
            </a:endParaRPr>
          </a:p>
        </p:txBody>
      </p:sp>
      <p:sp>
        <p:nvSpPr>
          <p:cNvPr id="9" name="Text Placeholder 4"/>
          <p:cNvSpPr txBox="1">
            <a:spLocks/>
          </p:cNvSpPr>
          <p:nvPr/>
        </p:nvSpPr>
        <p:spPr>
          <a:xfrm>
            <a:off x="8046603" y="2098909"/>
            <a:ext cx="3212131" cy="573034"/>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algn="ctr"/>
            <a:r>
              <a:rPr lang="en-US" dirty="0">
                <a:solidFill>
                  <a:schemeClr val="accent6">
                    <a:lumMod val="50000"/>
                  </a:schemeClr>
                </a:solidFill>
                <a:latin typeface="Impact" panose="020B0806030902050204" pitchFamily="34" charset="0"/>
              </a:rPr>
              <a:t>Los dos </a:t>
            </a:r>
            <a:r>
              <a:rPr lang="en-US" dirty="0" err="1">
                <a:solidFill>
                  <a:schemeClr val="accent6">
                    <a:lumMod val="50000"/>
                  </a:schemeClr>
                </a:solidFill>
                <a:latin typeface="Impact" panose="020B0806030902050204" pitchFamily="34" charset="0"/>
              </a:rPr>
              <a:t>hijos</a:t>
            </a:r>
            <a:r>
              <a:rPr lang="en-US" dirty="0">
                <a:solidFill>
                  <a:schemeClr val="accent6">
                    <a:lumMod val="50000"/>
                  </a:schemeClr>
                </a:solidFill>
                <a:latin typeface="Impact" panose="020B0806030902050204" pitchFamily="34" charset="0"/>
              </a:rPr>
              <a:t> </a:t>
            </a:r>
            <a:r>
              <a:rPr lang="en-US" dirty="0" err="1">
                <a:solidFill>
                  <a:schemeClr val="accent6">
                    <a:lumMod val="50000"/>
                  </a:schemeClr>
                </a:solidFill>
                <a:latin typeface="Impact" panose="020B0806030902050204" pitchFamily="34" charset="0"/>
              </a:rPr>
              <a:t>perdidos</a:t>
            </a:r>
            <a:endParaRPr lang="en-US" dirty="0">
              <a:solidFill>
                <a:schemeClr val="accent6">
                  <a:lumMod val="50000"/>
                </a:schemeClr>
              </a:solidFill>
              <a:latin typeface="Impact" panose="020B0806030902050204" pitchFamily="34" charset="0"/>
            </a:endParaRPr>
          </a:p>
        </p:txBody>
      </p:sp>
    </p:spTree>
    <p:extLst>
      <p:ext uri="{BB962C8B-B14F-4D97-AF65-F5344CB8AC3E}">
        <p14:creationId xmlns:p14="http://schemas.microsoft.com/office/powerpoint/2010/main" val="32903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randombar(horizontal)">
                                      <p:cBhvr>
                                        <p:cTn id="10" dur="500"/>
                                        <p:tgtEl>
                                          <p:spTgt spid="4">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P spid="5" grpId="0" build="p"/>
      <p:bldP spid="6" grpId="0" uiExpand="1" build="p" animBg="1"/>
      <p:bldP spid="8" grpId="0" animBg="1"/>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284628" y="1022156"/>
            <a:ext cx="8911687" cy="1280890"/>
          </a:xfrm>
        </p:spPr>
        <p:txBody>
          <a:bodyPr/>
          <a:lstStyle/>
          <a:p>
            <a:r>
              <a:rPr lang="en-US" dirty="0">
                <a:solidFill>
                  <a:srgbClr val="FFFF99"/>
                </a:solidFill>
                <a:latin typeface="Impact" panose="020B0806030902050204" pitchFamily="34" charset="0"/>
              </a:rPr>
              <a:t>El </a:t>
            </a:r>
            <a:r>
              <a:rPr lang="en-US" dirty="0" err="1">
                <a:solidFill>
                  <a:srgbClr val="FFFF99"/>
                </a:solidFill>
                <a:latin typeface="Impact" panose="020B0806030902050204" pitchFamily="34" charset="0"/>
              </a:rPr>
              <a:t>tocado</a:t>
            </a:r>
            <a:r>
              <a:rPr lang="en-US" dirty="0">
                <a:solidFill>
                  <a:srgbClr val="FFFF99"/>
                </a:solidFill>
                <a:latin typeface="Impact" panose="020B0806030902050204" pitchFamily="34" charset="0"/>
              </a:rPr>
              <a:t> del </a:t>
            </a:r>
            <a:r>
              <a:rPr lang="en-US" dirty="0" err="1">
                <a:solidFill>
                  <a:srgbClr val="FFFF99"/>
                </a:solidFill>
                <a:latin typeface="Impact" panose="020B0806030902050204" pitchFamily="34" charset="0"/>
              </a:rPr>
              <a:t>adote</a:t>
            </a:r>
            <a:r>
              <a:rPr lang="en-US" dirty="0">
                <a:solidFill>
                  <a:srgbClr val="FFFF99"/>
                </a:solidFill>
                <a:latin typeface="Impact" panose="020B0806030902050204" pitchFamily="34" charset="0"/>
              </a:rPr>
              <a:t> de </a:t>
            </a:r>
            <a:r>
              <a:rPr lang="en-US" dirty="0" err="1">
                <a:solidFill>
                  <a:srgbClr val="FFFF99"/>
                </a:solidFill>
                <a:latin typeface="Impact" panose="020B0806030902050204" pitchFamily="34" charset="0"/>
              </a:rPr>
              <a:t>monedas</a:t>
            </a:r>
            <a:endParaRPr lang="en-US" dirty="0">
              <a:solidFill>
                <a:srgbClr val="FFFF99"/>
              </a:solidFill>
              <a:latin typeface="Impact" panose="020B0806030902050204" pitchFamily="34" charset="0"/>
            </a:endParaRPr>
          </a:p>
        </p:txBody>
      </p:sp>
      <p:pic>
        <p:nvPicPr>
          <p:cNvPr id="11" name="Content Placeholder 10"/>
          <p:cNvPicPr>
            <a:picLocks noGrp="1" noChangeAspect="1"/>
          </p:cNvPicPr>
          <p:nvPr>
            <p:ph sz="half" idx="1"/>
          </p:nvPr>
        </p:nvPicPr>
        <p:blipFill>
          <a:blip r:embed="rId2"/>
          <a:stretch>
            <a:fillRect/>
          </a:stretch>
        </p:blipFill>
        <p:spPr>
          <a:xfrm>
            <a:off x="7568418" y="371718"/>
            <a:ext cx="4167582" cy="4930662"/>
          </a:xfrm>
        </p:spPr>
      </p:pic>
      <p:pic>
        <p:nvPicPr>
          <p:cNvPr id="12" name="Content Placeholder 11"/>
          <p:cNvPicPr>
            <a:picLocks noGrp="1" noChangeAspect="1"/>
          </p:cNvPicPr>
          <p:nvPr>
            <p:ph sz="half" idx="2"/>
          </p:nvPr>
        </p:nvPicPr>
        <p:blipFill>
          <a:blip r:embed="rId3"/>
          <a:stretch>
            <a:fillRect/>
          </a:stretch>
        </p:blipFill>
        <p:spPr>
          <a:xfrm>
            <a:off x="418501" y="1800664"/>
            <a:ext cx="6842634" cy="4698609"/>
          </a:xfrm>
        </p:spPr>
      </p:pic>
      <p:sp>
        <p:nvSpPr>
          <p:cNvPr id="13" name="TextBox 12"/>
          <p:cNvSpPr txBox="1"/>
          <p:nvPr/>
        </p:nvSpPr>
        <p:spPr>
          <a:xfrm>
            <a:off x="7652825" y="5528603"/>
            <a:ext cx="4051495" cy="646331"/>
          </a:xfrm>
          <a:prstGeom prst="rect">
            <a:avLst/>
          </a:prstGeom>
          <a:noFill/>
        </p:spPr>
        <p:txBody>
          <a:bodyPr wrap="square" rtlCol="0">
            <a:spAutoFit/>
          </a:bodyPr>
          <a:lstStyle/>
          <a:p>
            <a:pPr algn="ctr"/>
            <a:r>
              <a:rPr lang="en-US" b="1" dirty="0" err="1">
                <a:solidFill>
                  <a:srgbClr val="FFFF99"/>
                </a:solidFill>
              </a:rPr>
              <a:t>Incluso</a:t>
            </a:r>
            <a:r>
              <a:rPr lang="en-US" b="1" dirty="0">
                <a:solidFill>
                  <a:srgbClr val="FFFF99"/>
                </a:solidFill>
              </a:rPr>
              <a:t> hoy las </a:t>
            </a:r>
            <a:r>
              <a:rPr lang="en-US" b="1" dirty="0" err="1">
                <a:solidFill>
                  <a:srgbClr val="FFFF99"/>
                </a:solidFill>
              </a:rPr>
              <a:t>mujeres</a:t>
            </a:r>
            <a:r>
              <a:rPr lang="en-US" b="1" dirty="0">
                <a:solidFill>
                  <a:srgbClr val="FFFF99"/>
                </a:solidFill>
              </a:rPr>
              <a:t> de medio </a:t>
            </a:r>
            <a:r>
              <a:rPr lang="en-US" b="1" dirty="0" err="1">
                <a:solidFill>
                  <a:srgbClr val="FFFF99"/>
                </a:solidFill>
              </a:rPr>
              <a:t>oriente</a:t>
            </a:r>
            <a:r>
              <a:rPr lang="en-US" b="1" dirty="0">
                <a:solidFill>
                  <a:srgbClr val="FFFF99"/>
                </a:solidFill>
              </a:rPr>
              <a:t> </a:t>
            </a:r>
            <a:r>
              <a:rPr lang="en-US" b="1" dirty="0" err="1">
                <a:solidFill>
                  <a:srgbClr val="FFFF99"/>
                </a:solidFill>
              </a:rPr>
              <a:t>usan</a:t>
            </a:r>
            <a:r>
              <a:rPr lang="en-US" b="1" dirty="0">
                <a:solidFill>
                  <a:srgbClr val="FFFF99"/>
                </a:solidFill>
              </a:rPr>
              <a:t> </a:t>
            </a:r>
            <a:r>
              <a:rPr lang="en-US" b="1" dirty="0" err="1">
                <a:solidFill>
                  <a:srgbClr val="FFFF99"/>
                </a:solidFill>
              </a:rPr>
              <a:t>este</a:t>
            </a:r>
            <a:r>
              <a:rPr lang="en-US" b="1" dirty="0">
                <a:solidFill>
                  <a:srgbClr val="FFFF99"/>
                </a:solidFill>
              </a:rPr>
              <a:t> </a:t>
            </a:r>
            <a:r>
              <a:rPr lang="en-US" b="1" dirty="0" err="1">
                <a:solidFill>
                  <a:srgbClr val="FFFF99"/>
                </a:solidFill>
              </a:rPr>
              <a:t>tocado</a:t>
            </a:r>
            <a:endParaRPr lang="en-US" b="1" dirty="0">
              <a:solidFill>
                <a:srgbClr val="FFFF99"/>
              </a:solidFill>
            </a:endParaRPr>
          </a:p>
        </p:txBody>
      </p:sp>
    </p:spTree>
    <p:extLst>
      <p:ext uri="{BB962C8B-B14F-4D97-AF65-F5344CB8AC3E}">
        <p14:creationId xmlns:p14="http://schemas.microsoft.com/office/powerpoint/2010/main" val="16388242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Parable of the Shrewd Manager/ Parabola del </a:t>
            </a:r>
            <a:r>
              <a:rPr lang="en-US" b="1" dirty="0" err="1">
                <a:solidFill>
                  <a:srgbClr val="C00000"/>
                </a:solidFill>
              </a:rPr>
              <a:t>administrador</a:t>
            </a:r>
            <a:r>
              <a:rPr lang="en-US" b="1" dirty="0">
                <a:solidFill>
                  <a:srgbClr val="C00000"/>
                </a:solidFill>
              </a:rPr>
              <a:t> </a:t>
            </a:r>
            <a:r>
              <a:rPr lang="en-US" b="1" dirty="0" err="1">
                <a:solidFill>
                  <a:srgbClr val="C00000"/>
                </a:solidFill>
              </a:rPr>
              <a:t>astuto</a:t>
            </a:r>
            <a:endParaRPr lang="en-US" b="1" dirty="0">
              <a:solidFill>
                <a:srgbClr val="C00000"/>
              </a:solidFill>
            </a:endParaRPr>
          </a:p>
        </p:txBody>
      </p:sp>
      <p:sp>
        <p:nvSpPr>
          <p:cNvPr id="3" name="Content Placeholder 2"/>
          <p:cNvSpPr>
            <a:spLocks noGrp="1"/>
          </p:cNvSpPr>
          <p:nvPr>
            <p:ph idx="1"/>
          </p:nvPr>
        </p:nvSpPr>
        <p:spPr>
          <a:xfrm>
            <a:off x="2592925" y="1905000"/>
            <a:ext cx="9115108" cy="4724400"/>
          </a:xfrm>
        </p:spPr>
        <p:txBody>
          <a:bodyPr>
            <a:normAutofit fontScale="92500"/>
          </a:bodyPr>
          <a:lstStyle/>
          <a:p>
            <a:pPr marL="0" indent="0">
              <a:buNone/>
            </a:pPr>
            <a:r>
              <a:rPr lang="es-ES" sz="2800" b="1" dirty="0">
                <a:solidFill>
                  <a:srgbClr val="002060"/>
                </a:solidFill>
              </a:rPr>
              <a:t>Esta historia se refiere a un mayordomo que fue acusado de estafar a su amo.</a:t>
            </a:r>
            <a:endParaRPr lang="en-US" sz="2800" b="1" dirty="0">
              <a:solidFill>
                <a:srgbClr val="002060"/>
              </a:solidFill>
            </a:endParaRPr>
          </a:p>
          <a:p>
            <a:pPr lvl="1"/>
            <a:r>
              <a:rPr lang="es-ES" sz="2200" i="1" dirty="0"/>
              <a:t>Al recibir una notificación de rescisión, aseguró su futuro reescribiendo las facturas de algunos de los acreedores de su amo.</a:t>
            </a:r>
          </a:p>
          <a:p>
            <a:pPr lvl="1"/>
            <a:r>
              <a:rPr lang="es-ES" sz="2200" i="1" dirty="0"/>
              <a:t>O lo hizo con pleno poder (en cuyo caso solo fue astuto) o lo hizo sin autoridad (en cuyo caso era un estafador). De cualquier manera, salvó su futuro, ya que los acreedores elogiarían al amo por su generosidad, y el amo se inclinaría a pasar por alto el asunto para salvar las apariencias.</a:t>
            </a:r>
          </a:p>
          <a:p>
            <a:pPr lvl="1"/>
            <a:r>
              <a:rPr lang="es-ES" sz="2200" i="1" dirty="0"/>
              <a:t>Los oyentes de Jesús enfrentaron una crisis mucho mayor que la terminación del trabajo, y deben actuar rápidamente, ¡porque el momento del ajuste de cuentas estaba cerca!</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123</a:t>
            </a:fld>
            <a:endParaRPr lang="en-US" dirty="0"/>
          </a:p>
        </p:txBody>
      </p:sp>
    </p:spTree>
    <p:extLst>
      <p:ext uri="{BB962C8B-B14F-4D97-AF65-F5344CB8AC3E}">
        <p14:creationId xmlns:p14="http://schemas.microsoft.com/office/powerpoint/2010/main" val="57555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Lazarus and Dives/ Lazaro y </a:t>
            </a:r>
            <a:r>
              <a:rPr lang="en-US" b="1" dirty="0" err="1">
                <a:solidFill>
                  <a:srgbClr val="C00000"/>
                </a:solidFill>
              </a:rPr>
              <a:t>el</a:t>
            </a:r>
            <a:r>
              <a:rPr lang="en-US" b="1" dirty="0">
                <a:solidFill>
                  <a:srgbClr val="C00000"/>
                </a:solidFill>
              </a:rPr>
              <a:t> Rico </a:t>
            </a:r>
          </a:p>
        </p:txBody>
      </p:sp>
      <p:sp>
        <p:nvSpPr>
          <p:cNvPr id="3" name="Content Placeholder 2"/>
          <p:cNvSpPr>
            <a:spLocks noGrp="1"/>
          </p:cNvSpPr>
          <p:nvPr>
            <p:ph idx="1"/>
          </p:nvPr>
        </p:nvSpPr>
        <p:spPr>
          <a:xfrm>
            <a:off x="2589211" y="1905001"/>
            <a:ext cx="9143244" cy="4720882"/>
          </a:xfrm>
        </p:spPr>
        <p:txBody>
          <a:bodyPr>
            <a:normAutofit fontScale="92500" lnSpcReduction="10000"/>
          </a:bodyPr>
          <a:lstStyle/>
          <a:p>
            <a:pPr marL="0" indent="0">
              <a:buNone/>
            </a:pPr>
            <a:endParaRPr lang="es-ES" sz="2800" b="1" dirty="0">
              <a:solidFill>
                <a:srgbClr val="002060"/>
              </a:solidFill>
            </a:endParaRPr>
          </a:p>
          <a:p>
            <a:pPr marL="0" indent="0">
              <a:buNone/>
            </a:pPr>
            <a:r>
              <a:rPr lang="es-ES" sz="2800" b="1" dirty="0">
                <a:solidFill>
                  <a:srgbClr val="002060"/>
                </a:solidFill>
              </a:rPr>
              <a:t>Esta historia es probablemente una nueva versión de otra historia popular traída por los judíos de Alejandría a Palestina, la historia de un hombre rico con un funeral elaborado que terminó en tormento, y un hombre pobre, enterrado sin honores, que fue recompensado en la otra vida.</a:t>
            </a:r>
            <a:endParaRPr lang="en-US" sz="2800" b="1" dirty="0">
              <a:solidFill>
                <a:srgbClr val="002060"/>
              </a:solidFill>
            </a:endParaRPr>
          </a:p>
          <a:p>
            <a:r>
              <a:rPr lang="es-ES" sz="2200" i="1" dirty="0"/>
              <a:t>El objetivo de la parábola no es tanto describir la otra vida como señalar que aquellos que se niegan a escuchar a Moisés y los profetas no serán convencidos ni siquiera por una resurrección.</a:t>
            </a:r>
          </a:p>
          <a:p>
            <a:r>
              <a:rPr lang="es-ES" sz="2200" i="1" dirty="0"/>
              <a:t>Las imágenes del tormento ardiente se extraen de la literatura apocalíptica judía (2 Enoc 9-10).</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124</a:t>
            </a:fld>
            <a:endParaRPr lang="en-US" dirty="0"/>
          </a:p>
        </p:txBody>
      </p:sp>
    </p:spTree>
    <p:extLst>
      <p:ext uri="{BB962C8B-B14F-4D97-AF65-F5344CB8AC3E}">
        <p14:creationId xmlns:p14="http://schemas.microsoft.com/office/powerpoint/2010/main" val="27878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4000" dirty="0"/>
              <a:t>MORE TEACHING &amp; MIRACLES</a:t>
            </a:r>
          </a:p>
          <a:p>
            <a:r>
              <a:rPr lang="en-US" sz="4000" dirty="0"/>
              <a:t>MAS ENSEÑANZAS Y MILAGROS</a:t>
            </a:r>
          </a:p>
        </p:txBody>
      </p:sp>
    </p:spTree>
    <p:extLst>
      <p:ext uri="{BB962C8B-B14F-4D97-AF65-F5344CB8AC3E}">
        <p14:creationId xmlns:p14="http://schemas.microsoft.com/office/powerpoint/2010/main" val="34330144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ALONG THE WAY/ POR EL CAMINO </a:t>
            </a:r>
            <a:r>
              <a:rPr lang="en-US" sz="2400" b="1" dirty="0">
                <a:solidFill>
                  <a:srgbClr val="C00000"/>
                </a:solidFill>
              </a:rPr>
              <a:t>(17:1-37)</a:t>
            </a:r>
          </a:p>
        </p:txBody>
      </p:sp>
      <p:sp>
        <p:nvSpPr>
          <p:cNvPr id="3" name="Content Placeholder 2"/>
          <p:cNvSpPr>
            <a:spLocks noGrp="1"/>
          </p:cNvSpPr>
          <p:nvPr>
            <p:ph idx="1"/>
          </p:nvPr>
        </p:nvSpPr>
        <p:spPr>
          <a:xfrm>
            <a:off x="2589211" y="2133599"/>
            <a:ext cx="9062461" cy="4488873"/>
          </a:xfrm>
        </p:spPr>
        <p:txBody>
          <a:bodyPr>
            <a:normAutofit lnSpcReduction="10000"/>
          </a:bodyPr>
          <a:lstStyle/>
          <a:p>
            <a:pPr marL="0" indent="0">
              <a:buNone/>
            </a:pPr>
            <a:endParaRPr lang="es-ES" sz="2800" b="1" dirty="0">
              <a:solidFill>
                <a:srgbClr val="002060"/>
              </a:solidFill>
            </a:endParaRPr>
          </a:p>
          <a:p>
            <a:pPr marL="0" indent="0">
              <a:buNone/>
            </a:pPr>
            <a:r>
              <a:rPr lang="es-ES" sz="2800" b="1" dirty="0">
                <a:solidFill>
                  <a:srgbClr val="002060"/>
                </a:solidFill>
              </a:rPr>
              <a:t>A medida que Jesús se acercaba continuamente a Jerusalén, su enseñanza alternaba entre las multitudes y sus discípulos.</a:t>
            </a:r>
          </a:p>
          <a:p>
            <a:pPr lvl="1"/>
            <a:r>
              <a:rPr lang="es-ES" sz="2200" i="1" dirty="0"/>
              <a:t>A los discípulos, Jesús les enseñó sobre las ofensas, el perdón y el discipulado.</a:t>
            </a:r>
          </a:p>
          <a:p>
            <a:pPr lvl="1"/>
            <a:r>
              <a:rPr lang="es-ES" sz="2200" i="1" dirty="0"/>
              <a:t>Entre las multitudes, continuó extendiéndose con compasión, como la curación de los 10 leprosos.</a:t>
            </a:r>
          </a:p>
          <a:p>
            <a:pPr lvl="1"/>
            <a:r>
              <a:rPr lang="es-ES" sz="2200" i="1" dirty="0"/>
              <a:t>El mensaje era claro: el reino de Dios no era el esperado popularmente. Era interno antes de convertirse en externo. El sufrimiento debe preceder a la gloria apocalíptica.</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126</a:t>
            </a:fld>
            <a:endParaRPr lang="en-US" dirty="0"/>
          </a:p>
        </p:txBody>
      </p:sp>
    </p:spTree>
    <p:extLst>
      <p:ext uri="{BB962C8B-B14F-4D97-AF65-F5344CB8AC3E}">
        <p14:creationId xmlns:p14="http://schemas.microsoft.com/office/powerpoint/2010/main" val="18784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APPROACHING JERICHO / ACERCANDOSE A JERICO</a:t>
            </a:r>
            <a:r>
              <a:rPr lang="en-US" sz="2400" b="1" dirty="0">
                <a:solidFill>
                  <a:srgbClr val="C00000"/>
                </a:solidFill>
              </a:rPr>
              <a:t>(18:1-34)</a:t>
            </a:r>
            <a:endParaRPr lang="en-US" b="1" dirty="0">
              <a:solidFill>
                <a:srgbClr val="C00000"/>
              </a:solidFill>
            </a:endParaRPr>
          </a:p>
        </p:txBody>
      </p:sp>
      <p:sp>
        <p:nvSpPr>
          <p:cNvPr id="3" name="Content Placeholder 2"/>
          <p:cNvSpPr>
            <a:spLocks noGrp="1"/>
          </p:cNvSpPr>
          <p:nvPr>
            <p:ph idx="1"/>
          </p:nvPr>
        </p:nvSpPr>
        <p:spPr>
          <a:xfrm>
            <a:off x="2589212" y="2133600"/>
            <a:ext cx="8915400" cy="4572000"/>
          </a:xfrm>
        </p:spPr>
        <p:txBody>
          <a:bodyPr>
            <a:normAutofit lnSpcReduction="10000"/>
          </a:bodyPr>
          <a:lstStyle/>
          <a:p>
            <a:pPr marL="0" indent="0">
              <a:buNone/>
            </a:pPr>
            <a:r>
              <a:rPr lang="es-ES" sz="2800" b="1" dirty="0">
                <a:solidFill>
                  <a:srgbClr val="002060"/>
                </a:solidFill>
              </a:rPr>
              <a:t>Jericó (18:35), donde los peregrinos vadearon el Jordán en su camino a las fiestas, fue el comienzo del ascenso montañoso hacia Jerusalén.</a:t>
            </a:r>
            <a:endParaRPr lang="en-US" sz="2800" b="1" dirty="0">
              <a:solidFill>
                <a:srgbClr val="002060"/>
              </a:solidFill>
            </a:endParaRPr>
          </a:p>
          <a:p>
            <a:pPr lvl="1"/>
            <a:r>
              <a:rPr lang="es-ES" sz="2200" i="1" dirty="0"/>
              <a:t>Jesús dio otra parábola sobre la oración, la viuda persistente, y como la anterior (cf. 11: 5-13), es una parábola de contraste.</a:t>
            </a:r>
          </a:p>
          <a:p>
            <a:pPr lvl="1"/>
            <a:r>
              <a:rPr lang="es-ES" sz="2200" i="1" dirty="0"/>
              <a:t>Esta parábola fue seguida por la parábola de los dos adoradores.</a:t>
            </a:r>
          </a:p>
          <a:p>
            <a:pPr lvl="1"/>
            <a:r>
              <a:rPr lang="es-ES" sz="2200" i="1" dirty="0"/>
              <a:t>Mientras se acercaban a Jericó, Jesús enfatizó una vez más que su llegada a Jerusalén sería acompañada por el rechazo, la muerte y la resurrección (cf. 9:22, 44-45; 12:50; 13:33; 17:25).</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127</a:t>
            </a:fld>
            <a:endParaRPr lang="en-US" dirty="0"/>
          </a:p>
        </p:txBody>
      </p:sp>
    </p:spTree>
    <p:extLst>
      <p:ext uri="{BB962C8B-B14F-4D97-AF65-F5344CB8AC3E}">
        <p14:creationId xmlns:p14="http://schemas.microsoft.com/office/powerpoint/2010/main" val="18184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0B50835E-F128-48DE-B6F8-040FB689EB95}" type="slidenum">
              <a:rPr lang="en-US" altLang="en-US"/>
              <a:pPr/>
              <a:t>128</a:t>
            </a:fld>
            <a:endParaRPr lang="en-US" altLang="en-US"/>
          </a:p>
        </p:txBody>
      </p:sp>
      <p:sp>
        <p:nvSpPr>
          <p:cNvPr id="239618" name="Text Box 2"/>
          <p:cNvSpPr txBox="1">
            <a:spLocks noChangeArrowheads="1"/>
          </p:cNvSpPr>
          <p:nvPr/>
        </p:nvSpPr>
        <p:spPr bwMode="auto">
          <a:xfrm>
            <a:off x="1503363" y="980050"/>
            <a:ext cx="32766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n-US" sz="2000" b="1" dirty="0">
                <a:solidFill>
                  <a:srgbClr val="FFFF99"/>
                </a:solidFill>
                <a:latin typeface="Arial Narrow" panose="020B0606020202030204" pitchFamily="34" charset="0"/>
              </a:rPr>
              <a:t>El viaje entre Judea y Galilea siguió una de dos rutas. La ruta más habitual era vadear el Jordán en el norte, viajar por el lado oriental del río y volver a vadear cerca del extremo sur del Jordán cerca de Jericó (evitando así Samaria). La ruta menos transitada era más directa, a través de Samaria, pero debido a las relaciones hostiles entre judíos y samaritanos (así como al riesgo de impureza ritual), rara vez se usaba.</a:t>
            </a:r>
            <a:endParaRPr lang="en-US" altLang="en-US" sz="2000" b="1" dirty="0">
              <a:latin typeface="Arial Narrow" panose="020B0606020202030204" pitchFamily="34" charset="0"/>
            </a:endParaRPr>
          </a:p>
        </p:txBody>
      </p:sp>
      <p:pic>
        <p:nvPicPr>
          <p:cNvPr id="239619" name="Picture 3" descr="nt_israel-flat[1]"/>
          <p:cNvPicPr>
            <a:picLocks noGrp="1" noChangeAspect="1" noChangeArrowheads="1"/>
          </p:cNvPicPr>
          <p:nvPr>
            <p:ph/>
          </p:nvPr>
        </p:nvPicPr>
        <p:blipFill>
          <a:blip r:embed="rId2">
            <a:lum contrast="36000"/>
            <a:extLst>
              <a:ext uri="{28A0092B-C50C-407E-A947-70E740481C1C}">
                <a14:useLocalDpi xmlns:a14="http://schemas.microsoft.com/office/drawing/2010/main"/>
              </a:ext>
            </a:extLst>
          </a:blip>
          <a:srcRect/>
          <a:stretch>
            <a:fillRect/>
          </a:stretch>
        </p:blipFill>
        <p:spPr>
          <a:xfrm>
            <a:off x="5064126" y="0"/>
            <a:ext cx="56038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9621" name="Line 5"/>
          <p:cNvSpPr>
            <a:spLocks noChangeShapeType="1"/>
          </p:cNvSpPr>
          <p:nvPr/>
        </p:nvSpPr>
        <p:spPr bwMode="auto">
          <a:xfrm flipH="1">
            <a:off x="8077200" y="2133600"/>
            <a:ext cx="914400" cy="3962400"/>
          </a:xfrm>
          <a:prstGeom prst="line">
            <a:avLst/>
          </a:prstGeom>
          <a:noFill/>
          <a:ln w="76200">
            <a:solidFill>
              <a:srgbClr val="00FF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622" name="Line 6"/>
          <p:cNvSpPr>
            <a:spLocks noChangeShapeType="1"/>
          </p:cNvSpPr>
          <p:nvPr/>
        </p:nvSpPr>
        <p:spPr bwMode="auto">
          <a:xfrm>
            <a:off x="5791200" y="6096000"/>
            <a:ext cx="2286000" cy="0"/>
          </a:xfrm>
          <a:prstGeom prst="line">
            <a:avLst/>
          </a:prstGeom>
          <a:noFill/>
          <a:ln w="76200">
            <a:solidFill>
              <a:srgbClr val="00FF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623" name="Line 7"/>
          <p:cNvSpPr>
            <a:spLocks noChangeShapeType="1"/>
          </p:cNvSpPr>
          <p:nvPr/>
        </p:nvSpPr>
        <p:spPr bwMode="auto">
          <a:xfrm flipH="1" flipV="1">
            <a:off x="8382000" y="685800"/>
            <a:ext cx="609600" cy="1447800"/>
          </a:xfrm>
          <a:prstGeom prst="line">
            <a:avLst/>
          </a:prstGeom>
          <a:noFill/>
          <a:ln w="76200">
            <a:solidFill>
              <a:srgbClr val="00FF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0578689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141317" name="Picture 5" descr="BAS07"/>
          <p:cNvPicPr>
            <a:picLocks noGrp="1" noChangeAspect="1" noChangeArrowheads="1"/>
          </p:cNvPicPr>
          <p:nvPr>
            <p:ph/>
          </p:nvPr>
        </p:nvPicPr>
        <p:blipFill rotWithShape="1">
          <a:blip r:embed="rId2" cstate="email">
            <a:extLst>
              <a:ext uri="{28A0092B-C50C-407E-A947-70E740481C1C}">
                <a14:useLocalDpi xmlns:a14="http://schemas.microsoft.com/office/drawing/2010/main"/>
              </a:ext>
            </a:extLst>
          </a:blip>
          <a:srcRect l="-44"/>
          <a:stretch/>
        </p:blipFill>
        <p:spPr>
          <a:xfrm>
            <a:off x="179972" y="-1323"/>
            <a:ext cx="11833841" cy="6859323"/>
          </a:xfrm>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358159" y="6147137"/>
            <a:ext cx="11833841" cy="461665"/>
          </a:xfrm>
          <a:prstGeom prst="rect">
            <a:avLst/>
          </a:prstGeom>
          <a:solidFill>
            <a:schemeClr val="bg2">
              <a:lumMod val="25000"/>
            </a:schemeClr>
          </a:solidFill>
          <a:ln>
            <a:noFill/>
          </a:ln>
          <a:effectLst/>
        </p:spPr>
        <p:txBody>
          <a:bodyPr wrap="square">
            <a:spAutoFit/>
          </a:bodyPr>
          <a:lstStyle/>
          <a:p>
            <a:pPr algn="ctr">
              <a:spcBef>
                <a:spcPct val="50000"/>
              </a:spcBef>
            </a:pPr>
            <a:r>
              <a:rPr lang="es-ES" altLang="en-US" sz="2400" b="1" dirty="0">
                <a:solidFill>
                  <a:srgbClr val="FFFF99"/>
                </a:solidFill>
                <a:effectLst>
                  <a:outerShdw blurRad="38100" dist="38100" dir="2700000" algn="tl">
                    <a:srgbClr val="000000">
                      <a:alpha val="43137"/>
                    </a:srgbClr>
                  </a:outerShdw>
                </a:effectLst>
              </a:rPr>
              <a:t>El río Jordán dividió a Perea (oeste) de Judea (este).</a:t>
            </a:r>
            <a:endParaRPr lang="en-US" altLang="en-US" sz="2400" b="1" dirty="0">
              <a:solidFill>
                <a:srgbClr val="FFFF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2252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Structure/ </a:t>
            </a:r>
            <a:r>
              <a:rPr lang="en-US" b="1" dirty="0" err="1">
                <a:solidFill>
                  <a:srgbClr val="C00000"/>
                </a:solidFill>
              </a:rPr>
              <a:t>Estructura</a:t>
            </a:r>
            <a:endParaRPr lang="en-US" b="1" dirty="0">
              <a:solidFill>
                <a:srgbClr val="C00000"/>
              </a:solidFill>
            </a:endParaRPr>
          </a:p>
        </p:txBody>
      </p:sp>
      <p:sp>
        <p:nvSpPr>
          <p:cNvPr id="7" name="Content Placeholder 6"/>
          <p:cNvSpPr>
            <a:spLocks noGrp="1"/>
          </p:cNvSpPr>
          <p:nvPr>
            <p:ph idx="1"/>
          </p:nvPr>
        </p:nvSpPr>
        <p:spPr>
          <a:xfrm>
            <a:off x="1389551" y="2112335"/>
            <a:ext cx="4394561" cy="3693042"/>
          </a:xfrm>
        </p:spPr>
        <p:txBody>
          <a:bodyPr>
            <a:normAutofit fontScale="85000" lnSpcReduction="20000"/>
          </a:bodyPr>
          <a:lstStyle/>
          <a:p>
            <a:pPr marL="0" indent="0">
              <a:buNone/>
            </a:pPr>
            <a:r>
              <a:rPr lang="en-US" sz="2800" b="1" dirty="0">
                <a:solidFill>
                  <a:srgbClr val="002060"/>
                </a:solidFill>
              </a:rPr>
              <a:t>The Third Gospel easily divides into four major blocks of material:</a:t>
            </a:r>
          </a:p>
          <a:p>
            <a:pPr marL="914400" lvl="1" indent="-457200">
              <a:buFont typeface="+mj-lt"/>
              <a:buAutoNum type="arabicPeriod"/>
            </a:pPr>
            <a:r>
              <a:rPr lang="en-US" sz="2400" i="1" dirty="0">
                <a:solidFill>
                  <a:schemeClr val="tx1"/>
                </a:solidFill>
              </a:rPr>
              <a:t>The birth and infancy narratives (1-2)</a:t>
            </a:r>
          </a:p>
          <a:p>
            <a:pPr marL="914400" lvl="1" indent="-457200">
              <a:buFont typeface="+mj-lt"/>
              <a:buAutoNum type="arabicPeriod"/>
            </a:pPr>
            <a:r>
              <a:rPr lang="en-US" sz="2400" i="1" dirty="0">
                <a:solidFill>
                  <a:schemeClr val="tx1"/>
                </a:solidFill>
              </a:rPr>
              <a:t>The Galilean ministry (3:1—9:50)</a:t>
            </a:r>
          </a:p>
          <a:p>
            <a:pPr marL="914400" lvl="1" indent="-457200">
              <a:buFont typeface="+mj-lt"/>
              <a:buAutoNum type="arabicPeriod"/>
            </a:pPr>
            <a:r>
              <a:rPr lang="en-US" sz="2400" i="1" dirty="0">
                <a:solidFill>
                  <a:schemeClr val="tx1"/>
                </a:solidFill>
              </a:rPr>
              <a:t>The travel narratives (9:51—19:44)</a:t>
            </a:r>
          </a:p>
          <a:p>
            <a:pPr marL="914400" lvl="1" indent="-457200">
              <a:buFont typeface="+mj-lt"/>
              <a:buAutoNum type="arabicPeriod"/>
            </a:pPr>
            <a:r>
              <a:rPr lang="en-US" sz="2400" i="1" dirty="0">
                <a:solidFill>
                  <a:schemeClr val="tx1"/>
                </a:solidFill>
              </a:rPr>
              <a:t>The passion narratives (19:45—24:53)</a:t>
            </a:r>
          </a:p>
        </p:txBody>
      </p:sp>
      <p:sp>
        <p:nvSpPr>
          <p:cNvPr id="5" name="Slide Number Placeholder 4"/>
          <p:cNvSpPr>
            <a:spLocks noGrp="1"/>
          </p:cNvSpPr>
          <p:nvPr>
            <p:ph type="sldNum" sz="quarter" idx="12"/>
          </p:nvPr>
        </p:nvSpPr>
        <p:spPr/>
        <p:txBody>
          <a:bodyPr/>
          <a:lstStyle/>
          <a:p>
            <a:fld id="{30E87EE9-7E76-4E33-8772-9029F74C8BA8}" type="slidenum">
              <a:rPr lang="en-US" altLang="en-US" smtClean="0"/>
              <a:pPr/>
              <a:t>13</a:t>
            </a:fld>
            <a:endParaRPr lang="en-US" altLang="en-US"/>
          </a:p>
        </p:txBody>
      </p:sp>
      <p:sp>
        <p:nvSpPr>
          <p:cNvPr id="8" name="Content Placeholder 6">
            <a:extLst>
              <a:ext uri="{FF2B5EF4-FFF2-40B4-BE49-F238E27FC236}">
                <a16:creationId xmlns:a16="http://schemas.microsoft.com/office/drawing/2014/main" id="{6A9E6A12-DD7C-4FD1-AF39-D964A62EF828}"/>
              </a:ext>
            </a:extLst>
          </p:cNvPr>
          <p:cNvSpPr txBox="1">
            <a:spLocks/>
          </p:cNvSpPr>
          <p:nvPr/>
        </p:nvSpPr>
        <p:spPr>
          <a:xfrm>
            <a:off x="6096000" y="1905000"/>
            <a:ext cx="5621079" cy="411302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El Tercer Evangelio se divide fácilmente en cuatro bloques principales de material:</a:t>
            </a:r>
            <a:endParaRPr lang="en-US" sz="2800" b="1" dirty="0">
              <a:solidFill>
                <a:srgbClr val="002060"/>
              </a:solidFill>
            </a:endParaRPr>
          </a:p>
          <a:p>
            <a:pPr marL="914400" lvl="1" indent="-457200">
              <a:buFont typeface="+mj-lt"/>
              <a:buAutoNum type="arabicPeriod"/>
            </a:pPr>
            <a:r>
              <a:rPr lang="es-ES" sz="2400" i="1" dirty="0">
                <a:solidFill>
                  <a:schemeClr val="tx1"/>
                </a:solidFill>
              </a:rPr>
              <a:t>Las narrativas del nacimiento y la infancia (1-2)</a:t>
            </a:r>
          </a:p>
          <a:p>
            <a:pPr marL="914400" lvl="1" indent="-457200">
              <a:buFont typeface="+mj-lt"/>
              <a:buAutoNum type="arabicPeriod"/>
            </a:pPr>
            <a:r>
              <a:rPr lang="es-ES" sz="2400" i="1" dirty="0">
                <a:solidFill>
                  <a:schemeClr val="tx1"/>
                </a:solidFill>
              </a:rPr>
              <a:t>El ministerio de Galilea (3: 1—9: 50)</a:t>
            </a:r>
          </a:p>
          <a:p>
            <a:pPr marL="914400" lvl="1" indent="-457200">
              <a:buFont typeface="+mj-lt"/>
              <a:buAutoNum type="arabicPeriod"/>
            </a:pPr>
            <a:r>
              <a:rPr lang="es-ES" sz="2400" i="1" dirty="0">
                <a:solidFill>
                  <a:schemeClr val="tx1"/>
                </a:solidFill>
              </a:rPr>
              <a:t>Las narraciones de viajes (9: 51-19: 44)</a:t>
            </a:r>
          </a:p>
          <a:p>
            <a:pPr marL="914400" lvl="1" indent="-457200">
              <a:buFont typeface="+mj-lt"/>
              <a:buAutoNum type="arabicPeriod"/>
            </a:pPr>
            <a:r>
              <a:rPr lang="es-ES" sz="2400" i="1" dirty="0">
                <a:solidFill>
                  <a:schemeClr val="tx1"/>
                </a:solidFill>
              </a:rPr>
              <a:t>Las narrativas de la pasión (19: 45-24: 53)</a:t>
            </a:r>
            <a:endParaRPr lang="en-US" sz="2400" i="1" dirty="0">
              <a:solidFill>
                <a:schemeClr val="tx1"/>
              </a:solidFill>
            </a:endParaRPr>
          </a:p>
        </p:txBody>
      </p:sp>
    </p:spTree>
    <p:extLst>
      <p:ext uri="{BB962C8B-B14F-4D97-AF65-F5344CB8AC3E}">
        <p14:creationId xmlns:p14="http://schemas.microsoft.com/office/powerpoint/2010/main" val="42260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61EAE3F-3ECC-4CDF-875C-CEE252F7B40F}" type="slidenum">
              <a:rPr lang="en-US" altLang="en-US"/>
              <a:pPr/>
              <a:t>130</a:t>
            </a:fld>
            <a:endParaRPr lang="en-US" altLang="en-US"/>
          </a:p>
        </p:txBody>
      </p:sp>
      <p:sp>
        <p:nvSpPr>
          <p:cNvPr id="235522" name="Rectangle 2"/>
          <p:cNvSpPr>
            <a:spLocks noGrp="1" noChangeArrowheads="1"/>
          </p:cNvSpPr>
          <p:nvPr>
            <p:ph type="title"/>
          </p:nvPr>
        </p:nvSpPr>
        <p:spPr>
          <a:xfrm>
            <a:off x="1955409" y="365030"/>
            <a:ext cx="9549203" cy="1280890"/>
          </a:xfrm>
        </p:spPr>
        <p:txBody>
          <a:bodyPr/>
          <a:lstStyle/>
          <a:p>
            <a:r>
              <a:rPr lang="en-US" altLang="en-US" b="1" dirty="0">
                <a:solidFill>
                  <a:srgbClr val="C00000"/>
                </a:solidFill>
              </a:rPr>
              <a:t>The Challenge of Wealth/ </a:t>
            </a:r>
            <a:r>
              <a:rPr lang="en-US" altLang="en-US" b="1" dirty="0" err="1">
                <a:solidFill>
                  <a:srgbClr val="C00000"/>
                </a:solidFill>
              </a:rPr>
              <a:t>Desafio</a:t>
            </a:r>
            <a:r>
              <a:rPr lang="en-US" altLang="en-US" b="1" dirty="0">
                <a:solidFill>
                  <a:srgbClr val="C00000"/>
                </a:solidFill>
              </a:rPr>
              <a:t> de la </a:t>
            </a:r>
            <a:r>
              <a:rPr lang="en-US" altLang="en-US" b="1" dirty="0" err="1">
                <a:solidFill>
                  <a:srgbClr val="C00000"/>
                </a:solidFill>
              </a:rPr>
              <a:t>riqueza</a:t>
            </a:r>
            <a:r>
              <a:rPr lang="en-US" altLang="en-US" b="1" dirty="0">
                <a:solidFill>
                  <a:srgbClr val="C00000"/>
                </a:solidFill>
              </a:rPr>
              <a:t> </a:t>
            </a:r>
            <a:r>
              <a:rPr lang="en-US" altLang="en-US" sz="2400" b="1" dirty="0">
                <a:solidFill>
                  <a:srgbClr val="C00000"/>
                </a:solidFill>
              </a:rPr>
              <a:t>(19:16-29)</a:t>
            </a:r>
          </a:p>
        </p:txBody>
      </p:sp>
      <p:sp>
        <p:nvSpPr>
          <p:cNvPr id="235523" name="Rectangle 3"/>
          <p:cNvSpPr>
            <a:spLocks noGrp="1" noChangeArrowheads="1"/>
          </p:cNvSpPr>
          <p:nvPr>
            <p:ph type="body" idx="1"/>
          </p:nvPr>
        </p:nvSpPr>
        <p:spPr>
          <a:xfrm>
            <a:off x="1955409" y="1645920"/>
            <a:ext cx="9549203" cy="5212080"/>
          </a:xfrm>
        </p:spPr>
        <p:txBody>
          <a:bodyPr>
            <a:normAutofit fontScale="92500" lnSpcReduction="20000"/>
          </a:bodyPr>
          <a:lstStyle/>
          <a:p>
            <a:pPr>
              <a:lnSpc>
                <a:spcPct val="90000"/>
              </a:lnSpc>
              <a:buFont typeface="Wingdings" panose="05000000000000000000" pitchFamily="2" charset="2"/>
              <a:buNone/>
            </a:pPr>
            <a:r>
              <a:rPr lang="es-ES" altLang="en-US" sz="3000" b="1" dirty="0">
                <a:solidFill>
                  <a:srgbClr val="002060"/>
                </a:solidFill>
              </a:rPr>
              <a:t>La respuesta de Jesús al gobernante que sostenía que había guardado los mandamientos fue que debía renunciar a su riqueza</a:t>
            </a:r>
            <a:r>
              <a:rPr lang="en-US" altLang="en-US" sz="3000" b="1" dirty="0">
                <a:solidFill>
                  <a:srgbClr val="002060"/>
                </a:solidFill>
              </a:rPr>
              <a:t>.</a:t>
            </a:r>
          </a:p>
          <a:p>
            <a:pPr>
              <a:lnSpc>
                <a:spcPct val="90000"/>
              </a:lnSpc>
            </a:pPr>
            <a:r>
              <a:rPr lang="es-ES" altLang="en-US" sz="2400" i="1" dirty="0"/>
              <a:t>Es sumamente difícil para los ricos someterse al gobierno de Dios, como lo demuestran las diversas interpretaciones cristianas de este pasaje.</a:t>
            </a:r>
          </a:p>
          <a:p>
            <a:pPr>
              <a:lnSpc>
                <a:spcPct val="90000"/>
              </a:lnSpc>
            </a:pPr>
            <a:r>
              <a:rPr lang="es-ES" altLang="en-US" sz="2400" b="1" i="1" dirty="0"/>
              <a:t>En el siglo V, comenzaron a aparecer interpolaciones en algunos manuscritos que decían: "Qué difícil es </a:t>
            </a:r>
            <a:r>
              <a:rPr lang="es-ES" altLang="en-US" sz="2400" b="1" i="1" u="sng" dirty="0"/>
              <a:t>para quienes confían en las riquezas ..."</a:t>
            </a:r>
          </a:p>
          <a:p>
            <a:pPr>
              <a:lnSpc>
                <a:spcPct val="90000"/>
              </a:lnSpc>
            </a:pPr>
            <a:r>
              <a:rPr lang="es-ES" altLang="en-US" sz="2400" b="1" i="1" dirty="0"/>
              <a:t>Algunos han sugerido que, dado que la palabra griega para "camello" es similar a la palabra "cable", Jesús quiso esta última.</a:t>
            </a:r>
          </a:p>
          <a:p>
            <a:pPr>
              <a:lnSpc>
                <a:spcPct val="90000"/>
              </a:lnSpc>
            </a:pPr>
            <a:r>
              <a:rPr lang="es-ES" altLang="en-US" sz="2400" b="1" i="1" dirty="0"/>
              <a:t>Otros se han referido al "ojo de la aguja" como una pequeña abertura en la puerta más grande de la ciudad, pero este idioma es demasiado tarde y es anacrónico.</a:t>
            </a:r>
          </a:p>
          <a:p>
            <a:pPr>
              <a:lnSpc>
                <a:spcPct val="90000"/>
              </a:lnSpc>
            </a:pPr>
            <a:r>
              <a:rPr lang="es-ES" altLang="en-US" sz="2400" i="1" dirty="0"/>
              <a:t>Aún así, los apóstoles que renunciaron a la riqueza para seguir a Jesús serían recompensados ​​al final.</a:t>
            </a:r>
          </a:p>
          <a:p>
            <a:pPr lvl="1">
              <a:lnSpc>
                <a:spcPct val="90000"/>
              </a:lnSpc>
            </a:pPr>
            <a:endParaRPr lang="en-US" altLang="en-US" sz="2000" i="1" dirty="0">
              <a:latin typeface="Arial Narrow" panose="020B0606020202030204" pitchFamily="34" charset="0"/>
            </a:endParaRPr>
          </a:p>
        </p:txBody>
      </p:sp>
    </p:spTree>
    <p:extLst>
      <p:ext uri="{BB962C8B-B14F-4D97-AF65-F5344CB8AC3E}">
        <p14:creationId xmlns:p14="http://schemas.microsoft.com/office/powerpoint/2010/main" val="122852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2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AT JERICHO/EN JERICO </a:t>
            </a:r>
            <a:r>
              <a:rPr lang="en-US" sz="2400" b="1" dirty="0">
                <a:solidFill>
                  <a:srgbClr val="C00000"/>
                </a:solidFill>
              </a:rPr>
              <a:t>(18:35—19:27)</a:t>
            </a:r>
          </a:p>
        </p:txBody>
      </p:sp>
      <p:sp>
        <p:nvSpPr>
          <p:cNvPr id="3" name="Content Placeholder 2"/>
          <p:cNvSpPr>
            <a:spLocks noGrp="1"/>
          </p:cNvSpPr>
          <p:nvPr>
            <p:ph idx="1"/>
          </p:nvPr>
        </p:nvSpPr>
        <p:spPr>
          <a:xfrm>
            <a:off x="2589211" y="1824105"/>
            <a:ext cx="9171380" cy="4724400"/>
          </a:xfrm>
        </p:spPr>
        <p:txBody>
          <a:bodyPr>
            <a:normAutofit lnSpcReduction="10000"/>
          </a:bodyPr>
          <a:lstStyle/>
          <a:p>
            <a:pPr marL="0" indent="0">
              <a:buNone/>
            </a:pPr>
            <a:r>
              <a:rPr lang="es-ES" sz="2800" b="1" dirty="0">
                <a:solidFill>
                  <a:srgbClr val="002060"/>
                </a:solidFill>
              </a:rPr>
              <a:t>En Jericó, Jesús inició el último tramo del viaje a Jerusalén</a:t>
            </a:r>
            <a:endParaRPr lang="en-US" sz="2800" b="1" dirty="0">
              <a:solidFill>
                <a:srgbClr val="002060"/>
              </a:solidFill>
            </a:endParaRPr>
          </a:p>
          <a:p>
            <a:pPr lvl="1"/>
            <a:r>
              <a:rPr lang="es-ES" sz="2200" i="1" dirty="0">
                <a:solidFill>
                  <a:schemeClr val="tx1"/>
                </a:solidFill>
              </a:rPr>
              <a:t>Sanó a un mendigo ciego.</a:t>
            </a:r>
          </a:p>
          <a:p>
            <a:pPr lvl="1"/>
            <a:r>
              <a:rPr lang="es-ES" sz="2200" i="1" dirty="0">
                <a:solidFill>
                  <a:schemeClr val="tx1"/>
                </a:solidFill>
              </a:rPr>
              <a:t>Lucas ofrece otra narrativa única de su evangelio, el arrepentimiento del recaudador de impuestos, Zaqueo.</a:t>
            </a:r>
          </a:p>
          <a:p>
            <a:pPr lvl="1"/>
            <a:r>
              <a:rPr lang="es-ES" sz="2200" i="1" dirty="0">
                <a:solidFill>
                  <a:schemeClr val="tx1"/>
                </a:solidFill>
              </a:rPr>
              <a:t>Contó la parábola de las 10 minas, que dio precisamente porque los peregrinos que iban a Jerusalén anticipaban la llegada del reino de Dios casi de inmediato. En la parábola, Jesús enfatizó el intervalo entre su primer y segundo advenimiento, un intervalo que debe haber sido desconcertante para todos. La idea de una "primera" y "segunda" venida del Mesías era desconocida en el judaísmo.</a:t>
            </a:r>
            <a:endParaRPr lang="en-US" sz="2200" i="1" dirty="0">
              <a:solidFill>
                <a:schemeClr val="tx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131</a:t>
            </a:fld>
            <a:endParaRPr lang="en-US" dirty="0"/>
          </a:p>
        </p:txBody>
      </p:sp>
    </p:spTree>
    <p:extLst>
      <p:ext uri="{BB962C8B-B14F-4D97-AF65-F5344CB8AC3E}">
        <p14:creationId xmlns:p14="http://schemas.microsoft.com/office/powerpoint/2010/main" val="12503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a:t>IN JERUSALEM</a:t>
            </a:r>
          </a:p>
        </p:txBody>
      </p:sp>
    </p:spTree>
    <p:extLst>
      <p:ext uri="{BB962C8B-B14F-4D97-AF65-F5344CB8AC3E}">
        <p14:creationId xmlns:p14="http://schemas.microsoft.com/office/powerpoint/2010/main" val="2536149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TRAVELOGUE IS COMPLETE/ EL VIAJE ESTA COMPLETO  </a:t>
            </a:r>
            <a:r>
              <a:rPr lang="en-US" sz="2400" b="1" dirty="0">
                <a:solidFill>
                  <a:srgbClr val="C00000"/>
                </a:solidFill>
              </a:rPr>
              <a:t>(19:28—21:38)</a:t>
            </a:r>
          </a:p>
        </p:txBody>
      </p:sp>
      <p:sp>
        <p:nvSpPr>
          <p:cNvPr id="3" name="Content Placeholder 2"/>
          <p:cNvSpPr>
            <a:spLocks noGrp="1"/>
          </p:cNvSpPr>
          <p:nvPr>
            <p:ph idx="1"/>
          </p:nvPr>
        </p:nvSpPr>
        <p:spPr>
          <a:xfrm>
            <a:off x="2589212" y="1881348"/>
            <a:ext cx="8915400" cy="4590757"/>
          </a:xfrm>
        </p:spPr>
        <p:txBody>
          <a:bodyPr>
            <a:normAutofit lnSpcReduction="10000"/>
          </a:bodyPr>
          <a:lstStyle/>
          <a:p>
            <a:pPr marL="0" indent="0">
              <a:buNone/>
            </a:pPr>
            <a:r>
              <a:rPr lang="es-ES" sz="2800" b="1" dirty="0">
                <a:solidFill>
                  <a:srgbClr val="002060"/>
                </a:solidFill>
              </a:rPr>
              <a:t>Con el diario de viaje terminado que comenzó en 9:51, Lucas ahora lleva su evangelio a un clímax al describir “las cosas que sucedieron en Jerusalén” (cf. 24:18).</a:t>
            </a:r>
            <a:endParaRPr lang="en-US" sz="2800" b="1" dirty="0">
              <a:solidFill>
                <a:srgbClr val="002060"/>
              </a:solidFill>
            </a:endParaRPr>
          </a:p>
          <a:p>
            <a:pPr lvl="1"/>
            <a:r>
              <a:rPr lang="es-ES" sz="2200" i="1" dirty="0"/>
              <a:t>La llamada "entrada triunfal" de Jesús prepara el escenario.</a:t>
            </a:r>
          </a:p>
          <a:p>
            <a:pPr lvl="1"/>
            <a:r>
              <a:rPr lang="es-ES" sz="2200" i="1" dirty="0"/>
              <a:t>Su limpieza del templo puso al liderazgo judío en su contra (19:47).</a:t>
            </a:r>
          </a:p>
          <a:p>
            <a:pPr lvl="1"/>
            <a:r>
              <a:rPr lang="es-ES" sz="2200" i="1" dirty="0"/>
              <a:t>Sus enseñanzas lo alejaron aún más de las autoridades del templo (20: 1-8, 19-26).</a:t>
            </a:r>
          </a:p>
          <a:p>
            <a:pPr lvl="1"/>
            <a:r>
              <a:rPr lang="es-ES" sz="2200" i="1" dirty="0"/>
              <a:t>Su enseñanza a sus discípulos sobre la caída del templo fue su último discurso extenso antes de su arresto.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133</a:t>
            </a:fld>
            <a:endParaRPr lang="en-US" dirty="0"/>
          </a:p>
        </p:txBody>
      </p:sp>
    </p:spTree>
    <p:extLst>
      <p:ext uri="{BB962C8B-B14F-4D97-AF65-F5344CB8AC3E}">
        <p14:creationId xmlns:p14="http://schemas.microsoft.com/office/powerpoint/2010/main" val="40473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Triumphant Entry/ La Entrada </a:t>
            </a:r>
            <a:r>
              <a:rPr lang="en-US" b="1" dirty="0" err="1">
                <a:solidFill>
                  <a:srgbClr val="C00000"/>
                </a:solidFill>
              </a:rPr>
              <a:t>Triunfal</a:t>
            </a:r>
            <a:endParaRPr lang="en-US" b="1" dirty="0">
              <a:solidFill>
                <a:srgbClr val="C00000"/>
              </a:solidFill>
            </a:endParaRPr>
          </a:p>
        </p:txBody>
      </p:sp>
      <p:sp>
        <p:nvSpPr>
          <p:cNvPr id="3" name="Content Placeholder 2"/>
          <p:cNvSpPr>
            <a:spLocks noGrp="1"/>
          </p:cNvSpPr>
          <p:nvPr>
            <p:ph idx="1"/>
          </p:nvPr>
        </p:nvSpPr>
        <p:spPr>
          <a:xfrm>
            <a:off x="2589211" y="1786752"/>
            <a:ext cx="9117879" cy="4724401"/>
          </a:xfrm>
        </p:spPr>
        <p:txBody>
          <a:bodyPr>
            <a:normAutofit lnSpcReduction="10000"/>
          </a:bodyPr>
          <a:lstStyle/>
          <a:p>
            <a:pPr marL="0" indent="0">
              <a:buNone/>
            </a:pPr>
            <a:r>
              <a:rPr lang="es-ES" sz="2800" b="1" dirty="0">
                <a:solidFill>
                  <a:srgbClr val="002060"/>
                </a:solidFill>
              </a:rPr>
              <a:t>En Betfagé y Betania, las dos últimas aldeas en el camino de Jericó antes de llegar a Jerusalén, Jesús envió a dos discípulos a buscar un pollino en el que cabalgar hasta la ciudad.</a:t>
            </a:r>
            <a:endParaRPr lang="en-US" sz="2800" b="1" dirty="0">
              <a:solidFill>
                <a:srgbClr val="002060"/>
              </a:solidFill>
            </a:endParaRPr>
          </a:p>
          <a:p>
            <a:pPr lvl="1"/>
            <a:r>
              <a:rPr lang="es-ES" sz="2200" i="1" dirty="0"/>
              <a:t>Cuando los peregrinos que acompañaban a Jesús vieron la ciudad aparecer a la vista, comenzaron a cantar el </a:t>
            </a:r>
            <a:r>
              <a:rPr lang="es-ES" sz="2200" i="1" dirty="0" err="1"/>
              <a:t>Hallel</a:t>
            </a:r>
            <a:r>
              <a:rPr lang="es-ES" sz="2200" i="1" dirty="0"/>
              <a:t> egipcio (Salmo 118).</a:t>
            </a:r>
          </a:p>
          <a:p>
            <a:pPr lvl="1"/>
            <a:r>
              <a:rPr lang="es-ES" sz="2200" i="1" dirty="0"/>
              <a:t>Los fariseos estaban furiosos, no porque se cantara el Salmo, sino porque se cantaba en honor de Jesús como el rey mesiánico venidero.</a:t>
            </a:r>
          </a:p>
          <a:p>
            <a:pPr lvl="1"/>
            <a:r>
              <a:rPr lang="es-ES" sz="2200" i="1" dirty="0"/>
              <a:t>Jesús, por su parte, comenzó a llorar por el desastroso futuro que le esperaba a la ciudad a escasos 40 años en el futuro.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134</a:t>
            </a:fld>
            <a:endParaRPr lang="en-US" dirty="0"/>
          </a:p>
        </p:txBody>
      </p:sp>
    </p:spTree>
    <p:extLst>
      <p:ext uri="{BB962C8B-B14F-4D97-AF65-F5344CB8AC3E}">
        <p14:creationId xmlns:p14="http://schemas.microsoft.com/office/powerpoint/2010/main" val="12196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44738" name="Picture 2" descr="NTA8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66863" y="0"/>
            <a:ext cx="45212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4739" name="Rectangle 3"/>
          <p:cNvSpPr>
            <a:spLocks noGrp="1" noChangeArrowheads="1"/>
          </p:cNvSpPr>
          <p:nvPr>
            <p:ph type="body" sz="half" idx="2"/>
          </p:nvPr>
        </p:nvSpPr>
        <p:spPr>
          <a:xfrm>
            <a:off x="6400800" y="346076"/>
            <a:ext cx="4038600" cy="5902325"/>
          </a:xfrm>
        </p:spPr>
        <p:txBody>
          <a:bodyPr/>
          <a:lstStyle/>
          <a:p>
            <a:pPr>
              <a:buFont typeface="Wingdings" panose="05000000000000000000" pitchFamily="2" charset="2"/>
              <a:buNone/>
            </a:pPr>
            <a:r>
              <a:rPr lang="es-ES" altLang="en-US" sz="2400" b="1" dirty="0">
                <a:solidFill>
                  <a:srgbClr val="FFFF99"/>
                </a:solidFill>
                <a:latin typeface="Arial Narrow" panose="020B0606020202030204" pitchFamily="34" charset="0"/>
              </a:rPr>
              <a:t>La puerta de oro sellada en el muro oriental de Jerusalén está en el lado de la ciudad a la que Jesús habría entrado en el camino desde Betania.</a:t>
            </a:r>
          </a:p>
          <a:p>
            <a:pPr>
              <a:buFont typeface="Wingdings" panose="05000000000000000000" pitchFamily="2" charset="2"/>
              <a:buNone/>
            </a:pPr>
            <a:endParaRPr lang="es-ES" altLang="en-US" sz="2400" b="1" dirty="0">
              <a:solidFill>
                <a:srgbClr val="FFFF99"/>
              </a:solidFill>
              <a:latin typeface="Arial Narrow" panose="020B0606020202030204" pitchFamily="34" charset="0"/>
            </a:endParaRPr>
          </a:p>
          <a:p>
            <a:pPr>
              <a:buFont typeface="Wingdings" panose="05000000000000000000" pitchFamily="2" charset="2"/>
              <a:buNone/>
            </a:pPr>
            <a:r>
              <a:rPr lang="es-ES" altLang="en-US" sz="2400" b="1" dirty="0">
                <a:solidFill>
                  <a:srgbClr val="FFFF99"/>
                </a:solidFill>
                <a:latin typeface="Arial Narrow" panose="020B0606020202030204" pitchFamily="34" charset="0"/>
              </a:rPr>
              <a:t>Esta puerta data del período bizantino, pero debajo de ella, en 1969, los arqueólogos descubrieron una puerta más antigua que probablemente habría sido por la que entró Jesús.</a:t>
            </a:r>
            <a:endParaRPr lang="en-US" altLang="en-US" sz="2400" b="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7032677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rgbClr val="C00000"/>
                </a:solidFill>
              </a:rPr>
              <a:t>The Cleansing of the Temple/ La </a:t>
            </a:r>
            <a:r>
              <a:rPr lang="en-US" b="1" dirty="0" err="1">
                <a:solidFill>
                  <a:srgbClr val="C00000"/>
                </a:solidFill>
              </a:rPr>
              <a:t>Limpieza</a:t>
            </a:r>
            <a:r>
              <a:rPr lang="en-US" b="1" dirty="0">
                <a:solidFill>
                  <a:srgbClr val="C00000"/>
                </a:solidFill>
              </a:rPr>
              <a:t> del </a:t>
            </a:r>
            <a:r>
              <a:rPr lang="en-US" b="1" dirty="0" err="1">
                <a:solidFill>
                  <a:srgbClr val="C00000"/>
                </a:solidFill>
              </a:rPr>
              <a:t>Templo</a:t>
            </a:r>
            <a:r>
              <a:rPr lang="en-US" b="1" dirty="0">
                <a:solidFill>
                  <a:srgbClr val="C00000"/>
                </a:solidFill>
              </a:rPr>
              <a:t> </a:t>
            </a:r>
          </a:p>
        </p:txBody>
      </p:sp>
      <p:sp>
        <p:nvSpPr>
          <p:cNvPr id="8" name="Content Placeholder 7"/>
          <p:cNvSpPr>
            <a:spLocks noGrp="1"/>
          </p:cNvSpPr>
          <p:nvPr>
            <p:ph idx="1"/>
          </p:nvPr>
        </p:nvSpPr>
        <p:spPr/>
        <p:txBody>
          <a:bodyPr>
            <a:normAutofit/>
          </a:bodyPr>
          <a:lstStyle/>
          <a:p>
            <a:pPr marL="0" indent="0">
              <a:buNone/>
            </a:pPr>
            <a:r>
              <a:rPr lang="es-ES" sz="2800" b="1" dirty="0">
                <a:solidFill>
                  <a:srgbClr val="002060"/>
                </a:solidFill>
              </a:rPr>
              <a:t>Los cuatro evangelios describen a Jesús limpiando el templo, expulsando a los cambistas y comerciantes que vendían animales de sacrificio.</a:t>
            </a:r>
            <a:endParaRPr lang="en-US" sz="2800" b="1" dirty="0">
              <a:solidFill>
                <a:srgbClr val="002060"/>
              </a:solidFill>
            </a:endParaRPr>
          </a:p>
          <a:p>
            <a:pPr lvl="1"/>
            <a:r>
              <a:rPr lang="es-ES" sz="2200" i="1" dirty="0"/>
              <a:t>Citó del sermón del templo de Jeremías (Jeremías 7), y sus acciones, como el sermón de Jeremías, implicaron el juicio de Dios sobre el templo.</a:t>
            </a:r>
          </a:p>
          <a:p>
            <a:pPr lvl="1"/>
            <a:r>
              <a:rPr lang="es-ES" sz="2200" i="1" dirty="0"/>
              <a:t>Esto pareció sellar la intención de las autoridades del templo de buscar la muerte de Jesús.</a:t>
            </a:r>
            <a:endParaRPr lang="en-US" sz="2200" i="1" dirty="0"/>
          </a:p>
        </p:txBody>
      </p:sp>
      <p:sp>
        <p:nvSpPr>
          <p:cNvPr id="5" name="Slide Number Placeholder 4"/>
          <p:cNvSpPr>
            <a:spLocks noGrp="1"/>
          </p:cNvSpPr>
          <p:nvPr>
            <p:ph type="sldNum" sz="quarter" idx="12"/>
          </p:nvPr>
        </p:nvSpPr>
        <p:spPr/>
        <p:txBody>
          <a:bodyPr/>
          <a:lstStyle/>
          <a:p>
            <a:fld id="{CE0EE932-E7B4-4E54-A77D-BED8DF3338A3}" type="slidenum">
              <a:rPr lang="en-US" altLang="en-US" smtClean="0"/>
              <a:pPr/>
              <a:t>136</a:t>
            </a:fld>
            <a:endParaRPr lang="en-US" altLang="en-US"/>
          </a:p>
        </p:txBody>
      </p:sp>
    </p:spTree>
    <p:extLst>
      <p:ext uri="{BB962C8B-B14F-4D97-AF65-F5344CB8AC3E}">
        <p14:creationId xmlns:p14="http://schemas.microsoft.com/office/powerpoint/2010/main" val="6341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body" sz="half" idx="3"/>
          </p:nvPr>
        </p:nvSpPr>
        <p:spPr>
          <a:xfrm>
            <a:off x="7391400" y="1948375"/>
            <a:ext cx="4191000" cy="3200400"/>
          </a:xfrm>
        </p:spPr>
        <p:txBody>
          <a:bodyPr>
            <a:normAutofit fontScale="92500"/>
          </a:bodyPr>
          <a:lstStyle/>
          <a:p>
            <a:pPr>
              <a:buFont typeface="Wingdings" panose="05000000000000000000" pitchFamily="2" charset="2"/>
              <a:buNone/>
            </a:pPr>
            <a:r>
              <a:rPr lang="es-ES" altLang="en-US" sz="2400" b="1" dirty="0">
                <a:solidFill>
                  <a:srgbClr val="FFC000"/>
                </a:solidFill>
                <a:latin typeface="Arial Narrow" panose="020B0606020202030204" pitchFamily="34" charset="0"/>
              </a:rPr>
              <a:t>La acuñación romana, como este Denario con la impresión del perfil de Tiberio César, se consideró una violación de los mandamientos primero y segundo. Por lo tanto, las monedas romanas tuvieron que cambiarse por monedas del templo para evitar el sacrilegio.</a:t>
            </a:r>
            <a:endParaRPr lang="en-US" altLang="en-US" sz="2400" b="1" dirty="0">
              <a:solidFill>
                <a:srgbClr val="FFC000"/>
              </a:solidFill>
              <a:latin typeface="Arial Narrow" panose="020B0606020202030204" pitchFamily="34" charset="0"/>
            </a:endParaRPr>
          </a:p>
        </p:txBody>
      </p:sp>
      <p:pic>
        <p:nvPicPr>
          <p:cNvPr id="245763" name="Picture 3" descr="NTA71"/>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450166" y="422031"/>
            <a:ext cx="6647424" cy="59088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91099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46786" name="Picture 2" descr="NTA2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886269" y="9578"/>
            <a:ext cx="10372578" cy="68484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6787" name="Text Box 3"/>
          <p:cNvSpPr txBox="1">
            <a:spLocks noChangeArrowheads="1"/>
          </p:cNvSpPr>
          <p:nvPr/>
        </p:nvSpPr>
        <p:spPr bwMode="auto">
          <a:xfrm>
            <a:off x="886269" y="5531287"/>
            <a:ext cx="10372577" cy="523220"/>
          </a:xfrm>
          <a:prstGeom prst="rect">
            <a:avLst/>
          </a:prstGeom>
          <a:solidFill>
            <a:schemeClr val="bg2">
              <a:lumMod val="25000"/>
            </a:schemeClr>
          </a:solidFill>
          <a:ln>
            <a:noFill/>
          </a:ln>
          <a:effectLst/>
        </p:spPr>
        <p:txBody>
          <a:bodyPr wrap="square">
            <a:spAutoFit/>
          </a:bodyPr>
          <a:lstStyle/>
          <a:p>
            <a:pPr algn="ctr">
              <a:spcBef>
                <a:spcPct val="50000"/>
              </a:spcBef>
            </a:pPr>
            <a:r>
              <a:rPr lang="es-ES" altLang="en-US" sz="2800" dirty="0">
                <a:solidFill>
                  <a:srgbClr val="FFFF99"/>
                </a:solidFill>
                <a:latin typeface="Arial Narrow" panose="020B0606020202030204" pitchFamily="34" charset="0"/>
              </a:rPr>
              <a:t>El Monte del Templo (mirando hacia el norte)</a:t>
            </a:r>
            <a:endParaRPr lang="en-US" altLang="en-US" sz="2800"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34413590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88" y="787782"/>
            <a:ext cx="10539412" cy="1280890"/>
          </a:xfrm>
        </p:spPr>
        <p:txBody>
          <a:bodyPr/>
          <a:lstStyle/>
          <a:p>
            <a:r>
              <a:rPr lang="en-US" b="1" dirty="0">
                <a:solidFill>
                  <a:srgbClr val="C00000"/>
                </a:solidFill>
              </a:rPr>
              <a:t>Jesus’ Temple Ministry/ </a:t>
            </a:r>
            <a:r>
              <a:rPr lang="en-US" b="1" dirty="0" err="1">
                <a:solidFill>
                  <a:srgbClr val="C00000"/>
                </a:solidFill>
              </a:rPr>
              <a:t>Ministerio</a:t>
            </a:r>
            <a:r>
              <a:rPr lang="en-US" b="1" dirty="0">
                <a:solidFill>
                  <a:srgbClr val="C00000"/>
                </a:solidFill>
              </a:rPr>
              <a:t> del </a:t>
            </a:r>
            <a:r>
              <a:rPr lang="en-US" b="1" dirty="0" err="1">
                <a:solidFill>
                  <a:srgbClr val="C00000"/>
                </a:solidFill>
              </a:rPr>
              <a:t>Templo</a:t>
            </a:r>
            <a:r>
              <a:rPr lang="en-US" b="1" dirty="0">
                <a:solidFill>
                  <a:srgbClr val="C00000"/>
                </a:solidFill>
              </a:rPr>
              <a:t> </a:t>
            </a:r>
          </a:p>
        </p:txBody>
      </p:sp>
      <p:sp>
        <p:nvSpPr>
          <p:cNvPr id="3" name="Content Placeholder 2"/>
          <p:cNvSpPr>
            <a:spLocks noGrp="1"/>
          </p:cNvSpPr>
          <p:nvPr>
            <p:ph idx="1"/>
          </p:nvPr>
        </p:nvSpPr>
        <p:spPr>
          <a:xfrm>
            <a:off x="1311579" y="1428226"/>
            <a:ext cx="10133100" cy="5429773"/>
          </a:xfrm>
        </p:spPr>
        <p:txBody>
          <a:bodyPr>
            <a:normAutofit/>
          </a:bodyPr>
          <a:lstStyle/>
          <a:p>
            <a:pPr marL="0" indent="0">
              <a:buNone/>
            </a:pPr>
            <a:r>
              <a:rPr lang="es-ES" sz="2800" b="1" dirty="0">
                <a:solidFill>
                  <a:srgbClr val="002060"/>
                </a:solidFill>
              </a:rPr>
              <a:t>Todos los días, Jesús permanecía a la vista del público en el templo, enseñando a la gente y abordando cuestiones teológicas difíciles que tenían la intención de atraparlo.</a:t>
            </a:r>
            <a:endParaRPr lang="en-US" sz="2800" b="1" dirty="0">
              <a:solidFill>
                <a:srgbClr val="002060"/>
              </a:solidFill>
            </a:endParaRPr>
          </a:p>
          <a:p>
            <a:pPr lvl="1"/>
            <a:r>
              <a:rPr lang="es-ES" sz="2200" i="1" dirty="0"/>
              <a:t>Algunas preguntas las desvió con otras preguntas (la pregunta sobre su autoridad).</a:t>
            </a:r>
          </a:p>
          <a:p>
            <a:pPr lvl="1"/>
            <a:r>
              <a:rPr lang="es-ES" sz="2200" i="1" dirty="0"/>
              <a:t>A algunos los abordó en parábolas (la parábola de los labradores de viñedos que mataron al propio hijo del propietario, basada en el Cantar de la viña de Isaías en Isaías 5).</a:t>
            </a:r>
          </a:p>
          <a:p>
            <a:pPr lvl="1"/>
            <a:r>
              <a:rPr lang="es-ES" sz="2200" i="1" dirty="0"/>
              <a:t>Algunos los manejó con hábiles respuestas (como la pregunta sobre el pago de impuestos a César).</a:t>
            </a:r>
          </a:p>
          <a:p>
            <a:pPr lvl="1"/>
            <a:r>
              <a:rPr lang="es-ES" sz="2200" i="1" dirty="0"/>
              <a:t>A algunos los enfrentó citando pasajes de la Torá (como la pregunta sobre el matrimonio en el más allá).</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139</a:t>
            </a:fld>
            <a:endParaRPr lang="en-US" dirty="0"/>
          </a:p>
        </p:txBody>
      </p:sp>
    </p:spTree>
    <p:extLst>
      <p:ext uri="{BB962C8B-B14F-4D97-AF65-F5344CB8AC3E}">
        <p14:creationId xmlns:p14="http://schemas.microsoft.com/office/powerpoint/2010/main" val="11253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655090" y="652245"/>
            <a:ext cx="8915399" cy="1668924"/>
          </a:xfrm>
        </p:spPr>
        <p:txBody>
          <a:bodyPr>
            <a:normAutofit fontScale="90000"/>
          </a:bodyPr>
          <a:lstStyle/>
          <a:p>
            <a:pPr algn="ctr"/>
            <a:r>
              <a:rPr lang="en-US" b="1" dirty="0">
                <a:solidFill>
                  <a:srgbClr val="FFC000"/>
                </a:solidFill>
                <a:effectLst>
                  <a:outerShdw blurRad="38100" dist="38100" dir="2700000" algn="tl">
                    <a:srgbClr val="000000">
                      <a:alpha val="43137"/>
                    </a:srgbClr>
                  </a:outerShdw>
                </a:effectLst>
              </a:rPr>
              <a:t>THREE EPOCHS/TRES ÉPOCAS</a:t>
            </a:r>
            <a:br>
              <a:rPr lang="es-ES" sz="2800" i="1" dirty="0">
                <a:solidFill>
                  <a:srgbClr val="FFFF99"/>
                </a:solidFill>
              </a:rPr>
            </a:br>
            <a:r>
              <a:rPr lang="es-ES" sz="2800" i="1" dirty="0">
                <a:solidFill>
                  <a:srgbClr val="FFFF99"/>
                </a:solidFill>
              </a:rPr>
              <a:t>Además del motivo geográfico, Lucas-Hechos tiene tres períodos de tiempo distinguibles, cada uno con un significado teológico.</a:t>
            </a:r>
            <a:endParaRPr lang="en-US" dirty="0">
              <a:solidFill>
                <a:srgbClr val="FFFF99"/>
              </a:solidFill>
            </a:endParaRPr>
          </a:p>
        </p:txBody>
      </p:sp>
      <p:sp>
        <p:nvSpPr>
          <p:cNvPr id="12" name="Content Placeholder 11"/>
          <p:cNvSpPr>
            <a:spLocks noGrp="1"/>
          </p:cNvSpPr>
          <p:nvPr>
            <p:ph sz="half" idx="1"/>
          </p:nvPr>
        </p:nvSpPr>
        <p:spPr>
          <a:xfrm>
            <a:off x="1190856" y="2799474"/>
            <a:ext cx="2954216" cy="2227383"/>
          </a:xfrm>
          <a:solidFill>
            <a:schemeClr val="accent5">
              <a:lumMod val="20000"/>
              <a:lumOff val="80000"/>
            </a:schemeClr>
          </a:solidFill>
          <a:ln>
            <a:solidFill>
              <a:schemeClr val="tx1"/>
            </a:solidFill>
          </a:ln>
        </p:spPr>
        <p:txBody>
          <a:bodyPr>
            <a:normAutofit/>
          </a:bodyPr>
          <a:lstStyle/>
          <a:p>
            <a:pPr marL="0" indent="0">
              <a:buNone/>
            </a:pPr>
            <a:r>
              <a:rPr lang="en-US" sz="2000" b="1" dirty="0">
                <a:solidFill>
                  <a:srgbClr val="C00000"/>
                </a:solidFill>
              </a:rPr>
              <a:t>PERIODO DE ISRAEL</a:t>
            </a:r>
            <a:endParaRPr lang="es-ES" sz="2000" i="1" dirty="0"/>
          </a:p>
          <a:p>
            <a:pPr marL="0" indent="0">
              <a:buNone/>
            </a:pPr>
            <a:r>
              <a:rPr lang="es-ES" sz="2000" i="1" dirty="0"/>
              <a:t>Lucas demarca entre el período de Israel y la venida de Jesús (16:16).</a:t>
            </a:r>
            <a:endParaRPr lang="en-US" sz="2000" i="1" dirty="0"/>
          </a:p>
        </p:txBody>
      </p:sp>
      <p:sp>
        <p:nvSpPr>
          <p:cNvPr id="13" name="Content Placeholder 12"/>
          <p:cNvSpPr>
            <a:spLocks noGrp="1"/>
          </p:cNvSpPr>
          <p:nvPr>
            <p:ph sz="half" idx="2"/>
          </p:nvPr>
        </p:nvSpPr>
        <p:spPr>
          <a:xfrm>
            <a:off x="4464043" y="2799474"/>
            <a:ext cx="3080825" cy="2227383"/>
          </a:xfrm>
          <a:solidFill>
            <a:schemeClr val="accent5">
              <a:lumMod val="40000"/>
              <a:lumOff val="60000"/>
            </a:schemeClr>
          </a:solidFill>
          <a:ln>
            <a:solidFill>
              <a:schemeClr val="tx1"/>
            </a:solidFill>
          </a:ln>
        </p:spPr>
        <p:txBody>
          <a:bodyPr>
            <a:normAutofit/>
          </a:bodyPr>
          <a:lstStyle/>
          <a:p>
            <a:pPr marL="0" indent="0">
              <a:buNone/>
            </a:pPr>
            <a:r>
              <a:rPr lang="en-US" sz="2000" b="1" dirty="0">
                <a:solidFill>
                  <a:srgbClr val="C00000"/>
                </a:solidFill>
              </a:rPr>
              <a:t>PERIODO DE JESUS</a:t>
            </a:r>
          </a:p>
          <a:p>
            <a:pPr marL="0" indent="0">
              <a:buNone/>
            </a:pPr>
            <a:r>
              <a:rPr lang="es-ES" sz="2000" i="1" dirty="0"/>
              <a:t>La mayor parte del Tercer Evangelio se le da al ministerio de Jesús, el Salvador y Mesías.</a:t>
            </a:r>
            <a:endParaRPr lang="en-US" sz="2000" i="1" dirty="0"/>
          </a:p>
        </p:txBody>
      </p:sp>
      <p:sp>
        <p:nvSpPr>
          <p:cNvPr id="14" name="Content Placeholder 12"/>
          <p:cNvSpPr txBox="1">
            <a:spLocks/>
          </p:cNvSpPr>
          <p:nvPr/>
        </p:nvSpPr>
        <p:spPr>
          <a:xfrm>
            <a:off x="7863839" y="2799475"/>
            <a:ext cx="3080825" cy="2227383"/>
          </a:xfrm>
          <a:prstGeom prst="rect">
            <a:avLst/>
          </a:prstGeom>
          <a:solidFill>
            <a:schemeClr val="accent5">
              <a:lumMod val="60000"/>
              <a:lumOff val="40000"/>
            </a:schemeClr>
          </a:solidFill>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rgbClr val="C00000"/>
                </a:solidFill>
              </a:rPr>
              <a:t>PERIODO DE LA IGLESIA</a:t>
            </a:r>
          </a:p>
          <a:p>
            <a:pPr marL="0" indent="0">
              <a:buNone/>
            </a:pPr>
            <a:r>
              <a:rPr lang="es-ES" sz="2000" i="1" dirty="0"/>
              <a:t>También delimita entre el período de Jesús y el período de la iglesia (</a:t>
            </a:r>
            <a:r>
              <a:rPr lang="es-ES" sz="2000" i="1" dirty="0" err="1"/>
              <a:t>Hch</a:t>
            </a:r>
            <a:r>
              <a:rPr lang="es-ES" sz="2000" i="1" dirty="0"/>
              <a:t>. 1: 1-2 8).</a:t>
            </a:r>
            <a:endParaRPr lang="en-US" sz="2000" i="1" dirty="0"/>
          </a:p>
        </p:txBody>
      </p:sp>
      <p:sp>
        <p:nvSpPr>
          <p:cNvPr id="15" name="TextBox 14"/>
          <p:cNvSpPr txBox="1"/>
          <p:nvPr/>
        </p:nvSpPr>
        <p:spPr>
          <a:xfrm>
            <a:off x="1371977" y="5176907"/>
            <a:ext cx="9481624" cy="1384995"/>
          </a:xfrm>
          <a:prstGeom prst="rect">
            <a:avLst/>
          </a:prstGeom>
          <a:noFill/>
        </p:spPr>
        <p:txBody>
          <a:bodyPr wrap="square" rtlCol="0">
            <a:spAutoFit/>
          </a:bodyPr>
          <a:lstStyle/>
          <a:p>
            <a:pPr algn="ctr"/>
            <a:r>
              <a:rPr lang="es-ES" sz="2800" b="1" dirty="0">
                <a:solidFill>
                  <a:srgbClr val="FFFF00"/>
                </a:solidFill>
                <a:effectLst>
                  <a:outerShdw blurRad="38100" dist="38100" dir="2700000" algn="tl">
                    <a:srgbClr val="000000">
                      <a:alpha val="43137"/>
                    </a:srgbClr>
                  </a:outerShdw>
                </a:effectLst>
                <a:latin typeface="Bradley Hand ITC" panose="03070402050302030203" pitchFamily="66" charset="0"/>
              </a:rPr>
              <a:t>La ley y los profetas fueron proclamados hasta Juan. Desde entonces se predica la buena noticia del reino de Dios… (</a:t>
            </a:r>
            <a:r>
              <a:rPr lang="es-ES" sz="2800" b="1" dirty="0" err="1">
                <a:solidFill>
                  <a:srgbClr val="FFFF00"/>
                </a:solidFill>
                <a:effectLst>
                  <a:outerShdw blurRad="38100" dist="38100" dir="2700000" algn="tl">
                    <a:srgbClr val="000000">
                      <a:alpha val="43137"/>
                    </a:srgbClr>
                  </a:outerShdw>
                </a:effectLst>
                <a:latin typeface="Bradley Hand ITC" panose="03070402050302030203" pitchFamily="66" charset="0"/>
              </a:rPr>
              <a:t>Lc</a:t>
            </a:r>
            <a:r>
              <a:rPr lang="es-ES" sz="2800" b="1" dirty="0">
                <a:solidFill>
                  <a:srgbClr val="FFFF00"/>
                </a:solidFill>
                <a:effectLst>
                  <a:outerShdw blurRad="38100" dist="38100" dir="2700000" algn="tl">
                    <a:srgbClr val="000000">
                      <a:alpha val="43137"/>
                    </a:srgbClr>
                  </a:outerShdw>
                </a:effectLst>
                <a:latin typeface="Bradley Hand ITC" panose="03070402050302030203" pitchFamily="66" charset="0"/>
              </a:rPr>
              <a:t> 16,16)</a:t>
            </a:r>
            <a:endParaRPr lang="en-US" sz="2800" b="1" dirty="0">
              <a:solidFill>
                <a:srgbClr val="FFFF00"/>
              </a:solidFill>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30007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randombar(horizontal)">
                                      <p:cBhvr>
                                        <p:cTn id="7" dur="500"/>
                                        <p:tgtEl>
                                          <p:spTgt spid="1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bg/>
                                          </p:spTgt>
                                        </p:tgtEl>
                                        <p:attrNameLst>
                                          <p:attrName>style.visibility</p:attrName>
                                        </p:attrNameLst>
                                      </p:cBhvr>
                                      <p:to>
                                        <p:strVal val="visible"/>
                                      </p:to>
                                    </p:set>
                                    <p:animEffect transition="in" filter="randombar(horizontal)">
                                      <p:cBhvr>
                                        <p:cTn id="15" dur="500"/>
                                        <p:tgtEl>
                                          <p:spTgt spid="13">
                                            <p:bg/>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 calcmode="lin" valueType="num">
                                      <p:cBhvr>
                                        <p:cTn id="28"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5638799" y="450166"/>
            <a:ext cx="4715022" cy="1322363"/>
          </a:xfrm>
        </p:spPr>
        <p:txBody>
          <a:bodyPr>
            <a:normAutofit fontScale="90000"/>
          </a:bodyPr>
          <a:lstStyle/>
          <a:p>
            <a:r>
              <a:rPr lang="en-US" altLang="en-US" sz="4000" dirty="0" err="1">
                <a:solidFill>
                  <a:srgbClr val="FFFF99"/>
                </a:solidFill>
                <a:latin typeface="Eras Demi ITC" pitchFamily="34" charset="0"/>
              </a:rPr>
              <a:t>Pagando</a:t>
            </a:r>
            <a:r>
              <a:rPr lang="en-US" altLang="en-US" sz="4000" dirty="0">
                <a:solidFill>
                  <a:srgbClr val="FFFF99"/>
                </a:solidFill>
                <a:latin typeface="Eras Demi ITC" pitchFamily="34" charset="0"/>
              </a:rPr>
              <a:t> </a:t>
            </a:r>
            <a:r>
              <a:rPr lang="en-US" altLang="en-US" sz="4000" dirty="0" err="1">
                <a:solidFill>
                  <a:srgbClr val="FFFF99"/>
                </a:solidFill>
                <a:latin typeface="Eras Demi ITC" pitchFamily="34" charset="0"/>
              </a:rPr>
              <a:t>el</a:t>
            </a:r>
            <a:r>
              <a:rPr lang="en-US" altLang="en-US" sz="4000" dirty="0">
                <a:solidFill>
                  <a:srgbClr val="FFFF99"/>
                </a:solidFill>
                <a:latin typeface="Eras Demi ITC" pitchFamily="34" charset="0"/>
              </a:rPr>
              <a:t> </a:t>
            </a:r>
            <a:r>
              <a:rPr lang="en-US" altLang="en-US" sz="4000" dirty="0" err="1">
                <a:solidFill>
                  <a:srgbClr val="FFFF99"/>
                </a:solidFill>
                <a:latin typeface="Eras Demi ITC" pitchFamily="34" charset="0"/>
              </a:rPr>
              <a:t>impuesto</a:t>
            </a:r>
            <a:r>
              <a:rPr lang="en-US" altLang="en-US" sz="4000" dirty="0">
                <a:solidFill>
                  <a:srgbClr val="FFFF99"/>
                </a:solidFill>
                <a:latin typeface="Eras Demi ITC" pitchFamily="34" charset="0"/>
              </a:rPr>
              <a:t> imperial</a:t>
            </a:r>
            <a:r>
              <a:rPr lang="en-US" altLang="en-US" sz="4000" dirty="0">
                <a:solidFill>
                  <a:srgbClr val="FFFF99"/>
                </a:solidFill>
              </a:rPr>
              <a:t> </a:t>
            </a:r>
            <a:r>
              <a:rPr lang="en-US" altLang="en-US" sz="2800" dirty="0">
                <a:solidFill>
                  <a:srgbClr val="FFFF99"/>
                </a:solidFill>
                <a:latin typeface="Arial Narrow" panose="020B0606020202030204" pitchFamily="34" charset="0"/>
              </a:rPr>
              <a:t>(22:15-22)</a:t>
            </a:r>
            <a:endParaRPr lang="en-US" altLang="en-US" sz="4000" dirty="0">
              <a:solidFill>
                <a:srgbClr val="FFFF99"/>
              </a:solidFill>
            </a:endParaRPr>
          </a:p>
        </p:txBody>
      </p:sp>
      <p:sp>
        <p:nvSpPr>
          <p:cNvPr id="254981" name="Rectangle 5"/>
          <p:cNvSpPr>
            <a:spLocks noGrp="1" noChangeArrowheads="1"/>
          </p:cNvSpPr>
          <p:nvPr>
            <p:ph type="body" sz="half" idx="2"/>
          </p:nvPr>
        </p:nvSpPr>
        <p:spPr>
          <a:xfrm>
            <a:off x="1524000" y="4038600"/>
            <a:ext cx="4038600" cy="2895600"/>
          </a:xfrm>
        </p:spPr>
        <p:txBody>
          <a:bodyPr>
            <a:normAutofit fontScale="92500" lnSpcReduction="10000"/>
          </a:bodyPr>
          <a:lstStyle/>
          <a:p>
            <a:pPr>
              <a:lnSpc>
                <a:spcPct val="85000"/>
              </a:lnSpc>
              <a:buFont typeface="Wingdings" panose="05000000000000000000" pitchFamily="2" charset="2"/>
              <a:buNone/>
            </a:pPr>
            <a:r>
              <a:rPr lang="es-ES" altLang="en-US" sz="2400" dirty="0">
                <a:solidFill>
                  <a:srgbClr val="FFCC00"/>
                </a:solidFill>
              </a:rPr>
              <a:t>La pregunta sobre el impuesto de capitación imperial pretendía poner a Jesús en una situación de "perder-perder".</a:t>
            </a:r>
          </a:p>
          <a:p>
            <a:pPr>
              <a:lnSpc>
                <a:spcPct val="85000"/>
              </a:lnSpc>
            </a:pPr>
            <a:r>
              <a:rPr lang="es-ES" altLang="en-US" sz="2200" dirty="0">
                <a:solidFill>
                  <a:schemeClr val="bg1"/>
                </a:solidFill>
              </a:rPr>
              <a:t>Si apoyaba el impuesto, perdería el apoyo popular.</a:t>
            </a:r>
          </a:p>
          <a:p>
            <a:pPr>
              <a:lnSpc>
                <a:spcPct val="85000"/>
              </a:lnSpc>
            </a:pPr>
            <a:r>
              <a:rPr lang="es-ES" altLang="en-US" sz="2200" dirty="0">
                <a:solidFill>
                  <a:schemeClr val="bg1"/>
                </a:solidFill>
              </a:rPr>
              <a:t>Si se opuso, podría ser denunciado como un resistidor.</a:t>
            </a:r>
            <a:endParaRPr lang="en-US" altLang="en-US" sz="2200" dirty="0">
              <a:solidFill>
                <a:schemeClr val="bg1"/>
              </a:solidFill>
              <a:latin typeface="Arial Narrow" panose="020B0606020202030204" pitchFamily="34" charset="0"/>
            </a:endParaRPr>
          </a:p>
        </p:txBody>
      </p:sp>
      <p:pic>
        <p:nvPicPr>
          <p:cNvPr id="254982" name="Picture 6" descr="AIS251"/>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l="-1261"/>
          <a:stretch>
            <a:fillRect/>
          </a:stretch>
        </p:blipFill>
        <p:spPr>
          <a:xfrm>
            <a:off x="1533526" y="76200"/>
            <a:ext cx="3952875"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4983" name="Text Box 7"/>
          <p:cNvSpPr txBox="1">
            <a:spLocks noChangeArrowheads="1"/>
          </p:cNvSpPr>
          <p:nvPr/>
        </p:nvSpPr>
        <p:spPr bwMode="auto">
          <a:xfrm>
            <a:off x="5638799" y="2011680"/>
            <a:ext cx="6192129" cy="3785652"/>
          </a:xfrm>
          <a:prstGeom prst="rect">
            <a:avLst/>
          </a:prstGeom>
          <a:solidFill>
            <a:schemeClr val="accent1">
              <a:lumMod val="50000"/>
            </a:schemeClr>
          </a:solidFill>
          <a:ln w="3175">
            <a:solidFill>
              <a:schemeClr val="tx1"/>
            </a:solidFill>
            <a:miter lim="800000"/>
            <a:headEnd/>
            <a:tailEnd/>
          </a:ln>
          <a:effectLst/>
        </p:spPr>
        <p:txBody>
          <a:bodyPr wrap="square">
            <a:spAutoFit/>
          </a:bodyPr>
          <a:lstStyle/>
          <a:p>
            <a:pPr>
              <a:spcBef>
                <a:spcPct val="50000"/>
              </a:spcBef>
            </a:pPr>
            <a:r>
              <a:rPr lang="es-ES" altLang="en-US" sz="2400" dirty="0">
                <a:solidFill>
                  <a:srgbClr val="FFFF00"/>
                </a:solidFill>
                <a:latin typeface="Bookman Old Style" panose="02050604050505020204" pitchFamily="18" charset="0"/>
              </a:rPr>
              <a:t>Al apelar a la imagen del César en la moneda, Jesús evitó ambos escollos y dio a entender una pregunta aún más profunda: si la imagen del César está en la moneda (es decir, que se le debe dar al César lo que es suyo), qué imagen reside. en cada ser humano? (el Imago Dei de la creación, lo que significa que uno debe darle a Dios lo que le pertenece: ¡el propio yo!)</a:t>
            </a:r>
            <a:endParaRPr lang="en-US" altLang="en-US" sz="2400"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32498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4983"/>
                                        </p:tgtEl>
                                        <p:attrNameLst>
                                          <p:attrName>style.visibility</p:attrName>
                                        </p:attrNameLst>
                                      </p:cBhvr>
                                      <p:to>
                                        <p:strVal val="visible"/>
                                      </p:to>
                                    </p:set>
                                    <p:anim calcmode="lin" valueType="num">
                                      <p:cBhvr>
                                        <p:cTn id="7" dur="500" fill="hold"/>
                                        <p:tgtEl>
                                          <p:spTgt spid="254983"/>
                                        </p:tgtEl>
                                        <p:attrNameLst>
                                          <p:attrName>ppt_w</p:attrName>
                                        </p:attrNameLst>
                                      </p:cBhvr>
                                      <p:tavLst>
                                        <p:tav tm="0">
                                          <p:val>
                                            <p:fltVal val="0"/>
                                          </p:val>
                                        </p:tav>
                                        <p:tav tm="100000">
                                          <p:val>
                                            <p:strVal val="#ppt_w"/>
                                          </p:val>
                                        </p:tav>
                                      </p:tavLst>
                                    </p:anim>
                                    <p:anim calcmode="lin" valueType="num">
                                      <p:cBhvr>
                                        <p:cTn id="8" dur="500" fill="hold"/>
                                        <p:tgtEl>
                                          <p:spTgt spid="2549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The Final Question/ La </a:t>
            </a:r>
            <a:r>
              <a:rPr lang="en-US" b="1" dirty="0" err="1">
                <a:solidFill>
                  <a:srgbClr val="C00000"/>
                </a:solidFill>
              </a:rPr>
              <a:t>Pregunta</a:t>
            </a:r>
            <a:r>
              <a:rPr lang="en-US" b="1" dirty="0">
                <a:solidFill>
                  <a:srgbClr val="C00000"/>
                </a:solidFill>
              </a:rPr>
              <a:t> Final </a:t>
            </a:r>
          </a:p>
        </p:txBody>
      </p:sp>
      <p:sp>
        <p:nvSpPr>
          <p:cNvPr id="7" name="Content Placeholder 6"/>
          <p:cNvSpPr>
            <a:spLocks noGrp="1"/>
          </p:cNvSpPr>
          <p:nvPr>
            <p:ph idx="1"/>
          </p:nvPr>
        </p:nvSpPr>
        <p:spPr>
          <a:xfrm>
            <a:off x="2589212" y="1697501"/>
            <a:ext cx="8915400" cy="3777622"/>
          </a:xfrm>
        </p:spPr>
        <p:txBody>
          <a:bodyPr>
            <a:normAutofit fontScale="92500" lnSpcReduction="20000"/>
          </a:bodyPr>
          <a:lstStyle/>
          <a:p>
            <a:pPr marL="0" indent="0">
              <a:buNone/>
            </a:pPr>
            <a:r>
              <a:rPr lang="es-ES" sz="2800" b="1" dirty="0">
                <a:solidFill>
                  <a:srgbClr val="002060"/>
                </a:solidFill>
              </a:rPr>
              <a:t>Para la pregunta final, Jesús tomó la iniciativa y planteó una pregunta a sus críticos, cuestionándolos sobre el Salmo 110: 1</a:t>
            </a:r>
            <a:endParaRPr lang="en-US" sz="2800" b="1" dirty="0">
              <a:solidFill>
                <a:srgbClr val="002060"/>
              </a:solidFill>
            </a:endParaRPr>
          </a:p>
          <a:p>
            <a:r>
              <a:rPr lang="es-ES" altLang="en-US" sz="2400" i="1" dirty="0"/>
              <a:t>Todos estuvieron de acuerdo en que el mesías sería descendiente de David.</a:t>
            </a:r>
          </a:p>
          <a:p>
            <a:r>
              <a:rPr lang="es-ES" altLang="en-US" sz="2400" i="1" dirty="0"/>
              <a:t>Hay tres figuras a la vista en el Salmo 110, </a:t>
            </a:r>
            <a:r>
              <a:rPr lang="es-ES" altLang="en-US" sz="2400" i="1" dirty="0" err="1"/>
              <a:t>Yahweh</a:t>
            </a:r>
            <a:r>
              <a:rPr lang="es-ES" altLang="en-US" sz="2400" i="1" dirty="0"/>
              <a:t> (SEÑOR), Adonai (mi Señor) y David (el autor del Salmo). Jesús parecía saber que sus oponentes estarían de acuerdo en que Adonai en el Salmo 110: 1 se refería al Mesías.</a:t>
            </a:r>
          </a:p>
          <a:p>
            <a:r>
              <a:rPr lang="es-ES" altLang="en-US" sz="2400" i="1" dirty="0"/>
              <a:t>Si esto era así, ¿cómo podía Adonai, que era el Señor de David ("mi" Señor) al mismo tiempo ser su descendiente?</a:t>
            </a:r>
          </a:p>
          <a:p>
            <a:pPr lvl="1"/>
            <a:endParaRPr lang="en-US" sz="2200" i="1" dirty="0"/>
          </a:p>
        </p:txBody>
      </p:sp>
      <p:sp>
        <p:nvSpPr>
          <p:cNvPr id="5" name="Slide Number Placeholder 4"/>
          <p:cNvSpPr>
            <a:spLocks noGrp="1"/>
          </p:cNvSpPr>
          <p:nvPr>
            <p:ph type="sldNum" sz="quarter" idx="12"/>
          </p:nvPr>
        </p:nvSpPr>
        <p:spPr/>
        <p:txBody>
          <a:bodyPr/>
          <a:lstStyle/>
          <a:p>
            <a:fld id="{CE0EE932-E7B4-4E54-A77D-BED8DF3338A3}" type="slidenum">
              <a:rPr lang="en-US" altLang="en-US" smtClean="0"/>
              <a:pPr/>
              <a:t>141</a:t>
            </a:fld>
            <a:endParaRPr lang="en-US" altLang="en-US"/>
          </a:p>
        </p:txBody>
      </p:sp>
      <p:sp>
        <p:nvSpPr>
          <p:cNvPr id="8" name="Text Box 4"/>
          <p:cNvSpPr txBox="1">
            <a:spLocks noChangeArrowheads="1"/>
          </p:cNvSpPr>
          <p:nvPr/>
        </p:nvSpPr>
        <p:spPr bwMode="auto">
          <a:xfrm>
            <a:off x="182880" y="5641147"/>
            <a:ext cx="12009120" cy="1214398"/>
          </a:xfrm>
          <a:prstGeom prst="rect">
            <a:avLst/>
          </a:prstGeom>
          <a:solidFill>
            <a:schemeClr val="bg2">
              <a:lumMod val="25000"/>
            </a:schemeClr>
          </a:solidFill>
          <a:ln w="12700">
            <a:solidFill>
              <a:schemeClr val="tx1"/>
            </a:solidFill>
            <a:miter lim="800000"/>
            <a:headEnd/>
            <a:tailEnd/>
          </a:ln>
          <a:effectLst/>
        </p:spPr>
        <p:txBody>
          <a:bodyPr wrap="square">
            <a:spAutoFit/>
          </a:bodyPr>
          <a:lstStyle/>
          <a:p>
            <a:pPr algn="ctr">
              <a:spcBef>
                <a:spcPct val="50000"/>
              </a:spcBef>
            </a:pPr>
            <a:r>
              <a:rPr lang="es-ES" altLang="en-US" sz="2400" b="1" dirty="0">
                <a:solidFill>
                  <a:srgbClr val="FFC000"/>
                </a:solidFill>
                <a:effectLst>
                  <a:outerShdw blurRad="38100" dist="38100" dir="2700000" algn="tl">
                    <a:srgbClr val="000000"/>
                  </a:outerShdw>
                </a:effectLst>
                <a:latin typeface="Eras Demi ITC" pitchFamily="34" charset="0"/>
              </a:rPr>
              <a:t>Las implicaciones eran profundas: nadie podría haber sido más grande que el gran David excepto una figura divina. Si Adonai fue más grande que David, ¡debe haber sido divino!</a:t>
            </a:r>
            <a:endParaRPr lang="en-US" altLang="en-US" sz="2400" b="1" dirty="0">
              <a:solidFill>
                <a:srgbClr val="FFC000"/>
              </a:solidFill>
              <a:effectLst>
                <a:outerShdw blurRad="38100" dist="38100" dir="2700000" algn="tl">
                  <a:srgbClr val="000000"/>
                </a:outerShdw>
              </a:effectLst>
              <a:latin typeface="Eras Demi ITC" pitchFamily="34" charset="0"/>
            </a:endParaRPr>
          </a:p>
        </p:txBody>
      </p:sp>
    </p:spTree>
    <p:extLst>
      <p:ext uri="{BB962C8B-B14F-4D97-AF65-F5344CB8AC3E}">
        <p14:creationId xmlns:p14="http://schemas.microsoft.com/office/powerpoint/2010/main" val="12818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Discourse About the Temple/ </a:t>
            </a:r>
            <a:r>
              <a:rPr lang="en-US" b="1" dirty="0" err="1">
                <a:solidFill>
                  <a:srgbClr val="C00000"/>
                </a:solidFill>
              </a:rPr>
              <a:t>Discurso</a:t>
            </a:r>
            <a:r>
              <a:rPr lang="en-US" b="1" dirty="0">
                <a:solidFill>
                  <a:srgbClr val="C00000"/>
                </a:solidFill>
              </a:rPr>
              <a:t> </a:t>
            </a:r>
            <a:r>
              <a:rPr lang="en-US" b="1" dirty="0" err="1">
                <a:solidFill>
                  <a:srgbClr val="C00000"/>
                </a:solidFill>
              </a:rPr>
              <a:t>sobre</a:t>
            </a:r>
            <a:r>
              <a:rPr lang="en-US" b="1" dirty="0">
                <a:solidFill>
                  <a:srgbClr val="C00000"/>
                </a:solidFill>
              </a:rPr>
              <a:t> </a:t>
            </a:r>
            <a:r>
              <a:rPr lang="en-US" b="1" dirty="0" err="1">
                <a:solidFill>
                  <a:srgbClr val="C00000"/>
                </a:solidFill>
              </a:rPr>
              <a:t>el</a:t>
            </a:r>
            <a:r>
              <a:rPr lang="en-US" b="1" dirty="0">
                <a:solidFill>
                  <a:srgbClr val="C00000"/>
                </a:solidFill>
              </a:rPr>
              <a:t> </a:t>
            </a:r>
            <a:r>
              <a:rPr lang="en-US" b="1" dirty="0" err="1">
                <a:solidFill>
                  <a:srgbClr val="C00000"/>
                </a:solidFill>
              </a:rPr>
              <a:t>templo</a:t>
            </a:r>
            <a:endParaRPr lang="en-US" b="1" dirty="0">
              <a:solidFill>
                <a:srgbClr val="C00000"/>
              </a:solidFill>
            </a:endParaRPr>
          </a:p>
        </p:txBody>
      </p:sp>
      <p:sp>
        <p:nvSpPr>
          <p:cNvPr id="3" name="Content Placeholder 2"/>
          <p:cNvSpPr>
            <a:spLocks noGrp="1"/>
          </p:cNvSpPr>
          <p:nvPr>
            <p:ph idx="1"/>
          </p:nvPr>
        </p:nvSpPr>
        <p:spPr>
          <a:xfrm>
            <a:off x="2589212" y="2133599"/>
            <a:ext cx="8915400" cy="4576689"/>
          </a:xfrm>
        </p:spPr>
        <p:txBody>
          <a:bodyPr>
            <a:normAutofit/>
          </a:bodyPr>
          <a:lstStyle/>
          <a:p>
            <a:pPr marL="0" indent="0">
              <a:buNone/>
            </a:pPr>
            <a:r>
              <a:rPr lang="es-ES" sz="2800" b="1" dirty="0">
                <a:solidFill>
                  <a:srgbClr val="002060"/>
                </a:solidFill>
              </a:rPr>
              <a:t>Con reminiscencias del sermón del templo de Jeremías, Jesús se lanzó ahora a un extenso tratamiento del futuro del templo.</a:t>
            </a:r>
            <a:endParaRPr lang="en-US" sz="2800" b="1" dirty="0">
              <a:solidFill>
                <a:srgbClr val="002060"/>
              </a:solidFill>
            </a:endParaRPr>
          </a:p>
          <a:p>
            <a:r>
              <a:rPr lang="es-ES" sz="2200" i="1" dirty="0"/>
              <a:t>Al igual que Jeremías, Jesús predijo la destrucción del templo (que ocurriría en el año 70 d.C.).</a:t>
            </a:r>
          </a:p>
          <a:p>
            <a:r>
              <a:rPr lang="es-ES" sz="2200" i="1" dirty="0"/>
              <a:t>En su diatriba, describe la caída del templo en un lenguaje apocalíptico.</a:t>
            </a:r>
          </a:p>
          <a:p>
            <a:r>
              <a:rPr lang="es-ES" sz="2200" i="1" dirty="0"/>
              <a:t>Los tres evangelios sinópticos contienen este discurso, pero en Lucas el énfasis está en el templo mismo, mientras que en Marcos y Mateo hay más énfasis en la “venida” del Hijo del Hombre.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142</a:t>
            </a:fld>
            <a:endParaRPr lang="en-US" dirty="0"/>
          </a:p>
        </p:txBody>
      </p:sp>
    </p:spTree>
    <p:extLst>
      <p:ext uri="{BB962C8B-B14F-4D97-AF65-F5344CB8AC3E}">
        <p14:creationId xmlns:p14="http://schemas.microsoft.com/office/powerpoint/2010/main" val="170451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47810" name="Picture 2" descr="NTA21"/>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895532" y="0"/>
            <a:ext cx="1035984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811" name="Text Box 3"/>
          <p:cNvSpPr txBox="1">
            <a:spLocks noChangeArrowheads="1"/>
          </p:cNvSpPr>
          <p:nvPr/>
        </p:nvSpPr>
        <p:spPr bwMode="auto">
          <a:xfrm>
            <a:off x="1716258" y="546516"/>
            <a:ext cx="5715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99"/>
                </a:solidFill>
                <a:latin typeface="Arial Narrow" panose="020B0606020202030204" pitchFamily="34" charset="0"/>
              </a:rPr>
              <a:t>Model of Herod’s Temple</a:t>
            </a:r>
          </a:p>
          <a:p>
            <a:pPr>
              <a:spcBef>
                <a:spcPct val="50000"/>
              </a:spcBef>
            </a:pPr>
            <a:endParaRPr lang="en-US" altLang="en-US" sz="2800"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6617418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6623538" y="1607233"/>
            <a:ext cx="3589606" cy="4146452"/>
          </a:xfrm>
        </p:spPr>
        <p:txBody>
          <a:bodyPr>
            <a:normAutofit fontScale="90000"/>
          </a:bodyPr>
          <a:lstStyle/>
          <a:p>
            <a:pPr algn="l"/>
            <a:r>
              <a:rPr lang="es-ES" altLang="en-US" dirty="0">
                <a:solidFill>
                  <a:srgbClr val="FFFF99"/>
                </a:solidFill>
                <a:latin typeface="Arial Narrow" panose="020B0606020202030204" pitchFamily="34" charset="0"/>
              </a:rPr>
              <a:t>Muchas de las enormes piedras que los romanos arrojaron del templo en el año 70 d.C. todavía permanecen en la esquina suroeste del monte del templo.</a:t>
            </a:r>
            <a:endParaRPr lang="en-US" altLang="en-US" dirty="0">
              <a:solidFill>
                <a:srgbClr val="FFFF99"/>
              </a:solidFill>
              <a:latin typeface="Arial Narrow" panose="020B0606020202030204" pitchFamily="34" charset="0"/>
            </a:endParaRPr>
          </a:p>
        </p:txBody>
      </p:sp>
      <p:pic>
        <p:nvPicPr>
          <p:cNvPr id="269315" name="Picture 3" descr="NTA28"/>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430"/>
          <a:stretch>
            <a:fillRect/>
          </a:stretch>
        </p:blipFill>
        <p:spPr>
          <a:xfrm>
            <a:off x="1524001" y="0"/>
            <a:ext cx="453866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96875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1981199" y="76200"/>
            <a:ext cx="9147717" cy="922606"/>
          </a:xfrm>
        </p:spPr>
        <p:txBody>
          <a:bodyPr>
            <a:normAutofit fontScale="90000"/>
          </a:bodyPr>
          <a:lstStyle/>
          <a:p>
            <a:r>
              <a:rPr lang="en-US" altLang="en-US" dirty="0">
                <a:solidFill>
                  <a:srgbClr val="FFFF99"/>
                </a:solidFill>
                <a:latin typeface="Impact" panose="020B0806030902050204" pitchFamily="34" charset="0"/>
              </a:rPr>
              <a:t>Discourse About the Temple/ </a:t>
            </a:r>
            <a:r>
              <a:rPr lang="en-US" altLang="en-US" dirty="0" err="1">
                <a:solidFill>
                  <a:srgbClr val="FFFF99"/>
                </a:solidFill>
                <a:latin typeface="Impact" panose="020B0806030902050204" pitchFamily="34" charset="0"/>
              </a:rPr>
              <a:t>Discurso</a:t>
            </a:r>
            <a:r>
              <a:rPr lang="en-US" altLang="en-US" dirty="0">
                <a:solidFill>
                  <a:srgbClr val="FFFF99"/>
                </a:solidFill>
                <a:latin typeface="Impact" panose="020B0806030902050204" pitchFamily="34" charset="0"/>
              </a:rPr>
              <a:t> </a:t>
            </a:r>
            <a:r>
              <a:rPr lang="en-US" altLang="en-US" dirty="0" err="1">
                <a:solidFill>
                  <a:srgbClr val="FFFF99"/>
                </a:solidFill>
                <a:latin typeface="Impact" panose="020B0806030902050204" pitchFamily="34" charset="0"/>
              </a:rPr>
              <a:t>sobre</a:t>
            </a:r>
            <a:r>
              <a:rPr lang="en-US" altLang="en-US" dirty="0">
                <a:solidFill>
                  <a:srgbClr val="FFFF99"/>
                </a:solidFill>
                <a:latin typeface="Impact" panose="020B0806030902050204" pitchFamily="34" charset="0"/>
              </a:rPr>
              <a:t> </a:t>
            </a:r>
            <a:r>
              <a:rPr lang="en-US" altLang="en-US" dirty="0" err="1">
                <a:solidFill>
                  <a:srgbClr val="FFFF99"/>
                </a:solidFill>
                <a:latin typeface="Impact" panose="020B0806030902050204" pitchFamily="34" charset="0"/>
              </a:rPr>
              <a:t>el</a:t>
            </a:r>
            <a:r>
              <a:rPr lang="en-US" altLang="en-US" dirty="0">
                <a:solidFill>
                  <a:srgbClr val="FFFF99"/>
                </a:solidFill>
                <a:latin typeface="Impact" panose="020B0806030902050204" pitchFamily="34" charset="0"/>
              </a:rPr>
              <a:t> </a:t>
            </a:r>
            <a:r>
              <a:rPr lang="en-US" altLang="en-US" dirty="0" err="1">
                <a:solidFill>
                  <a:srgbClr val="FFFF99"/>
                </a:solidFill>
                <a:latin typeface="Impact" panose="020B0806030902050204" pitchFamily="34" charset="0"/>
              </a:rPr>
              <a:t>templo</a:t>
            </a:r>
            <a:endParaRPr lang="en-US" altLang="en-US" dirty="0">
              <a:solidFill>
                <a:srgbClr val="FFFF99"/>
              </a:solidFill>
              <a:latin typeface="Impact" panose="020B0806030902050204" pitchFamily="34" charset="0"/>
            </a:endParaRPr>
          </a:p>
        </p:txBody>
      </p:sp>
      <p:sp>
        <p:nvSpPr>
          <p:cNvPr id="265219" name="Rectangle 3"/>
          <p:cNvSpPr>
            <a:spLocks noGrp="1" noChangeArrowheads="1"/>
          </p:cNvSpPr>
          <p:nvPr>
            <p:ph type="body" idx="1"/>
          </p:nvPr>
        </p:nvSpPr>
        <p:spPr>
          <a:xfrm>
            <a:off x="1981200" y="1152907"/>
            <a:ext cx="9680916" cy="3706812"/>
          </a:xfrm>
        </p:spPr>
        <p:txBody>
          <a:bodyPr>
            <a:normAutofit/>
          </a:bodyPr>
          <a:lstStyle/>
          <a:p>
            <a:pPr marL="609600" indent="-609600">
              <a:lnSpc>
                <a:spcPct val="90000"/>
              </a:lnSpc>
              <a:buNone/>
            </a:pPr>
            <a:r>
              <a:rPr lang="es-ES" altLang="en-US" sz="3200" b="1" dirty="0">
                <a:solidFill>
                  <a:srgbClr val="FFC000"/>
                </a:solidFill>
              </a:rPr>
              <a:t>La enseñanza de Jesús en este último gran discurso se dirigió a:</a:t>
            </a:r>
            <a:endParaRPr lang="es-ES" altLang="en-US" sz="2400" b="1" i="1" dirty="0">
              <a:solidFill>
                <a:schemeClr val="bg2">
                  <a:lumMod val="75000"/>
                </a:schemeClr>
              </a:solidFill>
            </a:endParaRPr>
          </a:p>
          <a:p>
            <a:pPr marL="457200" indent="-457200">
              <a:lnSpc>
                <a:spcPct val="90000"/>
              </a:lnSpc>
              <a:buClr>
                <a:srgbClr val="FFC000"/>
              </a:buClr>
              <a:buFont typeface="+mj-lt"/>
              <a:buAutoNum type="arabicPeriod"/>
            </a:pPr>
            <a:r>
              <a:rPr lang="es-ES" altLang="en-US" sz="2400" b="1" i="1" dirty="0">
                <a:solidFill>
                  <a:schemeClr val="bg2">
                    <a:lumMod val="75000"/>
                  </a:schemeClr>
                </a:solidFill>
              </a:rPr>
              <a:t>La destrucción del templo (21: 20-24)</a:t>
            </a:r>
          </a:p>
          <a:p>
            <a:pPr marL="457200" indent="-457200">
              <a:lnSpc>
                <a:spcPct val="90000"/>
              </a:lnSpc>
              <a:buClr>
                <a:srgbClr val="FFC000"/>
              </a:buClr>
              <a:buFont typeface="+mj-lt"/>
              <a:buAutoNum type="arabicPeriod"/>
            </a:pPr>
            <a:r>
              <a:rPr lang="es-ES" altLang="en-US" sz="2400" b="1" i="1" dirty="0">
                <a:solidFill>
                  <a:schemeClr val="bg2">
                    <a:lumMod val="75000"/>
                  </a:schemeClr>
                </a:solidFill>
              </a:rPr>
              <a:t>La "venida" del Hijo del Hombre (21:27)</a:t>
            </a:r>
            <a:endParaRPr lang="en-US" altLang="en-US" sz="2400" i="1" dirty="0">
              <a:solidFill>
                <a:srgbClr val="FFFF99"/>
              </a:solidFill>
              <a:latin typeface="Arial Narrow" panose="020B0606020202030204" pitchFamily="34" charset="0"/>
            </a:endParaRPr>
          </a:p>
          <a:p>
            <a:pPr lvl="1">
              <a:lnSpc>
                <a:spcPct val="90000"/>
              </a:lnSpc>
              <a:buClr>
                <a:srgbClr val="FFC000"/>
              </a:buClr>
            </a:pPr>
            <a:r>
              <a:rPr lang="en-US" altLang="en-US" sz="2400" i="1" dirty="0">
                <a:solidFill>
                  <a:srgbClr val="FFFF99"/>
                </a:solidFill>
                <a:latin typeface="Arial Narrow" panose="020B0606020202030204" pitchFamily="34" charset="0"/>
              </a:rPr>
              <a:t>Does the references to the “coming” refer to Jesus’ 2</a:t>
            </a:r>
            <a:r>
              <a:rPr lang="en-US" altLang="en-US" sz="2400" i="1" baseline="30000" dirty="0">
                <a:solidFill>
                  <a:srgbClr val="FFFF99"/>
                </a:solidFill>
                <a:latin typeface="Arial Narrow" panose="020B0606020202030204" pitchFamily="34" charset="0"/>
              </a:rPr>
              <a:t>nd</a:t>
            </a:r>
            <a:r>
              <a:rPr lang="en-US" altLang="en-US" sz="2400" i="1" dirty="0">
                <a:solidFill>
                  <a:srgbClr val="FFFF99"/>
                </a:solidFill>
                <a:latin typeface="Arial Narrow" panose="020B0606020202030204" pitchFamily="34" charset="0"/>
              </a:rPr>
              <a:t> advent at the close of history, or might it refer to his “coming” in judgment on the temple itself?</a:t>
            </a:r>
          </a:p>
          <a:p>
            <a:pPr marL="457200" indent="-457200">
              <a:lnSpc>
                <a:spcPct val="90000"/>
              </a:lnSpc>
              <a:buClr>
                <a:srgbClr val="FFC000"/>
              </a:buClr>
              <a:buFont typeface="+mj-lt"/>
              <a:buAutoNum type="arabicPeriod"/>
            </a:pPr>
            <a:r>
              <a:rPr lang="en-US" altLang="en-US" sz="2400" b="1" i="1" dirty="0">
                <a:solidFill>
                  <a:schemeClr val="bg2">
                    <a:lumMod val="75000"/>
                  </a:schemeClr>
                </a:solidFill>
              </a:rPr>
              <a:t>El “</a:t>
            </a:r>
            <a:r>
              <a:rPr lang="en-US" altLang="en-US" sz="2400" b="1" i="1" dirty="0" err="1">
                <a:solidFill>
                  <a:schemeClr val="bg2">
                    <a:lumMod val="75000"/>
                  </a:schemeClr>
                </a:solidFill>
              </a:rPr>
              <a:t>Cumplimiento</a:t>
            </a:r>
            <a:r>
              <a:rPr lang="en-US" altLang="en-US" sz="2400" b="1" i="1" dirty="0">
                <a:solidFill>
                  <a:schemeClr val="bg2">
                    <a:lumMod val="75000"/>
                  </a:schemeClr>
                </a:solidFill>
              </a:rPr>
              <a:t> de </a:t>
            </a:r>
            <a:r>
              <a:rPr lang="en-US" altLang="en-US" sz="2400" b="1" i="1" dirty="0" err="1">
                <a:solidFill>
                  <a:schemeClr val="bg2">
                    <a:lumMod val="75000"/>
                  </a:schemeClr>
                </a:solidFill>
              </a:rPr>
              <a:t>todas</a:t>
            </a:r>
            <a:r>
              <a:rPr lang="en-US" altLang="en-US" sz="2400" b="1" i="1" dirty="0">
                <a:solidFill>
                  <a:schemeClr val="bg2">
                    <a:lumMod val="75000"/>
                  </a:schemeClr>
                </a:solidFill>
              </a:rPr>
              <a:t> las </a:t>
            </a:r>
            <a:r>
              <a:rPr lang="en-US" altLang="en-US" sz="2400" b="1" i="1" dirty="0" err="1">
                <a:solidFill>
                  <a:schemeClr val="bg2">
                    <a:lumMod val="75000"/>
                  </a:schemeClr>
                </a:solidFill>
              </a:rPr>
              <a:t>cosas</a:t>
            </a:r>
            <a:r>
              <a:rPr lang="en-US" altLang="en-US" sz="2400" b="1" i="1" dirty="0">
                <a:solidFill>
                  <a:schemeClr val="bg2">
                    <a:lumMod val="75000"/>
                  </a:schemeClr>
                </a:solidFill>
              </a:rPr>
              <a:t>” (21:32)</a:t>
            </a:r>
          </a:p>
          <a:p>
            <a:pPr lvl="1">
              <a:lnSpc>
                <a:spcPct val="90000"/>
              </a:lnSpc>
              <a:buClr>
                <a:srgbClr val="FFC000"/>
              </a:buClr>
            </a:pPr>
            <a:r>
              <a:rPr lang="es-ES" altLang="en-US" sz="2400" i="1" dirty="0">
                <a:solidFill>
                  <a:srgbClr val="FFFF99"/>
                </a:solidFill>
                <a:latin typeface="Arial Narrow" panose="020B0606020202030204" pitchFamily="34" charset="0"/>
              </a:rPr>
              <a:t>¿El “cumplimiento de todas las cosas” prevé el fin del templo o el fin de la era?</a:t>
            </a:r>
            <a:endParaRPr lang="en-US" altLang="en-US" sz="2400" i="1" dirty="0">
              <a:solidFill>
                <a:srgbClr val="FFFF99"/>
              </a:solidFill>
              <a:latin typeface="Arial Narrow" panose="020B0606020202030204" pitchFamily="34" charset="0"/>
            </a:endParaRPr>
          </a:p>
        </p:txBody>
      </p:sp>
      <p:sp>
        <p:nvSpPr>
          <p:cNvPr id="265220" name="Text Box 4"/>
          <p:cNvSpPr txBox="1">
            <a:spLocks noChangeArrowheads="1"/>
          </p:cNvSpPr>
          <p:nvPr/>
        </p:nvSpPr>
        <p:spPr bwMode="auto">
          <a:xfrm>
            <a:off x="323557" y="5317588"/>
            <a:ext cx="11465169" cy="120032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n-US" sz="2400" dirty="0">
                <a:solidFill>
                  <a:srgbClr val="FFFF99"/>
                </a:solidFill>
                <a:latin typeface="Comic Sans MS" panose="030F0702030302020204" pitchFamily="66" charset="0"/>
              </a:rPr>
              <a:t>Si bien hay poco desacuerdo de que Jesús predijo el final del segundo templo, existe un desacuerdo considerable sobre el significado de la "venida del Hijo del Hombre" y el "cumplimiento de todas las cosas".</a:t>
            </a:r>
            <a:endParaRPr lang="en-US" altLang="en-US" sz="2400" dirty="0">
              <a:solidFill>
                <a:srgbClr val="FFFF99"/>
              </a:solidFill>
              <a:latin typeface="Comic Sans MS" panose="030F0702030302020204" pitchFamily="66" charset="0"/>
            </a:endParaRPr>
          </a:p>
        </p:txBody>
      </p:sp>
    </p:spTree>
    <p:extLst>
      <p:ext uri="{BB962C8B-B14F-4D97-AF65-F5344CB8AC3E}">
        <p14:creationId xmlns:p14="http://schemas.microsoft.com/office/powerpoint/2010/main" val="169884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p:cTn id="7" dur="500" fill="hold"/>
                                        <p:tgtEl>
                                          <p:spTgt spid="265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52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5219">
                                            <p:txEl>
                                              <p:pRg st="3" end="3"/>
                                            </p:txEl>
                                          </p:spTgt>
                                        </p:tgtEl>
                                        <p:attrNameLst>
                                          <p:attrName>style.visibility</p:attrName>
                                        </p:attrNameLst>
                                      </p:cBhvr>
                                      <p:to>
                                        <p:strVal val="visible"/>
                                      </p:to>
                                    </p:set>
                                    <p:anim calcmode="lin" valueType="num">
                                      <p:cBhvr additive="base">
                                        <p:cTn id="13" dur="500" fill="hold"/>
                                        <p:tgtEl>
                                          <p:spTgt spid="26521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5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5219">
                                            <p:txEl>
                                              <p:pRg st="4" end="4"/>
                                            </p:txEl>
                                          </p:spTgt>
                                        </p:tgtEl>
                                        <p:attrNameLst>
                                          <p:attrName>style.visibility</p:attrName>
                                        </p:attrNameLst>
                                      </p:cBhvr>
                                      <p:to>
                                        <p:strVal val="visible"/>
                                      </p:to>
                                    </p:set>
                                    <p:anim calcmode="lin" valueType="num">
                                      <p:cBhvr additive="base">
                                        <p:cTn id="19" dur="500" fill="hold"/>
                                        <p:tgtEl>
                                          <p:spTgt spid="2652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5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5220"/>
                                        </p:tgtEl>
                                        <p:attrNameLst>
                                          <p:attrName>style.visibility</p:attrName>
                                        </p:attrNameLst>
                                      </p:cBhvr>
                                      <p:to>
                                        <p:strVal val="visible"/>
                                      </p:to>
                                    </p:set>
                                    <p:anim calcmode="lin" valueType="num">
                                      <p:cBhvr>
                                        <p:cTn id="25" dur="500" fill="hold"/>
                                        <p:tgtEl>
                                          <p:spTgt spid="265220"/>
                                        </p:tgtEl>
                                        <p:attrNameLst>
                                          <p:attrName>ppt_w</p:attrName>
                                        </p:attrNameLst>
                                      </p:cBhvr>
                                      <p:tavLst>
                                        <p:tav tm="0">
                                          <p:val>
                                            <p:fltVal val="0"/>
                                          </p:val>
                                        </p:tav>
                                        <p:tav tm="100000">
                                          <p:val>
                                            <p:strVal val="#ppt_w"/>
                                          </p:val>
                                        </p:tav>
                                      </p:tavLst>
                                    </p:anim>
                                    <p:anim calcmode="lin" valueType="num">
                                      <p:cBhvr>
                                        <p:cTn id="26" dur="500" fill="hold"/>
                                        <p:tgtEl>
                                          <p:spTgt spid="265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70340" name="Rectangle 4"/>
          <p:cNvSpPr>
            <a:spLocks noGrp="1" noChangeArrowheads="1"/>
          </p:cNvSpPr>
          <p:nvPr>
            <p:ph type="title"/>
          </p:nvPr>
        </p:nvSpPr>
        <p:spPr>
          <a:xfrm>
            <a:off x="1596593" y="166910"/>
            <a:ext cx="8911687" cy="1280890"/>
          </a:xfrm>
        </p:spPr>
        <p:txBody>
          <a:bodyPr/>
          <a:lstStyle/>
          <a:p>
            <a:r>
              <a:rPr lang="en-US" altLang="en-US" sz="6600" dirty="0">
                <a:solidFill>
                  <a:srgbClr val="FFC000"/>
                </a:solidFill>
                <a:latin typeface="Freestyle Script" panose="030804020302050B0404" pitchFamily="66" charset="0"/>
              </a:rPr>
              <a:t>La Tres </a:t>
            </a:r>
            <a:r>
              <a:rPr lang="en-US" altLang="en-US" sz="6600" dirty="0" err="1">
                <a:solidFill>
                  <a:srgbClr val="FFC000"/>
                </a:solidFill>
                <a:latin typeface="Freestyle Script" panose="030804020302050B0404" pitchFamily="66" charset="0"/>
              </a:rPr>
              <a:t>Princiapels</a:t>
            </a:r>
            <a:r>
              <a:rPr lang="en-US" altLang="en-US" sz="6600" dirty="0">
                <a:solidFill>
                  <a:srgbClr val="FFC000"/>
                </a:solidFill>
                <a:latin typeface="Freestyle Script" panose="030804020302050B0404" pitchFamily="66" charset="0"/>
              </a:rPr>
              <a:t> </a:t>
            </a:r>
            <a:r>
              <a:rPr lang="en-US" altLang="en-US" sz="6600" dirty="0" err="1">
                <a:solidFill>
                  <a:srgbClr val="FFC000"/>
                </a:solidFill>
                <a:latin typeface="Freestyle Script" panose="030804020302050B0404" pitchFamily="66" charset="0"/>
              </a:rPr>
              <a:t>Posturas</a:t>
            </a:r>
            <a:endParaRPr lang="en-US" altLang="en-US" sz="6600" dirty="0">
              <a:solidFill>
                <a:srgbClr val="FFC000"/>
              </a:solidFill>
              <a:latin typeface="Freestyle Script" panose="030804020302050B0404" pitchFamily="66" charset="0"/>
            </a:endParaRPr>
          </a:p>
        </p:txBody>
      </p:sp>
      <p:sp>
        <p:nvSpPr>
          <p:cNvPr id="270341" name="Rectangle 5"/>
          <p:cNvSpPr>
            <a:spLocks noGrp="1" noChangeArrowheads="1"/>
          </p:cNvSpPr>
          <p:nvPr>
            <p:ph type="body" sz="half" idx="1"/>
          </p:nvPr>
        </p:nvSpPr>
        <p:spPr>
          <a:xfrm>
            <a:off x="579759" y="1447800"/>
            <a:ext cx="3184221" cy="4953000"/>
          </a:xfrm>
          <a:solidFill>
            <a:schemeClr val="folHlink"/>
          </a:solidFill>
          <a:ln w="3175">
            <a:solidFill>
              <a:schemeClr val="tx1"/>
            </a:solidFill>
            <a:miter lim="800000"/>
            <a:headEnd/>
            <a:tailEnd/>
          </a:ln>
        </p:spPr>
        <p:txBody>
          <a:bodyPr>
            <a:normAutofit lnSpcReduction="10000"/>
          </a:bodyPr>
          <a:lstStyle/>
          <a:p>
            <a:pPr>
              <a:buFont typeface="Wingdings" panose="05000000000000000000" pitchFamily="2" charset="2"/>
              <a:buNone/>
            </a:pPr>
            <a:r>
              <a:rPr lang="en-US" altLang="en-US" sz="3600" dirty="0" err="1">
                <a:solidFill>
                  <a:srgbClr val="7E0000"/>
                </a:solidFill>
                <a:effectLst>
                  <a:outerShdw blurRad="38100" dist="38100" dir="2700000" algn="tl">
                    <a:srgbClr val="000000">
                      <a:alpha val="43137"/>
                    </a:srgbClr>
                  </a:outerShdw>
                </a:effectLst>
                <a:latin typeface="Agency FB" pitchFamily="2" charset="0"/>
              </a:rPr>
              <a:t>Dispensacional</a:t>
            </a:r>
            <a:endParaRPr lang="en-US" altLang="en-US" sz="3600" dirty="0">
              <a:solidFill>
                <a:srgbClr val="7E0000"/>
              </a:solidFill>
              <a:effectLst>
                <a:outerShdw blurRad="38100" dist="38100" dir="2700000" algn="tl">
                  <a:srgbClr val="000000">
                    <a:alpha val="43137"/>
                  </a:srgbClr>
                </a:outerShdw>
              </a:effectLst>
              <a:latin typeface="Agency FB" pitchFamily="2" charset="0"/>
            </a:endParaRPr>
          </a:p>
          <a:p>
            <a:pPr>
              <a:buFont typeface="Wingdings" panose="05000000000000000000" pitchFamily="2" charset="2"/>
              <a:buChar char="v"/>
            </a:pPr>
            <a:r>
              <a:rPr lang="es-ES" altLang="en-US" sz="2400" i="1" dirty="0">
                <a:solidFill>
                  <a:srgbClr val="000000"/>
                </a:solidFill>
                <a:latin typeface="Arial Narrow" panose="020B0606020202030204" pitchFamily="34" charset="0"/>
              </a:rPr>
              <a:t>La destrucción del templo se refiere tanto al año 70 d.C. como a un tercer templo aún por construir.</a:t>
            </a:r>
          </a:p>
          <a:p>
            <a:pPr>
              <a:buFont typeface="Wingdings" panose="05000000000000000000" pitchFamily="2" charset="2"/>
              <a:buChar char="v"/>
            </a:pPr>
            <a:r>
              <a:rPr lang="es-ES" altLang="en-US" sz="2400" i="1" dirty="0">
                <a:solidFill>
                  <a:srgbClr val="000000"/>
                </a:solidFill>
                <a:latin typeface="Arial Narrow" panose="020B0606020202030204" pitchFamily="34" charset="0"/>
              </a:rPr>
              <a:t>La "venida" es la segunda venida de Jesús al final de la era.</a:t>
            </a:r>
          </a:p>
          <a:p>
            <a:pPr>
              <a:buFont typeface="Wingdings" panose="05000000000000000000" pitchFamily="2" charset="2"/>
              <a:buChar char="v"/>
            </a:pPr>
            <a:r>
              <a:rPr lang="es-ES" altLang="en-US" sz="2400" i="1" dirty="0">
                <a:solidFill>
                  <a:srgbClr val="000000"/>
                </a:solidFill>
                <a:latin typeface="Arial Narrow" panose="020B0606020202030204" pitchFamily="34" charset="0"/>
              </a:rPr>
              <a:t>El "cumplimiento de todas las cosas" es el fin de la historia, el fin de la era actual.</a:t>
            </a:r>
            <a:endParaRPr lang="en-US" altLang="en-US" sz="2400" i="1" dirty="0">
              <a:solidFill>
                <a:srgbClr val="000000"/>
              </a:solidFill>
              <a:latin typeface="Arial Narrow" panose="020B0606020202030204" pitchFamily="34" charset="0"/>
            </a:endParaRPr>
          </a:p>
        </p:txBody>
      </p:sp>
      <p:sp>
        <p:nvSpPr>
          <p:cNvPr id="270343" name="Rectangle 7"/>
          <p:cNvSpPr>
            <a:spLocks noChangeArrowheads="1"/>
          </p:cNvSpPr>
          <p:nvPr/>
        </p:nvSpPr>
        <p:spPr bwMode="auto">
          <a:xfrm>
            <a:off x="4139838" y="1447800"/>
            <a:ext cx="3184221" cy="5243290"/>
          </a:xfrm>
          <a:prstGeom prst="rect">
            <a:avLst/>
          </a:prstGeom>
          <a:solidFill>
            <a:srgbClr val="FFCC66"/>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err="1">
                <a:solidFill>
                  <a:srgbClr val="C00000"/>
                </a:solidFill>
                <a:latin typeface="Agency FB" pitchFamily="2" charset="0"/>
              </a:rPr>
              <a:t>Preterista</a:t>
            </a:r>
            <a:endParaRPr lang="en-US" altLang="en-US" sz="3600" dirty="0">
              <a:solidFill>
                <a:srgbClr val="C00000"/>
              </a:solidFill>
              <a:latin typeface="Agency FB" pitchFamily="2" charset="0"/>
            </a:endParaRPr>
          </a:p>
          <a:p>
            <a:pPr>
              <a:buFont typeface="Wingdings" panose="05000000000000000000" pitchFamily="2" charset="2"/>
              <a:buChar char="v"/>
            </a:pPr>
            <a:r>
              <a:rPr lang="es-ES" altLang="en-US" sz="2400" i="1" dirty="0">
                <a:solidFill>
                  <a:srgbClr val="000000"/>
                </a:solidFill>
                <a:effectLst/>
                <a:latin typeface="Arial Narrow" panose="020B0606020202030204" pitchFamily="34" charset="0"/>
              </a:rPr>
              <a:t>La destrucción del templo se refiere a lo que sucedería en el año 70 d.C.</a:t>
            </a:r>
          </a:p>
          <a:p>
            <a:pPr>
              <a:buFont typeface="Wingdings" panose="05000000000000000000" pitchFamily="2" charset="2"/>
              <a:buChar char="v"/>
            </a:pPr>
            <a:r>
              <a:rPr lang="es-ES" altLang="en-US" sz="2400" i="1" dirty="0">
                <a:solidFill>
                  <a:srgbClr val="000000"/>
                </a:solidFill>
                <a:effectLst/>
                <a:latin typeface="Arial Narrow" panose="020B0606020202030204" pitchFamily="34" charset="0"/>
              </a:rPr>
              <a:t>La "venida" es la venida de Jesús para juzgar a Jerusalén en el año 70 d.C.</a:t>
            </a:r>
          </a:p>
          <a:p>
            <a:pPr>
              <a:buFont typeface="Wingdings" panose="05000000000000000000" pitchFamily="2" charset="2"/>
              <a:buChar char="v"/>
            </a:pPr>
            <a:r>
              <a:rPr lang="es-ES" altLang="en-US" sz="2400" i="1" dirty="0">
                <a:solidFill>
                  <a:srgbClr val="000000"/>
                </a:solidFill>
                <a:effectLst/>
                <a:latin typeface="Arial Narrow" panose="020B0606020202030204" pitchFamily="34" charset="0"/>
              </a:rPr>
              <a:t>El "cumplimiento de todas las cosas" es el final del segundo templo.</a:t>
            </a:r>
            <a:endParaRPr lang="en-US" altLang="en-US" sz="2400" i="1" dirty="0">
              <a:solidFill>
                <a:srgbClr val="000000"/>
              </a:solidFill>
              <a:effectLst/>
              <a:latin typeface="Arial Narrow" panose="020B0606020202030204" pitchFamily="34" charset="0"/>
            </a:endParaRPr>
          </a:p>
        </p:txBody>
      </p:sp>
      <p:sp>
        <p:nvSpPr>
          <p:cNvPr id="270344" name="Rectangle 8"/>
          <p:cNvSpPr>
            <a:spLocks noChangeArrowheads="1"/>
          </p:cNvSpPr>
          <p:nvPr/>
        </p:nvSpPr>
        <p:spPr bwMode="auto">
          <a:xfrm>
            <a:off x="8250052" y="1447800"/>
            <a:ext cx="3184221" cy="4953000"/>
          </a:xfrm>
          <a:prstGeom prst="rect">
            <a:avLst/>
          </a:prstGeom>
          <a:solidFill>
            <a:srgbClr val="FFCC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err="1">
                <a:solidFill>
                  <a:srgbClr val="C00000"/>
                </a:solidFill>
                <a:latin typeface="Agency FB" pitchFamily="2" charset="0"/>
              </a:rPr>
              <a:t>Mediador</a:t>
            </a:r>
            <a:endParaRPr lang="en-US" altLang="en-US" sz="3600" dirty="0">
              <a:solidFill>
                <a:srgbClr val="C00000"/>
              </a:solidFill>
              <a:latin typeface="Agency FB" pitchFamily="2" charset="0"/>
            </a:endParaRPr>
          </a:p>
          <a:p>
            <a:pPr>
              <a:buFont typeface="Wingdings" panose="05000000000000000000" pitchFamily="2" charset="2"/>
              <a:buChar char="v"/>
            </a:pPr>
            <a:r>
              <a:rPr lang="es-ES" altLang="en-US" sz="2400" i="1" dirty="0">
                <a:solidFill>
                  <a:srgbClr val="000000"/>
                </a:solidFill>
                <a:effectLst/>
                <a:latin typeface="Arial Narrow" panose="020B0606020202030204" pitchFamily="34" charset="0"/>
              </a:rPr>
              <a:t>Tanto la destrucción del segundo templo como el segundo advenimiento de Cristo están incluidos en el alcance de esta única profecía.</a:t>
            </a:r>
          </a:p>
          <a:p>
            <a:pPr>
              <a:buFont typeface="Wingdings" panose="05000000000000000000" pitchFamily="2" charset="2"/>
              <a:buChar char="v"/>
            </a:pPr>
            <a:r>
              <a:rPr lang="es-ES" altLang="en-US" sz="2400" i="1" dirty="0">
                <a:solidFill>
                  <a:srgbClr val="000000"/>
                </a:solidFill>
                <a:effectLst/>
                <a:latin typeface="Arial Narrow" panose="020B0606020202030204" pitchFamily="34" charset="0"/>
              </a:rPr>
              <a:t>El evento cercano se convierte en un doble sentido para el evento lejano.</a:t>
            </a:r>
            <a:endParaRPr lang="en-US" altLang="en-US" sz="2400" i="1" dirty="0">
              <a:solidFill>
                <a:srgbClr val="000000"/>
              </a:solidFill>
              <a:effectLst/>
              <a:latin typeface="Arial Narrow" panose="020B0606020202030204" pitchFamily="34" charset="0"/>
            </a:endParaRPr>
          </a:p>
        </p:txBody>
      </p:sp>
    </p:spTree>
    <p:extLst>
      <p:ext uri="{BB962C8B-B14F-4D97-AF65-F5344CB8AC3E}">
        <p14:creationId xmlns:p14="http://schemas.microsoft.com/office/powerpoint/2010/main" val="1281999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0341">
                                            <p:bg/>
                                          </p:spTgt>
                                        </p:tgtEl>
                                        <p:attrNameLst>
                                          <p:attrName>style.visibility</p:attrName>
                                        </p:attrNameLst>
                                      </p:cBhvr>
                                      <p:to>
                                        <p:strVal val="visible"/>
                                      </p:to>
                                    </p:set>
                                    <p:anim calcmode="lin" valueType="num">
                                      <p:cBhvr>
                                        <p:cTn id="7" dur="500" fill="hold"/>
                                        <p:tgtEl>
                                          <p:spTgt spid="270341">
                                            <p:bg/>
                                          </p:spTgt>
                                        </p:tgtEl>
                                        <p:attrNameLst>
                                          <p:attrName>ppt_w</p:attrName>
                                        </p:attrNameLst>
                                      </p:cBhvr>
                                      <p:tavLst>
                                        <p:tav tm="0">
                                          <p:val>
                                            <p:fltVal val="0"/>
                                          </p:val>
                                        </p:tav>
                                        <p:tav tm="100000">
                                          <p:val>
                                            <p:strVal val="#ppt_w"/>
                                          </p:val>
                                        </p:tav>
                                      </p:tavLst>
                                    </p:anim>
                                    <p:anim calcmode="lin" valueType="num">
                                      <p:cBhvr>
                                        <p:cTn id="8" dur="500" fill="hold"/>
                                        <p:tgtEl>
                                          <p:spTgt spid="270341">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70341">
                                            <p:txEl>
                                              <p:pRg st="0" end="0"/>
                                            </p:txEl>
                                          </p:spTgt>
                                        </p:tgtEl>
                                        <p:attrNameLst>
                                          <p:attrName>style.visibility</p:attrName>
                                        </p:attrNameLst>
                                      </p:cBhvr>
                                      <p:to>
                                        <p:strVal val="visible"/>
                                      </p:to>
                                    </p:set>
                                    <p:anim calcmode="lin" valueType="num">
                                      <p:cBhvr>
                                        <p:cTn id="11" dur="500" fill="hold"/>
                                        <p:tgtEl>
                                          <p:spTgt spid="27034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03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70343">
                                            <p:bg/>
                                          </p:spTgt>
                                        </p:tgtEl>
                                        <p:attrNameLst>
                                          <p:attrName>style.visibility</p:attrName>
                                        </p:attrNameLst>
                                      </p:cBhvr>
                                      <p:to>
                                        <p:strVal val="visible"/>
                                      </p:to>
                                    </p:set>
                                    <p:anim calcmode="lin" valueType="num">
                                      <p:cBhvr>
                                        <p:cTn id="17" dur="500" fill="hold"/>
                                        <p:tgtEl>
                                          <p:spTgt spid="270343">
                                            <p:bg/>
                                          </p:spTgt>
                                        </p:tgtEl>
                                        <p:attrNameLst>
                                          <p:attrName>ppt_w</p:attrName>
                                        </p:attrNameLst>
                                      </p:cBhvr>
                                      <p:tavLst>
                                        <p:tav tm="0">
                                          <p:val>
                                            <p:fltVal val="0"/>
                                          </p:val>
                                        </p:tav>
                                        <p:tav tm="100000">
                                          <p:val>
                                            <p:strVal val="#ppt_w"/>
                                          </p:val>
                                        </p:tav>
                                      </p:tavLst>
                                    </p:anim>
                                    <p:anim calcmode="lin" valueType="num">
                                      <p:cBhvr>
                                        <p:cTn id="18" dur="500" fill="hold"/>
                                        <p:tgtEl>
                                          <p:spTgt spid="270343">
                                            <p:bg/>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70343">
                                            <p:txEl>
                                              <p:pRg st="0" end="0"/>
                                            </p:txEl>
                                          </p:spTgt>
                                        </p:tgtEl>
                                        <p:attrNameLst>
                                          <p:attrName>style.visibility</p:attrName>
                                        </p:attrNameLst>
                                      </p:cBhvr>
                                      <p:to>
                                        <p:strVal val="visible"/>
                                      </p:to>
                                    </p:set>
                                    <p:anim calcmode="lin" valueType="num">
                                      <p:cBhvr>
                                        <p:cTn id="21" dur="500" fill="hold"/>
                                        <p:tgtEl>
                                          <p:spTgt spid="27034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703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70344">
                                            <p:bg/>
                                          </p:spTgt>
                                        </p:tgtEl>
                                        <p:attrNameLst>
                                          <p:attrName>style.visibility</p:attrName>
                                        </p:attrNameLst>
                                      </p:cBhvr>
                                      <p:to>
                                        <p:strVal val="visible"/>
                                      </p:to>
                                    </p:set>
                                    <p:anim calcmode="lin" valueType="num">
                                      <p:cBhvr>
                                        <p:cTn id="27" dur="500" fill="hold"/>
                                        <p:tgtEl>
                                          <p:spTgt spid="270344">
                                            <p:bg/>
                                          </p:spTgt>
                                        </p:tgtEl>
                                        <p:attrNameLst>
                                          <p:attrName>ppt_w</p:attrName>
                                        </p:attrNameLst>
                                      </p:cBhvr>
                                      <p:tavLst>
                                        <p:tav tm="0">
                                          <p:val>
                                            <p:fltVal val="0"/>
                                          </p:val>
                                        </p:tav>
                                        <p:tav tm="100000">
                                          <p:val>
                                            <p:strVal val="#ppt_w"/>
                                          </p:val>
                                        </p:tav>
                                      </p:tavLst>
                                    </p:anim>
                                    <p:anim calcmode="lin" valueType="num">
                                      <p:cBhvr>
                                        <p:cTn id="28" dur="500" fill="hold"/>
                                        <p:tgtEl>
                                          <p:spTgt spid="270344">
                                            <p:bg/>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70344">
                                            <p:txEl>
                                              <p:pRg st="0" end="0"/>
                                            </p:txEl>
                                          </p:spTgt>
                                        </p:tgtEl>
                                        <p:attrNameLst>
                                          <p:attrName>style.visibility</p:attrName>
                                        </p:attrNameLst>
                                      </p:cBhvr>
                                      <p:to>
                                        <p:strVal val="visible"/>
                                      </p:to>
                                    </p:set>
                                    <p:anim calcmode="lin" valueType="num">
                                      <p:cBhvr>
                                        <p:cTn id="31" dur="500" fill="hold"/>
                                        <p:tgtEl>
                                          <p:spTgt spid="270344">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7034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uiExpand="1" build="p" animBg="1"/>
      <p:bldP spid="270343" grpId="0" uiExpand="1" build="allAtOnce" animBg="1"/>
      <p:bldP spid="270344" grpId="0" uiExpand="1" build="allAtOnce"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3962400" y="60961"/>
            <a:ext cx="7010400" cy="1447800"/>
          </a:xfrm>
        </p:spPr>
        <p:txBody>
          <a:bodyPr>
            <a:normAutofit/>
          </a:bodyPr>
          <a:lstStyle/>
          <a:p>
            <a:r>
              <a:rPr lang="en-US" altLang="en-US" sz="6000" dirty="0">
                <a:solidFill>
                  <a:srgbClr val="FFC000"/>
                </a:solidFill>
                <a:latin typeface="Freestyle Script" panose="030804020302050B0404" pitchFamily="66" charset="0"/>
              </a:rPr>
              <a:t>Dos </a:t>
            </a:r>
            <a:r>
              <a:rPr lang="en-US" altLang="en-US" sz="6000" dirty="0" err="1">
                <a:solidFill>
                  <a:srgbClr val="FFC000"/>
                </a:solidFill>
                <a:latin typeface="Freestyle Script" panose="030804020302050B0404" pitchFamily="66" charset="0"/>
              </a:rPr>
              <a:t>caminos</a:t>
            </a:r>
            <a:r>
              <a:rPr lang="en-US" altLang="en-US" sz="6000" dirty="0">
                <a:solidFill>
                  <a:srgbClr val="FFC000"/>
                </a:solidFill>
                <a:latin typeface="Freestyle Script" panose="030804020302050B0404" pitchFamily="66" charset="0"/>
              </a:rPr>
              <a:t> </a:t>
            </a:r>
            <a:r>
              <a:rPr lang="en-US" altLang="en-US" sz="6000" dirty="0" err="1">
                <a:solidFill>
                  <a:srgbClr val="FFC000"/>
                </a:solidFill>
                <a:latin typeface="Freestyle Script" panose="030804020302050B0404" pitchFamily="66" charset="0"/>
              </a:rPr>
              <a:t>hacia</a:t>
            </a:r>
            <a:r>
              <a:rPr lang="en-US" altLang="en-US" sz="6000" dirty="0">
                <a:solidFill>
                  <a:srgbClr val="FFC000"/>
                </a:solidFill>
                <a:latin typeface="Freestyle Script" panose="030804020302050B0404" pitchFamily="66" charset="0"/>
              </a:rPr>
              <a:t> </a:t>
            </a:r>
            <a:r>
              <a:rPr lang="en-US" altLang="en-US" sz="6000" dirty="0" err="1">
                <a:solidFill>
                  <a:srgbClr val="FFC000"/>
                </a:solidFill>
                <a:latin typeface="Freestyle Script" panose="030804020302050B0404" pitchFamily="66" charset="0"/>
              </a:rPr>
              <a:t>el</a:t>
            </a:r>
            <a:r>
              <a:rPr lang="en-US" altLang="en-US" sz="6000" dirty="0">
                <a:solidFill>
                  <a:srgbClr val="FFC000"/>
                </a:solidFill>
                <a:latin typeface="Freestyle Script" panose="030804020302050B0404" pitchFamily="66" charset="0"/>
              </a:rPr>
              <a:t> </a:t>
            </a:r>
            <a:r>
              <a:rPr lang="en-US" altLang="en-US" sz="6000" dirty="0" err="1">
                <a:solidFill>
                  <a:srgbClr val="FFC000"/>
                </a:solidFill>
                <a:latin typeface="Freestyle Script" panose="030804020302050B0404" pitchFamily="66" charset="0"/>
              </a:rPr>
              <a:t>futuro</a:t>
            </a:r>
            <a:br>
              <a:rPr lang="en-US" altLang="en-US" sz="6000" dirty="0">
                <a:solidFill>
                  <a:srgbClr val="FFC000"/>
                </a:solidFill>
                <a:latin typeface="Freestyle Script" panose="030804020302050B0404" pitchFamily="66" charset="0"/>
              </a:rPr>
            </a:br>
            <a:r>
              <a:rPr lang="en-US" altLang="en-US" sz="2400" b="1" i="1" dirty="0">
                <a:solidFill>
                  <a:srgbClr val="FFC000"/>
                </a:solidFill>
              </a:rPr>
              <a:t>Sin </a:t>
            </a:r>
            <a:r>
              <a:rPr lang="en-US" altLang="en-US" sz="2400" b="1" i="1" dirty="0" err="1">
                <a:solidFill>
                  <a:srgbClr val="FFC000"/>
                </a:solidFill>
              </a:rPr>
              <a:t>templo</a:t>
            </a:r>
            <a:r>
              <a:rPr lang="en-US" altLang="en-US" sz="2400" b="1" i="1" dirty="0">
                <a:solidFill>
                  <a:srgbClr val="FFC000"/>
                </a:solidFill>
              </a:rPr>
              <a:t>, tierra y </a:t>
            </a:r>
            <a:r>
              <a:rPr lang="en-US" altLang="en-US" sz="2400" b="1" i="1" dirty="0" err="1">
                <a:solidFill>
                  <a:srgbClr val="FFC000"/>
                </a:solidFill>
              </a:rPr>
              <a:t>sobernia</a:t>
            </a:r>
            <a:r>
              <a:rPr lang="en-US" altLang="en-US" sz="2400" b="1" i="1" dirty="0">
                <a:solidFill>
                  <a:srgbClr val="FFC000"/>
                </a:solidFill>
              </a:rPr>
              <a:t> </a:t>
            </a:r>
            <a:r>
              <a:rPr lang="en-US" altLang="en-US" sz="2400" b="1" i="1" dirty="0" err="1">
                <a:solidFill>
                  <a:srgbClr val="FFC000"/>
                </a:solidFill>
              </a:rPr>
              <a:t>Judia</a:t>
            </a:r>
            <a:r>
              <a:rPr lang="en-US" altLang="en-US" sz="2400" b="1" i="1" dirty="0">
                <a:solidFill>
                  <a:srgbClr val="FFC000"/>
                </a:solidFill>
              </a:rPr>
              <a:t> </a:t>
            </a:r>
            <a:endParaRPr lang="en-US" altLang="en-US" sz="6000" b="1" dirty="0">
              <a:solidFill>
                <a:srgbClr val="FFC000"/>
              </a:solidFill>
              <a:latin typeface="Freestyle Script" panose="030804020302050B0404" pitchFamily="66" charset="0"/>
            </a:endParaRPr>
          </a:p>
        </p:txBody>
      </p:sp>
      <p:sp>
        <p:nvSpPr>
          <p:cNvPr id="268291" name="Rectangle 3"/>
          <p:cNvSpPr>
            <a:spLocks noGrp="1" noChangeArrowheads="1"/>
          </p:cNvSpPr>
          <p:nvPr>
            <p:ph type="body" sz="half" idx="1"/>
          </p:nvPr>
        </p:nvSpPr>
        <p:spPr>
          <a:xfrm>
            <a:off x="1905000" y="1676400"/>
            <a:ext cx="4114800" cy="4800600"/>
          </a:xfrm>
          <a:solidFill>
            <a:schemeClr val="accent6">
              <a:lumMod val="50000"/>
            </a:schemeClr>
          </a:solidFill>
          <a:ln w="28575">
            <a:solidFill>
              <a:schemeClr val="tx1"/>
            </a:solidFill>
            <a:miter lim="800000"/>
            <a:headEnd/>
            <a:tailEnd/>
          </a:ln>
        </p:spPr>
        <p:txBody>
          <a:bodyPr>
            <a:normAutofit fontScale="92500" lnSpcReduction="10000"/>
          </a:bodyPr>
          <a:lstStyle/>
          <a:p>
            <a:pPr>
              <a:lnSpc>
                <a:spcPct val="90000"/>
              </a:lnSpc>
              <a:buFont typeface="Wingdings" panose="05000000000000000000" pitchFamily="2" charset="2"/>
              <a:buNone/>
            </a:pPr>
            <a:r>
              <a:rPr lang="en-US" altLang="en-US" sz="3600" b="1" dirty="0">
                <a:solidFill>
                  <a:srgbClr val="FFC000"/>
                </a:solidFill>
                <a:effectLst>
                  <a:outerShdw blurRad="38100" dist="38100" dir="2700000" algn="tl">
                    <a:srgbClr val="000000">
                      <a:alpha val="43137"/>
                    </a:srgbClr>
                  </a:outerShdw>
                </a:effectLst>
                <a:latin typeface="Impact" panose="020B0806030902050204" pitchFamily="34" charset="0"/>
              </a:rPr>
              <a:t>Jesus</a:t>
            </a:r>
          </a:p>
          <a:p>
            <a:pPr>
              <a:lnSpc>
                <a:spcPct val="90000"/>
              </a:lnSpc>
              <a:buFont typeface="Wingdings" panose="05000000000000000000" pitchFamily="2" charset="2"/>
              <a:buNone/>
            </a:pPr>
            <a:r>
              <a:rPr lang="en-US" altLang="en-US" sz="2800" dirty="0" err="1">
                <a:solidFill>
                  <a:srgbClr val="FFFF00"/>
                </a:solidFill>
                <a:effectLst>
                  <a:outerShdw blurRad="38100" dist="38100" dir="2700000" algn="tl">
                    <a:srgbClr val="000000">
                      <a:alpha val="43137"/>
                    </a:srgbClr>
                  </a:outerShdw>
                </a:effectLst>
                <a:latin typeface="Eras Demi ITC" pitchFamily="34" charset="0"/>
              </a:rPr>
              <a:t>Predicción</a:t>
            </a:r>
            <a:r>
              <a:rPr lang="en-US" altLang="en-US" sz="2800" dirty="0">
                <a:solidFill>
                  <a:srgbClr val="FFFF00"/>
                </a:solidFill>
                <a:effectLst>
                  <a:outerShdw blurRad="38100" dist="38100" dir="2700000" algn="tl">
                    <a:srgbClr val="000000">
                      <a:alpha val="43137"/>
                    </a:srgbClr>
                  </a:outerShdw>
                </a:effectLst>
                <a:latin typeface="Eras Demi ITC" pitchFamily="34" charset="0"/>
              </a:rPr>
              <a:t>: El </a:t>
            </a:r>
            <a:r>
              <a:rPr lang="en-US" altLang="en-US" sz="2800" dirty="0" err="1">
                <a:solidFill>
                  <a:srgbClr val="FFFF00"/>
                </a:solidFill>
                <a:effectLst>
                  <a:outerShdw blurRad="38100" dist="38100" dir="2700000" algn="tl">
                    <a:srgbClr val="000000">
                      <a:alpha val="43137"/>
                    </a:srgbClr>
                  </a:outerShdw>
                </a:effectLst>
                <a:latin typeface="Eras Demi ITC" pitchFamily="34" charset="0"/>
              </a:rPr>
              <a:t>templo</a:t>
            </a:r>
            <a:r>
              <a:rPr lang="en-US" altLang="en-US" sz="2800" dirty="0">
                <a:solidFill>
                  <a:srgbClr val="FFFF00"/>
                </a:solidFill>
                <a:effectLst>
                  <a:outerShdw blurRad="38100" dist="38100" dir="2700000" algn="tl">
                    <a:srgbClr val="000000">
                      <a:alpha val="43137"/>
                    </a:srgbClr>
                  </a:outerShdw>
                </a:effectLst>
                <a:latin typeface="Eras Demi ITC" pitchFamily="34" charset="0"/>
              </a:rPr>
              <a:t> sera </a:t>
            </a:r>
            <a:r>
              <a:rPr lang="en-US" altLang="en-US" sz="2800" dirty="0" err="1">
                <a:solidFill>
                  <a:srgbClr val="FFFF00"/>
                </a:solidFill>
                <a:effectLst>
                  <a:outerShdw blurRad="38100" dist="38100" dir="2700000" algn="tl">
                    <a:srgbClr val="000000">
                      <a:alpha val="43137"/>
                    </a:srgbClr>
                  </a:outerShdw>
                </a:effectLst>
                <a:latin typeface="Eras Demi ITC" pitchFamily="34" charset="0"/>
              </a:rPr>
              <a:t>destruido</a:t>
            </a:r>
            <a:r>
              <a:rPr lang="en-US" altLang="en-US" sz="2800" dirty="0">
                <a:solidFill>
                  <a:srgbClr val="FFFF00"/>
                </a:solidFill>
                <a:effectLst>
                  <a:outerShdw blurRad="38100" dist="38100" dir="2700000" algn="tl">
                    <a:srgbClr val="000000">
                      <a:alpha val="43137"/>
                    </a:srgbClr>
                  </a:outerShdw>
                </a:effectLst>
                <a:latin typeface="Eras Demi ITC" pitchFamily="34" charset="0"/>
              </a:rPr>
              <a:t>!</a:t>
            </a:r>
          </a:p>
          <a:p>
            <a:pPr>
              <a:lnSpc>
                <a:spcPct val="90000"/>
              </a:lnSpc>
            </a:pPr>
            <a:r>
              <a:rPr lang="es-E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El cuerpo de cristianos se convierte en templo del Espíritu Santo.</a:t>
            </a:r>
          </a:p>
          <a:p>
            <a:pPr>
              <a:lnSpc>
                <a:spcPct val="90000"/>
              </a:lnSpc>
            </a:pPr>
            <a:r>
              <a:rPr lang="es-E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La adoración y las buenas obras se convierten en el sacrificio diario.</a:t>
            </a:r>
          </a:p>
          <a:p>
            <a:pPr>
              <a:lnSpc>
                <a:spcPct val="90000"/>
              </a:lnSpc>
            </a:pPr>
            <a:r>
              <a:rPr lang="es-E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Todo creyente es un sacerdote ante Dios.</a:t>
            </a:r>
          </a:p>
          <a:p>
            <a:pPr>
              <a:lnSpc>
                <a:spcPct val="90000"/>
              </a:lnSpc>
            </a:pPr>
            <a:r>
              <a:rPr lang="es-E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La expiación por el pecado se ha completado de una vez por todas en la cruz.</a:t>
            </a:r>
            <a:endParaRPr lang="en-U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endParaRPr>
          </a:p>
        </p:txBody>
      </p:sp>
      <p:sp>
        <p:nvSpPr>
          <p:cNvPr id="268292" name="Rectangle 4"/>
          <p:cNvSpPr>
            <a:spLocks noGrp="1" noChangeArrowheads="1"/>
          </p:cNvSpPr>
          <p:nvPr>
            <p:ph type="body" sz="half" idx="2"/>
          </p:nvPr>
        </p:nvSpPr>
        <p:spPr>
          <a:xfrm>
            <a:off x="6248400" y="1676400"/>
            <a:ext cx="4038600" cy="4800600"/>
          </a:xfrm>
          <a:solidFill>
            <a:srgbClr val="003300"/>
          </a:solidFill>
          <a:ln w="28575">
            <a:solidFill>
              <a:schemeClr val="tx1"/>
            </a:solidFill>
            <a:miter lim="800000"/>
            <a:headEnd/>
            <a:tailEnd/>
          </a:ln>
        </p:spPr>
        <p:txBody>
          <a:bodyPr>
            <a:normAutofit/>
          </a:bodyPr>
          <a:lstStyle/>
          <a:p>
            <a:pPr>
              <a:lnSpc>
                <a:spcPct val="90000"/>
              </a:lnSpc>
              <a:buFont typeface="Wingdings" panose="05000000000000000000" pitchFamily="2" charset="2"/>
              <a:buNone/>
            </a:pPr>
            <a:r>
              <a:rPr lang="en-US" altLang="en-US" sz="3600" b="1" dirty="0" err="1">
                <a:solidFill>
                  <a:srgbClr val="FFC000"/>
                </a:solidFill>
                <a:latin typeface="Impact" panose="020B0806030902050204" pitchFamily="34" charset="0"/>
              </a:rPr>
              <a:t>Judaismo</a:t>
            </a:r>
            <a:endParaRPr lang="en-US" altLang="en-US" sz="3600" b="1" dirty="0">
              <a:solidFill>
                <a:srgbClr val="FFC000"/>
              </a:solidFill>
              <a:latin typeface="Impact" panose="020B0806030902050204" pitchFamily="34" charset="0"/>
            </a:endParaRPr>
          </a:p>
          <a:p>
            <a:pPr>
              <a:lnSpc>
                <a:spcPct val="90000"/>
              </a:lnSpc>
              <a:buFont typeface="Wingdings" panose="05000000000000000000" pitchFamily="2" charset="2"/>
              <a:buNone/>
            </a:pPr>
            <a:r>
              <a:rPr lang="en-US" altLang="en-US" sz="2800" dirty="0">
                <a:solidFill>
                  <a:srgbClr val="FFFF00"/>
                </a:solidFill>
                <a:latin typeface="Eras Demi ITC" pitchFamily="34" charset="0"/>
              </a:rPr>
              <a:t>La </a:t>
            </a:r>
            <a:r>
              <a:rPr lang="en-US" altLang="en-US" sz="2800" dirty="0" err="1">
                <a:solidFill>
                  <a:srgbClr val="FFFF00"/>
                </a:solidFill>
                <a:latin typeface="Eras Demi ITC" pitchFamily="34" charset="0"/>
              </a:rPr>
              <a:t>realidad</a:t>
            </a:r>
            <a:r>
              <a:rPr lang="en-US" altLang="en-US" sz="2800" dirty="0">
                <a:solidFill>
                  <a:srgbClr val="FFFF00"/>
                </a:solidFill>
                <a:latin typeface="Eras Demi ITC" pitchFamily="34" charset="0"/>
              </a:rPr>
              <a:t>: El </a:t>
            </a:r>
            <a:r>
              <a:rPr lang="en-US" altLang="en-US" sz="2800" dirty="0" err="1">
                <a:solidFill>
                  <a:srgbClr val="FFFF00"/>
                </a:solidFill>
                <a:latin typeface="Eras Demi ITC" pitchFamily="34" charset="0"/>
              </a:rPr>
              <a:t>templo</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fue</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destruido</a:t>
            </a:r>
            <a:r>
              <a:rPr lang="en-US" altLang="en-US" sz="2800" dirty="0">
                <a:solidFill>
                  <a:srgbClr val="FFFF00"/>
                </a:solidFill>
                <a:latin typeface="Eras Demi ITC" pitchFamily="34" charset="0"/>
              </a:rPr>
              <a:t>!</a:t>
            </a:r>
          </a:p>
          <a:p>
            <a:pPr>
              <a:lnSpc>
                <a:spcPct val="90000"/>
              </a:lnSpc>
            </a:pPr>
            <a:r>
              <a:rPr lang="es-ES" altLang="en-US" sz="2400" i="1" dirty="0">
                <a:solidFill>
                  <a:srgbClr val="FFFF99"/>
                </a:solidFill>
                <a:latin typeface="Arial Narrow" panose="020B0606020202030204" pitchFamily="34" charset="0"/>
              </a:rPr>
              <a:t>La sinagoga sucede al templo.</a:t>
            </a:r>
          </a:p>
          <a:p>
            <a:pPr>
              <a:lnSpc>
                <a:spcPct val="90000"/>
              </a:lnSpc>
            </a:pPr>
            <a:r>
              <a:rPr lang="es-ES" altLang="en-US" sz="2400" i="1" dirty="0">
                <a:solidFill>
                  <a:srgbClr val="FFFF99"/>
                </a:solidFill>
                <a:latin typeface="Arial Narrow" panose="020B0606020202030204" pitchFamily="34" charset="0"/>
              </a:rPr>
              <a:t>La oración diaria reemplaza el sacrificio diario.</a:t>
            </a:r>
          </a:p>
          <a:p>
            <a:pPr>
              <a:lnSpc>
                <a:spcPct val="90000"/>
              </a:lnSpc>
            </a:pPr>
            <a:r>
              <a:rPr lang="es-ES" altLang="en-US" sz="2400" i="1" dirty="0">
                <a:solidFill>
                  <a:srgbClr val="FFFF99"/>
                </a:solidFill>
                <a:latin typeface="Arial Narrow" panose="020B0606020202030204" pitchFamily="34" charset="0"/>
              </a:rPr>
              <a:t>Los rabinos heredan la autoridad de los sacerdotes.</a:t>
            </a:r>
          </a:p>
          <a:p>
            <a:pPr>
              <a:lnSpc>
                <a:spcPct val="90000"/>
              </a:lnSpc>
            </a:pPr>
            <a:r>
              <a:rPr lang="es-ES" altLang="en-US" sz="2400" i="1" dirty="0">
                <a:solidFill>
                  <a:srgbClr val="FFFF99"/>
                </a:solidFill>
                <a:latin typeface="Arial Narrow" panose="020B0606020202030204" pitchFamily="34" charset="0"/>
              </a:rPr>
              <a:t>El altar de la expiación es reemplazado por la mesa familiar.</a:t>
            </a:r>
          </a:p>
        </p:txBody>
      </p:sp>
      <p:pic>
        <p:nvPicPr>
          <p:cNvPr id="268293" name="Picture 5" descr="MCBD07756_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7401" y="112714"/>
            <a:ext cx="1585913"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86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8291">
                                            <p:bg/>
                                          </p:spTgt>
                                        </p:tgtEl>
                                        <p:attrNameLst>
                                          <p:attrName>style.visibility</p:attrName>
                                        </p:attrNameLst>
                                      </p:cBhvr>
                                      <p:to>
                                        <p:strVal val="visible"/>
                                      </p:to>
                                    </p:set>
                                    <p:anim calcmode="lin" valueType="num">
                                      <p:cBhvr>
                                        <p:cTn id="7" dur="500" fill="hold"/>
                                        <p:tgtEl>
                                          <p:spTgt spid="268291">
                                            <p:bg/>
                                          </p:spTgt>
                                        </p:tgtEl>
                                        <p:attrNameLst>
                                          <p:attrName>ppt_w</p:attrName>
                                        </p:attrNameLst>
                                      </p:cBhvr>
                                      <p:tavLst>
                                        <p:tav tm="0">
                                          <p:val>
                                            <p:fltVal val="0"/>
                                          </p:val>
                                        </p:tav>
                                        <p:tav tm="100000">
                                          <p:val>
                                            <p:strVal val="#ppt_w"/>
                                          </p:val>
                                        </p:tav>
                                      </p:tavLst>
                                    </p:anim>
                                    <p:anim calcmode="lin" valueType="num">
                                      <p:cBhvr>
                                        <p:cTn id="8" dur="500" fill="hold"/>
                                        <p:tgtEl>
                                          <p:spTgt spid="268291">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8291">
                                            <p:txEl>
                                              <p:pRg st="0" end="0"/>
                                            </p:txEl>
                                          </p:spTgt>
                                        </p:tgtEl>
                                        <p:attrNameLst>
                                          <p:attrName>style.visibility</p:attrName>
                                        </p:attrNameLst>
                                      </p:cBhvr>
                                      <p:to>
                                        <p:strVal val="visible"/>
                                      </p:to>
                                    </p:set>
                                    <p:anim calcmode="lin" valueType="num">
                                      <p:cBhvr>
                                        <p:cTn id="11"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829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68291">
                                            <p:txEl>
                                              <p:pRg st="1" end="1"/>
                                            </p:txEl>
                                          </p:spTgt>
                                        </p:tgtEl>
                                        <p:attrNameLst>
                                          <p:attrName>style.visibility</p:attrName>
                                        </p:attrNameLst>
                                      </p:cBhvr>
                                      <p:to>
                                        <p:strVal val="visible"/>
                                      </p:to>
                                    </p:set>
                                    <p:anim calcmode="lin" valueType="num">
                                      <p:cBhvr>
                                        <p:cTn id="15" dur="500" fill="hold"/>
                                        <p:tgtEl>
                                          <p:spTgt spid="2682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8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68292">
                                            <p:bg/>
                                          </p:spTgt>
                                        </p:tgtEl>
                                        <p:attrNameLst>
                                          <p:attrName>style.visibility</p:attrName>
                                        </p:attrNameLst>
                                      </p:cBhvr>
                                      <p:to>
                                        <p:strVal val="visible"/>
                                      </p:to>
                                    </p:set>
                                    <p:anim calcmode="lin" valueType="num">
                                      <p:cBhvr>
                                        <p:cTn id="21" dur="500" fill="hold"/>
                                        <p:tgtEl>
                                          <p:spTgt spid="268292">
                                            <p:bg/>
                                          </p:spTgt>
                                        </p:tgtEl>
                                        <p:attrNameLst>
                                          <p:attrName>ppt_w</p:attrName>
                                        </p:attrNameLst>
                                      </p:cBhvr>
                                      <p:tavLst>
                                        <p:tav tm="0">
                                          <p:val>
                                            <p:fltVal val="0"/>
                                          </p:val>
                                        </p:tav>
                                        <p:tav tm="100000">
                                          <p:val>
                                            <p:strVal val="#ppt_w"/>
                                          </p:val>
                                        </p:tav>
                                      </p:tavLst>
                                    </p:anim>
                                    <p:anim calcmode="lin" valueType="num">
                                      <p:cBhvr>
                                        <p:cTn id="22" dur="500" fill="hold"/>
                                        <p:tgtEl>
                                          <p:spTgt spid="268292">
                                            <p:bg/>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68292">
                                            <p:txEl>
                                              <p:pRg st="0" end="0"/>
                                            </p:txEl>
                                          </p:spTgt>
                                        </p:tgtEl>
                                        <p:attrNameLst>
                                          <p:attrName>style.visibility</p:attrName>
                                        </p:attrNameLst>
                                      </p:cBhvr>
                                      <p:to>
                                        <p:strVal val="visible"/>
                                      </p:to>
                                    </p:set>
                                    <p:anim calcmode="lin" valueType="num">
                                      <p:cBhvr>
                                        <p:cTn id="25" dur="500" fill="hold"/>
                                        <p:tgtEl>
                                          <p:spTgt spid="26829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68292">
                                            <p:txEl>
                                              <p:pRg st="0" end="0"/>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268292">
                                            <p:txEl>
                                              <p:pRg st="1" end="1"/>
                                            </p:txEl>
                                          </p:spTgt>
                                        </p:tgtEl>
                                        <p:attrNameLst>
                                          <p:attrName>style.visibility</p:attrName>
                                        </p:attrNameLst>
                                      </p:cBhvr>
                                      <p:to>
                                        <p:strVal val="visible"/>
                                      </p:to>
                                    </p:set>
                                    <p:anim calcmode="lin" valueType="num">
                                      <p:cBhvr>
                                        <p:cTn id="29" dur="500" fill="hold"/>
                                        <p:tgtEl>
                                          <p:spTgt spid="268292">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26829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uiExpand="1" build="p" animBg="1"/>
      <p:bldP spid="268292" grpId="0" uiExpand="1"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4000" dirty="0"/>
              <a:t>THE REJECTION AND DEATH OF JESUS</a:t>
            </a:r>
          </a:p>
          <a:p>
            <a:r>
              <a:rPr lang="en-US" sz="4000" dirty="0"/>
              <a:t>EL RECHAZO Y MUERTE DE JESUS</a:t>
            </a:r>
          </a:p>
        </p:txBody>
      </p:sp>
    </p:spTree>
    <p:extLst>
      <p:ext uri="{BB962C8B-B14F-4D97-AF65-F5344CB8AC3E}">
        <p14:creationId xmlns:p14="http://schemas.microsoft.com/office/powerpoint/2010/main" val="31965675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THE EVENTS OF JESUS’ PASSION/ LOS EVENTOS DE LA PASION DE JESUS </a:t>
            </a:r>
            <a:r>
              <a:rPr lang="en-US" sz="2400" b="1" dirty="0">
                <a:solidFill>
                  <a:srgbClr val="C00000"/>
                </a:solidFill>
              </a:rPr>
              <a:t> (22:1—23:56)</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Los eventos finales que llevaron a la muerte predicha de Jesús comenzaron con la fiesta de los Panes sin Levadura (Pascua).</a:t>
            </a:r>
            <a:endParaRPr lang="en-US" sz="2800" b="1" dirty="0">
              <a:solidFill>
                <a:srgbClr val="002060"/>
              </a:solidFill>
            </a:endParaRPr>
          </a:p>
          <a:p>
            <a:pPr lvl="1"/>
            <a:r>
              <a:rPr lang="es-ES" sz="2200" i="1" dirty="0"/>
              <a:t>Judas Iscariote, uno de los Doce, fue incitado por Satanás a hacer arreglos para la traición de Jesús.</a:t>
            </a:r>
          </a:p>
          <a:p>
            <a:pPr lvl="1"/>
            <a:r>
              <a:rPr lang="es-ES" sz="2200" i="1" dirty="0"/>
              <a:t>En la noche de la Pascua, Pedro y Juan prepararon un aposento alto para la última comida de Jesús con sus apóstoles.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149</a:t>
            </a:fld>
            <a:endParaRPr lang="en-US" dirty="0"/>
          </a:p>
        </p:txBody>
      </p:sp>
    </p:spTree>
    <p:extLst>
      <p:ext uri="{BB962C8B-B14F-4D97-AF65-F5344CB8AC3E}">
        <p14:creationId xmlns:p14="http://schemas.microsoft.com/office/powerpoint/2010/main" val="39039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THEOLOGICAL THEMES/ TEMAS TEOLOGICOS </a:t>
            </a:r>
          </a:p>
        </p:txBody>
      </p:sp>
      <p:sp>
        <p:nvSpPr>
          <p:cNvPr id="3" name="Content Placeholder 2"/>
          <p:cNvSpPr>
            <a:spLocks noGrp="1"/>
          </p:cNvSpPr>
          <p:nvPr>
            <p:ph idx="1"/>
          </p:nvPr>
        </p:nvSpPr>
        <p:spPr>
          <a:xfrm>
            <a:off x="1311579" y="2270852"/>
            <a:ext cx="4784421" cy="3799366"/>
          </a:xfrm>
        </p:spPr>
        <p:txBody>
          <a:bodyPr>
            <a:normAutofit fontScale="70000" lnSpcReduction="20000"/>
          </a:bodyPr>
          <a:lstStyle/>
          <a:p>
            <a:pPr marL="0" indent="0">
              <a:buNone/>
            </a:pPr>
            <a:r>
              <a:rPr lang="en-US" sz="2800" b="1" dirty="0">
                <a:solidFill>
                  <a:srgbClr val="002060"/>
                </a:solidFill>
              </a:rPr>
              <a:t>Several important themes emerge in the Third Gospel.</a:t>
            </a:r>
          </a:p>
          <a:p>
            <a:pPr lvl="1"/>
            <a:r>
              <a:rPr lang="en-US" sz="2400" i="1" dirty="0"/>
              <a:t>In the theme of amazement, Luke uses a cluster of words to demonstrate the power of the Christ event. People are awed, astonished, perplexed, amazed and afraid.</a:t>
            </a:r>
          </a:p>
          <a:p>
            <a:pPr lvl="1"/>
            <a:r>
              <a:rPr lang="en-US" sz="2400" i="1" dirty="0"/>
              <a:t>There is a marked emphasis on prayer, especially the prayers of Jesus.</a:t>
            </a:r>
          </a:p>
          <a:p>
            <a:pPr lvl="1"/>
            <a:r>
              <a:rPr lang="en-US" sz="2400" i="1" dirty="0"/>
              <a:t>The active work of the Holy Spirit figures prominently in Luke, and this emphasis will continue in the Book of Acts.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Content Placeholder 2">
            <a:extLst>
              <a:ext uri="{FF2B5EF4-FFF2-40B4-BE49-F238E27FC236}">
                <a16:creationId xmlns:a16="http://schemas.microsoft.com/office/drawing/2014/main" id="{6C0E2E82-D7A8-4219-B622-713451C2A8D8}"/>
              </a:ext>
            </a:extLst>
          </p:cNvPr>
          <p:cNvSpPr txBox="1">
            <a:spLocks/>
          </p:cNvSpPr>
          <p:nvPr/>
        </p:nvSpPr>
        <p:spPr>
          <a:xfrm>
            <a:off x="6505400" y="2270850"/>
            <a:ext cx="5193821" cy="3799367"/>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Varios temas importantes surgen en el Tercer Evangelio.</a:t>
            </a:r>
            <a:endParaRPr lang="en-US" sz="2800" b="1" dirty="0">
              <a:solidFill>
                <a:srgbClr val="002060"/>
              </a:solidFill>
            </a:endParaRPr>
          </a:p>
          <a:p>
            <a:pPr lvl="1"/>
            <a:r>
              <a:rPr lang="es-ES" sz="2400" i="1" dirty="0"/>
              <a:t>En el tema del asombro, Lucas usa un grupo de palabras para demostrar el poder del evento de Cristo. La gente está asombrada, asombrada, perpleja, asombrada y asustada.</a:t>
            </a:r>
          </a:p>
          <a:p>
            <a:pPr lvl="1"/>
            <a:r>
              <a:rPr lang="es-ES" sz="2400" i="1" dirty="0"/>
              <a:t>Hay un marcado énfasis en la oración, especialmente en las oraciones de Jesús.</a:t>
            </a:r>
          </a:p>
          <a:p>
            <a:pPr lvl="1"/>
            <a:r>
              <a:rPr lang="es-ES" sz="2400" i="1" dirty="0"/>
              <a:t>La obra activa del Espíritu Santo ocupa un lugar destacado en Lucas, y este énfasis continuará en el Libro de los Hechos.</a:t>
            </a:r>
            <a:endParaRPr lang="en-US" sz="2400" i="1" dirty="0"/>
          </a:p>
        </p:txBody>
      </p:sp>
      <p:sp>
        <p:nvSpPr>
          <p:cNvPr id="6" name="Rectangle 1">
            <a:extLst>
              <a:ext uri="{FF2B5EF4-FFF2-40B4-BE49-F238E27FC236}">
                <a16:creationId xmlns:a16="http://schemas.microsoft.com/office/drawing/2014/main" id="{49DAEB7F-0996-4179-BEBD-3495663A9D9E}"/>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a:ln>
                  <a:noFill/>
                </a:ln>
                <a:solidFill>
                  <a:srgbClr val="202124"/>
                </a:solidFill>
                <a:effectLst/>
                <a:latin typeface="inherit"/>
              </a:rPr>
              <a:t>Varios temas importantes surgen en el Tercer Evangelio.</a:t>
            </a:r>
            <a:r>
              <a:rPr kumimoji="0" lang="es-ES" altLang="en-US" sz="1100" b="0" i="0" u="none" strike="noStrike" cap="none" normalizeH="0" baseline="0">
                <a:ln>
                  <a:noFill/>
                </a:ln>
                <a:solidFill>
                  <a:schemeClr val="tx1"/>
                </a:solidFill>
                <a:effectLst/>
              </a:rPr>
              <a:t> </a:t>
            </a:r>
            <a:endParaRPr kumimoji="0" lang="es-E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14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1981200" y="152400"/>
            <a:ext cx="8229600" cy="865188"/>
          </a:xfrm>
        </p:spPr>
        <p:txBody>
          <a:bodyPr/>
          <a:lstStyle/>
          <a:p>
            <a:pPr algn="ctr"/>
            <a:r>
              <a:rPr lang="en-US" altLang="en-US" dirty="0">
                <a:solidFill>
                  <a:srgbClr val="FFC000"/>
                </a:solidFill>
                <a:latin typeface="Impact" panose="020B0806030902050204" pitchFamily="34" charset="0"/>
              </a:rPr>
              <a:t>The Last Meal/ La Ultima Cena </a:t>
            </a:r>
          </a:p>
        </p:txBody>
      </p:sp>
      <p:sp>
        <p:nvSpPr>
          <p:cNvPr id="288771" name="Rectangle 3"/>
          <p:cNvSpPr>
            <a:spLocks noGrp="1" noChangeArrowheads="1"/>
          </p:cNvSpPr>
          <p:nvPr>
            <p:ph type="body" idx="1"/>
          </p:nvPr>
        </p:nvSpPr>
        <p:spPr>
          <a:xfrm>
            <a:off x="1348153" y="1022302"/>
            <a:ext cx="9469902" cy="1437893"/>
          </a:xfrm>
        </p:spPr>
        <p:txBody>
          <a:bodyPr/>
          <a:lstStyle/>
          <a:p>
            <a:pPr>
              <a:buFont typeface="Wingdings" panose="05000000000000000000" pitchFamily="2" charset="2"/>
              <a:buNone/>
            </a:pPr>
            <a:r>
              <a:rPr lang="es-ES" altLang="en-US" sz="2800" dirty="0">
                <a:solidFill>
                  <a:srgbClr val="FFFF99"/>
                </a:solidFill>
                <a:latin typeface="Arial Rounded MT Bold" pitchFamily="34" charset="0"/>
              </a:rPr>
              <a:t>Los cuatro evangelios describen la última comida, pero los sinópticos siguen un curso diferente al del cuarto evangelio.</a:t>
            </a:r>
            <a:endParaRPr lang="en-US" altLang="en-US" sz="2800" dirty="0">
              <a:solidFill>
                <a:srgbClr val="FFFF99"/>
              </a:solidFill>
              <a:latin typeface="Arial Rounded MT Bold" pitchFamily="34" charset="0"/>
            </a:endParaRPr>
          </a:p>
        </p:txBody>
      </p:sp>
      <p:sp>
        <p:nvSpPr>
          <p:cNvPr id="288772" name="Text Box 4"/>
          <p:cNvSpPr txBox="1">
            <a:spLocks noChangeArrowheads="1"/>
          </p:cNvSpPr>
          <p:nvPr/>
        </p:nvSpPr>
        <p:spPr bwMode="auto">
          <a:xfrm>
            <a:off x="8132299" y="2640013"/>
            <a:ext cx="3023382" cy="3634778"/>
          </a:xfrm>
          <a:prstGeom prst="rect">
            <a:avLst/>
          </a:prstGeom>
          <a:solidFill>
            <a:srgbClr val="00333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err="1">
                <a:solidFill>
                  <a:srgbClr val="FFCC00"/>
                </a:solidFill>
                <a:latin typeface="Impact" panose="020B0806030902050204" pitchFamily="34" charset="0"/>
              </a:rPr>
              <a:t>Comun</a:t>
            </a:r>
            <a:r>
              <a:rPr lang="en-US" altLang="en-US" sz="2400" dirty="0">
                <a:solidFill>
                  <a:srgbClr val="FFCC00"/>
                </a:solidFill>
                <a:latin typeface="Impact" panose="020B0806030902050204" pitchFamily="34" charset="0"/>
              </a:rPr>
              <a:t> </a:t>
            </a:r>
            <a:r>
              <a:rPr lang="en-US" altLang="en-US" sz="2400" dirty="0" err="1">
                <a:solidFill>
                  <a:srgbClr val="FFCC00"/>
                </a:solidFill>
                <a:latin typeface="Impact" panose="020B0806030902050204" pitchFamily="34" charset="0"/>
              </a:rPr>
              <a:t>en</a:t>
            </a:r>
            <a:r>
              <a:rPr lang="en-US" altLang="en-US" sz="2400" dirty="0">
                <a:solidFill>
                  <a:srgbClr val="FFCC00"/>
                </a:solidFill>
                <a:latin typeface="Impact" panose="020B0806030902050204" pitchFamily="34" charset="0"/>
              </a:rPr>
              <a:t> ambos</a:t>
            </a:r>
          </a:p>
          <a:p>
            <a:pPr>
              <a:lnSpc>
                <a:spcPct val="70000"/>
              </a:lnSpc>
              <a:spcBef>
                <a:spcPct val="50000"/>
              </a:spcBef>
            </a:pPr>
            <a:endParaRPr lang="en-US" altLang="en-US" sz="2000" i="1" dirty="0">
              <a:solidFill>
                <a:srgbClr val="FFCC00"/>
              </a:solidFill>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Comida de despedida</a:t>
            </a: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Predicción de la negación de Peter</a:t>
            </a: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Salida hacia Getsemaní</a:t>
            </a:r>
          </a:p>
          <a:p>
            <a:pPr>
              <a:lnSpc>
                <a:spcPct val="70000"/>
              </a:lnSpc>
              <a:spcBef>
                <a:spcPct val="50000"/>
              </a:spcBef>
            </a:pPr>
            <a:endParaRPr lang="en-US" altLang="en-US" sz="2000" b="1" i="1" dirty="0">
              <a:solidFill>
                <a:srgbClr val="FFFF66"/>
              </a:solidFill>
              <a:latin typeface="Arial Narrow" panose="020B0606020202030204" pitchFamily="34" charset="0"/>
            </a:endParaRPr>
          </a:p>
        </p:txBody>
      </p:sp>
      <p:sp>
        <p:nvSpPr>
          <p:cNvPr id="288773" name="Text Box 5"/>
          <p:cNvSpPr txBox="1">
            <a:spLocks noChangeArrowheads="1"/>
          </p:cNvSpPr>
          <p:nvPr/>
        </p:nvSpPr>
        <p:spPr bwMode="auto">
          <a:xfrm>
            <a:off x="1012867" y="2640012"/>
            <a:ext cx="3060895" cy="3635482"/>
          </a:xfrm>
          <a:prstGeom prst="rect">
            <a:avLst/>
          </a:prstGeom>
          <a:solidFill>
            <a:srgbClr val="004644"/>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srgbClr val="FFCC00"/>
                </a:solidFill>
                <a:latin typeface="Impact" panose="020B0806030902050204" pitchFamily="34" charset="0"/>
              </a:rPr>
              <a:t>Solo </a:t>
            </a:r>
            <a:r>
              <a:rPr lang="en-US" altLang="en-US" sz="2400" dirty="0" err="1">
                <a:solidFill>
                  <a:srgbClr val="FFCC00"/>
                </a:solidFill>
                <a:latin typeface="Impact" panose="020B0806030902050204" pitchFamily="34" charset="0"/>
              </a:rPr>
              <a:t>Sinopticos</a:t>
            </a:r>
            <a:r>
              <a:rPr lang="en-US" altLang="en-US" sz="2400" dirty="0">
                <a:solidFill>
                  <a:srgbClr val="FFCC00"/>
                </a:solidFill>
                <a:latin typeface="Impact" panose="020B0806030902050204" pitchFamily="34" charset="0"/>
              </a:rPr>
              <a:t> </a:t>
            </a:r>
          </a:p>
          <a:p>
            <a:pPr>
              <a:lnSpc>
                <a:spcPct val="70000"/>
              </a:lnSpc>
              <a:spcBef>
                <a:spcPct val="50000"/>
              </a:spcBef>
            </a:pPr>
            <a:r>
              <a:rPr lang="es-ES" altLang="en-US" sz="2000" b="1" i="1" dirty="0">
                <a:solidFill>
                  <a:srgbClr val="FFFF66"/>
                </a:solidFill>
                <a:latin typeface="Arial Narrow" panose="020B0606020202030204" pitchFamily="34" charset="0"/>
              </a:rPr>
              <a:t>Los discípulos preparan la habitación</a:t>
            </a: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Institución de la Eucaristía</a:t>
            </a:r>
          </a:p>
          <a:p>
            <a:pPr>
              <a:lnSpc>
                <a:spcPct val="70000"/>
              </a:lnSpc>
              <a:spcBef>
                <a:spcPct val="50000"/>
              </a:spcBef>
            </a:pPr>
            <a:r>
              <a:rPr lang="es-ES" altLang="en-US" sz="2000" b="1" i="1" dirty="0">
                <a:solidFill>
                  <a:srgbClr val="FFFF66"/>
                </a:solidFill>
                <a:latin typeface="Arial Narrow" panose="020B0606020202030204" pitchFamily="34" charset="0"/>
              </a:rPr>
              <a:t>Enseñar sobre el servicio</a:t>
            </a:r>
            <a:endParaRPr lang="en-US" altLang="en-US" sz="2000" i="1" dirty="0">
              <a:solidFill>
                <a:srgbClr val="FFFF66"/>
              </a:solidFill>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p:txBody>
      </p:sp>
      <p:sp>
        <p:nvSpPr>
          <p:cNvPr id="288774" name="Text Box 6"/>
          <p:cNvSpPr txBox="1">
            <a:spLocks noChangeArrowheads="1"/>
          </p:cNvSpPr>
          <p:nvPr/>
        </p:nvSpPr>
        <p:spPr bwMode="auto">
          <a:xfrm>
            <a:off x="4493451" y="2640013"/>
            <a:ext cx="3271911" cy="3419269"/>
          </a:xfrm>
          <a:prstGeom prst="rect">
            <a:avLst/>
          </a:prstGeom>
          <a:solidFill>
            <a:srgbClr val="0066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srgbClr val="FFCC00"/>
                </a:solidFill>
                <a:latin typeface="Impact" panose="020B0806030902050204" pitchFamily="34" charset="0"/>
              </a:rPr>
              <a:t>Solo Juan </a:t>
            </a:r>
            <a:endParaRPr lang="en-US" altLang="en-US" sz="2400" i="1" dirty="0">
              <a:solidFill>
                <a:srgbClr val="FFCC00"/>
              </a:solidFill>
              <a:latin typeface="Impact" panose="020B080603090205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Lavado de pies</a:t>
            </a: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Nuevo mandamiento</a:t>
            </a:r>
          </a:p>
          <a:p>
            <a:pPr>
              <a:lnSpc>
                <a:spcPct val="70000"/>
              </a:lnSpc>
              <a:spcBef>
                <a:spcPct val="50000"/>
              </a:spcBef>
            </a:pPr>
            <a:endParaRPr lang="es-ES" altLang="en-US" sz="2000" b="1" i="1" dirty="0">
              <a:solidFill>
                <a:srgbClr val="FFFF66"/>
              </a:solidFill>
              <a:latin typeface="Arial Narrow" panose="020B0606020202030204" pitchFamily="34" charset="0"/>
            </a:endParaRPr>
          </a:p>
          <a:p>
            <a:pPr>
              <a:lnSpc>
                <a:spcPct val="70000"/>
              </a:lnSpc>
              <a:spcBef>
                <a:spcPct val="50000"/>
              </a:spcBef>
            </a:pPr>
            <a:r>
              <a:rPr lang="es-ES" altLang="en-US" sz="2000" b="1" i="1" dirty="0">
                <a:solidFill>
                  <a:srgbClr val="FFFF66"/>
                </a:solidFill>
                <a:latin typeface="Arial Narrow" panose="020B0606020202030204" pitchFamily="34" charset="0"/>
              </a:rPr>
              <a:t>Enseñando sobre el Paráclito</a:t>
            </a:r>
            <a:endParaRPr lang="en-US" altLang="en-US" sz="2000" b="1" dirty="0">
              <a:latin typeface="Arial Narrow" panose="020B0606020202030204" pitchFamily="34" charset="0"/>
            </a:endParaRPr>
          </a:p>
        </p:txBody>
      </p:sp>
    </p:spTree>
    <p:extLst>
      <p:ext uri="{BB962C8B-B14F-4D97-AF65-F5344CB8AC3E}">
        <p14:creationId xmlns:p14="http://schemas.microsoft.com/office/powerpoint/2010/main" val="2582787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 calcmode="lin" valueType="num">
                                      <p:cBhvr>
                                        <p:cTn id="7" dur="500" fill="hold"/>
                                        <p:tgtEl>
                                          <p:spTgt spid="288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8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88773"/>
                                        </p:tgtEl>
                                        <p:attrNameLst>
                                          <p:attrName>style.visibility</p:attrName>
                                        </p:attrNameLst>
                                      </p:cBhvr>
                                      <p:to>
                                        <p:strVal val="visible"/>
                                      </p:to>
                                    </p:set>
                                    <p:anim calcmode="lin" valueType="num">
                                      <p:cBhvr>
                                        <p:cTn id="13" dur="500" fill="hold"/>
                                        <p:tgtEl>
                                          <p:spTgt spid="288773"/>
                                        </p:tgtEl>
                                        <p:attrNameLst>
                                          <p:attrName>ppt_w</p:attrName>
                                        </p:attrNameLst>
                                      </p:cBhvr>
                                      <p:tavLst>
                                        <p:tav tm="0">
                                          <p:val>
                                            <p:fltVal val="0"/>
                                          </p:val>
                                        </p:tav>
                                        <p:tav tm="100000">
                                          <p:val>
                                            <p:strVal val="#ppt_w"/>
                                          </p:val>
                                        </p:tav>
                                      </p:tavLst>
                                    </p:anim>
                                    <p:anim calcmode="lin" valueType="num">
                                      <p:cBhvr>
                                        <p:cTn id="14" dur="500" fill="hold"/>
                                        <p:tgtEl>
                                          <p:spTgt spid="28877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88774"/>
                                        </p:tgtEl>
                                        <p:attrNameLst>
                                          <p:attrName>style.visibility</p:attrName>
                                        </p:attrNameLst>
                                      </p:cBhvr>
                                      <p:to>
                                        <p:strVal val="visible"/>
                                      </p:to>
                                    </p:set>
                                    <p:anim calcmode="lin" valueType="num">
                                      <p:cBhvr>
                                        <p:cTn id="19" dur="500" fill="hold"/>
                                        <p:tgtEl>
                                          <p:spTgt spid="288774"/>
                                        </p:tgtEl>
                                        <p:attrNameLst>
                                          <p:attrName>ppt_w</p:attrName>
                                        </p:attrNameLst>
                                      </p:cBhvr>
                                      <p:tavLst>
                                        <p:tav tm="0">
                                          <p:val>
                                            <p:fltVal val="0"/>
                                          </p:val>
                                        </p:tav>
                                        <p:tav tm="100000">
                                          <p:val>
                                            <p:strVal val="#ppt_w"/>
                                          </p:val>
                                        </p:tav>
                                      </p:tavLst>
                                    </p:anim>
                                    <p:anim calcmode="lin" valueType="num">
                                      <p:cBhvr>
                                        <p:cTn id="20" dur="500" fill="hold"/>
                                        <p:tgtEl>
                                          <p:spTgt spid="28877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88772"/>
                                        </p:tgtEl>
                                        <p:attrNameLst>
                                          <p:attrName>style.visibility</p:attrName>
                                        </p:attrNameLst>
                                      </p:cBhvr>
                                      <p:to>
                                        <p:strVal val="visible"/>
                                      </p:to>
                                    </p:set>
                                    <p:anim calcmode="lin" valueType="num">
                                      <p:cBhvr>
                                        <p:cTn id="25" dur="500" fill="hold"/>
                                        <p:tgtEl>
                                          <p:spTgt spid="288772"/>
                                        </p:tgtEl>
                                        <p:attrNameLst>
                                          <p:attrName>ppt_w</p:attrName>
                                        </p:attrNameLst>
                                      </p:cBhvr>
                                      <p:tavLst>
                                        <p:tav tm="0">
                                          <p:val>
                                            <p:fltVal val="0"/>
                                          </p:val>
                                        </p:tav>
                                        <p:tav tm="100000">
                                          <p:val>
                                            <p:strVal val="#ppt_w"/>
                                          </p:val>
                                        </p:tav>
                                      </p:tavLst>
                                    </p:anim>
                                    <p:anim calcmode="lin" valueType="num">
                                      <p:cBhvr>
                                        <p:cTn id="26" dur="500" fill="hold"/>
                                        <p:tgtEl>
                                          <p:spTgt spid="2887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animBg="1"/>
      <p:bldP spid="288774"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91842" name="Picture 2" descr="NTA75"/>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600200" y="0"/>
            <a:ext cx="4470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3" name="Text Box 3"/>
          <p:cNvSpPr txBox="1">
            <a:spLocks noChangeArrowheads="1"/>
          </p:cNvSpPr>
          <p:nvPr/>
        </p:nvSpPr>
        <p:spPr bwMode="auto">
          <a:xfrm>
            <a:off x="6248400" y="585788"/>
            <a:ext cx="42672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n-US" sz="2800" b="1" dirty="0">
                <a:solidFill>
                  <a:srgbClr val="FFFF66"/>
                </a:solidFill>
              </a:rPr>
              <a:t>Sitio tradicional de la Última Cena</a:t>
            </a:r>
          </a:p>
          <a:p>
            <a:pPr>
              <a:spcBef>
                <a:spcPct val="50000"/>
              </a:spcBef>
            </a:pPr>
            <a:r>
              <a:rPr lang="es-ES" altLang="en-US" sz="2400" dirty="0">
                <a:solidFill>
                  <a:srgbClr val="FFFF66"/>
                </a:solidFill>
                <a:latin typeface="Arial Narrow" panose="020B0606020202030204" pitchFamily="34" charset="0"/>
              </a:rPr>
              <a:t>Aunque la estructura actual solo data del Período de las Cruzadas, los cimientos debajo de ella pueden remontarse hasta la época de Jesús. Este es el sitio tradicional de la Última Cena (Marcos 14:13, 15), llamado Cenáculo (de la Vulgata Latina de Jerónimo). Su fundación más temprana parece ser de una antigua sinagoga o iglesia que pudo haber existido antes de la destrucción del segundo templo.</a:t>
            </a:r>
            <a:endParaRPr lang="en-US" altLang="en-US" sz="2000" i="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3418816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896792" y="76200"/>
            <a:ext cx="8229600" cy="712788"/>
          </a:xfrm>
        </p:spPr>
        <p:txBody>
          <a:bodyPr/>
          <a:lstStyle/>
          <a:p>
            <a:r>
              <a:rPr lang="en-US" altLang="en-US" sz="4000" dirty="0">
                <a:solidFill>
                  <a:srgbClr val="FFC000"/>
                </a:solidFill>
                <a:latin typeface="Impact" panose="020B0806030902050204" pitchFamily="34" charset="0"/>
              </a:rPr>
              <a:t>La </a:t>
            </a:r>
            <a:r>
              <a:rPr lang="en-US" altLang="en-US" sz="4000" dirty="0" err="1">
                <a:solidFill>
                  <a:srgbClr val="FFC000"/>
                </a:solidFill>
                <a:latin typeface="Impact" panose="020B0806030902050204" pitchFamily="34" charset="0"/>
              </a:rPr>
              <a:t>tradicion</a:t>
            </a:r>
            <a:r>
              <a:rPr lang="en-US" altLang="en-US" sz="4000" dirty="0">
                <a:solidFill>
                  <a:srgbClr val="FFC000"/>
                </a:solidFill>
                <a:latin typeface="Impact" panose="020B0806030902050204" pitchFamily="34" charset="0"/>
              </a:rPr>
              <a:t> de </a:t>
            </a:r>
            <a:r>
              <a:rPr lang="en-US" altLang="en-US" sz="4000" dirty="0" err="1">
                <a:solidFill>
                  <a:srgbClr val="FFC000"/>
                </a:solidFill>
                <a:latin typeface="Impact" panose="020B0806030902050204" pitchFamily="34" charset="0"/>
              </a:rPr>
              <a:t>pascua</a:t>
            </a:r>
            <a:endParaRPr lang="en-US" altLang="en-US" sz="4000" dirty="0">
              <a:solidFill>
                <a:srgbClr val="FFC000"/>
              </a:solidFill>
              <a:latin typeface="Impact" panose="020B0806030902050204" pitchFamily="34" charset="0"/>
            </a:endParaRPr>
          </a:p>
        </p:txBody>
      </p:sp>
      <p:sp>
        <p:nvSpPr>
          <p:cNvPr id="289795" name="Rectangle 3"/>
          <p:cNvSpPr>
            <a:spLocks noGrp="1" noChangeArrowheads="1"/>
          </p:cNvSpPr>
          <p:nvPr>
            <p:ph type="body" idx="1"/>
          </p:nvPr>
        </p:nvSpPr>
        <p:spPr>
          <a:xfrm>
            <a:off x="1905000" y="987086"/>
            <a:ext cx="6705600" cy="5867400"/>
          </a:xfrm>
        </p:spPr>
        <p:txBody>
          <a:bodyPr>
            <a:normAutofit fontScale="92500" lnSpcReduction="20000"/>
          </a:bodyPr>
          <a:lstStyle/>
          <a:p>
            <a:pPr>
              <a:buFont typeface="Wingdings" panose="05000000000000000000" pitchFamily="2" charset="2"/>
              <a:buNone/>
            </a:pPr>
            <a:r>
              <a:rPr lang="en-US" altLang="en-US" sz="2400" dirty="0">
                <a:solidFill>
                  <a:srgbClr val="00FF99"/>
                </a:solidFill>
              </a:rPr>
              <a:t>Stage 1</a:t>
            </a:r>
          </a:p>
          <a:p>
            <a:r>
              <a:rPr lang="es-ES" altLang="en-US" sz="2000" b="1" i="1" dirty="0">
                <a:solidFill>
                  <a:srgbClr val="FFFF99"/>
                </a:solidFill>
                <a:latin typeface="Arial Narrow" panose="020B0606020202030204" pitchFamily="34" charset="0"/>
              </a:rPr>
              <a:t>Bendición y primera copa de vino</a:t>
            </a:r>
          </a:p>
          <a:p>
            <a:r>
              <a:rPr lang="es-ES" altLang="en-US" sz="2000" b="1" i="1" dirty="0">
                <a:solidFill>
                  <a:srgbClr val="FFFF99"/>
                </a:solidFill>
                <a:latin typeface="Arial Narrow" panose="020B0606020202030204" pitchFamily="34" charset="0"/>
              </a:rPr>
              <a:t>Plato preliminar</a:t>
            </a:r>
          </a:p>
          <a:p>
            <a:r>
              <a:rPr lang="es-ES" altLang="en-US" sz="2000" b="1" i="1" dirty="0">
                <a:solidFill>
                  <a:srgbClr val="FFFF99"/>
                </a:solidFill>
                <a:latin typeface="Arial Narrow" panose="020B0606020202030204" pitchFamily="34" charset="0"/>
              </a:rPr>
              <a:t>Colocación de la comida y mezcla de la segunda copa de vino.</a:t>
            </a:r>
          </a:p>
          <a:p>
            <a:pPr marL="0" indent="0">
              <a:buNone/>
            </a:pPr>
            <a:r>
              <a:rPr lang="en-US" altLang="en-US" sz="2400" dirty="0">
                <a:solidFill>
                  <a:srgbClr val="00FF99"/>
                </a:solidFill>
              </a:rPr>
              <a:t>Stage 2</a:t>
            </a:r>
          </a:p>
          <a:p>
            <a:r>
              <a:rPr lang="es-ES" altLang="en-US" sz="2000" b="1" i="1" dirty="0">
                <a:solidFill>
                  <a:srgbClr val="FFFF99"/>
                </a:solidFill>
                <a:latin typeface="Arial Narrow" panose="020B0606020202030204" pitchFamily="34" charset="0"/>
              </a:rPr>
              <a:t>Contando la historia de la Pascua</a:t>
            </a:r>
          </a:p>
          <a:p>
            <a:r>
              <a:rPr lang="es-ES" altLang="en-US" sz="2000" b="1" i="1" dirty="0">
                <a:solidFill>
                  <a:srgbClr val="FFFF99"/>
                </a:solidFill>
                <a:latin typeface="Arial Narrow" panose="020B0606020202030204" pitchFamily="34" charset="0"/>
              </a:rPr>
              <a:t>Canto del Salmo 113-114</a:t>
            </a:r>
          </a:p>
          <a:p>
            <a:r>
              <a:rPr lang="es-ES" altLang="en-US" sz="2000" b="1" i="1" dirty="0">
                <a:solidFill>
                  <a:srgbClr val="FFFF99"/>
                </a:solidFill>
                <a:latin typeface="Arial Narrow" panose="020B0606020202030204" pitchFamily="34" charset="0"/>
              </a:rPr>
              <a:t>Beber la segunda copa de vino</a:t>
            </a:r>
          </a:p>
          <a:p>
            <a:r>
              <a:rPr lang="en-US" altLang="en-US" sz="2400" dirty="0">
                <a:solidFill>
                  <a:srgbClr val="00FF99"/>
                </a:solidFill>
              </a:rPr>
              <a:t>Stage 3</a:t>
            </a:r>
          </a:p>
          <a:p>
            <a:r>
              <a:rPr lang="es-ES" altLang="en-US" sz="2000" b="1" i="1" dirty="0">
                <a:solidFill>
                  <a:srgbClr val="FFFF99"/>
                </a:solidFill>
                <a:latin typeface="Arial Narrow" panose="020B0606020202030204" pitchFamily="34" charset="0"/>
              </a:rPr>
              <a:t>Bendición de los panes sin levadura</a:t>
            </a:r>
          </a:p>
          <a:p>
            <a:r>
              <a:rPr lang="es-ES" altLang="en-US" sz="2000" b="1" i="1" dirty="0">
                <a:solidFill>
                  <a:srgbClr val="FFFF99"/>
                </a:solidFill>
                <a:latin typeface="Arial Narrow" panose="020B0606020202030204" pitchFamily="34" charset="0"/>
              </a:rPr>
              <a:t>Comida</a:t>
            </a:r>
          </a:p>
          <a:p>
            <a:r>
              <a:rPr lang="es-ES" altLang="en-US" sz="2000" b="1" i="1" dirty="0">
                <a:solidFill>
                  <a:srgbClr val="FFFF99"/>
                </a:solidFill>
                <a:latin typeface="Arial Narrow" panose="020B0606020202030204" pitchFamily="34" charset="0"/>
              </a:rPr>
              <a:t>Bendiciendo y bebiendo la tercera copa de vino</a:t>
            </a:r>
          </a:p>
          <a:p>
            <a:r>
              <a:rPr lang="en-US" altLang="en-US" sz="2400" dirty="0">
                <a:solidFill>
                  <a:srgbClr val="00FF99"/>
                </a:solidFill>
              </a:rPr>
              <a:t>Stage 4</a:t>
            </a:r>
          </a:p>
          <a:p>
            <a:r>
              <a:rPr lang="es-ES" altLang="en-US" sz="2000" b="1" i="1" dirty="0">
                <a:solidFill>
                  <a:srgbClr val="FFFF99"/>
                </a:solidFill>
                <a:latin typeface="Arial Narrow" panose="020B0606020202030204" pitchFamily="34" charset="0"/>
              </a:rPr>
              <a:t>Cantando el Salmo 115-118</a:t>
            </a:r>
          </a:p>
          <a:p>
            <a:r>
              <a:rPr lang="es-ES" altLang="en-US" sz="2000" b="1" i="1" dirty="0">
                <a:solidFill>
                  <a:srgbClr val="FFFF99"/>
                </a:solidFill>
                <a:latin typeface="Arial Narrow" panose="020B0606020202030204" pitchFamily="34" charset="0"/>
              </a:rPr>
              <a:t>Bendiciendo y bebiendo la cuarta copa de vino</a:t>
            </a:r>
            <a:endParaRPr lang="en-US" altLang="en-US" sz="2000" b="1" i="1" dirty="0">
              <a:solidFill>
                <a:srgbClr val="FFFF99"/>
              </a:solidFill>
              <a:latin typeface="Arial Narrow" panose="020B0606020202030204" pitchFamily="34" charset="0"/>
            </a:endParaRPr>
          </a:p>
        </p:txBody>
      </p:sp>
      <p:sp>
        <p:nvSpPr>
          <p:cNvPr id="289796" name="Text Box 4"/>
          <p:cNvSpPr txBox="1">
            <a:spLocks noChangeArrowheads="1"/>
          </p:cNvSpPr>
          <p:nvPr/>
        </p:nvSpPr>
        <p:spPr bwMode="auto">
          <a:xfrm>
            <a:off x="7086600" y="2743200"/>
            <a:ext cx="3429000" cy="3046988"/>
          </a:xfrm>
          <a:prstGeom prst="rect">
            <a:avLst/>
          </a:prstGeom>
          <a:solidFill>
            <a:srgbClr val="33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n-US" sz="2400" b="1" dirty="0">
                <a:solidFill>
                  <a:schemeClr val="folHlink"/>
                </a:solidFill>
                <a:latin typeface="Bookman Old Style" panose="02050604050505020204" pitchFamily="18" charset="0"/>
              </a:rPr>
              <a:t>Claramente, Jesús vinculó el significado de su muerte con el pacto, haciendo eco también del lenguaje del siervo sufriente (</a:t>
            </a:r>
            <a:r>
              <a:rPr lang="es-ES" altLang="en-US" sz="2400" b="1" dirty="0" err="1">
                <a:solidFill>
                  <a:schemeClr val="folHlink"/>
                </a:solidFill>
                <a:latin typeface="Bookman Old Style" panose="02050604050505020204" pitchFamily="18" charset="0"/>
              </a:rPr>
              <a:t>Is</a:t>
            </a:r>
            <a:r>
              <a:rPr lang="es-ES" altLang="en-US" sz="2400" b="1" dirty="0">
                <a:solidFill>
                  <a:schemeClr val="folHlink"/>
                </a:solidFill>
                <a:latin typeface="Bookman Old Style" panose="02050604050505020204" pitchFamily="18" charset="0"/>
              </a:rPr>
              <a:t>. 53:12).</a:t>
            </a:r>
            <a:endParaRPr lang="en-US" altLang="en-US" sz="2400" b="1" dirty="0">
              <a:solidFill>
                <a:schemeClr val="folHlink"/>
              </a:solidFill>
              <a:latin typeface="Bookman Old Style" panose="02050604050505020204" pitchFamily="18" charset="0"/>
            </a:endParaRPr>
          </a:p>
        </p:txBody>
      </p:sp>
    </p:spTree>
    <p:extLst>
      <p:ext uri="{BB962C8B-B14F-4D97-AF65-F5344CB8AC3E}">
        <p14:creationId xmlns:p14="http://schemas.microsoft.com/office/powerpoint/2010/main" val="1207356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 calcmode="lin" valueType="num">
                                      <p:cBhvr additive="base">
                                        <p:cTn id="7" dur="500" fill="hold"/>
                                        <p:tgtEl>
                                          <p:spTgt spid="289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9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9795">
                                            <p:txEl>
                                              <p:pRg st="3" end="3"/>
                                            </p:txEl>
                                          </p:spTgt>
                                        </p:tgtEl>
                                        <p:attrNameLst>
                                          <p:attrName>style.visibility</p:attrName>
                                        </p:attrNameLst>
                                      </p:cBhvr>
                                      <p:to>
                                        <p:strVal val="visible"/>
                                      </p:to>
                                    </p:set>
                                    <p:anim calcmode="lin" valueType="num">
                                      <p:cBhvr additive="base">
                                        <p:cTn id="13" dur="500" fill="hold"/>
                                        <p:tgtEl>
                                          <p:spTgt spid="28979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9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9795">
                                            <p:txEl>
                                              <p:pRg st="4" end="4"/>
                                            </p:txEl>
                                          </p:spTgt>
                                        </p:tgtEl>
                                        <p:attrNameLst>
                                          <p:attrName>style.visibility</p:attrName>
                                        </p:attrNameLst>
                                      </p:cBhvr>
                                      <p:to>
                                        <p:strVal val="visible"/>
                                      </p:to>
                                    </p:set>
                                    <p:anim calcmode="lin" valueType="num">
                                      <p:cBhvr additive="base">
                                        <p:cTn id="19" dur="500" fill="hold"/>
                                        <p:tgtEl>
                                          <p:spTgt spid="28979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9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9795">
                                            <p:txEl>
                                              <p:pRg st="1" end="1"/>
                                            </p:txEl>
                                          </p:spTgt>
                                        </p:tgtEl>
                                        <p:attrNameLst>
                                          <p:attrName>style.visibility</p:attrName>
                                        </p:attrNameLst>
                                      </p:cBhvr>
                                      <p:to>
                                        <p:strVal val="visible"/>
                                      </p:to>
                                    </p:set>
                                    <p:anim calcmode="lin" valueType="num">
                                      <p:cBhvr additive="base">
                                        <p:cTn id="25" dur="500" fill="hold"/>
                                        <p:tgtEl>
                                          <p:spTgt spid="28979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9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9795">
                                            <p:txEl>
                                              <p:pRg st="2" end="2"/>
                                            </p:txEl>
                                          </p:spTgt>
                                        </p:tgtEl>
                                        <p:attrNameLst>
                                          <p:attrName>style.visibility</p:attrName>
                                        </p:attrNameLst>
                                      </p:cBhvr>
                                      <p:to>
                                        <p:strVal val="visible"/>
                                      </p:to>
                                    </p:set>
                                    <p:anim calcmode="lin" valueType="num">
                                      <p:cBhvr additive="base">
                                        <p:cTn id="31" dur="500" fill="hold"/>
                                        <p:tgtEl>
                                          <p:spTgt spid="28979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9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89795">
                                            <p:txEl>
                                              <p:pRg st="7" end="7"/>
                                            </p:txEl>
                                          </p:spTgt>
                                        </p:tgtEl>
                                        <p:attrNameLst>
                                          <p:attrName>style.visibility</p:attrName>
                                        </p:attrNameLst>
                                      </p:cBhvr>
                                      <p:to>
                                        <p:strVal val="visible"/>
                                      </p:to>
                                    </p:set>
                                    <p:anim calcmode="lin" valueType="num">
                                      <p:cBhvr additive="base">
                                        <p:cTn id="37" dur="500" fill="hold"/>
                                        <p:tgtEl>
                                          <p:spTgt spid="2897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97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9795">
                                            <p:txEl>
                                              <p:pRg st="8" end="8"/>
                                            </p:txEl>
                                          </p:spTgt>
                                        </p:tgtEl>
                                        <p:attrNameLst>
                                          <p:attrName>style.visibility</p:attrName>
                                        </p:attrNameLst>
                                      </p:cBhvr>
                                      <p:to>
                                        <p:strVal val="visible"/>
                                      </p:to>
                                    </p:set>
                                    <p:anim calcmode="lin" valueType="num">
                                      <p:cBhvr additive="base">
                                        <p:cTn id="43" dur="500" fill="hold"/>
                                        <p:tgtEl>
                                          <p:spTgt spid="28979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97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9795">
                                            <p:txEl>
                                              <p:pRg st="5" end="5"/>
                                            </p:txEl>
                                          </p:spTgt>
                                        </p:tgtEl>
                                        <p:attrNameLst>
                                          <p:attrName>style.visibility</p:attrName>
                                        </p:attrNameLst>
                                      </p:cBhvr>
                                      <p:to>
                                        <p:strVal val="visible"/>
                                      </p:to>
                                    </p:set>
                                    <p:anim calcmode="lin" valueType="num">
                                      <p:cBhvr additive="base">
                                        <p:cTn id="49" dur="500" fill="hold"/>
                                        <p:tgtEl>
                                          <p:spTgt spid="28979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97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9795">
                                            <p:txEl>
                                              <p:pRg st="6" end="6"/>
                                            </p:txEl>
                                          </p:spTgt>
                                        </p:tgtEl>
                                        <p:attrNameLst>
                                          <p:attrName>style.visibility</p:attrName>
                                        </p:attrNameLst>
                                      </p:cBhvr>
                                      <p:to>
                                        <p:strVal val="visible"/>
                                      </p:to>
                                    </p:set>
                                    <p:anim calcmode="lin" valueType="num">
                                      <p:cBhvr additive="base">
                                        <p:cTn id="55" dur="500" fill="hold"/>
                                        <p:tgtEl>
                                          <p:spTgt spid="289795">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897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89795">
                                            <p:txEl>
                                              <p:pRg st="11" end="11"/>
                                            </p:txEl>
                                          </p:spTgt>
                                        </p:tgtEl>
                                        <p:attrNameLst>
                                          <p:attrName>style.visibility</p:attrName>
                                        </p:attrNameLst>
                                      </p:cBhvr>
                                      <p:to>
                                        <p:strVal val="visible"/>
                                      </p:to>
                                    </p:set>
                                    <p:anim calcmode="lin" valueType="num">
                                      <p:cBhvr additive="base">
                                        <p:cTn id="61" dur="500" fill="hold"/>
                                        <p:tgtEl>
                                          <p:spTgt spid="289795">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897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9795">
                                            <p:txEl>
                                              <p:pRg st="12" end="12"/>
                                            </p:txEl>
                                          </p:spTgt>
                                        </p:tgtEl>
                                        <p:attrNameLst>
                                          <p:attrName>style.visibility</p:attrName>
                                        </p:attrNameLst>
                                      </p:cBhvr>
                                      <p:to>
                                        <p:strVal val="visible"/>
                                      </p:to>
                                    </p:set>
                                    <p:anim calcmode="lin" valueType="num">
                                      <p:cBhvr additive="base">
                                        <p:cTn id="67" dur="500" fill="hold"/>
                                        <p:tgtEl>
                                          <p:spTgt spid="289795">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8979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89795">
                                            <p:txEl>
                                              <p:pRg st="9" end="9"/>
                                            </p:txEl>
                                          </p:spTgt>
                                        </p:tgtEl>
                                        <p:attrNameLst>
                                          <p:attrName>style.visibility</p:attrName>
                                        </p:attrNameLst>
                                      </p:cBhvr>
                                      <p:to>
                                        <p:strVal val="visible"/>
                                      </p:to>
                                    </p:set>
                                    <p:anim calcmode="lin" valueType="num">
                                      <p:cBhvr additive="base">
                                        <p:cTn id="73" dur="500" fill="hold"/>
                                        <p:tgtEl>
                                          <p:spTgt spid="289795">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8979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89795">
                                            <p:txEl>
                                              <p:pRg st="10" end="10"/>
                                            </p:txEl>
                                          </p:spTgt>
                                        </p:tgtEl>
                                        <p:attrNameLst>
                                          <p:attrName>style.visibility</p:attrName>
                                        </p:attrNameLst>
                                      </p:cBhvr>
                                      <p:to>
                                        <p:strVal val="visible"/>
                                      </p:to>
                                    </p:set>
                                    <p:anim calcmode="lin" valueType="num">
                                      <p:cBhvr additive="base">
                                        <p:cTn id="79" dur="500" fill="hold"/>
                                        <p:tgtEl>
                                          <p:spTgt spid="289795">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897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289796"/>
                                        </p:tgtEl>
                                        <p:attrNameLst>
                                          <p:attrName>style.visibility</p:attrName>
                                        </p:attrNameLst>
                                      </p:cBhvr>
                                      <p:to>
                                        <p:strVal val="visible"/>
                                      </p:to>
                                    </p:set>
                                    <p:anim calcmode="lin" valueType="num">
                                      <p:cBhvr>
                                        <p:cTn id="85" dur="500" fill="hold"/>
                                        <p:tgtEl>
                                          <p:spTgt spid="289796"/>
                                        </p:tgtEl>
                                        <p:attrNameLst>
                                          <p:attrName>ppt_w</p:attrName>
                                        </p:attrNameLst>
                                      </p:cBhvr>
                                      <p:tavLst>
                                        <p:tav tm="0">
                                          <p:val>
                                            <p:fltVal val="0"/>
                                          </p:val>
                                        </p:tav>
                                        <p:tav tm="100000">
                                          <p:val>
                                            <p:strVal val="#ppt_w"/>
                                          </p:val>
                                        </p:tav>
                                      </p:tavLst>
                                    </p:anim>
                                    <p:anim calcmode="lin" valueType="num">
                                      <p:cBhvr>
                                        <p:cTn id="86" dur="500" fill="hold"/>
                                        <p:tgtEl>
                                          <p:spTgt spid="2897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3F0FDD11-123D-4875-9EE3-AB67FF5285D8}" type="slidenum">
              <a:rPr lang="en-US" altLang="en-US"/>
              <a:pPr/>
              <a:t>153</a:t>
            </a:fld>
            <a:endParaRPr lang="en-US" altLang="en-US"/>
          </a:p>
        </p:txBody>
      </p:sp>
      <p:sp>
        <p:nvSpPr>
          <p:cNvPr id="293890" name="Rectangle 2"/>
          <p:cNvSpPr>
            <a:spLocks noGrp="1" noChangeArrowheads="1"/>
          </p:cNvSpPr>
          <p:nvPr>
            <p:ph type="title"/>
          </p:nvPr>
        </p:nvSpPr>
        <p:spPr/>
        <p:txBody>
          <a:bodyPr/>
          <a:lstStyle/>
          <a:p>
            <a:r>
              <a:rPr lang="en-US" altLang="en-US" b="1" dirty="0">
                <a:solidFill>
                  <a:srgbClr val="C00000"/>
                </a:solidFill>
              </a:rPr>
              <a:t>Prelude to the Arrest/ </a:t>
            </a:r>
            <a:r>
              <a:rPr lang="en-US" altLang="en-US" b="1" dirty="0" err="1">
                <a:solidFill>
                  <a:srgbClr val="C00000"/>
                </a:solidFill>
              </a:rPr>
              <a:t>Preludio</a:t>
            </a:r>
            <a:r>
              <a:rPr lang="en-US" altLang="en-US" b="1" dirty="0">
                <a:solidFill>
                  <a:srgbClr val="C00000"/>
                </a:solidFill>
              </a:rPr>
              <a:t> del </a:t>
            </a:r>
            <a:r>
              <a:rPr lang="en-US" altLang="en-US" b="1" dirty="0" err="1">
                <a:solidFill>
                  <a:srgbClr val="C00000"/>
                </a:solidFill>
              </a:rPr>
              <a:t>arresto</a:t>
            </a:r>
            <a:endParaRPr lang="en-US" altLang="en-US" sz="2400" b="1" dirty="0">
              <a:solidFill>
                <a:srgbClr val="C00000"/>
              </a:solidFill>
            </a:endParaRPr>
          </a:p>
        </p:txBody>
      </p:sp>
      <p:sp>
        <p:nvSpPr>
          <p:cNvPr id="293891" name="Rectangle 3"/>
          <p:cNvSpPr>
            <a:spLocks noGrp="1" noChangeArrowheads="1"/>
          </p:cNvSpPr>
          <p:nvPr>
            <p:ph type="body" idx="1"/>
          </p:nvPr>
        </p:nvSpPr>
        <p:spPr>
          <a:xfrm>
            <a:off x="2589212" y="2133599"/>
            <a:ext cx="9044770" cy="4421945"/>
          </a:xfrm>
        </p:spPr>
        <p:txBody>
          <a:bodyPr>
            <a:normAutofit/>
          </a:bodyPr>
          <a:lstStyle/>
          <a:p>
            <a:pPr>
              <a:buFont typeface="Wingdings" panose="05000000000000000000" pitchFamily="2" charset="2"/>
              <a:buNone/>
            </a:pPr>
            <a:r>
              <a:rPr lang="es-ES" altLang="en-US" sz="2800" b="1" dirty="0">
                <a:solidFill>
                  <a:srgbClr val="002060"/>
                </a:solidFill>
              </a:rPr>
              <a:t>Jesús predijo la negación de Pedro.</a:t>
            </a:r>
            <a:endParaRPr lang="en-US" altLang="en-US" sz="2800" b="1" dirty="0">
              <a:solidFill>
                <a:srgbClr val="002060"/>
              </a:solidFill>
            </a:endParaRPr>
          </a:p>
          <a:p>
            <a:r>
              <a:rPr lang="en-US" altLang="en-US" sz="2800" b="1" dirty="0">
                <a:solidFill>
                  <a:srgbClr val="002060"/>
                </a:solidFill>
              </a:rPr>
              <a:t> </a:t>
            </a:r>
            <a:r>
              <a:rPr lang="es-ES" altLang="en-US" sz="2400" i="1" dirty="0"/>
              <a:t>Pedro protestó diciendo que estaba dispuesto a morir por Jesús.</a:t>
            </a:r>
          </a:p>
          <a:p>
            <a:r>
              <a:rPr lang="es-ES" altLang="en-US" sz="2400" i="1" dirty="0"/>
              <a:t>En Getsemaní (= prensa de aceitunas), Lucas nos dice que Jesús oró con tal intensidad que su sudor se congeló hasta hacerse espeso como la sangre.</a:t>
            </a:r>
          </a:p>
          <a:p>
            <a:r>
              <a:rPr lang="es-ES" altLang="en-US" sz="2400" i="1" dirty="0"/>
              <a:t>La "copa" era un símbolo de su muerte y sufrimiento venideros, probablemente derivado de la copa del juicio descrita por los profetas.</a:t>
            </a:r>
            <a:endParaRPr lang="en-US" altLang="en-US" sz="2400" i="1" dirty="0"/>
          </a:p>
        </p:txBody>
      </p:sp>
    </p:spTree>
    <p:extLst>
      <p:ext uri="{BB962C8B-B14F-4D97-AF65-F5344CB8AC3E}">
        <p14:creationId xmlns:p14="http://schemas.microsoft.com/office/powerpoint/2010/main" val="3760477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3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3891">
                                            <p:txEl>
                                              <p:pRg st="1" end="1"/>
                                            </p:txEl>
                                          </p:spTgt>
                                        </p:tgtEl>
                                        <p:attrNameLst>
                                          <p:attrName>style.visibility</p:attrName>
                                        </p:attrNameLst>
                                      </p:cBhvr>
                                      <p:to>
                                        <p:strVal val="visible"/>
                                      </p:to>
                                    </p:set>
                                    <p:anim calcmode="lin" valueType="num">
                                      <p:cBhvr>
                                        <p:cTn id="13" dur="500" fill="hold"/>
                                        <p:tgtEl>
                                          <p:spTgt spid="2938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938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93891">
                                            <p:txEl>
                                              <p:pRg st="2" end="2"/>
                                            </p:txEl>
                                          </p:spTgt>
                                        </p:tgtEl>
                                        <p:attrNameLst>
                                          <p:attrName>style.visibility</p:attrName>
                                        </p:attrNameLst>
                                      </p:cBhvr>
                                      <p:to>
                                        <p:strVal val="visible"/>
                                      </p:to>
                                    </p:set>
                                    <p:anim calcmode="lin" valueType="num">
                                      <p:cBhvr>
                                        <p:cTn id="19" dur="500" fill="hold"/>
                                        <p:tgtEl>
                                          <p:spTgt spid="2938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9389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93891">
                                            <p:txEl>
                                              <p:pRg st="3" end="3"/>
                                            </p:txEl>
                                          </p:spTgt>
                                        </p:tgtEl>
                                        <p:attrNameLst>
                                          <p:attrName>style.visibility</p:attrName>
                                        </p:attrNameLst>
                                      </p:cBhvr>
                                      <p:to>
                                        <p:strVal val="visible"/>
                                      </p:to>
                                    </p:set>
                                    <p:anim calcmode="lin" valueType="num">
                                      <p:cBhvr>
                                        <p:cTn id="25" dur="500" fill="hold"/>
                                        <p:tgtEl>
                                          <p:spTgt spid="2938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9389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9367E26-D1D0-4884-9315-0B05311706A5}" type="slidenum">
              <a:rPr lang="en-US" altLang="en-US"/>
              <a:pPr/>
              <a:t>154</a:t>
            </a:fld>
            <a:endParaRPr lang="en-US" altLang="en-US"/>
          </a:p>
        </p:txBody>
      </p:sp>
      <p:pic>
        <p:nvPicPr>
          <p:cNvPr id="294914" name="Picture 2" descr="NTA102"/>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828304" y="0"/>
            <a:ext cx="1068779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4915" name="Text Box 3"/>
          <p:cNvSpPr txBox="1">
            <a:spLocks noChangeArrowheads="1"/>
          </p:cNvSpPr>
          <p:nvPr/>
        </p:nvSpPr>
        <p:spPr bwMode="auto">
          <a:xfrm>
            <a:off x="828305" y="5556739"/>
            <a:ext cx="10687792" cy="830997"/>
          </a:xfrm>
          <a:prstGeom prst="rect">
            <a:avLst/>
          </a:prstGeom>
          <a:solidFill>
            <a:schemeClr val="bg2">
              <a:lumMod val="25000"/>
            </a:schemeClr>
          </a:solidFill>
          <a:ln>
            <a:noFill/>
          </a:ln>
          <a:effectLst/>
        </p:spPr>
        <p:txBody>
          <a:bodyPr wrap="square">
            <a:spAutoFit/>
          </a:bodyPr>
          <a:lstStyle/>
          <a:p>
            <a:pPr algn="ctr">
              <a:spcBef>
                <a:spcPct val="50000"/>
              </a:spcBef>
            </a:pPr>
            <a:r>
              <a:rPr lang="es-ES" altLang="en-US" sz="2400" dirty="0">
                <a:solidFill>
                  <a:srgbClr val="FFFF99"/>
                </a:solidFill>
                <a:latin typeface="Arial Narrow" panose="020B0606020202030204" pitchFamily="34" charset="0"/>
              </a:rPr>
              <a:t>El valle de </a:t>
            </a:r>
            <a:r>
              <a:rPr lang="es-ES" altLang="en-US" sz="2400" dirty="0" err="1">
                <a:solidFill>
                  <a:srgbClr val="FFFF99"/>
                </a:solidFill>
                <a:latin typeface="Arial Narrow" panose="020B0606020202030204" pitchFamily="34" charset="0"/>
              </a:rPr>
              <a:t>Kidron</a:t>
            </a:r>
            <a:r>
              <a:rPr lang="es-ES" altLang="en-US" sz="2400" dirty="0">
                <a:solidFill>
                  <a:srgbClr val="FFFF99"/>
                </a:solidFill>
                <a:latin typeface="Arial Narrow" panose="020B0606020202030204" pitchFamily="34" charset="0"/>
              </a:rPr>
              <a:t> mirando hacia el norte (esquina sureste del monte del templo visible a la izquierda; laderas más bajas del monte de los Olivos a la derecha)</a:t>
            </a:r>
            <a:endParaRPr lang="en-US" altLang="en-US" sz="2400"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28675999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EC2A8FE-6E02-48E2-8F13-EC087CEB0048}" type="slidenum">
              <a:rPr lang="en-US" altLang="en-US"/>
              <a:pPr/>
              <a:t>155</a:t>
            </a:fld>
            <a:endParaRPr lang="en-US" altLang="en-US"/>
          </a:p>
        </p:txBody>
      </p:sp>
      <p:sp>
        <p:nvSpPr>
          <p:cNvPr id="295938" name="Rectangle 2"/>
          <p:cNvSpPr>
            <a:spLocks noGrp="1" noChangeArrowheads="1"/>
          </p:cNvSpPr>
          <p:nvPr>
            <p:ph type="title"/>
          </p:nvPr>
        </p:nvSpPr>
        <p:spPr>
          <a:xfrm>
            <a:off x="1311579" y="133060"/>
            <a:ext cx="10317480" cy="857540"/>
          </a:xfrm>
        </p:spPr>
        <p:txBody>
          <a:bodyPr>
            <a:normAutofit/>
          </a:bodyPr>
          <a:lstStyle/>
          <a:p>
            <a:pPr algn="ctr"/>
            <a:r>
              <a:rPr lang="es-ES" altLang="en-US" dirty="0">
                <a:solidFill>
                  <a:srgbClr val="FFC000"/>
                </a:solidFill>
                <a:latin typeface="Impact" panose="020B0806030902050204" pitchFamily="34" charset="0"/>
              </a:rPr>
              <a:t>El arresto y el juicio en los cuatro evangelios</a:t>
            </a:r>
            <a:endParaRPr lang="en-US" altLang="en-US" dirty="0">
              <a:solidFill>
                <a:srgbClr val="FFC000"/>
              </a:solidFill>
              <a:latin typeface="Impact" panose="020B0806030902050204" pitchFamily="34" charset="0"/>
            </a:endParaRPr>
          </a:p>
        </p:txBody>
      </p:sp>
      <p:sp>
        <p:nvSpPr>
          <p:cNvPr id="295939" name="Rectangle 3"/>
          <p:cNvSpPr>
            <a:spLocks noGrp="1" noChangeArrowheads="1"/>
          </p:cNvSpPr>
          <p:nvPr>
            <p:ph type="body" idx="1"/>
          </p:nvPr>
        </p:nvSpPr>
        <p:spPr>
          <a:xfrm>
            <a:off x="1752600" y="990600"/>
            <a:ext cx="2057400" cy="5638800"/>
          </a:xfrm>
          <a:gradFill rotWithShape="1">
            <a:gsLst>
              <a:gs pos="0">
                <a:srgbClr val="001F1E">
                  <a:gamma/>
                  <a:shade val="46275"/>
                  <a:invGamma/>
                </a:srgbClr>
              </a:gs>
              <a:gs pos="100000">
                <a:srgbClr val="001F1E"/>
              </a:gs>
            </a:gsLst>
            <a:lin ang="5400000" scaled="1"/>
          </a:gradFill>
          <a:ln w="12700">
            <a:solidFill>
              <a:schemeClr val="hlink"/>
            </a:solidFill>
            <a:miter lim="800000"/>
            <a:headEnd/>
            <a:tailEnd/>
          </a:ln>
        </p:spPr>
        <p:txBody>
          <a:bodyPr>
            <a:normAutofit fontScale="85000" lnSpcReduction="10000"/>
          </a:bodyPr>
          <a:lstStyle/>
          <a:p>
            <a:pPr>
              <a:lnSpc>
                <a:spcPct val="110000"/>
              </a:lnSpc>
              <a:buFont typeface="Wingdings" panose="05000000000000000000" pitchFamily="2" charset="2"/>
              <a:buNone/>
            </a:pPr>
            <a:r>
              <a:rPr lang="en-US" altLang="en-US" sz="3900" dirty="0">
                <a:solidFill>
                  <a:srgbClr val="FF9900"/>
                </a:solidFill>
                <a:latin typeface="Mistral" panose="03090702030407020403" pitchFamily="66" charset="0"/>
              </a:rPr>
              <a:t>Mateo</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Getsemaní</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La traición de Judas</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Antes de Caifás</a:t>
            </a: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Ante el sanedrín</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Las negaciones de Peter</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Ante Pilato</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Muerte de Judas</a:t>
            </a: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Libera a Barrabás</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Burla de soldados</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p:txBody>
      </p:sp>
      <p:sp>
        <p:nvSpPr>
          <p:cNvPr id="295940" name="Rectangle 4"/>
          <p:cNvSpPr>
            <a:spLocks noChangeArrowheads="1"/>
          </p:cNvSpPr>
          <p:nvPr/>
        </p:nvSpPr>
        <p:spPr bwMode="auto">
          <a:xfrm>
            <a:off x="3962400" y="990600"/>
            <a:ext cx="2057400" cy="5638800"/>
          </a:xfrm>
          <a:prstGeom prst="rect">
            <a:avLst/>
          </a:prstGeom>
          <a:gradFill rotWithShape="1">
            <a:gsLst>
              <a:gs pos="0">
                <a:srgbClr val="004240">
                  <a:gamma/>
                  <a:shade val="46275"/>
                  <a:invGamma/>
                </a:srgbClr>
              </a:gs>
              <a:gs pos="100000">
                <a:srgbClr val="004240"/>
              </a:gs>
            </a:gsLst>
            <a:lin ang="5400000" scaled="1"/>
          </a:gra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9900"/>
                </a:solidFill>
                <a:latin typeface="Mistral" panose="03090702030407020403" pitchFamily="66" charset="0"/>
              </a:rPr>
              <a:t>Marcos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Getsemaní</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La traición de Judas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(Sumo sacerdote sin nombre)</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Ante el sanedrín</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Las negaciones de Peter</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Ante Pilato</a:t>
            </a: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r>
              <a:rPr lang="es-ES" altLang="en-US" sz="1800" b="1" i="1" dirty="0">
                <a:solidFill>
                  <a:srgbClr val="FFFF99"/>
                </a:solidFill>
                <a:latin typeface="Arial Narrow" panose="020B0606020202030204" pitchFamily="34" charset="0"/>
              </a:rPr>
              <a:t>Libera a Barrabás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Burla de soldados</a:t>
            </a:r>
            <a:endParaRPr lang="en-US" altLang="en-US" sz="1800" b="1" i="1" dirty="0">
              <a:solidFill>
                <a:srgbClr val="FFFF99"/>
              </a:solidFill>
              <a:latin typeface="Arial Narrow" panose="020B0606020202030204" pitchFamily="34" charset="0"/>
            </a:endParaRPr>
          </a:p>
        </p:txBody>
      </p:sp>
      <p:sp>
        <p:nvSpPr>
          <p:cNvPr id="295941" name="Rectangle 5"/>
          <p:cNvSpPr>
            <a:spLocks noChangeArrowheads="1"/>
          </p:cNvSpPr>
          <p:nvPr/>
        </p:nvSpPr>
        <p:spPr bwMode="auto">
          <a:xfrm>
            <a:off x="6172200" y="990600"/>
            <a:ext cx="2057400" cy="5638800"/>
          </a:xfrm>
          <a:prstGeom prst="rect">
            <a:avLst/>
          </a:prstGeom>
          <a:gradFill rotWithShape="1">
            <a:gsLst>
              <a:gs pos="0">
                <a:srgbClr val="006666">
                  <a:gamma/>
                  <a:shade val="46275"/>
                  <a:invGamma/>
                </a:srgbClr>
              </a:gs>
              <a:gs pos="100000">
                <a:srgbClr val="006666"/>
              </a:gs>
            </a:gsLst>
            <a:lin ang="54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9900"/>
                </a:solidFill>
                <a:latin typeface="Mistral" panose="03090702030407020403" pitchFamily="66" charset="0"/>
              </a:rPr>
              <a:t>Lucas</a:t>
            </a:r>
          </a:p>
          <a:p>
            <a:pPr>
              <a:buNone/>
            </a:pPr>
            <a:r>
              <a:rPr lang="es-ES" altLang="en-US" sz="1800" b="1" i="1" dirty="0">
                <a:solidFill>
                  <a:srgbClr val="FFFF99"/>
                </a:solidFill>
                <a:latin typeface="Arial Narrow" panose="020B0606020202030204" pitchFamily="34" charset="0"/>
              </a:rPr>
              <a:t>Getsemaní</a:t>
            </a:r>
          </a:p>
          <a:p>
            <a:pPr>
              <a:buNone/>
            </a:pPr>
            <a:r>
              <a:rPr lang="es-ES" altLang="en-US" sz="1800" b="1" i="1" dirty="0">
                <a:solidFill>
                  <a:srgbClr val="FFFF99"/>
                </a:solidFill>
                <a:latin typeface="Arial Narrow" panose="020B0606020202030204" pitchFamily="34" charset="0"/>
              </a:rPr>
              <a:t>La traición de Judas</a:t>
            </a:r>
          </a:p>
          <a:p>
            <a:pPr>
              <a:buNone/>
            </a:pPr>
            <a:r>
              <a:rPr lang="es-ES" altLang="en-US" sz="1800" b="1" i="1" dirty="0">
                <a:solidFill>
                  <a:srgbClr val="FFFF99"/>
                </a:solidFill>
                <a:latin typeface="Arial Narrow" panose="020B0606020202030204" pitchFamily="34" charset="0"/>
              </a:rPr>
              <a:t>(Sumo sacerdote sin nombre)</a:t>
            </a:r>
          </a:p>
          <a:p>
            <a:pPr>
              <a:buNone/>
            </a:pPr>
            <a:r>
              <a:rPr lang="es-ES" altLang="en-US" sz="1800" b="1" i="1" dirty="0">
                <a:solidFill>
                  <a:srgbClr val="FFFF99"/>
                </a:solidFill>
                <a:latin typeface="Arial Narrow" panose="020B0606020202030204" pitchFamily="34" charset="0"/>
              </a:rPr>
              <a:t>Ante el sanedrín</a:t>
            </a:r>
          </a:p>
          <a:p>
            <a:pPr>
              <a:buNone/>
            </a:pPr>
            <a:r>
              <a:rPr lang="es-ES" altLang="en-US" sz="1800" b="1" i="1" dirty="0">
                <a:solidFill>
                  <a:srgbClr val="FFFF99"/>
                </a:solidFill>
                <a:latin typeface="Arial Narrow" panose="020B0606020202030204" pitchFamily="34" charset="0"/>
              </a:rPr>
              <a:t>Las negaciones de Peter</a:t>
            </a:r>
          </a:p>
          <a:p>
            <a:pPr>
              <a:buNone/>
            </a:pPr>
            <a:r>
              <a:rPr lang="es-ES" altLang="en-US" sz="1800" b="1" i="1" dirty="0">
                <a:solidFill>
                  <a:srgbClr val="FFFF99"/>
                </a:solidFill>
                <a:latin typeface="Arial Narrow" panose="020B0606020202030204" pitchFamily="34" charset="0"/>
              </a:rPr>
              <a:t>Ante Pilato</a:t>
            </a:r>
          </a:p>
          <a:p>
            <a:pPr>
              <a:buNone/>
            </a:pPr>
            <a:endParaRPr lang="es-ES" altLang="en-US" sz="1800" b="1" i="1" dirty="0">
              <a:solidFill>
                <a:srgbClr val="FFFF99"/>
              </a:solidFill>
              <a:latin typeface="Arial Narrow" panose="020B0606020202030204" pitchFamily="34" charset="0"/>
            </a:endParaRPr>
          </a:p>
          <a:p>
            <a:pPr>
              <a:buNone/>
            </a:pPr>
            <a:r>
              <a:rPr lang="es-ES" altLang="en-US" sz="1800" b="1" i="1" dirty="0">
                <a:solidFill>
                  <a:srgbClr val="FFFF99"/>
                </a:solidFill>
                <a:latin typeface="Arial Narrow" panose="020B0606020202030204" pitchFamily="34" charset="0"/>
              </a:rPr>
              <a:t>Ante Herodes</a:t>
            </a:r>
          </a:p>
          <a:p>
            <a:pPr>
              <a:buNone/>
            </a:pPr>
            <a:r>
              <a:rPr lang="es-ES" altLang="en-US" sz="1800" b="1" i="1" dirty="0">
                <a:solidFill>
                  <a:srgbClr val="FFFF99"/>
                </a:solidFill>
                <a:latin typeface="Arial Narrow" panose="020B0606020202030204" pitchFamily="34" charset="0"/>
              </a:rPr>
              <a:t>Pilato declara inocente a Jesús</a:t>
            </a:r>
          </a:p>
          <a:p>
            <a:pPr>
              <a:buNone/>
            </a:pPr>
            <a:r>
              <a:rPr lang="es-ES" altLang="en-US" sz="1800" b="1" i="1" dirty="0">
                <a:solidFill>
                  <a:srgbClr val="FFFF99"/>
                </a:solidFill>
                <a:latin typeface="Arial Narrow" panose="020B0606020202030204" pitchFamily="34" charset="0"/>
              </a:rPr>
              <a:t>Libera a Barrabás</a:t>
            </a:r>
            <a:endParaRPr lang="en-US" altLang="en-US" sz="1800" b="1" i="1" dirty="0">
              <a:solidFill>
                <a:srgbClr val="FFFF99"/>
              </a:solidFill>
              <a:latin typeface="Arial Narrow" panose="020B0606020202030204" pitchFamily="34" charset="0"/>
            </a:endParaRPr>
          </a:p>
        </p:txBody>
      </p:sp>
      <p:sp>
        <p:nvSpPr>
          <p:cNvPr id="295942" name="Rectangle 6"/>
          <p:cNvSpPr>
            <a:spLocks noChangeArrowheads="1"/>
          </p:cNvSpPr>
          <p:nvPr/>
        </p:nvSpPr>
        <p:spPr bwMode="auto">
          <a:xfrm>
            <a:off x="8382000" y="990600"/>
            <a:ext cx="2057400" cy="5638800"/>
          </a:xfrm>
          <a:prstGeom prst="rect">
            <a:avLst/>
          </a:prstGeom>
          <a:gradFill rotWithShape="1">
            <a:gsLst>
              <a:gs pos="0">
                <a:srgbClr val="008E8B">
                  <a:gamma/>
                  <a:shade val="46275"/>
                  <a:invGamma/>
                </a:srgbClr>
              </a:gs>
              <a:gs pos="100000">
                <a:srgbClr val="008E8B"/>
              </a:gs>
            </a:gsLst>
            <a:lin ang="5400000" scaled="1"/>
          </a:gra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9900"/>
                </a:solidFill>
                <a:latin typeface="Mistral" panose="03090702030407020403" pitchFamily="66" charset="0"/>
              </a:rPr>
              <a:t>Juan</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Getsemaní</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La traición de Judas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Antes de Anás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Antes de Caifás</a:t>
            </a: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r>
              <a:rPr lang="es-ES" altLang="en-US" sz="1800" b="1" i="1" dirty="0">
                <a:solidFill>
                  <a:srgbClr val="FFFF99"/>
                </a:solidFill>
                <a:latin typeface="Arial Narrow" panose="020B0606020202030204" pitchFamily="34" charset="0"/>
              </a:rPr>
              <a:t>Las negaciones de Peter</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Ante Pilato</a:t>
            </a: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r>
              <a:rPr lang="es-ES" altLang="en-US" sz="1800" b="1" i="1" dirty="0">
                <a:solidFill>
                  <a:srgbClr val="FFFF99"/>
                </a:solidFill>
                <a:latin typeface="Arial Narrow" panose="020B0606020202030204" pitchFamily="34" charset="0"/>
              </a:rPr>
              <a:t>Pilato declara inocente a Jesús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Libera a Barrabás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Burla de soldados</a:t>
            </a:r>
            <a:endParaRPr lang="en-US" altLang="en-US" sz="1800" b="1" i="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34421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5941">
                                            <p:txEl>
                                              <p:pRg st="10" end="10"/>
                                            </p:txEl>
                                          </p:spTgt>
                                        </p:tgtEl>
                                        <p:attrNameLst>
                                          <p:attrName>style.visibility</p:attrName>
                                        </p:attrNameLst>
                                      </p:cBhvr>
                                      <p:to>
                                        <p:strVal val="visible"/>
                                      </p:to>
                                    </p:set>
                                    <p:anim calcmode="lin" valueType="num">
                                      <p:cBhvr additive="base">
                                        <p:cTn id="7" dur="500" fill="hold"/>
                                        <p:tgtEl>
                                          <p:spTgt spid="295941">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594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5941">
                                            <p:txEl>
                                              <p:pRg st="1" end="1"/>
                                            </p:txEl>
                                          </p:spTgt>
                                        </p:tgtEl>
                                        <p:attrNameLst>
                                          <p:attrName>style.visibility</p:attrName>
                                        </p:attrNameLst>
                                      </p:cBhvr>
                                      <p:to>
                                        <p:strVal val="visible"/>
                                      </p:to>
                                    </p:set>
                                    <p:anim calcmode="lin" valueType="num">
                                      <p:cBhvr additive="base">
                                        <p:cTn id="13" dur="500" fill="hold"/>
                                        <p:tgtEl>
                                          <p:spTgt spid="29594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59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5941">
                                            <p:txEl>
                                              <p:pRg st="2" end="2"/>
                                            </p:txEl>
                                          </p:spTgt>
                                        </p:tgtEl>
                                        <p:attrNameLst>
                                          <p:attrName>style.visibility</p:attrName>
                                        </p:attrNameLst>
                                      </p:cBhvr>
                                      <p:to>
                                        <p:strVal val="visible"/>
                                      </p:to>
                                    </p:set>
                                    <p:anim calcmode="lin" valueType="num">
                                      <p:cBhvr additive="base">
                                        <p:cTn id="19" dur="500" fill="hold"/>
                                        <p:tgtEl>
                                          <p:spTgt spid="29594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59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5941">
                                            <p:txEl>
                                              <p:pRg st="3" end="3"/>
                                            </p:txEl>
                                          </p:spTgt>
                                        </p:tgtEl>
                                        <p:attrNameLst>
                                          <p:attrName>style.visibility</p:attrName>
                                        </p:attrNameLst>
                                      </p:cBhvr>
                                      <p:to>
                                        <p:strVal val="visible"/>
                                      </p:to>
                                    </p:set>
                                    <p:anim calcmode="lin" valueType="num">
                                      <p:cBhvr additive="base">
                                        <p:cTn id="25" dur="500" fill="hold"/>
                                        <p:tgtEl>
                                          <p:spTgt spid="29594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59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5941">
                                            <p:txEl>
                                              <p:pRg st="4" end="4"/>
                                            </p:txEl>
                                          </p:spTgt>
                                        </p:tgtEl>
                                        <p:attrNameLst>
                                          <p:attrName>style.visibility</p:attrName>
                                        </p:attrNameLst>
                                      </p:cBhvr>
                                      <p:to>
                                        <p:strVal val="visible"/>
                                      </p:to>
                                    </p:set>
                                    <p:anim calcmode="lin" valueType="num">
                                      <p:cBhvr additive="base">
                                        <p:cTn id="31" dur="500" fill="hold"/>
                                        <p:tgtEl>
                                          <p:spTgt spid="29594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594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5941">
                                            <p:txEl>
                                              <p:pRg st="5" end="5"/>
                                            </p:txEl>
                                          </p:spTgt>
                                        </p:tgtEl>
                                        <p:attrNameLst>
                                          <p:attrName>style.visibility</p:attrName>
                                        </p:attrNameLst>
                                      </p:cBhvr>
                                      <p:to>
                                        <p:strVal val="visible"/>
                                      </p:to>
                                    </p:set>
                                    <p:anim calcmode="lin" valueType="num">
                                      <p:cBhvr additive="base">
                                        <p:cTn id="37" dur="500" fill="hold"/>
                                        <p:tgtEl>
                                          <p:spTgt spid="29594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594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5941">
                                            <p:txEl>
                                              <p:pRg st="6" end="6"/>
                                            </p:txEl>
                                          </p:spTgt>
                                        </p:tgtEl>
                                        <p:attrNameLst>
                                          <p:attrName>style.visibility</p:attrName>
                                        </p:attrNameLst>
                                      </p:cBhvr>
                                      <p:to>
                                        <p:strVal val="visible"/>
                                      </p:to>
                                    </p:set>
                                    <p:anim calcmode="lin" valueType="num">
                                      <p:cBhvr additive="base">
                                        <p:cTn id="43" dur="500" fill="hold"/>
                                        <p:tgtEl>
                                          <p:spTgt spid="29594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594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5941">
                                            <p:txEl>
                                              <p:pRg st="8" end="8"/>
                                            </p:txEl>
                                          </p:spTgt>
                                        </p:tgtEl>
                                        <p:attrNameLst>
                                          <p:attrName>style.visibility</p:attrName>
                                        </p:attrNameLst>
                                      </p:cBhvr>
                                      <p:to>
                                        <p:strVal val="visible"/>
                                      </p:to>
                                    </p:set>
                                    <p:anim calcmode="lin" valueType="num">
                                      <p:cBhvr additive="base">
                                        <p:cTn id="49" dur="500" fill="hold"/>
                                        <p:tgtEl>
                                          <p:spTgt spid="295941">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594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95941">
                                            <p:txEl>
                                              <p:pRg st="9" end="9"/>
                                            </p:txEl>
                                          </p:spTgt>
                                        </p:tgtEl>
                                        <p:attrNameLst>
                                          <p:attrName>style.visibility</p:attrName>
                                        </p:attrNameLst>
                                      </p:cBhvr>
                                      <p:to>
                                        <p:strVal val="visible"/>
                                      </p:to>
                                    </p:set>
                                    <p:anim calcmode="lin" valueType="num">
                                      <p:cBhvr additive="base">
                                        <p:cTn id="55" dur="500" fill="hold"/>
                                        <p:tgtEl>
                                          <p:spTgt spid="295941">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9594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01060" name="Rectangle 4"/>
          <p:cNvSpPr>
            <a:spLocks noGrp="1" noChangeArrowheads="1"/>
          </p:cNvSpPr>
          <p:nvPr>
            <p:ph type="title"/>
          </p:nvPr>
        </p:nvSpPr>
        <p:spPr>
          <a:xfrm>
            <a:off x="1105487" y="205731"/>
            <a:ext cx="9816905" cy="1164102"/>
          </a:xfrm>
        </p:spPr>
        <p:txBody>
          <a:bodyPr>
            <a:normAutofit fontScale="90000"/>
          </a:bodyPr>
          <a:lstStyle/>
          <a:p>
            <a:pPr algn="ctr"/>
            <a:r>
              <a:rPr lang="es-ES" altLang="en-US" sz="4000" dirty="0">
                <a:solidFill>
                  <a:srgbClr val="FFC000"/>
                </a:solidFill>
                <a:latin typeface="Impact" panose="020B0806030902050204" pitchFamily="34" charset="0"/>
              </a:rPr>
              <a:t>El juicio de Jesús se desarrolló en dos etapas con diferentes acusaciones</a:t>
            </a:r>
            <a:endParaRPr lang="en-US" altLang="en-US" sz="4000" dirty="0">
              <a:solidFill>
                <a:srgbClr val="FFC000"/>
              </a:solidFill>
              <a:latin typeface="Impact" panose="020B0806030902050204" pitchFamily="34" charset="0"/>
            </a:endParaRPr>
          </a:p>
        </p:txBody>
      </p:sp>
      <p:sp>
        <p:nvSpPr>
          <p:cNvPr id="301061" name="Rectangle 5"/>
          <p:cNvSpPr>
            <a:spLocks noGrp="1" noChangeArrowheads="1"/>
          </p:cNvSpPr>
          <p:nvPr>
            <p:ph type="body" sz="half" idx="1"/>
          </p:nvPr>
        </p:nvSpPr>
        <p:spPr>
          <a:xfrm>
            <a:off x="1105487" y="1524000"/>
            <a:ext cx="4267200" cy="5105400"/>
          </a:xfrm>
          <a:solidFill>
            <a:schemeClr val="bg2">
              <a:lumMod val="10000"/>
            </a:schemeClr>
          </a:solidFill>
          <a:ln>
            <a:solidFill>
              <a:schemeClr val="accent5">
                <a:lumMod val="20000"/>
                <a:lumOff val="80000"/>
              </a:schemeClr>
            </a:solidFill>
          </a:ln>
        </p:spPr>
        <p:txBody>
          <a:bodyPr>
            <a:normAutofit/>
          </a:bodyPr>
          <a:lstStyle/>
          <a:p>
            <a:pPr>
              <a:buFont typeface="Wingdings" panose="05000000000000000000" pitchFamily="2" charset="2"/>
              <a:buNone/>
            </a:pPr>
            <a:r>
              <a:rPr lang="en-US" altLang="en-US" sz="2800" dirty="0">
                <a:solidFill>
                  <a:srgbClr val="00FF99"/>
                </a:solidFill>
                <a:latin typeface="MARKETPRO" pitchFamily="2" charset="2"/>
              </a:rPr>
              <a:t>El </a:t>
            </a:r>
            <a:r>
              <a:rPr lang="en-US" altLang="en-US" sz="2800" dirty="0" err="1">
                <a:solidFill>
                  <a:srgbClr val="00FF99"/>
                </a:solidFill>
                <a:latin typeface="MARKETPRO" pitchFamily="2" charset="2"/>
              </a:rPr>
              <a:t>escenario</a:t>
            </a:r>
            <a:r>
              <a:rPr lang="en-US" altLang="en-US" sz="2800" dirty="0">
                <a:solidFill>
                  <a:srgbClr val="00FF99"/>
                </a:solidFill>
                <a:latin typeface="MARKETPRO" pitchFamily="2" charset="2"/>
              </a:rPr>
              <a:t> </a:t>
            </a:r>
            <a:r>
              <a:rPr lang="en-US" altLang="en-US" sz="2800" dirty="0" err="1">
                <a:solidFill>
                  <a:srgbClr val="00FF99"/>
                </a:solidFill>
                <a:latin typeface="MARKETPRO" pitchFamily="2" charset="2"/>
              </a:rPr>
              <a:t>judío</a:t>
            </a:r>
            <a:endParaRPr lang="en-US" altLang="en-US" sz="2400" i="1" dirty="0">
              <a:solidFill>
                <a:srgbClr val="FFFF99"/>
              </a:solidFill>
              <a:latin typeface="Century Gothic" panose="020B0502020202020204" pitchFamily="34" charset="0"/>
            </a:endParaRPr>
          </a:p>
          <a:p>
            <a:pPr>
              <a:buFont typeface="Wingdings" panose="05000000000000000000" pitchFamily="2" charset="2"/>
              <a:buNone/>
            </a:pPr>
            <a:r>
              <a:rPr lang="es-ES" altLang="en-US" sz="2400" i="1" dirty="0">
                <a:solidFill>
                  <a:srgbClr val="FFFF99"/>
                </a:solidFill>
                <a:latin typeface="Century Gothic" panose="020B0502020202020204" pitchFamily="34" charset="0"/>
              </a:rPr>
              <a:t>Examen preliminar ante Anás (Juan)</a:t>
            </a:r>
          </a:p>
          <a:p>
            <a:pPr>
              <a:buFont typeface="Wingdings" panose="05000000000000000000" pitchFamily="2" charset="2"/>
              <a:buNone/>
            </a:pPr>
            <a:r>
              <a:rPr lang="es-ES" altLang="en-US" sz="2400" i="1" dirty="0">
                <a:solidFill>
                  <a:srgbClr val="FFFF99"/>
                </a:solidFill>
                <a:latin typeface="Century Gothic" panose="020B0502020202020204" pitchFamily="34" charset="0"/>
              </a:rPr>
              <a:t>Aparición ante Caifás (los cuatro evangelios)</a:t>
            </a:r>
          </a:p>
          <a:p>
            <a:pPr>
              <a:buFont typeface="Wingdings" panose="05000000000000000000" pitchFamily="2" charset="2"/>
              <a:buNone/>
            </a:pPr>
            <a:r>
              <a:rPr lang="es-ES" altLang="en-US" sz="2400" i="1" dirty="0">
                <a:solidFill>
                  <a:srgbClr val="FFFF99"/>
                </a:solidFill>
                <a:latin typeface="Century Gothic" panose="020B0502020202020204" pitchFamily="34" charset="0"/>
              </a:rPr>
              <a:t>Condena por todo el Sanedrín (Sinópticos)</a:t>
            </a:r>
            <a:endParaRPr lang="en-US" altLang="en-US" sz="1400" dirty="0">
              <a:latin typeface="Century Gothic" panose="020B0502020202020204" pitchFamily="34" charset="0"/>
            </a:endParaRPr>
          </a:p>
          <a:p>
            <a:pPr>
              <a:buFont typeface="Wingdings" panose="05000000000000000000" pitchFamily="2" charset="2"/>
              <a:buNone/>
            </a:pPr>
            <a:r>
              <a:rPr lang="en-US" altLang="en-US" sz="2800" dirty="0" err="1">
                <a:solidFill>
                  <a:srgbClr val="00FF99"/>
                </a:solidFill>
                <a:latin typeface="MARKETPRO" pitchFamily="2" charset="2"/>
              </a:rPr>
              <a:t>Acusacion</a:t>
            </a:r>
            <a:endParaRPr lang="en-US" altLang="en-US" sz="2800" dirty="0">
              <a:solidFill>
                <a:srgbClr val="00FF99"/>
              </a:solidFill>
              <a:latin typeface="MARKETPRO" pitchFamily="2" charset="2"/>
            </a:endParaRPr>
          </a:p>
          <a:p>
            <a:pPr>
              <a:buFont typeface="Wingdings" panose="05000000000000000000" pitchFamily="2" charset="2"/>
              <a:buNone/>
            </a:pPr>
            <a:r>
              <a:rPr lang="en-US" altLang="en-US" sz="2800" i="1" dirty="0" err="1">
                <a:solidFill>
                  <a:srgbClr val="FFFF99"/>
                </a:solidFill>
                <a:latin typeface="Century Gothic" panose="020B0502020202020204" pitchFamily="34" charset="0"/>
              </a:rPr>
              <a:t>Blasfemia</a:t>
            </a:r>
            <a:endParaRPr lang="en-US" altLang="en-US" sz="2800" i="1" dirty="0">
              <a:solidFill>
                <a:srgbClr val="FFFF99"/>
              </a:solidFill>
              <a:latin typeface="Century Gothic" panose="020B0502020202020204" pitchFamily="34" charset="0"/>
            </a:endParaRPr>
          </a:p>
        </p:txBody>
      </p:sp>
      <p:sp>
        <p:nvSpPr>
          <p:cNvPr id="301062" name="Rectangle 6"/>
          <p:cNvSpPr>
            <a:spLocks noGrp="1" noChangeArrowheads="1"/>
          </p:cNvSpPr>
          <p:nvPr>
            <p:ph type="body" sz="half" idx="2"/>
          </p:nvPr>
        </p:nvSpPr>
        <p:spPr>
          <a:xfrm>
            <a:off x="6552028" y="1524000"/>
            <a:ext cx="4740812" cy="5105400"/>
          </a:xfrm>
          <a:solidFill>
            <a:schemeClr val="accent4">
              <a:lumMod val="50000"/>
            </a:schemeClr>
          </a:solidFill>
          <a:ln>
            <a:solidFill>
              <a:schemeClr val="accent3">
                <a:lumMod val="20000"/>
                <a:lumOff val="80000"/>
              </a:schemeClr>
            </a:solidFill>
          </a:ln>
        </p:spPr>
        <p:txBody>
          <a:bodyPr>
            <a:normAutofit/>
          </a:bodyPr>
          <a:lstStyle/>
          <a:p>
            <a:pPr>
              <a:buFont typeface="Wingdings" panose="05000000000000000000" pitchFamily="2" charset="2"/>
              <a:buNone/>
            </a:pPr>
            <a:r>
              <a:rPr lang="en-US" altLang="en-US" sz="2800" dirty="0">
                <a:solidFill>
                  <a:srgbClr val="FF0000"/>
                </a:solidFill>
                <a:effectLst>
                  <a:outerShdw blurRad="38100" dist="38100" dir="2700000" algn="tl">
                    <a:srgbClr val="000000">
                      <a:alpha val="43137"/>
                    </a:srgbClr>
                  </a:outerShdw>
                </a:effectLst>
                <a:latin typeface="MARKETPRO" pitchFamily="2" charset="2"/>
              </a:rPr>
              <a:t>El scenario </a:t>
            </a:r>
            <a:r>
              <a:rPr lang="en-US" altLang="en-US" sz="2800" dirty="0" err="1">
                <a:solidFill>
                  <a:srgbClr val="FF0000"/>
                </a:solidFill>
                <a:effectLst>
                  <a:outerShdw blurRad="38100" dist="38100" dir="2700000" algn="tl">
                    <a:srgbClr val="000000">
                      <a:alpha val="43137"/>
                    </a:srgbClr>
                  </a:outerShdw>
                </a:effectLst>
                <a:latin typeface="MARKETPRO" pitchFamily="2" charset="2"/>
              </a:rPr>
              <a:t>romano</a:t>
            </a:r>
            <a:endParaRPr lang="en-US" altLang="en-US" sz="2800" dirty="0">
              <a:solidFill>
                <a:srgbClr val="FF0000"/>
              </a:solidFill>
              <a:effectLst>
                <a:outerShdw blurRad="38100" dist="38100" dir="2700000" algn="tl">
                  <a:srgbClr val="000000">
                    <a:alpha val="43137"/>
                  </a:srgbClr>
                </a:outerShdw>
              </a:effectLst>
              <a:latin typeface="MARKETPRO" pitchFamily="2" charset="2"/>
            </a:endParaRPr>
          </a:p>
          <a:p>
            <a:pPr>
              <a:buFont typeface="Wingdings" panose="05000000000000000000" pitchFamily="2" charset="2"/>
              <a:buNone/>
            </a:pPr>
            <a:r>
              <a:rPr lang="es-ES" altLang="en-US" sz="2400" i="1" dirty="0">
                <a:solidFill>
                  <a:srgbClr val="FFFF99"/>
                </a:solidFill>
                <a:latin typeface="Century Gothic" panose="020B0502020202020204" pitchFamily="34" charset="0"/>
              </a:rPr>
              <a:t>Primera aparición ante Poncio Pilato (los cuatro evangelios)</a:t>
            </a:r>
          </a:p>
          <a:p>
            <a:pPr>
              <a:buFont typeface="Wingdings" panose="05000000000000000000" pitchFamily="2" charset="2"/>
              <a:buNone/>
            </a:pPr>
            <a:r>
              <a:rPr lang="es-ES" altLang="en-US" sz="2400" i="1" dirty="0">
                <a:solidFill>
                  <a:srgbClr val="FFFF99"/>
                </a:solidFill>
                <a:latin typeface="Century Gothic" panose="020B0502020202020204" pitchFamily="34" charset="0"/>
              </a:rPr>
              <a:t>Aparición ante Herodes Antipas (Lucas)</a:t>
            </a:r>
          </a:p>
          <a:p>
            <a:pPr>
              <a:buFont typeface="Wingdings" panose="05000000000000000000" pitchFamily="2" charset="2"/>
              <a:buNone/>
            </a:pPr>
            <a:r>
              <a:rPr lang="es-ES" altLang="en-US" sz="2400" i="1" dirty="0">
                <a:solidFill>
                  <a:srgbClr val="FFFF99"/>
                </a:solidFill>
                <a:latin typeface="Century Gothic" panose="020B0502020202020204" pitchFamily="34" charset="0"/>
              </a:rPr>
              <a:t>Aparición final ante Pilato (los cuatro evangelios)</a:t>
            </a:r>
            <a:endParaRPr lang="en-US" altLang="en-US" sz="1400" dirty="0">
              <a:latin typeface="Century Gothic" panose="020B0502020202020204" pitchFamily="34" charset="0"/>
            </a:endParaRPr>
          </a:p>
          <a:p>
            <a:pPr>
              <a:buFont typeface="Wingdings" panose="05000000000000000000" pitchFamily="2" charset="2"/>
              <a:buNone/>
            </a:pPr>
            <a:r>
              <a:rPr lang="en-US" altLang="en-US" sz="2800" dirty="0" err="1">
                <a:solidFill>
                  <a:srgbClr val="FF3300"/>
                </a:solidFill>
                <a:effectLst>
                  <a:outerShdw blurRad="38100" dist="38100" dir="2700000" algn="tl">
                    <a:srgbClr val="000000">
                      <a:alpha val="43137"/>
                    </a:srgbClr>
                  </a:outerShdw>
                </a:effectLst>
                <a:latin typeface="MARKETPRO" pitchFamily="2" charset="2"/>
              </a:rPr>
              <a:t>Acusacion</a:t>
            </a:r>
            <a:r>
              <a:rPr lang="en-US" altLang="en-US" sz="2800" dirty="0">
                <a:solidFill>
                  <a:srgbClr val="FF3300"/>
                </a:solidFill>
                <a:effectLst>
                  <a:outerShdw blurRad="38100" dist="38100" dir="2700000" algn="tl">
                    <a:srgbClr val="000000">
                      <a:alpha val="43137"/>
                    </a:srgbClr>
                  </a:outerShdw>
                </a:effectLst>
                <a:latin typeface="MARKETPRO" pitchFamily="2" charset="2"/>
              </a:rPr>
              <a:t> </a:t>
            </a:r>
          </a:p>
          <a:p>
            <a:pPr>
              <a:buFont typeface="Wingdings" panose="05000000000000000000" pitchFamily="2" charset="2"/>
              <a:buNone/>
            </a:pPr>
            <a:r>
              <a:rPr lang="en-US" altLang="en-US" sz="2800" i="1" dirty="0" err="1">
                <a:solidFill>
                  <a:srgbClr val="FFFF99"/>
                </a:solidFill>
                <a:latin typeface="Century Gothic" panose="020B0502020202020204" pitchFamily="34" charset="0"/>
              </a:rPr>
              <a:t>Traicion</a:t>
            </a:r>
            <a:endParaRPr lang="en-US" altLang="en-US" sz="2800" i="1" dirty="0">
              <a:solidFill>
                <a:srgbClr val="FFFF99"/>
              </a:solidFill>
              <a:latin typeface="Century Gothic" panose="020B0502020202020204" pitchFamily="34" charset="0"/>
            </a:endParaRPr>
          </a:p>
        </p:txBody>
      </p:sp>
    </p:spTree>
    <p:extLst>
      <p:ext uri="{BB962C8B-B14F-4D97-AF65-F5344CB8AC3E}">
        <p14:creationId xmlns:p14="http://schemas.microsoft.com/office/powerpoint/2010/main" val="294480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1061">
                                            <p:txEl>
                                              <p:pRg st="4" end="4"/>
                                            </p:txEl>
                                          </p:spTgt>
                                        </p:tgtEl>
                                        <p:attrNameLst>
                                          <p:attrName>style.visibility</p:attrName>
                                        </p:attrNameLst>
                                      </p:cBhvr>
                                      <p:to>
                                        <p:strVal val="visible"/>
                                      </p:to>
                                    </p:set>
                                    <p:anim calcmode="lin" valueType="num">
                                      <p:cBhvr>
                                        <p:cTn id="7" dur="500" fill="hold"/>
                                        <p:tgtEl>
                                          <p:spTgt spid="301061">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01061">
                                            <p:txEl>
                                              <p:pRg st="4" end="4"/>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01061">
                                            <p:txEl>
                                              <p:pRg st="5" end="5"/>
                                            </p:txEl>
                                          </p:spTgt>
                                        </p:tgtEl>
                                        <p:attrNameLst>
                                          <p:attrName>style.visibility</p:attrName>
                                        </p:attrNameLst>
                                      </p:cBhvr>
                                      <p:to>
                                        <p:strVal val="visible"/>
                                      </p:to>
                                    </p:set>
                                    <p:anim calcmode="lin" valueType="num">
                                      <p:cBhvr>
                                        <p:cTn id="11" dur="500" fill="hold"/>
                                        <p:tgtEl>
                                          <p:spTgt spid="301061">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30106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01062">
                                            <p:txEl>
                                              <p:pRg st="0" end="0"/>
                                            </p:txEl>
                                          </p:spTgt>
                                        </p:tgtEl>
                                        <p:attrNameLst>
                                          <p:attrName>style.visibility</p:attrName>
                                        </p:attrNameLst>
                                      </p:cBhvr>
                                      <p:to>
                                        <p:strVal val="visible"/>
                                      </p:to>
                                    </p:set>
                                    <p:anim calcmode="lin" valueType="num">
                                      <p:cBhvr>
                                        <p:cTn id="17" dur="500" fill="hold"/>
                                        <p:tgtEl>
                                          <p:spTgt spid="30106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1062">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01062">
                                            <p:txEl>
                                              <p:pRg st="5" end="5"/>
                                            </p:txEl>
                                          </p:spTgt>
                                        </p:tgtEl>
                                        <p:attrNameLst>
                                          <p:attrName>style.visibility</p:attrName>
                                        </p:attrNameLst>
                                      </p:cBhvr>
                                      <p:to>
                                        <p:strVal val="visible"/>
                                      </p:to>
                                    </p:set>
                                    <p:anim calcmode="lin" valueType="num">
                                      <p:cBhvr>
                                        <p:cTn id="21" dur="500" fill="hold"/>
                                        <p:tgtEl>
                                          <p:spTgt spid="301062">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0106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752600" y="277814"/>
            <a:ext cx="3505200" cy="2617787"/>
          </a:xfrm>
        </p:spPr>
        <p:txBody>
          <a:bodyPr/>
          <a:lstStyle/>
          <a:p>
            <a:pPr algn="r"/>
            <a:r>
              <a:rPr lang="es-ES" altLang="en-US" sz="2800" b="1" dirty="0">
                <a:solidFill>
                  <a:srgbClr val="FFFF66"/>
                </a:solidFill>
                <a:latin typeface="Arial Narrow" panose="020B0606020202030204" pitchFamily="34" charset="0"/>
              </a:rPr>
              <a:t>Iglesia de San Pedro en </a:t>
            </a:r>
            <a:r>
              <a:rPr lang="es-ES" altLang="en-US" sz="2800" b="1" dirty="0" err="1">
                <a:solidFill>
                  <a:srgbClr val="FFFF66"/>
                </a:solidFill>
                <a:latin typeface="Arial Narrow" panose="020B0606020202030204" pitchFamily="34" charset="0"/>
              </a:rPr>
              <a:t>Gallicantu</a:t>
            </a:r>
            <a:r>
              <a:rPr lang="es-ES" altLang="en-US" sz="2800" b="1" dirty="0">
                <a:solidFill>
                  <a:srgbClr val="FFFF66"/>
                </a:solidFill>
                <a:latin typeface="Arial Narrow" panose="020B0606020202030204" pitchFamily="34" charset="0"/>
              </a:rPr>
              <a:t> (en </a:t>
            </a:r>
            <a:r>
              <a:rPr lang="es-ES" altLang="en-US" sz="2800" b="1" dirty="0" err="1">
                <a:solidFill>
                  <a:srgbClr val="FFFF66"/>
                </a:solidFill>
                <a:latin typeface="Arial Narrow" panose="020B0606020202030204" pitchFamily="34" charset="0"/>
              </a:rPr>
              <a:t>galli</a:t>
            </a:r>
            <a:r>
              <a:rPr lang="es-ES" altLang="en-US" sz="2800" b="1" dirty="0">
                <a:solidFill>
                  <a:srgbClr val="FFFF66"/>
                </a:solidFill>
                <a:latin typeface="Arial Narrow" panose="020B0606020202030204" pitchFamily="34" charset="0"/>
              </a:rPr>
              <a:t> </a:t>
            </a:r>
            <a:r>
              <a:rPr lang="es-ES" altLang="en-US" sz="2800" b="1" dirty="0" err="1">
                <a:solidFill>
                  <a:srgbClr val="FFFF66"/>
                </a:solidFill>
                <a:latin typeface="Arial Narrow" panose="020B0606020202030204" pitchFamily="34" charset="0"/>
              </a:rPr>
              <a:t>cantu</a:t>
            </a:r>
            <a:r>
              <a:rPr lang="es-ES" altLang="en-US" sz="2800" b="1" dirty="0">
                <a:solidFill>
                  <a:srgbClr val="FFFF66"/>
                </a:solidFill>
                <a:latin typeface="Arial Narrow" panose="020B0606020202030204" pitchFamily="34" charset="0"/>
              </a:rPr>
              <a:t> = "mientras cantaba el gallo", latín)</a:t>
            </a:r>
            <a:endParaRPr lang="en-US" altLang="en-US" sz="2800" b="1" dirty="0">
              <a:solidFill>
                <a:srgbClr val="FFFF66"/>
              </a:solidFill>
              <a:latin typeface="Arial Narrow" panose="020B0606020202030204" pitchFamily="34" charset="0"/>
            </a:endParaRPr>
          </a:p>
        </p:txBody>
      </p:sp>
      <p:sp>
        <p:nvSpPr>
          <p:cNvPr id="299011" name="Rectangle 3"/>
          <p:cNvSpPr>
            <a:spLocks noGrp="1" noChangeArrowheads="1"/>
          </p:cNvSpPr>
          <p:nvPr>
            <p:ph type="body" sz="half" idx="1"/>
          </p:nvPr>
        </p:nvSpPr>
        <p:spPr>
          <a:xfrm>
            <a:off x="1907348" y="2470053"/>
            <a:ext cx="3276600" cy="3581400"/>
          </a:xfrm>
        </p:spPr>
        <p:txBody>
          <a:bodyPr>
            <a:normAutofit lnSpcReduction="10000"/>
          </a:bodyPr>
          <a:lstStyle/>
          <a:p>
            <a:pPr algn="r">
              <a:buFont typeface="Wingdings" panose="05000000000000000000" pitchFamily="2" charset="2"/>
              <a:buNone/>
            </a:pPr>
            <a:endParaRPr lang="es-ES" altLang="en-US" sz="2400" i="1" dirty="0">
              <a:solidFill>
                <a:srgbClr val="FFFF99"/>
              </a:solidFill>
              <a:latin typeface="Arial Narrow" panose="020B0606020202030204" pitchFamily="34" charset="0"/>
            </a:endParaRPr>
          </a:p>
          <a:p>
            <a:pPr algn="r">
              <a:buFont typeface="Wingdings" panose="05000000000000000000" pitchFamily="2" charset="2"/>
              <a:buNone/>
            </a:pPr>
            <a:r>
              <a:rPr lang="es-ES" altLang="en-US" sz="2400" i="1" dirty="0">
                <a:solidFill>
                  <a:srgbClr val="FFFF99"/>
                </a:solidFill>
                <a:latin typeface="Arial Narrow" panose="020B0606020202030204" pitchFamily="34" charset="0"/>
              </a:rPr>
              <a:t>Estos antiguos escalones, excavados en 1887, datan del siglo I y marcan el camino probable que Jesús habría recorrido en su camino a la audiencia ante el Sumo Sacerdote y el Sanedrín.</a:t>
            </a:r>
            <a:endParaRPr lang="en-US" altLang="en-US" sz="2400" i="1" dirty="0">
              <a:solidFill>
                <a:srgbClr val="FFFF99"/>
              </a:solidFill>
              <a:latin typeface="Arial Narrow" panose="020B0606020202030204" pitchFamily="34" charset="0"/>
            </a:endParaRPr>
          </a:p>
        </p:txBody>
      </p:sp>
      <p:pic>
        <p:nvPicPr>
          <p:cNvPr id="299012" name="Picture 4" descr="NTA82"/>
          <p:cNvPicPr>
            <a:picLocks noGrp="1" noChangeAspect="1" noChangeArrowheads="1"/>
          </p:cNvPicPr>
          <p:nvPr>
            <p:ph sz="half" idx="2"/>
          </p:nvPr>
        </p:nvPicPr>
        <p:blipFill>
          <a:blip r:embed="rId2" cstate="email">
            <a:lum bright="12000" contrast="12000"/>
            <a:extLst>
              <a:ext uri="{28A0092B-C50C-407E-A947-70E740481C1C}">
                <a14:useLocalDpi xmlns:a14="http://schemas.microsoft.com/office/drawing/2010/main"/>
              </a:ext>
            </a:extLst>
          </a:blip>
          <a:srcRect/>
          <a:stretch>
            <a:fillRect/>
          </a:stretch>
        </p:blipFill>
        <p:spPr>
          <a:xfrm rot="517439">
            <a:off x="6006509" y="411009"/>
            <a:ext cx="4646054" cy="6038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29720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1981200" y="307145"/>
            <a:ext cx="8229600" cy="1017588"/>
          </a:xfrm>
        </p:spPr>
        <p:txBody>
          <a:bodyPr/>
          <a:lstStyle/>
          <a:p>
            <a:r>
              <a:rPr lang="en-US" altLang="en-US" sz="6000" dirty="0" err="1">
                <a:solidFill>
                  <a:srgbClr val="FFC000"/>
                </a:solidFill>
                <a:latin typeface="Freestyle Script" panose="030804020302050B0404" pitchFamily="66" charset="0"/>
              </a:rPr>
              <a:t>Irregularidades</a:t>
            </a:r>
            <a:r>
              <a:rPr lang="en-US" altLang="en-US" sz="6000" dirty="0">
                <a:solidFill>
                  <a:srgbClr val="FFC000"/>
                </a:solidFill>
                <a:latin typeface="Freestyle Script" panose="030804020302050B0404" pitchFamily="66" charset="0"/>
              </a:rPr>
              <a:t> </a:t>
            </a:r>
            <a:r>
              <a:rPr lang="en-US" altLang="en-US" sz="6000" dirty="0" err="1">
                <a:solidFill>
                  <a:srgbClr val="FFC000"/>
                </a:solidFill>
                <a:latin typeface="Freestyle Script" panose="030804020302050B0404" pitchFamily="66" charset="0"/>
              </a:rPr>
              <a:t>Legales</a:t>
            </a:r>
            <a:r>
              <a:rPr lang="en-US" altLang="en-US" sz="6000" dirty="0">
                <a:solidFill>
                  <a:srgbClr val="FFC000"/>
                </a:solidFill>
                <a:latin typeface="Freestyle Script" panose="030804020302050B0404" pitchFamily="66" charset="0"/>
              </a:rPr>
              <a:t> </a:t>
            </a:r>
          </a:p>
        </p:txBody>
      </p:sp>
      <p:sp>
        <p:nvSpPr>
          <p:cNvPr id="300035" name="Rectangle 3"/>
          <p:cNvSpPr>
            <a:spLocks noGrp="1" noChangeArrowheads="1"/>
          </p:cNvSpPr>
          <p:nvPr>
            <p:ph type="body" idx="1"/>
          </p:nvPr>
        </p:nvSpPr>
        <p:spPr>
          <a:xfrm>
            <a:off x="1371600" y="1491202"/>
            <a:ext cx="8839200" cy="4038600"/>
          </a:xfrm>
        </p:spPr>
        <p:txBody>
          <a:bodyPr>
            <a:normAutofit/>
          </a:bodyPr>
          <a:lstStyle/>
          <a:p>
            <a:pPr>
              <a:buFont typeface="Wingdings" panose="05000000000000000000" pitchFamily="2" charset="2"/>
              <a:buNone/>
            </a:pPr>
            <a:r>
              <a:rPr lang="es-ES" altLang="en-US" sz="2800" b="1" dirty="0">
                <a:solidFill>
                  <a:srgbClr val="00FF99"/>
                </a:solidFill>
                <a:latin typeface="Arial Rounded MT Bold" pitchFamily="34" charset="0"/>
              </a:rPr>
              <a:t>Si la audiencia de Jesús ante el Sanedrín fue un juicio formal, hubo varias infracciones en el procedimiento como se describe en el Talmud.</a:t>
            </a:r>
            <a:endParaRPr lang="en-US" altLang="en-US" b="1" dirty="0"/>
          </a:p>
          <a:p>
            <a:r>
              <a:rPr lang="es-ES" altLang="en-US" sz="2400" i="1" dirty="0">
                <a:solidFill>
                  <a:srgbClr val="FFFF99"/>
                </a:solidFill>
                <a:latin typeface="Comic Sans MS" panose="030F0702030302020204" pitchFamily="66" charset="0"/>
              </a:rPr>
              <a:t>Un juicio en la casa del sumo sacerdote era ilegal.</a:t>
            </a:r>
          </a:p>
          <a:p>
            <a:r>
              <a:rPr lang="es-ES" altLang="en-US" sz="2400" i="1" dirty="0">
                <a:solidFill>
                  <a:srgbClr val="FFFF99"/>
                </a:solidFill>
                <a:latin typeface="Comic Sans MS" panose="030F0702030302020204" pitchFamily="66" charset="0"/>
              </a:rPr>
              <a:t>Un juicio por la noche era ilegal.</a:t>
            </a:r>
          </a:p>
          <a:p>
            <a:r>
              <a:rPr lang="es-ES" altLang="en-US" sz="2400" i="1" dirty="0">
                <a:solidFill>
                  <a:srgbClr val="FFFF99"/>
                </a:solidFill>
                <a:latin typeface="Comic Sans MS" panose="030F0702030302020204" pitchFamily="66" charset="0"/>
              </a:rPr>
              <a:t>Un juicio durante un festival era ilegal.</a:t>
            </a:r>
          </a:p>
          <a:p>
            <a:r>
              <a:rPr lang="es-ES" altLang="en-US" sz="2400" i="1" dirty="0">
                <a:solidFill>
                  <a:srgbClr val="FFFF99"/>
                </a:solidFill>
                <a:latin typeface="Comic Sans MS" panose="030F0702030302020204" pitchFamily="66" charset="0"/>
              </a:rPr>
              <a:t>Un crimen capital que resulta en un veredicto de culpabilidad no puede resolverse en una sola sesión.</a:t>
            </a:r>
            <a:endParaRPr lang="en-US" altLang="en-US" sz="2400" i="1" dirty="0">
              <a:latin typeface="Comic Sans MS" panose="030F0702030302020204" pitchFamily="66" charset="0"/>
            </a:endParaRPr>
          </a:p>
        </p:txBody>
      </p:sp>
      <p:sp>
        <p:nvSpPr>
          <p:cNvPr id="300036" name="Text Box 4"/>
          <p:cNvSpPr txBox="1">
            <a:spLocks noChangeArrowheads="1"/>
          </p:cNvSpPr>
          <p:nvPr/>
        </p:nvSpPr>
        <p:spPr bwMode="auto">
          <a:xfrm>
            <a:off x="481611" y="5583703"/>
            <a:ext cx="11228778" cy="830997"/>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n-US" sz="2400" dirty="0">
                <a:solidFill>
                  <a:schemeClr val="hlink"/>
                </a:solidFill>
                <a:latin typeface="Eras Demi ITC" pitchFamily="34" charset="0"/>
              </a:rPr>
              <a:t>por lo tanto, o el juicio de Jesús no fue un juicio "formal", o bien, el Sanedrín actuó por desesperación, desechando su propio procedimiento judicial.</a:t>
            </a:r>
            <a:endParaRPr lang="en-US" altLang="en-US" sz="2400" dirty="0">
              <a:solidFill>
                <a:schemeClr val="hlink"/>
              </a:solidFill>
              <a:latin typeface="Eras Demi ITC" pitchFamily="34" charset="0"/>
            </a:endParaRPr>
          </a:p>
        </p:txBody>
      </p:sp>
    </p:spTree>
    <p:extLst>
      <p:ext uri="{BB962C8B-B14F-4D97-AF65-F5344CB8AC3E}">
        <p14:creationId xmlns:p14="http://schemas.microsoft.com/office/powerpoint/2010/main" val="179890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 calcmode="lin" valueType="num">
                                      <p:cBhvr>
                                        <p:cTn id="7" dur="500" fill="hold"/>
                                        <p:tgtEl>
                                          <p:spTgt spid="300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0036"/>
                                        </p:tgtEl>
                                        <p:attrNameLst>
                                          <p:attrName>style.visibility</p:attrName>
                                        </p:attrNameLst>
                                      </p:cBhvr>
                                      <p:to>
                                        <p:strVal val="visible"/>
                                      </p:to>
                                    </p:set>
                                    <p:anim calcmode="lin" valueType="num">
                                      <p:cBhvr>
                                        <p:cTn id="13" dur="500" fill="hold"/>
                                        <p:tgtEl>
                                          <p:spTgt spid="300036"/>
                                        </p:tgtEl>
                                        <p:attrNameLst>
                                          <p:attrName>ppt_w</p:attrName>
                                        </p:attrNameLst>
                                      </p:cBhvr>
                                      <p:tavLst>
                                        <p:tav tm="0">
                                          <p:val>
                                            <p:fltVal val="0"/>
                                          </p:val>
                                        </p:tav>
                                        <p:tav tm="100000">
                                          <p:val>
                                            <p:strVal val="#ppt_w"/>
                                          </p:val>
                                        </p:tav>
                                      </p:tavLst>
                                    </p:anim>
                                    <p:anim calcmode="lin" valueType="num">
                                      <p:cBhvr>
                                        <p:cTn id="14" dur="500" fill="hold"/>
                                        <p:tgtEl>
                                          <p:spTgt spid="3000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Peter’s Denials/ </a:t>
            </a:r>
            <a:r>
              <a:rPr lang="en-US" b="1" dirty="0" err="1">
                <a:solidFill>
                  <a:srgbClr val="C00000"/>
                </a:solidFill>
              </a:rPr>
              <a:t>Negaciones</a:t>
            </a:r>
            <a:r>
              <a:rPr lang="en-US" b="1" dirty="0">
                <a:solidFill>
                  <a:srgbClr val="C00000"/>
                </a:solidFill>
              </a:rPr>
              <a:t> de Pedro</a:t>
            </a:r>
          </a:p>
        </p:txBody>
      </p:sp>
      <p:sp>
        <p:nvSpPr>
          <p:cNvPr id="3" name="Content Placeholder 2"/>
          <p:cNvSpPr>
            <a:spLocks noGrp="1"/>
          </p:cNvSpPr>
          <p:nvPr>
            <p:ph idx="1"/>
          </p:nvPr>
        </p:nvSpPr>
        <p:spPr/>
        <p:txBody>
          <a:bodyPr>
            <a:normAutofit lnSpcReduction="10000"/>
          </a:bodyPr>
          <a:lstStyle/>
          <a:p>
            <a:pPr marL="0" indent="0">
              <a:buNone/>
            </a:pPr>
            <a:r>
              <a:rPr lang="es-ES" sz="2800" b="1" dirty="0">
                <a:solidFill>
                  <a:srgbClr val="002060"/>
                </a:solidFill>
              </a:rPr>
              <a:t>El relato de Lucas sobre las negaciones de Pedro es similar a los relatos de los otros evangelios.</a:t>
            </a:r>
            <a:endParaRPr lang="en-US" sz="2800" b="1" dirty="0">
              <a:solidFill>
                <a:srgbClr val="002060"/>
              </a:solidFill>
            </a:endParaRPr>
          </a:p>
          <a:p>
            <a:pPr lvl="1"/>
            <a:r>
              <a:rPr lang="es-ES" sz="2200" i="1" dirty="0"/>
              <a:t>Sin embargo, Lucas agrega un detalle importante: cuando Pedro estaba haciendo con vehemencia su negación final de que conocía a Jesús, en ese mismo momento aparentemente Jesús estaba siendo trasladado de la residencia del Sumo Sacerdote, y cuando Jesús salió, escuchó las palabras de Pedro.</a:t>
            </a:r>
          </a:p>
          <a:p>
            <a:pPr lvl="1"/>
            <a:r>
              <a:rPr lang="es-ES" sz="2200" i="1" dirty="0"/>
              <a:t>Lucas nos dice que Jesús miró directamente a Pedro; el gallo cantó y Pedro salió y lloró.</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159</a:t>
            </a:fld>
            <a:endParaRPr lang="en-US" dirty="0"/>
          </a:p>
        </p:txBody>
      </p:sp>
    </p:spTree>
    <p:extLst>
      <p:ext uri="{BB962C8B-B14F-4D97-AF65-F5344CB8AC3E}">
        <p14:creationId xmlns:p14="http://schemas.microsoft.com/office/powerpoint/2010/main" val="3417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Amazement/ </a:t>
            </a:r>
            <a:r>
              <a:rPr lang="en-US" b="1" dirty="0" err="1">
                <a:solidFill>
                  <a:srgbClr val="C00000"/>
                </a:solidFill>
              </a:rPr>
              <a:t>Asombro</a:t>
            </a:r>
            <a:endParaRPr lang="en-US" b="1" dirty="0">
              <a:solidFill>
                <a:srgbClr val="C00000"/>
              </a:solidFill>
            </a:endParaRPr>
          </a:p>
        </p:txBody>
      </p:sp>
      <p:sp>
        <p:nvSpPr>
          <p:cNvPr id="3" name="Content Placeholder 2"/>
          <p:cNvSpPr>
            <a:spLocks noGrp="1"/>
          </p:cNvSpPr>
          <p:nvPr>
            <p:ph idx="1"/>
          </p:nvPr>
        </p:nvSpPr>
        <p:spPr>
          <a:xfrm>
            <a:off x="2163432" y="1685949"/>
            <a:ext cx="10028567" cy="4793673"/>
          </a:xfrm>
        </p:spPr>
        <p:txBody>
          <a:bodyPr>
            <a:normAutofit/>
          </a:bodyPr>
          <a:lstStyle/>
          <a:p>
            <a:pPr marL="0" indent="0">
              <a:buNone/>
            </a:pPr>
            <a:r>
              <a:rPr lang="es-ES" sz="2800" b="1" dirty="0">
                <a:solidFill>
                  <a:srgbClr val="002060"/>
                </a:solidFill>
              </a:rPr>
              <a:t>El vocabulario de asombro de Luke es rico y abundante:</a:t>
            </a:r>
            <a:endParaRPr lang="en-US" sz="2800" b="1" dirty="0">
              <a:solidFill>
                <a:srgbClr val="002060"/>
              </a:solidFill>
            </a:endParaRPr>
          </a:p>
          <a:p>
            <a:pPr lvl="1"/>
            <a:r>
              <a:rPr lang="en-US" sz="2400" dirty="0" err="1">
                <a:solidFill>
                  <a:schemeClr val="tx1"/>
                </a:solidFill>
                <a:latin typeface="Greekth" panose="02020803070505020304" pitchFamily="18" charset="0"/>
              </a:rPr>
              <a:t>qauma</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zw</a:t>
            </a:r>
            <a:r>
              <a:rPr lang="en-US" sz="2400" dirty="0">
                <a:solidFill>
                  <a:schemeClr val="tx1"/>
                </a:solidFill>
              </a:rPr>
              <a:t> </a:t>
            </a:r>
            <a:r>
              <a:rPr lang="en-US" sz="2000" dirty="0">
                <a:solidFill>
                  <a:schemeClr val="tx1"/>
                </a:solidFill>
              </a:rPr>
              <a:t>= </a:t>
            </a:r>
            <a:r>
              <a:rPr lang="en-US" sz="2000" dirty="0" err="1">
                <a:solidFill>
                  <a:schemeClr val="tx1"/>
                </a:solidFill>
              </a:rPr>
              <a:t>Maravillarse</a:t>
            </a:r>
            <a:r>
              <a:rPr lang="en-US" sz="2000" dirty="0">
                <a:solidFill>
                  <a:schemeClr val="tx1"/>
                </a:solidFill>
              </a:rPr>
              <a:t> (1:21, 63; 2:18, 33; 4:22; 8:25; 9:43; 11:14, 38; 20:26; 24:12, 41) </a:t>
            </a:r>
            <a:endParaRPr lang="en-US" sz="2000" dirty="0">
              <a:solidFill>
                <a:schemeClr val="tx1"/>
              </a:solidFill>
              <a:latin typeface="Greekth" panose="02020803070505020304" pitchFamily="18" charset="0"/>
            </a:endParaRPr>
          </a:p>
          <a:p>
            <a:pPr lvl="1"/>
            <a:r>
              <a:rPr lang="en-US" sz="2400" dirty="0">
                <a:solidFill>
                  <a:schemeClr val="tx1"/>
                </a:solidFill>
                <a:latin typeface="Greekth" panose="02020803070505020304" pitchFamily="18" charset="0"/>
              </a:rPr>
              <a:t>e]</a:t>
            </a:r>
            <a:r>
              <a:rPr lang="en-US" sz="2400" dirty="0" err="1">
                <a:solidFill>
                  <a:schemeClr val="tx1"/>
                </a:solidFill>
                <a:latin typeface="Greekth" panose="02020803070505020304" pitchFamily="18" charset="0"/>
              </a:rPr>
              <a:t>kplh</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ssomai</a:t>
            </a:r>
            <a:r>
              <a:rPr lang="en-US" sz="2000" dirty="0">
                <a:solidFill>
                  <a:schemeClr val="tx1"/>
                </a:solidFill>
              </a:rPr>
              <a:t> = </a:t>
            </a:r>
            <a:r>
              <a:rPr lang="en-US" sz="2000" dirty="0" err="1">
                <a:solidFill>
                  <a:schemeClr val="tx1"/>
                </a:solidFill>
              </a:rPr>
              <a:t>estar</a:t>
            </a:r>
            <a:r>
              <a:rPr lang="en-US" sz="2000" dirty="0">
                <a:solidFill>
                  <a:schemeClr val="tx1"/>
                </a:solidFill>
              </a:rPr>
              <a:t> </a:t>
            </a:r>
            <a:r>
              <a:rPr lang="en-US" sz="2000" dirty="0" err="1">
                <a:solidFill>
                  <a:schemeClr val="tx1"/>
                </a:solidFill>
              </a:rPr>
              <a:t>asombrado</a:t>
            </a:r>
            <a:r>
              <a:rPr lang="en-US" sz="2000" dirty="0">
                <a:solidFill>
                  <a:schemeClr val="tx1"/>
                </a:solidFill>
              </a:rPr>
              <a:t> (2:48; 4:32; 9:43)</a:t>
            </a:r>
            <a:endParaRPr lang="en-US" sz="2400" dirty="0">
              <a:solidFill>
                <a:schemeClr val="tx1"/>
              </a:solidFill>
              <a:latin typeface="Greekth" panose="02020803070505020304" pitchFamily="18" charset="0"/>
            </a:endParaRPr>
          </a:p>
          <a:p>
            <a:pPr lvl="1"/>
            <a:r>
              <a:rPr lang="en-US" sz="2400" dirty="0">
                <a:solidFill>
                  <a:schemeClr val="tx1"/>
                </a:solidFill>
                <a:latin typeface="Greekth" panose="02020803070505020304" pitchFamily="18" charset="0"/>
              </a:rPr>
              <a:t>e]ci&lt;</a:t>
            </a:r>
            <a:r>
              <a:rPr lang="en-US" sz="2400" dirty="0" err="1">
                <a:solidFill>
                  <a:schemeClr val="tx1"/>
                </a:solidFill>
                <a:latin typeface="Greekth" panose="02020803070505020304" pitchFamily="18" charset="0"/>
              </a:rPr>
              <a:t>sthmi</a:t>
            </a:r>
            <a:r>
              <a:rPr lang="en-US" sz="2000" dirty="0">
                <a:solidFill>
                  <a:schemeClr val="tx1"/>
                </a:solidFill>
              </a:rPr>
              <a:t> = </a:t>
            </a:r>
            <a:r>
              <a:rPr lang="en-US" sz="2000" dirty="0" err="1">
                <a:solidFill>
                  <a:schemeClr val="tx1"/>
                </a:solidFill>
              </a:rPr>
              <a:t>estar</a:t>
            </a:r>
            <a:r>
              <a:rPr lang="en-US" sz="2000" dirty="0">
                <a:solidFill>
                  <a:schemeClr val="tx1"/>
                </a:solidFill>
              </a:rPr>
              <a:t> </a:t>
            </a:r>
            <a:r>
              <a:rPr lang="en-US" sz="2000" dirty="0" err="1">
                <a:solidFill>
                  <a:schemeClr val="tx1"/>
                </a:solidFill>
              </a:rPr>
              <a:t>atonito</a:t>
            </a:r>
            <a:r>
              <a:rPr lang="en-US" sz="2000" dirty="0">
                <a:solidFill>
                  <a:schemeClr val="tx1"/>
                </a:solidFill>
              </a:rPr>
              <a:t> (2:47; 8:56; 24:22)</a:t>
            </a:r>
            <a:endParaRPr lang="en-US" sz="2400" dirty="0">
              <a:solidFill>
                <a:schemeClr val="tx1"/>
              </a:solidFill>
              <a:latin typeface="Greekth" panose="02020803070505020304" pitchFamily="18" charset="0"/>
            </a:endParaRPr>
          </a:p>
          <a:p>
            <a:pPr lvl="1"/>
            <a:r>
              <a:rPr lang="en-US" sz="2400" dirty="0">
                <a:solidFill>
                  <a:schemeClr val="tx1"/>
                </a:solidFill>
                <a:latin typeface="Greekth" panose="02020803070505020304" pitchFamily="18" charset="0"/>
              </a:rPr>
              <a:t>e]</a:t>
            </a:r>
            <a:r>
              <a:rPr lang="en-US" sz="2400" dirty="0" err="1">
                <a:solidFill>
                  <a:schemeClr val="tx1"/>
                </a:solidFill>
                <a:latin typeface="Greekth" panose="02020803070505020304" pitchFamily="18" charset="0"/>
              </a:rPr>
              <a:t>ksta</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sij</a:t>
            </a:r>
            <a:r>
              <a:rPr lang="en-US" sz="2000" dirty="0">
                <a:solidFill>
                  <a:schemeClr val="tx1"/>
                </a:solidFill>
              </a:rPr>
              <a:t> = </a:t>
            </a:r>
            <a:r>
              <a:rPr lang="en-US" sz="2000" dirty="0" err="1">
                <a:solidFill>
                  <a:schemeClr val="tx1"/>
                </a:solidFill>
              </a:rPr>
              <a:t>Desconcierto</a:t>
            </a:r>
            <a:r>
              <a:rPr lang="en-US" sz="2000" dirty="0">
                <a:solidFill>
                  <a:schemeClr val="tx1"/>
                </a:solidFill>
              </a:rPr>
              <a:t> (5:26)</a:t>
            </a:r>
            <a:endParaRPr lang="en-US" sz="2400" dirty="0">
              <a:solidFill>
                <a:schemeClr val="tx1"/>
              </a:solidFill>
              <a:latin typeface="Greekth" panose="02020803070505020304" pitchFamily="18" charset="0"/>
            </a:endParaRPr>
          </a:p>
          <a:p>
            <a:pPr lvl="1"/>
            <a:r>
              <a:rPr lang="en-US" sz="2400" dirty="0" err="1">
                <a:solidFill>
                  <a:schemeClr val="tx1"/>
                </a:solidFill>
                <a:latin typeface="Greekth" panose="02020803070505020304" pitchFamily="18" charset="0"/>
              </a:rPr>
              <a:t>qa</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mboj</a:t>
            </a:r>
            <a:r>
              <a:rPr lang="en-US" sz="2000" dirty="0">
                <a:solidFill>
                  <a:schemeClr val="tx1"/>
                </a:solidFill>
              </a:rPr>
              <a:t> = </a:t>
            </a:r>
            <a:r>
              <a:rPr lang="en-US" sz="2000" dirty="0" err="1">
                <a:solidFill>
                  <a:schemeClr val="tx1"/>
                </a:solidFill>
              </a:rPr>
              <a:t>preguntarse</a:t>
            </a:r>
            <a:r>
              <a:rPr lang="en-US" sz="2000" dirty="0">
                <a:solidFill>
                  <a:schemeClr val="tx1"/>
                </a:solidFill>
              </a:rPr>
              <a:t> (4:36; 5:9)</a:t>
            </a:r>
            <a:endParaRPr lang="en-US" sz="2400" dirty="0">
              <a:solidFill>
                <a:schemeClr val="tx1"/>
              </a:solidFill>
              <a:latin typeface="Greekth" panose="02020803070505020304" pitchFamily="18" charset="0"/>
            </a:endParaRPr>
          </a:p>
          <a:p>
            <a:pPr lvl="1"/>
            <a:r>
              <a:rPr lang="en-US" sz="2400" dirty="0" err="1">
                <a:solidFill>
                  <a:schemeClr val="tx1"/>
                </a:solidFill>
                <a:latin typeface="Greekth" panose="02020803070505020304" pitchFamily="18" charset="0"/>
              </a:rPr>
              <a:t>fobe</a:t>
            </a:r>
            <a:r>
              <a:rPr lang="en-US" sz="2400" dirty="0">
                <a:solidFill>
                  <a:schemeClr val="tx1"/>
                </a:solidFill>
                <a:latin typeface="Greekth" panose="02020803070505020304" pitchFamily="18" charset="0"/>
              </a:rPr>
              <a:t>&lt;w</a:t>
            </a:r>
            <a:r>
              <a:rPr lang="en-US" sz="2000" dirty="0">
                <a:solidFill>
                  <a:schemeClr val="tx1"/>
                </a:solidFill>
              </a:rPr>
              <a:t> = </a:t>
            </a:r>
            <a:r>
              <a:rPr lang="en-US" sz="2000" dirty="0" err="1">
                <a:solidFill>
                  <a:schemeClr val="tx1"/>
                </a:solidFill>
              </a:rPr>
              <a:t>tener</a:t>
            </a:r>
            <a:r>
              <a:rPr lang="en-US" sz="2000" dirty="0">
                <a:solidFill>
                  <a:schemeClr val="tx1"/>
                </a:solidFill>
              </a:rPr>
              <a:t> </a:t>
            </a:r>
            <a:r>
              <a:rPr lang="en-US" sz="2000" dirty="0" err="1">
                <a:solidFill>
                  <a:schemeClr val="tx1"/>
                </a:solidFill>
              </a:rPr>
              <a:t>miedo</a:t>
            </a:r>
            <a:r>
              <a:rPr lang="en-US" sz="2000" dirty="0">
                <a:solidFill>
                  <a:schemeClr val="tx1"/>
                </a:solidFill>
              </a:rPr>
              <a:t> (2:9; 8:25, 35; 9:34, 45)</a:t>
            </a:r>
          </a:p>
          <a:p>
            <a:pPr lvl="1"/>
            <a:r>
              <a:rPr lang="en-US" sz="2400" dirty="0" err="1">
                <a:solidFill>
                  <a:schemeClr val="tx1"/>
                </a:solidFill>
                <a:latin typeface="Greekth" panose="02020803070505020304" pitchFamily="18" charset="0"/>
              </a:rPr>
              <a:t>fo</a:t>
            </a:r>
            <a:r>
              <a:rPr lang="en-US" sz="2400" dirty="0">
                <a:solidFill>
                  <a:schemeClr val="tx1"/>
                </a:solidFill>
                <a:latin typeface="Greekth" panose="02020803070505020304" pitchFamily="18" charset="0"/>
              </a:rPr>
              <a:t>&lt;</a:t>
            </a:r>
            <a:r>
              <a:rPr lang="en-US" sz="2400" dirty="0" err="1">
                <a:solidFill>
                  <a:schemeClr val="tx1"/>
                </a:solidFill>
                <a:latin typeface="Greekth" panose="02020803070505020304" pitchFamily="18" charset="0"/>
              </a:rPr>
              <a:t>boj</a:t>
            </a:r>
            <a:r>
              <a:rPr lang="en-US" sz="2400" dirty="0">
                <a:solidFill>
                  <a:schemeClr val="tx1"/>
                </a:solidFill>
              </a:rPr>
              <a:t> </a:t>
            </a:r>
            <a:r>
              <a:rPr lang="en-US" sz="2000" dirty="0">
                <a:solidFill>
                  <a:schemeClr val="tx1"/>
                </a:solidFill>
              </a:rPr>
              <a:t>= </a:t>
            </a:r>
            <a:r>
              <a:rPr lang="en-US" sz="2000" dirty="0" err="1">
                <a:solidFill>
                  <a:schemeClr val="tx1"/>
                </a:solidFill>
              </a:rPr>
              <a:t>temor</a:t>
            </a:r>
            <a:r>
              <a:rPr lang="en-US" sz="2000" dirty="0">
                <a:solidFill>
                  <a:schemeClr val="tx1"/>
                </a:solidFill>
              </a:rPr>
              <a:t> (1:12, 65; 2:9; 5:26; 7:16; 8:37)</a:t>
            </a:r>
          </a:p>
          <a:p>
            <a:pPr lvl="1"/>
            <a:r>
              <a:rPr lang="en-US" sz="2400" dirty="0">
                <a:solidFill>
                  <a:schemeClr val="tx1"/>
                </a:solidFill>
                <a:latin typeface="Greekth" panose="02020803070505020304" pitchFamily="18" charset="0"/>
              </a:rPr>
              <a:t>a]pore&lt;w</a:t>
            </a:r>
            <a:r>
              <a:rPr lang="en-US" sz="2000" dirty="0">
                <a:solidFill>
                  <a:schemeClr val="tx1"/>
                </a:solidFill>
              </a:rPr>
              <a:t> = </a:t>
            </a:r>
            <a:r>
              <a:rPr lang="en-US" sz="2000" dirty="0" err="1">
                <a:solidFill>
                  <a:schemeClr val="tx1"/>
                </a:solidFill>
              </a:rPr>
              <a:t>estar</a:t>
            </a:r>
            <a:r>
              <a:rPr lang="en-US" sz="2000" dirty="0">
                <a:solidFill>
                  <a:schemeClr val="tx1"/>
                </a:solidFill>
              </a:rPr>
              <a:t> </a:t>
            </a:r>
            <a:r>
              <a:rPr lang="en-US" sz="2000" dirty="0" err="1">
                <a:solidFill>
                  <a:schemeClr val="tx1"/>
                </a:solidFill>
              </a:rPr>
              <a:t>perdido</a:t>
            </a:r>
            <a:r>
              <a:rPr lang="en-US" sz="2000" dirty="0">
                <a:solidFill>
                  <a:schemeClr val="tx1"/>
                </a:solidFill>
              </a:rPr>
              <a:t> (24:4)</a:t>
            </a:r>
            <a:endParaRPr lang="en-US" sz="2400" dirty="0">
              <a:solidFill>
                <a:schemeClr val="tx1"/>
              </a:solidFill>
              <a:latin typeface="Greekth" panose="02020803070505020304" pitchFamily="18" charset="0"/>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4378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BC53262-5D3D-40A9-A5DE-00190EB77712}" type="slidenum">
              <a:rPr lang="en-US" altLang="en-US"/>
              <a:pPr/>
              <a:t>160</a:t>
            </a:fld>
            <a:endParaRPr lang="en-US" altLang="en-US"/>
          </a:p>
        </p:txBody>
      </p:sp>
      <p:sp>
        <p:nvSpPr>
          <p:cNvPr id="309250" name="Rectangle 2"/>
          <p:cNvSpPr>
            <a:spLocks noGrp="1" noChangeArrowheads="1"/>
          </p:cNvSpPr>
          <p:nvPr>
            <p:ph type="title"/>
          </p:nvPr>
        </p:nvSpPr>
        <p:spPr>
          <a:xfrm>
            <a:off x="2104290" y="657607"/>
            <a:ext cx="8686800" cy="990600"/>
          </a:xfrm>
        </p:spPr>
        <p:txBody>
          <a:bodyPr>
            <a:normAutofit fontScale="90000"/>
          </a:bodyPr>
          <a:lstStyle/>
          <a:p>
            <a:r>
              <a:rPr lang="en-US" altLang="en-US" b="1" dirty="0">
                <a:solidFill>
                  <a:srgbClr val="C00000"/>
                </a:solidFill>
              </a:rPr>
              <a:t>The Hearing Before Pilate/ La Audiencia antes Pilato </a:t>
            </a:r>
            <a:r>
              <a:rPr lang="en-US" altLang="en-US" sz="2400" b="1" dirty="0">
                <a:solidFill>
                  <a:srgbClr val="C00000"/>
                </a:solidFill>
              </a:rPr>
              <a:t>(23:1ff.)</a:t>
            </a:r>
            <a:endParaRPr lang="en-US" altLang="en-US" sz="4000" b="1" dirty="0">
              <a:solidFill>
                <a:srgbClr val="C00000"/>
              </a:solidFill>
            </a:endParaRPr>
          </a:p>
        </p:txBody>
      </p:sp>
      <p:sp>
        <p:nvSpPr>
          <p:cNvPr id="309251" name="Rectangle 3"/>
          <p:cNvSpPr>
            <a:spLocks noGrp="1" noChangeArrowheads="1"/>
          </p:cNvSpPr>
          <p:nvPr>
            <p:ph type="body" idx="1"/>
          </p:nvPr>
        </p:nvSpPr>
        <p:spPr>
          <a:xfrm>
            <a:off x="2146494" y="1842869"/>
            <a:ext cx="9909517" cy="5015132"/>
          </a:xfrm>
        </p:spPr>
        <p:txBody>
          <a:bodyPr>
            <a:normAutofit fontScale="92500" lnSpcReduction="10000"/>
          </a:bodyPr>
          <a:lstStyle/>
          <a:p>
            <a:pPr>
              <a:buFont typeface="Wingdings" panose="05000000000000000000" pitchFamily="2" charset="2"/>
              <a:buNone/>
            </a:pPr>
            <a:r>
              <a:rPr lang="es-ES" altLang="en-US" sz="2800" b="1" dirty="0">
                <a:solidFill>
                  <a:srgbClr val="002060"/>
                </a:solidFill>
              </a:rPr>
              <a:t>El Prefecto Romano tenía la decisión final en materia de ejecución (cf. </a:t>
            </a:r>
            <a:r>
              <a:rPr lang="es-ES" altLang="en-US" sz="2800" b="1" dirty="0" err="1">
                <a:solidFill>
                  <a:srgbClr val="002060"/>
                </a:solidFill>
              </a:rPr>
              <a:t>Jn</a:t>
            </a:r>
            <a:r>
              <a:rPr lang="es-ES" altLang="en-US" sz="2800" b="1" dirty="0">
                <a:solidFill>
                  <a:srgbClr val="002060"/>
                </a:solidFill>
              </a:rPr>
              <a:t>. 18: 31b; 19:10), y esta política es corroborada por Flavio Josefo (Antigüedades xviii.1.1).</a:t>
            </a:r>
            <a:endParaRPr lang="en-US" altLang="en-US" sz="2800" b="1" i="1" dirty="0">
              <a:solidFill>
                <a:srgbClr val="002060"/>
              </a:solidFill>
              <a:latin typeface="Arial Narrow" panose="020B0606020202030204" pitchFamily="34" charset="0"/>
            </a:endParaRPr>
          </a:p>
          <a:p>
            <a:r>
              <a:rPr lang="es-ES" altLang="en-US" sz="2400" i="1" dirty="0"/>
              <a:t>Pilato parecía sospechar que este tema era más religioso que político, lo que explica su renuencia a dar una orden de ejecución. Jesús podía ser un excéntrico religioso, pero no era una amenaza para Roma, y ​​Pilato lo sabía.</a:t>
            </a:r>
          </a:p>
          <a:p>
            <a:r>
              <a:rPr lang="es-ES" altLang="en-US" sz="2400" i="1" dirty="0"/>
              <a:t>Incluso intentó remitir el caso por completo a Herodes (que se encuentra solo en el evangelio de Lucas).</a:t>
            </a:r>
          </a:p>
          <a:p>
            <a:r>
              <a:rPr lang="es-ES" altLang="en-US" sz="2400" i="1" dirty="0"/>
              <a:t>Aún así, el Sanedrín presionó por una ejecución y pidió la liberación de Barrabás.</a:t>
            </a:r>
          </a:p>
          <a:p>
            <a:r>
              <a:rPr lang="es-ES" altLang="en-US" sz="2400" i="1" dirty="0"/>
              <a:t>Pilato consintió en la ejecución de Jesús y entregó a Jesús para que lo azotaran.</a:t>
            </a:r>
            <a:endParaRPr lang="en-US" altLang="en-US" sz="2400" i="1" dirty="0"/>
          </a:p>
        </p:txBody>
      </p:sp>
    </p:spTree>
    <p:extLst>
      <p:ext uri="{BB962C8B-B14F-4D97-AF65-F5344CB8AC3E}">
        <p14:creationId xmlns:p14="http://schemas.microsoft.com/office/powerpoint/2010/main" val="3723142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981200" y="76200"/>
            <a:ext cx="8229600" cy="788988"/>
          </a:xfrm>
        </p:spPr>
        <p:txBody>
          <a:bodyPr>
            <a:normAutofit fontScale="90000"/>
          </a:bodyPr>
          <a:lstStyle/>
          <a:p>
            <a:pPr algn="ctr"/>
            <a:r>
              <a:rPr lang="es-ES" altLang="en-US" dirty="0">
                <a:solidFill>
                  <a:srgbClr val="FFFF99"/>
                </a:solidFill>
                <a:latin typeface="Impact" panose="020B0806030902050204" pitchFamily="34" charset="0"/>
              </a:rPr>
              <a:t>Crucifixión y entierro en los cuatro evangelios</a:t>
            </a:r>
            <a:endParaRPr lang="en-US" altLang="en-US" dirty="0">
              <a:solidFill>
                <a:srgbClr val="FFFF99"/>
              </a:solidFill>
              <a:latin typeface="Impact" panose="020B0806030902050204" pitchFamily="34" charset="0"/>
            </a:endParaRPr>
          </a:p>
        </p:txBody>
      </p:sp>
      <p:sp>
        <p:nvSpPr>
          <p:cNvPr id="313347" name="Rectangle 3"/>
          <p:cNvSpPr>
            <a:spLocks noGrp="1" noChangeArrowheads="1"/>
          </p:cNvSpPr>
          <p:nvPr>
            <p:ph type="body" idx="1"/>
          </p:nvPr>
        </p:nvSpPr>
        <p:spPr>
          <a:xfrm>
            <a:off x="1752600" y="914400"/>
            <a:ext cx="2057400" cy="5791200"/>
          </a:xfrm>
          <a:solidFill>
            <a:srgbClr val="420031"/>
          </a:solidFill>
          <a:ln w="12700">
            <a:solidFill>
              <a:schemeClr val="tx1"/>
            </a:solidFill>
            <a:miter lim="800000"/>
            <a:headEnd/>
            <a:tailEnd/>
          </a:ln>
        </p:spPr>
        <p:txBody>
          <a:bodyPr>
            <a:normAutofit lnSpcReduction="10000"/>
          </a:bodyPr>
          <a:lstStyle/>
          <a:p>
            <a:pPr>
              <a:buFont typeface="Wingdings" panose="05000000000000000000" pitchFamily="2" charset="2"/>
              <a:buNone/>
            </a:pPr>
            <a:r>
              <a:rPr lang="en-US" altLang="en-US" sz="2800" dirty="0">
                <a:solidFill>
                  <a:srgbClr val="FFFF66"/>
                </a:solidFill>
                <a:latin typeface="Mistral" panose="03090702030407020403" pitchFamily="66" charset="0"/>
              </a:rPr>
              <a:t>Mateo</a:t>
            </a: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Vía dolorosa</a:t>
            </a: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Crucifixión</a:t>
            </a:r>
          </a:p>
          <a:p>
            <a:pPr marL="0" indent="0">
              <a:spcBef>
                <a:spcPts val="600"/>
              </a:spcBef>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marL="0" indent="0">
              <a:spcBef>
                <a:spcPts val="600"/>
              </a:spcBef>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Los espectadores se burlan</a:t>
            </a: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Dos ladrones</a:t>
            </a: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Muerte</a:t>
            </a:r>
          </a:p>
          <a:p>
            <a:pPr marL="0" indent="0">
              <a:spcBef>
                <a:spcPts val="600"/>
              </a:spcBef>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Entierro</a:t>
            </a: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Guardia en la tumba</a:t>
            </a:r>
          </a:p>
          <a:p>
            <a:pPr marL="0" indent="0">
              <a:spcBef>
                <a:spcPts val="600"/>
              </a:spcBef>
              <a:buFont typeface="Wingdings" panose="05000000000000000000" pitchFamily="2" charset="2"/>
              <a:buNone/>
            </a:pPr>
            <a:r>
              <a:rPr lang="es-ES" altLang="en-US" sz="2000" b="1" i="1" dirty="0">
                <a:solidFill>
                  <a:srgbClr val="FFFF99"/>
                </a:solidFill>
                <a:latin typeface="Arial Narrow" panose="020B0606020202030204" pitchFamily="34" charset="0"/>
              </a:rPr>
              <a:t>Las mujeres vienen en Semana Santa</a:t>
            </a:r>
            <a:endParaRPr lang="en-US" altLang="en-US" sz="2000" b="1" i="1" dirty="0">
              <a:solidFill>
                <a:srgbClr val="FFFF99"/>
              </a:solidFill>
              <a:latin typeface="Arial Narrow" panose="020B0606020202030204" pitchFamily="34" charset="0"/>
            </a:endParaRPr>
          </a:p>
        </p:txBody>
      </p:sp>
      <p:sp>
        <p:nvSpPr>
          <p:cNvPr id="313348" name="Rectangle 4"/>
          <p:cNvSpPr>
            <a:spLocks noChangeArrowheads="1"/>
          </p:cNvSpPr>
          <p:nvPr/>
        </p:nvSpPr>
        <p:spPr bwMode="auto">
          <a:xfrm>
            <a:off x="3962400" y="914400"/>
            <a:ext cx="2057400" cy="5791200"/>
          </a:xfrm>
          <a:prstGeom prst="rect">
            <a:avLst/>
          </a:prstGeom>
          <a:solidFill>
            <a:srgbClr val="74005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Marcos</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Vía dolorosa</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Crucifixión</a:t>
            </a: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Los espectadores se burlan</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Dos ladrones</a:t>
            </a:r>
          </a:p>
          <a:p>
            <a:pPr>
              <a:buFont typeface="Wingdings" panose="05000000000000000000" pitchFamily="2" charset="2"/>
              <a:buNone/>
            </a:pPr>
            <a:r>
              <a:rPr lang="es-ES" altLang="en-US" sz="2000" b="1" i="1" dirty="0">
                <a:solidFill>
                  <a:srgbClr val="FFFF99"/>
                </a:solidFill>
                <a:latin typeface="Arial Narrow" panose="020B0606020202030204" pitchFamily="34" charset="0"/>
              </a:rPr>
              <a:t>Muerte</a:t>
            </a: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Entierro</a:t>
            </a:r>
          </a:p>
          <a:p>
            <a:pPr>
              <a:buFont typeface="Wingdings" panose="05000000000000000000" pitchFamily="2" charset="2"/>
              <a:buNone/>
            </a:pPr>
            <a:endParaRPr lang="es-ES" altLang="en-US" sz="2000" b="1" i="1" dirty="0">
              <a:solidFill>
                <a:srgbClr val="FFFF99"/>
              </a:solidFill>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Las mujeres vienen en Semana Santa</a:t>
            </a:r>
            <a:endParaRPr lang="en-US" altLang="en-US" sz="2000" b="1" i="1" dirty="0">
              <a:solidFill>
                <a:srgbClr val="FFFF99"/>
              </a:solidFill>
              <a:latin typeface="Arial Narrow" panose="020B0606020202030204" pitchFamily="34" charset="0"/>
            </a:endParaRPr>
          </a:p>
        </p:txBody>
      </p:sp>
      <p:sp>
        <p:nvSpPr>
          <p:cNvPr id="313349" name="Rectangle 5"/>
          <p:cNvSpPr>
            <a:spLocks noChangeArrowheads="1"/>
          </p:cNvSpPr>
          <p:nvPr/>
        </p:nvSpPr>
        <p:spPr bwMode="auto">
          <a:xfrm>
            <a:off x="6172200" y="914400"/>
            <a:ext cx="2057400" cy="5791200"/>
          </a:xfrm>
          <a:prstGeom prst="rect">
            <a:avLst/>
          </a:prstGeom>
          <a:solidFill>
            <a:srgbClr val="96006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Lucas</a:t>
            </a:r>
          </a:p>
          <a:p>
            <a:pPr>
              <a:buNone/>
            </a:pPr>
            <a:r>
              <a:rPr lang="es-ES" altLang="en-US" sz="2000" b="1" i="1" dirty="0">
                <a:solidFill>
                  <a:srgbClr val="FFFF99"/>
                </a:solidFill>
                <a:latin typeface="Arial Narrow" panose="020B0606020202030204" pitchFamily="34" charset="0"/>
              </a:rPr>
              <a:t>Vía dolorosa</a:t>
            </a:r>
          </a:p>
          <a:p>
            <a:pPr>
              <a:buNone/>
            </a:pPr>
            <a:r>
              <a:rPr lang="es-ES" altLang="en-US" sz="2000" b="1" i="1" dirty="0">
                <a:solidFill>
                  <a:srgbClr val="FFFF99"/>
                </a:solidFill>
                <a:latin typeface="Arial Narrow" panose="020B0606020202030204" pitchFamily="34" charset="0"/>
              </a:rPr>
              <a:t>Crucifixión</a:t>
            </a:r>
          </a:p>
          <a:p>
            <a:pPr>
              <a:buNone/>
            </a:pPr>
            <a:endParaRPr lang="es-ES" altLang="en-US" sz="2000" b="1" i="1" dirty="0">
              <a:solidFill>
                <a:srgbClr val="FFFF99"/>
              </a:solidFill>
              <a:latin typeface="Arial Narrow" panose="020B0606020202030204" pitchFamily="34" charset="0"/>
            </a:endParaRPr>
          </a:p>
          <a:p>
            <a:pPr>
              <a:buNone/>
            </a:pPr>
            <a:endParaRPr lang="es-ES" altLang="en-US" sz="2000" b="1" i="1" dirty="0">
              <a:solidFill>
                <a:srgbClr val="FFFF99"/>
              </a:solidFill>
              <a:latin typeface="Arial Narrow" panose="020B0606020202030204" pitchFamily="34" charset="0"/>
            </a:endParaRPr>
          </a:p>
          <a:p>
            <a:pPr>
              <a:buNone/>
            </a:pPr>
            <a:r>
              <a:rPr lang="es-ES" altLang="en-US" sz="2000" b="1" i="1" dirty="0">
                <a:solidFill>
                  <a:srgbClr val="FFFF99"/>
                </a:solidFill>
                <a:latin typeface="Arial Narrow" panose="020B0606020202030204" pitchFamily="34" charset="0"/>
              </a:rPr>
              <a:t>Los espectadores se burlan</a:t>
            </a:r>
          </a:p>
          <a:p>
            <a:pPr>
              <a:buNone/>
            </a:pPr>
            <a:r>
              <a:rPr lang="es-ES" altLang="en-US" sz="2000" b="1" i="1" dirty="0">
                <a:solidFill>
                  <a:srgbClr val="FFFF99"/>
                </a:solidFill>
                <a:latin typeface="Arial Narrow" panose="020B0606020202030204" pitchFamily="34" charset="0"/>
              </a:rPr>
              <a:t>Dos ladrones</a:t>
            </a:r>
          </a:p>
          <a:p>
            <a:pPr>
              <a:buNone/>
            </a:pPr>
            <a:r>
              <a:rPr lang="es-ES" altLang="en-US" sz="2000" b="1" i="1" dirty="0">
                <a:solidFill>
                  <a:srgbClr val="FFFF99"/>
                </a:solidFill>
                <a:latin typeface="Arial Narrow" panose="020B0606020202030204" pitchFamily="34" charset="0"/>
              </a:rPr>
              <a:t>Muerte</a:t>
            </a:r>
          </a:p>
          <a:p>
            <a:pPr>
              <a:buNone/>
            </a:pPr>
            <a:endParaRPr lang="es-ES" altLang="en-US" sz="2000" b="1" i="1" dirty="0">
              <a:solidFill>
                <a:srgbClr val="FFFF99"/>
              </a:solidFill>
              <a:latin typeface="Arial Narrow" panose="020B0606020202030204" pitchFamily="34" charset="0"/>
            </a:endParaRPr>
          </a:p>
          <a:p>
            <a:pPr>
              <a:buNone/>
            </a:pPr>
            <a:r>
              <a:rPr lang="es-ES" altLang="en-US" sz="2000" b="1" i="1" dirty="0">
                <a:solidFill>
                  <a:srgbClr val="FFFF99"/>
                </a:solidFill>
                <a:latin typeface="Arial Narrow" panose="020B0606020202030204" pitchFamily="34" charset="0"/>
              </a:rPr>
              <a:t>Entierro</a:t>
            </a:r>
          </a:p>
          <a:p>
            <a:pPr>
              <a:buNone/>
            </a:pPr>
            <a:endParaRPr lang="es-ES" altLang="en-US" sz="2000" b="1" i="1" dirty="0">
              <a:solidFill>
                <a:srgbClr val="FFFF99"/>
              </a:solidFill>
              <a:latin typeface="Arial Narrow" panose="020B0606020202030204" pitchFamily="34" charset="0"/>
            </a:endParaRPr>
          </a:p>
          <a:p>
            <a:pPr>
              <a:buNone/>
            </a:pPr>
            <a:r>
              <a:rPr lang="es-ES" altLang="en-US" sz="2000" b="1" i="1" dirty="0">
                <a:solidFill>
                  <a:srgbClr val="FFFF99"/>
                </a:solidFill>
                <a:latin typeface="Arial Narrow" panose="020B0606020202030204" pitchFamily="34" charset="0"/>
              </a:rPr>
              <a:t>Las mujeres vienen en Semana Santa</a:t>
            </a:r>
            <a:endParaRPr lang="en-US" altLang="en-US" sz="2000" b="1" i="1" dirty="0">
              <a:solidFill>
                <a:srgbClr val="FFFF99"/>
              </a:solidFill>
              <a:latin typeface="Arial Narrow" panose="020B0606020202030204" pitchFamily="34" charset="0"/>
            </a:endParaRPr>
          </a:p>
        </p:txBody>
      </p:sp>
      <p:sp>
        <p:nvSpPr>
          <p:cNvPr id="313350" name="Rectangle 6"/>
          <p:cNvSpPr>
            <a:spLocks noChangeArrowheads="1"/>
          </p:cNvSpPr>
          <p:nvPr/>
        </p:nvSpPr>
        <p:spPr bwMode="auto">
          <a:xfrm>
            <a:off x="8382000" y="914400"/>
            <a:ext cx="2057400" cy="5791200"/>
          </a:xfrm>
          <a:prstGeom prst="rect">
            <a:avLst/>
          </a:prstGeom>
          <a:solidFill>
            <a:srgbClr val="AC007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Juan</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Vía dolorosa</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Crucifixión</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María entregada al discípulo amado</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Dos ladrones</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Muerte</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Jesús es traspasado</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Entierro</a:t>
            </a:r>
          </a:p>
          <a:p>
            <a:pPr>
              <a:buFont typeface="Wingdings" panose="05000000000000000000" pitchFamily="2" charset="2"/>
              <a:buNone/>
            </a:pPr>
            <a:endParaRPr lang="es-ES" altLang="en-US" sz="1800" b="1" i="1" dirty="0">
              <a:solidFill>
                <a:srgbClr val="FFFF99"/>
              </a:solidFill>
              <a:latin typeface="Arial Narrow" panose="020B0606020202030204" pitchFamily="34" charset="0"/>
            </a:endParaRPr>
          </a:p>
          <a:p>
            <a:pPr>
              <a:buFont typeface="Wingdings" panose="05000000000000000000" pitchFamily="2" charset="2"/>
              <a:buNone/>
            </a:pPr>
            <a:r>
              <a:rPr lang="es-ES" altLang="en-US" sz="1800" b="1" i="1" dirty="0">
                <a:solidFill>
                  <a:srgbClr val="FFFF99"/>
                </a:solidFill>
                <a:latin typeface="Arial Narrow" panose="020B0606020202030204" pitchFamily="34" charset="0"/>
              </a:rPr>
              <a:t>Las mujeres vienen en Semana Santa</a:t>
            </a:r>
          </a:p>
          <a:p>
            <a:pPr>
              <a:buFont typeface="Wingdings" panose="05000000000000000000" pitchFamily="2" charset="2"/>
              <a:buNone/>
            </a:pPr>
            <a:r>
              <a:rPr lang="es-ES" altLang="en-US" sz="1800" b="1" i="1" dirty="0">
                <a:solidFill>
                  <a:srgbClr val="FFFF99"/>
                </a:solidFill>
                <a:latin typeface="Arial Narrow" panose="020B0606020202030204" pitchFamily="34" charset="0"/>
              </a:rPr>
              <a:t>Pedro y discípulo amado en la tumba</a:t>
            </a:r>
            <a:endParaRPr lang="en-US" altLang="en-US" sz="1800" b="1" i="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29521662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752598" y="427989"/>
            <a:ext cx="9712569" cy="865188"/>
          </a:xfrm>
        </p:spPr>
        <p:txBody>
          <a:bodyPr>
            <a:normAutofit fontScale="90000"/>
          </a:bodyPr>
          <a:lstStyle/>
          <a:p>
            <a:r>
              <a:rPr lang="en-US" altLang="en-US" sz="4400" dirty="0">
                <a:solidFill>
                  <a:srgbClr val="FF6600"/>
                </a:solidFill>
                <a:effectLst>
                  <a:outerShdw blurRad="38100" dist="38100" dir="2700000" algn="tl">
                    <a:srgbClr val="000000">
                      <a:alpha val="43137"/>
                    </a:srgbClr>
                  </a:outerShdw>
                </a:effectLst>
                <a:latin typeface="Impact" panose="020B0806030902050204" pitchFamily="34" charset="0"/>
              </a:rPr>
              <a:t>Roman Crucifixions/ </a:t>
            </a:r>
            <a:r>
              <a:rPr lang="en-US" altLang="en-US" sz="4400" dirty="0" err="1">
                <a:solidFill>
                  <a:srgbClr val="FF6600"/>
                </a:solidFill>
                <a:effectLst>
                  <a:outerShdw blurRad="38100" dist="38100" dir="2700000" algn="tl">
                    <a:srgbClr val="000000">
                      <a:alpha val="43137"/>
                    </a:srgbClr>
                  </a:outerShdw>
                </a:effectLst>
                <a:latin typeface="Impact" panose="020B0806030902050204" pitchFamily="34" charset="0"/>
              </a:rPr>
              <a:t>Crucifixiones</a:t>
            </a:r>
            <a:r>
              <a:rPr lang="en-US" altLang="en-US" sz="4400" dirty="0">
                <a:solidFill>
                  <a:srgbClr val="FF6600"/>
                </a:solidFill>
                <a:effectLst>
                  <a:outerShdw blurRad="38100" dist="38100" dir="2700000" algn="tl">
                    <a:srgbClr val="000000">
                      <a:alpha val="43137"/>
                    </a:srgbClr>
                  </a:outerShdw>
                </a:effectLst>
                <a:latin typeface="Impact" panose="020B0806030902050204" pitchFamily="34" charset="0"/>
              </a:rPr>
              <a:t> </a:t>
            </a:r>
            <a:r>
              <a:rPr lang="en-US" altLang="en-US" sz="4400" dirty="0" err="1">
                <a:solidFill>
                  <a:srgbClr val="FF6600"/>
                </a:solidFill>
                <a:effectLst>
                  <a:outerShdw blurRad="38100" dist="38100" dir="2700000" algn="tl">
                    <a:srgbClr val="000000">
                      <a:alpha val="43137"/>
                    </a:srgbClr>
                  </a:outerShdw>
                </a:effectLst>
                <a:latin typeface="Impact" panose="020B0806030902050204" pitchFamily="34" charset="0"/>
              </a:rPr>
              <a:t>Romanas</a:t>
            </a:r>
            <a:endParaRPr lang="en-US" altLang="en-US" sz="4400" dirty="0">
              <a:solidFill>
                <a:srgbClr val="FF6600"/>
              </a:solidFill>
              <a:effectLst>
                <a:outerShdw blurRad="38100" dist="38100" dir="2700000" algn="tl">
                  <a:srgbClr val="000000">
                    <a:alpha val="43137"/>
                  </a:srgbClr>
                </a:outerShdw>
              </a:effectLst>
              <a:latin typeface="Impact" panose="020B0806030902050204" pitchFamily="34" charset="0"/>
            </a:endParaRPr>
          </a:p>
        </p:txBody>
      </p:sp>
      <p:sp>
        <p:nvSpPr>
          <p:cNvPr id="314371" name="Rectangle 3"/>
          <p:cNvSpPr>
            <a:spLocks noGrp="1" noChangeArrowheads="1"/>
          </p:cNvSpPr>
          <p:nvPr>
            <p:ph type="body" idx="1"/>
          </p:nvPr>
        </p:nvSpPr>
        <p:spPr>
          <a:xfrm>
            <a:off x="1752599" y="1515818"/>
            <a:ext cx="9712569" cy="3505200"/>
          </a:xfrm>
        </p:spPr>
        <p:txBody>
          <a:bodyPr>
            <a:normAutofit/>
          </a:bodyPr>
          <a:lstStyle/>
          <a:p>
            <a:pPr>
              <a:lnSpc>
                <a:spcPct val="80000"/>
              </a:lnSpc>
              <a:buFont typeface="Wingdings" panose="05000000000000000000" pitchFamily="2" charset="2"/>
              <a:buNone/>
            </a:pPr>
            <a:r>
              <a:rPr lang="en-US" altLang="en-US" sz="2800" b="1" dirty="0">
                <a:solidFill>
                  <a:srgbClr val="FFC000"/>
                </a:solidFill>
              </a:rPr>
              <a:t>Las crucifixions </a:t>
            </a:r>
            <a:r>
              <a:rPr lang="en-US" altLang="en-US" sz="2800" b="1" dirty="0" err="1">
                <a:solidFill>
                  <a:srgbClr val="FFC000"/>
                </a:solidFill>
              </a:rPr>
              <a:t>romanas</a:t>
            </a:r>
            <a:r>
              <a:rPr lang="en-US" altLang="en-US" sz="2800" b="1" dirty="0">
                <a:solidFill>
                  <a:srgbClr val="FFC000"/>
                </a:solidFill>
              </a:rPr>
              <a:t> </a:t>
            </a:r>
            <a:r>
              <a:rPr lang="en-US" altLang="en-US" sz="2800" b="1" dirty="0" err="1">
                <a:solidFill>
                  <a:srgbClr val="FFC000"/>
                </a:solidFill>
              </a:rPr>
              <a:t>normalmente</a:t>
            </a:r>
            <a:r>
              <a:rPr lang="en-US" altLang="en-US" sz="2800" b="1" dirty="0">
                <a:solidFill>
                  <a:srgbClr val="FFC000"/>
                </a:solidFill>
              </a:rPr>
              <a:t> </a:t>
            </a:r>
            <a:r>
              <a:rPr lang="en-US" altLang="en-US" sz="2800" b="1" dirty="0" err="1">
                <a:solidFill>
                  <a:srgbClr val="FFC000"/>
                </a:solidFill>
              </a:rPr>
              <a:t>consistian</a:t>
            </a:r>
            <a:r>
              <a:rPr lang="en-US" altLang="en-US" sz="2800" b="1" dirty="0">
                <a:solidFill>
                  <a:srgbClr val="FFC000"/>
                </a:solidFill>
              </a:rPr>
              <a:t> de </a:t>
            </a:r>
            <a:r>
              <a:rPr lang="en-US" altLang="en-US" sz="2800" b="1" dirty="0" err="1">
                <a:solidFill>
                  <a:srgbClr val="FFC000"/>
                </a:solidFill>
              </a:rPr>
              <a:t>tres</a:t>
            </a:r>
            <a:r>
              <a:rPr lang="en-US" altLang="en-US" sz="2800" b="1" dirty="0">
                <a:solidFill>
                  <a:srgbClr val="FFC000"/>
                </a:solidFill>
              </a:rPr>
              <a:t> </a:t>
            </a:r>
            <a:r>
              <a:rPr lang="en-US" altLang="en-US" sz="2800" b="1" dirty="0" err="1">
                <a:solidFill>
                  <a:srgbClr val="FFC000"/>
                </a:solidFill>
              </a:rPr>
              <a:t>partes</a:t>
            </a:r>
            <a:r>
              <a:rPr lang="en-US" altLang="en-US" sz="2800" b="1" dirty="0">
                <a:solidFill>
                  <a:srgbClr val="FFC000"/>
                </a:solidFill>
              </a:rPr>
              <a:t>:</a:t>
            </a:r>
          </a:p>
          <a:p>
            <a:pPr>
              <a:lnSpc>
                <a:spcPct val="80000"/>
              </a:lnSpc>
            </a:pPr>
            <a:r>
              <a:rPr lang="es-ES" altLang="en-US" sz="2400" i="1" dirty="0">
                <a:solidFill>
                  <a:srgbClr val="FFFF99"/>
                </a:solidFill>
                <a:latin typeface="Arial Narrow" panose="020B0606020202030204" pitchFamily="34" charset="0"/>
              </a:rPr>
              <a:t>Flagelación (no había límite para la flagelación romana como lo había en el judaísmo, véase Deuteronomio 25: 1-3)</a:t>
            </a:r>
          </a:p>
          <a:p>
            <a:pPr>
              <a:lnSpc>
                <a:spcPct val="80000"/>
              </a:lnSpc>
            </a:pPr>
            <a:r>
              <a:rPr lang="es-ES" altLang="en-US" sz="2400" i="1" dirty="0">
                <a:solidFill>
                  <a:srgbClr val="FFFF99"/>
                </a:solidFill>
                <a:latin typeface="Arial Narrow" panose="020B0606020202030204" pitchFamily="34" charset="0"/>
              </a:rPr>
              <a:t>Llevar el patíbulo (pieza transversal) al lugar de la ejecución, generalmente con el </a:t>
            </a:r>
            <a:r>
              <a:rPr lang="es-ES" altLang="en-US" sz="2400" i="1" dirty="0" err="1">
                <a:solidFill>
                  <a:srgbClr val="FFFF99"/>
                </a:solidFill>
                <a:latin typeface="Arial Narrow" panose="020B0606020202030204" pitchFamily="34" charset="0"/>
              </a:rPr>
              <a:t>titulus</a:t>
            </a:r>
            <a:r>
              <a:rPr lang="es-ES" altLang="en-US" sz="2400" i="1" dirty="0">
                <a:solidFill>
                  <a:srgbClr val="FFFF99"/>
                </a:solidFill>
                <a:latin typeface="Arial Narrow" panose="020B0606020202030204" pitchFamily="34" charset="0"/>
              </a:rPr>
              <a:t> (inscripción con cargos) colgado del cuello de la víctima.</a:t>
            </a:r>
          </a:p>
          <a:p>
            <a:pPr>
              <a:lnSpc>
                <a:spcPct val="80000"/>
              </a:lnSpc>
            </a:pPr>
            <a:r>
              <a:rPr lang="es-ES" altLang="en-US" sz="2400" i="1" dirty="0">
                <a:solidFill>
                  <a:srgbClr val="FFFF99"/>
                </a:solidFill>
                <a:latin typeface="Arial Narrow" panose="020B0606020202030204" pitchFamily="34" charset="0"/>
              </a:rPr>
              <a:t>Clavar (o atar) y levantar: las cruces pueden tener forma de T (</a:t>
            </a:r>
            <a:r>
              <a:rPr lang="es-ES" altLang="en-US" sz="2400" i="1" dirty="0" err="1">
                <a:solidFill>
                  <a:srgbClr val="FFFF99"/>
                </a:solidFill>
                <a:latin typeface="Arial Narrow" panose="020B0606020202030204" pitchFamily="34" charset="0"/>
              </a:rPr>
              <a:t>crux</a:t>
            </a:r>
            <a:r>
              <a:rPr lang="es-ES" altLang="en-US" sz="2400" i="1" dirty="0">
                <a:solidFill>
                  <a:srgbClr val="FFFF99"/>
                </a:solidFill>
                <a:latin typeface="Arial Narrow" panose="020B0606020202030204" pitchFamily="34" charset="0"/>
              </a:rPr>
              <a:t> </a:t>
            </a:r>
            <a:r>
              <a:rPr lang="es-ES" altLang="en-US" sz="2400" i="1" dirty="0" err="1">
                <a:solidFill>
                  <a:srgbClr val="FFFF99"/>
                </a:solidFill>
                <a:latin typeface="Arial Narrow" panose="020B0606020202030204" pitchFamily="34" charset="0"/>
              </a:rPr>
              <a:t>commissa</a:t>
            </a:r>
            <a:r>
              <a:rPr lang="es-ES" altLang="en-US" sz="2400" i="1" dirty="0">
                <a:solidFill>
                  <a:srgbClr val="FFFF99"/>
                </a:solidFill>
                <a:latin typeface="Arial Narrow" panose="020B0606020202030204" pitchFamily="34" charset="0"/>
              </a:rPr>
              <a:t>) o de daga (</a:t>
            </a:r>
            <a:r>
              <a:rPr lang="es-ES" altLang="en-US" sz="2400" i="1" dirty="0" err="1">
                <a:solidFill>
                  <a:srgbClr val="FFFF99"/>
                </a:solidFill>
                <a:latin typeface="Arial Narrow" panose="020B0606020202030204" pitchFamily="34" charset="0"/>
              </a:rPr>
              <a:t>crux</a:t>
            </a:r>
            <a:r>
              <a:rPr lang="es-ES" altLang="en-US" sz="2400" i="1" dirty="0">
                <a:solidFill>
                  <a:srgbClr val="FFFF99"/>
                </a:solidFill>
                <a:latin typeface="Arial Narrow" panose="020B0606020202030204" pitchFamily="34" charset="0"/>
              </a:rPr>
              <a:t> </a:t>
            </a:r>
            <a:r>
              <a:rPr lang="es-ES" altLang="en-US" sz="2400" i="1" dirty="0" err="1">
                <a:solidFill>
                  <a:srgbClr val="FFFF99"/>
                </a:solidFill>
                <a:latin typeface="Arial Narrow" panose="020B0606020202030204" pitchFamily="34" charset="0"/>
              </a:rPr>
              <a:t>immissa</a:t>
            </a:r>
            <a:r>
              <a:rPr lang="es-ES" altLang="en-US" sz="2400" i="1" dirty="0">
                <a:solidFill>
                  <a:srgbClr val="FFFF99"/>
                </a:solidFill>
                <a:latin typeface="Arial Narrow" panose="020B0606020202030204" pitchFamily="34" charset="0"/>
              </a:rPr>
              <a:t>). Además, las cruces generalmente tenían una proyección afilada que se ajustaba debajo de la pelvis y ayudaba a suspender el peso del cuerpo (</a:t>
            </a:r>
            <a:r>
              <a:rPr lang="es-ES" altLang="en-US" sz="2400" i="1" dirty="0" err="1">
                <a:solidFill>
                  <a:srgbClr val="FFFF99"/>
                </a:solidFill>
                <a:latin typeface="Arial Narrow" panose="020B0606020202030204" pitchFamily="34" charset="0"/>
              </a:rPr>
              <a:t>sedile</a:t>
            </a:r>
            <a:r>
              <a:rPr lang="es-ES" altLang="en-US" sz="2400" i="1" dirty="0">
                <a:solidFill>
                  <a:srgbClr val="FFFF99"/>
                </a:solidFill>
                <a:latin typeface="Arial Narrow" panose="020B0606020202030204" pitchFamily="34" charset="0"/>
              </a:rPr>
              <a:t>). A veces también tenían un soporte para los pies (</a:t>
            </a:r>
            <a:r>
              <a:rPr lang="es-ES" altLang="en-US" sz="2400" i="1" dirty="0" err="1">
                <a:solidFill>
                  <a:srgbClr val="FFFF99"/>
                </a:solidFill>
                <a:latin typeface="Arial Narrow" panose="020B0606020202030204" pitchFamily="34" charset="0"/>
              </a:rPr>
              <a:t>suppedaneum</a:t>
            </a:r>
            <a:r>
              <a:rPr lang="es-ES" altLang="en-US" sz="2400" i="1" dirty="0">
                <a:solidFill>
                  <a:srgbClr val="FFFF99"/>
                </a:solidFill>
                <a:latin typeface="Arial Narrow" panose="020B0606020202030204" pitchFamily="34" charset="0"/>
              </a:rPr>
              <a:t>)</a:t>
            </a:r>
            <a:endParaRPr lang="en-US" altLang="en-US" sz="2400" dirty="0">
              <a:solidFill>
                <a:srgbClr val="FFFF99"/>
              </a:solidFill>
            </a:endParaRPr>
          </a:p>
        </p:txBody>
      </p:sp>
      <p:sp>
        <p:nvSpPr>
          <p:cNvPr id="314372" name="Text Box 4"/>
          <p:cNvSpPr txBox="1">
            <a:spLocks noChangeArrowheads="1"/>
          </p:cNvSpPr>
          <p:nvPr/>
        </p:nvSpPr>
        <p:spPr bwMode="auto">
          <a:xfrm>
            <a:off x="531812" y="5106572"/>
            <a:ext cx="11158440" cy="132343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n-US" sz="2000" b="1" dirty="0">
                <a:solidFill>
                  <a:srgbClr val="FFFF99"/>
                </a:solidFill>
                <a:latin typeface="Arial Narrow" panose="020B0606020202030204" pitchFamily="34" charset="0"/>
              </a:rPr>
              <a:t>La muerte fue por shock o asfixia gradual cuando los pulmones colapsaron y la víctima ya no pudo levantarse para respirar. Romper las piernas de las víctimas aceleraría la asfixia. Para obtener más detalles clínico-médicos sobre la crucifixión, consulte W. Edwards, W. </a:t>
            </a:r>
            <a:r>
              <a:rPr lang="es-ES" altLang="en-US" sz="2000" b="1" dirty="0" err="1">
                <a:solidFill>
                  <a:srgbClr val="FFFF99"/>
                </a:solidFill>
                <a:latin typeface="Arial Narrow" panose="020B0606020202030204" pitchFamily="34" charset="0"/>
              </a:rPr>
              <a:t>Gabel</a:t>
            </a:r>
            <a:r>
              <a:rPr lang="es-ES" altLang="en-US" sz="2000" b="1" dirty="0">
                <a:solidFill>
                  <a:srgbClr val="FFFF99"/>
                </a:solidFill>
                <a:latin typeface="Arial Narrow" panose="020B0606020202030204" pitchFamily="34" charset="0"/>
              </a:rPr>
              <a:t> y F. </a:t>
            </a:r>
            <a:r>
              <a:rPr lang="es-ES" altLang="en-US" sz="2000" b="1" dirty="0" err="1">
                <a:solidFill>
                  <a:srgbClr val="FFFF99"/>
                </a:solidFill>
                <a:latin typeface="Arial Narrow" panose="020B0606020202030204" pitchFamily="34" charset="0"/>
              </a:rPr>
              <a:t>Hosmer</a:t>
            </a:r>
            <a:r>
              <a:rPr lang="es-ES" altLang="en-US" sz="2000" b="1" dirty="0">
                <a:solidFill>
                  <a:srgbClr val="FFFF99"/>
                </a:solidFill>
                <a:latin typeface="Arial Narrow" panose="020B0606020202030204" pitchFamily="34" charset="0"/>
              </a:rPr>
              <a:t>, </a:t>
            </a:r>
            <a:r>
              <a:rPr lang="es-ES" altLang="en-US" sz="2000" b="1" dirty="0" err="1">
                <a:solidFill>
                  <a:srgbClr val="FFFF99"/>
                </a:solidFill>
                <a:latin typeface="Arial Narrow" panose="020B0606020202030204" pitchFamily="34" charset="0"/>
              </a:rPr>
              <a:t>Journal</a:t>
            </a:r>
            <a:r>
              <a:rPr lang="es-ES" altLang="en-US" sz="2000" b="1" dirty="0">
                <a:solidFill>
                  <a:srgbClr val="FFFF99"/>
                </a:solidFill>
                <a:latin typeface="Arial Narrow" panose="020B0606020202030204" pitchFamily="34" charset="0"/>
              </a:rPr>
              <a:t> </a:t>
            </a:r>
            <a:r>
              <a:rPr lang="es-ES" altLang="en-US" sz="2000" b="1" dirty="0" err="1">
                <a:solidFill>
                  <a:srgbClr val="FFFF99"/>
                </a:solidFill>
                <a:latin typeface="Arial Narrow" panose="020B0606020202030204" pitchFamily="34" charset="0"/>
              </a:rPr>
              <a:t>of</a:t>
            </a:r>
            <a:r>
              <a:rPr lang="es-ES" altLang="en-US" sz="2000" b="1" dirty="0">
                <a:solidFill>
                  <a:srgbClr val="FFFF99"/>
                </a:solidFill>
                <a:latin typeface="Arial Narrow" panose="020B0606020202030204" pitchFamily="34" charset="0"/>
              </a:rPr>
              <a:t> </a:t>
            </a:r>
            <a:r>
              <a:rPr lang="es-ES" altLang="en-US" sz="2000" b="1" dirty="0" err="1">
                <a:solidFill>
                  <a:srgbClr val="FFFF99"/>
                </a:solidFill>
                <a:latin typeface="Arial Narrow" panose="020B0606020202030204" pitchFamily="34" charset="0"/>
              </a:rPr>
              <a:t>the</a:t>
            </a:r>
            <a:r>
              <a:rPr lang="es-ES" altLang="en-US" sz="2000" b="1" dirty="0">
                <a:solidFill>
                  <a:srgbClr val="FFFF99"/>
                </a:solidFill>
                <a:latin typeface="Arial Narrow" panose="020B0606020202030204" pitchFamily="34" charset="0"/>
              </a:rPr>
              <a:t> American Medical </a:t>
            </a:r>
            <a:r>
              <a:rPr lang="es-ES" altLang="en-US" sz="2000" b="1" dirty="0" err="1">
                <a:solidFill>
                  <a:srgbClr val="FFFF99"/>
                </a:solidFill>
                <a:latin typeface="Arial Narrow" panose="020B0606020202030204" pitchFamily="34" charset="0"/>
              </a:rPr>
              <a:t>Association</a:t>
            </a:r>
            <a:r>
              <a:rPr lang="es-ES" altLang="en-US" sz="2000" b="1" dirty="0">
                <a:solidFill>
                  <a:srgbClr val="FFFF99"/>
                </a:solidFill>
                <a:latin typeface="Arial Narrow" panose="020B0606020202030204" pitchFamily="34" charset="0"/>
              </a:rPr>
              <a:t> (21 de marzo de 1986), págs. 1455-1463.</a:t>
            </a:r>
            <a:endParaRPr lang="en-US" altLang="en-US" sz="2000" b="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1912769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p:cTn id="7" dur="500" fill="hold"/>
                                        <p:tgtEl>
                                          <p:spTgt spid="314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4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14372"/>
                                        </p:tgtEl>
                                        <p:attrNameLst>
                                          <p:attrName>style.visibility</p:attrName>
                                        </p:attrNameLst>
                                      </p:cBhvr>
                                      <p:to>
                                        <p:strVal val="visible"/>
                                      </p:to>
                                    </p:set>
                                    <p:anim calcmode="lin" valueType="num">
                                      <p:cBhvr>
                                        <p:cTn id="13" dur="500" fill="hold"/>
                                        <p:tgtEl>
                                          <p:spTgt spid="314372"/>
                                        </p:tgtEl>
                                        <p:attrNameLst>
                                          <p:attrName>ppt_w</p:attrName>
                                        </p:attrNameLst>
                                      </p:cBhvr>
                                      <p:tavLst>
                                        <p:tav tm="0">
                                          <p:val>
                                            <p:fltVal val="0"/>
                                          </p:val>
                                        </p:tav>
                                        <p:tav tm="100000">
                                          <p:val>
                                            <p:strVal val="#ppt_w"/>
                                          </p:val>
                                        </p:tav>
                                      </p:tavLst>
                                    </p:anim>
                                    <p:anim calcmode="lin" valueType="num">
                                      <p:cBhvr>
                                        <p:cTn id="14" dur="500" fill="hold"/>
                                        <p:tgtEl>
                                          <p:spTgt spid="314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body" sz="half" idx="2"/>
          </p:nvPr>
        </p:nvSpPr>
        <p:spPr>
          <a:xfrm>
            <a:off x="8229600" y="543793"/>
            <a:ext cx="3352800" cy="6019800"/>
          </a:xfrm>
        </p:spPr>
        <p:txBody>
          <a:bodyPr>
            <a:normAutofit fontScale="92500" lnSpcReduction="10000"/>
          </a:bodyPr>
          <a:lstStyle/>
          <a:p>
            <a:pPr>
              <a:buFont typeface="Wingdings" panose="05000000000000000000" pitchFamily="2" charset="2"/>
              <a:buNone/>
            </a:pPr>
            <a:r>
              <a:rPr lang="es-ES" altLang="en-US" sz="2000" b="1" dirty="0">
                <a:solidFill>
                  <a:srgbClr val="FFFF99"/>
                </a:solidFill>
                <a:latin typeface="Arial Narrow" panose="020B0606020202030204" pitchFamily="34" charset="0"/>
              </a:rPr>
              <a:t>Aunque miles de prisioneros y esclavos fueron crucificados en la antigüedad, hasta ahora se han descubierto los restos de una sola víctima, un varón judío de aproximadamente mediados del siglo I d.C.</a:t>
            </a:r>
          </a:p>
          <a:p>
            <a:pPr>
              <a:buFont typeface="Wingdings" panose="05000000000000000000" pitchFamily="2" charset="2"/>
              <a:buNone/>
            </a:pPr>
            <a:r>
              <a:rPr lang="es-ES" altLang="en-US" sz="2000" b="1" dirty="0">
                <a:solidFill>
                  <a:srgbClr val="FFFF99"/>
                </a:solidFill>
                <a:latin typeface="Arial Narrow" panose="020B0606020202030204" pitchFamily="34" charset="0"/>
              </a:rPr>
              <a:t>Excavados en 1986 en Jerusalén, los restos de este hombre de entre 24 y 28 años fueron encontrados en un osario que lo nombró </a:t>
            </a:r>
            <a:r>
              <a:rPr lang="es-ES" altLang="en-US" sz="2000" b="1" dirty="0" err="1">
                <a:solidFill>
                  <a:srgbClr val="FFFF99"/>
                </a:solidFill>
                <a:latin typeface="Arial Narrow" panose="020B0606020202030204" pitchFamily="34" charset="0"/>
              </a:rPr>
              <a:t>Yehohanan</a:t>
            </a:r>
            <a:r>
              <a:rPr lang="es-ES" altLang="en-US" sz="2000" b="1" dirty="0">
                <a:solidFill>
                  <a:srgbClr val="FFFF99"/>
                </a:solidFill>
                <a:latin typeface="Arial Narrow" panose="020B0606020202030204" pitchFamily="34" charset="0"/>
              </a:rPr>
              <a:t>.</a:t>
            </a:r>
          </a:p>
          <a:p>
            <a:pPr>
              <a:buFont typeface="Wingdings" panose="05000000000000000000" pitchFamily="2" charset="2"/>
              <a:buNone/>
            </a:pPr>
            <a:r>
              <a:rPr lang="es-ES" altLang="en-US" sz="2000" b="1" dirty="0">
                <a:solidFill>
                  <a:srgbClr val="FFFF99"/>
                </a:solidFill>
                <a:latin typeface="Arial Narrow" panose="020B0606020202030204" pitchFamily="34" charset="0"/>
              </a:rPr>
              <a:t>El hueso del talón estaba atravesado lateralmente por una sola púa, que se había hundido profundamente en un nudo, de modo que la única forma de sacar el cuerpo era amputarle los pies.</a:t>
            </a:r>
            <a:endParaRPr lang="en-US" altLang="en-US" sz="2000" b="1" dirty="0">
              <a:solidFill>
                <a:srgbClr val="FFFF99"/>
              </a:solidFill>
              <a:latin typeface="Arial Narrow" panose="020B0606020202030204" pitchFamily="34" charset="0"/>
            </a:endParaRPr>
          </a:p>
        </p:txBody>
      </p:sp>
      <p:pic>
        <p:nvPicPr>
          <p:cNvPr id="315395" name="Picture 3" descr="Yohanan 003"/>
          <p:cNvPicPr>
            <a:picLocks noGrp="1" noChangeAspect="1" noChangeArrowheads="1"/>
          </p:cNvPicPr>
          <p:nvPr>
            <p:ph sz="half" idx="1"/>
          </p:nvPr>
        </p:nvPicPr>
        <p:blipFill>
          <a:blip r:embed="rId2">
            <a:lum bright="12000"/>
            <a:extLst>
              <a:ext uri="{28A0092B-C50C-407E-A947-70E740481C1C}">
                <a14:useLocalDpi xmlns:a14="http://schemas.microsoft.com/office/drawing/2010/main"/>
              </a:ext>
            </a:extLst>
          </a:blip>
          <a:srcRect/>
          <a:stretch>
            <a:fillRect/>
          </a:stretch>
        </p:blipFill>
        <p:spPr>
          <a:xfrm>
            <a:off x="450166" y="382739"/>
            <a:ext cx="7484012" cy="6040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55064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2096294" y="315913"/>
            <a:ext cx="8229600" cy="1703387"/>
          </a:xfrm>
        </p:spPr>
        <p:txBody>
          <a:bodyPr/>
          <a:lstStyle/>
          <a:p>
            <a:pPr algn="ctr"/>
            <a:r>
              <a:rPr lang="en-US" altLang="en-US" sz="4000" dirty="0" err="1">
                <a:solidFill>
                  <a:srgbClr val="FFC000"/>
                </a:solidFill>
                <a:latin typeface="Impact" panose="020B0806030902050204" pitchFamily="34" charset="0"/>
              </a:rPr>
              <a:t>Posibles</a:t>
            </a:r>
            <a:r>
              <a:rPr lang="en-US" altLang="en-US" sz="4000" dirty="0">
                <a:solidFill>
                  <a:srgbClr val="FFC000"/>
                </a:solidFill>
                <a:latin typeface="Impact" panose="020B0806030902050204" pitchFamily="34" charset="0"/>
              </a:rPr>
              <a:t> </a:t>
            </a:r>
            <a:r>
              <a:rPr lang="en-US" altLang="en-US" sz="4000" dirty="0" err="1">
                <a:solidFill>
                  <a:srgbClr val="FFC000"/>
                </a:solidFill>
                <a:latin typeface="Impact" panose="020B0806030902050204" pitchFamily="34" charset="0"/>
              </a:rPr>
              <a:t>posiciones</a:t>
            </a:r>
            <a:r>
              <a:rPr lang="en-US" altLang="en-US" sz="4000" dirty="0">
                <a:solidFill>
                  <a:srgbClr val="FFC000"/>
                </a:solidFill>
                <a:latin typeface="Impact" panose="020B0806030902050204" pitchFamily="34" charset="0"/>
              </a:rPr>
              <a:t> para crucifixion</a:t>
            </a:r>
            <a:br>
              <a:rPr lang="en-US" altLang="en-US" sz="4000" dirty="0"/>
            </a:br>
            <a:r>
              <a:rPr lang="es-ES" altLang="en-US" sz="2000" dirty="0">
                <a:solidFill>
                  <a:srgbClr val="FFFF99"/>
                </a:solidFill>
                <a:latin typeface="Comic Sans MS" panose="030F0702030302020204" pitchFamily="66" charset="0"/>
              </a:rPr>
              <a:t>A partir de los restos de </a:t>
            </a:r>
            <a:r>
              <a:rPr lang="es-ES" altLang="en-US" sz="2000" dirty="0" err="1">
                <a:solidFill>
                  <a:srgbClr val="FFFF99"/>
                </a:solidFill>
                <a:latin typeface="Comic Sans MS" panose="030F0702030302020204" pitchFamily="66" charset="0"/>
              </a:rPr>
              <a:t>Johanán</a:t>
            </a:r>
            <a:r>
              <a:rPr lang="es-ES" altLang="en-US" sz="2000" dirty="0">
                <a:solidFill>
                  <a:srgbClr val="FFFF99"/>
                </a:solidFill>
                <a:latin typeface="Comic Sans MS" panose="030F0702030302020204" pitchFamily="66" charset="0"/>
              </a:rPr>
              <a:t>, los arqueólogos han teorizado sobre su posición en la cruz, dado que sus talones fueron clavados con una sola púa.</a:t>
            </a:r>
            <a:endParaRPr lang="en-US" altLang="en-US" sz="4000" dirty="0">
              <a:solidFill>
                <a:srgbClr val="FFFF99"/>
              </a:solidFill>
            </a:endParaRPr>
          </a:p>
        </p:txBody>
      </p:sp>
      <p:pic>
        <p:nvPicPr>
          <p:cNvPr id="316419" name="Picture 3" descr="crosses 001"/>
          <p:cNvPicPr>
            <a:picLocks noGrp="1" noChangeAspect="1" noChangeArrowheads="1"/>
          </p:cNvPicPr>
          <p:nvPr>
            <p:ph idx="1"/>
          </p:nvPr>
        </p:nvPicPr>
        <p:blipFill>
          <a:blip r:embed="rId2">
            <a:lum bright="24000" contrast="42000"/>
            <a:extLst>
              <a:ext uri="{28A0092B-C50C-407E-A947-70E740481C1C}">
                <a14:useLocalDpi xmlns:a14="http://schemas.microsoft.com/office/drawing/2010/main"/>
              </a:ext>
            </a:extLst>
          </a:blip>
          <a:srcRect/>
          <a:stretch>
            <a:fillRect/>
          </a:stretch>
        </p:blipFill>
        <p:spPr>
          <a:xfrm>
            <a:off x="1908176" y="2362200"/>
            <a:ext cx="2892425" cy="312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6420" name="Picture 4" descr="crosses 002"/>
          <p:cNvPicPr>
            <a:picLocks noChangeAspect="1" noChangeArrowheads="1"/>
          </p:cNvPicPr>
          <p:nvPr/>
        </p:nvPicPr>
        <p:blipFill>
          <a:blip r:embed="rId3">
            <a:lum bright="24000" contrast="42000"/>
            <a:extLst>
              <a:ext uri="{28A0092B-C50C-407E-A947-70E740481C1C}">
                <a14:useLocalDpi xmlns:a14="http://schemas.microsoft.com/office/drawing/2010/main"/>
              </a:ext>
            </a:extLst>
          </a:blip>
          <a:srcRect/>
          <a:stretch>
            <a:fillRect/>
          </a:stretch>
        </p:blipFill>
        <p:spPr bwMode="auto">
          <a:xfrm>
            <a:off x="4800600" y="2362200"/>
            <a:ext cx="2820988"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16421" name="Picture 5" descr="crosses 003"/>
          <p:cNvPicPr>
            <a:picLocks noChangeAspect="1" noChangeArrowheads="1"/>
          </p:cNvPicPr>
          <p:nvPr/>
        </p:nvPicPr>
        <p:blipFill>
          <a:blip r:embed="rId4">
            <a:lum bright="30000" contrast="36000"/>
            <a:extLst>
              <a:ext uri="{28A0092B-C50C-407E-A947-70E740481C1C}">
                <a14:useLocalDpi xmlns:a14="http://schemas.microsoft.com/office/drawing/2010/main"/>
              </a:ext>
            </a:extLst>
          </a:blip>
          <a:srcRect/>
          <a:stretch>
            <a:fillRect/>
          </a:stretch>
        </p:blipFill>
        <p:spPr bwMode="auto">
          <a:xfrm>
            <a:off x="7620000" y="2362200"/>
            <a:ext cx="2743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16422" name="Rectangle 6"/>
          <p:cNvSpPr>
            <a:spLocks noChangeArrowheads="1"/>
          </p:cNvSpPr>
          <p:nvPr/>
        </p:nvSpPr>
        <p:spPr bwMode="auto">
          <a:xfrm>
            <a:off x="1905000" y="3581400"/>
            <a:ext cx="533400" cy="914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3" name="Rectangle 7"/>
          <p:cNvSpPr>
            <a:spLocks noChangeArrowheads="1"/>
          </p:cNvSpPr>
          <p:nvPr/>
        </p:nvSpPr>
        <p:spPr bwMode="auto">
          <a:xfrm>
            <a:off x="3733800" y="3276600"/>
            <a:ext cx="7620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4" name="Rectangle 8"/>
          <p:cNvSpPr>
            <a:spLocks noChangeArrowheads="1"/>
          </p:cNvSpPr>
          <p:nvPr/>
        </p:nvSpPr>
        <p:spPr bwMode="auto">
          <a:xfrm>
            <a:off x="4800600" y="3276600"/>
            <a:ext cx="762000" cy="2209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5" name="Rectangle 9"/>
          <p:cNvSpPr>
            <a:spLocks noChangeArrowheads="1"/>
          </p:cNvSpPr>
          <p:nvPr/>
        </p:nvSpPr>
        <p:spPr bwMode="auto">
          <a:xfrm>
            <a:off x="7010400" y="3733800"/>
            <a:ext cx="609600" cy="914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6" name="Rectangle 10"/>
          <p:cNvSpPr>
            <a:spLocks noChangeArrowheads="1"/>
          </p:cNvSpPr>
          <p:nvPr/>
        </p:nvSpPr>
        <p:spPr bwMode="auto">
          <a:xfrm>
            <a:off x="5105400" y="2362200"/>
            <a:ext cx="381000" cy="76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27" name="Rectangle 11"/>
          <p:cNvSpPr>
            <a:spLocks noChangeArrowheads="1"/>
          </p:cNvSpPr>
          <p:nvPr/>
        </p:nvSpPr>
        <p:spPr bwMode="auto">
          <a:xfrm>
            <a:off x="10210800" y="2438400"/>
            <a:ext cx="152400" cy="1066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8" name="Rectangle 12"/>
          <p:cNvSpPr>
            <a:spLocks noChangeArrowheads="1"/>
          </p:cNvSpPr>
          <p:nvPr/>
        </p:nvSpPr>
        <p:spPr bwMode="auto">
          <a:xfrm>
            <a:off x="9982200" y="4038600"/>
            <a:ext cx="3810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9" name="Rectangle 13"/>
          <p:cNvSpPr>
            <a:spLocks noChangeArrowheads="1"/>
          </p:cNvSpPr>
          <p:nvPr/>
        </p:nvSpPr>
        <p:spPr bwMode="auto">
          <a:xfrm>
            <a:off x="4343400" y="3352800"/>
            <a:ext cx="685800" cy="1828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30" name="Rectangle 14"/>
          <p:cNvSpPr>
            <a:spLocks noChangeArrowheads="1"/>
          </p:cNvSpPr>
          <p:nvPr/>
        </p:nvSpPr>
        <p:spPr bwMode="auto">
          <a:xfrm>
            <a:off x="1905000" y="5410200"/>
            <a:ext cx="8458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1" name="Rectangle 15"/>
          <p:cNvSpPr>
            <a:spLocks noChangeArrowheads="1"/>
          </p:cNvSpPr>
          <p:nvPr/>
        </p:nvSpPr>
        <p:spPr bwMode="auto">
          <a:xfrm>
            <a:off x="1905000" y="2362200"/>
            <a:ext cx="762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2" name="Rectangle 16"/>
          <p:cNvSpPr>
            <a:spLocks noChangeArrowheads="1"/>
          </p:cNvSpPr>
          <p:nvPr/>
        </p:nvSpPr>
        <p:spPr bwMode="auto">
          <a:xfrm>
            <a:off x="10363200" y="2362200"/>
            <a:ext cx="76200" cy="320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3" name="Rectangle 17"/>
          <p:cNvSpPr>
            <a:spLocks noChangeArrowheads="1"/>
          </p:cNvSpPr>
          <p:nvPr/>
        </p:nvSpPr>
        <p:spPr bwMode="auto">
          <a:xfrm>
            <a:off x="1905000" y="2362200"/>
            <a:ext cx="8458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a:latin typeface="Cooper Black" pitchFamily="18" charset="0"/>
            </a:endParaRPr>
          </a:p>
        </p:txBody>
      </p:sp>
      <p:sp>
        <p:nvSpPr>
          <p:cNvPr id="316434" name="Text Box 18"/>
          <p:cNvSpPr txBox="1">
            <a:spLocks noChangeArrowheads="1"/>
          </p:cNvSpPr>
          <p:nvPr/>
        </p:nvSpPr>
        <p:spPr bwMode="auto">
          <a:xfrm>
            <a:off x="531812" y="5746647"/>
            <a:ext cx="11074034"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n-US" sz="2400" b="1" dirty="0">
                <a:solidFill>
                  <a:srgbClr val="FFC000"/>
                </a:solidFill>
                <a:latin typeface="Bookman Old Style" panose="02050604050505020204" pitchFamily="18" charset="0"/>
              </a:rPr>
              <a:t>Sigue siendo una pregunta abierta si la crucifixión de Jesús pudo haber sido similar o no.</a:t>
            </a:r>
            <a:endParaRPr lang="en-US" altLang="en-US" sz="2400" b="1" dirty="0">
              <a:solidFill>
                <a:srgbClr val="FFC000"/>
              </a:solidFill>
              <a:latin typeface="Bookman Old Style" panose="02050604050505020204" pitchFamily="18" charset="0"/>
            </a:endParaRPr>
          </a:p>
        </p:txBody>
      </p:sp>
    </p:spTree>
    <p:extLst>
      <p:ext uri="{BB962C8B-B14F-4D97-AF65-F5344CB8AC3E}">
        <p14:creationId xmlns:p14="http://schemas.microsoft.com/office/powerpoint/2010/main" val="23299598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1981200" y="76200"/>
            <a:ext cx="8229600" cy="788988"/>
          </a:xfrm>
        </p:spPr>
        <p:txBody>
          <a:bodyPr/>
          <a:lstStyle/>
          <a:p>
            <a:pPr algn="ctr"/>
            <a:r>
              <a:rPr lang="es-ES" altLang="en-US" dirty="0">
                <a:solidFill>
                  <a:srgbClr val="FFFF99"/>
                </a:solidFill>
                <a:latin typeface="Impact" panose="020B0806030902050204" pitchFamily="34" charset="0"/>
              </a:rPr>
              <a:t>Las siete logias de la cruz</a:t>
            </a:r>
            <a:endParaRPr lang="en-US" altLang="en-US" dirty="0">
              <a:solidFill>
                <a:srgbClr val="FFFF99"/>
              </a:solidFill>
              <a:latin typeface="Impact" panose="020B0806030902050204" pitchFamily="34" charset="0"/>
            </a:endParaRPr>
          </a:p>
        </p:txBody>
      </p:sp>
      <p:sp>
        <p:nvSpPr>
          <p:cNvPr id="317443" name="Rectangle 3"/>
          <p:cNvSpPr>
            <a:spLocks noGrp="1" noChangeArrowheads="1"/>
          </p:cNvSpPr>
          <p:nvPr>
            <p:ph type="body" idx="1"/>
          </p:nvPr>
        </p:nvSpPr>
        <p:spPr>
          <a:xfrm>
            <a:off x="1752600" y="914400"/>
            <a:ext cx="2057400" cy="5791200"/>
          </a:xfrm>
          <a:solidFill>
            <a:srgbClr val="420031"/>
          </a:solidFill>
          <a:ln w="12700">
            <a:solidFill>
              <a:schemeClr val="tx1"/>
            </a:solidFill>
            <a:miter lim="800000"/>
            <a:headEnd/>
            <a:tailEnd/>
          </a:ln>
        </p:spPr>
        <p:txBody>
          <a:bodyPr/>
          <a:lstStyle/>
          <a:p>
            <a:pPr>
              <a:buFont typeface="Wingdings" panose="05000000000000000000" pitchFamily="2" charset="2"/>
              <a:buNone/>
            </a:pPr>
            <a:r>
              <a:rPr lang="en-US" altLang="en-US" sz="2800" dirty="0">
                <a:solidFill>
                  <a:srgbClr val="FFFF66"/>
                </a:solidFill>
                <a:latin typeface="Mistral" panose="03090702030407020403" pitchFamily="66" charset="0"/>
              </a:rPr>
              <a:t>Mateo</a:t>
            </a: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"Dios mío, Dios mío, ¿por qué me has desamparado?" (Salmos 22: 1)</a:t>
            </a:r>
            <a:endParaRPr lang="en-US" altLang="en-US" sz="2000" b="1" i="1" dirty="0">
              <a:solidFill>
                <a:srgbClr val="FFFF99"/>
              </a:solidFill>
              <a:latin typeface="Arial Narrow" panose="020B0606020202030204" pitchFamily="34" charset="0"/>
            </a:endParaRPr>
          </a:p>
        </p:txBody>
      </p:sp>
      <p:sp>
        <p:nvSpPr>
          <p:cNvPr id="317444" name="Rectangle 4"/>
          <p:cNvSpPr>
            <a:spLocks noChangeArrowheads="1"/>
          </p:cNvSpPr>
          <p:nvPr/>
        </p:nvSpPr>
        <p:spPr bwMode="auto">
          <a:xfrm>
            <a:off x="3962400" y="914400"/>
            <a:ext cx="2057400" cy="5791200"/>
          </a:xfrm>
          <a:prstGeom prst="rect">
            <a:avLst/>
          </a:prstGeom>
          <a:solidFill>
            <a:srgbClr val="74005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Marcos</a:t>
            </a:r>
          </a:p>
          <a:p>
            <a:pPr>
              <a:buFont typeface="Wingdings" panose="05000000000000000000" pitchFamily="2" charset="2"/>
              <a:buNone/>
            </a:pPr>
            <a:endParaRPr lang="en-US" altLang="en-US" sz="2400" b="1" i="1" dirty="0">
              <a:latin typeface="Mistral" panose="03090702030407020403" pitchFamily="66" charset="0"/>
            </a:endParaRPr>
          </a:p>
          <a:p>
            <a:pPr>
              <a:buFont typeface="Wingdings" panose="05000000000000000000" pitchFamily="2" charset="2"/>
              <a:buNone/>
            </a:pPr>
            <a:endParaRPr lang="en-US" altLang="en-US" sz="2800" b="1" i="1" dirty="0">
              <a:latin typeface="Arial Narrow" panose="020B0606020202030204" pitchFamily="34" charset="0"/>
            </a:endParaRPr>
          </a:p>
          <a:p>
            <a:pPr>
              <a:buFont typeface="Wingdings" panose="05000000000000000000" pitchFamily="2" charset="2"/>
              <a:buNone/>
            </a:pPr>
            <a:r>
              <a:rPr lang="es-ES" altLang="en-US" sz="2000" b="1" i="1" dirty="0">
                <a:solidFill>
                  <a:srgbClr val="FFFF99"/>
                </a:solidFill>
                <a:latin typeface="Arial Narrow" panose="020B0606020202030204" pitchFamily="34" charset="0"/>
              </a:rPr>
              <a:t>"Dios mío, Dios mío, ¿por qué me has desamparado?" (Salmos 22: 1)</a:t>
            </a:r>
            <a:endParaRPr lang="en-US" altLang="en-US" sz="2000" b="1" i="1" dirty="0">
              <a:solidFill>
                <a:srgbClr val="FFFF99"/>
              </a:solidFill>
              <a:latin typeface="Arial Narrow" panose="020B0606020202030204" pitchFamily="34" charset="0"/>
            </a:endParaRPr>
          </a:p>
        </p:txBody>
      </p:sp>
      <p:sp>
        <p:nvSpPr>
          <p:cNvPr id="317445" name="Rectangle 5"/>
          <p:cNvSpPr>
            <a:spLocks noChangeArrowheads="1"/>
          </p:cNvSpPr>
          <p:nvPr/>
        </p:nvSpPr>
        <p:spPr bwMode="auto">
          <a:xfrm>
            <a:off x="6172200" y="914400"/>
            <a:ext cx="2057400" cy="5791200"/>
          </a:xfrm>
          <a:prstGeom prst="rect">
            <a:avLst/>
          </a:prstGeom>
          <a:solidFill>
            <a:srgbClr val="96006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Lucas</a:t>
            </a:r>
          </a:p>
          <a:p>
            <a:pPr>
              <a:buNone/>
            </a:pPr>
            <a:endParaRPr lang="es-ES" altLang="en-US" sz="2000" b="1" i="1" dirty="0">
              <a:solidFill>
                <a:srgbClr val="FFFF99"/>
              </a:solidFill>
              <a:latin typeface="Arial Narrow" panose="020B0606020202030204" pitchFamily="34" charset="0"/>
            </a:endParaRPr>
          </a:p>
          <a:p>
            <a:pPr>
              <a:buNone/>
            </a:pPr>
            <a:r>
              <a:rPr lang="es-ES" altLang="en-US" sz="1800" b="1" i="1" dirty="0">
                <a:solidFill>
                  <a:srgbClr val="FFFF99"/>
                </a:solidFill>
                <a:latin typeface="Arial Narrow" panose="020B0606020202030204" pitchFamily="34" charset="0"/>
              </a:rPr>
              <a:t>“Padre, perdónalos, porque no saben lo que hacen”.</a:t>
            </a:r>
          </a:p>
          <a:p>
            <a:pPr>
              <a:buNone/>
            </a:pPr>
            <a:endParaRPr lang="es-ES" altLang="en-US" sz="1800" b="1" i="1" dirty="0">
              <a:solidFill>
                <a:srgbClr val="FFFF99"/>
              </a:solidFill>
              <a:latin typeface="Arial Narrow" panose="020B0606020202030204" pitchFamily="34" charset="0"/>
            </a:endParaRPr>
          </a:p>
          <a:p>
            <a:pPr>
              <a:buNone/>
            </a:pPr>
            <a:endParaRPr lang="es-ES" altLang="en-US" sz="1800" b="1" i="1" dirty="0">
              <a:solidFill>
                <a:srgbClr val="FFFF99"/>
              </a:solidFill>
              <a:latin typeface="Arial Narrow" panose="020B0606020202030204" pitchFamily="34" charset="0"/>
            </a:endParaRPr>
          </a:p>
          <a:p>
            <a:pPr>
              <a:buNone/>
            </a:pPr>
            <a:r>
              <a:rPr lang="es-ES" altLang="en-US" sz="1800" b="1" i="1" dirty="0">
                <a:solidFill>
                  <a:srgbClr val="FFFF99"/>
                </a:solidFill>
                <a:latin typeface="Arial Narrow" panose="020B0606020202030204" pitchFamily="34" charset="0"/>
              </a:rPr>
              <a:t>“En verdad te digo que hoy estarás conmigo en el paraíso”.</a:t>
            </a:r>
          </a:p>
          <a:p>
            <a:pPr>
              <a:buNone/>
            </a:pPr>
            <a:endParaRPr lang="es-ES" altLang="en-US" sz="1800" b="1" i="1" dirty="0">
              <a:solidFill>
                <a:srgbClr val="FFFF99"/>
              </a:solidFill>
              <a:latin typeface="Arial Narrow" panose="020B0606020202030204" pitchFamily="34" charset="0"/>
            </a:endParaRPr>
          </a:p>
          <a:p>
            <a:pPr>
              <a:buNone/>
            </a:pPr>
            <a:r>
              <a:rPr lang="es-ES" altLang="en-US" sz="1800" b="1" i="1" dirty="0">
                <a:solidFill>
                  <a:srgbClr val="FFFF99"/>
                </a:solidFill>
                <a:latin typeface="Arial Narrow" panose="020B0606020202030204" pitchFamily="34" charset="0"/>
              </a:rPr>
              <a:t>"Padre, en tus manos encomiendo mi espíritu". (Salmos 31: 5)</a:t>
            </a:r>
            <a:endParaRPr lang="en-US" altLang="en-US" sz="1800" b="1" i="1" dirty="0">
              <a:solidFill>
                <a:srgbClr val="FFFF99"/>
              </a:solidFill>
              <a:latin typeface="Arial Narrow" panose="020B0606020202030204" pitchFamily="34" charset="0"/>
            </a:endParaRPr>
          </a:p>
        </p:txBody>
      </p:sp>
      <p:sp>
        <p:nvSpPr>
          <p:cNvPr id="317446" name="Rectangle 6"/>
          <p:cNvSpPr>
            <a:spLocks noChangeArrowheads="1"/>
          </p:cNvSpPr>
          <p:nvPr/>
        </p:nvSpPr>
        <p:spPr bwMode="auto">
          <a:xfrm>
            <a:off x="8382000" y="914400"/>
            <a:ext cx="2057400" cy="5791200"/>
          </a:xfrm>
          <a:prstGeom prst="rect">
            <a:avLst/>
          </a:prstGeom>
          <a:solidFill>
            <a:srgbClr val="AC007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Juan</a:t>
            </a:r>
          </a:p>
          <a:p>
            <a:pPr>
              <a:buFont typeface="Wingdings" panose="05000000000000000000" pitchFamily="2" charset="2"/>
              <a:buNone/>
            </a:pPr>
            <a:endParaRPr lang="en-US" altLang="en-US" sz="2000" b="1" i="1" dirty="0">
              <a:latin typeface="Mistral" panose="03090702030407020403" pitchFamily="66" charset="0"/>
            </a:endParaRP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endParaRPr lang="en-US" altLang="en-US" sz="2000" b="1" i="1" dirty="0">
              <a:solidFill>
                <a:srgbClr val="FFFF00"/>
              </a:solidFill>
              <a:latin typeface="Arial Narrow" panose="020B0606020202030204" pitchFamily="34" charset="0"/>
            </a:endParaRPr>
          </a:p>
          <a:p>
            <a:pPr>
              <a:buFont typeface="Wingdings" panose="05000000000000000000" pitchFamily="2" charset="2"/>
              <a:buNone/>
            </a:pPr>
            <a:r>
              <a:rPr lang="es-ES" altLang="en-US" sz="2000" b="1" i="1" dirty="0">
                <a:solidFill>
                  <a:srgbClr val="FFFF00"/>
                </a:solidFill>
                <a:latin typeface="Arial Narrow" panose="020B0606020202030204" pitchFamily="34" charset="0"/>
              </a:rPr>
              <a:t>"Mujer, aquí está tu hijo".</a:t>
            </a:r>
          </a:p>
          <a:p>
            <a:pPr>
              <a:buFont typeface="Wingdings" panose="05000000000000000000" pitchFamily="2" charset="2"/>
              <a:buNone/>
            </a:pPr>
            <a:r>
              <a:rPr lang="es-ES" altLang="en-US" sz="2000" b="1" i="1" dirty="0">
                <a:solidFill>
                  <a:srgbClr val="FFFF00"/>
                </a:solidFill>
                <a:latin typeface="Arial Narrow" panose="020B0606020202030204" pitchFamily="34" charset="0"/>
              </a:rPr>
              <a:t>"Aquí está tu madre".</a:t>
            </a:r>
          </a:p>
          <a:p>
            <a:pPr>
              <a:buFont typeface="Wingdings" panose="05000000000000000000" pitchFamily="2" charset="2"/>
              <a:buNone/>
            </a:pPr>
            <a:endParaRPr lang="es-ES" altLang="en-US" sz="2000" b="1" i="1" dirty="0">
              <a:solidFill>
                <a:srgbClr val="FFFF00"/>
              </a:solidFill>
              <a:latin typeface="Arial Narrow" panose="020B0606020202030204" pitchFamily="34" charset="0"/>
            </a:endParaRPr>
          </a:p>
          <a:p>
            <a:pPr>
              <a:buFont typeface="Wingdings" panose="05000000000000000000" pitchFamily="2" charset="2"/>
              <a:buNone/>
            </a:pPr>
            <a:endParaRPr lang="es-ES" altLang="en-US" sz="2000" b="1" i="1" dirty="0">
              <a:solidFill>
                <a:srgbClr val="FFFF00"/>
              </a:solidFill>
              <a:latin typeface="Arial Narrow" panose="020B0606020202030204" pitchFamily="34" charset="0"/>
            </a:endParaRPr>
          </a:p>
          <a:p>
            <a:pPr>
              <a:buFont typeface="Wingdings" panose="05000000000000000000" pitchFamily="2" charset="2"/>
              <a:buNone/>
            </a:pPr>
            <a:r>
              <a:rPr lang="es-ES" altLang="en-US" sz="2000" b="1" i="1" dirty="0">
                <a:solidFill>
                  <a:srgbClr val="FFFF00"/>
                </a:solidFill>
                <a:latin typeface="Arial Narrow" panose="020B0606020202030204" pitchFamily="34" charset="0"/>
              </a:rPr>
              <a:t>"Tengo sed."</a:t>
            </a:r>
          </a:p>
          <a:p>
            <a:pPr>
              <a:buFont typeface="Wingdings" panose="05000000000000000000" pitchFamily="2" charset="2"/>
              <a:buNone/>
            </a:pPr>
            <a:endParaRPr lang="es-ES" altLang="en-US" sz="2000" b="1" i="1" dirty="0">
              <a:solidFill>
                <a:srgbClr val="FFFF00"/>
              </a:solidFill>
              <a:latin typeface="Arial Narrow" panose="020B0606020202030204" pitchFamily="34" charset="0"/>
            </a:endParaRPr>
          </a:p>
          <a:p>
            <a:pPr>
              <a:buFont typeface="Wingdings" panose="05000000000000000000" pitchFamily="2" charset="2"/>
              <a:buNone/>
            </a:pPr>
            <a:r>
              <a:rPr lang="es-ES" altLang="en-US" sz="2000" b="1" i="1" dirty="0">
                <a:solidFill>
                  <a:srgbClr val="FFFF00"/>
                </a:solidFill>
                <a:latin typeface="Arial Narrow" panose="020B0606020202030204" pitchFamily="34" charset="0"/>
              </a:rPr>
              <a:t>"Esta terminado."</a:t>
            </a:r>
            <a:endParaRPr lang="en-US" altLang="en-US" sz="2000" b="1" i="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2603624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3B05BA43-C98A-4041-B45B-BD36F30FDC52}" type="slidenum">
              <a:rPr lang="en-US" altLang="en-US"/>
              <a:pPr/>
              <a:t>166</a:t>
            </a:fld>
            <a:endParaRPr lang="en-US" altLang="en-US"/>
          </a:p>
        </p:txBody>
      </p:sp>
      <p:sp>
        <p:nvSpPr>
          <p:cNvPr id="321538" name="Rectangle 2"/>
          <p:cNvSpPr>
            <a:spLocks noGrp="1" noChangeArrowheads="1"/>
          </p:cNvSpPr>
          <p:nvPr>
            <p:ph type="title"/>
          </p:nvPr>
        </p:nvSpPr>
        <p:spPr/>
        <p:txBody>
          <a:bodyPr>
            <a:normAutofit fontScale="90000"/>
          </a:bodyPr>
          <a:lstStyle/>
          <a:p>
            <a:r>
              <a:rPr lang="en-US" altLang="en-US" sz="4000" b="1" dirty="0">
                <a:solidFill>
                  <a:srgbClr val="C00000"/>
                </a:solidFill>
              </a:rPr>
              <a:t>The Death of Jesus/ La </a:t>
            </a:r>
            <a:r>
              <a:rPr lang="en-US" altLang="en-US" sz="4000" b="1" dirty="0" err="1">
                <a:solidFill>
                  <a:srgbClr val="C00000"/>
                </a:solidFill>
              </a:rPr>
              <a:t>Muerte</a:t>
            </a:r>
            <a:r>
              <a:rPr lang="en-US" altLang="en-US" sz="4000" b="1" dirty="0">
                <a:solidFill>
                  <a:srgbClr val="C00000"/>
                </a:solidFill>
              </a:rPr>
              <a:t> de Jesus </a:t>
            </a:r>
            <a:endParaRPr lang="en-US" altLang="en-US" sz="2400" b="1" dirty="0">
              <a:solidFill>
                <a:srgbClr val="C00000"/>
              </a:solidFill>
            </a:endParaRPr>
          </a:p>
        </p:txBody>
      </p:sp>
      <p:sp>
        <p:nvSpPr>
          <p:cNvPr id="321539" name="Rectangle 3"/>
          <p:cNvSpPr>
            <a:spLocks noGrp="1" noChangeArrowheads="1"/>
          </p:cNvSpPr>
          <p:nvPr>
            <p:ph type="body" idx="1"/>
          </p:nvPr>
        </p:nvSpPr>
        <p:spPr>
          <a:xfrm>
            <a:off x="2589212" y="2133600"/>
            <a:ext cx="8915400" cy="4365674"/>
          </a:xfrm>
        </p:spPr>
        <p:txBody>
          <a:bodyPr>
            <a:normAutofit/>
          </a:bodyPr>
          <a:lstStyle/>
          <a:p>
            <a:pPr marL="0" indent="0">
              <a:lnSpc>
                <a:spcPct val="90000"/>
              </a:lnSpc>
              <a:buNone/>
            </a:pPr>
            <a:r>
              <a:rPr lang="es-ES" altLang="en-US" sz="2800" b="1" dirty="0">
                <a:solidFill>
                  <a:srgbClr val="002060"/>
                </a:solidFill>
              </a:rPr>
              <a:t>La muerte de Jesús ocurrió alrededor de las 3:00 PM (la </a:t>
            </a:r>
            <a:r>
              <a:rPr lang="en-US" altLang="en-US" sz="2800" b="1" dirty="0">
                <a:solidFill>
                  <a:srgbClr val="002060"/>
                </a:solidFill>
              </a:rPr>
              <a:t> 9</a:t>
            </a:r>
            <a:r>
              <a:rPr lang="en-US" altLang="en-US" sz="2800" b="1" baseline="30000" dirty="0">
                <a:solidFill>
                  <a:srgbClr val="002060"/>
                </a:solidFill>
              </a:rPr>
              <a:t>th</a:t>
            </a:r>
            <a:r>
              <a:rPr lang="en-US" altLang="en-US" sz="2800" b="1" dirty="0">
                <a:solidFill>
                  <a:srgbClr val="002060"/>
                </a:solidFill>
              </a:rPr>
              <a:t> </a:t>
            </a:r>
            <a:r>
              <a:rPr lang="es-ES" altLang="en-US" sz="2800" b="1" dirty="0">
                <a:solidFill>
                  <a:srgbClr val="002060"/>
                </a:solidFill>
              </a:rPr>
              <a:t>hora desde el amanecer en el cómputo romano).</a:t>
            </a:r>
            <a:endParaRPr lang="en-US" altLang="en-US" sz="2800" b="1" dirty="0">
              <a:solidFill>
                <a:srgbClr val="002060"/>
              </a:solidFill>
            </a:endParaRPr>
          </a:p>
          <a:p>
            <a:pPr>
              <a:lnSpc>
                <a:spcPct val="90000"/>
              </a:lnSpc>
            </a:pPr>
            <a:r>
              <a:rPr lang="es-ES" altLang="en-US" sz="2200" i="1" dirty="0"/>
              <a:t>La gran oscuridad fue notada por un historiador antiguo, </a:t>
            </a:r>
            <a:r>
              <a:rPr lang="es-ES" altLang="en-US" sz="2200" i="1" dirty="0" err="1"/>
              <a:t>Thallus</a:t>
            </a:r>
            <a:r>
              <a:rPr lang="es-ES" altLang="en-US" sz="2200" i="1" dirty="0"/>
              <a:t>, quien escribió aproximadamente a mediados del siglo I y lo atribuyó a un eclipse (es el primer no cristiano en referirse a Jesús por escrito).</a:t>
            </a:r>
          </a:p>
          <a:p>
            <a:pPr>
              <a:lnSpc>
                <a:spcPct val="90000"/>
              </a:lnSpc>
            </a:pPr>
            <a:r>
              <a:rPr lang="es-ES" altLang="en-US" sz="2200" i="1" dirty="0"/>
              <a:t>El rasgado de la cortina interior del templo fue un poderoso símbolo de que el acceso a Dios ahora era posible de una manera nueva y poderosa.</a:t>
            </a:r>
          </a:p>
          <a:p>
            <a:pPr>
              <a:lnSpc>
                <a:spcPct val="90000"/>
              </a:lnSpc>
            </a:pPr>
            <a:r>
              <a:rPr lang="es-ES" altLang="en-US" sz="2200" i="1" dirty="0"/>
              <a:t>La exclamación final del centurión romano, como Pilato, ¡declaró inocente a Jesús!</a:t>
            </a:r>
            <a:endParaRPr lang="en-US" altLang="en-US" sz="2200" i="1" dirty="0"/>
          </a:p>
        </p:txBody>
      </p:sp>
    </p:spTree>
    <p:extLst>
      <p:ext uri="{BB962C8B-B14F-4D97-AF65-F5344CB8AC3E}">
        <p14:creationId xmlns:p14="http://schemas.microsoft.com/office/powerpoint/2010/main" val="37739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 calcmode="lin" valueType="num">
                                      <p:cBhvr additive="base">
                                        <p:cTn id="7" dur="500" fill="hold"/>
                                        <p:tgtEl>
                                          <p:spTgt spid="321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15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921695" y="182880"/>
            <a:ext cx="10838895" cy="1899138"/>
          </a:xfrm>
        </p:spPr>
        <p:txBody>
          <a:bodyPr>
            <a:normAutofit fontScale="90000"/>
          </a:bodyPr>
          <a:lstStyle/>
          <a:p>
            <a:pPr algn="l"/>
            <a:r>
              <a:rPr lang="en-US" altLang="en-US" sz="3200" b="1" dirty="0" err="1">
                <a:solidFill>
                  <a:srgbClr val="FFFF66"/>
                </a:solidFill>
                <a:latin typeface="Arial Narrow" panose="020B0606020202030204" pitchFamily="34" charset="0"/>
              </a:rPr>
              <a:t>Locacion</a:t>
            </a:r>
            <a:r>
              <a:rPr lang="en-US" altLang="en-US" sz="3200" b="1" dirty="0">
                <a:solidFill>
                  <a:srgbClr val="FFFF66"/>
                </a:solidFill>
                <a:latin typeface="Arial Narrow" panose="020B0606020202030204" pitchFamily="34" charset="0"/>
              </a:rPr>
              <a:t> del </a:t>
            </a:r>
            <a:r>
              <a:rPr lang="en-US" altLang="en-US" sz="3200" b="1" dirty="0" err="1">
                <a:solidFill>
                  <a:srgbClr val="FFFF66"/>
                </a:solidFill>
                <a:latin typeface="Arial Narrow" panose="020B0606020202030204" pitchFamily="34" charset="0"/>
              </a:rPr>
              <a:t>Calvario</a:t>
            </a:r>
            <a:r>
              <a:rPr lang="en-US" altLang="en-US" sz="3200" b="1" dirty="0">
                <a:solidFill>
                  <a:srgbClr val="FFFF66"/>
                </a:solidFill>
                <a:latin typeface="Arial Narrow" panose="020B0606020202030204" pitchFamily="34" charset="0"/>
              </a:rPr>
              <a:t> </a:t>
            </a:r>
            <a:br>
              <a:rPr lang="en-US" altLang="en-US" sz="3200" b="1" dirty="0">
                <a:latin typeface="Arial Narrow" panose="020B0606020202030204" pitchFamily="34" charset="0"/>
              </a:rPr>
            </a:br>
            <a:r>
              <a:rPr lang="en-US" altLang="en-US" sz="2200" b="1" dirty="0">
                <a:latin typeface="Arial Narrow" panose="020B0606020202030204" pitchFamily="34" charset="0"/>
              </a:rPr>
              <a:t>	 </a:t>
            </a:r>
            <a:r>
              <a:rPr lang="es-ES" altLang="en-US" sz="2200" b="1" dirty="0">
                <a:solidFill>
                  <a:srgbClr val="FFFF99"/>
                </a:solidFill>
                <a:latin typeface="Arial Narrow" panose="020B0606020202030204" pitchFamily="34" charset="0"/>
              </a:rPr>
              <a:t>El lugar exacto de la crucifixión ha sido difícil de alcanzar, exacerbado por la destrucción de la ciudad en el año 70 d. C. y su reconstrucción por Trajano en el siglo II. Se han defendido dos sitios principales (así como varios que son menos populares), el Calvario de Gordon y la Iglesia del Santo Sepulcro. El único marcador de identidad claro en los evangelios es que estaba fuera de la muralla de la ciudad (Mt. 19:20; cf. He. 13: 12-13).</a:t>
            </a:r>
            <a:endParaRPr lang="en-US" altLang="en-US" sz="2200" b="1" dirty="0">
              <a:solidFill>
                <a:srgbClr val="FFFF99"/>
              </a:solidFill>
              <a:latin typeface="Arial Narrow" panose="020B0606020202030204" pitchFamily="34" charset="0"/>
            </a:endParaRPr>
          </a:p>
        </p:txBody>
      </p:sp>
      <p:pic>
        <p:nvPicPr>
          <p:cNvPr id="318467" name="Picture 3" descr="NTA98"/>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b="-1964"/>
          <a:stretch>
            <a:fillRect/>
          </a:stretch>
        </p:blipFill>
        <p:spPr>
          <a:xfrm>
            <a:off x="921695" y="2362200"/>
            <a:ext cx="2971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8468" name="Picture 4" descr="NTA89"/>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330125" y="2430192"/>
            <a:ext cx="291465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8469" name="Text Box 5"/>
          <p:cNvSpPr txBox="1">
            <a:spLocks noChangeArrowheads="1"/>
          </p:cNvSpPr>
          <p:nvPr/>
        </p:nvSpPr>
        <p:spPr bwMode="auto">
          <a:xfrm>
            <a:off x="4051494" y="2332892"/>
            <a:ext cx="2743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n-US" sz="2000" b="1" dirty="0">
                <a:solidFill>
                  <a:srgbClr val="FFFF99"/>
                </a:solidFill>
                <a:latin typeface="Arial Narrow" panose="020B0606020202030204" pitchFamily="34" charset="0"/>
              </a:rPr>
              <a:t>El Calvario de Gordon (izquierda) fue identificado por el general británico Charles Gordon por razones místicas. La forma de la colina se parece un poco a una calavera.</a:t>
            </a:r>
            <a:endParaRPr lang="en-US" altLang="en-US" sz="2000" b="1" dirty="0">
              <a:solidFill>
                <a:srgbClr val="FFFF99"/>
              </a:solidFill>
              <a:latin typeface="Arial Narrow" panose="020B0606020202030204" pitchFamily="34" charset="0"/>
            </a:endParaRPr>
          </a:p>
        </p:txBody>
      </p:sp>
      <p:sp>
        <p:nvSpPr>
          <p:cNvPr id="318470" name="Text Box 6"/>
          <p:cNvSpPr txBox="1">
            <a:spLocks noChangeArrowheads="1"/>
          </p:cNvSpPr>
          <p:nvPr/>
        </p:nvSpPr>
        <p:spPr bwMode="auto">
          <a:xfrm>
            <a:off x="5236698" y="4700320"/>
            <a:ext cx="2895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n-US" sz="2000" b="1" dirty="0">
                <a:solidFill>
                  <a:srgbClr val="FFFF99"/>
                </a:solidFill>
                <a:latin typeface="Arial Narrow" panose="020B0606020202030204" pitchFamily="34" charset="0"/>
              </a:rPr>
              <a:t>La Iglesia del Santo Sepulcro (derecha) tiene el mejor testimonio de la antigüedad (Eusebio y Jerónimo). En general, la pregunta sigue abierta</a:t>
            </a:r>
            <a:r>
              <a:rPr lang="en-US" altLang="en-US" sz="2000" b="1" dirty="0">
                <a:solidFill>
                  <a:srgbClr val="FFFF99"/>
                </a:solidFill>
                <a:latin typeface="Arial Narrow" panose="020B0606020202030204" pitchFamily="34" charset="0"/>
              </a:rPr>
              <a:t>.</a:t>
            </a:r>
          </a:p>
        </p:txBody>
      </p:sp>
    </p:spTree>
    <p:extLst>
      <p:ext uri="{BB962C8B-B14F-4D97-AF65-F5344CB8AC3E}">
        <p14:creationId xmlns:p14="http://schemas.microsoft.com/office/powerpoint/2010/main" val="125763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8467"/>
                                        </p:tgtEl>
                                        <p:attrNameLst>
                                          <p:attrName>style.visibility</p:attrName>
                                        </p:attrNameLst>
                                      </p:cBhvr>
                                      <p:to>
                                        <p:strVal val="visible"/>
                                      </p:to>
                                    </p:set>
                                    <p:anim calcmode="lin" valueType="num">
                                      <p:cBhvr>
                                        <p:cTn id="7" dur="500" fill="hold"/>
                                        <p:tgtEl>
                                          <p:spTgt spid="318467"/>
                                        </p:tgtEl>
                                        <p:attrNameLst>
                                          <p:attrName>ppt_w</p:attrName>
                                        </p:attrNameLst>
                                      </p:cBhvr>
                                      <p:tavLst>
                                        <p:tav tm="0">
                                          <p:val>
                                            <p:fltVal val="0"/>
                                          </p:val>
                                        </p:tav>
                                        <p:tav tm="100000">
                                          <p:val>
                                            <p:strVal val="#ppt_w"/>
                                          </p:val>
                                        </p:tav>
                                      </p:tavLst>
                                    </p:anim>
                                    <p:anim calcmode="lin" valueType="num">
                                      <p:cBhvr>
                                        <p:cTn id="8" dur="500" fill="hold"/>
                                        <p:tgtEl>
                                          <p:spTgt spid="31846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8469">
                                            <p:txEl>
                                              <p:pRg st="0" end="0"/>
                                            </p:txEl>
                                          </p:spTgt>
                                        </p:tgtEl>
                                        <p:attrNameLst>
                                          <p:attrName>style.visibility</p:attrName>
                                        </p:attrNameLst>
                                      </p:cBhvr>
                                      <p:to>
                                        <p:strVal val="visible"/>
                                      </p:to>
                                    </p:set>
                                    <p:anim calcmode="lin" valueType="num">
                                      <p:cBhvr>
                                        <p:cTn id="11" dur="500" fill="hold"/>
                                        <p:tgtEl>
                                          <p:spTgt spid="3184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84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18468"/>
                                        </p:tgtEl>
                                        <p:attrNameLst>
                                          <p:attrName>style.visibility</p:attrName>
                                        </p:attrNameLst>
                                      </p:cBhvr>
                                      <p:to>
                                        <p:strVal val="visible"/>
                                      </p:to>
                                    </p:set>
                                    <p:anim calcmode="lin" valueType="num">
                                      <p:cBhvr>
                                        <p:cTn id="17" dur="500" fill="hold"/>
                                        <p:tgtEl>
                                          <p:spTgt spid="318468"/>
                                        </p:tgtEl>
                                        <p:attrNameLst>
                                          <p:attrName>ppt_w</p:attrName>
                                        </p:attrNameLst>
                                      </p:cBhvr>
                                      <p:tavLst>
                                        <p:tav tm="0">
                                          <p:val>
                                            <p:fltVal val="0"/>
                                          </p:val>
                                        </p:tav>
                                        <p:tav tm="100000">
                                          <p:val>
                                            <p:strVal val="#ppt_w"/>
                                          </p:val>
                                        </p:tav>
                                      </p:tavLst>
                                    </p:anim>
                                    <p:anim calcmode="lin" valueType="num">
                                      <p:cBhvr>
                                        <p:cTn id="18" dur="500" fill="hold"/>
                                        <p:tgtEl>
                                          <p:spTgt spid="318468"/>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18470">
                                            <p:txEl>
                                              <p:pRg st="0" end="0"/>
                                            </p:txEl>
                                          </p:spTgt>
                                        </p:tgtEl>
                                        <p:attrNameLst>
                                          <p:attrName>style.visibility</p:attrName>
                                        </p:attrNameLst>
                                      </p:cBhvr>
                                      <p:to>
                                        <p:strVal val="visible"/>
                                      </p:to>
                                    </p:set>
                                    <p:anim calcmode="lin" valueType="num">
                                      <p:cBhvr>
                                        <p:cTn id="21" dur="500" fill="hold"/>
                                        <p:tgtEl>
                                          <p:spTgt spid="31847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1847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6248399" y="152400"/>
            <a:ext cx="5047957" cy="762000"/>
          </a:xfrm>
        </p:spPr>
        <p:txBody>
          <a:bodyPr>
            <a:normAutofit fontScale="90000"/>
          </a:bodyPr>
          <a:lstStyle/>
          <a:p>
            <a:pPr algn="l"/>
            <a:r>
              <a:rPr lang="es-ES" altLang="en-US" sz="2800" b="1" dirty="0">
                <a:solidFill>
                  <a:srgbClr val="FFC000"/>
                </a:solidFill>
                <a:effectLst>
                  <a:outerShdw blurRad="38100" dist="38100" dir="2700000" algn="tl">
                    <a:srgbClr val="000000">
                      <a:alpha val="43137"/>
                    </a:srgbClr>
                  </a:outerShdw>
                </a:effectLst>
                <a:latin typeface="Eras Demi ITC" pitchFamily="34" charset="0"/>
              </a:rPr>
              <a:t>La vergüenza del entierro de Jesús</a:t>
            </a:r>
            <a:endParaRPr lang="en-US" altLang="en-US" sz="2800" b="1" dirty="0">
              <a:solidFill>
                <a:srgbClr val="FFC000"/>
              </a:solidFill>
              <a:effectLst>
                <a:outerShdw blurRad="38100" dist="38100" dir="2700000" algn="tl">
                  <a:srgbClr val="000000">
                    <a:alpha val="43137"/>
                  </a:srgbClr>
                </a:outerShdw>
              </a:effectLst>
              <a:latin typeface="Eras Demi ITC" pitchFamily="34" charset="0"/>
            </a:endParaRPr>
          </a:p>
        </p:txBody>
      </p:sp>
      <p:sp>
        <p:nvSpPr>
          <p:cNvPr id="319491" name="Rectangle 3"/>
          <p:cNvSpPr>
            <a:spLocks noGrp="1" noChangeArrowheads="1"/>
          </p:cNvSpPr>
          <p:nvPr>
            <p:ph type="body" sz="half" idx="1"/>
          </p:nvPr>
        </p:nvSpPr>
        <p:spPr>
          <a:xfrm>
            <a:off x="6324600" y="1097280"/>
            <a:ext cx="4343400" cy="5562600"/>
          </a:xfrm>
        </p:spPr>
        <p:txBody>
          <a:bodyPr>
            <a:normAutofit lnSpcReduction="10000"/>
          </a:bodyPr>
          <a:lstStyle/>
          <a:p>
            <a:pPr>
              <a:lnSpc>
                <a:spcPct val="90000"/>
              </a:lnSpc>
              <a:buFont typeface="Wingdings" panose="05000000000000000000" pitchFamily="2" charset="2"/>
              <a:buNone/>
            </a:pPr>
            <a:r>
              <a:rPr lang="es-ES" altLang="en-US" sz="2000" i="1" dirty="0">
                <a:solidFill>
                  <a:srgbClr val="FFFF99"/>
                </a:solidFill>
                <a:latin typeface="Arial Narrow" panose="020B0606020202030204" pitchFamily="34" charset="0"/>
              </a:rPr>
              <a:t>El entierro judío normal era en una tumba familiar, donde se lloraba con reverencia al ser querido. A Jesús, por el contrario, se le negaron los ritos funerarios habituales. En cambio, tuvo un entierro deshonroso en una tumba nueva (23:53) cuya misma novedad era en sí misma vergonzosa. No hubo una procesión tradicional a la tumba, no hubo expresiones públicas de condolencia a la familia y nadie para sentarse </a:t>
            </a:r>
            <a:r>
              <a:rPr lang="es-ES" altLang="en-US" sz="2000" i="1" dirty="0" err="1">
                <a:solidFill>
                  <a:srgbClr val="FFFF99"/>
                </a:solidFill>
                <a:latin typeface="Arial Narrow" panose="020B0606020202030204" pitchFamily="34" charset="0"/>
              </a:rPr>
              <a:t>shiv’ah</a:t>
            </a:r>
            <a:r>
              <a:rPr lang="es-ES" altLang="en-US" sz="2000" i="1" dirty="0">
                <a:solidFill>
                  <a:srgbClr val="FFFF99"/>
                </a:solidFill>
                <a:latin typeface="Arial Narrow" panose="020B0606020202030204" pitchFamily="34" charset="0"/>
              </a:rPr>
              <a:t> (duelo intenso).</a:t>
            </a:r>
          </a:p>
          <a:p>
            <a:pPr>
              <a:lnSpc>
                <a:spcPct val="90000"/>
              </a:lnSpc>
              <a:buFont typeface="Wingdings" panose="05000000000000000000" pitchFamily="2" charset="2"/>
              <a:buNone/>
            </a:pPr>
            <a:endParaRPr lang="es-ES" altLang="en-US" sz="2000"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s-ES" altLang="en-US" sz="2000" i="1" dirty="0">
                <a:solidFill>
                  <a:srgbClr val="FFFF99"/>
                </a:solidFill>
                <a:latin typeface="Arial Narrow" panose="020B0606020202030204" pitchFamily="34" charset="0"/>
              </a:rPr>
              <a:t>Si bien también se desconoce el lugar del entierro de Jesús, se habría parecido a esta tumba excavada del siglo I con su piedra rodante. También se usaron piedras cuadradas para bloquear, pero los registros de los evangelios dejan en claro que esta piedra era una piedra rodante.</a:t>
            </a:r>
            <a:endParaRPr lang="en-US" altLang="en-US" sz="2000" i="1" dirty="0">
              <a:solidFill>
                <a:srgbClr val="FFFF99"/>
              </a:solidFill>
              <a:latin typeface="Arial Narrow" panose="020B0606020202030204" pitchFamily="34" charset="0"/>
            </a:endParaRPr>
          </a:p>
        </p:txBody>
      </p:sp>
      <p:pic>
        <p:nvPicPr>
          <p:cNvPr id="319492" name="Picture 4" descr="NTA10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524000" y="0"/>
            <a:ext cx="461803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66552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4612" name="Rectangle 4"/>
          <p:cNvSpPr>
            <a:spLocks noGrp="1" noChangeArrowheads="1"/>
          </p:cNvSpPr>
          <p:nvPr>
            <p:ph type="title"/>
          </p:nvPr>
        </p:nvSpPr>
        <p:spPr>
          <a:xfrm>
            <a:off x="443132" y="231162"/>
            <a:ext cx="10939975" cy="745588"/>
          </a:xfrm>
        </p:spPr>
        <p:txBody>
          <a:bodyPr>
            <a:noAutofit/>
          </a:bodyPr>
          <a:lstStyle/>
          <a:p>
            <a:r>
              <a:rPr lang="es-ES" altLang="en-US" sz="2400" dirty="0">
                <a:solidFill>
                  <a:srgbClr val="FFC000"/>
                </a:solidFill>
                <a:latin typeface="Eras Demi ITC" pitchFamily="34" charset="0"/>
              </a:rPr>
              <a:t>Los dos sitios más populares para la ubicación del entierro de Jesús</a:t>
            </a:r>
            <a:endParaRPr lang="en-US" altLang="en-US" sz="2400" dirty="0">
              <a:solidFill>
                <a:srgbClr val="FFC000"/>
              </a:solidFill>
              <a:latin typeface="Eras Demi ITC" pitchFamily="34" charset="0"/>
            </a:endParaRPr>
          </a:p>
        </p:txBody>
      </p:sp>
      <p:pic>
        <p:nvPicPr>
          <p:cNvPr id="324615" name="Picture 7" descr="NTA99"/>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43131" y="976750"/>
            <a:ext cx="5718517" cy="37494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4616" name="Picture 8" descr="NTA89"/>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t="-399"/>
          <a:stretch>
            <a:fillRect/>
          </a:stretch>
        </p:blipFill>
        <p:spPr>
          <a:xfrm>
            <a:off x="7851069" y="975338"/>
            <a:ext cx="3675062"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4617" name="Text Box 9"/>
          <p:cNvSpPr txBox="1">
            <a:spLocks noChangeArrowheads="1"/>
          </p:cNvSpPr>
          <p:nvPr/>
        </p:nvSpPr>
        <p:spPr bwMode="auto">
          <a:xfrm>
            <a:off x="443132" y="4738469"/>
            <a:ext cx="6858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n-US" b="1" dirty="0">
                <a:solidFill>
                  <a:srgbClr val="FFFF99"/>
                </a:solidFill>
              </a:rPr>
              <a:t>La Tumba del Jardín fue ubicada por misioneros protestantes. Sin embargo, los arqueólogos creen que esta tumba es demasiado antigua (siglos VIII-VI a. C.) para ser la tumba de Jesús.</a:t>
            </a:r>
            <a:endParaRPr lang="en-US" altLang="en-US" b="1" dirty="0">
              <a:solidFill>
                <a:srgbClr val="FFFF99"/>
              </a:solidFill>
            </a:endParaRPr>
          </a:p>
        </p:txBody>
      </p:sp>
      <p:sp>
        <p:nvSpPr>
          <p:cNvPr id="324618" name="Text Box 10"/>
          <p:cNvSpPr txBox="1">
            <a:spLocks noChangeArrowheads="1"/>
          </p:cNvSpPr>
          <p:nvPr/>
        </p:nvSpPr>
        <p:spPr bwMode="auto">
          <a:xfrm>
            <a:off x="2440869" y="5438338"/>
            <a:ext cx="54102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endParaRPr lang="es-ES" altLang="en-US" b="1" dirty="0">
              <a:solidFill>
                <a:srgbClr val="FFFF99"/>
              </a:solidFill>
            </a:endParaRPr>
          </a:p>
          <a:p>
            <a:pPr algn="r">
              <a:spcBef>
                <a:spcPct val="50000"/>
              </a:spcBef>
            </a:pPr>
            <a:r>
              <a:rPr lang="es-ES" altLang="en-US" b="1" dirty="0">
                <a:solidFill>
                  <a:srgbClr val="FFFF99"/>
                </a:solidFill>
              </a:rPr>
              <a:t>La Iglesia del Santo Sepulcro ha sido venerada como el lugar de enterramiento de Jesús desde principios del siglo IV d.C.</a:t>
            </a:r>
            <a:r>
              <a:rPr lang="en-US" altLang="en-US" b="1" dirty="0">
                <a:solidFill>
                  <a:srgbClr val="FFFF99"/>
                </a:solidFill>
              </a:rPr>
              <a:t>.</a:t>
            </a:r>
          </a:p>
        </p:txBody>
      </p:sp>
    </p:spTree>
    <p:extLst>
      <p:ext uri="{BB962C8B-B14F-4D97-AF65-F5344CB8AC3E}">
        <p14:creationId xmlns:p14="http://schemas.microsoft.com/office/powerpoint/2010/main" val="1275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4615"/>
                                        </p:tgtEl>
                                        <p:attrNameLst>
                                          <p:attrName>style.visibility</p:attrName>
                                        </p:attrNameLst>
                                      </p:cBhvr>
                                      <p:to>
                                        <p:strVal val="visible"/>
                                      </p:to>
                                    </p:set>
                                    <p:anim calcmode="lin" valueType="num">
                                      <p:cBhvr>
                                        <p:cTn id="7" dur="500" fill="hold"/>
                                        <p:tgtEl>
                                          <p:spTgt spid="324615"/>
                                        </p:tgtEl>
                                        <p:attrNameLst>
                                          <p:attrName>ppt_w</p:attrName>
                                        </p:attrNameLst>
                                      </p:cBhvr>
                                      <p:tavLst>
                                        <p:tav tm="0">
                                          <p:val>
                                            <p:fltVal val="0"/>
                                          </p:val>
                                        </p:tav>
                                        <p:tav tm="100000">
                                          <p:val>
                                            <p:strVal val="#ppt_w"/>
                                          </p:val>
                                        </p:tav>
                                      </p:tavLst>
                                    </p:anim>
                                    <p:anim calcmode="lin" valueType="num">
                                      <p:cBhvr>
                                        <p:cTn id="8" dur="500" fill="hold"/>
                                        <p:tgtEl>
                                          <p:spTgt spid="32461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4617">
                                            <p:txEl>
                                              <p:pRg st="0" end="0"/>
                                            </p:txEl>
                                          </p:spTgt>
                                        </p:tgtEl>
                                        <p:attrNameLst>
                                          <p:attrName>style.visibility</p:attrName>
                                        </p:attrNameLst>
                                      </p:cBhvr>
                                      <p:to>
                                        <p:strVal val="visible"/>
                                      </p:to>
                                    </p:set>
                                    <p:anim calcmode="lin" valueType="num">
                                      <p:cBhvr>
                                        <p:cTn id="11" dur="500" fill="hold"/>
                                        <p:tgtEl>
                                          <p:spTgt spid="3246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46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24616"/>
                                        </p:tgtEl>
                                        <p:attrNameLst>
                                          <p:attrName>style.visibility</p:attrName>
                                        </p:attrNameLst>
                                      </p:cBhvr>
                                      <p:to>
                                        <p:strVal val="visible"/>
                                      </p:to>
                                    </p:set>
                                    <p:anim calcmode="lin" valueType="num">
                                      <p:cBhvr>
                                        <p:cTn id="17" dur="500" fill="hold"/>
                                        <p:tgtEl>
                                          <p:spTgt spid="324616"/>
                                        </p:tgtEl>
                                        <p:attrNameLst>
                                          <p:attrName>ppt_w</p:attrName>
                                        </p:attrNameLst>
                                      </p:cBhvr>
                                      <p:tavLst>
                                        <p:tav tm="0">
                                          <p:val>
                                            <p:fltVal val="0"/>
                                          </p:val>
                                        </p:tav>
                                        <p:tav tm="100000">
                                          <p:val>
                                            <p:strVal val="#ppt_w"/>
                                          </p:val>
                                        </p:tav>
                                      </p:tavLst>
                                    </p:anim>
                                    <p:anim calcmode="lin" valueType="num">
                                      <p:cBhvr>
                                        <p:cTn id="18" dur="500" fill="hold"/>
                                        <p:tgtEl>
                                          <p:spTgt spid="32461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24618">
                                            <p:txEl>
                                              <p:pRg st="1" end="1"/>
                                            </p:txEl>
                                          </p:spTgt>
                                        </p:tgtEl>
                                        <p:attrNameLst>
                                          <p:attrName>style.visibility</p:attrName>
                                        </p:attrNameLst>
                                      </p:cBhvr>
                                      <p:to>
                                        <p:strVal val="visible"/>
                                      </p:to>
                                    </p:set>
                                    <p:anim calcmode="lin" valueType="num">
                                      <p:cBhvr>
                                        <p:cTn id="21" dur="500" fill="hold"/>
                                        <p:tgtEl>
                                          <p:spTgt spid="32461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2461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Prayer/ </a:t>
            </a:r>
            <a:r>
              <a:rPr lang="en-US" b="1" dirty="0" err="1">
                <a:solidFill>
                  <a:srgbClr val="C00000"/>
                </a:solidFill>
              </a:rPr>
              <a:t>Oración</a:t>
            </a:r>
            <a:endParaRPr lang="en-US" b="1" dirty="0">
              <a:solidFill>
                <a:srgbClr val="C00000"/>
              </a:solidFill>
            </a:endParaRPr>
          </a:p>
        </p:txBody>
      </p:sp>
      <p:sp>
        <p:nvSpPr>
          <p:cNvPr id="3" name="Content Placeholder 2"/>
          <p:cNvSpPr>
            <a:spLocks noGrp="1"/>
          </p:cNvSpPr>
          <p:nvPr>
            <p:ph idx="1"/>
          </p:nvPr>
        </p:nvSpPr>
        <p:spPr>
          <a:xfrm>
            <a:off x="689527" y="2154866"/>
            <a:ext cx="4754343" cy="3012558"/>
          </a:xfrm>
        </p:spPr>
        <p:txBody>
          <a:bodyPr>
            <a:normAutofit fontScale="55000" lnSpcReduction="20000"/>
          </a:bodyPr>
          <a:lstStyle/>
          <a:p>
            <a:pPr marL="0" indent="0">
              <a:buNone/>
            </a:pPr>
            <a:r>
              <a:rPr lang="en-US" sz="2800" b="1" dirty="0">
                <a:solidFill>
                  <a:srgbClr val="002060"/>
                </a:solidFill>
              </a:rPr>
              <a:t>Both in Jesus’ own prayer life as well as his teachings, prayer occupies a central role:</a:t>
            </a:r>
          </a:p>
          <a:p>
            <a:pPr lvl="1"/>
            <a:r>
              <a:rPr lang="en-US" sz="2200" i="1" dirty="0"/>
              <a:t>Jesus prayed at his baptism (3:21), in lonely places (5:16), sometimes in the mountains (9:28), sometimes all night (6:12), often in private places (9:18), for Peter (22:32), in Gethsemane (22:39-44) and on the cross (23:46).</a:t>
            </a:r>
          </a:p>
          <a:p>
            <a:pPr lvl="1"/>
            <a:r>
              <a:rPr lang="en-US" sz="2200" i="1" dirty="0"/>
              <a:t>It was the striking prayer life of Jesus that prompted the disciples’ question, “Lord, teach us to pray,” and Jesus’ answer with what we call “The Lord’s Prayer” (11:1ff.).</a:t>
            </a:r>
          </a:p>
          <a:p>
            <a:pPr lvl="1"/>
            <a:r>
              <a:rPr lang="en-US" sz="2200" i="1" dirty="0"/>
              <a:t>It is Luke who provides us with Jesus’ parables about prayer (11:5-13; 18:1-8; cf. 10:2).</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Content Placeholder 2">
            <a:extLst>
              <a:ext uri="{FF2B5EF4-FFF2-40B4-BE49-F238E27FC236}">
                <a16:creationId xmlns:a16="http://schemas.microsoft.com/office/drawing/2014/main" id="{5A0EEB3E-1E65-41F8-8E31-A442E17B8528}"/>
              </a:ext>
            </a:extLst>
          </p:cNvPr>
          <p:cNvSpPr txBox="1">
            <a:spLocks/>
          </p:cNvSpPr>
          <p:nvPr/>
        </p:nvSpPr>
        <p:spPr>
          <a:xfrm>
            <a:off x="5443870" y="1905000"/>
            <a:ext cx="6358270" cy="4416055"/>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800" b="1" dirty="0">
              <a:solidFill>
                <a:srgbClr val="002060"/>
              </a:solidFill>
            </a:endParaRPr>
          </a:p>
          <a:p>
            <a:pPr marL="0" indent="0">
              <a:buNone/>
            </a:pPr>
            <a:r>
              <a:rPr lang="es-ES" sz="2800" b="1" dirty="0">
                <a:solidFill>
                  <a:srgbClr val="002060"/>
                </a:solidFill>
              </a:rPr>
              <a:t>Tanto en la propia vida de oración de Jesús como en sus enseñanzas, la oración ocupa un papel central:</a:t>
            </a:r>
            <a:endParaRPr lang="en-US" sz="2800" b="1" dirty="0">
              <a:solidFill>
                <a:srgbClr val="002060"/>
              </a:solidFill>
            </a:endParaRPr>
          </a:p>
          <a:p>
            <a:pPr lvl="1"/>
            <a:r>
              <a:rPr lang="es-ES" sz="2200" i="1" dirty="0"/>
              <a:t>Jesús oró en su bautismo (3:21), en lugares solitarios (5:16), a veces en las montañas (9:28), a veces toda la noche (6:12), a menudo en lugares privados (9:18), por Pedro (22:32), en Getsemaní (22: 39-44) y en la cruz (23:46).</a:t>
            </a:r>
          </a:p>
          <a:p>
            <a:pPr lvl="1"/>
            <a:r>
              <a:rPr lang="es-ES" sz="2200" i="1" dirty="0"/>
              <a:t>Fue la sorprendente vida de oración de Jesús lo que provocó la pregunta de los discípulos: "Señor, enséñanos a orar", y la respuesta de Jesús con lo que llamamos "El Padre Nuestro" (11: 1ss.).</a:t>
            </a:r>
          </a:p>
          <a:p>
            <a:pPr lvl="1"/>
            <a:r>
              <a:rPr lang="es-ES" sz="2200" i="1" dirty="0"/>
              <a:t>Es Lucas quien nos proporciona las parábolas de Jesús sobre la oración (11: 5-13; 18: 1-8; cf.10: 2).</a:t>
            </a:r>
            <a:endParaRPr lang="en-US" sz="2200" i="1" dirty="0"/>
          </a:p>
        </p:txBody>
      </p:sp>
    </p:spTree>
    <p:extLst>
      <p:ext uri="{BB962C8B-B14F-4D97-AF65-F5344CB8AC3E}">
        <p14:creationId xmlns:p14="http://schemas.microsoft.com/office/powerpoint/2010/main" val="239926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4000" dirty="0"/>
              <a:t>THE RESURRECTION</a:t>
            </a:r>
          </a:p>
          <a:p>
            <a:r>
              <a:rPr lang="en-US" sz="4000" dirty="0"/>
              <a:t>LA RESURRECION </a:t>
            </a:r>
          </a:p>
        </p:txBody>
      </p:sp>
    </p:spTree>
    <p:extLst>
      <p:ext uri="{BB962C8B-B14F-4D97-AF65-F5344CB8AC3E}">
        <p14:creationId xmlns:p14="http://schemas.microsoft.com/office/powerpoint/2010/main" val="12713550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1981200" y="76200"/>
            <a:ext cx="8229600" cy="788988"/>
          </a:xfrm>
        </p:spPr>
        <p:txBody>
          <a:bodyPr/>
          <a:lstStyle/>
          <a:p>
            <a:pPr algn="ctr"/>
            <a:r>
              <a:rPr lang="en-US" altLang="en-US" dirty="0">
                <a:solidFill>
                  <a:srgbClr val="FFFF99"/>
                </a:solidFill>
                <a:latin typeface="Impact" panose="020B0806030902050204" pitchFamily="34" charset="0"/>
              </a:rPr>
              <a:t>RESURRECION EN LOS CUATRO EVANGELIOS</a:t>
            </a:r>
          </a:p>
        </p:txBody>
      </p:sp>
      <p:sp>
        <p:nvSpPr>
          <p:cNvPr id="320515" name="Rectangle 3"/>
          <p:cNvSpPr>
            <a:spLocks noGrp="1" noChangeArrowheads="1"/>
          </p:cNvSpPr>
          <p:nvPr>
            <p:ph type="body" idx="1"/>
          </p:nvPr>
        </p:nvSpPr>
        <p:spPr>
          <a:xfrm>
            <a:off x="1752600" y="914400"/>
            <a:ext cx="2057400" cy="5791200"/>
          </a:xfrm>
          <a:solidFill>
            <a:srgbClr val="FFCC00"/>
          </a:solidFill>
          <a:ln w="12700">
            <a:solidFill>
              <a:schemeClr val="tx1"/>
            </a:solidFill>
            <a:miter lim="800000"/>
            <a:headEnd/>
            <a:tailEnd/>
          </a:ln>
        </p:spPr>
        <p:txBody>
          <a:bodyPr>
            <a:normAutofit/>
          </a:bodyPr>
          <a:lstStyle/>
          <a:p>
            <a:pPr algn="ctr">
              <a:buFont typeface="Wingdings" panose="05000000000000000000" pitchFamily="2" charset="2"/>
              <a:buNone/>
            </a:pPr>
            <a:r>
              <a:rPr lang="en-US" altLang="en-US" sz="2800" dirty="0">
                <a:solidFill>
                  <a:srgbClr val="663300"/>
                </a:solidFill>
                <a:effectLst>
                  <a:outerShdw blurRad="38100" dist="38100" dir="2700000" algn="tl">
                    <a:srgbClr val="000000">
                      <a:alpha val="43137"/>
                    </a:srgbClr>
                  </a:outerShdw>
                </a:effectLst>
                <a:latin typeface="Mistral" panose="03090702030407020403" pitchFamily="66" charset="0"/>
              </a:rPr>
              <a:t>Mateo</a:t>
            </a:r>
          </a:p>
          <a:p>
            <a:pPr>
              <a:spcBef>
                <a:spcPts val="600"/>
              </a:spcBef>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Jesús se aparece a las mujeres</a:t>
            </a: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El informe de la guardia</a:t>
            </a: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spcBef>
                <a:spcPts val="600"/>
              </a:spcBef>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Aparece a las once en Galilea</a:t>
            </a: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p:txBody>
      </p:sp>
      <p:sp>
        <p:nvSpPr>
          <p:cNvPr id="320516" name="Rectangle 4"/>
          <p:cNvSpPr>
            <a:spLocks noChangeArrowheads="1"/>
          </p:cNvSpPr>
          <p:nvPr/>
        </p:nvSpPr>
        <p:spPr bwMode="auto">
          <a:xfrm>
            <a:off x="3962400" y="914400"/>
            <a:ext cx="2057400" cy="5791200"/>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solidFill>
                  <a:srgbClr val="663300"/>
                </a:solidFill>
                <a:latin typeface="Mistral" panose="03090702030407020403" pitchFamily="66" charset="0"/>
              </a:rPr>
              <a:t>Marcos</a:t>
            </a:r>
          </a:p>
          <a:p>
            <a:pPr>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Jesús se aparece a las mujeres</a:t>
            </a: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(resumen de apariciones y ascensión en el final largo)</a:t>
            </a: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p:txBody>
      </p:sp>
      <p:sp>
        <p:nvSpPr>
          <p:cNvPr id="320517" name="Rectangle 5"/>
          <p:cNvSpPr>
            <a:spLocks noChangeArrowheads="1"/>
          </p:cNvSpPr>
          <p:nvPr/>
        </p:nvSpPr>
        <p:spPr bwMode="auto">
          <a:xfrm>
            <a:off x="6172200" y="914400"/>
            <a:ext cx="2057400" cy="5791200"/>
          </a:xfrm>
          <a:prstGeom prst="rect">
            <a:avLst/>
          </a:prstGeom>
          <a:solidFill>
            <a:srgbClr val="FFCC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solidFill>
                  <a:srgbClr val="663300"/>
                </a:solidFill>
                <a:latin typeface="Mistral" panose="03090702030407020403" pitchFamily="66" charset="0"/>
              </a:rPr>
              <a:t>Lucas</a:t>
            </a:r>
          </a:p>
          <a:p>
            <a:pPr>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Jesús se aparece a las mujeres</a:t>
            </a:r>
          </a:p>
          <a:p>
            <a:pPr>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Aparece a Cleofás y su compañero.</a:t>
            </a:r>
          </a:p>
          <a:p>
            <a:pPr>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Aparece la noche de Pascua</a:t>
            </a:r>
          </a:p>
          <a:p>
            <a:pPr>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Lleva a los discípulos a Betania y asciende al cielo.</a:t>
            </a: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p:txBody>
      </p:sp>
      <p:sp>
        <p:nvSpPr>
          <p:cNvPr id="320518" name="Rectangle 6"/>
          <p:cNvSpPr>
            <a:spLocks noChangeArrowheads="1"/>
          </p:cNvSpPr>
          <p:nvPr/>
        </p:nvSpPr>
        <p:spPr bwMode="auto">
          <a:xfrm>
            <a:off x="8382000" y="914400"/>
            <a:ext cx="2057400" cy="5791200"/>
          </a:xfrm>
          <a:prstGeom prst="rect">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solidFill>
                  <a:srgbClr val="663300"/>
                </a:solidFill>
                <a:latin typeface="Mistral" panose="03090702030407020403" pitchFamily="66" charset="0"/>
              </a:rPr>
              <a:t>Juan</a:t>
            </a: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Mistral" panose="03090702030407020403" pitchFamily="66" charset="0"/>
            </a:endParaRPr>
          </a:p>
          <a:p>
            <a:pPr>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Jesús se aparece a la Magdalena</a:t>
            </a: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s-E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Aparece la noche de Pascua</a:t>
            </a:r>
          </a:p>
          <a:p>
            <a:pPr>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Aparece a los discípulos con Tomás</a:t>
            </a:r>
          </a:p>
          <a:p>
            <a:pPr>
              <a:buFont typeface="Wingdings" panose="05000000000000000000" pitchFamily="2" charset="2"/>
              <a:buNone/>
            </a:pPr>
            <a:r>
              <a:rPr lang="es-ES" altLang="en-US" sz="2000" b="1" i="1" dirty="0">
                <a:solidFill>
                  <a:srgbClr val="000000"/>
                </a:solidFill>
                <a:effectLst>
                  <a:outerShdw blurRad="38100" dist="38100" dir="2700000" algn="tl">
                    <a:srgbClr val="FFFFFF"/>
                  </a:outerShdw>
                </a:effectLst>
                <a:latin typeface="Arial Narrow" panose="020B0606020202030204" pitchFamily="34" charset="0"/>
              </a:rPr>
              <a:t>Aparece a las siete en Galilea</a:t>
            </a: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p:txBody>
      </p:sp>
    </p:spTree>
    <p:extLst>
      <p:ext uri="{BB962C8B-B14F-4D97-AF65-F5344CB8AC3E}">
        <p14:creationId xmlns:p14="http://schemas.microsoft.com/office/powerpoint/2010/main" val="5243723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First Witnesses/ Los </a:t>
            </a:r>
            <a:r>
              <a:rPr lang="en-US" b="1" dirty="0" err="1">
                <a:solidFill>
                  <a:srgbClr val="C00000"/>
                </a:solidFill>
              </a:rPr>
              <a:t>Primeros</a:t>
            </a:r>
            <a:r>
              <a:rPr lang="en-US" b="1" dirty="0">
                <a:solidFill>
                  <a:srgbClr val="C00000"/>
                </a:solidFill>
              </a:rPr>
              <a:t> </a:t>
            </a:r>
            <a:r>
              <a:rPr lang="en-US" b="1" dirty="0" err="1">
                <a:solidFill>
                  <a:srgbClr val="C00000"/>
                </a:solidFill>
              </a:rPr>
              <a:t>Testigos</a:t>
            </a:r>
            <a:endParaRPr lang="en-US" b="1" dirty="0">
              <a:solidFill>
                <a:srgbClr val="C00000"/>
              </a:solidFill>
            </a:endParaRPr>
          </a:p>
        </p:txBody>
      </p:sp>
      <p:sp>
        <p:nvSpPr>
          <p:cNvPr id="3" name="Content Placeholder 2"/>
          <p:cNvSpPr>
            <a:spLocks noGrp="1"/>
          </p:cNvSpPr>
          <p:nvPr>
            <p:ph idx="1"/>
          </p:nvPr>
        </p:nvSpPr>
        <p:spPr>
          <a:xfrm>
            <a:off x="2589212" y="2133600"/>
            <a:ext cx="8915400" cy="4351606"/>
          </a:xfrm>
        </p:spPr>
        <p:txBody>
          <a:bodyPr>
            <a:normAutofit lnSpcReduction="10000"/>
          </a:bodyPr>
          <a:lstStyle/>
          <a:p>
            <a:pPr marL="0" indent="0">
              <a:buNone/>
            </a:pPr>
            <a:r>
              <a:rPr lang="es-ES" sz="2800" b="1" dirty="0">
                <a:solidFill>
                  <a:srgbClr val="002060"/>
                </a:solidFill>
              </a:rPr>
              <a:t>Habiendo marcado el lugar donde Jesús fue enterrado el viernes por la noche, las mujeres galileas esperaron hasta que pasó el sábado y regresaron a la tumba el domingo por la mañana temprano.</a:t>
            </a:r>
            <a:endParaRPr lang="en-US" sz="2800" b="1" dirty="0">
              <a:solidFill>
                <a:srgbClr val="002060"/>
              </a:solidFill>
            </a:endParaRPr>
          </a:p>
          <a:p>
            <a:pPr lvl="1"/>
            <a:r>
              <a:rPr lang="es-ES" sz="2200" i="1" dirty="0"/>
              <a:t>Al encontrar la tumba vacía, se encontraron con dos figuras que les anunciaron que Jesús había resucitado, recordándoles que Jesús había predicho esto mismo.</a:t>
            </a:r>
          </a:p>
          <a:p>
            <a:pPr lvl="1"/>
            <a:r>
              <a:rPr lang="es-ES" sz="2200" i="1" dirty="0"/>
              <a:t>Ellos informaron a los Once de lo que habían visto y oído, y aunque su historia parecía increíble, Pedro, al menos, fue a investigar y también encontró la tumba vacía.</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172</a:t>
            </a:fld>
            <a:endParaRPr lang="en-US" dirty="0"/>
          </a:p>
        </p:txBody>
      </p:sp>
    </p:spTree>
    <p:extLst>
      <p:ext uri="{BB962C8B-B14F-4D97-AF65-F5344CB8AC3E}">
        <p14:creationId xmlns:p14="http://schemas.microsoft.com/office/powerpoint/2010/main" val="28152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2133600" y="353337"/>
            <a:ext cx="8229600" cy="1550987"/>
          </a:xfrm>
        </p:spPr>
        <p:txBody>
          <a:bodyPr>
            <a:normAutofit/>
          </a:bodyPr>
          <a:lstStyle/>
          <a:p>
            <a:pPr algn="ctr"/>
            <a:r>
              <a:rPr lang="en-US" altLang="en-US" sz="4900" dirty="0">
                <a:solidFill>
                  <a:srgbClr val="FF9900"/>
                </a:solidFill>
                <a:latin typeface="Impact" panose="020B0806030902050204" pitchFamily="34" charset="0"/>
              </a:rPr>
              <a:t>FE DE PASCUA</a:t>
            </a:r>
            <a:br>
              <a:rPr lang="en-US" altLang="en-US" sz="4900" dirty="0">
                <a:solidFill>
                  <a:srgbClr val="FF9900"/>
                </a:solidFill>
                <a:latin typeface="Impact" panose="020B0806030902050204" pitchFamily="34" charset="0"/>
              </a:rPr>
            </a:br>
            <a:r>
              <a:rPr lang="en-US" altLang="en-US" dirty="0">
                <a:solidFill>
                  <a:srgbClr val="FFFF99"/>
                </a:solidFill>
                <a:latin typeface="Papyrus" panose="03070502060502030205" pitchFamily="66" charset="0"/>
              </a:rPr>
              <a:t>Los </a:t>
            </a:r>
            <a:r>
              <a:rPr lang="en-US" altLang="en-US" dirty="0" err="1">
                <a:solidFill>
                  <a:srgbClr val="FFFF99"/>
                </a:solidFill>
                <a:latin typeface="Papyrus" panose="03070502060502030205" pitchFamily="66" charset="0"/>
              </a:rPr>
              <a:t>evangelios</a:t>
            </a:r>
            <a:r>
              <a:rPr lang="en-US" altLang="en-US" dirty="0">
                <a:solidFill>
                  <a:srgbClr val="FFFF99"/>
                </a:solidFill>
                <a:latin typeface="Papyrus" panose="03070502060502030205" pitchFamily="66" charset="0"/>
              </a:rPr>
              <a:t> </a:t>
            </a:r>
            <a:r>
              <a:rPr lang="en-US" altLang="en-US" dirty="0" err="1">
                <a:solidFill>
                  <a:srgbClr val="FFFF99"/>
                </a:solidFill>
                <a:latin typeface="Papyrus" panose="03070502060502030205" pitchFamily="66" charset="0"/>
              </a:rPr>
              <a:t>ofrecen</a:t>
            </a:r>
            <a:r>
              <a:rPr lang="en-US" altLang="en-US" dirty="0">
                <a:solidFill>
                  <a:srgbClr val="FFFF99"/>
                </a:solidFill>
                <a:latin typeface="Papyrus" panose="03070502060502030205" pitchFamily="66" charset="0"/>
              </a:rPr>
              <a:t> dos testimonios</a:t>
            </a:r>
            <a:endParaRPr lang="en-US" altLang="en-US" dirty="0">
              <a:solidFill>
                <a:srgbClr val="FFFF99"/>
              </a:solidFill>
              <a:latin typeface="Matura MT Script Capitals" pitchFamily="66" charset="0"/>
            </a:endParaRPr>
          </a:p>
        </p:txBody>
      </p:sp>
      <p:sp>
        <p:nvSpPr>
          <p:cNvPr id="328707" name="AutoShape 3"/>
          <p:cNvSpPr>
            <a:spLocks noChangeArrowheads="1"/>
          </p:cNvSpPr>
          <p:nvPr/>
        </p:nvSpPr>
        <p:spPr bwMode="auto">
          <a:xfrm>
            <a:off x="1981200" y="2057400"/>
            <a:ext cx="4038600" cy="441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708" name="Text Box 4"/>
          <p:cNvSpPr txBox="1">
            <a:spLocks noChangeArrowheads="1"/>
          </p:cNvSpPr>
          <p:nvPr/>
        </p:nvSpPr>
        <p:spPr bwMode="auto">
          <a:xfrm>
            <a:off x="2285999" y="2285999"/>
            <a:ext cx="3594295"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50000"/>
              </a:lnSpc>
              <a:spcBef>
                <a:spcPct val="50000"/>
              </a:spcBef>
            </a:pPr>
            <a:r>
              <a:rPr lang="en-US" altLang="en-US" sz="3600" dirty="0">
                <a:solidFill>
                  <a:srgbClr val="FFCC00"/>
                </a:solidFill>
                <a:latin typeface="Arial Rounded MT Bold" pitchFamily="34" charset="0"/>
              </a:rPr>
              <a:t>INDIRECTO</a:t>
            </a:r>
          </a:p>
          <a:p>
            <a:pPr>
              <a:lnSpc>
                <a:spcPct val="50000"/>
              </a:lnSpc>
              <a:spcBef>
                <a:spcPct val="50000"/>
              </a:spcBef>
            </a:pPr>
            <a:r>
              <a:rPr lang="en-US" altLang="en-US" sz="2800" dirty="0">
                <a:solidFill>
                  <a:srgbClr val="FFCC00"/>
                </a:solidFill>
                <a:latin typeface="Arial Rounded MT Bold" pitchFamily="34" charset="0"/>
              </a:rPr>
              <a:t>(la </a:t>
            </a:r>
            <a:r>
              <a:rPr lang="en-US" altLang="en-US" sz="2800" dirty="0" err="1">
                <a:solidFill>
                  <a:srgbClr val="FFCC00"/>
                </a:solidFill>
                <a:latin typeface="Arial Rounded MT Bold" pitchFamily="34" charset="0"/>
              </a:rPr>
              <a:t>tumba</a:t>
            </a:r>
            <a:r>
              <a:rPr lang="en-US" altLang="en-US" sz="2800" dirty="0">
                <a:solidFill>
                  <a:srgbClr val="FFCC00"/>
                </a:solidFill>
                <a:latin typeface="Arial Rounded MT Bold" pitchFamily="34" charset="0"/>
              </a:rPr>
              <a:t> </a:t>
            </a:r>
            <a:r>
              <a:rPr lang="en-US" altLang="en-US" sz="2800" dirty="0" err="1">
                <a:solidFill>
                  <a:srgbClr val="FFCC00"/>
                </a:solidFill>
                <a:latin typeface="Arial Rounded MT Bold" pitchFamily="34" charset="0"/>
              </a:rPr>
              <a:t>vacia</a:t>
            </a:r>
            <a:r>
              <a:rPr lang="en-US" altLang="en-US" sz="2800" dirty="0">
                <a:solidFill>
                  <a:srgbClr val="FFCC00"/>
                </a:solidFill>
                <a:latin typeface="Arial Rounded MT Bold" pitchFamily="34" charset="0"/>
              </a:rPr>
              <a:t>)</a:t>
            </a:r>
          </a:p>
          <a:p>
            <a:pPr>
              <a:spcBef>
                <a:spcPct val="50000"/>
              </a:spcBef>
              <a:buFontTx/>
              <a:buChar char="•"/>
            </a:pPr>
            <a:r>
              <a:rPr lang="es-ES" altLang="en-US" sz="2000" b="1" dirty="0">
                <a:solidFill>
                  <a:srgbClr val="FFFF99"/>
                </a:solidFill>
              </a:rPr>
              <a:t>Testimonio de mujeres</a:t>
            </a:r>
          </a:p>
          <a:p>
            <a:pPr>
              <a:spcBef>
                <a:spcPct val="50000"/>
              </a:spcBef>
              <a:buFontTx/>
              <a:buChar char="•"/>
            </a:pPr>
            <a:r>
              <a:rPr lang="es-ES" altLang="en-US" sz="2000" b="1" dirty="0">
                <a:solidFill>
                  <a:srgbClr val="FFFF99"/>
                </a:solidFill>
              </a:rPr>
              <a:t> Anuncio de los ángeles</a:t>
            </a:r>
          </a:p>
          <a:p>
            <a:pPr>
              <a:spcBef>
                <a:spcPct val="50000"/>
              </a:spcBef>
              <a:buFontTx/>
              <a:buChar char="•"/>
            </a:pPr>
            <a:r>
              <a:rPr lang="es-ES" altLang="en-US" sz="2000" b="1" dirty="0">
                <a:solidFill>
                  <a:srgbClr val="FFFF99"/>
                </a:solidFill>
              </a:rPr>
              <a:t> Informe de los guardias (Matthew)</a:t>
            </a:r>
          </a:p>
          <a:p>
            <a:pPr>
              <a:spcBef>
                <a:spcPct val="50000"/>
              </a:spcBef>
              <a:buFontTx/>
              <a:buChar char="•"/>
            </a:pPr>
            <a:r>
              <a:rPr lang="es-ES" altLang="en-US" sz="2000" b="1" dirty="0">
                <a:solidFill>
                  <a:srgbClr val="FFFF99"/>
                </a:solidFill>
              </a:rPr>
              <a:t> Investigación de Pedro y el discípulo amado (Evangelio de Lucas y Juan)</a:t>
            </a:r>
            <a:endParaRPr lang="en-US" altLang="en-US" sz="2000" b="1" dirty="0">
              <a:solidFill>
                <a:srgbClr val="FFFF99"/>
              </a:solidFill>
            </a:endParaRPr>
          </a:p>
        </p:txBody>
      </p:sp>
      <p:sp>
        <p:nvSpPr>
          <p:cNvPr id="328709" name="AutoShape 5"/>
          <p:cNvSpPr>
            <a:spLocks noChangeArrowheads="1"/>
          </p:cNvSpPr>
          <p:nvPr/>
        </p:nvSpPr>
        <p:spPr bwMode="auto">
          <a:xfrm>
            <a:off x="6324600" y="2057400"/>
            <a:ext cx="4038600" cy="441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710" name="Text Box 6"/>
          <p:cNvSpPr txBox="1">
            <a:spLocks noChangeArrowheads="1"/>
          </p:cNvSpPr>
          <p:nvPr/>
        </p:nvSpPr>
        <p:spPr bwMode="auto">
          <a:xfrm>
            <a:off x="6705600" y="2286001"/>
            <a:ext cx="3505200"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50000"/>
              </a:lnSpc>
              <a:spcBef>
                <a:spcPct val="50000"/>
              </a:spcBef>
            </a:pPr>
            <a:r>
              <a:rPr lang="en-US" altLang="en-US" sz="3600" dirty="0">
                <a:solidFill>
                  <a:srgbClr val="FFCC00"/>
                </a:solidFill>
                <a:latin typeface="Arial Rounded MT Bold" pitchFamily="34" charset="0"/>
              </a:rPr>
              <a:t>DIRECTO</a:t>
            </a:r>
          </a:p>
          <a:p>
            <a:pPr>
              <a:lnSpc>
                <a:spcPct val="50000"/>
              </a:lnSpc>
              <a:spcBef>
                <a:spcPct val="50000"/>
              </a:spcBef>
            </a:pPr>
            <a:r>
              <a:rPr lang="en-US" altLang="en-US" sz="2800" dirty="0">
                <a:solidFill>
                  <a:srgbClr val="FFCC00"/>
                </a:solidFill>
                <a:latin typeface="Arial Rounded MT Bold" pitchFamily="34" charset="0"/>
              </a:rPr>
              <a:t>(</a:t>
            </a:r>
            <a:r>
              <a:rPr lang="en-US" altLang="en-US" sz="2800" dirty="0" err="1">
                <a:solidFill>
                  <a:srgbClr val="FFCC00"/>
                </a:solidFill>
                <a:latin typeface="Arial Rounded MT Bold" pitchFamily="34" charset="0"/>
              </a:rPr>
              <a:t>apariciones</a:t>
            </a:r>
            <a:r>
              <a:rPr lang="en-US" altLang="en-US" sz="2800" dirty="0">
                <a:solidFill>
                  <a:srgbClr val="FFCC00"/>
                </a:solidFill>
                <a:latin typeface="Arial Rounded MT Bold" pitchFamily="34" charset="0"/>
              </a:rPr>
              <a:t>)</a:t>
            </a:r>
          </a:p>
          <a:p>
            <a:pPr>
              <a:spcBef>
                <a:spcPct val="50000"/>
              </a:spcBef>
              <a:buFontTx/>
              <a:buChar char="•"/>
            </a:pPr>
            <a:r>
              <a:rPr lang="en-US" altLang="en-US" sz="2000" b="1" dirty="0">
                <a:solidFill>
                  <a:srgbClr val="FFFF99"/>
                </a:solidFill>
              </a:rPr>
              <a:t> </a:t>
            </a:r>
            <a:r>
              <a:rPr lang="es-ES" altLang="en-US" sz="2000" b="1" dirty="0">
                <a:solidFill>
                  <a:srgbClr val="FFFF99"/>
                </a:solidFill>
              </a:rPr>
              <a:t>A las mujeres</a:t>
            </a:r>
          </a:p>
          <a:p>
            <a:pPr>
              <a:spcBef>
                <a:spcPct val="50000"/>
              </a:spcBef>
              <a:buFontTx/>
              <a:buChar char="•"/>
            </a:pPr>
            <a:r>
              <a:rPr lang="es-ES" altLang="en-US" sz="2000" b="1" dirty="0">
                <a:solidFill>
                  <a:srgbClr val="FFFF99"/>
                </a:solidFill>
              </a:rPr>
              <a:t> A María Magdalena (Evangelio de Juan)</a:t>
            </a:r>
          </a:p>
          <a:p>
            <a:pPr>
              <a:spcBef>
                <a:spcPct val="50000"/>
              </a:spcBef>
              <a:buFontTx/>
              <a:buChar char="•"/>
            </a:pPr>
            <a:r>
              <a:rPr lang="es-ES" altLang="en-US" sz="2000" b="1" dirty="0">
                <a:solidFill>
                  <a:srgbClr val="FFFF99"/>
                </a:solidFill>
              </a:rPr>
              <a:t> A las dos en el Camino de Emaús (Evangelio de Lucas)</a:t>
            </a:r>
          </a:p>
          <a:p>
            <a:pPr>
              <a:spcBef>
                <a:spcPct val="50000"/>
              </a:spcBef>
              <a:buFontTx/>
              <a:buChar char="•"/>
            </a:pPr>
            <a:r>
              <a:rPr lang="es-ES" altLang="en-US" sz="2000" b="1" dirty="0">
                <a:solidFill>
                  <a:srgbClr val="FFFF99"/>
                </a:solidFill>
              </a:rPr>
              <a:t> A los apóstoles en varias ocasiones</a:t>
            </a:r>
            <a:endParaRPr lang="en-US" altLang="en-US" sz="2000" b="1" dirty="0">
              <a:solidFill>
                <a:srgbClr val="FFFF99"/>
              </a:solidFill>
            </a:endParaRPr>
          </a:p>
        </p:txBody>
      </p:sp>
    </p:spTree>
    <p:extLst>
      <p:ext uri="{BB962C8B-B14F-4D97-AF65-F5344CB8AC3E}">
        <p14:creationId xmlns:p14="http://schemas.microsoft.com/office/powerpoint/2010/main" val="365083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28707"/>
                                        </p:tgtEl>
                                        <p:attrNameLst>
                                          <p:attrName>style.visibility</p:attrName>
                                        </p:attrNameLst>
                                      </p:cBhvr>
                                      <p:to>
                                        <p:strVal val="visible"/>
                                      </p:to>
                                    </p:set>
                                    <p:animEffect transition="in" filter="randombar(horizontal)">
                                      <p:cBhvr>
                                        <p:cTn id="7" dur="500"/>
                                        <p:tgtEl>
                                          <p:spTgt spid="328707"/>
                                        </p:tgtEl>
                                      </p:cBhvr>
                                    </p:animEffect>
                                  </p:childTnLst>
                                </p:cTn>
                              </p:par>
                              <p:par>
                                <p:cTn id="8" presetID="14" presetClass="entr" presetSubtype="10" fill="hold" nodeType="withEffect">
                                  <p:stCondLst>
                                    <p:cond delay="0"/>
                                  </p:stCondLst>
                                  <p:childTnLst>
                                    <p:set>
                                      <p:cBhvr>
                                        <p:cTn id="9" dur="1" fill="hold">
                                          <p:stCondLst>
                                            <p:cond delay="0"/>
                                          </p:stCondLst>
                                        </p:cTn>
                                        <p:tgtEl>
                                          <p:spTgt spid="328708">
                                            <p:txEl>
                                              <p:pRg st="0" end="0"/>
                                            </p:txEl>
                                          </p:spTgt>
                                        </p:tgtEl>
                                        <p:attrNameLst>
                                          <p:attrName>style.visibility</p:attrName>
                                        </p:attrNameLst>
                                      </p:cBhvr>
                                      <p:to>
                                        <p:strVal val="visible"/>
                                      </p:to>
                                    </p:set>
                                    <p:animEffect transition="in" filter="randombar(horizontal)">
                                      <p:cBhvr>
                                        <p:cTn id="10" dur="500"/>
                                        <p:tgtEl>
                                          <p:spTgt spid="328708">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28708">
                                            <p:txEl>
                                              <p:pRg st="1" end="1"/>
                                            </p:txEl>
                                          </p:spTgt>
                                        </p:tgtEl>
                                        <p:attrNameLst>
                                          <p:attrName>style.visibility</p:attrName>
                                        </p:attrNameLst>
                                      </p:cBhvr>
                                      <p:to>
                                        <p:strVal val="visible"/>
                                      </p:to>
                                    </p:set>
                                    <p:animEffect transition="in" filter="randombar(horizontal)">
                                      <p:cBhvr>
                                        <p:cTn id="13" dur="500"/>
                                        <p:tgtEl>
                                          <p:spTgt spid="32870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328709"/>
                                        </p:tgtEl>
                                        <p:attrNameLst>
                                          <p:attrName>style.visibility</p:attrName>
                                        </p:attrNameLst>
                                      </p:cBhvr>
                                      <p:to>
                                        <p:strVal val="visible"/>
                                      </p:to>
                                    </p:set>
                                    <p:animEffect transition="in" filter="randombar(horizontal)">
                                      <p:cBhvr>
                                        <p:cTn id="18" dur="500"/>
                                        <p:tgtEl>
                                          <p:spTgt spid="328709"/>
                                        </p:tgtEl>
                                      </p:cBhvr>
                                    </p:animEffect>
                                  </p:childTnLst>
                                </p:cTn>
                              </p:par>
                              <p:par>
                                <p:cTn id="19" presetID="14" presetClass="entr" presetSubtype="10" fill="hold" nodeType="withEffect">
                                  <p:stCondLst>
                                    <p:cond delay="0"/>
                                  </p:stCondLst>
                                  <p:childTnLst>
                                    <p:set>
                                      <p:cBhvr>
                                        <p:cTn id="20" dur="1" fill="hold">
                                          <p:stCondLst>
                                            <p:cond delay="0"/>
                                          </p:stCondLst>
                                        </p:cTn>
                                        <p:tgtEl>
                                          <p:spTgt spid="328710">
                                            <p:txEl>
                                              <p:pRg st="0" end="0"/>
                                            </p:txEl>
                                          </p:spTgt>
                                        </p:tgtEl>
                                        <p:attrNameLst>
                                          <p:attrName>style.visibility</p:attrName>
                                        </p:attrNameLst>
                                      </p:cBhvr>
                                      <p:to>
                                        <p:strVal val="visible"/>
                                      </p:to>
                                    </p:set>
                                    <p:animEffect transition="in" filter="randombar(horizontal)">
                                      <p:cBhvr>
                                        <p:cTn id="21" dur="500"/>
                                        <p:tgtEl>
                                          <p:spTgt spid="328710">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28710">
                                            <p:txEl>
                                              <p:pRg st="1" end="1"/>
                                            </p:txEl>
                                          </p:spTgt>
                                        </p:tgtEl>
                                        <p:attrNameLst>
                                          <p:attrName>style.visibility</p:attrName>
                                        </p:attrNameLst>
                                      </p:cBhvr>
                                      <p:to>
                                        <p:strVal val="visible"/>
                                      </p:to>
                                    </p:set>
                                    <p:animEffect transition="in" filter="randombar(horizontal)">
                                      <p:cBhvr>
                                        <p:cTn id="24" dur="500"/>
                                        <p:tgtEl>
                                          <p:spTgt spid="328710">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28710">
                                            <p:txEl>
                                              <p:pRg st="2" end="2"/>
                                            </p:txEl>
                                          </p:spTgt>
                                        </p:tgtEl>
                                        <p:attrNameLst>
                                          <p:attrName>style.visibility</p:attrName>
                                        </p:attrNameLst>
                                      </p:cBhvr>
                                      <p:to>
                                        <p:strVal val="visible"/>
                                      </p:to>
                                    </p:set>
                                    <p:anim calcmode="lin" valueType="num">
                                      <p:cBhvr additive="base">
                                        <p:cTn id="29" dur="500" fill="hold"/>
                                        <p:tgtEl>
                                          <p:spTgt spid="32871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287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8710">
                                            <p:txEl>
                                              <p:pRg st="3" end="3"/>
                                            </p:txEl>
                                          </p:spTgt>
                                        </p:tgtEl>
                                        <p:attrNameLst>
                                          <p:attrName>style.visibility</p:attrName>
                                        </p:attrNameLst>
                                      </p:cBhvr>
                                      <p:to>
                                        <p:strVal val="visible"/>
                                      </p:to>
                                    </p:set>
                                    <p:anim calcmode="lin" valueType="num">
                                      <p:cBhvr additive="base">
                                        <p:cTn id="35" dur="500" fill="hold"/>
                                        <p:tgtEl>
                                          <p:spTgt spid="328710">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287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28710">
                                            <p:txEl>
                                              <p:pRg st="4" end="4"/>
                                            </p:txEl>
                                          </p:spTgt>
                                        </p:tgtEl>
                                        <p:attrNameLst>
                                          <p:attrName>style.visibility</p:attrName>
                                        </p:attrNameLst>
                                      </p:cBhvr>
                                      <p:to>
                                        <p:strVal val="visible"/>
                                      </p:to>
                                    </p:set>
                                    <p:anim calcmode="lin" valueType="num">
                                      <p:cBhvr additive="base">
                                        <p:cTn id="41" dur="500" fill="hold"/>
                                        <p:tgtEl>
                                          <p:spTgt spid="328710">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287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8710">
                                            <p:txEl>
                                              <p:pRg st="5" end="5"/>
                                            </p:txEl>
                                          </p:spTgt>
                                        </p:tgtEl>
                                        <p:attrNameLst>
                                          <p:attrName>style.visibility</p:attrName>
                                        </p:attrNameLst>
                                      </p:cBhvr>
                                      <p:to>
                                        <p:strVal val="visible"/>
                                      </p:to>
                                    </p:set>
                                    <p:anim calcmode="lin" valueType="num">
                                      <p:cBhvr additive="base">
                                        <p:cTn id="47" dur="500" fill="hold"/>
                                        <p:tgtEl>
                                          <p:spTgt spid="328710">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287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33046"/>
            <a:ext cx="9238004" cy="1271954"/>
          </a:xfrm>
        </p:spPr>
        <p:txBody>
          <a:bodyPr/>
          <a:lstStyle/>
          <a:p>
            <a:r>
              <a:rPr lang="en-US" b="1" dirty="0" err="1">
                <a:solidFill>
                  <a:srgbClr val="C00000"/>
                </a:solidFill>
              </a:rPr>
              <a:t>Aparicion</a:t>
            </a:r>
            <a:r>
              <a:rPr lang="en-US" b="1" dirty="0">
                <a:solidFill>
                  <a:srgbClr val="C00000"/>
                </a:solidFill>
              </a:rPr>
              <a:t> a Cleopas y </a:t>
            </a:r>
            <a:r>
              <a:rPr lang="en-US" b="1" dirty="0" err="1">
                <a:solidFill>
                  <a:srgbClr val="C00000"/>
                </a:solidFill>
              </a:rPr>
              <a:t>Compañia</a:t>
            </a:r>
            <a:r>
              <a:rPr lang="en-US" b="1" dirty="0">
                <a:solidFill>
                  <a:srgbClr val="C00000"/>
                </a:solidFill>
              </a:rPr>
              <a:t> </a:t>
            </a:r>
          </a:p>
        </p:txBody>
      </p:sp>
      <p:sp>
        <p:nvSpPr>
          <p:cNvPr id="3" name="Content Placeholder 2"/>
          <p:cNvSpPr>
            <a:spLocks noGrp="1"/>
          </p:cNvSpPr>
          <p:nvPr>
            <p:ph idx="1"/>
          </p:nvPr>
        </p:nvSpPr>
        <p:spPr>
          <a:xfrm>
            <a:off x="2589212" y="2133599"/>
            <a:ext cx="8904093" cy="4724401"/>
          </a:xfrm>
        </p:spPr>
        <p:txBody>
          <a:bodyPr>
            <a:normAutofit/>
          </a:bodyPr>
          <a:lstStyle/>
          <a:p>
            <a:pPr marL="0" indent="0">
              <a:buNone/>
            </a:pPr>
            <a:r>
              <a:rPr lang="es-ES" sz="2800" b="1" dirty="0">
                <a:solidFill>
                  <a:srgbClr val="002060"/>
                </a:solidFill>
              </a:rPr>
              <a:t>Solo Lucas nos cuenta el relato de la aparición de Jesús más tarde el domingo ante Cleofás y un compañero anónimo en el camino de Emaús a unas pocas millas de Jerusalén.</a:t>
            </a:r>
            <a:endParaRPr lang="en-US" sz="2800" b="1" dirty="0">
              <a:solidFill>
                <a:srgbClr val="002060"/>
              </a:solidFill>
            </a:endParaRPr>
          </a:p>
          <a:p>
            <a:pPr lvl="1"/>
            <a:r>
              <a:rPr lang="es-ES" sz="2200" i="1" dirty="0"/>
              <a:t>No lo reconocieron, pero sí conversaron con él sobre los hechos de los últimos días.</a:t>
            </a:r>
          </a:p>
          <a:p>
            <a:pPr lvl="1"/>
            <a:r>
              <a:rPr lang="es-ES" sz="2200" i="1" dirty="0"/>
              <a:t>En todas las secciones de la Biblia hebrea, la Torá, los profetas y los escritos (Salmos), Jesús explicó cómo su muerte fue un cumplimiento de las Escrituras.</a:t>
            </a:r>
          </a:p>
          <a:p>
            <a:pPr lvl="1"/>
            <a:r>
              <a:rPr lang="es-ES" sz="2200" i="1" dirty="0"/>
              <a:t>Al final, finalmente lo reconocieron por el familiar gesto de partir el pan, y luego desapareció.</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174</a:t>
            </a:fld>
            <a:endParaRPr lang="en-US" dirty="0"/>
          </a:p>
        </p:txBody>
      </p:sp>
    </p:spTree>
    <p:extLst>
      <p:ext uri="{BB962C8B-B14F-4D97-AF65-F5344CB8AC3E}">
        <p14:creationId xmlns:p14="http://schemas.microsoft.com/office/powerpoint/2010/main" val="3818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1599730" y="0"/>
            <a:ext cx="6572898" cy="6858000"/>
          </a:xfrm>
          <a:prstGeom prst="rect">
            <a:avLst/>
          </a:prstGeom>
        </p:spPr>
      </p:pic>
      <p:sp>
        <p:nvSpPr>
          <p:cNvPr id="6" name="TextBox 5"/>
          <p:cNvSpPr txBox="1"/>
          <p:nvPr/>
        </p:nvSpPr>
        <p:spPr>
          <a:xfrm>
            <a:off x="8454683" y="4740813"/>
            <a:ext cx="3221501" cy="707886"/>
          </a:xfrm>
          <a:prstGeom prst="rect">
            <a:avLst/>
          </a:prstGeom>
          <a:noFill/>
        </p:spPr>
        <p:txBody>
          <a:bodyPr wrap="square" rtlCol="0">
            <a:spAutoFit/>
          </a:bodyPr>
          <a:lstStyle/>
          <a:p>
            <a:r>
              <a:rPr lang="en-US" sz="2000" b="1" dirty="0">
                <a:solidFill>
                  <a:srgbClr val="FFFF99"/>
                </a:solidFill>
              </a:rPr>
              <a:t>Rembrandt, 1648</a:t>
            </a:r>
          </a:p>
          <a:p>
            <a:r>
              <a:rPr lang="en-US" sz="2000" b="1" dirty="0">
                <a:solidFill>
                  <a:srgbClr val="FFFF99"/>
                </a:solidFill>
              </a:rPr>
              <a:t>The </a:t>
            </a:r>
            <a:r>
              <a:rPr lang="en-US" sz="2000" b="1" dirty="0" err="1">
                <a:solidFill>
                  <a:srgbClr val="FFFF99"/>
                </a:solidFill>
              </a:rPr>
              <a:t>Lourvre</a:t>
            </a:r>
            <a:r>
              <a:rPr lang="en-US" sz="2000" b="1" dirty="0">
                <a:solidFill>
                  <a:srgbClr val="FFFF99"/>
                </a:solidFill>
              </a:rPr>
              <a:t>, Paris</a:t>
            </a:r>
          </a:p>
        </p:txBody>
      </p:sp>
    </p:spTree>
    <p:extLst>
      <p:ext uri="{BB962C8B-B14F-4D97-AF65-F5344CB8AC3E}">
        <p14:creationId xmlns:p14="http://schemas.microsoft.com/office/powerpoint/2010/main" val="35835066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C00000"/>
                </a:solidFill>
              </a:rPr>
              <a:t>La </a:t>
            </a:r>
            <a:r>
              <a:rPr lang="en-US" b="1" dirty="0" err="1">
                <a:solidFill>
                  <a:srgbClr val="C00000"/>
                </a:solidFill>
              </a:rPr>
              <a:t>Aparicion</a:t>
            </a:r>
            <a:r>
              <a:rPr lang="en-US" b="1" dirty="0">
                <a:solidFill>
                  <a:srgbClr val="C00000"/>
                </a:solidFill>
              </a:rPr>
              <a:t> a los Once </a:t>
            </a:r>
          </a:p>
        </p:txBody>
      </p:sp>
      <p:sp>
        <p:nvSpPr>
          <p:cNvPr id="4" name="Content Placeholder 3"/>
          <p:cNvSpPr>
            <a:spLocks noGrp="1"/>
          </p:cNvSpPr>
          <p:nvPr>
            <p:ph idx="1"/>
          </p:nvPr>
        </p:nvSpPr>
        <p:spPr>
          <a:xfrm>
            <a:off x="2589211" y="2133600"/>
            <a:ext cx="9072905" cy="4464148"/>
          </a:xfrm>
        </p:spPr>
        <p:txBody>
          <a:bodyPr>
            <a:normAutofit lnSpcReduction="10000"/>
          </a:bodyPr>
          <a:lstStyle/>
          <a:p>
            <a:pPr marL="0" indent="0">
              <a:buNone/>
            </a:pPr>
            <a:r>
              <a:rPr lang="es-ES" sz="2800" b="1" dirty="0">
                <a:solidFill>
                  <a:srgbClr val="002060"/>
                </a:solidFill>
              </a:rPr>
              <a:t>Cleofás y su compañero se apresuraron a informar a los Once de su encuentro con Jesús.</a:t>
            </a:r>
            <a:endParaRPr lang="en-US" sz="2800" b="1" dirty="0">
              <a:solidFill>
                <a:srgbClr val="002060"/>
              </a:solidFill>
            </a:endParaRPr>
          </a:p>
          <a:p>
            <a:pPr lvl="1"/>
            <a:r>
              <a:rPr lang="es-ES" sz="2200" i="1" dirty="0"/>
              <a:t>Que Lucas use el término "los Once" (24:33) presume tanto la desaparición de Judas, la ausencia de Tomás (cf. </a:t>
            </a:r>
            <a:r>
              <a:rPr lang="es-ES" sz="2200" i="1" dirty="0" err="1"/>
              <a:t>Jn</a:t>
            </a:r>
            <a:r>
              <a:rPr lang="es-ES" sz="2200" i="1" dirty="0"/>
              <a:t>. 20:24) y la eventual adición de Matías (cf. </a:t>
            </a:r>
            <a:r>
              <a:rPr lang="es-ES" sz="2200" i="1" dirty="0" err="1"/>
              <a:t>Hch</a:t>
            </a:r>
            <a:r>
              <a:rPr lang="es-ES" sz="2200" i="1" dirty="0"/>
              <a:t> 1: 15-26). ).</a:t>
            </a:r>
          </a:p>
          <a:p>
            <a:pPr lvl="1"/>
            <a:r>
              <a:rPr lang="es-ES" sz="2200" i="1" dirty="0"/>
              <a:t>Mientras Cleofás y su compañero estaban informando, Jesús se paró repentinamente entre ellos, invitándolos a examinar sus manos y pies, que aún tenían las marcas de la crucifixión.</a:t>
            </a:r>
          </a:p>
          <a:p>
            <a:pPr lvl="1"/>
            <a:r>
              <a:rPr lang="es-ES" sz="2200" i="1" dirty="0"/>
              <a:t>Él comió con ellos (cf. </a:t>
            </a:r>
            <a:r>
              <a:rPr lang="es-ES" sz="2200" i="1" dirty="0" err="1"/>
              <a:t>Hch</a:t>
            </a:r>
            <a:r>
              <a:rPr lang="es-ES" sz="2200" i="1" dirty="0"/>
              <a:t>. 10:41) y luego abrió sus mentes al cumplimiento de las Escrituras, comisionándolos a predicar el evangelio a las naciones.</a:t>
            </a:r>
            <a:r>
              <a:rPr lang="en-US" sz="2200" i="1" dirty="0"/>
              <a: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176</a:t>
            </a:fld>
            <a:endParaRPr lang="en-US" dirty="0"/>
          </a:p>
        </p:txBody>
      </p:sp>
    </p:spTree>
    <p:extLst>
      <p:ext uri="{BB962C8B-B14F-4D97-AF65-F5344CB8AC3E}">
        <p14:creationId xmlns:p14="http://schemas.microsoft.com/office/powerpoint/2010/main" val="159268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additive="base">
                                        <p:cTn id="1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Ascension/ La </a:t>
            </a:r>
            <a:r>
              <a:rPr lang="en-US" b="1" dirty="0" err="1">
                <a:solidFill>
                  <a:srgbClr val="C00000"/>
                </a:solidFill>
              </a:rPr>
              <a:t>Ascensión</a:t>
            </a:r>
            <a:r>
              <a:rPr lang="en-US" b="1" dirty="0">
                <a:solidFill>
                  <a:srgbClr val="C00000"/>
                </a:solidFill>
              </a:rPr>
              <a:t> </a:t>
            </a: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Lucas cierra su evangelio con la ascensión de Jesús en Betania.</a:t>
            </a:r>
            <a:endParaRPr lang="en-US" sz="2800" b="1" dirty="0">
              <a:solidFill>
                <a:srgbClr val="002060"/>
              </a:solidFill>
            </a:endParaRPr>
          </a:p>
          <a:p>
            <a:pPr lvl="1"/>
            <a:r>
              <a:rPr lang="es-ES" sz="2200" i="1" dirty="0"/>
              <a:t>Este final se abordará ahora con más detalle en el Libro de los Hechos, la segunda obra de Lucas.</a:t>
            </a:r>
          </a:p>
          <a:p>
            <a:pPr lvl="1"/>
            <a:r>
              <a:rPr lang="es-ES" sz="2200" i="1" dirty="0"/>
              <a:t>Deja a los discípulos en el templo de Jerusalén, donde esperarían el don del Espíritu.</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177</a:t>
            </a:fld>
            <a:endParaRPr lang="en-US" dirty="0"/>
          </a:p>
        </p:txBody>
      </p:sp>
    </p:spTree>
    <p:extLst>
      <p:ext uri="{BB962C8B-B14F-4D97-AF65-F5344CB8AC3E}">
        <p14:creationId xmlns:p14="http://schemas.microsoft.com/office/powerpoint/2010/main" val="1572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0587" y="239410"/>
            <a:ext cx="6414112" cy="6618590"/>
          </a:xfrm>
        </p:spPr>
        <p:txBody>
          <a:bodyPr>
            <a:noAutofit/>
          </a:bodyPr>
          <a:lstStyle/>
          <a:p>
            <a:pPr marL="0" indent="0">
              <a:spcBef>
                <a:spcPts val="600"/>
              </a:spcBef>
              <a:buNone/>
            </a:pPr>
            <a:r>
              <a:rPr lang="es-ES" sz="2400" b="1" i="1" dirty="0">
                <a:solidFill>
                  <a:srgbClr val="FFFF99"/>
                </a:solidFill>
              </a:rPr>
              <a:t>En Jesús se confirma la promesa,</a:t>
            </a:r>
          </a:p>
          <a:p>
            <a:pPr marL="0" indent="0">
              <a:spcBef>
                <a:spcPts val="600"/>
              </a:spcBef>
              <a:buNone/>
            </a:pPr>
            <a:r>
              <a:rPr lang="es-ES" sz="2400" b="1" i="1" dirty="0">
                <a:solidFill>
                  <a:srgbClr val="FFFF99"/>
                </a:solidFill>
              </a:rPr>
              <a:t>el pacto se renueva,</a:t>
            </a:r>
          </a:p>
          <a:p>
            <a:pPr marL="0" indent="0">
              <a:spcBef>
                <a:spcPts val="600"/>
              </a:spcBef>
              <a:buNone/>
            </a:pPr>
            <a:r>
              <a:rPr lang="es-ES" sz="2400" b="1" i="1" dirty="0">
                <a:solidFill>
                  <a:srgbClr val="FFFF99"/>
                </a:solidFill>
              </a:rPr>
              <a:t>las profecías se cumplen,</a:t>
            </a:r>
          </a:p>
          <a:p>
            <a:pPr marL="0" indent="0">
              <a:spcBef>
                <a:spcPts val="600"/>
              </a:spcBef>
              <a:buNone/>
            </a:pPr>
            <a:r>
              <a:rPr lang="es-ES" sz="2400" b="1" i="1" dirty="0">
                <a:solidFill>
                  <a:srgbClr val="FFFF99"/>
                </a:solidFill>
              </a:rPr>
              <a:t>la ley está reivindicada,</a:t>
            </a:r>
          </a:p>
          <a:p>
            <a:pPr marL="0" indent="0">
              <a:spcBef>
                <a:spcPts val="600"/>
              </a:spcBef>
              <a:buNone/>
            </a:pPr>
            <a:r>
              <a:rPr lang="es-ES" sz="2400" b="1" i="1" dirty="0">
                <a:solidFill>
                  <a:srgbClr val="FFFF99"/>
                </a:solidFill>
              </a:rPr>
              <a:t>la salvación se acerca,</a:t>
            </a:r>
          </a:p>
          <a:p>
            <a:pPr marL="0" indent="0">
              <a:spcBef>
                <a:spcPts val="600"/>
              </a:spcBef>
              <a:buNone/>
            </a:pPr>
            <a:r>
              <a:rPr lang="es-ES" sz="2400" b="1" i="1" dirty="0">
                <a:solidFill>
                  <a:srgbClr val="FFFF99"/>
                </a:solidFill>
              </a:rPr>
              <a:t>la historia sagrada ha llegado a su clímax,</a:t>
            </a:r>
          </a:p>
          <a:p>
            <a:pPr marL="0" indent="0">
              <a:spcBef>
                <a:spcPts val="600"/>
              </a:spcBef>
              <a:buNone/>
            </a:pPr>
            <a:r>
              <a:rPr lang="es-ES" sz="2400" b="1" i="1" dirty="0">
                <a:solidFill>
                  <a:srgbClr val="FFFF99"/>
                </a:solidFill>
              </a:rPr>
              <a:t>se ha ofrecido el sacrificio perfecto</a:t>
            </a:r>
          </a:p>
          <a:p>
            <a:pPr marL="0" indent="0">
              <a:spcBef>
                <a:spcPts val="600"/>
              </a:spcBef>
              <a:buNone/>
            </a:pPr>
            <a:r>
              <a:rPr lang="es-ES" sz="2400" b="1" i="1" dirty="0">
                <a:solidFill>
                  <a:srgbClr val="FFFF99"/>
                </a:solidFill>
              </a:rPr>
              <a:t>y aceptado,</a:t>
            </a:r>
          </a:p>
          <a:p>
            <a:pPr marL="0" indent="0">
              <a:spcBef>
                <a:spcPts val="600"/>
              </a:spcBef>
              <a:buNone/>
            </a:pPr>
            <a:r>
              <a:rPr lang="es-ES" sz="2400" b="1" i="1" dirty="0">
                <a:solidFill>
                  <a:srgbClr val="FFFF99"/>
                </a:solidFill>
              </a:rPr>
              <a:t>el gran sacerdote de la casa de Dios se ha sentado a la diestra de Dios,</a:t>
            </a:r>
          </a:p>
          <a:p>
            <a:pPr marL="0" indent="0">
              <a:spcBef>
                <a:spcPts val="600"/>
              </a:spcBef>
              <a:buNone/>
            </a:pPr>
            <a:r>
              <a:rPr lang="es-ES" sz="2400" b="1" i="1" dirty="0">
                <a:solidFill>
                  <a:srgbClr val="FFFF99"/>
                </a:solidFill>
              </a:rPr>
              <a:t>el Profeta como Moisés ha sido levantado,</a:t>
            </a:r>
          </a:p>
          <a:p>
            <a:pPr marL="0" indent="0">
              <a:spcBef>
                <a:spcPts val="600"/>
              </a:spcBef>
              <a:buNone/>
            </a:pPr>
            <a:r>
              <a:rPr lang="es-ES" sz="2400" b="1" i="1" dirty="0">
                <a:solidFill>
                  <a:srgbClr val="FFFF99"/>
                </a:solidFill>
              </a:rPr>
              <a:t>reina el Hijo de David,</a:t>
            </a:r>
            <a:endParaRPr lang="en-US" sz="2400" b="1" dirty="0">
              <a:solidFill>
                <a:srgbClr val="FFFF99"/>
              </a:solidFill>
            </a:endParaRPr>
          </a:p>
        </p:txBody>
      </p:sp>
      <p:sp>
        <p:nvSpPr>
          <p:cNvPr id="7" name="Content Placeholder 6"/>
          <p:cNvSpPr>
            <a:spLocks noGrp="1"/>
          </p:cNvSpPr>
          <p:nvPr>
            <p:ph sz="half" idx="2"/>
          </p:nvPr>
        </p:nvSpPr>
        <p:spPr>
          <a:xfrm>
            <a:off x="6794699" y="239410"/>
            <a:ext cx="5190978" cy="6527409"/>
          </a:xfrm>
        </p:spPr>
        <p:txBody>
          <a:bodyPr>
            <a:normAutofit lnSpcReduction="10000"/>
          </a:bodyPr>
          <a:lstStyle/>
          <a:p>
            <a:pPr marL="0" indent="0">
              <a:spcBef>
                <a:spcPts val="600"/>
              </a:spcBef>
              <a:buNone/>
            </a:pPr>
            <a:endParaRPr lang="es-ES" sz="2400" b="1" i="1" dirty="0">
              <a:solidFill>
                <a:srgbClr val="FFFF99"/>
              </a:solidFill>
            </a:endParaRPr>
          </a:p>
          <a:p>
            <a:pPr marL="0" indent="0">
              <a:spcBef>
                <a:spcPts val="600"/>
              </a:spcBef>
              <a:buNone/>
            </a:pPr>
            <a:r>
              <a:rPr lang="es-ES" sz="2400" b="1" i="1" dirty="0">
                <a:solidFill>
                  <a:srgbClr val="FFFF99"/>
                </a:solidFill>
              </a:rPr>
              <a:t>el reino de Dios ha sido inaugurado,</a:t>
            </a:r>
          </a:p>
          <a:p>
            <a:pPr marL="0" indent="0">
              <a:spcBef>
                <a:spcPts val="600"/>
              </a:spcBef>
              <a:buNone/>
            </a:pPr>
            <a:r>
              <a:rPr lang="es-ES" sz="2400" b="1" i="1" dirty="0">
                <a:solidFill>
                  <a:srgbClr val="FFFF99"/>
                </a:solidFill>
              </a:rPr>
              <a:t>el Hijo del Hombre ha recibido dominio del Anciano de Días,</a:t>
            </a:r>
          </a:p>
          <a:p>
            <a:pPr marL="0" indent="0">
              <a:spcBef>
                <a:spcPts val="600"/>
              </a:spcBef>
              <a:buNone/>
            </a:pPr>
            <a:r>
              <a:rPr lang="es-ES" sz="2400" b="1" i="1" dirty="0">
                <a:solidFill>
                  <a:srgbClr val="FFFF99"/>
                </a:solidFill>
              </a:rPr>
              <a:t>el Siervo del Señor,</a:t>
            </a:r>
          </a:p>
          <a:p>
            <a:pPr marL="0" indent="0">
              <a:spcBef>
                <a:spcPts val="600"/>
              </a:spcBef>
              <a:buNone/>
            </a:pPr>
            <a:r>
              <a:rPr lang="es-ES" sz="2400" b="1" i="1" dirty="0">
                <a:solidFill>
                  <a:srgbClr val="FFFF99"/>
                </a:solidFill>
              </a:rPr>
              <a:t>habiendo sido herido hasta la muerte</a:t>
            </a:r>
          </a:p>
          <a:p>
            <a:pPr marL="0" indent="0">
              <a:spcBef>
                <a:spcPts val="600"/>
              </a:spcBef>
              <a:buNone/>
            </a:pPr>
            <a:r>
              <a:rPr lang="es-ES" sz="2400" b="1" i="1" dirty="0">
                <a:solidFill>
                  <a:srgbClr val="FFFF99"/>
                </a:solidFill>
              </a:rPr>
              <a:t>por la transgresión de su pueblo</a:t>
            </a:r>
          </a:p>
          <a:p>
            <a:pPr marL="0" indent="0">
              <a:spcBef>
                <a:spcPts val="600"/>
              </a:spcBef>
              <a:buNone/>
            </a:pPr>
            <a:r>
              <a:rPr lang="es-ES" sz="2400" b="1" i="1" dirty="0">
                <a:solidFill>
                  <a:srgbClr val="FFFF99"/>
                </a:solidFill>
              </a:rPr>
              <a:t>y cargó con el pecado de muchos,</a:t>
            </a:r>
          </a:p>
          <a:p>
            <a:pPr marL="0" indent="0">
              <a:spcBef>
                <a:spcPts val="600"/>
              </a:spcBef>
              <a:buNone/>
            </a:pPr>
            <a:r>
              <a:rPr lang="es-ES" sz="2400" b="1" i="1" dirty="0">
                <a:solidFill>
                  <a:srgbClr val="FFFF99"/>
                </a:solidFill>
              </a:rPr>
              <a:t>ha cumplido el propósito divino,</a:t>
            </a:r>
          </a:p>
          <a:p>
            <a:pPr marL="0" indent="0">
              <a:spcBef>
                <a:spcPts val="600"/>
              </a:spcBef>
              <a:buNone/>
            </a:pPr>
            <a:r>
              <a:rPr lang="es-ES" sz="2400" b="1" i="1" dirty="0">
                <a:solidFill>
                  <a:srgbClr val="FFFF99"/>
                </a:solidFill>
              </a:rPr>
              <a:t>ha visto la luz después de la aflicción de su alma y ahora es exaltado y alabado y enaltecido.</a:t>
            </a:r>
            <a:endParaRPr lang="en-US" sz="800" b="1" dirty="0">
              <a:solidFill>
                <a:srgbClr val="FFFF99"/>
              </a:solidFill>
            </a:endParaRPr>
          </a:p>
          <a:p>
            <a:pPr marL="0" indent="0">
              <a:buNone/>
            </a:pPr>
            <a:r>
              <a:rPr lang="en-US" sz="1600" dirty="0">
                <a:solidFill>
                  <a:schemeClr val="bg1"/>
                </a:solidFill>
              </a:rPr>
              <a:t>								F. F. Bruce</a:t>
            </a:r>
          </a:p>
        </p:txBody>
      </p:sp>
    </p:spTree>
    <p:extLst>
      <p:ext uri="{BB962C8B-B14F-4D97-AF65-F5344CB8AC3E}">
        <p14:creationId xmlns:p14="http://schemas.microsoft.com/office/powerpoint/2010/main" val="327213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Holy Spirit/ El Espiritu Santo </a:t>
            </a:r>
          </a:p>
        </p:txBody>
      </p:sp>
      <p:sp>
        <p:nvSpPr>
          <p:cNvPr id="3" name="Content Placeholder 2"/>
          <p:cNvSpPr>
            <a:spLocks noGrp="1"/>
          </p:cNvSpPr>
          <p:nvPr>
            <p:ph idx="1"/>
          </p:nvPr>
        </p:nvSpPr>
        <p:spPr>
          <a:xfrm>
            <a:off x="687388" y="1905000"/>
            <a:ext cx="4662193" cy="4373526"/>
          </a:xfrm>
        </p:spPr>
        <p:txBody>
          <a:bodyPr>
            <a:normAutofit fontScale="77500" lnSpcReduction="20000"/>
          </a:bodyPr>
          <a:lstStyle/>
          <a:p>
            <a:pPr marL="0" indent="0">
              <a:buNone/>
            </a:pPr>
            <a:r>
              <a:rPr lang="en-US" sz="2800" b="1" dirty="0">
                <a:solidFill>
                  <a:srgbClr val="002060"/>
                </a:solidFill>
              </a:rPr>
              <a:t>Beginning with the birth narratives, Luke heralds the return of the quenched prophetic Spirit which had not been active since the last of the writing prophets.</a:t>
            </a:r>
          </a:p>
          <a:p>
            <a:pPr lvl="1"/>
            <a:r>
              <a:rPr lang="en-US" sz="2200" i="1" dirty="0"/>
              <a:t>John the Baptist (1:15), Mary (1:35), Elizabeth (1:41), Zechariah (1:67) and Simeon (2:26-27) were all filled with the Spirit.</a:t>
            </a:r>
          </a:p>
          <a:p>
            <a:pPr lvl="1"/>
            <a:r>
              <a:rPr lang="en-US" sz="2200" i="1" dirty="0"/>
              <a:t>Jesus himself was full of the Spirit (3:22; 4:1, 14, 18; 10:21)</a:t>
            </a:r>
          </a:p>
          <a:p>
            <a:pPr lvl="1"/>
            <a:r>
              <a:rPr lang="en-US" sz="2200" i="1" dirty="0"/>
              <a:t>Jesus would be both the bearer of the Spirit and the giver of the Spirit (3:16; cf. 11:13; 24:49; Ac. 2:33).</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Content Placeholder 2">
            <a:extLst>
              <a:ext uri="{FF2B5EF4-FFF2-40B4-BE49-F238E27FC236}">
                <a16:creationId xmlns:a16="http://schemas.microsoft.com/office/drawing/2014/main" id="{477BDE35-B2C8-4B56-95D9-74D2E6843E88}"/>
              </a:ext>
            </a:extLst>
          </p:cNvPr>
          <p:cNvSpPr txBox="1">
            <a:spLocks/>
          </p:cNvSpPr>
          <p:nvPr/>
        </p:nvSpPr>
        <p:spPr>
          <a:xfrm>
            <a:off x="5349581" y="1905000"/>
            <a:ext cx="6686475" cy="437352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Comenzando con las narraciones del nacimiento, Lucas anuncia el regreso del Espíritu profético apagado que no había estado activo desde el último de los profetas escritores.</a:t>
            </a:r>
            <a:endParaRPr lang="en-US" sz="2800" b="1" dirty="0">
              <a:solidFill>
                <a:srgbClr val="002060"/>
              </a:solidFill>
            </a:endParaRPr>
          </a:p>
          <a:p>
            <a:pPr lvl="1"/>
            <a:r>
              <a:rPr lang="es-ES" sz="2200" i="1" dirty="0"/>
              <a:t>Juan el Bautista (1:15), María (1:35), Isabel (1:41), Zacarías (1:67) y Simeón (2: 26-27) fueron llenos del Espíritu.</a:t>
            </a:r>
          </a:p>
          <a:p>
            <a:pPr lvl="1"/>
            <a:r>
              <a:rPr lang="es-ES" sz="2200" i="1" dirty="0"/>
              <a:t>Jesús mismo estaba lleno del Espíritu (3:22; 4: 1, 14, 18; 10:21)</a:t>
            </a:r>
          </a:p>
          <a:p>
            <a:pPr lvl="1"/>
            <a:r>
              <a:rPr lang="es-ES" sz="2200" i="1" dirty="0"/>
              <a:t>Jesús sería tanto el portador del Espíritu como el dador del Espíritu (3:16; cf.11: 13; 24:49; Hechos 2:33).</a:t>
            </a:r>
            <a:endParaRPr lang="en-US" sz="2200" i="1" dirty="0"/>
          </a:p>
        </p:txBody>
      </p:sp>
    </p:spTree>
    <p:extLst>
      <p:ext uri="{BB962C8B-B14F-4D97-AF65-F5344CB8AC3E}">
        <p14:creationId xmlns:p14="http://schemas.microsoft.com/office/powerpoint/2010/main" val="17521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70000" lnSpcReduction="20000"/>
          </a:bodyPr>
          <a:lstStyle/>
          <a:p>
            <a:r>
              <a:rPr lang="en-US" sz="3400" dirty="0"/>
              <a:t>THE BIRTH AND INFANCY NARRATIVES</a:t>
            </a:r>
          </a:p>
          <a:p>
            <a:r>
              <a:rPr lang="es-ES" sz="4000" dirty="0"/>
              <a:t>LAS NARRATIVAS DEL NACIMIENTO Y LA INFANCIA</a:t>
            </a:r>
            <a:endParaRPr lang="en-US" sz="4000" dirty="0"/>
          </a:p>
        </p:txBody>
      </p:sp>
    </p:spTree>
    <p:extLst>
      <p:ext uri="{BB962C8B-B14F-4D97-AF65-F5344CB8AC3E}">
        <p14:creationId xmlns:p14="http://schemas.microsoft.com/office/powerpoint/2010/main" val="64208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403295"/>
            <a:ext cx="8915399" cy="1126283"/>
          </a:xfrm>
        </p:spPr>
        <p:txBody>
          <a:bodyPr>
            <a:normAutofit/>
          </a:bodyPr>
          <a:lstStyle/>
          <a:p>
            <a:r>
              <a:rPr lang="en-US" sz="4000" dirty="0"/>
              <a:t>INTRODUCCION </a:t>
            </a:r>
          </a:p>
        </p:txBody>
      </p:sp>
    </p:spTree>
    <p:extLst>
      <p:ext uri="{BB962C8B-B14F-4D97-AF65-F5344CB8AC3E}">
        <p14:creationId xmlns:p14="http://schemas.microsoft.com/office/powerpoint/2010/main" val="428118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solidFill>
                  <a:srgbClr val="C00000"/>
                </a:solidFill>
              </a:rPr>
              <a:t>RENEWAL OF GOD’S REDEMPTIVE WORK IN THE HISTORY OF SALVATION</a:t>
            </a:r>
            <a:br>
              <a:rPr lang="es-ES" sz="2700" b="1" dirty="0">
                <a:solidFill>
                  <a:srgbClr val="C00000"/>
                </a:solidFill>
              </a:rPr>
            </a:br>
            <a:r>
              <a:rPr lang="es-ES" sz="2700" b="1" dirty="0">
                <a:solidFill>
                  <a:srgbClr val="C00000"/>
                </a:solidFill>
              </a:rPr>
              <a:t>RENOVACIÓN DE LA OBRA REDENTIVA DE DIOS EN LA HISTORIA DE LA SALVACIÓN</a:t>
            </a:r>
            <a:endParaRPr lang="en-US" sz="2000" b="1" dirty="0">
              <a:solidFill>
                <a:srgbClr val="C00000"/>
              </a:solidFill>
            </a:endParaRPr>
          </a:p>
        </p:txBody>
      </p:sp>
      <p:sp>
        <p:nvSpPr>
          <p:cNvPr id="3" name="Content Placeholder 2"/>
          <p:cNvSpPr>
            <a:spLocks noGrp="1"/>
          </p:cNvSpPr>
          <p:nvPr>
            <p:ph idx="1"/>
          </p:nvPr>
        </p:nvSpPr>
        <p:spPr>
          <a:xfrm>
            <a:off x="531812" y="2455788"/>
            <a:ext cx="5002435" cy="3778102"/>
          </a:xfrm>
        </p:spPr>
        <p:txBody>
          <a:bodyPr>
            <a:normAutofit fontScale="77500" lnSpcReduction="20000"/>
          </a:bodyPr>
          <a:lstStyle/>
          <a:p>
            <a:pPr marL="0" indent="0">
              <a:buNone/>
            </a:pPr>
            <a:r>
              <a:rPr lang="en-US" sz="2800" b="1" dirty="0">
                <a:solidFill>
                  <a:srgbClr val="002060"/>
                </a:solidFill>
              </a:rPr>
              <a:t>The first two chapters of Luke set the stage for the entire gospel.</a:t>
            </a:r>
          </a:p>
          <a:p>
            <a:pPr lvl="1"/>
            <a:r>
              <a:rPr lang="en-US" sz="2200" i="1" dirty="0"/>
              <a:t>Like Matthew, they tell the birth stories of Jesus, but unlike Matthew, they do so from the standpoint of the women rather than the men.</a:t>
            </a:r>
          </a:p>
          <a:p>
            <a:pPr lvl="1"/>
            <a:r>
              <a:rPr lang="en-US" sz="2200" i="1" dirty="0"/>
              <a:t>In these stories there is a sense of a new beginning—but with pronounced links to the ancient history of Israel and God’s promises.</a:t>
            </a:r>
          </a:p>
          <a:p>
            <a:pPr lvl="1"/>
            <a:r>
              <a:rPr lang="en-US" sz="2200" i="1" dirty="0"/>
              <a:t>God who had been silent in speech for four centuries was now once more speaking through the Spirit.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Content Placeholder 2">
            <a:extLst>
              <a:ext uri="{FF2B5EF4-FFF2-40B4-BE49-F238E27FC236}">
                <a16:creationId xmlns:a16="http://schemas.microsoft.com/office/drawing/2014/main" id="{F6D98DA9-C566-4836-8088-BA060F83BE95}"/>
              </a:ext>
            </a:extLst>
          </p:cNvPr>
          <p:cNvSpPr txBox="1">
            <a:spLocks/>
          </p:cNvSpPr>
          <p:nvPr/>
        </p:nvSpPr>
        <p:spPr>
          <a:xfrm>
            <a:off x="5534247" y="2455788"/>
            <a:ext cx="6125941" cy="377810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Los dos primeros capítulos de Lucas preparan el escenario para todo el evangelio.</a:t>
            </a:r>
            <a:endParaRPr lang="en-US" sz="2800" b="1" dirty="0">
              <a:solidFill>
                <a:srgbClr val="002060"/>
              </a:solidFill>
            </a:endParaRPr>
          </a:p>
          <a:p>
            <a:pPr lvl="1"/>
            <a:r>
              <a:rPr lang="es-ES" sz="2200" i="1" dirty="0"/>
              <a:t>Como Mateo, cuentan las historias del nacimiento de Jesús, pero a diferencia de Mateo, lo hacen desde el punto de vista de las mujeres en lugar de los hombres.</a:t>
            </a:r>
          </a:p>
          <a:p>
            <a:pPr lvl="1"/>
            <a:r>
              <a:rPr lang="es-ES" sz="2200" i="1" dirty="0"/>
              <a:t>En estas historias hay una sensación de un nuevo comienzo, pero con vínculos pronunciados con la historia antigua de Israel y las promesas de Dios.</a:t>
            </a:r>
          </a:p>
          <a:p>
            <a:pPr lvl="1"/>
            <a:r>
              <a:rPr lang="es-ES" sz="2200" i="1" dirty="0"/>
              <a:t>Dios, que había estado callado durante cuatro siglos, ahora hablaba una vez más a través del Espíritu.</a:t>
            </a:r>
            <a:endParaRPr lang="en-US" sz="2200" i="1" dirty="0"/>
          </a:p>
        </p:txBody>
      </p:sp>
    </p:spTree>
    <p:extLst>
      <p:ext uri="{BB962C8B-B14F-4D97-AF65-F5344CB8AC3E}">
        <p14:creationId xmlns:p14="http://schemas.microsoft.com/office/powerpoint/2010/main" val="40100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2798764" y="657664"/>
            <a:ext cx="7793037" cy="1462087"/>
          </a:xfrm>
        </p:spPr>
        <p:txBody>
          <a:bodyPr>
            <a:normAutofit fontScale="90000"/>
          </a:bodyPr>
          <a:lstStyle/>
          <a:p>
            <a:pPr algn="ct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The Birth Narratives/ </a:t>
            </a:r>
            <a:r>
              <a:rPr lang="en-US" altLang="en-US" sz="4800" dirty="0" err="1">
                <a:solidFill>
                  <a:srgbClr val="FFC000"/>
                </a:solidFill>
                <a:effectLst>
                  <a:outerShdw blurRad="38100" dist="38100" dir="2700000" algn="tl">
                    <a:srgbClr val="000000">
                      <a:alpha val="43137"/>
                    </a:srgbClr>
                  </a:outerShdw>
                </a:effectLst>
                <a:latin typeface="Impact" panose="020B0806030902050204" pitchFamily="34" charset="0"/>
              </a:rPr>
              <a:t>Narrativas</a:t>
            </a: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 del Nacimiento </a:t>
            </a:r>
          </a:p>
        </p:txBody>
      </p:sp>
      <p:sp>
        <p:nvSpPr>
          <p:cNvPr id="153603" name="Rectangle 3"/>
          <p:cNvSpPr>
            <a:spLocks noGrp="1" noChangeArrowheads="1"/>
          </p:cNvSpPr>
          <p:nvPr>
            <p:ph type="body" sz="half" idx="1"/>
          </p:nvPr>
        </p:nvSpPr>
        <p:spPr>
          <a:xfrm>
            <a:off x="2596655" y="2057400"/>
            <a:ext cx="3962400" cy="4572000"/>
          </a:xfrm>
        </p:spPr>
        <p:txBody>
          <a:bodyPr>
            <a:normAutofit fontScale="92500" lnSpcReduction="10000"/>
          </a:bodyPr>
          <a:lstStyle/>
          <a:p>
            <a:pPr>
              <a:lnSpc>
                <a:spcPct val="9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MATEO </a:t>
            </a:r>
          </a:p>
          <a:p>
            <a:pPr>
              <a:lnSpc>
                <a:spcPct val="90000"/>
              </a:lnSpc>
              <a:buFont typeface="Wingdings" panose="05000000000000000000" pitchFamily="2" charset="2"/>
              <a:buNone/>
            </a:pPr>
            <a:r>
              <a:rPr lang="en-US" altLang="en-US" sz="2800" b="1" dirty="0">
                <a:solidFill>
                  <a:srgbClr val="FFFF99"/>
                </a:solidFill>
              </a:rPr>
              <a:t>(</a:t>
            </a:r>
            <a:r>
              <a:rPr lang="en-US" altLang="en-US" sz="2800" b="1" dirty="0" err="1">
                <a:solidFill>
                  <a:srgbClr val="FFFF99"/>
                </a:solidFill>
              </a:rPr>
              <a:t>Desde</a:t>
            </a:r>
            <a:r>
              <a:rPr lang="en-US" altLang="en-US" sz="2800" b="1" dirty="0">
                <a:solidFill>
                  <a:srgbClr val="FFFF99"/>
                </a:solidFill>
              </a:rPr>
              <a:t> </a:t>
            </a:r>
            <a:r>
              <a:rPr lang="en-US" altLang="en-US" sz="2800" b="1" dirty="0" err="1">
                <a:solidFill>
                  <a:srgbClr val="FFFF99"/>
                </a:solidFill>
              </a:rPr>
              <a:t>el</a:t>
            </a:r>
            <a:r>
              <a:rPr lang="en-US" altLang="en-US" sz="2800" b="1" dirty="0">
                <a:solidFill>
                  <a:srgbClr val="FFFF99"/>
                </a:solidFill>
              </a:rPr>
              <a:t> punto de vista de Jose)</a:t>
            </a:r>
          </a:p>
          <a:p>
            <a:pPr>
              <a:lnSpc>
                <a:spcPct val="90000"/>
              </a:lnSpc>
            </a:pPr>
            <a:r>
              <a:rPr lang="es-ES" altLang="en-US" sz="2800" i="1" dirty="0">
                <a:solidFill>
                  <a:schemeClr val="bg1"/>
                </a:solidFill>
                <a:latin typeface="Arial Narrow" panose="020B0606020202030204" pitchFamily="34" charset="0"/>
              </a:rPr>
              <a:t>Genealogía (1: 1-17)</a:t>
            </a:r>
          </a:p>
          <a:p>
            <a:pPr>
              <a:lnSpc>
                <a:spcPct val="90000"/>
              </a:lnSpc>
            </a:pPr>
            <a:r>
              <a:rPr lang="es-ES" altLang="en-US" sz="2800" i="1" dirty="0">
                <a:solidFill>
                  <a:schemeClr val="bg1"/>
                </a:solidFill>
                <a:latin typeface="Arial Narrow" panose="020B0606020202030204" pitchFamily="34" charset="0"/>
              </a:rPr>
              <a:t>Concepción virginal de Jesús (1: 18-25)</a:t>
            </a:r>
          </a:p>
          <a:p>
            <a:pPr>
              <a:lnSpc>
                <a:spcPct val="90000"/>
              </a:lnSpc>
            </a:pPr>
            <a:r>
              <a:rPr lang="es-ES" altLang="en-US" sz="2800" i="1" dirty="0">
                <a:solidFill>
                  <a:schemeClr val="bg1"/>
                </a:solidFill>
                <a:latin typeface="Arial Narrow" panose="020B0606020202030204" pitchFamily="34" charset="0"/>
              </a:rPr>
              <a:t>Visita de los magos (2: 1-12)</a:t>
            </a:r>
          </a:p>
          <a:p>
            <a:pPr>
              <a:lnSpc>
                <a:spcPct val="90000"/>
              </a:lnSpc>
            </a:pPr>
            <a:r>
              <a:rPr lang="es-ES" altLang="en-US" sz="2800" i="1" dirty="0">
                <a:solidFill>
                  <a:schemeClr val="bg1"/>
                </a:solidFill>
                <a:latin typeface="Arial Narrow" panose="020B0606020202030204" pitchFamily="34" charset="0"/>
              </a:rPr>
              <a:t>Huida a Egipto (2: 13-18)</a:t>
            </a:r>
          </a:p>
          <a:p>
            <a:pPr>
              <a:lnSpc>
                <a:spcPct val="90000"/>
              </a:lnSpc>
            </a:pPr>
            <a:r>
              <a:rPr lang="es-ES" altLang="en-US" sz="2800" i="1" dirty="0">
                <a:solidFill>
                  <a:schemeClr val="bg1"/>
                </a:solidFill>
                <a:latin typeface="Arial Narrow" panose="020B0606020202030204" pitchFamily="34" charset="0"/>
              </a:rPr>
              <a:t>Regreso a Nazaret (2: 19-23)</a:t>
            </a:r>
            <a:endParaRPr lang="en-US" altLang="en-US" sz="2800" i="1" dirty="0">
              <a:solidFill>
                <a:schemeClr val="bg1"/>
              </a:solidFill>
              <a:latin typeface="Arial Narrow" panose="020B0606020202030204" pitchFamily="34" charset="0"/>
            </a:endParaRPr>
          </a:p>
        </p:txBody>
      </p:sp>
      <p:sp>
        <p:nvSpPr>
          <p:cNvPr id="153604" name="Rectangle 4"/>
          <p:cNvSpPr>
            <a:spLocks noGrp="1" noChangeArrowheads="1"/>
          </p:cNvSpPr>
          <p:nvPr>
            <p:ph type="body" sz="half" idx="2"/>
          </p:nvPr>
        </p:nvSpPr>
        <p:spPr>
          <a:xfrm>
            <a:off x="7009230" y="2057400"/>
            <a:ext cx="4764088" cy="4572000"/>
          </a:xfrm>
        </p:spPr>
        <p:txBody>
          <a:bodyPr>
            <a:normAutofit fontScale="92500" lnSpcReduction="20000"/>
          </a:bodyPr>
          <a:lstStyle/>
          <a:p>
            <a:pPr>
              <a:lnSpc>
                <a:spcPct val="9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LUCAS</a:t>
            </a:r>
          </a:p>
          <a:p>
            <a:pPr>
              <a:lnSpc>
                <a:spcPct val="90000"/>
              </a:lnSpc>
              <a:buFont typeface="Wingdings" panose="05000000000000000000" pitchFamily="2" charset="2"/>
              <a:buNone/>
            </a:pPr>
            <a:r>
              <a:rPr lang="en-US" altLang="en-US" sz="2800" b="1" dirty="0">
                <a:solidFill>
                  <a:srgbClr val="FFFF99"/>
                </a:solidFill>
              </a:rPr>
              <a:t>(</a:t>
            </a:r>
            <a:r>
              <a:rPr lang="en-US" altLang="en-US" sz="2800" b="1" dirty="0" err="1">
                <a:solidFill>
                  <a:srgbClr val="FFFF99"/>
                </a:solidFill>
              </a:rPr>
              <a:t>Desde</a:t>
            </a:r>
            <a:r>
              <a:rPr lang="en-US" altLang="en-US" sz="2800" b="1" dirty="0">
                <a:solidFill>
                  <a:srgbClr val="FFFF99"/>
                </a:solidFill>
              </a:rPr>
              <a:t> </a:t>
            </a:r>
            <a:r>
              <a:rPr lang="en-US" altLang="en-US" sz="2800" b="1" dirty="0" err="1">
                <a:solidFill>
                  <a:srgbClr val="FFFF99"/>
                </a:solidFill>
              </a:rPr>
              <a:t>el</a:t>
            </a:r>
            <a:r>
              <a:rPr lang="en-US" altLang="en-US" sz="2800" b="1" dirty="0">
                <a:solidFill>
                  <a:srgbClr val="FFFF99"/>
                </a:solidFill>
              </a:rPr>
              <a:t> punto de vista de Maria)</a:t>
            </a:r>
          </a:p>
          <a:p>
            <a:pPr>
              <a:lnSpc>
                <a:spcPct val="90000"/>
              </a:lnSpc>
            </a:pPr>
            <a:endParaRPr lang="es-ES" altLang="en-US" sz="2800" i="1" dirty="0">
              <a:solidFill>
                <a:schemeClr val="bg1"/>
              </a:solidFill>
              <a:latin typeface="Arial Narrow" panose="020B0606020202030204" pitchFamily="34" charset="0"/>
            </a:endParaRPr>
          </a:p>
          <a:p>
            <a:pPr>
              <a:lnSpc>
                <a:spcPct val="90000"/>
              </a:lnSpc>
            </a:pPr>
            <a:r>
              <a:rPr lang="es-ES" altLang="en-US" sz="2800" i="1" dirty="0">
                <a:solidFill>
                  <a:schemeClr val="bg1"/>
                </a:solidFill>
                <a:latin typeface="Arial Narrow" panose="020B0606020202030204" pitchFamily="34" charset="0"/>
              </a:rPr>
              <a:t>Anunciación de Juan (1: 5-25)</a:t>
            </a:r>
          </a:p>
          <a:p>
            <a:pPr>
              <a:lnSpc>
                <a:spcPct val="90000"/>
              </a:lnSpc>
            </a:pPr>
            <a:r>
              <a:rPr lang="es-ES" altLang="en-US" sz="2800" i="1" dirty="0">
                <a:solidFill>
                  <a:schemeClr val="bg1"/>
                </a:solidFill>
                <a:latin typeface="Arial Narrow" panose="020B0606020202030204" pitchFamily="34" charset="0"/>
              </a:rPr>
              <a:t>Anunciación de Jesús (1: 26-38)</a:t>
            </a:r>
          </a:p>
          <a:p>
            <a:pPr>
              <a:lnSpc>
                <a:spcPct val="90000"/>
              </a:lnSpc>
            </a:pPr>
            <a:r>
              <a:rPr lang="es-ES" altLang="en-US" sz="2800" i="1" dirty="0">
                <a:solidFill>
                  <a:schemeClr val="bg1"/>
                </a:solidFill>
                <a:latin typeface="Arial Narrow" panose="020B0606020202030204" pitchFamily="34" charset="0"/>
              </a:rPr>
              <a:t>María visita a </a:t>
            </a:r>
            <a:r>
              <a:rPr lang="es-ES" altLang="en-US" sz="2800" i="1" dirty="0" err="1">
                <a:solidFill>
                  <a:schemeClr val="bg1"/>
                </a:solidFill>
                <a:latin typeface="Arial Narrow" panose="020B0606020202030204" pitchFamily="34" charset="0"/>
              </a:rPr>
              <a:t>Elisabet</a:t>
            </a:r>
            <a:r>
              <a:rPr lang="es-ES" altLang="en-US" sz="2800" i="1" dirty="0">
                <a:solidFill>
                  <a:schemeClr val="bg1"/>
                </a:solidFill>
                <a:latin typeface="Arial Narrow" panose="020B0606020202030204" pitchFamily="34" charset="0"/>
              </a:rPr>
              <a:t> (1: 39-56)</a:t>
            </a:r>
          </a:p>
          <a:p>
            <a:pPr>
              <a:lnSpc>
                <a:spcPct val="90000"/>
              </a:lnSpc>
            </a:pPr>
            <a:r>
              <a:rPr lang="es-ES" altLang="en-US" sz="2800" i="1" dirty="0">
                <a:solidFill>
                  <a:schemeClr val="bg1"/>
                </a:solidFill>
                <a:latin typeface="Arial Narrow" panose="020B0606020202030204" pitchFamily="34" charset="0"/>
              </a:rPr>
              <a:t>Nacimiento de Juan (1: 57-80)</a:t>
            </a:r>
          </a:p>
          <a:p>
            <a:pPr>
              <a:lnSpc>
                <a:spcPct val="90000"/>
              </a:lnSpc>
            </a:pPr>
            <a:r>
              <a:rPr lang="es-ES" altLang="en-US" sz="2800" i="1" dirty="0">
                <a:solidFill>
                  <a:schemeClr val="bg1"/>
                </a:solidFill>
                <a:latin typeface="Arial Narrow" panose="020B0606020202030204" pitchFamily="34" charset="0"/>
              </a:rPr>
              <a:t>Nacimiento de Jesús (2: 1-7)</a:t>
            </a:r>
          </a:p>
          <a:p>
            <a:pPr>
              <a:lnSpc>
                <a:spcPct val="90000"/>
              </a:lnSpc>
            </a:pPr>
            <a:r>
              <a:rPr lang="es-ES" altLang="en-US" sz="2800" i="1" dirty="0">
                <a:solidFill>
                  <a:schemeClr val="bg1"/>
                </a:solidFill>
                <a:latin typeface="Arial Narrow" panose="020B0606020202030204" pitchFamily="34" charset="0"/>
              </a:rPr>
              <a:t>Adoración de los pastores (2: 8-20)</a:t>
            </a:r>
          </a:p>
          <a:p>
            <a:pPr>
              <a:lnSpc>
                <a:spcPct val="90000"/>
              </a:lnSpc>
            </a:pPr>
            <a:r>
              <a:rPr lang="es-ES" altLang="en-US" sz="2800" i="1" dirty="0">
                <a:solidFill>
                  <a:schemeClr val="bg1"/>
                </a:solidFill>
                <a:latin typeface="Arial Narrow" panose="020B0606020202030204" pitchFamily="34" charset="0"/>
              </a:rPr>
              <a:t>Dedicación (2: 21-40)</a:t>
            </a:r>
            <a:endParaRPr lang="en-US" altLang="en-US" sz="280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2551115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798764" y="551937"/>
            <a:ext cx="8641869" cy="1462087"/>
          </a:xfrm>
        </p:spPr>
        <p:txBody>
          <a:bodyPr>
            <a:normAutofit fontScale="90000"/>
          </a:bodyPr>
          <a:lstStyle/>
          <a:p>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Primary Themes/ </a:t>
            </a:r>
            <a:r>
              <a:rPr lang="en-US" altLang="en-US" sz="4800" dirty="0" err="1">
                <a:solidFill>
                  <a:srgbClr val="FFC000"/>
                </a:solidFill>
                <a:effectLst>
                  <a:outerShdw blurRad="38100" dist="38100" dir="2700000" algn="tl">
                    <a:srgbClr val="000000">
                      <a:alpha val="43137"/>
                    </a:srgbClr>
                  </a:outerShdw>
                </a:effectLst>
                <a:latin typeface="Impact" panose="020B0806030902050204" pitchFamily="34" charset="0"/>
              </a:rPr>
              <a:t>Temas</a:t>
            </a: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 </a:t>
            </a:r>
            <a:r>
              <a:rPr lang="en-US" altLang="en-US" sz="4800" dirty="0" err="1">
                <a:solidFill>
                  <a:srgbClr val="FFC000"/>
                </a:solidFill>
                <a:effectLst>
                  <a:outerShdw blurRad="38100" dist="38100" dir="2700000" algn="tl">
                    <a:srgbClr val="000000">
                      <a:alpha val="43137"/>
                    </a:srgbClr>
                  </a:outerShdw>
                </a:effectLst>
                <a:latin typeface="Impact" panose="020B0806030902050204" pitchFamily="34" charset="0"/>
              </a:rPr>
              <a:t>primarios</a:t>
            </a: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 </a:t>
            </a:r>
          </a:p>
        </p:txBody>
      </p:sp>
      <p:sp>
        <p:nvSpPr>
          <p:cNvPr id="156675" name="Rectangle 3"/>
          <p:cNvSpPr>
            <a:spLocks noGrp="1" noChangeArrowheads="1"/>
          </p:cNvSpPr>
          <p:nvPr>
            <p:ph type="body" idx="1"/>
          </p:nvPr>
        </p:nvSpPr>
        <p:spPr>
          <a:xfrm>
            <a:off x="2349306" y="1716258"/>
            <a:ext cx="9425352" cy="5141741"/>
          </a:xfrm>
        </p:spPr>
        <p:txBody>
          <a:bodyPr>
            <a:normAutofit lnSpcReduction="10000"/>
          </a:bodyPr>
          <a:lstStyle/>
          <a:p>
            <a:pPr>
              <a:lnSpc>
                <a:spcPct val="80000"/>
              </a:lnSpc>
              <a:buFont typeface="Wingdings" panose="05000000000000000000" pitchFamily="2" charset="2"/>
              <a:buNone/>
            </a:pPr>
            <a:r>
              <a:rPr lang="es-ES" altLang="en-US" sz="2800" b="1" dirty="0">
                <a:solidFill>
                  <a:srgbClr val="FFFF00"/>
                </a:solidFill>
                <a:effectLst>
                  <a:outerShdw blurRad="38100" dist="38100" dir="2700000" algn="tl">
                    <a:srgbClr val="000000"/>
                  </a:outerShdw>
                </a:effectLst>
              </a:rPr>
              <a:t>Varios temas teológicos importantes emergen en las narrativas del nacimiento y la infancia de Lucas:</a:t>
            </a:r>
            <a:endParaRPr lang="en-US" altLang="en-US" sz="2800" b="1" dirty="0">
              <a:solidFill>
                <a:srgbClr val="FFFF00"/>
              </a:solidFill>
              <a:effectLst>
                <a:outerShdw blurRad="38100" dist="38100" dir="2700000" algn="tl">
                  <a:srgbClr val="000000"/>
                </a:outerShdw>
              </a:effectLst>
            </a:endParaRPr>
          </a:p>
          <a:p>
            <a:pPr>
              <a:lnSpc>
                <a:spcPct val="80000"/>
              </a:lnSpc>
            </a:pPr>
            <a:r>
              <a:rPr lang="es-ES" altLang="en-US" sz="2400" i="1" dirty="0">
                <a:solidFill>
                  <a:schemeClr val="bg1"/>
                </a:solidFill>
              </a:rPr>
              <a:t>El nacimiento de Jesús fue asistido por el don del Espíritu Santo (el padre de Juan, la madre de Juan, Juan, María, otros).</a:t>
            </a:r>
          </a:p>
          <a:p>
            <a:pPr>
              <a:lnSpc>
                <a:spcPct val="80000"/>
              </a:lnSpc>
            </a:pPr>
            <a:r>
              <a:rPr lang="es-ES" altLang="en-US" sz="2400" i="1" dirty="0">
                <a:solidFill>
                  <a:schemeClr val="bg1"/>
                </a:solidFill>
              </a:rPr>
              <a:t>El nacimiento de Jesús fue un milagro de concepción virginal.</a:t>
            </a:r>
          </a:p>
          <a:p>
            <a:pPr>
              <a:lnSpc>
                <a:spcPct val="80000"/>
              </a:lnSpc>
            </a:pPr>
            <a:r>
              <a:rPr lang="es-ES" altLang="en-US" sz="2400" i="1" dirty="0">
                <a:solidFill>
                  <a:schemeClr val="bg1"/>
                </a:solidFill>
              </a:rPr>
              <a:t>Jesús era el descendiente directo del rey David a través de María (pedigrí natural).</a:t>
            </a:r>
          </a:p>
          <a:p>
            <a:pPr>
              <a:lnSpc>
                <a:spcPct val="80000"/>
              </a:lnSpc>
            </a:pPr>
            <a:r>
              <a:rPr lang="es-ES" altLang="en-US" sz="2400" i="1" dirty="0">
                <a:solidFill>
                  <a:schemeClr val="bg1"/>
                </a:solidFill>
              </a:rPr>
              <a:t>El cielo mismo (ángeles) asistió a este evento culminante como ningún otro en toda la historia de Israel.</a:t>
            </a:r>
          </a:p>
          <a:p>
            <a:pPr>
              <a:lnSpc>
                <a:spcPct val="80000"/>
              </a:lnSpc>
            </a:pPr>
            <a:r>
              <a:rPr lang="es-ES" altLang="en-US" sz="2400" i="1" dirty="0">
                <a:solidFill>
                  <a:schemeClr val="bg1"/>
                </a:solidFill>
              </a:rPr>
              <a:t>Un motivo internacional está presente: Lucas remonta la línea de Jesús hasta Adán.</a:t>
            </a:r>
          </a:p>
          <a:p>
            <a:pPr>
              <a:lnSpc>
                <a:spcPct val="80000"/>
              </a:lnSpc>
            </a:pPr>
            <a:r>
              <a:rPr lang="es-ES" altLang="en-US" sz="2400" i="1" dirty="0">
                <a:solidFill>
                  <a:schemeClr val="bg1"/>
                </a:solidFill>
              </a:rPr>
              <a:t>Incluso a una edad temprana, Jesús demostró que el lugar que le correspondía estaba entre los que interpretaban las Escrituras.</a:t>
            </a:r>
            <a:endParaRPr lang="en-US" altLang="en-US" sz="2400" i="1" dirty="0">
              <a:solidFill>
                <a:schemeClr val="bg1"/>
              </a:solidFill>
            </a:endParaRPr>
          </a:p>
        </p:txBody>
      </p:sp>
    </p:spTree>
    <p:extLst>
      <p:ext uri="{BB962C8B-B14F-4D97-AF65-F5344CB8AC3E}">
        <p14:creationId xmlns:p14="http://schemas.microsoft.com/office/powerpoint/2010/main" val="29640488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Annunciation of John / La </a:t>
            </a:r>
            <a:r>
              <a:rPr lang="en-US" b="1" dirty="0" err="1">
                <a:solidFill>
                  <a:srgbClr val="C00000"/>
                </a:solidFill>
              </a:rPr>
              <a:t>Anunciación</a:t>
            </a:r>
            <a:r>
              <a:rPr lang="en-US" b="1" dirty="0">
                <a:solidFill>
                  <a:srgbClr val="C00000"/>
                </a:solidFill>
              </a:rPr>
              <a:t> de Juan </a:t>
            </a:r>
            <a:r>
              <a:rPr lang="en-US" sz="2400" b="1" dirty="0">
                <a:solidFill>
                  <a:srgbClr val="C00000"/>
                </a:solidFill>
              </a:rPr>
              <a:t>(1:5-25)</a:t>
            </a:r>
          </a:p>
        </p:txBody>
      </p:sp>
      <p:sp>
        <p:nvSpPr>
          <p:cNvPr id="3" name="Content Placeholder 2"/>
          <p:cNvSpPr>
            <a:spLocks noGrp="1"/>
          </p:cNvSpPr>
          <p:nvPr>
            <p:ph idx="1"/>
          </p:nvPr>
        </p:nvSpPr>
        <p:spPr>
          <a:xfrm>
            <a:off x="2589212" y="2133599"/>
            <a:ext cx="8915400" cy="4407877"/>
          </a:xfrm>
        </p:spPr>
        <p:txBody>
          <a:bodyPr>
            <a:normAutofit lnSpcReduction="10000"/>
          </a:bodyPr>
          <a:lstStyle/>
          <a:p>
            <a:pPr marL="0" indent="0">
              <a:buNone/>
            </a:pPr>
            <a:r>
              <a:rPr lang="es-ES" sz="2800" b="1" dirty="0">
                <a:solidFill>
                  <a:srgbClr val="002060"/>
                </a:solidFill>
              </a:rPr>
              <a:t>Lucas no presenta inmediatamente al lector a Jesús. Más bien, comienza con el nacimiento de Juan, que sirve para llevar al lector más gradualmente a la historia de Jesús.</a:t>
            </a:r>
            <a:endParaRPr lang="en-US" sz="2800" b="1" dirty="0">
              <a:solidFill>
                <a:srgbClr val="002060"/>
              </a:solidFill>
            </a:endParaRPr>
          </a:p>
          <a:p>
            <a:pPr lvl="1"/>
            <a:r>
              <a:rPr lang="es-ES" sz="2400" i="1" dirty="0"/>
              <a:t>Zacarías, un sacerdote en el octavo de las 24 órdenes establecidas por David (1 Crónicas 24: 1-19) asignado para servir en rotación dos veces al año, fue elegido por sorteo para quemar incienso.</a:t>
            </a:r>
          </a:p>
          <a:p>
            <a:pPr lvl="1"/>
            <a:r>
              <a:rPr lang="es-ES" sz="2400" i="1" dirty="0"/>
              <a:t>Debido a que quedó mudo, no pudo dar la bendición sacerdotal después de salir del santuario (cf. Eclesiástico 50: 19-24).</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35441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7CA08B9-37AD-4F2E-BCA0-EBA5171CB65E}" type="slidenum">
              <a:rPr lang="en-US" altLang="en-US"/>
              <a:pPr/>
              <a:t>24</a:t>
            </a:fld>
            <a:endParaRPr lang="en-US" altLang="en-US"/>
          </a:p>
        </p:txBody>
      </p:sp>
      <p:sp>
        <p:nvSpPr>
          <p:cNvPr id="108546" name="Rectangle 2"/>
          <p:cNvSpPr>
            <a:spLocks noGrp="1" noChangeArrowheads="1"/>
          </p:cNvSpPr>
          <p:nvPr>
            <p:ph type="title"/>
          </p:nvPr>
        </p:nvSpPr>
        <p:spPr>
          <a:xfrm>
            <a:off x="2009335" y="581407"/>
            <a:ext cx="9751256" cy="1143000"/>
          </a:xfrm>
        </p:spPr>
        <p:txBody>
          <a:bodyPr>
            <a:noAutofit/>
          </a:bodyPr>
          <a:lstStyle/>
          <a:p>
            <a:r>
              <a:rPr lang="en-US" altLang="en-US" sz="3200" dirty="0">
                <a:solidFill>
                  <a:srgbClr val="FFC000"/>
                </a:solidFill>
                <a:effectLst>
                  <a:outerShdw blurRad="38100" dist="38100" dir="2700000" algn="tl">
                    <a:srgbClr val="000000">
                      <a:alpha val="43137"/>
                    </a:srgbClr>
                  </a:outerShdw>
                </a:effectLst>
                <a:latin typeface="Impact" panose="020B0806030902050204" pitchFamily="34" charset="0"/>
              </a:rPr>
              <a:t>Pattern of Jewish Marriage/ </a:t>
            </a:r>
            <a:r>
              <a:rPr lang="en-US" altLang="en-US" sz="3200" dirty="0" err="1">
                <a:solidFill>
                  <a:srgbClr val="FFC000"/>
                </a:solidFill>
                <a:effectLst>
                  <a:outerShdw blurRad="38100" dist="38100" dir="2700000" algn="tl">
                    <a:srgbClr val="000000">
                      <a:alpha val="43137"/>
                    </a:srgbClr>
                  </a:outerShdw>
                </a:effectLst>
                <a:latin typeface="Impact" panose="020B0806030902050204" pitchFamily="34" charset="0"/>
              </a:rPr>
              <a:t>Patrón</a:t>
            </a:r>
            <a:r>
              <a:rPr lang="en-US" altLang="en-US" sz="3200" dirty="0">
                <a:solidFill>
                  <a:srgbClr val="FFC000"/>
                </a:solidFill>
                <a:effectLst>
                  <a:outerShdw blurRad="38100" dist="38100" dir="2700000" algn="tl">
                    <a:srgbClr val="000000">
                      <a:alpha val="43137"/>
                    </a:srgbClr>
                  </a:outerShdw>
                </a:effectLst>
                <a:latin typeface="Impact" panose="020B0806030902050204" pitchFamily="34" charset="0"/>
              </a:rPr>
              <a:t> de </a:t>
            </a:r>
            <a:r>
              <a:rPr lang="en-US" altLang="en-US" sz="3200" dirty="0" err="1">
                <a:solidFill>
                  <a:srgbClr val="FFC000"/>
                </a:solidFill>
                <a:effectLst>
                  <a:outerShdw blurRad="38100" dist="38100" dir="2700000" algn="tl">
                    <a:srgbClr val="000000">
                      <a:alpha val="43137"/>
                    </a:srgbClr>
                  </a:outerShdw>
                </a:effectLst>
                <a:latin typeface="Impact" panose="020B0806030902050204" pitchFamily="34" charset="0"/>
              </a:rPr>
              <a:t>Matrimonio</a:t>
            </a:r>
            <a:r>
              <a:rPr lang="en-US" altLang="en-US" sz="3200" dirty="0">
                <a:solidFill>
                  <a:srgbClr val="FFC000"/>
                </a:solidFill>
                <a:effectLst>
                  <a:outerShdw blurRad="38100" dist="38100" dir="2700000" algn="tl">
                    <a:srgbClr val="000000">
                      <a:alpha val="43137"/>
                    </a:srgbClr>
                  </a:outerShdw>
                </a:effectLst>
                <a:latin typeface="Impact" panose="020B0806030902050204" pitchFamily="34" charset="0"/>
              </a:rPr>
              <a:t> </a:t>
            </a:r>
            <a:r>
              <a:rPr lang="en-US" altLang="en-US" sz="3200" dirty="0" err="1">
                <a:solidFill>
                  <a:srgbClr val="FFC000"/>
                </a:solidFill>
                <a:effectLst>
                  <a:outerShdw blurRad="38100" dist="38100" dir="2700000" algn="tl">
                    <a:srgbClr val="000000">
                      <a:alpha val="43137"/>
                    </a:srgbClr>
                  </a:outerShdw>
                </a:effectLst>
                <a:latin typeface="Impact" panose="020B0806030902050204" pitchFamily="34" charset="0"/>
              </a:rPr>
              <a:t>Judio</a:t>
            </a:r>
            <a:endParaRPr lang="en-US" altLang="en-US" sz="32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108547" name="Rectangle 3"/>
          <p:cNvSpPr>
            <a:spLocks noGrp="1" noChangeArrowheads="1"/>
          </p:cNvSpPr>
          <p:nvPr>
            <p:ph type="body" idx="1"/>
          </p:nvPr>
        </p:nvSpPr>
        <p:spPr>
          <a:xfrm>
            <a:off x="2411437" y="1604889"/>
            <a:ext cx="9349154" cy="5020994"/>
          </a:xfrm>
        </p:spPr>
        <p:txBody>
          <a:bodyPr>
            <a:normAutofit lnSpcReduction="10000"/>
          </a:bodyPr>
          <a:lstStyle/>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ETAPA UNO: </a:t>
            </a:r>
            <a:r>
              <a:rPr lang="en-US" altLang="en-US" sz="2800" dirty="0" err="1">
                <a:solidFill>
                  <a:srgbClr val="FFFF66"/>
                </a:solidFill>
                <a:effectLst>
                  <a:outerShdw blurRad="38100" dist="38100" dir="2700000" algn="tl">
                    <a:srgbClr val="000000">
                      <a:alpha val="43137"/>
                    </a:srgbClr>
                  </a:outerShdw>
                </a:effectLst>
                <a:latin typeface="Lucida Sans Unicode" panose="020B0602030504020204" pitchFamily="34" charset="0"/>
              </a:rPr>
              <a:t>Desposorios</a:t>
            </a: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 o </a:t>
            </a:r>
            <a:r>
              <a:rPr lang="en-US" altLang="en-US" sz="2800" dirty="0" err="1">
                <a:solidFill>
                  <a:srgbClr val="FFFF66"/>
                </a:solidFill>
                <a:effectLst>
                  <a:outerShdw blurRad="38100" dist="38100" dir="2700000" algn="tl">
                    <a:srgbClr val="000000">
                      <a:alpha val="43137"/>
                    </a:srgbClr>
                  </a:outerShdw>
                </a:effectLst>
                <a:latin typeface="Lucida Sans Unicode" panose="020B0602030504020204" pitchFamily="34" charset="0"/>
              </a:rPr>
              <a:t>Esposales</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pPr>
            <a:r>
              <a:rPr lang="es-ES" altLang="en-US" sz="2400" i="1" dirty="0">
                <a:solidFill>
                  <a:schemeClr val="bg1"/>
                </a:solidFill>
                <a:latin typeface="Lucida Sans Unicode" panose="020B0602030504020204" pitchFamily="34" charset="0"/>
              </a:rPr>
              <a:t>Generalmente arreglado para la mujer joven (niña) entre 12 y 12 años y medio de edad</a:t>
            </a:r>
          </a:p>
          <a:p>
            <a:pPr>
              <a:lnSpc>
                <a:spcPct val="80000"/>
              </a:lnSpc>
            </a:pPr>
            <a:r>
              <a:rPr lang="es-ES" altLang="en-US" sz="2400" i="1" dirty="0">
                <a:solidFill>
                  <a:schemeClr val="bg1"/>
                </a:solidFill>
                <a:latin typeface="Lucida Sans Unicode" panose="020B0602030504020204" pitchFamily="34" charset="0"/>
              </a:rPr>
              <a:t>Arreglado por los padres</a:t>
            </a:r>
          </a:p>
          <a:p>
            <a:pPr>
              <a:lnSpc>
                <a:spcPct val="80000"/>
              </a:lnSpc>
            </a:pPr>
            <a:r>
              <a:rPr lang="es-ES" altLang="en-US" sz="2400" i="1" dirty="0">
                <a:solidFill>
                  <a:schemeClr val="bg1"/>
                </a:solidFill>
                <a:latin typeface="Lucida Sans Unicode" panose="020B0602030504020204" pitchFamily="34" charset="0"/>
              </a:rPr>
              <a:t>Obsequio del </a:t>
            </a:r>
            <a:r>
              <a:rPr lang="es-ES" altLang="en-US" sz="2400" i="1" dirty="0" err="1">
                <a:solidFill>
                  <a:schemeClr val="bg1"/>
                </a:solidFill>
                <a:latin typeface="Lucida Sans Unicode" panose="020B0602030504020204" pitchFamily="34" charset="0"/>
              </a:rPr>
              <a:t>Mohar</a:t>
            </a:r>
            <a:r>
              <a:rPr lang="es-ES" altLang="en-US" sz="2400" i="1" dirty="0">
                <a:solidFill>
                  <a:schemeClr val="bg1"/>
                </a:solidFill>
                <a:latin typeface="Lucida Sans Unicode" panose="020B0602030504020204" pitchFamily="34" charset="0"/>
              </a:rPr>
              <a:t> (precio de la novia) en presencia de testigos</a:t>
            </a:r>
          </a:p>
          <a:p>
            <a:pPr>
              <a:lnSpc>
                <a:spcPct val="80000"/>
              </a:lnSpc>
            </a:pPr>
            <a:r>
              <a:rPr lang="es-ES" altLang="en-US" sz="2400" i="1" dirty="0">
                <a:solidFill>
                  <a:schemeClr val="bg1"/>
                </a:solidFill>
                <a:latin typeface="Lucida Sans Unicode" panose="020B0602030504020204" pitchFamily="34" charset="0"/>
              </a:rPr>
              <a:t>Los esponsales eran permanentes; solo podría romperse con el divorcio</a:t>
            </a:r>
            <a:endParaRPr lang="en-US" altLang="en-US" sz="1000" dirty="0">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ETAPA DOS: LLEVADA A CASA</a:t>
            </a:r>
          </a:p>
          <a:p>
            <a:pPr>
              <a:lnSpc>
                <a:spcPct val="80000"/>
              </a:lnSpc>
            </a:pPr>
            <a:r>
              <a:rPr lang="es-ES" altLang="en-US" sz="2400" i="1" dirty="0">
                <a:solidFill>
                  <a:schemeClr val="bg1"/>
                </a:solidFill>
                <a:latin typeface="Lucida Sans Unicode" panose="020B0602030504020204" pitchFamily="34" charset="0"/>
              </a:rPr>
              <a:t>Por lo general, alrededor de un año después del compromiso.</a:t>
            </a:r>
          </a:p>
          <a:p>
            <a:pPr>
              <a:lnSpc>
                <a:spcPct val="80000"/>
              </a:lnSpc>
            </a:pPr>
            <a:r>
              <a:rPr lang="es-ES" altLang="en-US" sz="2400" i="1" dirty="0">
                <a:solidFill>
                  <a:schemeClr val="bg1"/>
                </a:solidFill>
                <a:latin typeface="Lucida Sans Unicode" panose="020B0602030504020204" pitchFamily="34" charset="0"/>
              </a:rPr>
              <a:t>Traslado de la novia de la casa de sus padres a la casa de su marido</a:t>
            </a:r>
          </a:p>
          <a:p>
            <a:pPr>
              <a:lnSpc>
                <a:spcPct val="80000"/>
              </a:lnSpc>
            </a:pPr>
            <a:r>
              <a:rPr lang="es-ES" altLang="en-US" sz="2400" i="1" dirty="0">
                <a:solidFill>
                  <a:schemeClr val="bg1"/>
                </a:solidFill>
                <a:latin typeface="Lucida Sans Unicode" panose="020B0602030504020204" pitchFamily="34" charset="0"/>
              </a:rPr>
              <a:t>Festín de bodas</a:t>
            </a:r>
            <a:endParaRPr lang="en-US" altLang="en-US" sz="2400" i="1" dirty="0">
              <a:solidFill>
                <a:schemeClr val="bg1"/>
              </a:solidFill>
              <a:latin typeface="Lucida Sans Unicode" panose="020B0602030504020204" pitchFamily="34" charset="0"/>
            </a:endParaRPr>
          </a:p>
        </p:txBody>
      </p:sp>
    </p:spTree>
    <p:extLst>
      <p:ext uri="{BB962C8B-B14F-4D97-AF65-F5344CB8AC3E}">
        <p14:creationId xmlns:p14="http://schemas.microsoft.com/office/powerpoint/2010/main" val="2959500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p:cTn id="7"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8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8547">
                                            <p:txEl>
                                              <p:pRg st="5" end="5"/>
                                            </p:txEl>
                                          </p:spTgt>
                                        </p:tgtEl>
                                        <p:attrNameLst>
                                          <p:attrName>style.visibility</p:attrName>
                                        </p:attrNameLst>
                                      </p:cBhvr>
                                      <p:to>
                                        <p:strVal val="visible"/>
                                      </p:to>
                                    </p:set>
                                    <p:anim calcmode="lin" valueType="num">
                                      <p:cBhvr>
                                        <p:cTn id="13" dur="500" fill="hold"/>
                                        <p:tgtEl>
                                          <p:spTgt spid="108547">
                                            <p:txEl>
                                              <p:pRg st="5" end="5"/>
                                            </p:txEl>
                                          </p:spTgt>
                                        </p:tgtEl>
                                        <p:attrNameLst>
                                          <p:attrName>ppt_w</p:attrName>
                                        </p:attrNameLst>
                                      </p:cBhvr>
                                      <p:tavLst>
                                        <p:tav tm="0">
                                          <p:val>
                                            <p:fltVal val="0"/>
                                          </p:val>
                                        </p:tav>
                                        <p:tav tm="100000">
                                          <p:val>
                                            <p:strVal val="#ppt_w"/>
                                          </p:val>
                                        </p:tav>
                                      </p:tavLst>
                                    </p:anim>
                                    <p:anim calcmode="lin" valueType="num">
                                      <p:cBhvr>
                                        <p:cTn id="14" dur="500" fill="hold"/>
                                        <p:tgtEl>
                                          <p:spTgt spid="10854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Annunciation of Jesus/ La </a:t>
            </a:r>
            <a:r>
              <a:rPr lang="en-US" b="1" dirty="0" err="1">
                <a:solidFill>
                  <a:srgbClr val="C00000"/>
                </a:solidFill>
              </a:rPr>
              <a:t>Anunciación</a:t>
            </a:r>
            <a:r>
              <a:rPr lang="en-US" b="1" dirty="0">
                <a:solidFill>
                  <a:srgbClr val="C00000"/>
                </a:solidFill>
              </a:rPr>
              <a:t> de Jesus </a:t>
            </a:r>
            <a:r>
              <a:rPr lang="en-US" sz="2400" b="1" dirty="0">
                <a:solidFill>
                  <a:srgbClr val="C00000"/>
                </a:solidFill>
              </a:rPr>
              <a:t>(1:26-38)</a:t>
            </a:r>
          </a:p>
        </p:txBody>
      </p:sp>
      <p:sp>
        <p:nvSpPr>
          <p:cNvPr id="3" name="Content Placeholder 2"/>
          <p:cNvSpPr>
            <a:spLocks noGrp="1"/>
          </p:cNvSpPr>
          <p:nvPr>
            <p:ph idx="1"/>
          </p:nvPr>
        </p:nvSpPr>
        <p:spPr>
          <a:xfrm>
            <a:off x="2589212" y="2133600"/>
            <a:ext cx="8915400" cy="3901440"/>
          </a:xfrm>
        </p:spPr>
        <p:txBody>
          <a:bodyPr>
            <a:normAutofit/>
          </a:bodyPr>
          <a:lstStyle/>
          <a:p>
            <a:pPr marL="0" indent="0">
              <a:buNone/>
            </a:pPr>
            <a:r>
              <a:rPr lang="es-ES" sz="2800" b="1" dirty="0">
                <a:solidFill>
                  <a:srgbClr val="002060"/>
                </a:solidFill>
              </a:rPr>
              <a:t>Seis meses después, María, una joven comprometida para casarse con José, fue confrontada por el ángel Gabriel.</a:t>
            </a:r>
            <a:endParaRPr lang="en-US" sz="2800" b="1" dirty="0">
              <a:solidFill>
                <a:srgbClr val="002060"/>
              </a:solidFill>
            </a:endParaRPr>
          </a:p>
          <a:p>
            <a:pPr lvl="1"/>
            <a:r>
              <a:rPr lang="es-ES" sz="2200" i="1" dirty="0"/>
              <a:t>El nombre de su hijo se llamaría Yeshua (Jesús en griego; Josué en hebreo).</a:t>
            </a:r>
          </a:p>
          <a:p>
            <a:pPr lvl="1"/>
            <a:r>
              <a:rPr lang="es-ES" sz="2200" i="1" dirty="0"/>
              <a:t>En un lenguaje paralelo a las antiguas promesas, él reviviría el tan esperado reinado davídico (compare Lucas 1: 32-33 con 2 Samuel 7: 9, 13-14, 16).</a:t>
            </a:r>
          </a:p>
          <a:p>
            <a:pPr lvl="1"/>
            <a:r>
              <a:rPr lang="es-ES" sz="2200" i="1" dirty="0"/>
              <a:t>María respondió a este evento con humildad y fe.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890332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Mary Visits Elizabeth/ Maria </a:t>
            </a:r>
            <a:r>
              <a:rPr lang="en-US" b="1" dirty="0" err="1">
                <a:solidFill>
                  <a:srgbClr val="C00000"/>
                </a:solidFill>
              </a:rPr>
              <a:t>visita</a:t>
            </a:r>
            <a:r>
              <a:rPr lang="en-US" b="1" dirty="0">
                <a:solidFill>
                  <a:srgbClr val="C00000"/>
                </a:solidFill>
              </a:rPr>
              <a:t> </a:t>
            </a:r>
            <a:r>
              <a:rPr lang="en-US" b="1" dirty="0" err="1">
                <a:solidFill>
                  <a:srgbClr val="C00000"/>
                </a:solidFill>
              </a:rPr>
              <a:t>Elisabet</a:t>
            </a:r>
            <a:r>
              <a:rPr lang="en-US" b="1" dirty="0">
                <a:solidFill>
                  <a:srgbClr val="C00000"/>
                </a:solidFill>
              </a:rPr>
              <a:t>  </a:t>
            </a:r>
            <a:r>
              <a:rPr lang="en-US" sz="2400" b="1" dirty="0">
                <a:solidFill>
                  <a:srgbClr val="C00000"/>
                </a:solidFill>
              </a:rPr>
              <a:t>(1:39-56)</a:t>
            </a:r>
          </a:p>
        </p:txBody>
      </p:sp>
      <p:sp>
        <p:nvSpPr>
          <p:cNvPr id="3" name="Content Placeholder 2"/>
          <p:cNvSpPr>
            <a:spLocks noGrp="1"/>
          </p:cNvSpPr>
          <p:nvPr>
            <p:ph idx="1"/>
          </p:nvPr>
        </p:nvSpPr>
        <p:spPr/>
        <p:txBody>
          <a:bodyPr>
            <a:normAutofit fontScale="92500"/>
          </a:bodyPr>
          <a:lstStyle/>
          <a:p>
            <a:pPr marL="0" indent="0">
              <a:buNone/>
            </a:pPr>
            <a:r>
              <a:rPr lang="es-ES" sz="2800" b="1" dirty="0">
                <a:solidFill>
                  <a:srgbClr val="002060"/>
                </a:solidFill>
              </a:rPr>
              <a:t>Viajando hacia el sur de Galilea a Judea, María descubrió que lo que el ángel le dijo era cierto: </a:t>
            </a:r>
            <a:r>
              <a:rPr lang="es-ES" sz="2800" b="1" dirty="0" err="1">
                <a:solidFill>
                  <a:srgbClr val="002060"/>
                </a:solidFill>
              </a:rPr>
              <a:t>Elisabet</a:t>
            </a:r>
            <a:r>
              <a:rPr lang="es-ES" sz="2800" b="1" dirty="0">
                <a:solidFill>
                  <a:srgbClr val="002060"/>
                </a:solidFill>
              </a:rPr>
              <a:t> también estaba embarazada.</a:t>
            </a:r>
            <a:endParaRPr lang="en-US" sz="2800" b="1" dirty="0">
              <a:solidFill>
                <a:srgbClr val="002060"/>
              </a:solidFill>
            </a:endParaRPr>
          </a:p>
          <a:p>
            <a:pPr lvl="1"/>
            <a:r>
              <a:rPr lang="es-ES" sz="2400" i="1" dirty="0"/>
              <a:t>La reacción del Juan por nacer ante el Jesús por nacer refuerza el énfasis de Lucas de que Jesús tenía prioridad sobre Juan.</a:t>
            </a:r>
          </a:p>
          <a:p>
            <a:pPr lvl="1"/>
            <a:r>
              <a:rPr lang="es-ES" sz="2400" i="1" dirty="0"/>
              <a:t>El Cantar de María, llamado </a:t>
            </a:r>
            <a:r>
              <a:rPr lang="es-ES" sz="2400" i="1" dirty="0" err="1"/>
              <a:t>Magnificat</a:t>
            </a:r>
            <a:r>
              <a:rPr lang="es-ES" sz="2400" i="1" dirty="0"/>
              <a:t> (latín), se inspira profundamente en el antiguo Cantar de Ana (1 Samuel 2: 1-10), así como en los Salmos y los Profetas.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518247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616" y="-1"/>
            <a:ext cx="12195615" cy="6130948"/>
          </a:xfrm>
        </p:spPr>
      </p:pic>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
        <p:nvSpPr>
          <p:cNvPr id="6" name="TextBox 5"/>
          <p:cNvSpPr txBox="1"/>
          <p:nvPr/>
        </p:nvSpPr>
        <p:spPr>
          <a:xfrm>
            <a:off x="365760" y="6288258"/>
            <a:ext cx="11465169" cy="369332"/>
          </a:xfrm>
          <a:prstGeom prst="rect">
            <a:avLst/>
          </a:prstGeom>
          <a:noFill/>
        </p:spPr>
        <p:txBody>
          <a:bodyPr wrap="square" rtlCol="0">
            <a:spAutoFit/>
          </a:bodyPr>
          <a:lstStyle/>
          <a:p>
            <a:pPr algn="ctr"/>
            <a:r>
              <a:rPr lang="en-US" b="1" dirty="0">
                <a:solidFill>
                  <a:srgbClr val="FFFF99"/>
                </a:solidFill>
              </a:rPr>
              <a:t>Rembrandt’s “The Visitation” (Detroit Institute of Arts)</a:t>
            </a:r>
          </a:p>
        </p:txBody>
      </p:sp>
    </p:spTree>
    <p:extLst>
      <p:ext uri="{BB962C8B-B14F-4D97-AF65-F5344CB8AC3E}">
        <p14:creationId xmlns:p14="http://schemas.microsoft.com/office/powerpoint/2010/main" val="316404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Birth of John/ El Nacimiento de Juan </a:t>
            </a:r>
            <a:r>
              <a:rPr lang="en-US" sz="2400" b="1" dirty="0">
                <a:solidFill>
                  <a:srgbClr val="C00000"/>
                </a:solidFill>
              </a:rPr>
              <a:t>(1:57-80)</a:t>
            </a:r>
          </a:p>
        </p:txBody>
      </p:sp>
      <p:sp>
        <p:nvSpPr>
          <p:cNvPr id="3" name="Content Placeholder 2"/>
          <p:cNvSpPr>
            <a:spLocks noGrp="1"/>
          </p:cNvSpPr>
          <p:nvPr>
            <p:ph idx="1"/>
          </p:nvPr>
        </p:nvSpPr>
        <p:spPr>
          <a:xfrm>
            <a:off x="2589212" y="2133599"/>
            <a:ext cx="8915400" cy="4239491"/>
          </a:xfrm>
        </p:spPr>
        <p:txBody>
          <a:bodyPr>
            <a:normAutofit/>
          </a:bodyPr>
          <a:lstStyle/>
          <a:p>
            <a:pPr marL="0" indent="0">
              <a:buNone/>
            </a:pPr>
            <a:r>
              <a:rPr lang="es-ES" sz="2800" b="1" dirty="0">
                <a:solidFill>
                  <a:srgbClr val="002060"/>
                </a:solidFill>
              </a:rPr>
              <a:t>Cuando nació Juan, Zacarías lo llamó Juan, y después de nombrar al niño, volvió a hablar.</a:t>
            </a:r>
          </a:p>
          <a:p>
            <a:pPr lvl="1"/>
            <a:r>
              <a:rPr lang="es-ES" sz="2200" i="1" dirty="0"/>
              <a:t>La profecía inspirada por el Espíritu de Zacarías reforzó el tema básico de la venida del hijo davídico y la redención de Israel como el cumplimiento de la promesa del pacto de Dios.</a:t>
            </a:r>
          </a:p>
          <a:p>
            <a:pPr lvl="1"/>
            <a:r>
              <a:rPr lang="es-ES" sz="2200" i="1" dirty="0"/>
              <a:t>Además, Juan, que nació con el “espíritu y poder de Elías” (1:17; cf. Mal. 4: 5-6), sería el precursor para preparar el camino para Jesús (Isa. 9: 2; Mal. .3: 1).</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901422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Birth of Jesus/ Nacimiento de Jesus </a:t>
            </a:r>
            <a:r>
              <a:rPr lang="en-US" sz="2400" b="1" dirty="0">
                <a:solidFill>
                  <a:srgbClr val="C00000"/>
                </a:solidFill>
              </a:rPr>
              <a:t>(2:1-20)</a:t>
            </a:r>
          </a:p>
        </p:txBody>
      </p:sp>
      <p:sp>
        <p:nvSpPr>
          <p:cNvPr id="3" name="Content Placeholder 2"/>
          <p:cNvSpPr>
            <a:spLocks noGrp="1"/>
          </p:cNvSpPr>
          <p:nvPr>
            <p:ph idx="1"/>
          </p:nvPr>
        </p:nvSpPr>
        <p:spPr>
          <a:xfrm>
            <a:off x="2589211" y="1753984"/>
            <a:ext cx="9602789" cy="4738255"/>
          </a:xfrm>
        </p:spPr>
        <p:txBody>
          <a:bodyPr>
            <a:normAutofit fontScale="92500" lnSpcReduction="10000"/>
          </a:bodyPr>
          <a:lstStyle/>
          <a:p>
            <a:pPr marL="0" indent="0">
              <a:buNone/>
            </a:pPr>
            <a:r>
              <a:rPr lang="es-ES" sz="2800" b="1" dirty="0">
                <a:solidFill>
                  <a:srgbClr val="002060"/>
                </a:solidFill>
              </a:rPr>
              <a:t>El nacimiento de Jesús ocurrió durante un viaje desde Galilea al hogar ancestral de José en Judá para registrarse para los impuestos romanos.</a:t>
            </a:r>
            <a:endParaRPr lang="en-US" sz="2800" b="1" dirty="0">
              <a:solidFill>
                <a:srgbClr val="002060"/>
              </a:solidFill>
            </a:endParaRPr>
          </a:p>
          <a:p>
            <a:r>
              <a:rPr lang="es-ES" sz="2400" i="1" dirty="0"/>
              <a:t>Las primeras tradiciones cristianas indican que Jesús nació en una cueva (</a:t>
            </a:r>
            <a:r>
              <a:rPr lang="es-ES" sz="2400" i="1" dirty="0" err="1"/>
              <a:t>Protoevangelio</a:t>
            </a:r>
            <a:r>
              <a:rPr lang="es-ES" sz="2400" i="1" dirty="0"/>
              <a:t> de Santiago, 18-19; Diálogo de Justino Mártir con Trifón, LXXVII).</a:t>
            </a:r>
          </a:p>
          <a:p>
            <a:r>
              <a:rPr lang="es-ES" sz="2400" i="1" dirty="0"/>
              <a:t>El mensaje angelical a los pastores de Belén incluía tres títulos muy importantes:</a:t>
            </a:r>
          </a:p>
          <a:p>
            <a:pPr lvl="1"/>
            <a:r>
              <a:rPr lang="en-US" sz="2200" dirty="0" err="1">
                <a:latin typeface="Greekth" panose="02020803070505020304" pitchFamily="18" charset="0"/>
              </a:rPr>
              <a:t>Swth</a:t>
            </a:r>
            <a:r>
              <a:rPr lang="en-US" sz="2200" dirty="0">
                <a:latin typeface="Greekth" panose="02020803070505020304" pitchFamily="18" charset="0"/>
              </a:rPr>
              <a:t>&lt;r</a:t>
            </a:r>
            <a:r>
              <a:rPr lang="en-US" sz="2200" dirty="0"/>
              <a:t> (= Salvador, un </a:t>
            </a:r>
            <a:r>
              <a:rPr lang="en-US" sz="2200" dirty="0" err="1"/>
              <a:t>título</a:t>
            </a:r>
            <a:r>
              <a:rPr lang="en-US" sz="2200" dirty="0"/>
              <a:t> </a:t>
            </a:r>
            <a:r>
              <a:rPr lang="en-US" sz="2200" dirty="0" err="1"/>
              <a:t>ampliamente</a:t>
            </a:r>
            <a:r>
              <a:rPr lang="en-US" sz="2200" dirty="0"/>
              <a:t> </a:t>
            </a:r>
            <a:r>
              <a:rPr lang="en-US" sz="2200" dirty="0" err="1"/>
              <a:t>utilizado</a:t>
            </a:r>
            <a:r>
              <a:rPr lang="en-US" sz="2200" dirty="0"/>
              <a:t> para </a:t>
            </a:r>
            <a:r>
              <a:rPr lang="en-US" sz="2200" dirty="0" err="1"/>
              <a:t>el</a:t>
            </a:r>
            <a:r>
              <a:rPr lang="en-US" sz="2200" dirty="0"/>
              <a:t> </a:t>
            </a:r>
            <a:r>
              <a:rPr lang="en-US" sz="2200" dirty="0" err="1"/>
              <a:t>emperador</a:t>
            </a:r>
            <a:r>
              <a:rPr lang="en-US" sz="2200" dirty="0"/>
              <a:t> </a:t>
            </a:r>
            <a:r>
              <a:rPr lang="en-US" sz="2200" dirty="0" err="1"/>
              <a:t>romano</a:t>
            </a:r>
            <a:r>
              <a:rPr lang="en-US" sz="2200" dirty="0"/>
              <a:t>)</a:t>
            </a:r>
            <a:endParaRPr lang="en-US" sz="2200" dirty="0">
              <a:latin typeface="Greekth" panose="02020803070505020304" pitchFamily="18" charset="0"/>
            </a:endParaRPr>
          </a:p>
          <a:p>
            <a:pPr lvl="1"/>
            <a:r>
              <a:rPr lang="en-US" sz="2200" dirty="0" err="1">
                <a:latin typeface="Greekth" panose="02020803070505020304" pitchFamily="18" charset="0"/>
              </a:rPr>
              <a:t>Xristo</a:t>
            </a:r>
            <a:r>
              <a:rPr lang="en-US" sz="2200" dirty="0">
                <a:latin typeface="Greekth" panose="02020803070505020304" pitchFamily="18" charset="0"/>
              </a:rPr>
              <a:t>&lt;j</a:t>
            </a:r>
            <a:r>
              <a:rPr lang="en-US" sz="2200" dirty="0"/>
              <a:t> (= </a:t>
            </a:r>
            <a:r>
              <a:rPr lang="es-ES" sz="2200" dirty="0"/>
              <a:t>Mesías, el ungido, el rey de la familia de David</a:t>
            </a:r>
            <a:r>
              <a:rPr lang="en-US" sz="2200" dirty="0"/>
              <a:t>)</a:t>
            </a:r>
          </a:p>
          <a:p>
            <a:pPr lvl="1"/>
            <a:r>
              <a:rPr lang="en-US" sz="2200" dirty="0">
                <a:latin typeface="Greekth" panose="02020803070505020304" pitchFamily="18" charset="0"/>
              </a:rPr>
              <a:t>Ku&lt;</a:t>
            </a:r>
            <a:r>
              <a:rPr lang="en-US" sz="2200" dirty="0" err="1">
                <a:latin typeface="Greekth" panose="02020803070505020304" pitchFamily="18" charset="0"/>
              </a:rPr>
              <a:t>rioj</a:t>
            </a:r>
            <a:r>
              <a:rPr lang="en-US" sz="2200" dirty="0"/>
              <a:t> (=</a:t>
            </a:r>
            <a:r>
              <a:rPr lang="es-ES" sz="2200" dirty="0"/>
              <a:t>Señor, la traducción estándar LXX del nombre </a:t>
            </a:r>
            <a:r>
              <a:rPr lang="es-ES" sz="2200" dirty="0" err="1"/>
              <a:t>Yahweh</a:t>
            </a:r>
            <a:r>
              <a:rPr lang="en-US" sz="2200" dirty="0"/>
              <a:t>)</a:t>
            </a:r>
            <a:endParaRPr lang="en-US" sz="2200" dirty="0">
              <a:latin typeface="Greekth" panose="02020803070505020304"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3078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C00000"/>
                </a:solidFill>
              </a:rPr>
              <a:t>LUKE, HISTORIAN AND THEOLOGIAN</a:t>
            </a:r>
            <a:br>
              <a:rPr lang="en-US" b="1" dirty="0">
                <a:solidFill>
                  <a:srgbClr val="C00000"/>
                </a:solidFill>
              </a:rPr>
            </a:br>
            <a:r>
              <a:rPr lang="en-US" b="1" dirty="0">
                <a:solidFill>
                  <a:srgbClr val="C00000"/>
                </a:solidFill>
              </a:rPr>
              <a:t>LUCAS, HISTORIADOR Y TEOLOGO</a:t>
            </a:r>
          </a:p>
        </p:txBody>
      </p:sp>
      <p:sp>
        <p:nvSpPr>
          <p:cNvPr id="3" name="Content Placeholder 2"/>
          <p:cNvSpPr>
            <a:spLocks noGrp="1"/>
          </p:cNvSpPr>
          <p:nvPr>
            <p:ph idx="1"/>
          </p:nvPr>
        </p:nvSpPr>
        <p:spPr>
          <a:xfrm>
            <a:off x="2309812" y="1981200"/>
            <a:ext cx="3786188" cy="4328890"/>
          </a:xfrm>
        </p:spPr>
        <p:txBody>
          <a:bodyPr>
            <a:normAutofit fontScale="92500" lnSpcReduction="20000"/>
          </a:bodyPr>
          <a:lstStyle/>
          <a:p>
            <a:pPr marL="0" indent="0">
              <a:buNone/>
            </a:pPr>
            <a:r>
              <a:rPr lang="en-US" sz="2000" b="1" i="1" dirty="0">
                <a:solidFill>
                  <a:srgbClr val="002060"/>
                </a:solidFill>
              </a:rPr>
              <a:t>Loukas</a:t>
            </a:r>
            <a:r>
              <a:rPr lang="en-US" sz="2000" b="1" dirty="0">
                <a:solidFill>
                  <a:srgbClr val="002060"/>
                </a:solidFill>
              </a:rPr>
              <a:t> was a 2</a:t>
            </a:r>
            <a:r>
              <a:rPr lang="en-US" sz="2000" b="1" baseline="30000" dirty="0">
                <a:solidFill>
                  <a:srgbClr val="002060"/>
                </a:solidFill>
              </a:rPr>
              <a:t>nd</a:t>
            </a:r>
            <a:r>
              <a:rPr lang="en-US" sz="2000" b="1" dirty="0">
                <a:solidFill>
                  <a:srgbClr val="002060"/>
                </a:solidFill>
              </a:rPr>
              <a:t> generation Christian, a physician and companion of Paul (cf. Col. 4:14). </a:t>
            </a:r>
          </a:p>
          <a:p>
            <a:pPr lvl="1"/>
            <a:r>
              <a:rPr lang="en-US" sz="1800" i="1" dirty="0"/>
              <a:t>Though not an eyewitness of the life of Jesus, he researched carefully through the eyes of others who were eyewitnesses (1:2-3).</a:t>
            </a:r>
          </a:p>
          <a:p>
            <a:pPr lvl="1"/>
            <a:r>
              <a:rPr lang="en-US" sz="1800" i="1" dirty="0"/>
              <a:t>As a historian, he sought to compose “an orderly account” (1:1)</a:t>
            </a:r>
          </a:p>
          <a:p>
            <a:pPr lvl="1"/>
            <a:r>
              <a:rPr lang="en-US" sz="1800" i="1" dirty="0"/>
              <a:t>As a Christian theologian, he wrote to convince others about the truth of the claims of Jesus.</a:t>
            </a:r>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
        <p:nvSpPr>
          <p:cNvPr id="6" name="Content Placeholder 2">
            <a:extLst>
              <a:ext uri="{FF2B5EF4-FFF2-40B4-BE49-F238E27FC236}">
                <a16:creationId xmlns:a16="http://schemas.microsoft.com/office/drawing/2014/main" id="{F38BC4B2-84C4-4A1F-A2C7-1240B5BC56AC}"/>
              </a:ext>
            </a:extLst>
          </p:cNvPr>
          <p:cNvSpPr txBox="1">
            <a:spLocks/>
          </p:cNvSpPr>
          <p:nvPr/>
        </p:nvSpPr>
        <p:spPr>
          <a:xfrm>
            <a:off x="6704012" y="1905000"/>
            <a:ext cx="4800600" cy="452119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i="1" dirty="0">
                <a:solidFill>
                  <a:srgbClr val="002060"/>
                </a:solidFill>
              </a:rPr>
              <a:t>Lucas </a:t>
            </a:r>
            <a:r>
              <a:rPr lang="es-ES" sz="2000" b="1" dirty="0">
                <a:solidFill>
                  <a:srgbClr val="002060"/>
                </a:solidFill>
              </a:rPr>
              <a:t>era un cristiano de segunda generación, médico y compañero de Pablo (cf. Col. 4:14)</a:t>
            </a:r>
            <a:r>
              <a:rPr lang="en-US" sz="2000" b="1" dirty="0">
                <a:solidFill>
                  <a:srgbClr val="002060"/>
                </a:solidFill>
              </a:rPr>
              <a:t> </a:t>
            </a:r>
          </a:p>
          <a:p>
            <a:pPr lvl="1"/>
            <a:r>
              <a:rPr lang="es-ES" sz="1800" i="1" dirty="0"/>
              <a:t>Aunque no fue un testigo ocular de la vida de Jesús, investigó cuidadosamente a través de los ojos de otros que fueron testigos oculares (1: 2-3).</a:t>
            </a:r>
          </a:p>
          <a:p>
            <a:pPr lvl="1"/>
            <a:r>
              <a:rPr lang="es-ES" sz="1800" i="1" dirty="0"/>
              <a:t>Como historiador, buscó componer "un relato ordenado" (1: 1)</a:t>
            </a:r>
            <a:endParaRPr lang="en-US" sz="1800" i="1" dirty="0"/>
          </a:p>
          <a:p>
            <a:pPr lvl="1"/>
            <a:r>
              <a:rPr lang="es-ES" sz="1800" i="1" dirty="0"/>
              <a:t>Como teólogo cristiano, escribió para convencer a otros sobre la verdad de las afirmaciones de Jesús.</a:t>
            </a:r>
            <a:endParaRPr lang="en-US" sz="1800" i="1" dirty="0"/>
          </a:p>
        </p:txBody>
      </p:sp>
    </p:spTree>
    <p:extLst>
      <p:ext uri="{BB962C8B-B14F-4D97-AF65-F5344CB8AC3E}">
        <p14:creationId xmlns:p14="http://schemas.microsoft.com/office/powerpoint/2010/main" val="32811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 calcmode="lin" valueType="num">
                                      <p:cBhvr additive="base">
                                        <p:cTn id="4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57699" name="Picture 3" descr="NTA48"/>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90500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txBox="1">
            <a:spLocks noChangeArrowheads="1"/>
          </p:cNvSpPr>
          <p:nvPr/>
        </p:nvSpPr>
        <p:spPr>
          <a:xfrm>
            <a:off x="224497" y="4923694"/>
            <a:ext cx="2458329" cy="56270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i="1" dirty="0">
                <a:solidFill>
                  <a:schemeClr val="bg1"/>
                </a:solidFill>
                <a:latin typeface="Eras Demi ITC" pitchFamily="34" charset="0"/>
              </a:rPr>
              <a:t>Bethlehem</a:t>
            </a:r>
          </a:p>
        </p:txBody>
      </p:sp>
    </p:spTree>
    <p:extLst>
      <p:ext uri="{BB962C8B-B14F-4D97-AF65-F5344CB8AC3E}">
        <p14:creationId xmlns:p14="http://schemas.microsoft.com/office/powerpoint/2010/main" val="471423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02405" name="Picture 5" descr="NTA4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10255347" cy="683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6"/>
          <p:cNvSpPr txBox="1">
            <a:spLocks noChangeArrowheads="1"/>
          </p:cNvSpPr>
          <p:nvPr/>
        </p:nvSpPr>
        <p:spPr bwMode="auto">
          <a:xfrm>
            <a:off x="6322256" y="5346896"/>
            <a:ext cx="4114800" cy="707886"/>
          </a:xfrm>
          <a:prstGeom prst="rect">
            <a:avLst/>
          </a:prstGeom>
          <a:solidFill>
            <a:schemeClr val="accent2">
              <a:lumMod val="60000"/>
              <a:lumOff val="40000"/>
            </a:schemeClr>
          </a:solidFill>
          <a:ln>
            <a:noFill/>
          </a:ln>
          <a:effectLst/>
        </p:spPr>
        <p:txBody>
          <a:bodyPr>
            <a:spAutoFit/>
          </a:bodyPr>
          <a:lstStyle/>
          <a:p>
            <a:pPr>
              <a:spcBef>
                <a:spcPct val="50000"/>
              </a:spcBef>
            </a:pPr>
            <a:r>
              <a:rPr lang="en-US" altLang="en-US" sz="2000" dirty="0"/>
              <a:t>Church of the Nativity, Bethlehem</a:t>
            </a:r>
          </a:p>
        </p:txBody>
      </p:sp>
      <p:sp>
        <p:nvSpPr>
          <p:cNvPr id="102407" name="AutoShape 7"/>
          <p:cNvSpPr>
            <a:spLocks noChangeArrowheads="1"/>
          </p:cNvSpPr>
          <p:nvPr/>
        </p:nvSpPr>
        <p:spPr bwMode="auto">
          <a:xfrm rot="15966141">
            <a:off x="4506051" y="4364443"/>
            <a:ext cx="1524000" cy="1447800"/>
          </a:xfrm>
          <a:prstGeom prst="curvedDownArrow">
            <a:avLst>
              <a:gd name="adj1" fmla="val 16667"/>
              <a:gd name="adj2" fmla="val 4210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61274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1580" y="147337"/>
            <a:ext cx="9053550" cy="809266"/>
          </a:xfrm>
        </p:spPr>
        <p:txBody>
          <a:bodyPr>
            <a:noAutofit/>
          </a:bodyPr>
          <a:lstStyle/>
          <a:p>
            <a:r>
              <a:rPr lang="en-US" sz="3200" dirty="0">
                <a:solidFill>
                  <a:srgbClr val="FFC000"/>
                </a:solidFill>
                <a:effectLst>
                  <a:outerShdw blurRad="38100" dist="38100" dir="2700000" algn="tl">
                    <a:srgbClr val="000000">
                      <a:alpha val="43137"/>
                    </a:srgbClr>
                  </a:outerShdw>
                </a:effectLst>
                <a:latin typeface="Impact" panose="020B0806030902050204" pitchFamily="34" charset="0"/>
              </a:rPr>
              <a:t>The Historical Problem of Quirinius/ El </a:t>
            </a:r>
            <a:r>
              <a:rPr lang="en-US" sz="3200" dirty="0" err="1">
                <a:solidFill>
                  <a:srgbClr val="FFC000"/>
                </a:solidFill>
                <a:effectLst>
                  <a:outerShdw blurRad="38100" dist="38100" dir="2700000" algn="tl">
                    <a:srgbClr val="000000">
                      <a:alpha val="43137"/>
                    </a:srgbClr>
                  </a:outerShdw>
                </a:effectLst>
                <a:latin typeface="Impact" panose="020B0806030902050204" pitchFamily="34" charset="0"/>
              </a:rPr>
              <a:t>Problema</a:t>
            </a:r>
            <a:r>
              <a:rPr lang="en-US" sz="3200" dirty="0">
                <a:solidFill>
                  <a:srgbClr val="FFC000"/>
                </a:solidFill>
                <a:effectLst>
                  <a:outerShdw blurRad="38100" dist="38100" dir="2700000" algn="tl">
                    <a:srgbClr val="000000">
                      <a:alpha val="43137"/>
                    </a:srgbClr>
                  </a:outerShdw>
                </a:effectLst>
                <a:latin typeface="Impact" panose="020B0806030902050204" pitchFamily="34" charset="0"/>
              </a:rPr>
              <a:t> </a:t>
            </a:r>
            <a:r>
              <a:rPr lang="en-US" sz="3200" dirty="0" err="1">
                <a:solidFill>
                  <a:srgbClr val="FFC000"/>
                </a:solidFill>
                <a:effectLst>
                  <a:outerShdw blurRad="38100" dist="38100" dir="2700000" algn="tl">
                    <a:srgbClr val="000000">
                      <a:alpha val="43137"/>
                    </a:srgbClr>
                  </a:outerShdw>
                </a:effectLst>
                <a:latin typeface="Impact" panose="020B0806030902050204" pitchFamily="34" charset="0"/>
              </a:rPr>
              <a:t>Historico</a:t>
            </a:r>
            <a:r>
              <a:rPr lang="en-US" sz="3200" dirty="0">
                <a:solidFill>
                  <a:srgbClr val="FFC000"/>
                </a:solidFill>
                <a:effectLst>
                  <a:outerShdw blurRad="38100" dist="38100" dir="2700000" algn="tl">
                    <a:srgbClr val="000000">
                      <a:alpha val="43137"/>
                    </a:srgbClr>
                  </a:outerShdw>
                </a:effectLst>
                <a:latin typeface="Impact" panose="020B0806030902050204" pitchFamily="34" charset="0"/>
              </a:rPr>
              <a:t> de Quirinius</a:t>
            </a:r>
          </a:p>
        </p:txBody>
      </p:sp>
      <p:sp>
        <p:nvSpPr>
          <p:cNvPr id="3" name="Content Placeholder 2"/>
          <p:cNvSpPr>
            <a:spLocks noGrp="1"/>
          </p:cNvSpPr>
          <p:nvPr>
            <p:ph idx="1"/>
          </p:nvPr>
        </p:nvSpPr>
        <p:spPr>
          <a:xfrm>
            <a:off x="1477108" y="1152908"/>
            <a:ext cx="10027504" cy="4375696"/>
          </a:xfrm>
        </p:spPr>
        <p:txBody>
          <a:bodyPr>
            <a:normAutofit fontScale="85000" lnSpcReduction="10000"/>
          </a:bodyPr>
          <a:lstStyle/>
          <a:p>
            <a:pPr marL="0" indent="0">
              <a:buNone/>
            </a:pPr>
            <a:endParaRPr lang="es-ES" sz="2800" dirty="0">
              <a:solidFill>
                <a:srgbClr val="FFFF00"/>
              </a:solidFill>
              <a:latin typeface="Franklin Gothic Medium" panose="020B0603020102020204" pitchFamily="34" charset="0"/>
            </a:endParaRPr>
          </a:p>
          <a:p>
            <a:pPr marL="0" indent="0">
              <a:buNone/>
            </a:pPr>
            <a:r>
              <a:rPr lang="es-ES" sz="2800" dirty="0">
                <a:solidFill>
                  <a:srgbClr val="FFFF00"/>
                </a:solidFill>
                <a:latin typeface="Franklin Gothic Medium" panose="020B0603020102020204" pitchFamily="34" charset="0"/>
              </a:rPr>
              <a:t>Lucas identifica el censo de impuestos para el que José y María se registraron durante el mandato de </a:t>
            </a:r>
            <a:r>
              <a:rPr lang="es-ES" sz="2800" dirty="0" err="1">
                <a:solidFill>
                  <a:srgbClr val="FFFF00"/>
                </a:solidFill>
                <a:latin typeface="Franklin Gothic Medium" panose="020B0603020102020204" pitchFamily="34" charset="0"/>
              </a:rPr>
              <a:t>Quirinius</a:t>
            </a:r>
            <a:r>
              <a:rPr lang="es-ES" sz="2800" dirty="0">
                <a:solidFill>
                  <a:srgbClr val="FFFF00"/>
                </a:solidFill>
                <a:latin typeface="Franklin Gothic Medium" panose="020B0603020102020204" pitchFamily="34" charset="0"/>
              </a:rPr>
              <a:t> como gobernador de Siria, que se sabe que ocurrió en el año 6 d.C. después de que Arquelao fuera depuesto. Herodes el Grande (1: 5; cf. Mt 2), que era rey en el evangelio de Mateo en el nacimiento de Jesús, murió en el 4 a. C.</a:t>
            </a:r>
            <a:endParaRPr lang="en-US" sz="2800" dirty="0">
              <a:solidFill>
                <a:srgbClr val="FFFF00"/>
              </a:solidFill>
              <a:latin typeface="Franklin Gothic Medium" panose="020B0603020102020204" pitchFamily="34" charset="0"/>
            </a:endParaRPr>
          </a:p>
          <a:p>
            <a:endParaRPr lang="es-ES" sz="2400" i="1" dirty="0">
              <a:solidFill>
                <a:schemeClr val="bg1"/>
              </a:solidFill>
              <a:latin typeface="Franklin Gothic Medium" panose="020B0603020102020204" pitchFamily="34" charset="0"/>
            </a:endParaRPr>
          </a:p>
          <a:p>
            <a:r>
              <a:rPr lang="es-ES" sz="2400" i="1" dirty="0">
                <a:solidFill>
                  <a:schemeClr val="bg1"/>
                </a:solidFill>
                <a:latin typeface="Franklin Gothic Medium" panose="020B0603020102020204" pitchFamily="34" charset="0"/>
              </a:rPr>
              <a:t>SOLUCIÓN 1: Algunos sugieren que </a:t>
            </a:r>
            <a:r>
              <a:rPr lang="es-ES" sz="2400" i="1" dirty="0" err="1">
                <a:solidFill>
                  <a:schemeClr val="bg1"/>
                </a:solidFill>
                <a:latin typeface="Franklin Gothic Medium" panose="020B0603020102020204" pitchFamily="34" charset="0"/>
              </a:rPr>
              <a:t>Quirinius</a:t>
            </a:r>
            <a:r>
              <a:rPr lang="es-ES" sz="2400" i="1" dirty="0">
                <a:solidFill>
                  <a:schemeClr val="bg1"/>
                </a:solidFill>
                <a:latin typeface="Franklin Gothic Medium" panose="020B0603020102020204" pitchFamily="34" charset="0"/>
              </a:rPr>
              <a:t> pudo haber cumplido dos mandatos, la tenencia conocida comenzando en el año 6 d.C. pero una tenencia anterior alrededor del 4 a.C., pero los registros antiguos no muestran nada de una tenencia tan doble.</a:t>
            </a:r>
          </a:p>
          <a:p>
            <a:r>
              <a:rPr lang="es-ES" sz="2400" i="1" dirty="0">
                <a:solidFill>
                  <a:schemeClr val="bg1"/>
                </a:solidFill>
                <a:latin typeface="Franklin Gothic Medium" panose="020B0603020102020204" pitchFamily="34" charset="0"/>
              </a:rPr>
              <a:t>SOLUCIÓN 2: Los eruditos históricos críticos dicen que Lucas simplemente se equivocó en su notación histórica sobre </a:t>
            </a:r>
            <a:r>
              <a:rPr lang="es-ES" sz="2400" i="1" dirty="0" err="1">
                <a:solidFill>
                  <a:schemeClr val="bg1"/>
                </a:solidFill>
                <a:latin typeface="Franklin Gothic Medium" panose="020B0603020102020204" pitchFamily="34" charset="0"/>
              </a:rPr>
              <a:t>Quirinius</a:t>
            </a:r>
            <a:r>
              <a:rPr lang="es-ES" sz="2400" i="1" dirty="0">
                <a:solidFill>
                  <a:schemeClr val="bg1"/>
                </a:solidFill>
                <a:latin typeface="Franklin Gothic Medium" panose="020B0603020102020204" pitchFamily="34" charset="0"/>
              </a:rPr>
              <a:t>.</a:t>
            </a:r>
            <a:endParaRPr lang="en-US" sz="2400" i="1" dirty="0">
              <a:solidFill>
                <a:schemeClr val="bg1"/>
              </a:solidFill>
              <a:latin typeface="Franklin Gothic Medium" panose="020B0603020102020204" pitchFamily="34" charset="0"/>
            </a:endParaRPr>
          </a:p>
        </p:txBody>
      </p:sp>
      <p:sp>
        <p:nvSpPr>
          <p:cNvPr id="5" name="TextBox 4"/>
          <p:cNvSpPr txBox="1"/>
          <p:nvPr/>
        </p:nvSpPr>
        <p:spPr>
          <a:xfrm>
            <a:off x="323557" y="5781819"/>
            <a:ext cx="11619914" cy="954107"/>
          </a:xfrm>
          <a:prstGeom prst="rect">
            <a:avLst/>
          </a:prstGeom>
          <a:solidFill>
            <a:schemeClr val="accent3">
              <a:lumMod val="50000"/>
            </a:schemeClr>
          </a:solidFill>
        </p:spPr>
        <p:txBody>
          <a:bodyPr wrap="square" rtlCol="0">
            <a:spAutoFit/>
          </a:bodyPr>
          <a:lstStyle/>
          <a:p>
            <a:pPr algn="ctr"/>
            <a:r>
              <a:rPr lang="es-ES" sz="2800" b="1" dirty="0">
                <a:solidFill>
                  <a:srgbClr val="FFFF99"/>
                </a:solidFill>
              </a:rPr>
              <a:t>Hasta la fecha, no ha habido una solución satisfactoria a este problema.</a:t>
            </a:r>
            <a:endParaRPr lang="en-US" sz="2800" b="1" dirty="0">
              <a:solidFill>
                <a:srgbClr val="FFFF99"/>
              </a:solidFill>
            </a:endParaRPr>
          </a:p>
        </p:txBody>
      </p:sp>
    </p:spTree>
    <p:extLst>
      <p:ext uri="{BB962C8B-B14F-4D97-AF65-F5344CB8AC3E}">
        <p14:creationId xmlns:p14="http://schemas.microsoft.com/office/powerpoint/2010/main" val="29401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Temple Ritual / El ritual del </a:t>
            </a:r>
            <a:r>
              <a:rPr lang="en-US" b="1" dirty="0" err="1">
                <a:solidFill>
                  <a:srgbClr val="C00000"/>
                </a:solidFill>
              </a:rPr>
              <a:t>templo</a:t>
            </a:r>
            <a:r>
              <a:rPr lang="en-US" b="1" dirty="0">
                <a:solidFill>
                  <a:srgbClr val="C00000"/>
                </a:solidFill>
              </a:rPr>
              <a:t> </a:t>
            </a:r>
            <a:r>
              <a:rPr lang="en-US" sz="2400" b="1" dirty="0">
                <a:solidFill>
                  <a:srgbClr val="C00000"/>
                </a:solidFill>
              </a:rPr>
              <a:t>(2:21-40)</a:t>
            </a:r>
          </a:p>
        </p:txBody>
      </p:sp>
      <p:sp>
        <p:nvSpPr>
          <p:cNvPr id="3" name="Content Placeholder 2"/>
          <p:cNvSpPr>
            <a:spLocks noGrp="1"/>
          </p:cNvSpPr>
          <p:nvPr>
            <p:ph idx="1"/>
          </p:nvPr>
        </p:nvSpPr>
        <p:spPr>
          <a:xfrm>
            <a:off x="2589212" y="2133599"/>
            <a:ext cx="8915400" cy="4478215"/>
          </a:xfrm>
        </p:spPr>
        <p:txBody>
          <a:bodyPr>
            <a:normAutofit/>
          </a:bodyPr>
          <a:lstStyle/>
          <a:p>
            <a:pPr marL="0" indent="0">
              <a:buNone/>
            </a:pPr>
            <a:r>
              <a:rPr lang="es-ES" sz="2800" b="1" dirty="0">
                <a:solidFill>
                  <a:srgbClr val="002060"/>
                </a:solidFill>
              </a:rPr>
              <a:t>Como judíos observantes de la Torá, José y María circuncidaron a Jesús el octavo día después de su nacimiento y luego lo dedicaron en el templo 40 días después de su nacimiento (cf. </a:t>
            </a:r>
            <a:r>
              <a:rPr lang="es-ES" sz="2800" b="1" dirty="0" err="1">
                <a:solidFill>
                  <a:srgbClr val="002060"/>
                </a:solidFill>
              </a:rPr>
              <a:t>Lv</a:t>
            </a:r>
            <a:r>
              <a:rPr lang="es-ES" sz="2800" b="1" dirty="0">
                <a:solidFill>
                  <a:srgbClr val="002060"/>
                </a:solidFill>
              </a:rPr>
              <a:t>. 12: 1-8).</a:t>
            </a:r>
            <a:endParaRPr lang="en-US" sz="2800" b="1" dirty="0">
              <a:solidFill>
                <a:srgbClr val="002060"/>
              </a:solidFill>
            </a:endParaRPr>
          </a:p>
          <a:p>
            <a:pPr lvl="1"/>
            <a:r>
              <a:rPr lang="es-ES" sz="2200" i="1" dirty="0">
                <a:solidFill>
                  <a:schemeClr val="tx1"/>
                </a:solidFill>
              </a:rPr>
              <a:t>El sacrificio que ofrecían era la ofrenda especificada para los pobres (cf. </a:t>
            </a:r>
            <a:r>
              <a:rPr lang="es-ES" sz="2200" i="1" dirty="0" err="1">
                <a:solidFill>
                  <a:schemeClr val="tx1"/>
                </a:solidFill>
              </a:rPr>
              <a:t>Lv</a:t>
            </a:r>
            <a:r>
              <a:rPr lang="es-ES" sz="2200" i="1" dirty="0">
                <a:solidFill>
                  <a:schemeClr val="tx1"/>
                </a:solidFill>
              </a:rPr>
              <a:t>. 12: 6-8), lo que a su vez implica que los magos del evangelio de Mateo aún no habían visitado.</a:t>
            </a:r>
          </a:p>
          <a:p>
            <a:pPr lvl="1"/>
            <a:r>
              <a:rPr lang="es-ES" sz="2200" i="1" dirty="0">
                <a:solidFill>
                  <a:schemeClr val="tx1"/>
                </a:solidFill>
              </a:rPr>
              <a:t> Durante la presentación, dos devotos judíos ancianos, Simeón y Anna, bendijeron al niño, cada uno reforzando proféticamente el tema de las promesas cumplidas de Dios y la misión universal del niño.</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156335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First Temple Visit / La Primera </a:t>
            </a:r>
            <a:r>
              <a:rPr lang="en-US" b="1" dirty="0" err="1">
                <a:solidFill>
                  <a:srgbClr val="C00000"/>
                </a:solidFill>
              </a:rPr>
              <a:t>Visita</a:t>
            </a:r>
            <a:r>
              <a:rPr lang="en-US" b="1" dirty="0">
                <a:solidFill>
                  <a:srgbClr val="C00000"/>
                </a:solidFill>
              </a:rPr>
              <a:t> al </a:t>
            </a:r>
            <a:r>
              <a:rPr lang="en-US" b="1" dirty="0" err="1">
                <a:solidFill>
                  <a:srgbClr val="C00000"/>
                </a:solidFill>
              </a:rPr>
              <a:t>Templo</a:t>
            </a:r>
            <a:r>
              <a:rPr lang="en-US" sz="2400" b="1" dirty="0">
                <a:solidFill>
                  <a:srgbClr val="C00000"/>
                </a:solidFill>
              </a:rPr>
              <a:t>(2:41-52)</a:t>
            </a:r>
          </a:p>
        </p:txBody>
      </p:sp>
      <p:sp>
        <p:nvSpPr>
          <p:cNvPr id="3" name="Content Placeholder 2"/>
          <p:cNvSpPr>
            <a:spLocks noGrp="1"/>
          </p:cNvSpPr>
          <p:nvPr>
            <p:ph idx="1"/>
          </p:nvPr>
        </p:nvSpPr>
        <p:spPr>
          <a:xfrm>
            <a:off x="2589212" y="2133600"/>
            <a:ext cx="9199514" cy="4182794"/>
          </a:xfrm>
        </p:spPr>
        <p:txBody>
          <a:bodyPr>
            <a:normAutofit fontScale="92500" lnSpcReduction="20000"/>
          </a:bodyPr>
          <a:lstStyle/>
          <a:p>
            <a:pPr marL="0" indent="0">
              <a:buNone/>
            </a:pPr>
            <a:r>
              <a:rPr lang="es-ES" sz="2800" b="1" dirty="0">
                <a:solidFill>
                  <a:srgbClr val="002060"/>
                </a:solidFill>
              </a:rPr>
              <a:t>Este relato es el único en los evangelios canónicos sobre Jesús entre su nacimiento y el comienzo de su ministerio público.</a:t>
            </a:r>
            <a:endParaRPr lang="en-US" sz="2800" b="1" dirty="0">
              <a:solidFill>
                <a:srgbClr val="002060"/>
              </a:solidFill>
            </a:endParaRPr>
          </a:p>
          <a:p>
            <a:r>
              <a:rPr lang="es-ES" sz="2400" i="1" dirty="0"/>
              <a:t>Los evangelios apócrifos posteriores intentan llenar este vacío con historias fantásticas (por ejemplo, Evangelio de la infancia de Tomás).</a:t>
            </a:r>
          </a:p>
          <a:p>
            <a:r>
              <a:rPr lang="es-ES" sz="2400" i="1" dirty="0"/>
              <a:t>Las visitas al templo incumbían a todos los hombres y, por lo general, las comenzaban uno o dos años antes de los 13 años, año en que comenzaron a asumir responsabilidades como adultos.</a:t>
            </a:r>
          </a:p>
          <a:p>
            <a:r>
              <a:rPr lang="es-ES" sz="2400" i="1" dirty="0"/>
              <a:t>Es obvio que Lucas tiene la intención de que las palabras de Jesús sobre "los [asuntos] de mi Padre" tengan el máximo impacto.</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785324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3900" dirty="0"/>
              <a:t>BAPTISM, TEMPTATION &amp; REJECTION</a:t>
            </a:r>
          </a:p>
          <a:p>
            <a:r>
              <a:rPr lang="en-US" sz="4000" dirty="0"/>
              <a:t>BAUTISMO, TENTANCION Y RECHAZO</a:t>
            </a:r>
          </a:p>
        </p:txBody>
      </p:sp>
    </p:spTree>
    <p:extLst>
      <p:ext uri="{BB962C8B-B14F-4D97-AF65-F5344CB8AC3E}">
        <p14:creationId xmlns:p14="http://schemas.microsoft.com/office/powerpoint/2010/main" val="1281348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MINISTRY OF JOHN/EL MINISTERIO DE JUAN </a:t>
            </a:r>
            <a:r>
              <a:rPr lang="en-US" sz="2400" b="1" dirty="0">
                <a:solidFill>
                  <a:srgbClr val="C00000"/>
                </a:solidFill>
              </a:rPr>
              <a:t>(3:1-20)</a:t>
            </a:r>
          </a:p>
        </p:txBody>
      </p:sp>
      <p:sp>
        <p:nvSpPr>
          <p:cNvPr id="3" name="Content Placeholder 2"/>
          <p:cNvSpPr>
            <a:spLocks noGrp="1"/>
          </p:cNvSpPr>
          <p:nvPr>
            <p:ph idx="1"/>
          </p:nvPr>
        </p:nvSpPr>
        <p:spPr>
          <a:xfrm>
            <a:off x="2592924" y="2133599"/>
            <a:ext cx="8911687" cy="4502727"/>
          </a:xfrm>
        </p:spPr>
        <p:txBody>
          <a:bodyPr>
            <a:normAutofit lnSpcReduction="10000"/>
          </a:bodyPr>
          <a:lstStyle/>
          <a:p>
            <a:pPr marL="0" indent="0">
              <a:buNone/>
            </a:pPr>
            <a:r>
              <a:rPr lang="es-ES" sz="2800" b="1" dirty="0">
                <a:solidFill>
                  <a:srgbClr val="002060"/>
                </a:solidFill>
              </a:rPr>
              <a:t>Como atestiguan los cuatro evangelios, el comienzo del ministerio de Jesús estuvo indisolublemente ligado al ministerio de Juan el Bautista.</a:t>
            </a:r>
            <a:endParaRPr lang="en-US" sz="2800" b="1" dirty="0">
              <a:solidFill>
                <a:srgbClr val="002060"/>
              </a:solidFill>
            </a:endParaRPr>
          </a:p>
          <a:p>
            <a:pPr lvl="1"/>
            <a:r>
              <a:rPr lang="es-ES" sz="2200" i="1" dirty="0"/>
              <a:t>Lucas coloca cuidadosamente el ministerio de Juan en el contexto histórico de la historia grecorromana y judía, que sería importante para un lector gentil educado.</a:t>
            </a:r>
          </a:p>
          <a:p>
            <a:pPr lvl="1"/>
            <a:r>
              <a:rPr lang="es-ES" sz="2200" i="1" dirty="0"/>
              <a:t>Lucas presenta a Juan con el lenguaje familiar del Antiguo Testamento de un profeta, "La Palabra de Dios vino a Juan ..."</a:t>
            </a:r>
          </a:p>
          <a:p>
            <a:pPr lvl="1"/>
            <a:r>
              <a:rPr lang="es-ES" sz="2200" i="1" dirty="0"/>
              <a:t>Como los profetas antiguos, el mensaje de Juan fue el arrepentimiento.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7239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99A7730-876F-4C1F-AF43-EF6E2DFF79EB}" type="slidenum">
              <a:rPr lang="en-US" altLang="en-US"/>
              <a:pPr/>
              <a:t>37</a:t>
            </a:fld>
            <a:endParaRPr lang="en-US" altLang="en-US"/>
          </a:p>
        </p:txBody>
      </p:sp>
      <p:sp>
        <p:nvSpPr>
          <p:cNvPr id="125954" name="Rectangle 2"/>
          <p:cNvSpPr>
            <a:spLocks noGrp="1" noChangeArrowheads="1"/>
          </p:cNvSpPr>
          <p:nvPr>
            <p:ph type="title"/>
          </p:nvPr>
        </p:nvSpPr>
        <p:spPr>
          <a:xfrm>
            <a:off x="1967346" y="561593"/>
            <a:ext cx="9107054" cy="1106424"/>
          </a:xfrm>
        </p:spPr>
        <p:txBody>
          <a:bodyPr>
            <a:normAutofit/>
          </a:bodyPr>
          <a:lstStyle/>
          <a:p>
            <a:pPr algn="l"/>
            <a:r>
              <a:rPr lang="en-US" altLang="en-US" sz="2800" b="1" dirty="0">
                <a:solidFill>
                  <a:srgbClr val="C00000"/>
                </a:solidFill>
              </a:rPr>
              <a:t>John’s Preaching &amp; Baptisms/ </a:t>
            </a:r>
            <a:r>
              <a:rPr lang="en-US" altLang="en-US" sz="2800" b="1" dirty="0" err="1">
                <a:solidFill>
                  <a:srgbClr val="C00000"/>
                </a:solidFill>
              </a:rPr>
              <a:t>Predicación</a:t>
            </a:r>
            <a:r>
              <a:rPr lang="en-US" altLang="en-US" sz="2800" b="1" dirty="0">
                <a:solidFill>
                  <a:srgbClr val="C00000"/>
                </a:solidFill>
              </a:rPr>
              <a:t> y </a:t>
            </a:r>
            <a:r>
              <a:rPr lang="en-US" altLang="en-US" sz="2800" b="1" dirty="0" err="1">
                <a:solidFill>
                  <a:srgbClr val="C00000"/>
                </a:solidFill>
              </a:rPr>
              <a:t>Bautismo</a:t>
            </a:r>
            <a:r>
              <a:rPr lang="en-US" altLang="en-US" sz="2800" b="1" dirty="0">
                <a:solidFill>
                  <a:srgbClr val="C00000"/>
                </a:solidFill>
              </a:rPr>
              <a:t> de Juan </a:t>
            </a:r>
          </a:p>
        </p:txBody>
      </p:sp>
      <p:sp>
        <p:nvSpPr>
          <p:cNvPr id="125955" name="Rectangle 3"/>
          <p:cNvSpPr>
            <a:spLocks noGrp="1" noChangeArrowheads="1"/>
          </p:cNvSpPr>
          <p:nvPr>
            <p:ph type="body" idx="1"/>
          </p:nvPr>
        </p:nvSpPr>
        <p:spPr>
          <a:xfrm>
            <a:off x="1967346" y="1440873"/>
            <a:ext cx="10072254" cy="4066794"/>
          </a:xfrm>
        </p:spPr>
        <p:txBody>
          <a:bodyPr>
            <a:normAutofit fontScale="92500"/>
          </a:bodyPr>
          <a:lstStyle/>
          <a:p>
            <a:pPr>
              <a:lnSpc>
                <a:spcPct val="80000"/>
              </a:lnSpc>
              <a:buFont typeface="Wingdings" panose="05000000000000000000" pitchFamily="2" charset="2"/>
              <a:buNone/>
            </a:pPr>
            <a:r>
              <a:rPr lang="es-ES" altLang="en-US" sz="2800" b="1" dirty="0">
                <a:solidFill>
                  <a:srgbClr val="002060"/>
                </a:solidFill>
              </a:rPr>
              <a:t>El desafío de Juan de arrepentirse y bautizarse implicaba que los elegidos de Dios necesitaban purificación. Su advertencia de no reclamar un linaje en Abraham fue un asalto frontal a la creencia aceptada de que el pueblo de Dios se definía por nacimiento.</a:t>
            </a:r>
            <a:endParaRPr lang="en-US" altLang="en-US" sz="2800" b="1" dirty="0">
              <a:solidFill>
                <a:srgbClr val="002060"/>
              </a:solidFill>
            </a:endParaRPr>
          </a:p>
          <a:p>
            <a:pPr>
              <a:lnSpc>
                <a:spcPct val="80000"/>
              </a:lnSpc>
            </a:pPr>
            <a:r>
              <a:rPr lang="es-ES" altLang="en-US" sz="2400" i="1" dirty="0"/>
              <a:t>Los bautismos de prosélitos eran bien conocidos.</a:t>
            </a:r>
          </a:p>
          <a:p>
            <a:pPr>
              <a:lnSpc>
                <a:spcPct val="80000"/>
              </a:lnSpc>
            </a:pPr>
            <a:r>
              <a:rPr lang="es-ES" altLang="en-US" sz="2400" i="1" dirty="0"/>
              <a:t>Los bautismos antes de entrar al recinto del templo eran bien conocidos.</a:t>
            </a:r>
          </a:p>
          <a:p>
            <a:pPr>
              <a:lnSpc>
                <a:spcPct val="80000"/>
              </a:lnSpc>
            </a:pPr>
            <a:r>
              <a:rPr lang="es-ES" altLang="en-US" sz="2400" i="1" dirty="0"/>
              <a:t>Los bautismos rituales de purificación (impurezas de la menstruación, emisión nocturna, parto o contacto con un cadáver) eran bien conocidos.</a:t>
            </a:r>
          </a:p>
          <a:p>
            <a:pPr>
              <a:lnSpc>
                <a:spcPct val="80000"/>
              </a:lnSpc>
            </a:pPr>
            <a:r>
              <a:rPr lang="es-ES" altLang="en-US" sz="2400" i="1" dirty="0"/>
              <a:t>Los bautismos de esclavos en hogares judíos eran bien conocidos.</a:t>
            </a:r>
            <a:endParaRPr lang="en-US" altLang="en-US" sz="2400" i="1" dirty="0"/>
          </a:p>
        </p:txBody>
      </p:sp>
      <p:sp>
        <p:nvSpPr>
          <p:cNvPr id="125956" name="Text Box 4"/>
          <p:cNvSpPr txBox="1">
            <a:spLocks noChangeArrowheads="1"/>
          </p:cNvSpPr>
          <p:nvPr/>
        </p:nvSpPr>
        <p:spPr bwMode="auto">
          <a:xfrm>
            <a:off x="1092201" y="5507667"/>
            <a:ext cx="10947400" cy="1015663"/>
          </a:xfrm>
          <a:prstGeom prst="rect">
            <a:avLst/>
          </a:prstGeom>
          <a:solidFill>
            <a:srgbClr val="CCFF99"/>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chemeClr val="hlink"/>
              </a:buClr>
              <a:buSzPct val="90000"/>
              <a:buFont typeface="Wingdings" panose="05000000000000000000" pitchFamily="2" charset="2"/>
              <a:buNone/>
            </a:pPr>
            <a:r>
              <a:rPr lang="es-ES" altLang="en-US" sz="2000" dirty="0">
                <a:solidFill>
                  <a:srgbClr val="482400"/>
                </a:solidFill>
                <a:latin typeface="Impact" panose="020B0806030902050204" pitchFamily="34" charset="0"/>
              </a:rPr>
              <a:t>El bautismo de Juan no estaba directamente relacionado con ninguna de estas prácticas bautismales conocidas, sino que estaba dirigido hacia un "perdón de pecados" general, lo que a su vez implicaba que el pueblo de Israel estaba alejado de Dios.</a:t>
            </a:r>
            <a:endParaRPr lang="en-US" altLang="en-US" sz="2000" dirty="0">
              <a:solidFill>
                <a:srgbClr val="482400"/>
              </a:solidFill>
              <a:latin typeface="Impact" panose="020B0806030902050204" pitchFamily="34" charset="0"/>
            </a:endParaRPr>
          </a:p>
        </p:txBody>
      </p:sp>
    </p:spTree>
    <p:extLst>
      <p:ext uri="{BB962C8B-B14F-4D97-AF65-F5344CB8AC3E}">
        <p14:creationId xmlns:p14="http://schemas.microsoft.com/office/powerpoint/2010/main" val="1364551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p:cTn id="7" dur="500" fill="hold"/>
                                        <p:tgtEl>
                                          <p:spTgt spid="125956"/>
                                        </p:tgtEl>
                                        <p:attrNameLst>
                                          <p:attrName>ppt_w</p:attrName>
                                        </p:attrNameLst>
                                      </p:cBhvr>
                                      <p:tavLst>
                                        <p:tav tm="0">
                                          <p:val>
                                            <p:fltVal val="0"/>
                                          </p:val>
                                        </p:tav>
                                        <p:tav tm="100000">
                                          <p:val>
                                            <p:strVal val="#ppt_w"/>
                                          </p:val>
                                        </p:tav>
                                      </p:tavLst>
                                    </p:anim>
                                    <p:anim calcmode="lin" valueType="num">
                                      <p:cBhvr>
                                        <p:cTn id="8" dur="500" fill="hold"/>
                                        <p:tgtEl>
                                          <p:spTgt spid="125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840FD934-81A6-45B8-9731-C525FC23E554}" type="slidenum">
              <a:rPr lang="en-US" altLang="en-US"/>
              <a:pPr/>
              <a:t>38</a:t>
            </a:fld>
            <a:endParaRPr lang="en-US" altLang="en-US"/>
          </a:p>
        </p:txBody>
      </p:sp>
      <p:sp>
        <p:nvSpPr>
          <p:cNvPr id="126978" name="Rectangle 2"/>
          <p:cNvSpPr>
            <a:spLocks noGrp="1" noChangeArrowheads="1"/>
          </p:cNvSpPr>
          <p:nvPr>
            <p:ph type="body" sz="half" idx="1"/>
          </p:nvPr>
        </p:nvSpPr>
        <p:spPr>
          <a:xfrm>
            <a:off x="1981200" y="1600200"/>
            <a:ext cx="3810000" cy="4572000"/>
          </a:xfrm>
        </p:spPr>
        <p:txBody>
          <a:bodyPr/>
          <a:lstStyle/>
          <a:p>
            <a:pPr algn="r">
              <a:buFont typeface="Wingdings" panose="05000000000000000000" pitchFamily="2" charset="2"/>
              <a:buNone/>
            </a:pPr>
            <a:r>
              <a:rPr lang="es-ES" altLang="en-US" sz="2400" dirty="0">
                <a:solidFill>
                  <a:srgbClr val="FFFF99"/>
                </a:solidFill>
              </a:rPr>
              <a:t>La </a:t>
            </a:r>
            <a:r>
              <a:rPr lang="es-ES" altLang="en-US" sz="2400" dirty="0" err="1">
                <a:solidFill>
                  <a:srgbClr val="FFFF99"/>
                </a:solidFill>
              </a:rPr>
              <a:t>mikve</a:t>
            </a:r>
            <a:r>
              <a:rPr lang="es-ES" altLang="en-US" sz="2400" dirty="0">
                <a:solidFill>
                  <a:srgbClr val="FFFF99"/>
                </a:solidFill>
              </a:rPr>
              <a:t> (estanque bautismal) del segundo templo excavada cerca de la escalera en la pared sur del monte del templo.</a:t>
            </a:r>
          </a:p>
          <a:p>
            <a:pPr algn="r">
              <a:buFont typeface="Wingdings" panose="05000000000000000000" pitchFamily="2" charset="2"/>
              <a:buNone/>
            </a:pPr>
            <a:endParaRPr lang="es-ES" altLang="en-US" sz="2400" dirty="0">
              <a:solidFill>
                <a:srgbClr val="FFFF99"/>
              </a:solidFill>
            </a:endParaRPr>
          </a:p>
          <a:p>
            <a:pPr algn="r">
              <a:buFont typeface="Wingdings" panose="05000000000000000000" pitchFamily="2" charset="2"/>
              <a:buNone/>
            </a:pPr>
            <a:r>
              <a:rPr lang="es-ES" altLang="en-US" sz="2400" dirty="0">
                <a:solidFill>
                  <a:srgbClr val="FFFF99"/>
                </a:solidFill>
              </a:rPr>
              <a:t>Habría estado en uso durante la época de Jesús.</a:t>
            </a:r>
            <a:endParaRPr lang="en-US" altLang="en-US" sz="2400" dirty="0"/>
          </a:p>
        </p:txBody>
      </p:sp>
      <p:pic>
        <p:nvPicPr>
          <p:cNvPr id="126979" name="Picture 3" descr="NTA5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72200" y="0"/>
            <a:ext cx="4495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8734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553200" y="277814"/>
            <a:ext cx="3657600" cy="6199187"/>
          </a:xfrm>
        </p:spPr>
        <p:txBody>
          <a:bodyPr/>
          <a:lstStyle/>
          <a:p>
            <a:pPr algn="l"/>
            <a:r>
              <a:rPr lang="es-ES" altLang="en-US" sz="2800" dirty="0">
                <a:solidFill>
                  <a:srgbClr val="FFFF99"/>
                </a:solidFill>
              </a:rPr>
              <a:t>El sitio tradicional del bautismo de Juan cerca de Jericó y el desierto de Judea (3: 1). Más adelante, el Cuarto Evangelio también dirá que Juan bautizó en </a:t>
            </a:r>
            <a:r>
              <a:rPr lang="es-ES" altLang="en-US" sz="2800" dirty="0" err="1">
                <a:solidFill>
                  <a:srgbClr val="FFFF99"/>
                </a:solidFill>
              </a:rPr>
              <a:t>Enón</a:t>
            </a:r>
            <a:r>
              <a:rPr lang="es-ES" altLang="en-US" sz="2800" dirty="0">
                <a:solidFill>
                  <a:srgbClr val="FFFF99"/>
                </a:solidFill>
              </a:rPr>
              <a:t> (</a:t>
            </a:r>
            <a:r>
              <a:rPr lang="es-ES" altLang="en-US" sz="2800" dirty="0" err="1">
                <a:solidFill>
                  <a:srgbClr val="FFFF99"/>
                </a:solidFill>
              </a:rPr>
              <a:t>Jn</a:t>
            </a:r>
            <a:r>
              <a:rPr lang="es-ES" altLang="en-US" sz="2800" dirty="0">
                <a:solidFill>
                  <a:srgbClr val="FFFF99"/>
                </a:solidFill>
              </a:rPr>
              <a:t>. 3:23), que está mucho más al norte, a unas 6 millas al sur de Beth Shan.</a:t>
            </a:r>
            <a:endParaRPr lang="en-US" altLang="en-US" sz="2800" dirty="0">
              <a:solidFill>
                <a:srgbClr val="FFFF99"/>
              </a:solidFill>
            </a:endParaRPr>
          </a:p>
        </p:txBody>
      </p:sp>
      <p:pic>
        <p:nvPicPr>
          <p:cNvPr id="128003" name="Picture 3" descr="NTA5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1" y="0"/>
            <a:ext cx="46005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856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On Writing History/ </a:t>
            </a:r>
            <a:r>
              <a:rPr lang="en-US" b="1" dirty="0" err="1">
                <a:solidFill>
                  <a:srgbClr val="C00000"/>
                </a:solidFill>
              </a:rPr>
              <a:t>Escribiendo</a:t>
            </a:r>
            <a:r>
              <a:rPr lang="en-US" b="1" dirty="0">
                <a:solidFill>
                  <a:srgbClr val="C00000"/>
                </a:solidFill>
              </a:rPr>
              <a:t> Historia</a:t>
            </a:r>
          </a:p>
        </p:txBody>
      </p:sp>
      <p:sp>
        <p:nvSpPr>
          <p:cNvPr id="3" name="Content Placeholder 2"/>
          <p:cNvSpPr>
            <a:spLocks noGrp="1"/>
          </p:cNvSpPr>
          <p:nvPr>
            <p:ph idx="1"/>
          </p:nvPr>
        </p:nvSpPr>
        <p:spPr>
          <a:xfrm>
            <a:off x="2081212" y="1905000"/>
            <a:ext cx="3430588" cy="4328890"/>
          </a:xfrm>
        </p:spPr>
        <p:txBody>
          <a:bodyPr>
            <a:normAutofit fontScale="62500" lnSpcReduction="20000"/>
          </a:bodyPr>
          <a:lstStyle/>
          <a:p>
            <a:pPr marL="0" indent="0">
              <a:buNone/>
            </a:pPr>
            <a:r>
              <a:rPr lang="en-US" sz="2800" b="1" dirty="0">
                <a:solidFill>
                  <a:srgbClr val="002060"/>
                </a:solidFill>
              </a:rPr>
              <a:t>Several important features are apparent in Luke’s work as a historian:</a:t>
            </a:r>
          </a:p>
          <a:p>
            <a:pPr lvl="1"/>
            <a:r>
              <a:rPr lang="en-US" sz="2400" i="1" dirty="0"/>
              <a:t>He provides an historical framework for his account, linking the story of Jesus with known world figures like Herod the Great (1:5), Augustus Caesar (2:1), </a:t>
            </a:r>
            <a:r>
              <a:rPr lang="en-US" sz="2400" i="1" dirty="0" err="1"/>
              <a:t>Quirinius</a:t>
            </a:r>
            <a:r>
              <a:rPr lang="en-US" sz="2400" i="1" dirty="0"/>
              <a:t> (2:2), </a:t>
            </a:r>
            <a:r>
              <a:rPr lang="en-US" sz="2400" i="1" dirty="0" err="1"/>
              <a:t>Tiberias</a:t>
            </a:r>
            <a:r>
              <a:rPr lang="en-US" sz="2400" i="1" dirty="0"/>
              <a:t> Caesar, Pontius Pilate, Herod Antipas, Herod Philip and </a:t>
            </a:r>
            <a:r>
              <a:rPr lang="en-US" sz="2400" i="1" dirty="0" err="1"/>
              <a:t>Lysanias</a:t>
            </a:r>
            <a:r>
              <a:rPr lang="en-US" sz="2400" i="1" dirty="0"/>
              <a:t> (3:1-2).</a:t>
            </a:r>
          </a:p>
          <a:p>
            <a:pPr lvl="1"/>
            <a:r>
              <a:rPr lang="en-US" sz="2400" i="1" dirty="0"/>
              <a:t>He also provides a Jewish context during the high priesthoods of </a:t>
            </a:r>
            <a:r>
              <a:rPr lang="en-US" sz="2400" i="1" dirty="0" err="1"/>
              <a:t>Annas</a:t>
            </a:r>
            <a:r>
              <a:rPr lang="en-US" sz="2400" i="1" dirty="0"/>
              <a:t> and Caiaphas (3:2).</a:t>
            </a:r>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sp>
        <p:nvSpPr>
          <p:cNvPr id="6" name="Content Placeholder 2">
            <a:extLst>
              <a:ext uri="{FF2B5EF4-FFF2-40B4-BE49-F238E27FC236}">
                <a16:creationId xmlns:a16="http://schemas.microsoft.com/office/drawing/2014/main" id="{42B756F3-47FE-4B0B-B472-69D78D05847A}"/>
              </a:ext>
            </a:extLst>
          </p:cNvPr>
          <p:cNvSpPr txBox="1">
            <a:spLocks/>
          </p:cNvSpPr>
          <p:nvPr/>
        </p:nvSpPr>
        <p:spPr>
          <a:xfrm>
            <a:off x="6117686" y="1905000"/>
            <a:ext cx="5007513" cy="469900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Varias características importantes son evidentes en el trabajo de Lucas como historiador:</a:t>
            </a:r>
            <a:endParaRPr lang="en-US" sz="2800" b="1" dirty="0">
              <a:solidFill>
                <a:srgbClr val="002060"/>
              </a:solidFill>
            </a:endParaRPr>
          </a:p>
          <a:p>
            <a:pPr lvl="1"/>
            <a:r>
              <a:rPr lang="es-ES" sz="2400" i="1" dirty="0"/>
              <a:t>Proporciona un marco histórico para su relato, vinculando la historia de Jesús con figuras mundiales conocidas como Herodes el Grande (1: 5), Augusto César (2: 1), </a:t>
            </a:r>
            <a:r>
              <a:rPr lang="es-ES" sz="2400" i="1" dirty="0" err="1"/>
              <a:t>Cirenio</a:t>
            </a:r>
            <a:r>
              <a:rPr lang="es-ES" sz="2400" i="1" dirty="0"/>
              <a:t> (2: 2), </a:t>
            </a:r>
            <a:r>
              <a:rPr lang="es-ES" sz="2400" i="1" dirty="0" err="1"/>
              <a:t>Tiberias</a:t>
            </a:r>
            <a:r>
              <a:rPr lang="es-ES" sz="2400" i="1" dirty="0"/>
              <a:t> César, Poncio Pilato, Herodes. Antipas, Herodes Felipe y Lisanias (3: 1-2).</a:t>
            </a:r>
            <a:endParaRPr lang="en-US" sz="2400" i="1" dirty="0"/>
          </a:p>
          <a:p>
            <a:pPr lvl="1"/>
            <a:r>
              <a:rPr lang="es-ES" sz="2400" i="1" dirty="0"/>
              <a:t>También proporciona un contexto judío durante los sumos sacerdotes de Anás y Caifás (3: 2).</a:t>
            </a:r>
            <a:endParaRPr lang="en-US" sz="2400" i="1" dirty="0"/>
          </a:p>
        </p:txBody>
      </p:sp>
    </p:spTree>
    <p:extLst>
      <p:ext uri="{BB962C8B-B14F-4D97-AF65-F5344CB8AC3E}">
        <p14:creationId xmlns:p14="http://schemas.microsoft.com/office/powerpoint/2010/main" val="40406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John’s Ethical Preaching/ La </a:t>
            </a:r>
            <a:r>
              <a:rPr lang="en-US" b="1" dirty="0" err="1">
                <a:solidFill>
                  <a:srgbClr val="C00000"/>
                </a:solidFill>
              </a:rPr>
              <a:t>Predicación</a:t>
            </a:r>
            <a:r>
              <a:rPr lang="en-US" b="1" dirty="0">
                <a:solidFill>
                  <a:srgbClr val="C00000"/>
                </a:solidFill>
              </a:rPr>
              <a:t> </a:t>
            </a:r>
            <a:r>
              <a:rPr lang="en-US" b="1" dirty="0" err="1">
                <a:solidFill>
                  <a:srgbClr val="C00000"/>
                </a:solidFill>
              </a:rPr>
              <a:t>ética</a:t>
            </a:r>
            <a:r>
              <a:rPr lang="en-US" b="1" dirty="0">
                <a:solidFill>
                  <a:srgbClr val="C00000"/>
                </a:solidFill>
              </a:rPr>
              <a:t> de Juan </a:t>
            </a:r>
          </a:p>
        </p:txBody>
      </p:sp>
      <p:sp>
        <p:nvSpPr>
          <p:cNvPr id="3" name="Content Placeholder 2"/>
          <p:cNvSpPr>
            <a:spLocks noGrp="1"/>
          </p:cNvSpPr>
          <p:nvPr>
            <p:ph idx="1"/>
          </p:nvPr>
        </p:nvSpPr>
        <p:spPr/>
        <p:txBody>
          <a:bodyPr>
            <a:normAutofit fontScale="92500"/>
          </a:bodyPr>
          <a:lstStyle/>
          <a:p>
            <a:pPr marL="0" indent="0">
              <a:buNone/>
            </a:pPr>
            <a:r>
              <a:rPr lang="es-ES" sz="2800" b="1" dirty="0">
                <a:solidFill>
                  <a:srgbClr val="002060"/>
                </a:solidFill>
              </a:rPr>
              <a:t>Lucas ofrece un relato ampliado de la predicación de Juan que no está disponible en los otros evangelios, sermones con un fuerte componente ético.</a:t>
            </a:r>
            <a:endParaRPr lang="en-US" sz="2800" b="1" dirty="0">
              <a:solidFill>
                <a:srgbClr val="002060"/>
              </a:solidFill>
            </a:endParaRPr>
          </a:p>
          <a:p>
            <a:pPr lvl="1"/>
            <a:r>
              <a:rPr lang="es-ES" sz="2200" i="1" dirty="0"/>
              <a:t>Aconsejó a las multitudes que compartieran los elementos básicos de su vida con los necesitados, una preocupación ética claramente expresada por los antiguos profetas del siglo VIII.</a:t>
            </a:r>
          </a:p>
          <a:p>
            <a:pPr lvl="1"/>
            <a:r>
              <a:rPr lang="es-ES" sz="2200" i="1" dirty="0"/>
              <a:t>Aconsejó a los recaudadores de impuestos y a los soldados sobre la equidad, ya que a menudo estaban en condiciones de explotar a otros.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1240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C00000"/>
                </a:solidFill>
              </a:rPr>
              <a:t>Baptism of Spirit and Fire/ </a:t>
            </a:r>
            <a:r>
              <a:rPr lang="en-US" altLang="en-US" b="1" dirty="0" err="1">
                <a:solidFill>
                  <a:srgbClr val="C00000"/>
                </a:solidFill>
              </a:rPr>
              <a:t>Bautismo</a:t>
            </a:r>
            <a:r>
              <a:rPr lang="en-US" altLang="en-US" b="1" dirty="0">
                <a:solidFill>
                  <a:srgbClr val="C00000"/>
                </a:solidFill>
              </a:rPr>
              <a:t> del Espiritu y Fuego</a:t>
            </a:r>
            <a:endParaRPr lang="en-US" dirty="0"/>
          </a:p>
        </p:txBody>
      </p:sp>
      <p:sp>
        <p:nvSpPr>
          <p:cNvPr id="3" name="Content Placeholder 2"/>
          <p:cNvSpPr>
            <a:spLocks noGrp="1"/>
          </p:cNvSpPr>
          <p:nvPr>
            <p:ph idx="1"/>
          </p:nvPr>
        </p:nvSpPr>
        <p:spPr>
          <a:xfrm>
            <a:off x="2592924" y="2133600"/>
            <a:ext cx="8911687" cy="4534486"/>
          </a:xfrm>
        </p:spPr>
        <p:txBody>
          <a:bodyPr>
            <a:normAutofit/>
          </a:bodyPr>
          <a:lstStyle/>
          <a:p>
            <a:pPr marL="0" indent="0">
              <a:buNone/>
            </a:pPr>
            <a:r>
              <a:rPr lang="es-ES" sz="2800" b="1" dirty="0">
                <a:solidFill>
                  <a:srgbClr val="002060"/>
                </a:solidFill>
              </a:rPr>
              <a:t>La predicción de Juan de uno que vendría después de él y que bautizaría con el Espíritu y el fuego presupone inmediatamente la prioridad de Jesús sobre el mismo Juan.</a:t>
            </a:r>
            <a:endParaRPr lang="en-US" sz="2800" b="1" dirty="0">
              <a:solidFill>
                <a:srgbClr val="002060"/>
              </a:solidFill>
            </a:endParaRPr>
          </a:p>
          <a:p>
            <a:r>
              <a:rPr lang="es-ES" altLang="en-US" sz="2400" i="1" u="sng" dirty="0"/>
              <a:t>La primera imagen </a:t>
            </a:r>
            <a:r>
              <a:rPr lang="es-ES" altLang="en-US" sz="2400" i="1" dirty="0"/>
              <a:t>se refiere al don del Espíritu que se derramaría en Pentecostés (Hechos 1: 5; 11: 15-17). Jesús sería tanto el portador del Espíritu como el dador del Espíritu.</a:t>
            </a:r>
          </a:p>
          <a:p>
            <a:r>
              <a:rPr lang="es-ES" altLang="en-US" sz="2400" i="1" u="sng" dirty="0"/>
              <a:t>La segunda imagen</a:t>
            </a:r>
            <a:r>
              <a:rPr lang="es-ES" altLang="en-US" sz="2400" i="1" dirty="0"/>
              <a:t> se refiere al juicio escatológico (cf. Mal. 4: 1).</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591478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JESUS’ BAPTISM &amp; GENEALOGY/ BAUTISMO DE JESUS Y GENEALOGIA </a:t>
            </a:r>
            <a:r>
              <a:rPr lang="en-US" sz="2400" b="1" dirty="0">
                <a:solidFill>
                  <a:srgbClr val="C00000"/>
                </a:solidFill>
              </a:rPr>
              <a:t>(3:21-37)</a:t>
            </a:r>
            <a:endParaRPr lang="en-US" b="1" dirty="0">
              <a:solidFill>
                <a:srgbClr val="C00000"/>
              </a:solidFill>
            </a:endParaRPr>
          </a:p>
        </p:txBody>
      </p:sp>
      <p:sp>
        <p:nvSpPr>
          <p:cNvPr id="3" name="Content Placeholder 2"/>
          <p:cNvSpPr>
            <a:spLocks noGrp="1"/>
          </p:cNvSpPr>
          <p:nvPr>
            <p:ph idx="1"/>
          </p:nvPr>
        </p:nvSpPr>
        <p:spPr>
          <a:xfrm>
            <a:off x="2589212" y="2133600"/>
            <a:ext cx="8915400" cy="4351606"/>
          </a:xfrm>
        </p:spPr>
        <p:txBody>
          <a:bodyPr>
            <a:normAutofit/>
          </a:bodyPr>
          <a:lstStyle/>
          <a:p>
            <a:pPr marL="0" indent="0">
              <a:buNone/>
            </a:pPr>
            <a:r>
              <a:rPr lang="es-ES" sz="2800" b="1" dirty="0">
                <a:solidFill>
                  <a:srgbClr val="002060"/>
                </a:solidFill>
              </a:rPr>
              <a:t>El bautismo de Jesús tiene un énfasis diferente en Lucas que en los otros evangelios.</a:t>
            </a:r>
            <a:endParaRPr lang="en-US" sz="2800" b="1" dirty="0">
              <a:solidFill>
                <a:srgbClr val="002060"/>
              </a:solidFill>
            </a:endParaRPr>
          </a:p>
          <a:p>
            <a:pPr lvl="1"/>
            <a:r>
              <a:rPr lang="es-ES" sz="2200" i="1" dirty="0"/>
              <a:t>El énfasis de Lucas está en la oración: Jesús estaba orando mientras se bautizaba, y el descenso del Espíritu mientras se bautizaba le dio poder para su papel mesiánico.</a:t>
            </a:r>
          </a:p>
          <a:p>
            <a:pPr lvl="1"/>
            <a:r>
              <a:rPr lang="es-ES" sz="2200" i="1" dirty="0"/>
              <a:t>Jesús tenía alrededor de 30 años cuando fue bautizado, la edad apropiada para el ministerio (Núm. 4: 1-3, 47; 8: 23-24; cf. 2 Samuel 5: 4).</a:t>
            </a:r>
          </a:p>
          <a:p>
            <a:pPr lvl="1"/>
            <a:r>
              <a:rPr lang="es-ES" sz="2200" i="1" dirty="0"/>
              <a:t>Su ascendencia se remonta a David, Abraham y Adán: la familia real, la nación israelita y toda la raza humana.</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301131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TEMPTATION/LA TENTACION </a:t>
            </a:r>
            <a:r>
              <a:rPr lang="en-US" sz="2400" b="1" dirty="0">
                <a:solidFill>
                  <a:srgbClr val="C00000"/>
                </a:solidFill>
              </a:rPr>
              <a:t>(4:1-13)</a:t>
            </a:r>
            <a:endParaRPr lang="en-US" b="1" dirty="0">
              <a:solidFill>
                <a:srgbClr val="C00000"/>
              </a:solidFill>
            </a:endParaRPr>
          </a:p>
        </p:txBody>
      </p:sp>
      <p:sp>
        <p:nvSpPr>
          <p:cNvPr id="3" name="Content Placeholder 2"/>
          <p:cNvSpPr>
            <a:spLocks noGrp="1"/>
          </p:cNvSpPr>
          <p:nvPr>
            <p:ph idx="1"/>
          </p:nvPr>
        </p:nvSpPr>
        <p:spPr>
          <a:xfrm>
            <a:off x="2592925" y="1364564"/>
            <a:ext cx="8911686" cy="5380892"/>
          </a:xfrm>
        </p:spPr>
        <p:txBody>
          <a:bodyPr>
            <a:normAutofit fontScale="92500" lnSpcReduction="20000"/>
          </a:bodyPr>
          <a:lstStyle/>
          <a:p>
            <a:pPr marL="0" indent="0">
              <a:buNone/>
            </a:pPr>
            <a:r>
              <a:rPr lang="es-ES" sz="2800" b="1" dirty="0">
                <a:solidFill>
                  <a:srgbClr val="002060"/>
                </a:solidFill>
              </a:rPr>
              <a:t>“Lleno del Espíritu”, Jesús dejó el río Jordán y fue guiado por el Espíritu al desierto donde ayunó y fue tentado durante 40 días por el diablo.</a:t>
            </a:r>
            <a:endParaRPr lang="en-US" sz="2800" b="1" dirty="0">
              <a:solidFill>
                <a:srgbClr val="002060"/>
              </a:solidFill>
            </a:endParaRPr>
          </a:p>
          <a:p>
            <a:pPr lvl="1"/>
            <a:r>
              <a:rPr lang="es-ES" altLang="en-US" sz="2400" i="1" dirty="0"/>
              <a:t>Así como el antiguo "hijo" de Dios pasó por el desierto de la tentación (cf. Éxodo 4:22; </a:t>
            </a:r>
            <a:r>
              <a:rPr lang="es-ES" altLang="en-US" sz="2400" i="1" dirty="0" err="1"/>
              <a:t>Dt</a:t>
            </a:r>
            <a:r>
              <a:rPr lang="es-ES" altLang="en-US" sz="2400" i="1" dirty="0"/>
              <a:t>. 8: 2, 5), ahora su verdadero Hijo experimentaría la misma prueba de fidelidad.</a:t>
            </a:r>
          </a:p>
          <a:p>
            <a:pPr lvl="1"/>
            <a:r>
              <a:rPr lang="es-ES" altLang="en-US" sz="2400" i="1" dirty="0"/>
              <a:t>Los 40 días de ayuno son paralelos a los 40 años de estadía de Israel.</a:t>
            </a:r>
          </a:p>
          <a:p>
            <a:pPr lvl="1"/>
            <a:r>
              <a:rPr lang="es-ES" altLang="en-US" sz="2400" i="1" dirty="0"/>
              <a:t>Que Jesús fue guiado “por el Espíritu” sugiere que la iniciativa estaba en Dios, aunque el agente de la tentación fue Satanás.</a:t>
            </a:r>
          </a:p>
          <a:p>
            <a:pPr lvl="1"/>
            <a:r>
              <a:rPr lang="es-ES" altLang="en-US" sz="2400" i="1" dirty="0"/>
              <a:t>El motivo de la tentación fue la identidad de Jesús: "... si eres el Hijo de Dios ..."</a:t>
            </a:r>
          </a:p>
          <a:p>
            <a:pPr lvl="1"/>
            <a:r>
              <a:rPr lang="es-ES" altLang="en-US" sz="2400" i="1" dirty="0"/>
              <a:t>La cuestión era si Jesús confiaría en el Padre o tomaría el asunto en sus propias manos para alcanzar sus metas.</a:t>
            </a:r>
            <a:endParaRPr lang="en-US" alt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934176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8973" y="1322365"/>
            <a:ext cx="10055640" cy="2560319"/>
          </a:xfrm>
        </p:spPr>
        <p:txBody>
          <a:bodyPr>
            <a:normAutofit fontScale="90000"/>
          </a:bodyPr>
          <a:lstStyle/>
          <a:p>
            <a:br>
              <a:rPr lang="es-ES" dirty="0">
                <a:solidFill>
                  <a:srgbClr val="FFFF99"/>
                </a:solidFill>
                <a:latin typeface="Bradley Hand ITC" panose="03070402050302030203" pitchFamily="66" charset="0"/>
              </a:rPr>
            </a:br>
            <a:r>
              <a:rPr lang="es-ES" dirty="0">
                <a:solidFill>
                  <a:srgbClr val="FFFF99"/>
                </a:solidFill>
                <a:latin typeface="Bradley Hand ITC" panose="03070402050302030203" pitchFamily="66" charset="0"/>
              </a:rPr>
              <a:t>“</a:t>
            </a:r>
            <a:r>
              <a:rPr lang="es-ES" dirty="0" err="1">
                <a:solidFill>
                  <a:srgbClr val="FFFF99"/>
                </a:solidFill>
                <a:latin typeface="Bradley Hand ITC" panose="03070402050302030203" pitchFamily="66" charset="0"/>
              </a:rPr>
              <a:t>Yahweh</a:t>
            </a:r>
            <a:r>
              <a:rPr lang="es-ES" dirty="0">
                <a:solidFill>
                  <a:srgbClr val="FFFF99"/>
                </a:solidFill>
                <a:latin typeface="Bradley Hand ITC" panose="03070402050302030203" pitchFamily="66" charset="0"/>
              </a:rPr>
              <a:t> tu Dios te condujo por todo el camino en el desierto estos cuarenta años para humillarte y probarte para saber lo que había en tu corazón, si guardarías o no sus mandamientos”. (</a:t>
            </a:r>
            <a:r>
              <a:rPr lang="es-ES" dirty="0" err="1">
                <a:solidFill>
                  <a:srgbClr val="FFFF99"/>
                </a:solidFill>
                <a:latin typeface="Bradley Hand ITC" panose="03070402050302030203" pitchFamily="66" charset="0"/>
              </a:rPr>
              <a:t>Dt</a:t>
            </a:r>
            <a:r>
              <a:rPr lang="es-ES" dirty="0">
                <a:solidFill>
                  <a:srgbClr val="FFFF99"/>
                </a:solidFill>
                <a:latin typeface="Bradley Hand ITC" panose="03070402050302030203" pitchFamily="66" charset="0"/>
              </a:rPr>
              <a:t>. 8: 2)</a:t>
            </a:r>
            <a:endParaRPr lang="en-US" sz="2000" dirty="0">
              <a:solidFill>
                <a:srgbClr val="FFFF99"/>
              </a:solidFill>
            </a:endParaRPr>
          </a:p>
        </p:txBody>
      </p:sp>
      <p:sp>
        <p:nvSpPr>
          <p:cNvPr id="3" name="Content Placeholder 2"/>
          <p:cNvSpPr>
            <a:spLocks noGrp="1"/>
          </p:cNvSpPr>
          <p:nvPr>
            <p:ph idx="1"/>
          </p:nvPr>
        </p:nvSpPr>
        <p:spPr>
          <a:xfrm>
            <a:off x="1702191" y="4220306"/>
            <a:ext cx="9802422" cy="2180493"/>
          </a:xfrm>
        </p:spPr>
        <p:txBody>
          <a:bodyPr>
            <a:normAutofit/>
          </a:bodyPr>
          <a:lstStyle/>
          <a:p>
            <a:pPr marL="0" indent="0">
              <a:buNone/>
            </a:pPr>
            <a:r>
              <a:rPr lang="es-ES" altLang="en-US" sz="2400" i="1" dirty="0">
                <a:solidFill>
                  <a:srgbClr val="FFFF00"/>
                </a:solidFill>
              </a:rPr>
              <a:t>Al final, es más que incidental que las porciones de la Torá que Jesús citó fueron todas extraídas de pasajes sobre la antigua estadía y las pruebas (cf. </a:t>
            </a:r>
            <a:r>
              <a:rPr lang="es-ES" altLang="en-US" sz="2400" i="1" dirty="0" err="1">
                <a:solidFill>
                  <a:srgbClr val="FFFF00"/>
                </a:solidFill>
              </a:rPr>
              <a:t>Dt</a:t>
            </a:r>
            <a:r>
              <a:rPr lang="es-ES" altLang="en-US" sz="2400" i="1" dirty="0">
                <a:solidFill>
                  <a:srgbClr val="FFFF00"/>
                </a:solidFill>
              </a:rPr>
              <a:t>. 8: 3; 6:16; 6:13).</a:t>
            </a:r>
            <a:endParaRPr lang="en-US" altLang="en-US" sz="2400" i="1" dirty="0">
              <a:solidFill>
                <a:srgbClr val="FFFF00"/>
              </a:solidFill>
            </a:endParaRPr>
          </a:p>
        </p:txBody>
      </p:sp>
    </p:spTree>
    <p:extLst>
      <p:ext uri="{BB962C8B-B14F-4D97-AF65-F5344CB8AC3E}">
        <p14:creationId xmlns:p14="http://schemas.microsoft.com/office/powerpoint/2010/main" val="3683843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36197" name="Picture 5" descr="NTA56"/>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0"/>
            <a:ext cx="50292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8" name="Text Box 6"/>
          <p:cNvSpPr txBox="1">
            <a:spLocks noChangeArrowheads="1"/>
          </p:cNvSpPr>
          <p:nvPr/>
        </p:nvSpPr>
        <p:spPr bwMode="auto">
          <a:xfrm>
            <a:off x="6781800" y="3657601"/>
            <a:ext cx="3657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n-US" sz="2000" b="1" dirty="0">
                <a:solidFill>
                  <a:srgbClr val="FFFF99"/>
                </a:solidFill>
              </a:rPr>
              <a:t>El desierto de Judea, el páramo yermo que fue el lugar de las tentaciones, se extiende desde el Jordán Rift hacia Jerusalén por cerca de una docena de millas.</a:t>
            </a:r>
            <a:endParaRPr lang="en-US" altLang="en-US" sz="2000" b="1" dirty="0">
              <a:solidFill>
                <a:srgbClr val="FFFF99"/>
              </a:solidFill>
            </a:endParaRPr>
          </a:p>
        </p:txBody>
      </p:sp>
    </p:spTree>
    <p:extLst>
      <p:ext uri="{BB962C8B-B14F-4D97-AF65-F5344CB8AC3E}">
        <p14:creationId xmlns:p14="http://schemas.microsoft.com/office/powerpoint/2010/main" val="338295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097280" y="314621"/>
            <a:ext cx="8911687" cy="1280890"/>
          </a:xfrm>
        </p:spPr>
        <p:txBody>
          <a:bodyPr>
            <a:normAutofit fontScale="90000"/>
          </a:bodyPr>
          <a:lstStyle/>
          <a:p>
            <a:r>
              <a:rPr lang="en-US" altLang="en-US" sz="3200" dirty="0">
                <a:solidFill>
                  <a:srgbClr val="FFC000"/>
                </a:solidFill>
                <a:effectLst>
                  <a:outerShdw blurRad="38100" dist="38100" dir="2700000" algn="tl">
                    <a:srgbClr val="000000">
                      <a:alpha val="43137"/>
                    </a:srgbClr>
                  </a:outerShdw>
                </a:effectLst>
                <a:latin typeface="Impact" panose="020B0806030902050204" pitchFamily="34" charset="0"/>
              </a:rPr>
              <a:t>The Ancient Synagogue Service/ </a:t>
            </a:r>
            <a:r>
              <a:rPr lang="es-ES" altLang="en-US" sz="3200" dirty="0">
                <a:solidFill>
                  <a:srgbClr val="FFC000"/>
                </a:solidFill>
                <a:effectLst>
                  <a:outerShdw blurRad="38100" dist="38100" dir="2700000" algn="tl">
                    <a:srgbClr val="000000">
                      <a:alpha val="43137"/>
                    </a:srgbClr>
                  </a:outerShdw>
                </a:effectLst>
                <a:latin typeface="Impact" panose="020B0806030902050204" pitchFamily="34" charset="0"/>
              </a:rPr>
              <a:t>El servicio de la antigua sinagoga (según la Mishná)</a:t>
            </a:r>
            <a:br>
              <a:rPr lang="en-US" altLang="en-US" sz="3200" dirty="0">
                <a:solidFill>
                  <a:srgbClr val="FFC000"/>
                </a:solidFill>
                <a:effectLst>
                  <a:outerShdw blurRad="38100" dist="38100" dir="2700000" algn="tl">
                    <a:srgbClr val="000000">
                      <a:alpha val="43137"/>
                    </a:srgbClr>
                  </a:outerShdw>
                </a:effectLst>
              </a:rPr>
            </a:br>
            <a:r>
              <a:rPr lang="en-US" altLang="en-US" sz="2000" dirty="0">
                <a:solidFill>
                  <a:srgbClr val="FFC000"/>
                </a:solidFill>
                <a:effectLst>
                  <a:outerShdw blurRad="38100" dist="38100" dir="2700000" algn="tl">
                    <a:srgbClr val="000000">
                      <a:alpha val="43137"/>
                    </a:srgbClr>
                  </a:outerShdw>
                </a:effectLst>
              </a:rPr>
              <a:t>(according to the Mishnah)</a:t>
            </a:r>
            <a:endParaRPr lang="en-US" altLang="en-US" sz="3200" dirty="0">
              <a:solidFill>
                <a:srgbClr val="FFC000"/>
              </a:solidFill>
              <a:effectLst>
                <a:outerShdw blurRad="38100" dist="38100" dir="2700000" algn="tl">
                  <a:srgbClr val="000000">
                    <a:alpha val="43137"/>
                  </a:srgbClr>
                </a:outerShdw>
              </a:effectLst>
            </a:endParaRPr>
          </a:p>
        </p:txBody>
      </p:sp>
      <p:sp>
        <p:nvSpPr>
          <p:cNvPr id="98307" name="Rectangle 3"/>
          <p:cNvSpPr>
            <a:spLocks noGrp="1" noChangeArrowheads="1"/>
          </p:cNvSpPr>
          <p:nvPr>
            <p:ph type="body" idx="1"/>
          </p:nvPr>
        </p:nvSpPr>
        <p:spPr>
          <a:xfrm>
            <a:off x="1097280" y="1772530"/>
            <a:ext cx="9988062" cy="4768947"/>
          </a:xfrm>
        </p:spPr>
        <p:txBody>
          <a:bodyPr>
            <a:normAutofit lnSpcReduction="10000"/>
          </a:bodyPr>
          <a:lstStyle/>
          <a:p>
            <a:pPr>
              <a:lnSpc>
                <a:spcPct val="80000"/>
              </a:lnSpc>
              <a:buFont typeface="Wingdings" panose="05000000000000000000" pitchFamily="2" charset="2"/>
              <a:buNone/>
            </a:pPr>
            <a:r>
              <a:rPr lang="es-ES" altLang="en-US" sz="2800" b="1" dirty="0">
                <a:solidFill>
                  <a:srgbClr val="FFFF99"/>
                </a:solidFill>
                <a:effectLst>
                  <a:outerShdw blurRad="38100" dist="38100" dir="2700000" algn="tl">
                    <a:srgbClr val="000000">
                      <a:alpha val="43137"/>
                    </a:srgbClr>
                  </a:outerShdw>
                </a:effectLst>
              </a:rPr>
              <a:t>El servicio de la antigua sinagoga consistía en dos actividades principales, la oración y el estudio de las Escrituras:</a:t>
            </a:r>
            <a:endParaRPr lang="en-US" altLang="en-US" sz="2800" b="1" dirty="0">
              <a:solidFill>
                <a:srgbClr val="FFFF99"/>
              </a:solidFill>
              <a:effectLst>
                <a:outerShdw blurRad="38100" dist="38100" dir="2700000" algn="tl">
                  <a:srgbClr val="000000">
                    <a:alpha val="43137"/>
                  </a:srgbClr>
                </a:outerShdw>
              </a:effectLst>
            </a:endParaRPr>
          </a:p>
          <a:p>
            <a:pPr>
              <a:lnSpc>
                <a:spcPct val="80000"/>
              </a:lnSpc>
            </a:pPr>
            <a:r>
              <a:rPr lang="es-ES" altLang="en-US" sz="2400" i="1" dirty="0">
                <a:solidFill>
                  <a:schemeClr val="bg1"/>
                </a:solidFill>
              </a:rPr>
              <a:t>Bendiciones de apertura (llamado a "bendecir" al Señor)</a:t>
            </a:r>
          </a:p>
          <a:p>
            <a:pPr>
              <a:lnSpc>
                <a:spcPct val="80000"/>
              </a:lnSpc>
            </a:pPr>
            <a:r>
              <a:rPr lang="es-ES" altLang="en-US" sz="2400" i="1" dirty="0">
                <a:solidFill>
                  <a:schemeClr val="bg1"/>
                </a:solidFill>
              </a:rPr>
              <a:t>Recitación del Shemá (Deuteronomio 6: 4-9; 11: 13-21; Números 15: 37-41)</a:t>
            </a:r>
          </a:p>
          <a:p>
            <a:pPr>
              <a:lnSpc>
                <a:spcPct val="80000"/>
              </a:lnSpc>
            </a:pPr>
            <a:r>
              <a:rPr lang="es-ES" altLang="en-US" sz="2400" i="1" dirty="0">
                <a:solidFill>
                  <a:schemeClr val="bg1"/>
                </a:solidFill>
              </a:rPr>
              <a:t>Oración (desde el atril)</a:t>
            </a:r>
          </a:p>
          <a:p>
            <a:pPr>
              <a:lnSpc>
                <a:spcPct val="80000"/>
              </a:lnSpc>
            </a:pPr>
            <a:r>
              <a:rPr lang="es-ES" altLang="en-US" sz="2400" i="1" dirty="0">
                <a:solidFill>
                  <a:schemeClr val="bg1"/>
                </a:solidFill>
              </a:rPr>
              <a:t>Las Dieciocho Bendiciones (antes del arca de la Torá) a las que la congregación respondió: "Amén".</a:t>
            </a:r>
          </a:p>
          <a:p>
            <a:pPr>
              <a:lnSpc>
                <a:spcPct val="80000"/>
              </a:lnSpc>
            </a:pPr>
            <a:r>
              <a:rPr lang="es-ES" altLang="en-US" sz="2400" i="1" dirty="0">
                <a:solidFill>
                  <a:schemeClr val="bg1"/>
                </a:solidFill>
              </a:rPr>
              <a:t>Lectura pública de la Torá</a:t>
            </a:r>
          </a:p>
          <a:p>
            <a:pPr>
              <a:lnSpc>
                <a:spcPct val="80000"/>
              </a:lnSpc>
            </a:pPr>
            <a:r>
              <a:rPr lang="es-ES" altLang="en-US" sz="2400" i="1" dirty="0">
                <a:solidFill>
                  <a:schemeClr val="bg1"/>
                </a:solidFill>
              </a:rPr>
              <a:t>Lectura pública de los profetas</a:t>
            </a:r>
          </a:p>
          <a:p>
            <a:pPr>
              <a:lnSpc>
                <a:spcPct val="80000"/>
              </a:lnSpc>
            </a:pPr>
            <a:r>
              <a:rPr lang="es-ES" altLang="en-US" sz="2400" i="1" dirty="0">
                <a:solidFill>
                  <a:schemeClr val="bg1"/>
                </a:solidFill>
              </a:rPr>
              <a:t>Sermón (exposición de las Escrituras)</a:t>
            </a:r>
          </a:p>
          <a:p>
            <a:pPr>
              <a:lnSpc>
                <a:spcPct val="80000"/>
              </a:lnSpc>
            </a:pPr>
            <a:r>
              <a:rPr lang="es-ES" altLang="en-US" sz="2400" i="1" dirty="0">
                <a:solidFill>
                  <a:schemeClr val="bg1"/>
                </a:solidFill>
              </a:rPr>
              <a:t>Bendición final</a:t>
            </a:r>
          </a:p>
        </p:txBody>
      </p:sp>
    </p:spTree>
    <p:extLst>
      <p:ext uri="{BB962C8B-B14F-4D97-AF65-F5344CB8AC3E}">
        <p14:creationId xmlns:p14="http://schemas.microsoft.com/office/powerpoint/2010/main" val="3583303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REJECTION AT NAZARETH/ RECHAZO EN NAZARET </a:t>
            </a:r>
            <a:r>
              <a:rPr lang="en-US" sz="2400" b="1" dirty="0">
                <a:solidFill>
                  <a:srgbClr val="C00000"/>
                </a:solidFill>
              </a:rPr>
              <a:t>(4:14-30)</a:t>
            </a:r>
            <a:endParaRPr lang="en-US" b="1" dirty="0">
              <a:solidFill>
                <a:srgbClr val="C00000"/>
              </a:solidFill>
            </a:endParaRPr>
          </a:p>
        </p:txBody>
      </p:sp>
      <p:sp>
        <p:nvSpPr>
          <p:cNvPr id="3" name="Content Placeholder 2"/>
          <p:cNvSpPr>
            <a:spLocks noGrp="1"/>
          </p:cNvSpPr>
          <p:nvPr>
            <p:ph idx="1"/>
          </p:nvPr>
        </p:nvSpPr>
        <p:spPr>
          <a:xfrm>
            <a:off x="2592924" y="1645920"/>
            <a:ext cx="9055125" cy="5212079"/>
          </a:xfrm>
        </p:spPr>
        <p:txBody>
          <a:bodyPr>
            <a:normAutofit lnSpcReduction="10000"/>
          </a:bodyPr>
          <a:lstStyle/>
          <a:p>
            <a:pPr marL="0" indent="0">
              <a:buNone/>
            </a:pPr>
            <a:r>
              <a:rPr lang="es-ES" sz="2800" b="1" dirty="0">
                <a:solidFill>
                  <a:srgbClr val="002060"/>
                </a:solidFill>
              </a:rPr>
              <a:t>Jesús dejó el desierto de la tentación “en el poder del Espíritu” y comenzó a enseñar en el campo de Galilea.</a:t>
            </a:r>
            <a:endParaRPr lang="en-US" sz="2800" b="1" dirty="0">
              <a:solidFill>
                <a:srgbClr val="002060"/>
              </a:solidFill>
            </a:endParaRPr>
          </a:p>
          <a:p>
            <a:pPr lvl="1"/>
            <a:r>
              <a:rPr lang="es-ES" sz="2200" i="1" dirty="0"/>
              <a:t>En el servicio de la sinagoga en Nazaret, su ciudad natal, fue seleccionado para leer del rollo de Isaías.</a:t>
            </a:r>
          </a:p>
          <a:p>
            <a:pPr lvl="1"/>
            <a:r>
              <a:rPr lang="es-ES" sz="2200" i="1" dirty="0"/>
              <a:t>Desenrolló el rollo hasta que encontró el pasaje en 61: 1-2, que leyó, deteniéndose en medio de la oración (omitiendo el dicho sobre el juicio).</a:t>
            </a:r>
          </a:p>
          <a:p>
            <a:pPr lvl="1"/>
            <a:r>
              <a:rPr lang="es-ES" sz="2200" i="1" dirty="0"/>
              <a:t>Mientras la congregación esperaba expectante sus comentarios, dijo simplemente: "Hoy se cumple esta Escritura en su oído".</a:t>
            </a:r>
          </a:p>
          <a:p>
            <a:pPr lvl="1"/>
            <a:r>
              <a:rPr lang="es-ES" sz="2200" i="1" dirty="0"/>
              <a:t>El asombro fue seguido por la incredulidad, el rechazo y una acusación de blasfemia con amenaza de muerte, pero Jesús simplemente se fue ileso.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100230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a:bodyPr>
          <a:lstStyle/>
          <a:p>
            <a:r>
              <a:rPr lang="en-US" sz="4000" dirty="0"/>
              <a:t>EARLY MINISTRY/INICIO DEL MINISTERIO</a:t>
            </a:r>
          </a:p>
        </p:txBody>
      </p:sp>
    </p:spTree>
    <p:extLst>
      <p:ext uri="{BB962C8B-B14F-4D97-AF65-F5344CB8AC3E}">
        <p14:creationId xmlns:p14="http://schemas.microsoft.com/office/powerpoint/2010/main" val="2203092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BEGINNINGS OF MINISTRY/ INICIOS DEL MINISTERIO </a:t>
            </a:r>
            <a:r>
              <a:rPr lang="en-US" sz="2400" b="1" dirty="0">
                <a:solidFill>
                  <a:srgbClr val="C00000"/>
                </a:solidFill>
              </a:rPr>
              <a:t>(4:31-44)</a:t>
            </a:r>
            <a:endParaRPr lang="en-US" b="1" dirty="0">
              <a:solidFill>
                <a:srgbClr val="C0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sz="2800" b="1" dirty="0">
                <a:solidFill>
                  <a:srgbClr val="002060"/>
                </a:solidFill>
              </a:rPr>
              <a:t>De </a:t>
            </a:r>
            <a:r>
              <a:rPr lang="en-US" sz="2800" b="1" dirty="0" err="1">
                <a:solidFill>
                  <a:srgbClr val="002060"/>
                </a:solidFill>
              </a:rPr>
              <a:t>Nazaret</a:t>
            </a:r>
            <a:r>
              <a:rPr lang="en-US" sz="2800" b="1" dirty="0">
                <a:solidFill>
                  <a:srgbClr val="002060"/>
                </a:solidFill>
              </a:rPr>
              <a:t>, Jesús se </a:t>
            </a:r>
            <a:r>
              <a:rPr lang="en-US" sz="2800" b="1" dirty="0" err="1">
                <a:solidFill>
                  <a:srgbClr val="002060"/>
                </a:solidFill>
              </a:rPr>
              <a:t>mudó</a:t>
            </a:r>
            <a:r>
              <a:rPr lang="en-US" sz="2800" b="1" dirty="0">
                <a:solidFill>
                  <a:srgbClr val="002060"/>
                </a:solidFill>
              </a:rPr>
              <a:t> a Capernaum, a </a:t>
            </a:r>
            <a:r>
              <a:rPr lang="en-US" sz="2800" b="1" dirty="0" err="1">
                <a:solidFill>
                  <a:srgbClr val="002060"/>
                </a:solidFill>
              </a:rPr>
              <a:t>orillas</a:t>
            </a:r>
            <a:r>
              <a:rPr lang="en-US" sz="2800" b="1" dirty="0">
                <a:solidFill>
                  <a:srgbClr val="002060"/>
                </a:solidFill>
              </a:rPr>
              <a:t> del </a:t>
            </a:r>
            <a:r>
              <a:rPr lang="en-US" sz="2800" b="1" dirty="0" err="1">
                <a:solidFill>
                  <a:srgbClr val="002060"/>
                </a:solidFill>
              </a:rPr>
              <a:t>lago</a:t>
            </a:r>
            <a:r>
              <a:rPr lang="en-US" sz="2800" b="1" dirty="0">
                <a:solidFill>
                  <a:srgbClr val="002060"/>
                </a:solidFill>
              </a:rPr>
              <a:t> de Galilea.</a:t>
            </a:r>
          </a:p>
          <a:p>
            <a:pPr lvl="1"/>
            <a:r>
              <a:rPr lang="es-ES" sz="2200" i="1" dirty="0"/>
              <a:t>A grandes rasgos, Lucas esboza el primer ministerio de enseñanza, exorcismos y curaciones de Jesús.</a:t>
            </a:r>
          </a:p>
          <a:p>
            <a:pPr lvl="1"/>
            <a:r>
              <a:rPr lang="es-ES" sz="2200" i="1" dirty="0"/>
              <a:t>Jesús trató de mantener en secreto su identidad mesiánica, exigiendo que los demonios no lo reconocieran.</a:t>
            </a:r>
          </a:p>
          <a:p>
            <a:pPr lvl="1"/>
            <a:r>
              <a:rPr lang="es-ES" sz="2200" i="1" dirty="0"/>
              <a:t>Lucas también comienza su lenguaje de asombro por parte de la multitud, planteando la pregunta más básica: "¿Quién es Jesús?"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544452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71708"/>
            <a:ext cx="8911687" cy="1280890"/>
          </a:xfrm>
        </p:spPr>
        <p:txBody>
          <a:bodyPr/>
          <a:lstStyle/>
          <a:p>
            <a:r>
              <a:rPr lang="en-US" b="1" dirty="0">
                <a:solidFill>
                  <a:srgbClr val="C00000"/>
                </a:solidFill>
              </a:rPr>
              <a:t>An Apologia</a:t>
            </a:r>
          </a:p>
        </p:txBody>
      </p:sp>
      <p:sp>
        <p:nvSpPr>
          <p:cNvPr id="3" name="Content Placeholder 2"/>
          <p:cNvSpPr>
            <a:spLocks noGrp="1"/>
          </p:cNvSpPr>
          <p:nvPr>
            <p:ph idx="1"/>
          </p:nvPr>
        </p:nvSpPr>
        <p:spPr>
          <a:xfrm>
            <a:off x="2592925" y="1482436"/>
            <a:ext cx="8911686" cy="5375564"/>
          </a:xfrm>
        </p:spPr>
        <p:txBody>
          <a:bodyPr>
            <a:normAutofit fontScale="92500" lnSpcReduction="20000"/>
          </a:bodyPr>
          <a:lstStyle/>
          <a:p>
            <a:pPr marL="0" indent="0">
              <a:buNone/>
            </a:pPr>
            <a:r>
              <a:rPr lang="es-ES" sz="2800" b="1" dirty="0">
                <a:solidFill>
                  <a:srgbClr val="002060"/>
                </a:solidFill>
              </a:rPr>
              <a:t>Varios eruditos han observado un motivo apologético en este evangelio, un intento de representar al cristianismo como inofensivo para el Imperio Romano.</a:t>
            </a:r>
            <a:endParaRPr lang="en-US" sz="2800" b="1" dirty="0">
              <a:solidFill>
                <a:srgbClr val="002060"/>
              </a:solidFill>
            </a:endParaRPr>
          </a:p>
          <a:p>
            <a:pPr lvl="1"/>
            <a:r>
              <a:rPr lang="es-ES" sz="2600" i="1" dirty="0"/>
              <a:t>César Nerón culpó del gran incendio de Roma en el 64 d. ​​C. a los cristianos, y después de la destrucción de Jerusalén en el 70 d. C., el cristianismo se convirtió en una religión ilegal.</a:t>
            </a:r>
          </a:p>
          <a:p>
            <a:pPr lvl="1"/>
            <a:r>
              <a:rPr lang="es-ES" sz="2600" i="1" dirty="0"/>
              <a:t>La dedicación de Lucas de la obra a su patrón Teófilo (1: 3) tiende en esta dirección al igual que su énfasis repetido de que Jesús fue declarado inocente por los romanos (23: 4, 13-16, 22, 47).</a:t>
            </a:r>
          </a:p>
          <a:p>
            <a:pPr lvl="1"/>
            <a:r>
              <a:rPr lang="es-ES" sz="2600" i="1" dirty="0"/>
              <a:t>Lucas describe a Jesús como un "Benefactor" o "Salvador", un título que se usa en el mundo grecorromano para describir a un líder que establece la paz (1:47; 2:11).</a:t>
            </a:r>
            <a:endParaRPr lang="en-US" sz="26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5965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32806" name="Picture 6" descr="GAS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5014" y="0"/>
            <a:ext cx="10389817"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txBox="1">
            <a:spLocks noChangeArrowheads="1"/>
          </p:cNvSpPr>
          <p:nvPr/>
        </p:nvSpPr>
        <p:spPr>
          <a:xfrm>
            <a:off x="7917350" y="6214381"/>
            <a:ext cx="2352065" cy="45370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dirty="0">
                <a:solidFill>
                  <a:srgbClr val="FFFF99"/>
                </a:solidFill>
              </a:rPr>
              <a:t>Sea of Galilee</a:t>
            </a:r>
          </a:p>
        </p:txBody>
      </p:sp>
    </p:spTree>
    <p:extLst>
      <p:ext uri="{BB962C8B-B14F-4D97-AF65-F5344CB8AC3E}">
        <p14:creationId xmlns:p14="http://schemas.microsoft.com/office/powerpoint/2010/main" val="2860533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FIRST DISCIPLES / LOS PRIMEROS DISCIPULOS </a:t>
            </a:r>
            <a:r>
              <a:rPr lang="en-US" sz="2400" b="1" dirty="0">
                <a:solidFill>
                  <a:srgbClr val="C00000"/>
                </a:solidFill>
              </a:rPr>
              <a:t>(5:1-11, 27-32)</a:t>
            </a:r>
            <a:endParaRPr lang="en-US" b="1" dirty="0">
              <a:solidFill>
                <a:srgbClr val="C00000"/>
              </a:solidFill>
            </a:endParaRPr>
          </a:p>
        </p:txBody>
      </p:sp>
      <p:sp>
        <p:nvSpPr>
          <p:cNvPr id="3" name="Content Placeholder 2"/>
          <p:cNvSpPr>
            <a:spLocks noGrp="1"/>
          </p:cNvSpPr>
          <p:nvPr>
            <p:ph idx="1"/>
          </p:nvPr>
        </p:nvSpPr>
        <p:spPr/>
        <p:txBody>
          <a:bodyPr>
            <a:normAutofit fontScale="92500"/>
          </a:bodyPr>
          <a:lstStyle/>
          <a:p>
            <a:pPr marL="0" indent="0">
              <a:buNone/>
            </a:pPr>
            <a:r>
              <a:rPr lang="es-ES" sz="2800" b="1" dirty="0">
                <a:solidFill>
                  <a:srgbClr val="002060"/>
                </a:solidFill>
              </a:rPr>
              <a:t>Desde el principio, Jesús comenzó a elegir personas especiales para estar cerca de él y compartir su ministerio.</a:t>
            </a:r>
            <a:endParaRPr lang="en-US" sz="2800" b="1" dirty="0">
              <a:solidFill>
                <a:srgbClr val="002060"/>
              </a:solidFill>
            </a:endParaRPr>
          </a:p>
          <a:p>
            <a:pPr lvl="1"/>
            <a:r>
              <a:rPr lang="es-ES" sz="2200" i="1" dirty="0"/>
              <a:t>La palabra favorita de Lucas con la que estos discípulos se dirigían a Jesús es</a:t>
            </a:r>
            <a:r>
              <a:rPr lang="en-US" sz="2200" i="1" dirty="0"/>
              <a:t> </a:t>
            </a:r>
            <a:r>
              <a:rPr lang="en-US" sz="2200" dirty="0">
                <a:latin typeface="Greekth" panose="02020803070505020304" pitchFamily="18" charset="0"/>
              </a:rPr>
              <a:t>e]</a:t>
            </a:r>
            <a:r>
              <a:rPr lang="en-US" sz="2200" dirty="0" err="1">
                <a:latin typeface="Greekth" panose="02020803070505020304" pitchFamily="18" charset="0"/>
              </a:rPr>
              <a:t>pista</a:t>
            </a:r>
            <a:r>
              <a:rPr lang="en-US" sz="2200" dirty="0">
                <a:latin typeface="Greekth" panose="02020803070505020304" pitchFamily="18" charset="0"/>
              </a:rPr>
              <a:t>&lt;</a:t>
            </a:r>
            <a:r>
              <a:rPr lang="en-US" sz="2200" dirty="0" err="1">
                <a:latin typeface="Greekth" panose="02020803070505020304" pitchFamily="18" charset="0"/>
              </a:rPr>
              <a:t>thj</a:t>
            </a:r>
            <a:r>
              <a:rPr lang="en-US" sz="2200" dirty="0"/>
              <a:t> (= “maestro”)</a:t>
            </a:r>
            <a:r>
              <a:rPr lang="en-US" sz="2200" i="1" dirty="0"/>
              <a:t>, </a:t>
            </a:r>
            <a:r>
              <a:rPr lang="es-ES" sz="2200" i="1" dirty="0"/>
              <a:t>y Lucas es el único escritor del evangelio que usa este título, probablemente porque era más comprensible para su audiencia no judía que el Término hebreo "rabino".</a:t>
            </a:r>
          </a:p>
          <a:p>
            <a:pPr lvl="1"/>
            <a:r>
              <a:rPr lang="es-ES" sz="2200" i="1" dirty="0"/>
              <a:t>Simón, Santiago y Juan, que pescaban juntos, junto con Leví (presumiblemente Mateo), fueron llamados a seguir a Jesús.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289592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172200" y="152399"/>
            <a:ext cx="5410200" cy="5560161"/>
          </a:xfrm>
        </p:spPr>
        <p:txBody>
          <a:bodyPr>
            <a:normAutofit fontScale="90000"/>
          </a:bodyPr>
          <a:lstStyle/>
          <a:p>
            <a:pPr algn="l"/>
            <a:r>
              <a:rPr lang="en-US" altLang="en-US" sz="4000" b="1" dirty="0">
                <a:solidFill>
                  <a:srgbClr val="FFC000"/>
                </a:solidFill>
              </a:rPr>
              <a:t>Galilee Boat/Barco de Galilea </a:t>
            </a:r>
            <a:br>
              <a:rPr lang="en-US" altLang="en-US" sz="4000" dirty="0"/>
            </a:br>
            <a:r>
              <a:rPr lang="es-ES" altLang="en-US" sz="2000" b="1" dirty="0">
                <a:solidFill>
                  <a:srgbClr val="FFFF66"/>
                </a:solidFill>
              </a:rPr>
              <a:t>En 1986, durante un nivel de agua bajo en el Mar de Galilea, se descubrió y excavó un barco antiguo bajo la dirección del Dr. Rami </a:t>
            </a:r>
            <a:r>
              <a:rPr lang="es-ES" altLang="en-US" sz="2000" b="1" dirty="0" err="1">
                <a:solidFill>
                  <a:srgbClr val="FFFF66"/>
                </a:solidFill>
              </a:rPr>
              <a:t>Arav</a:t>
            </a:r>
            <a:r>
              <a:rPr lang="es-ES" altLang="en-US" sz="2000" b="1" dirty="0">
                <a:solidFill>
                  <a:srgbClr val="FFFF66"/>
                </a:solidFill>
              </a:rPr>
              <a:t> de la Universidad de Haifa. Este es el primer barco antiguo de este tipo que se recupera, y data del siglo I, a partir de la cerámica y las monedas encontradas en su interior. Aunque no hay indicios de que Jesús o sus discípulos la hayan usado alguna vez, se la conoce popularmente como "la barca de Jesús", ya que habría sido muy parecida a las que usaban los pescadores de Galilea en la época de Jesús.</a:t>
            </a:r>
            <a:endParaRPr lang="en-US" altLang="en-US" sz="2000" b="1" dirty="0">
              <a:solidFill>
                <a:srgbClr val="FFFF66"/>
              </a:solidFill>
            </a:endParaRPr>
          </a:p>
        </p:txBody>
      </p:sp>
      <p:pic>
        <p:nvPicPr>
          <p:cNvPr id="171011" name="Picture 3" descr="NTA201"/>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1524001" y="0"/>
            <a:ext cx="44481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2" name="Text Box 4"/>
          <p:cNvSpPr txBox="1">
            <a:spLocks noChangeArrowheads="1"/>
          </p:cNvSpPr>
          <p:nvPr/>
        </p:nvSpPr>
        <p:spPr bwMode="auto">
          <a:xfrm>
            <a:off x="6172200" y="5791201"/>
            <a:ext cx="388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dirty="0">
                <a:solidFill>
                  <a:schemeClr val="bg1"/>
                </a:solidFill>
                <a:latin typeface="Arial Narrow" panose="020B0606020202030204" pitchFamily="34" charset="0"/>
              </a:rPr>
              <a:t>View taken at the beginning of the excavation.</a:t>
            </a:r>
          </a:p>
        </p:txBody>
      </p:sp>
    </p:spTree>
    <p:extLst>
      <p:ext uri="{BB962C8B-B14F-4D97-AF65-F5344CB8AC3E}">
        <p14:creationId xmlns:p14="http://schemas.microsoft.com/office/powerpoint/2010/main" val="3914447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72034" name="Picture 2" descr="NTA2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8800" y="1"/>
            <a:ext cx="5029200" cy="3368675"/>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72036" name="Text Box 4"/>
          <p:cNvSpPr txBox="1">
            <a:spLocks noChangeArrowheads="1"/>
          </p:cNvSpPr>
          <p:nvPr/>
        </p:nvSpPr>
        <p:spPr bwMode="auto">
          <a:xfrm>
            <a:off x="1828800" y="304800"/>
            <a:ext cx="3733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n-US" sz="2400" dirty="0">
                <a:solidFill>
                  <a:srgbClr val="FFFF66"/>
                </a:solidFill>
                <a:latin typeface="Arial Narrow" panose="020B0606020202030204" pitchFamily="34" charset="0"/>
              </a:rPr>
              <a:t>Después de su excavación, el antiguo barco se envolvió en poliuretano para preservarlo y flotó a través de parte del Mar de Galilea hasta un sitio donde podría ser alojado y tratado de forma segura para su conservación.</a:t>
            </a:r>
            <a:r>
              <a:rPr lang="en-US" altLang="en-US" sz="2400" dirty="0">
                <a:solidFill>
                  <a:srgbClr val="FFFF66"/>
                </a:solidFill>
                <a:latin typeface="Arial Narrow" panose="020B0606020202030204" pitchFamily="34" charset="0"/>
              </a:rPr>
              <a:t>.</a:t>
            </a:r>
          </a:p>
        </p:txBody>
      </p:sp>
      <p:sp>
        <p:nvSpPr>
          <p:cNvPr id="172037" name="Text Box 5"/>
          <p:cNvSpPr txBox="1">
            <a:spLocks noChangeArrowheads="1"/>
          </p:cNvSpPr>
          <p:nvPr/>
        </p:nvSpPr>
        <p:spPr bwMode="auto">
          <a:xfrm>
            <a:off x="1943100" y="3429000"/>
            <a:ext cx="3505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n-US" sz="2000" dirty="0">
                <a:solidFill>
                  <a:srgbClr val="FFFF66"/>
                </a:solidFill>
                <a:latin typeface="Arial Narrow" panose="020B0606020202030204" pitchFamily="34" charset="0"/>
              </a:rPr>
              <a:t>La embarcación se sumergió en un baño químico durante varios años para rellenar todas las estructuras celulares de madera con cera (polietilenglicol) con el fin de continuar su conservación. Ahora está en exhibición en un centro especial en </a:t>
            </a:r>
            <a:r>
              <a:rPr lang="es-ES" altLang="en-US" sz="2000" dirty="0" err="1">
                <a:solidFill>
                  <a:srgbClr val="FFFF66"/>
                </a:solidFill>
                <a:latin typeface="Arial Narrow" panose="020B0606020202030204" pitchFamily="34" charset="0"/>
              </a:rPr>
              <a:t>Ginosaur</a:t>
            </a:r>
            <a:r>
              <a:rPr lang="es-ES" altLang="en-US" sz="2000" dirty="0">
                <a:solidFill>
                  <a:srgbClr val="FFFF66"/>
                </a:solidFill>
                <a:latin typeface="Arial Narrow" panose="020B0606020202030204" pitchFamily="34" charset="0"/>
              </a:rPr>
              <a:t>.</a:t>
            </a:r>
            <a:endParaRPr lang="en-US" altLang="en-US" sz="2000" dirty="0">
              <a:solidFill>
                <a:srgbClr val="FFFF66"/>
              </a:solidFill>
              <a:latin typeface="Arial Narrow" panose="020B0606020202030204" pitchFamily="34" charset="0"/>
            </a:endParaRPr>
          </a:p>
        </p:txBody>
      </p:sp>
      <p:pic>
        <p:nvPicPr>
          <p:cNvPr id="172038" name="Picture 6" descr="front-view-c-hl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3352800"/>
            <a:ext cx="5029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25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42022" name="Picture 6" descr="full-scale-model-c-hlp[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970668" y="1"/>
            <a:ext cx="10291699" cy="68432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txBox="1">
            <a:spLocks noChangeArrowheads="1"/>
          </p:cNvSpPr>
          <p:nvPr/>
        </p:nvSpPr>
        <p:spPr>
          <a:xfrm>
            <a:off x="970667" y="5838092"/>
            <a:ext cx="10291699" cy="742070"/>
          </a:xfrm>
          <a:prstGeom prst="rect">
            <a:avLst/>
          </a:prstGeom>
          <a:solidFill>
            <a:schemeClr val="accent4">
              <a:lumMod val="75000"/>
            </a:schemeClr>
          </a:solid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sz="3200" dirty="0">
                <a:solidFill>
                  <a:srgbClr val="FFFF99"/>
                </a:solidFill>
              </a:rPr>
              <a:t>Full-size model of the so-called “Jesus Boat”</a:t>
            </a:r>
          </a:p>
        </p:txBody>
      </p:sp>
    </p:spTree>
    <p:extLst>
      <p:ext uri="{BB962C8B-B14F-4D97-AF65-F5344CB8AC3E}">
        <p14:creationId xmlns:p14="http://schemas.microsoft.com/office/powerpoint/2010/main" val="3116312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325" y="624110"/>
            <a:ext cx="8911687" cy="1280890"/>
          </a:xfrm>
        </p:spPr>
        <p:txBody>
          <a:bodyPr/>
          <a:lstStyle/>
          <a:p>
            <a:r>
              <a:rPr lang="en-US" b="1" dirty="0">
                <a:solidFill>
                  <a:srgbClr val="C00000"/>
                </a:solidFill>
              </a:rPr>
              <a:t>LORDSHIP &amp; AUTHORITY/ SEÑORIO Y AUTORIDAD </a:t>
            </a:r>
            <a:r>
              <a:rPr lang="en-US" sz="2400" b="1" dirty="0">
                <a:solidFill>
                  <a:srgbClr val="C00000"/>
                </a:solidFill>
              </a:rPr>
              <a:t>(5:12-26, 33-39; 6:1-11)</a:t>
            </a:r>
            <a:endParaRPr lang="en-US" b="1" dirty="0">
              <a:solidFill>
                <a:srgbClr val="C00000"/>
              </a:solidFill>
            </a:endParaRPr>
          </a:p>
        </p:txBody>
      </p:sp>
      <p:sp>
        <p:nvSpPr>
          <p:cNvPr id="3" name="Content Placeholder 2"/>
          <p:cNvSpPr>
            <a:spLocks noGrp="1"/>
          </p:cNvSpPr>
          <p:nvPr>
            <p:ph idx="1"/>
          </p:nvPr>
        </p:nvSpPr>
        <p:spPr/>
        <p:txBody>
          <a:bodyPr>
            <a:normAutofit lnSpcReduction="10000"/>
          </a:bodyPr>
          <a:lstStyle/>
          <a:p>
            <a:pPr marL="0" indent="0">
              <a:buNone/>
            </a:pPr>
            <a:r>
              <a:rPr lang="es-ES" sz="2800" b="1" dirty="0">
                <a:solidFill>
                  <a:srgbClr val="002060"/>
                </a:solidFill>
              </a:rPr>
              <a:t>En varias </a:t>
            </a:r>
            <a:r>
              <a:rPr lang="es-ES" sz="2800" b="1" dirty="0" err="1">
                <a:solidFill>
                  <a:srgbClr val="002060"/>
                </a:solidFill>
              </a:rPr>
              <a:t>perícopas</a:t>
            </a:r>
            <a:r>
              <a:rPr lang="es-ES" sz="2800" b="1" dirty="0">
                <a:solidFill>
                  <a:srgbClr val="002060"/>
                </a:solidFill>
              </a:rPr>
              <a:t>, Lucas describe el señorío y la autoridad de Jesús en curaciones y enseñanzas.</a:t>
            </a:r>
            <a:endParaRPr lang="en-US" sz="2800" b="1" dirty="0">
              <a:solidFill>
                <a:srgbClr val="002060"/>
              </a:solidFill>
            </a:endParaRPr>
          </a:p>
          <a:p>
            <a:pPr lvl="1"/>
            <a:r>
              <a:rPr lang="es-ES" sz="2200" i="1" dirty="0"/>
              <a:t>La idea de señorío en el mundo antiguo siempre denota autoridad, ya sea por propiedad (a los esclavos), por superioridad a los inferiores (usando la dirección "señor" o "señor") o por derecho divino (cuando se habla de una deidad).</a:t>
            </a:r>
          </a:p>
          <a:p>
            <a:pPr lvl="1"/>
            <a:r>
              <a:rPr lang="es-ES" sz="2200" i="1" dirty="0"/>
              <a:t>Jesús muestra su autoridad sobre la enfermedad (el leproso), el pecado (el paralítico) y la tradición religiosa (las controversias del sábado).</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640993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Sabbath Controversies/ </a:t>
            </a:r>
            <a:r>
              <a:rPr lang="en-US" b="1" dirty="0" err="1">
                <a:solidFill>
                  <a:srgbClr val="C00000"/>
                </a:solidFill>
              </a:rPr>
              <a:t>Controversias</a:t>
            </a:r>
            <a:r>
              <a:rPr lang="en-US" b="1" dirty="0">
                <a:solidFill>
                  <a:srgbClr val="C00000"/>
                </a:solidFill>
              </a:rPr>
              <a:t> del Sabado</a:t>
            </a:r>
          </a:p>
        </p:txBody>
      </p:sp>
      <p:sp>
        <p:nvSpPr>
          <p:cNvPr id="3" name="Content Placeholder 2"/>
          <p:cNvSpPr>
            <a:spLocks noGrp="1"/>
          </p:cNvSpPr>
          <p:nvPr>
            <p:ph idx="1"/>
          </p:nvPr>
        </p:nvSpPr>
        <p:spPr>
          <a:xfrm>
            <a:off x="2030412" y="1905000"/>
            <a:ext cx="9030702" cy="4351606"/>
          </a:xfrm>
        </p:spPr>
        <p:txBody>
          <a:bodyPr>
            <a:normAutofit/>
          </a:bodyPr>
          <a:lstStyle/>
          <a:p>
            <a:pPr marL="0" indent="0">
              <a:buNone/>
            </a:pPr>
            <a:r>
              <a:rPr lang="es-ES" sz="2800" b="1" dirty="0">
                <a:solidFill>
                  <a:srgbClr val="002060"/>
                </a:solidFill>
              </a:rPr>
              <a:t>El conflicto por las observancias tradicionales, especialmente el sábado, es prominente en el ministerio de Jesús en los cuatro evangelios.</a:t>
            </a:r>
            <a:endParaRPr lang="en-US" sz="2800" b="1" dirty="0">
              <a:solidFill>
                <a:srgbClr val="002060"/>
              </a:solidFill>
            </a:endParaRPr>
          </a:p>
          <a:p>
            <a:pPr lvl="1"/>
            <a:r>
              <a:rPr lang="es-ES" sz="2200" i="1" dirty="0"/>
              <a:t>Al tomar para sí el título de “Señor del sábado”, Jesús se estaba poniendo efectivamente a sí mismo como igual a Dios, que había creado el sábado.</a:t>
            </a:r>
          </a:p>
          <a:p>
            <a:pPr lvl="1"/>
            <a:r>
              <a:rPr lang="es-ES" sz="2200" i="1" dirty="0"/>
              <a:t>Jesús comparó su enseñanza y esas tradiciones con poner vino nuevo en odres viejos (los odres se romperían debido a la fermentación) o coser un parche nuevo en una prenda vieja (el parche nuevo se encogería, haciendo que la prenda se rasgara).</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12945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a:xfrm>
            <a:off x="673100" y="268510"/>
            <a:ext cx="10845800" cy="1280890"/>
          </a:xfrm>
        </p:spPr>
        <p:txBody>
          <a:bodyPr>
            <a:normAutofit fontScale="90000"/>
          </a:bodyPr>
          <a:lstStyle/>
          <a:p>
            <a:r>
              <a:rPr lang="en-US" altLang="en-US" sz="2700" dirty="0">
                <a:solidFill>
                  <a:srgbClr val="FFC000"/>
                </a:solidFill>
                <a:effectLst>
                  <a:outerShdw blurRad="38100" dist="38100" dir="2700000" algn="tl">
                    <a:srgbClr val="000000">
                      <a:alpha val="43137"/>
                    </a:srgbClr>
                  </a:outerShdw>
                </a:effectLst>
                <a:latin typeface="Eras Demi ITC" pitchFamily="34" charset="0"/>
              </a:rPr>
              <a:t>The Heart of the Sabbath Controversies</a:t>
            </a:r>
            <a:r>
              <a:rPr lang="en-US" altLang="en-US" sz="4000" dirty="0">
                <a:solidFill>
                  <a:srgbClr val="FFC000"/>
                </a:solidFill>
                <a:effectLst>
                  <a:outerShdw blurRad="38100" dist="38100" dir="2700000" algn="tl">
                    <a:srgbClr val="000000">
                      <a:alpha val="43137"/>
                    </a:srgbClr>
                  </a:outerShdw>
                </a:effectLst>
                <a:latin typeface="Eras Demi ITC" pitchFamily="34" charset="0"/>
              </a:rPr>
              <a:t>/Corazon de las </a:t>
            </a:r>
            <a:r>
              <a:rPr lang="en-US" altLang="en-US" sz="4000" dirty="0" err="1">
                <a:solidFill>
                  <a:srgbClr val="FFC000"/>
                </a:solidFill>
                <a:effectLst>
                  <a:outerShdw blurRad="38100" dist="38100" dir="2700000" algn="tl">
                    <a:srgbClr val="000000">
                      <a:alpha val="43137"/>
                    </a:srgbClr>
                  </a:outerShdw>
                </a:effectLst>
                <a:latin typeface="Eras Demi ITC" pitchFamily="34" charset="0"/>
              </a:rPr>
              <a:t>controversias</a:t>
            </a:r>
            <a:r>
              <a:rPr lang="en-US" altLang="en-US" sz="4000" dirty="0">
                <a:solidFill>
                  <a:srgbClr val="FFC000"/>
                </a:solidFill>
                <a:effectLst>
                  <a:outerShdw blurRad="38100" dist="38100" dir="2700000" algn="tl">
                    <a:srgbClr val="000000">
                      <a:alpha val="43137"/>
                    </a:srgbClr>
                  </a:outerShdw>
                </a:effectLst>
                <a:latin typeface="Eras Demi ITC" pitchFamily="34" charset="0"/>
              </a:rPr>
              <a:t> del Sabado</a:t>
            </a:r>
          </a:p>
        </p:txBody>
      </p:sp>
      <p:sp>
        <p:nvSpPr>
          <p:cNvPr id="184325" name="Rectangle 5"/>
          <p:cNvSpPr>
            <a:spLocks noGrp="1" noChangeArrowheads="1"/>
          </p:cNvSpPr>
          <p:nvPr>
            <p:ph type="body" sz="half" idx="1"/>
          </p:nvPr>
        </p:nvSpPr>
        <p:spPr>
          <a:xfrm>
            <a:off x="1905000" y="1600200"/>
            <a:ext cx="4038600" cy="4876800"/>
          </a:xfrm>
          <a:solidFill>
            <a:schemeClr val="accent4">
              <a:lumMod val="60000"/>
              <a:lumOff val="40000"/>
            </a:schemeClr>
          </a:solidFill>
          <a:ln w="3175">
            <a:solidFill>
              <a:schemeClr val="tx1"/>
            </a:solidFill>
            <a:miter lim="800000"/>
            <a:headEnd/>
            <a:tailEnd/>
          </a:ln>
        </p:spPr>
        <p:txBody>
          <a:bodyPr>
            <a:normAutofit/>
          </a:bodyPr>
          <a:lstStyle/>
          <a:p>
            <a:pPr>
              <a:buFont typeface="Wingdings" panose="05000000000000000000" pitchFamily="2" charset="2"/>
              <a:buNone/>
            </a:pPr>
            <a:r>
              <a:rPr lang="en-US" altLang="en-US" sz="2800" dirty="0">
                <a:solidFill>
                  <a:srgbClr val="C00000"/>
                </a:solidFill>
                <a:latin typeface="Impact" panose="020B0806030902050204" pitchFamily="34" charset="0"/>
              </a:rPr>
              <a:t>La Tora (la ley </a:t>
            </a:r>
            <a:r>
              <a:rPr lang="en-US" altLang="en-US" sz="2800" dirty="0" err="1">
                <a:solidFill>
                  <a:srgbClr val="C00000"/>
                </a:solidFill>
                <a:latin typeface="Impact" panose="020B0806030902050204" pitchFamily="34" charset="0"/>
              </a:rPr>
              <a:t>escrita</a:t>
            </a:r>
            <a:r>
              <a:rPr lang="en-US" altLang="en-US" sz="2800" dirty="0">
                <a:solidFill>
                  <a:srgbClr val="C00000"/>
                </a:solidFill>
                <a:latin typeface="Impact" panose="020B0806030902050204" pitchFamily="34" charset="0"/>
              </a:rPr>
              <a:t>)</a:t>
            </a:r>
          </a:p>
          <a:p>
            <a:r>
              <a:rPr lang="es-ES" altLang="en-US" sz="2400" i="1" dirty="0">
                <a:latin typeface="Comic Sans MS" panose="030F0702030302020204" pitchFamily="66" charset="0"/>
              </a:rPr>
              <a:t>Los cinco libros de Moisés comprendieron la Torá (= la instrucción).</a:t>
            </a:r>
          </a:p>
          <a:p>
            <a:r>
              <a:rPr lang="es-ES" altLang="en-US" sz="2400" i="1" dirty="0">
                <a:latin typeface="Comic Sans MS" panose="030F0702030302020204" pitchFamily="66" charset="0"/>
              </a:rPr>
              <a:t>La Torá era la parte más antigua y venerada de las Sagradas Escrituras.</a:t>
            </a:r>
          </a:p>
          <a:p>
            <a:r>
              <a:rPr lang="es-ES" altLang="en-US" sz="2400" i="1" dirty="0">
                <a:latin typeface="Comic Sans MS" panose="030F0702030302020204" pitchFamily="66" charset="0"/>
              </a:rPr>
              <a:t>Jesús se refirió a la Torá con la frase "está escrito".</a:t>
            </a:r>
            <a:endParaRPr lang="en-US" altLang="en-US" sz="2400" i="1" dirty="0">
              <a:latin typeface="Comic Sans MS" panose="030F0702030302020204" pitchFamily="66" charset="0"/>
            </a:endParaRPr>
          </a:p>
        </p:txBody>
      </p:sp>
      <p:sp>
        <p:nvSpPr>
          <p:cNvPr id="184326" name="Rectangle 6"/>
          <p:cNvSpPr>
            <a:spLocks noGrp="1" noChangeArrowheads="1"/>
          </p:cNvSpPr>
          <p:nvPr>
            <p:ph type="body" sz="half" idx="2"/>
          </p:nvPr>
        </p:nvSpPr>
        <p:spPr>
          <a:xfrm>
            <a:off x="6248400" y="1600200"/>
            <a:ext cx="4038600" cy="4876800"/>
          </a:xfrm>
          <a:solidFill>
            <a:schemeClr val="accent2">
              <a:lumMod val="40000"/>
              <a:lumOff val="60000"/>
            </a:schemeClr>
          </a:solidFill>
          <a:ln w="3175">
            <a:solidFill>
              <a:schemeClr val="tx1"/>
            </a:solidFill>
            <a:miter lim="800000"/>
            <a:headEnd/>
            <a:tailEnd/>
          </a:ln>
        </p:spPr>
        <p:txBody>
          <a:bodyPr/>
          <a:lstStyle/>
          <a:p>
            <a:pPr>
              <a:buFont typeface="Wingdings" panose="05000000000000000000" pitchFamily="2" charset="2"/>
              <a:buNone/>
            </a:pPr>
            <a:r>
              <a:rPr lang="en-US" altLang="en-US" sz="2800" dirty="0">
                <a:solidFill>
                  <a:srgbClr val="C00000"/>
                </a:solidFill>
                <a:latin typeface="Impact" panose="020B0806030902050204" pitchFamily="34" charset="0"/>
              </a:rPr>
              <a:t>El Halakah (</a:t>
            </a:r>
            <a:r>
              <a:rPr lang="en-US" altLang="en-US" sz="2800" dirty="0" err="1">
                <a:solidFill>
                  <a:srgbClr val="C00000"/>
                </a:solidFill>
                <a:latin typeface="Impact" panose="020B0806030902050204" pitchFamily="34" charset="0"/>
              </a:rPr>
              <a:t>tradición</a:t>
            </a:r>
            <a:r>
              <a:rPr lang="en-US" altLang="en-US" sz="2800" dirty="0">
                <a:solidFill>
                  <a:srgbClr val="C00000"/>
                </a:solidFill>
                <a:latin typeface="Impact" panose="020B0806030902050204" pitchFamily="34" charset="0"/>
              </a:rPr>
              <a:t> oral)</a:t>
            </a:r>
          </a:p>
          <a:p>
            <a:r>
              <a:rPr lang="es-ES" altLang="en-US" sz="2400" i="1" dirty="0">
                <a:latin typeface="Comic Sans MS" panose="030F0702030302020204" pitchFamily="66" charset="0"/>
              </a:rPr>
              <a:t>Derivada de la palabra hebrea "caminar", la </a:t>
            </a:r>
            <a:r>
              <a:rPr lang="es-ES" altLang="en-US" sz="2400" i="1" dirty="0" err="1">
                <a:latin typeface="Comic Sans MS" panose="030F0702030302020204" pitchFamily="66" charset="0"/>
              </a:rPr>
              <a:t>Halakah</a:t>
            </a:r>
            <a:r>
              <a:rPr lang="es-ES" altLang="en-US" sz="2400" i="1" dirty="0">
                <a:latin typeface="Comic Sans MS" panose="030F0702030302020204" pitchFamily="66" charset="0"/>
              </a:rPr>
              <a:t> era la llamada Torá Oral que se creía que era de Dios, pero no estaba contenida en la Torá escrita.</a:t>
            </a:r>
          </a:p>
          <a:p>
            <a:r>
              <a:rPr lang="es-ES" altLang="en-US" sz="2400" i="1" dirty="0">
                <a:latin typeface="Comic Sans MS" panose="030F0702030302020204" pitchFamily="66" charset="0"/>
              </a:rPr>
              <a:t>Las regulaciones del sábado generalmente caen en esta categoría.</a:t>
            </a:r>
            <a:endParaRPr lang="en-US" altLang="en-US" sz="2400" i="1" dirty="0">
              <a:latin typeface="Comic Sans MS" panose="030F0702030302020204" pitchFamily="66" charset="0"/>
            </a:endParaRPr>
          </a:p>
        </p:txBody>
      </p:sp>
    </p:spTree>
    <p:extLst>
      <p:ext uri="{BB962C8B-B14F-4D97-AF65-F5344CB8AC3E}">
        <p14:creationId xmlns:p14="http://schemas.microsoft.com/office/powerpoint/2010/main" val="122412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25">
                                            <p:bg/>
                                          </p:spTgt>
                                        </p:tgtEl>
                                        <p:attrNameLst>
                                          <p:attrName>style.visibility</p:attrName>
                                        </p:attrNameLst>
                                      </p:cBhvr>
                                      <p:to>
                                        <p:strVal val="visible"/>
                                      </p:to>
                                    </p:set>
                                    <p:anim calcmode="lin" valueType="num">
                                      <p:cBhvr>
                                        <p:cTn id="7" dur="500" fill="hold"/>
                                        <p:tgtEl>
                                          <p:spTgt spid="184325">
                                            <p:bg/>
                                          </p:spTgt>
                                        </p:tgtEl>
                                        <p:attrNameLst>
                                          <p:attrName>ppt_w</p:attrName>
                                        </p:attrNameLst>
                                      </p:cBhvr>
                                      <p:tavLst>
                                        <p:tav tm="0">
                                          <p:val>
                                            <p:fltVal val="0"/>
                                          </p:val>
                                        </p:tav>
                                        <p:tav tm="100000">
                                          <p:val>
                                            <p:strVal val="#ppt_w"/>
                                          </p:val>
                                        </p:tav>
                                      </p:tavLst>
                                    </p:anim>
                                    <p:anim calcmode="lin" valueType="num">
                                      <p:cBhvr>
                                        <p:cTn id="8" dur="500" fill="hold"/>
                                        <p:tgtEl>
                                          <p:spTgt spid="184325">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4325">
                                            <p:txEl>
                                              <p:pRg st="0" end="0"/>
                                            </p:txEl>
                                          </p:spTgt>
                                        </p:tgtEl>
                                        <p:attrNameLst>
                                          <p:attrName>style.visibility</p:attrName>
                                        </p:attrNameLst>
                                      </p:cBhvr>
                                      <p:to>
                                        <p:strVal val="visible"/>
                                      </p:to>
                                    </p:set>
                                    <p:anim calcmode="lin" valueType="num">
                                      <p:cBhvr>
                                        <p:cTn id="11" dur="500" fill="hold"/>
                                        <p:tgtEl>
                                          <p:spTgt spid="1843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432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84326">
                                            <p:bg/>
                                          </p:spTgt>
                                        </p:tgtEl>
                                        <p:attrNameLst>
                                          <p:attrName>style.visibility</p:attrName>
                                        </p:attrNameLst>
                                      </p:cBhvr>
                                      <p:to>
                                        <p:strVal val="visible"/>
                                      </p:to>
                                    </p:set>
                                    <p:anim calcmode="lin" valueType="num">
                                      <p:cBhvr>
                                        <p:cTn id="17" dur="500" fill="hold"/>
                                        <p:tgtEl>
                                          <p:spTgt spid="184326">
                                            <p:bg/>
                                          </p:spTgt>
                                        </p:tgtEl>
                                        <p:attrNameLst>
                                          <p:attrName>ppt_w</p:attrName>
                                        </p:attrNameLst>
                                      </p:cBhvr>
                                      <p:tavLst>
                                        <p:tav tm="0">
                                          <p:val>
                                            <p:fltVal val="0"/>
                                          </p:val>
                                        </p:tav>
                                        <p:tav tm="100000">
                                          <p:val>
                                            <p:strVal val="#ppt_w"/>
                                          </p:val>
                                        </p:tav>
                                      </p:tavLst>
                                    </p:anim>
                                    <p:anim calcmode="lin" valueType="num">
                                      <p:cBhvr>
                                        <p:cTn id="18" dur="500" fill="hold"/>
                                        <p:tgtEl>
                                          <p:spTgt spid="184326">
                                            <p:bg/>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84326">
                                            <p:txEl>
                                              <p:pRg st="0" end="0"/>
                                            </p:txEl>
                                          </p:spTgt>
                                        </p:tgtEl>
                                        <p:attrNameLst>
                                          <p:attrName>style.visibility</p:attrName>
                                        </p:attrNameLst>
                                      </p:cBhvr>
                                      <p:to>
                                        <p:strVal val="visible"/>
                                      </p:to>
                                    </p:set>
                                    <p:anim calcmode="lin" valueType="num">
                                      <p:cBhvr>
                                        <p:cTn id="21" dur="500" fill="hold"/>
                                        <p:tgtEl>
                                          <p:spTgt spid="18432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8432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uiExpand="1" build="p" animBg="1"/>
      <p:bldP spid="184326"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99683" name="Rectangle 3"/>
          <p:cNvSpPr>
            <a:spLocks noGrp="1" noChangeArrowheads="1"/>
          </p:cNvSpPr>
          <p:nvPr>
            <p:ph type="body" idx="1"/>
          </p:nvPr>
        </p:nvSpPr>
        <p:spPr>
          <a:xfrm>
            <a:off x="1981200" y="609600"/>
            <a:ext cx="8229600" cy="5562600"/>
          </a:xfrm>
          <a:gradFill rotWithShape="1">
            <a:gsLst>
              <a:gs pos="0">
                <a:srgbClr val="821F00">
                  <a:gamma/>
                  <a:shade val="46275"/>
                  <a:invGamma/>
                </a:srgbClr>
              </a:gs>
              <a:gs pos="100000">
                <a:srgbClr val="821F00"/>
              </a:gs>
            </a:gsLst>
            <a:lin ang="5400000" scaled="1"/>
          </a:gradFill>
          <a:ln w="38100">
            <a:solidFill>
              <a:srgbClr val="000000"/>
            </a:solidFill>
            <a:miter lim="800000"/>
            <a:headEnd/>
            <a:tailEnd/>
          </a:ln>
        </p:spPr>
        <p:txBody>
          <a:bodyPr/>
          <a:lstStyle/>
          <a:p>
            <a:pPr>
              <a:lnSpc>
                <a:spcPct val="90000"/>
              </a:lnSpc>
              <a:buFont typeface="Wingdings" panose="05000000000000000000" pitchFamily="2" charset="2"/>
              <a:buNone/>
            </a:pPr>
            <a:endParaRPr lang="en-US" altLang="en-US" sz="2400" i="1" dirty="0">
              <a:latin typeface="Arial Narrow" panose="020B0606020202030204" pitchFamily="34" charset="0"/>
            </a:endParaRPr>
          </a:p>
          <a:p>
            <a:pPr>
              <a:lnSpc>
                <a:spcPct val="90000"/>
              </a:lnSpc>
              <a:buFont typeface="Wingdings" panose="05000000000000000000" pitchFamily="2" charset="2"/>
              <a:buNone/>
            </a:pPr>
            <a:r>
              <a:rPr lang="es-ES" altLang="en-US" sz="2400" i="1" dirty="0">
                <a:solidFill>
                  <a:srgbClr val="FFFF99"/>
                </a:solidFill>
                <a:latin typeface="Arial Narrow" panose="020B0606020202030204" pitchFamily="34" charset="0"/>
              </a:rPr>
              <a:t>“Estoy tratando de evitar que alguien diga las tonterías que la gente suele decir sobre Él: 'Estoy dispuesto a aceptar a Jesús como un gran maestro moral, pero no acepto su afirmación de ser Dios’. Esto es una cosa que no debemos decir. Un hombre que fuera simplemente un hombre y dijera el tipo de cosas que dijo Jesús no sería un gran maestro moral. O sería un lunático - al nivel del hombre que dice que es un huevo hervido- o sería el diablo del infierno. Debes hacer tu elección. O este hombre era, y es, el Hijo de Dios: o un loco o algo peor. Puedes encerrarlo por tonto, puedes escupirle y matarlo como a un demonio; o puedes caer a sus pies y llamarlo Señor y Dios. Pero no vengamos con ninguna tontería condescendiente acerca de que es un gran maestro humano. No nos ha dejado eso abierto. No tenía la intención de hacerlo “</a:t>
            </a:r>
          </a:p>
          <a:p>
            <a:pPr>
              <a:lnSpc>
                <a:spcPct val="90000"/>
              </a:lnSpc>
              <a:buFont typeface="Wingdings" panose="05000000000000000000" pitchFamily="2" charset="2"/>
              <a:buNone/>
            </a:pPr>
            <a:r>
              <a:rPr lang="es-ES" altLang="en-US" sz="2400" i="1" dirty="0">
                <a:solidFill>
                  <a:srgbClr val="FFFF99"/>
                </a:solidFill>
                <a:latin typeface="Arial Narrow" panose="020B0606020202030204" pitchFamily="34" charset="0"/>
              </a:rPr>
              <a:t>.</a:t>
            </a:r>
            <a:r>
              <a:rPr lang="en-US" altLang="en-US" sz="2000" dirty="0">
                <a:solidFill>
                  <a:srgbClr val="FFFF99"/>
                </a:solidFill>
                <a:latin typeface="Arial Narrow" panose="020B0606020202030204" pitchFamily="34" charset="0"/>
              </a:rPr>
              <a:t>C. S. Lewis</a:t>
            </a:r>
          </a:p>
        </p:txBody>
      </p:sp>
    </p:spTree>
    <p:extLst>
      <p:ext uri="{BB962C8B-B14F-4D97-AF65-F5344CB8AC3E}">
        <p14:creationId xmlns:p14="http://schemas.microsoft.com/office/powerpoint/2010/main" val="2021761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fontScale="90000"/>
          </a:bodyPr>
          <a:lstStyle/>
          <a:p>
            <a:r>
              <a:rPr lang="en-US" altLang="en-US" sz="4400" b="1" dirty="0">
                <a:solidFill>
                  <a:srgbClr val="FFC000"/>
                </a:solidFill>
                <a:effectLst>
                  <a:outerShdw blurRad="38100" dist="38100" dir="2700000" algn="tl">
                    <a:srgbClr val="000000">
                      <a:alpha val="43137"/>
                    </a:srgbClr>
                  </a:outerShdw>
                </a:effectLst>
                <a:latin typeface="Agency FB" pitchFamily="2" charset="0"/>
              </a:rPr>
              <a:t>The Jewishness of Jesus/ El </a:t>
            </a:r>
            <a:r>
              <a:rPr lang="en-US" altLang="en-US" sz="4400" b="1" dirty="0" err="1">
                <a:solidFill>
                  <a:srgbClr val="FFC000"/>
                </a:solidFill>
                <a:effectLst>
                  <a:outerShdw blurRad="38100" dist="38100" dir="2700000" algn="tl">
                    <a:srgbClr val="000000">
                      <a:alpha val="43137"/>
                    </a:srgbClr>
                  </a:outerShdw>
                </a:effectLst>
                <a:latin typeface="Agency FB" pitchFamily="2" charset="0"/>
              </a:rPr>
              <a:t>Judaismo</a:t>
            </a:r>
            <a:r>
              <a:rPr lang="en-US" altLang="en-US" sz="4400" b="1" dirty="0">
                <a:solidFill>
                  <a:srgbClr val="FFC000"/>
                </a:solidFill>
                <a:effectLst>
                  <a:outerShdw blurRad="38100" dist="38100" dir="2700000" algn="tl">
                    <a:srgbClr val="000000">
                      <a:alpha val="43137"/>
                    </a:srgbClr>
                  </a:outerShdw>
                </a:effectLst>
                <a:latin typeface="Agency FB" pitchFamily="2" charset="0"/>
              </a:rPr>
              <a:t> de Jesus</a:t>
            </a:r>
          </a:p>
        </p:txBody>
      </p:sp>
      <p:sp>
        <p:nvSpPr>
          <p:cNvPr id="147459" name="Rectangle 3"/>
          <p:cNvSpPr>
            <a:spLocks noGrp="1" noChangeArrowheads="1"/>
          </p:cNvSpPr>
          <p:nvPr>
            <p:ph type="body" idx="1"/>
          </p:nvPr>
        </p:nvSpPr>
        <p:spPr>
          <a:xfrm>
            <a:off x="1311579" y="1904999"/>
            <a:ext cx="10378673" cy="4453597"/>
          </a:xfrm>
        </p:spPr>
        <p:txBody>
          <a:bodyPr>
            <a:noAutofit/>
          </a:bodyPr>
          <a:lstStyle/>
          <a:p>
            <a:pPr>
              <a:lnSpc>
                <a:spcPct val="90000"/>
              </a:lnSpc>
            </a:pPr>
            <a:r>
              <a:rPr lang="es-ES" altLang="en-US" sz="2400" dirty="0">
                <a:solidFill>
                  <a:srgbClr val="FFFF99"/>
                </a:solidFill>
              </a:rPr>
              <a:t>El lenguaje básico de Jesús parece haber sido el arameo (basado en varias logias arameas en el Evangelio de Marcos, véase 5:41; 7:34; 15:34). Sin embargo, tampoco es improbable que entendiera el griego, dada la proximidad de Séforis, una ciudad grecorromana, a Nazaret (aproximadamente 4 millas).</a:t>
            </a:r>
            <a:endParaRPr lang="en-US" altLang="en-US" sz="2400" dirty="0">
              <a:solidFill>
                <a:srgbClr val="FFFF99"/>
              </a:solidFill>
            </a:endParaRPr>
          </a:p>
          <a:p>
            <a:pPr>
              <a:lnSpc>
                <a:spcPct val="90000"/>
              </a:lnSpc>
            </a:pPr>
            <a:r>
              <a:rPr lang="es-ES" altLang="en-US" sz="2400" dirty="0">
                <a:solidFill>
                  <a:srgbClr val="FFFF99"/>
                </a:solidFill>
              </a:rPr>
              <a:t>Como habría sucedido con la mayoría de los niños judíos, Jesús fue entrenado en el oficio de su padre como carpintero o albañil (cf. Marcos 6: 3; Mateo 13:55). El término </a:t>
            </a:r>
            <a:r>
              <a:rPr lang="en-US" altLang="en-US" sz="2800" dirty="0" err="1">
                <a:solidFill>
                  <a:srgbClr val="FFFF99"/>
                </a:solidFill>
                <a:latin typeface="Greekth" panose="02020803070505020304" pitchFamily="18" charset="0"/>
              </a:rPr>
              <a:t>te</a:t>
            </a:r>
            <a:r>
              <a:rPr lang="en-US" altLang="en-US" sz="2800" dirty="0">
                <a:solidFill>
                  <a:srgbClr val="FFFF99"/>
                </a:solidFill>
                <a:latin typeface="Greekth" panose="02020803070505020304" pitchFamily="18" charset="0"/>
              </a:rPr>
              <a:t>&lt;</a:t>
            </a:r>
            <a:r>
              <a:rPr lang="en-US" altLang="en-US" sz="2800" dirty="0" err="1">
                <a:solidFill>
                  <a:srgbClr val="FFFF99"/>
                </a:solidFill>
                <a:latin typeface="Greekth" panose="02020803070505020304" pitchFamily="18" charset="0"/>
              </a:rPr>
              <a:t>ktwn</a:t>
            </a:r>
            <a:r>
              <a:rPr lang="en-US" altLang="en-US" sz="2400" dirty="0">
                <a:solidFill>
                  <a:srgbClr val="FFFF99"/>
                </a:solidFill>
              </a:rPr>
              <a:t> (= </a:t>
            </a:r>
            <a:r>
              <a:rPr lang="es-ES" altLang="en-US" sz="2400" dirty="0">
                <a:solidFill>
                  <a:srgbClr val="FFFF99"/>
                </a:solidFill>
              </a:rPr>
              <a:t>uno que construye) podría usarse tanto para los trabajadores de la madera como para los albañiles, aunque Justino Mártir (principios del siglo II) registra que Jesús hizo “arados y yugos”, cf. Diálogo con </a:t>
            </a:r>
            <a:r>
              <a:rPr lang="es-ES" altLang="en-US" sz="2400" dirty="0" err="1">
                <a:solidFill>
                  <a:srgbClr val="FFFF99"/>
                </a:solidFill>
              </a:rPr>
              <a:t>Trypho</a:t>
            </a:r>
            <a:r>
              <a:rPr lang="es-ES" altLang="en-US" sz="2400" dirty="0">
                <a:solidFill>
                  <a:srgbClr val="FFFF99"/>
                </a:solidFill>
              </a:rPr>
              <a:t> 88.8.</a:t>
            </a:r>
            <a:endParaRPr lang="en-US" altLang="en-US" sz="2400" dirty="0">
              <a:solidFill>
                <a:srgbClr val="FFFF99"/>
              </a:solidFill>
            </a:endParaRPr>
          </a:p>
        </p:txBody>
      </p:sp>
    </p:spTree>
    <p:extLst>
      <p:ext uri="{BB962C8B-B14F-4D97-AF65-F5344CB8AC3E}">
        <p14:creationId xmlns:p14="http://schemas.microsoft.com/office/powerpoint/2010/main" val="388184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7459">
                                            <p:txEl>
                                              <p:pRg st="1" end="1"/>
                                            </p:txEl>
                                          </p:spTgt>
                                        </p:tgtEl>
                                        <p:attrNameLst>
                                          <p:attrName>style.visibility</p:attrName>
                                        </p:attrNameLst>
                                      </p:cBhvr>
                                      <p:to>
                                        <p:strVal val="visible"/>
                                      </p:to>
                                    </p:set>
                                    <p:anim calcmode="lin" valueType="num">
                                      <p:cBhvr additive="base">
                                        <p:cTn id="7" dur="5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4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Luke as Author/ Lucas </a:t>
            </a:r>
            <a:r>
              <a:rPr lang="en-US" b="1" dirty="0" err="1">
                <a:solidFill>
                  <a:srgbClr val="C00000"/>
                </a:solidFill>
              </a:rPr>
              <a:t>como</a:t>
            </a:r>
            <a:r>
              <a:rPr lang="en-US" b="1" dirty="0">
                <a:solidFill>
                  <a:srgbClr val="C00000"/>
                </a:solidFill>
              </a:rPr>
              <a:t> Autor </a:t>
            </a:r>
          </a:p>
        </p:txBody>
      </p:sp>
      <p:sp>
        <p:nvSpPr>
          <p:cNvPr id="3" name="Content Placeholder 2"/>
          <p:cNvSpPr>
            <a:spLocks noGrp="1"/>
          </p:cNvSpPr>
          <p:nvPr>
            <p:ph idx="1"/>
          </p:nvPr>
        </p:nvSpPr>
        <p:spPr>
          <a:xfrm>
            <a:off x="1820292" y="1905000"/>
            <a:ext cx="4219002" cy="3475074"/>
          </a:xfrm>
        </p:spPr>
        <p:txBody>
          <a:bodyPr>
            <a:normAutofit fontScale="55000" lnSpcReduction="20000"/>
          </a:bodyPr>
          <a:lstStyle/>
          <a:p>
            <a:pPr marL="0" indent="0">
              <a:buNone/>
            </a:pPr>
            <a:r>
              <a:rPr lang="en-US" sz="2800" b="1" dirty="0">
                <a:solidFill>
                  <a:srgbClr val="002060"/>
                </a:solidFill>
              </a:rPr>
              <a:t>Our earliest postapostolic source (Irenaeus, c. AD 180) identifies Luke as the author as does the title in the earliest extant manuscript (c. AD 200).</a:t>
            </a:r>
          </a:p>
          <a:p>
            <a:r>
              <a:rPr lang="en-US" sz="2400" i="1" dirty="0">
                <a:solidFill>
                  <a:schemeClr val="tx1"/>
                </a:solidFill>
              </a:rPr>
              <a:t>In the earliest canon list, the </a:t>
            </a:r>
            <a:r>
              <a:rPr lang="en-US" sz="2400" i="1" dirty="0" err="1">
                <a:solidFill>
                  <a:schemeClr val="tx1"/>
                </a:solidFill>
              </a:rPr>
              <a:t>Muratorian</a:t>
            </a:r>
            <a:r>
              <a:rPr lang="en-US" sz="2400" i="1" dirty="0">
                <a:solidFill>
                  <a:schemeClr val="tx1"/>
                </a:solidFill>
              </a:rPr>
              <a:t> Fragment (late 2</a:t>
            </a:r>
            <a:r>
              <a:rPr lang="en-US" sz="2400" i="1" baseline="30000" dirty="0">
                <a:solidFill>
                  <a:schemeClr val="tx1"/>
                </a:solidFill>
              </a:rPr>
              <a:t>nd</a:t>
            </a:r>
            <a:r>
              <a:rPr lang="en-US" sz="2400" i="1" dirty="0">
                <a:solidFill>
                  <a:schemeClr val="tx1"/>
                </a:solidFill>
              </a:rPr>
              <a:t> century), the “Third Gospel” is listed and presumed to be Luke.</a:t>
            </a:r>
          </a:p>
          <a:p>
            <a:r>
              <a:rPr lang="en-US" sz="2400" i="1" dirty="0">
                <a:solidFill>
                  <a:schemeClr val="tx1"/>
                </a:solidFill>
              </a:rPr>
              <a:t>As a Gentile writing to Gentiles, Luke’s Greek diction and style are among the best in the NT.</a:t>
            </a:r>
          </a:p>
          <a:p>
            <a:r>
              <a:rPr lang="en-US" sz="2400" i="1" dirty="0">
                <a:solidFill>
                  <a:schemeClr val="tx1"/>
                </a:solidFill>
              </a:rPr>
              <a:t>His prologue is similar to the genre of ancient prefaces to literary works intended to be read by the public.</a:t>
            </a:r>
          </a:p>
          <a:p>
            <a:r>
              <a:rPr lang="en-US" sz="2400" i="1" dirty="0">
                <a:solidFill>
                  <a:schemeClr val="tx1"/>
                </a:solidFill>
              </a:rPr>
              <a:t>Together with the Book of Acts, Luke wrote approximately 28% of the NT, slightly more than Paul at 25%.</a:t>
            </a:r>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Content Placeholder 2">
            <a:extLst>
              <a:ext uri="{FF2B5EF4-FFF2-40B4-BE49-F238E27FC236}">
                <a16:creationId xmlns:a16="http://schemas.microsoft.com/office/drawing/2014/main" id="{23F14E50-3729-4C5B-AE9E-744EC0580C69}"/>
              </a:ext>
            </a:extLst>
          </p:cNvPr>
          <p:cNvSpPr txBox="1">
            <a:spLocks/>
          </p:cNvSpPr>
          <p:nvPr/>
        </p:nvSpPr>
        <p:spPr>
          <a:xfrm>
            <a:off x="6336387" y="1904999"/>
            <a:ext cx="5168225" cy="466592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Nuestra fuente </a:t>
            </a:r>
            <a:r>
              <a:rPr lang="es-ES" sz="2800" b="1" dirty="0" err="1">
                <a:solidFill>
                  <a:srgbClr val="002060"/>
                </a:solidFill>
              </a:rPr>
              <a:t>postapostólica</a:t>
            </a:r>
            <a:r>
              <a:rPr lang="es-ES" sz="2800" b="1" dirty="0">
                <a:solidFill>
                  <a:srgbClr val="002060"/>
                </a:solidFill>
              </a:rPr>
              <a:t> más antigua (Ireneo, c. 180 d. C.) identifica a Lucas como el autor, al igual que el título del manuscrito más antiguo existente (c. 200 d. C.).</a:t>
            </a:r>
            <a:endParaRPr lang="en-US" sz="2800" b="1" dirty="0">
              <a:solidFill>
                <a:srgbClr val="002060"/>
              </a:solidFill>
            </a:endParaRPr>
          </a:p>
          <a:p>
            <a:r>
              <a:rPr lang="es-ES" sz="2400" i="1" dirty="0">
                <a:solidFill>
                  <a:schemeClr val="tx1"/>
                </a:solidFill>
              </a:rPr>
              <a:t>En la lista canónica más antigua, el Fragmento </a:t>
            </a:r>
            <a:r>
              <a:rPr lang="es-ES" sz="2400" i="1" dirty="0" err="1">
                <a:solidFill>
                  <a:schemeClr val="tx1"/>
                </a:solidFill>
              </a:rPr>
              <a:t>Muratorio</a:t>
            </a:r>
            <a:r>
              <a:rPr lang="es-ES" sz="2400" i="1" dirty="0">
                <a:solidFill>
                  <a:schemeClr val="tx1"/>
                </a:solidFill>
              </a:rPr>
              <a:t> (finales del siglo II), se enumera el "Tercer Evangelio" y se presume que es Lucas.</a:t>
            </a:r>
          </a:p>
          <a:p>
            <a:r>
              <a:rPr lang="es-ES" sz="2400" i="1" dirty="0">
                <a:solidFill>
                  <a:schemeClr val="tx1"/>
                </a:solidFill>
              </a:rPr>
              <a:t>Como gentil que escribe a gentiles, la dicción y el estilo griego de Lucas se encuentran entre los mejores del NT.</a:t>
            </a:r>
          </a:p>
          <a:p>
            <a:r>
              <a:rPr lang="es-ES" sz="2400" i="1" dirty="0">
                <a:solidFill>
                  <a:schemeClr val="tx1"/>
                </a:solidFill>
              </a:rPr>
              <a:t>Su prólogo es similar al género de los prefacios antiguos de obras literarias destinadas a ser leídas por el público.</a:t>
            </a:r>
          </a:p>
          <a:p>
            <a:r>
              <a:rPr lang="es-ES" sz="2400" i="1" dirty="0">
                <a:solidFill>
                  <a:schemeClr val="tx1"/>
                </a:solidFill>
              </a:rPr>
              <a:t>Junto con el Libro de los Hechos, Lucas escribió aproximadamente el 28% del NT, un poco más que Pablo con el 25%.</a:t>
            </a:r>
            <a:endParaRPr lang="en-US" sz="2400" i="1" dirty="0">
              <a:solidFill>
                <a:schemeClr val="tx1"/>
              </a:solidFill>
            </a:endParaRPr>
          </a:p>
        </p:txBody>
      </p:sp>
    </p:spTree>
    <p:extLst>
      <p:ext uri="{BB962C8B-B14F-4D97-AF65-F5344CB8AC3E}">
        <p14:creationId xmlns:p14="http://schemas.microsoft.com/office/powerpoint/2010/main" val="421738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p:cTn id="3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52400" y="76199"/>
            <a:ext cx="6754837" cy="1322684"/>
          </a:xfrm>
        </p:spPr>
        <p:txBody>
          <a:bodyPr>
            <a:noAutofit/>
          </a:bodyPr>
          <a:lstStyle/>
          <a:p>
            <a:r>
              <a:rPr lang="en-US" altLang="en-US" sz="2400" b="1" dirty="0">
                <a:solidFill>
                  <a:srgbClr val="FFC000"/>
                </a:solidFill>
                <a:effectLst>
                  <a:outerShdw blurRad="38100" dist="38100" dir="2700000" algn="tl">
                    <a:srgbClr val="000000">
                      <a:alpha val="43137"/>
                    </a:srgbClr>
                  </a:outerShdw>
                </a:effectLst>
              </a:rPr>
              <a:t>¿Como era Jesus?</a:t>
            </a:r>
            <a:br>
              <a:rPr lang="en-US" altLang="en-US" sz="2000" dirty="0">
                <a:solidFill>
                  <a:srgbClr val="FFFF99"/>
                </a:solidFill>
              </a:rPr>
            </a:br>
            <a:r>
              <a:rPr lang="es-ES" altLang="en-US" sz="2000" dirty="0">
                <a:solidFill>
                  <a:srgbClr val="FFFF99"/>
                </a:solidFill>
                <a:latin typeface="Comic Sans MS" panose="030F0702030302020204" pitchFamily="66" charset="0"/>
              </a:rPr>
              <a:t>Nadie lo sabe, claro, pero dos imágenes, bastante distintas entre sí, han capturado el imaginario popular.</a:t>
            </a:r>
            <a:endParaRPr lang="en-US" altLang="en-US" sz="2000" dirty="0">
              <a:solidFill>
                <a:srgbClr val="FFFF99"/>
              </a:solidFill>
            </a:endParaRPr>
          </a:p>
        </p:txBody>
      </p:sp>
      <p:pic>
        <p:nvPicPr>
          <p:cNvPr id="148483" name="Picture 3" descr="Shroud-Face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175482" y="1645920"/>
            <a:ext cx="3198613" cy="4639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4" name="Picture 4" descr="tb_jesuslead-lg[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005711" y="0"/>
            <a:ext cx="5186289" cy="68598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5" name="Text Box 5"/>
          <p:cNvSpPr txBox="1">
            <a:spLocks noChangeArrowheads="1"/>
          </p:cNvSpPr>
          <p:nvPr/>
        </p:nvSpPr>
        <p:spPr bwMode="auto">
          <a:xfrm>
            <a:off x="296008" y="4527454"/>
            <a:ext cx="220980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s-ES" altLang="en-US" sz="2000" b="1" dirty="0">
              <a:solidFill>
                <a:srgbClr val="FFFF99"/>
              </a:solidFill>
              <a:latin typeface="Arial Narrow" panose="020B0606020202030204" pitchFamily="34" charset="0"/>
            </a:endParaRPr>
          </a:p>
          <a:p>
            <a:pPr>
              <a:spcBef>
                <a:spcPct val="50000"/>
              </a:spcBef>
            </a:pPr>
            <a:r>
              <a:rPr lang="es-ES" altLang="en-US" sz="2000" b="1" dirty="0">
                <a:solidFill>
                  <a:srgbClr val="FFFF99"/>
                </a:solidFill>
                <a:latin typeface="Arial Narrow" panose="020B0606020202030204" pitchFamily="34" charset="0"/>
              </a:rPr>
              <a:t>La imagen negativa (aquí mostrada como positiva) en la muy controvertida Sábana Santa de Turín</a:t>
            </a:r>
            <a:endParaRPr lang="en-US" altLang="en-US" sz="2000" b="1" dirty="0">
              <a:solidFill>
                <a:srgbClr val="FFFF99"/>
              </a:solidFill>
              <a:latin typeface="Arial Narrow" panose="020B0606020202030204" pitchFamily="34" charset="0"/>
            </a:endParaRPr>
          </a:p>
        </p:txBody>
      </p:sp>
      <p:sp>
        <p:nvSpPr>
          <p:cNvPr id="148486" name="Text Box 6"/>
          <p:cNvSpPr txBox="1">
            <a:spLocks noChangeArrowheads="1"/>
          </p:cNvSpPr>
          <p:nvPr/>
        </p:nvSpPr>
        <p:spPr bwMode="auto">
          <a:xfrm>
            <a:off x="4827563" y="1540414"/>
            <a:ext cx="19812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n-US" dirty="0">
                <a:solidFill>
                  <a:srgbClr val="FFFF99"/>
                </a:solidFill>
                <a:latin typeface="Arial Narrow" panose="020B0606020202030204" pitchFamily="34" charset="0"/>
              </a:rPr>
              <a:t>Basándose en restos óseos de judíos del siglo I, los antropólogos forenses británicos reconstruyeron un rostro judío "típico". Por razones más sensacionalistas, su reconstrucción fue anunciada como el "verdadero rostro de Jesús" (</a:t>
            </a:r>
            <a:r>
              <a:rPr lang="es-ES" altLang="en-US" dirty="0" err="1">
                <a:solidFill>
                  <a:srgbClr val="FFFF99"/>
                </a:solidFill>
                <a:latin typeface="Arial Narrow" panose="020B0606020202030204" pitchFamily="34" charset="0"/>
              </a:rPr>
              <a:t>National</a:t>
            </a:r>
            <a:r>
              <a:rPr lang="es-ES" altLang="en-US" dirty="0">
                <a:solidFill>
                  <a:srgbClr val="FFFF99"/>
                </a:solidFill>
                <a:latin typeface="Arial Narrow" panose="020B0606020202030204" pitchFamily="34" charset="0"/>
              </a:rPr>
              <a:t> </a:t>
            </a:r>
            <a:r>
              <a:rPr lang="es-ES" altLang="en-US" dirty="0" err="1">
                <a:solidFill>
                  <a:srgbClr val="FFFF99"/>
                </a:solidFill>
                <a:latin typeface="Arial Narrow" panose="020B0606020202030204" pitchFamily="34" charset="0"/>
              </a:rPr>
              <a:t>Geographic</a:t>
            </a:r>
            <a:r>
              <a:rPr lang="es-ES" altLang="en-US" dirty="0">
                <a:solidFill>
                  <a:srgbClr val="FFFF99"/>
                </a:solidFill>
                <a:latin typeface="Arial Narrow" panose="020B0606020202030204" pitchFamily="34" charset="0"/>
              </a:rPr>
              <a:t>, diciembre de 2002</a:t>
            </a:r>
            <a:r>
              <a:rPr lang="en-US" altLang="en-US" sz="2000" b="1" dirty="0">
                <a:solidFill>
                  <a:srgbClr val="FFFF99"/>
                </a:solidFill>
                <a:latin typeface="Arial Narrow" panose="020B0606020202030204" pitchFamily="34" charset="0"/>
              </a:rPr>
              <a:t>).</a:t>
            </a:r>
          </a:p>
        </p:txBody>
      </p:sp>
    </p:spTree>
    <p:extLst>
      <p:ext uri="{BB962C8B-B14F-4D97-AF65-F5344CB8AC3E}">
        <p14:creationId xmlns:p14="http://schemas.microsoft.com/office/powerpoint/2010/main" val="113272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500" fill="hold"/>
                                        <p:tgtEl>
                                          <p:spTgt spid="148482"/>
                                        </p:tgtEl>
                                        <p:attrNameLst>
                                          <p:attrName>ppt_w</p:attrName>
                                        </p:attrNameLst>
                                      </p:cBhvr>
                                      <p:tavLst>
                                        <p:tav tm="0">
                                          <p:val>
                                            <p:fltVal val="0"/>
                                          </p:val>
                                        </p:tav>
                                        <p:tav tm="100000">
                                          <p:val>
                                            <p:strVal val="#ppt_w"/>
                                          </p:val>
                                        </p:tav>
                                      </p:tavLst>
                                    </p:anim>
                                    <p:anim calcmode="lin" valueType="num">
                                      <p:cBhvr>
                                        <p:cTn id="8" dur="500" fill="hold"/>
                                        <p:tgtEl>
                                          <p:spTgt spid="1484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48483"/>
                                        </p:tgtEl>
                                        <p:attrNameLst>
                                          <p:attrName>style.visibility</p:attrName>
                                        </p:attrNameLst>
                                      </p:cBhvr>
                                      <p:to>
                                        <p:strVal val="visible"/>
                                      </p:to>
                                    </p:set>
                                    <p:animEffect transition="in" filter="randombar(horizontal)">
                                      <p:cBhvr>
                                        <p:cTn id="13" dur="500"/>
                                        <p:tgtEl>
                                          <p:spTgt spid="148483"/>
                                        </p:tgtEl>
                                      </p:cBhvr>
                                    </p:animEffect>
                                  </p:childTnLst>
                                </p:cTn>
                              </p:par>
                              <p:par>
                                <p:cTn id="14" presetID="14" presetClass="entr" presetSubtype="10" fill="hold" nodeType="withEffect">
                                  <p:stCondLst>
                                    <p:cond delay="0"/>
                                  </p:stCondLst>
                                  <p:childTnLst>
                                    <p:set>
                                      <p:cBhvr>
                                        <p:cTn id="15" dur="1" fill="hold">
                                          <p:stCondLst>
                                            <p:cond delay="0"/>
                                          </p:stCondLst>
                                        </p:cTn>
                                        <p:tgtEl>
                                          <p:spTgt spid="148485">
                                            <p:txEl>
                                              <p:pRg st="1" end="1"/>
                                            </p:txEl>
                                          </p:spTgt>
                                        </p:tgtEl>
                                        <p:attrNameLst>
                                          <p:attrName>style.visibility</p:attrName>
                                        </p:attrNameLst>
                                      </p:cBhvr>
                                      <p:to>
                                        <p:strVal val="visible"/>
                                      </p:to>
                                    </p:set>
                                    <p:animEffect transition="in" filter="randombar(horizontal)">
                                      <p:cBhvr>
                                        <p:cTn id="16" dur="500"/>
                                        <p:tgtEl>
                                          <p:spTgt spid="14848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148484"/>
                                        </p:tgtEl>
                                        <p:attrNameLst>
                                          <p:attrName>style.visibility</p:attrName>
                                        </p:attrNameLst>
                                      </p:cBhvr>
                                      <p:to>
                                        <p:strVal val="visible"/>
                                      </p:to>
                                    </p:set>
                                    <p:animEffect transition="in" filter="randombar(horizontal)">
                                      <p:cBhvr>
                                        <p:cTn id="21" dur="500"/>
                                        <p:tgtEl>
                                          <p:spTgt spid="148484"/>
                                        </p:tgtEl>
                                      </p:cBhvr>
                                    </p:animEffect>
                                  </p:childTnLst>
                                </p:cTn>
                              </p:par>
                              <p:par>
                                <p:cTn id="22" presetID="14" presetClass="entr" presetSubtype="10" fill="hold" nodeType="withEffect">
                                  <p:stCondLst>
                                    <p:cond delay="0"/>
                                  </p:stCondLst>
                                  <p:childTnLst>
                                    <p:set>
                                      <p:cBhvr>
                                        <p:cTn id="23" dur="1" fill="hold">
                                          <p:stCondLst>
                                            <p:cond delay="0"/>
                                          </p:stCondLst>
                                        </p:cTn>
                                        <p:tgtEl>
                                          <p:spTgt spid="148486">
                                            <p:txEl>
                                              <p:pRg st="0" end="0"/>
                                            </p:txEl>
                                          </p:spTgt>
                                        </p:tgtEl>
                                        <p:attrNameLst>
                                          <p:attrName>style.visibility</p:attrName>
                                        </p:attrNameLst>
                                      </p:cBhvr>
                                      <p:to>
                                        <p:strVal val="visible"/>
                                      </p:to>
                                    </p:set>
                                    <p:animEffect transition="in" filter="randombar(horizontal)">
                                      <p:cBhvr>
                                        <p:cTn id="24" dur="500"/>
                                        <p:tgtEl>
                                          <p:spTgt spid="148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52262" name="Rectangle 6"/>
          <p:cNvSpPr>
            <a:spLocks noGrp="1" noChangeArrowheads="1"/>
          </p:cNvSpPr>
          <p:nvPr>
            <p:ph type="body" sz="half" idx="2"/>
          </p:nvPr>
        </p:nvSpPr>
        <p:spPr>
          <a:xfrm>
            <a:off x="7239000" y="1600200"/>
            <a:ext cx="3200400" cy="5029200"/>
          </a:xfrm>
        </p:spPr>
        <p:txBody>
          <a:bodyPr/>
          <a:lstStyle/>
          <a:p>
            <a:pPr>
              <a:buFont typeface="Wingdings" panose="05000000000000000000" pitchFamily="2" charset="2"/>
              <a:buNone/>
            </a:pPr>
            <a:r>
              <a:rPr lang="en-US" altLang="en-US" sz="2800" dirty="0">
                <a:solidFill>
                  <a:srgbClr val="FFFF99"/>
                </a:solidFill>
              </a:rPr>
              <a:t>Rembrandt van Rijn </a:t>
            </a:r>
            <a:r>
              <a:rPr lang="es-ES" altLang="en-US" sz="2800" dirty="0">
                <a:solidFill>
                  <a:srgbClr val="FFFF99"/>
                </a:solidFill>
              </a:rPr>
              <a:t>fue el primer artista en utilizar modelos judíos, judíos sefardíes en </a:t>
            </a:r>
            <a:r>
              <a:rPr lang="es-ES" altLang="en-US" sz="2800" dirty="0" err="1">
                <a:solidFill>
                  <a:srgbClr val="FFFF99"/>
                </a:solidFill>
              </a:rPr>
              <a:t>Amsterdam</a:t>
            </a:r>
            <a:r>
              <a:rPr lang="es-ES" altLang="en-US" sz="2800" dirty="0">
                <a:solidFill>
                  <a:srgbClr val="FFFF99"/>
                </a:solidFill>
              </a:rPr>
              <a:t>, para sus retratos de Jesús.</a:t>
            </a:r>
            <a:endParaRPr lang="en-US" altLang="en-US" sz="2800" dirty="0">
              <a:solidFill>
                <a:srgbClr val="FFFF99"/>
              </a:solidFill>
            </a:endParaRPr>
          </a:p>
        </p:txBody>
      </p:sp>
      <p:pic>
        <p:nvPicPr>
          <p:cNvPr id="352263" name="Picture 7" descr="head-of-jesu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0"/>
            <a:ext cx="54117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0005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96E14445-3362-4910-98F0-92B6DB3FDB4B}" type="slidenum">
              <a:rPr lang="en-US" altLang="en-US"/>
              <a:pPr/>
              <a:t>62</a:t>
            </a:fld>
            <a:endParaRPr lang="en-US" altLang="en-US"/>
          </a:p>
        </p:txBody>
      </p:sp>
      <p:sp>
        <p:nvSpPr>
          <p:cNvPr id="176130" name="Rectangle 2"/>
          <p:cNvSpPr>
            <a:spLocks noGrp="1" noChangeArrowheads="1"/>
          </p:cNvSpPr>
          <p:nvPr>
            <p:ph type="title"/>
          </p:nvPr>
        </p:nvSpPr>
        <p:spPr>
          <a:xfrm>
            <a:off x="1981200" y="76199"/>
            <a:ext cx="9807526" cy="2421060"/>
          </a:xfrm>
        </p:spPr>
        <p:txBody>
          <a:bodyPr/>
          <a:lstStyle/>
          <a:p>
            <a:br>
              <a:rPr lang="en-US" altLang="en-US" sz="1800" dirty="0"/>
            </a:br>
            <a:r>
              <a:rPr lang="en-US" sz="2800" b="1" dirty="0">
                <a:solidFill>
                  <a:srgbClr val="C00000"/>
                </a:solidFill>
              </a:rPr>
              <a:t>THE TWELVE APOSTLES</a:t>
            </a:r>
            <a:r>
              <a:rPr lang="en-US" b="1" dirty="0">
                <a:solidFill>
                  <a:srgbClr val="C00000"/>
                </a:solidFill>
              </a:rPr>
              <a:t>/LOS DOCE APOSTOLES </a:t>
            </a:r>
            <a:r>
              <a:rPr lang="en-US" sz="2400" b="1" dirty="0">
                <a:solidFill>
                  <a:srgbClr val="C00000"/>
                </a:solidFill>
              </a:rPr>
              <a:t>(6:12-16)</a:t>
            </a:r>
            <a:r>
              <a:rPr lang="en-US" altLang="en-US" sz="2400" dirty="0">
                <a:solidFill>
                  <a:srgbClr val="FF6600"/>
                </a:solidFill>
                <a:effectLst>
                  <a:outerShdw blurRad="38100" dist="38100" dir="2700000" algn="tl">
                    <a:srgbClr val="000000">
                      <a:alpha val="43137"/>
                    </a:srgbClr>
                  </a:outerShdw>
                </a:effectLst>
              </a:rPr>
              <a:t>El </a:t>
            </a:r>
            <a:r>
              <a:rPr lang="en-US" altLang="en-US" sz="2400" dirty="0" err="1">
                <a:solidFill>
                  <a:srgbClr val="FF6600"/>
                </a:solidFill>
                <a:effectLst>
                  <a:outerShdw blurRad="38100" dist="38100" dir="2700000" algn="tl">
                    <a:srgbClr val="000000">
                      <a:alpha val="43137"/>
                    </a:srgbClr>
                  </a:outerShdw>
                </a:effectLst>
              </a:rPr>
              <a:t>numero</a:t>
            </a:r>
            <a:r>
              <a:rPr lang="en-US" altLang="en-US" sz="2400" dirty="0">
                <a:solidFill>
                  <a:srgbClr val="FF6600"/>
                </a:solidFill>
                <a:effectLst>
                  <a:outerShdw blurRad="38100" dist="38100" dir="2700000" algn="tl">
                    <a:srgbClr val="000000">
                      <a:alpha val="43137"/>
                    </a:srgbClr>
                  </a:outerShdw>
                </a:effectLst>
              </a:rPr>
              <a:t> “12” </a:t>
            </a:r>
            <a:r>
              <a:rPr lang="es-ES" altLang="en-US" sz="2400" dirty="0">
                <a:solidFill>
                  <a:srgbClr val="FF6600"/>
                </a:solidFill>
                <a:effectLst>
                  <a:outerShdw blurRad="38100" dist="38100" dir="2700000" algn="tl">
                    <a:srgbClr val="000000">
                      <a:alpha val="43137"/>
                    </a:srgbClr>
                  </a:outerShdw>
                </a:effectLst>
              </a:rPr>
              <a:t>parece haber sido un juego deliberado en los doce clanes originales de Israel</a:t>
            </a:r>
            <a:endParaRPr lang="en-US" altLang="en-US" sz="2400" dirty="0">
              <a:solidFill>
                <a:srgbClr val="FF6600"/>
              </a:solidFill>
              <a:effectLst>
                <a:outerShdw blurRad="38100" dist="38100" dir="2700000" algn="tl">
                  <a:srgbClr val="000000">
                    <a:alpha val="43137"/>
                  </a:srgbClr>
                </a:outerShdw>
              </a:effectLst>
            </a:endParaRPr>
          </a:p>
        </p:txBody>
      </p:sp>
      <p:sp>
        <p:nvSpPr>
          <p:cNvPr id="176132" name="Rectangle 4"/>
          <p:cNvSpPr>
            <a:spLocks noGrp="1" noChangeArrowheads="1"/>
          </p:cNvSpPr>
          <p:nvPr>
            <p:ph type="body" sz="half" idx="1"/>
          </p:nvPr>
        </p:nvSpPr>
        <p:spPr>
          <a:xfrm>
            <a:off x="1981200" y="1905000"/>
            <a:ext cx="4038600" cy="4953000"/>
          </a:xfrm>
        </p:spPr>
        <p:txBody>
          <a:bodyPr>
            <a:normAutofit lnSpcReduction="10000"/>
          </a:bodyPr>
          <a:lstStyle/>
          <a:p>
            <a:pPr>
              <a:lnSpc>
                <a:spcPct val="90000"/>
              </a:lnSpc>
            </a:pPr>
            <a:r>
              <a:rPr lang="en-US" altLang="en-US" sz="2400" b="1" dirty="0">
                <a:solidFill>
                  <a:schemeClr val="hlink"/>
                </a:solidFill>
                <a:latin typeface="Arial Narrow" panose="020B0606020202030204" pitchFamily="34" charset="0"/>
              </a:rPr>
              <a:t>SIMON, </a:t>
            </a:r>
            <a:r>
              <a:rPr lang="en-US" altLang="en-US" sz="2400" b="1" dirty="0" err="1">
                <a:solidFill>
                  <a:schemeClr val="tx1">
                    <a:lumMod val="50000"/>
                    <a:lumOff val="50000"/>
                  </a:schemeClr>
                </a:solidFill>
                <a:latin typeface="Arial Narrow" panose="020B0606020202030204" pitchFamily="34" charset="0"/>
              </a:rPr>
              <a:t>apodado</a:t>
            </a:r>
            <a:r>
              <a:rPr lang="en-US" altLang="en-US" sz="2400" b="1" dirty="0">
                <a:solidFill>
                  <a:schemeClr val="tx1">
                    <a:lumMod val="50000"/>
                    <a:lumOff val="50000"/>
                  </a:schemeClr>
                </a:solidFill>
                <a:latin typeface="Arial Narrow" panose="020B0606020202030204" pitchFamily="34" charset="0"/>
              </a:rPr>
              <a:t> </a:t>
            </a:r>
            <a:r>
              <a:rPr lang="en-US" altLang="en-US" sz="2400" b="1" dirty="0" err="1">
                <a:solidFill>
                  <a:schemeClr val="tx1">
                    <a:lumMod val="50000"/>
                    <a:lumOff val="50000"/>
                  </a:schemeClr>
                </a:solidFill>
                <a:latin typeface="Arial Narrow" panose="020B0606020202030204" pitchFamily="34" charset="0"/>
              </a:rPr>
              <a:t>Kephas</a:t>
            </a:r>
            <a:r>
              <a:rPr lang="en-US" altLang="en-US" sz="2400" b="1" dirty="0">
                <a:solidFill>
                  <a:schemeClr val="tx1">
                    <a:lumMod val="50000"/>
                    <a:lumOff val="50000"/>
                  </a:schemeClr>
                </a:solidFill>
                <a:latin typeface="Arial Narrow" panose="020B0606020202030204" pitchFamily="34" charset="0"/>
              </a:rPr>
              <a:t> (</a:t>
            </a:r>
            <a:r>
              <a:rPr lang="en-US" altLang="en-US" sz="2400" b="1" dirty="0" err="1">
                <a:solidFill>
                  <a:schemeClr val="tx1">
                    <a:lumMod val="50000"/>
                    <a:lumOff val="50000"/>
                  </a:schemeClr>
                </a:solidFill>
                <a:latin typeface="Arial Narrow" panose="020B0606020202030204" pitchFamily="34" charset="0"/>
              </a:rPr>
              <a:t>arameo</a:t>
            </a:r>
            <a:r>
              <a:rPr lang="en-US" altLang="en-US" sz="2400" b="1" dirty="0">
                <a:solidFill>
                  <a:schemeClr val="tx1">
                    <a:lumMod val="50000"/>
                    <a:lumOff val="50000"/>
                  </a:schemeClr>
                </a:solidFill>
                <a:latin typeface="Arial Narrow" panose="020B0606020202030204" pitchFamily="34" charset="0"/>
              </a:rPr>
              <a:t>) o Peter (</a:t>
            </a:r>
            <a:r>
              <a:rPr lang="en-US" altLang="en-US" sz="2400" b="1" dirty="0" err="1">
                <a:solidFill>
                  <a:schemeClr val="tx1">
                    <a:lumMod val="50000"/>
                    <a:lumOff val="50000"/>
                  </a:schemeClr>
                </a:solidFill>
                <a:latin typeface="Arial Narrow" panose="020B0606020202030204" pitchFamily="34" charset="0"/>
              </a:rPr>
              <a:t>griego</a:t>
            </a:r>
            <a:r>
              <a:rPr lang="en-US" altLang="en-US" sz="2400" b="1" dirty="0">
                <a:solidFill>
                  <a:schemeClr val="tx1">
                    <a:lumMod val="50000"/>
                    <a:lumOff val="50000"/>
                  </a:schemeClr>
                </a:solidFill>
                <a:latin typeface="Arial Narrow" panose="020B0606020202030204" pitchFamily="34" charset="0"/>
              </a:rPr>
              <a:t>)</a:t>
            </a:r>
          </a:p>
          <a:p>
            <a:pPr>
              <a:lnSpc>
                <a:spcPct val="90000"/>
              </a:lnSpc>
            </a:pPr>
            <a:r>
              <a:rPr lang="en-US" altLang="en-US" sz="2400" b="1" dirty="0">
                <a:solidFill>
                  <a:schemeClr val="hlink"/>
                </a:solidFill>
                <a:latin typeface="Arial Narrow" panose="020B0606020202030204" pitchFamily="34" charset="0"/>
              </a:rPr>
              <a:t>ANDRES </a:t>
            </a:r>
            <a:r>
              <a:rPr lang="en-US" altLang="en-US" sz="2400" b="1" dirty="0" err="1">
                <a:solidFill>
                  <a:schemeClr val="tx1">
                    <a:lumMod val="50000"/>
                    <a:lumOff val="50000"/>
                  </a:schemeClr>
                </a:solidFill>
                <a:latin typeface="Arial Narrow" panose="020B0606020202030204" pitchFamily="34" charset="0"/>
              </a:rPr>
              <a:t>hermano</a:t>
            </a:r>
            <a:r>
              <a:rPr lang="en-US" altLang="en-US" sz="2400" b="1" dirty="0">
                <a:solidFill>
                  <a:schemeClr val="tx1">
                    <a:lumMod val="50000"/>
                    <a:lumOff val="50000"/>
                  </a:schemeClr>
                </a:solidFill>
                <a:latin typeface="Arial Narrow" panose="020B0606020202030204" pitchFamily="34" charset="0"/>
              </a:rPr>
              <a:t> de Simón</a:t>
            </a:r>
          </a:p>
          <a:p>
            <a:pPr>
              <a:lnSpc>
                <a:spcPct val="90000"/>
              </a:lnSpc>
            </a:pPr>
            <a:r>
              <a:rPr lang="en-US" altLang="en-US" sz="2400" b="1" dirty="0">
                <a:solidFill>
                  <a:schemeClr val="hlink"/>
                </a:solidFill>
                <a:latin typeface="Arial Narrow" panose="020B0606020202030204" pitchFamily="34" charset="0"/>
              </a:rPr>
              <a:t>SANTIAGO</a:t>
            </a:r>
            <a:r>
              <a:rPr lang="en-US" altLang="en-US" sz="2400" b="1" dirty="0">
                <a:solidFill>
                  <a:schemeClr val="tx1">
                    <a:lumMod val="50000"/>
                    <a:lumOff val="50000"/>
                  </a:schemeClr>
                </a:solidFill>
                <a:latin typeface="Arial Narrow" panose="020B0606020202030204" pitchFamily="34" charset="0"/>
              </a:rPr>
              <a:t>, primer </a:t>
            </a:r>
            <a:r>
              <a:rPr lang="en-US" altLang="en-US" sz="2400" b="1" dirty="0" err="1">
                <a:solidFill>
                  <a:schemeClr val="tx1">
                    <a:lumMod val="50000"/>
                    <a:lumOff val="50000"/>
                  </a:schemeClr>
                </a:solidFill>
                <a:latin typeface="Arial Narrow" panose="020B0606020202030204" pitchFamily="34" charset="0"/>
              </a:rPr>
              <a:t>apóstol</a:t>
            </a:r>
            <a:r>
              <a:rPr lang="en-US" altLang="en-US" sz="2400" b="1" dirty="0">
                <a:solidFill>
                  <a:schemeClr val="tx1">
                    <a:lumMod val="50000"/>
                    <a:lumOff val="50000"/>
                  </a:schemeClr>
                </a:solidFill>
                <a:latin typeface="Arial Narrow" panose="020B0606020202030204" pitchFamily="34" charset="0"/>
              </a:rPr>
              <a:t> </a:t>
            </a:r>
            <a:r>
              <a:rPr lang="en-US" altLang="en-US" sz="2400" b="1" dirty="0" err="1">
                <a:solidFill>
                  <a:schemeClr val="tx1">
                    <a:lumMod val="50000"/>
                    <a:lumOff val="50000"/>
                  </a:schemeClr>
                </a:solidFill>
                <a:latin typeface="Arial Narrow" panose="020B0606020202030204" pitchFamily="34" charset="0"/>
              </a:rPr>
              <a:t>mártir</a:t>
            </a:r>
            <a:endParaRPr lang="en-US" altLang="en-US" sz="2400" b="1" dirty="0">
              <a:solidFill>
                <a:schemeClr val="tx1">
                  <a:lumMod val="50000"/>
                  <a:lumOff val="50000"/>
                </a:schemeClr>
              </a:solidFill>
              <a:latin typeface="Arial Narrow" panose="020B0606020202030204" pitchFamily="34" charset="0"/>
            </a:endParaRPr>
          </a:p>
          <a:p>
            <a:pPr>
              <a:lnSpc>
                <a:spcPct val="90000"/>
              </a:lnSpc>
            </a:pPr>
            <a:r>
              <a:rPr lang="en-US" altLang="en-US" sz="2400" b="1" dirty="0">
                <a:solidFill>
                  <a:schemeClr val="hlink"/>
                </a:solidFill>
                <a:latin typeface="Arial Narrow" panose="020B0606020202030204" pitchFamily="34" charset="0"/>
              </a:rPr>
              <a:t>JUAN, </a:t>
            </a:r>
            <a:r>
              <a:rPr lang="en-US" altLang="en-US" sz="2400" b="1" dirty="0" err="1">
                <a:solidFill>
                  <a:schemeClr val="tx1">
                    <a:lumMod val="50000"/>
                    <a:lumOff val="50000"/>
                  </a:schemeClr>
                </a:solidFill>
                <a:latin typeface="Arial Narrow" panose="020B0606020202030204" pitchFamily="34" charset="0"/>
              </a:rPr>
              <a:t>hermano</a:t>
            </a:r>
            <a:r>
              <a:rPr lang="en-US" altLang="en-US" sz="2400" b="1" dirty="0">
                <a:solidFill>
                  <a:schemeClr val="tx1">
                    <a:lumMod val="50000"/>
                    <a:lumOff val="50000"/>
                  </a:schemeClr>
                </a:solidFill>
                <a:latin typeface="Arial Narrow" panose="020B0606020202030204" pitchFamily="34" charset="0"/>
              </a:rPr>
              <a:t> de James, ambos </a:t>
            </a:r>
            <a:r>
              <a:rPr lang="en-US" altLang="en-US" sz="2400" b="1" dirty="0" err="1">
                <a:solidFill>
                  <a:schemeClr val="tx1">
                    <a:lumMod val="50000"/>
                    <a:lumOff val="50000"/>
                  </a:schemeClr>
                </a:solidFill>
                <a:latin typeface="Arial Narrow" panose="020B0606020202030204" pitchFamily="34" charset="0"/>
              </a:rPr>
              <a:t>apodados</a:t>
            </a:r>
            <a:r>
              <a:rPr lang="en-US" altLang="en-US" sz="2400" b="1" dirty="0">
                <a:solidFill>
                  <a:schemeClr val="tx1">
                    <a:lumMod val="50000"/>
                    <a:lumOff val="50000"/>
                  </a:schemeClr>
                </a:solidFill>
                <a:latin typeface="Arial Narrow" panose="020B0606020202030204" pitchFamily="34" charset="0"/>
              </a:rPr>
              <a:t> "</a:t>
            </a:r>
            <a:r>
              <a:rPr lang="en-US" altLang="en-US" sz="2400" b="1" dirty="0" err="1">
                <a:solidFill>
                  <a:schemeClr val="tx1">
                    <a:lumMod val="50000"/>
                    <a:lumOff val="50000"/>
                  </a:schemeClr>
                </a:solidFill>
                <a:latin typeface="Arial Narrow" panose="020B0606020202030204" pitchFamily="34" charset="0"/>
              </a:rPr>
              <a:t>hijos</a:t>
            </a:r>
            <a:r>
              <a:rPr lang="en-US" altLang="en-US" sz="2400" b="1" dirty="0">
                <a:solidFill>
                  <a:schemeClr val="tx1">
                    <a:lumMod val="50000"/>
                    <a:lumOff val="50000"/>
                  </a:schemeClr>
                </a:solidFill>
                <a:latin typeface="Arial Narrow" panose="020B0606020202030204" pitchFamily="34" charset="0"/>
              </a:rPr>
              <a:t> del </a:t>
            </a:r>
            <a:r>
              <a:rPr lang="en-US" altLang="en-US" sz="2400" b="1" dirty="0" err="1">
                <a:solidFill>
                  <a:schemeClr val="tx1">
                    <a:lumMod val="50000"/>
                    <a:lumOff val="50000"/>
                  </a:schemeClr>
                </a:solidFill>
                <a:latin typeface="Arial Narrow" panose="020B0606020202030204" pitchFamily="34" charset="0"/>
              </a:rPr>
              <a:t>trueno</a:t>
            </a:r>
            <a:r>
              <a:rPr lang="en-US" altLang="en-US" sz="2400" b="1" dirty="0">
                <a:solidFill>
                  <a:schemeClr val="tx1">
                    <a:lumMod val="50000"/>
                    <a:lumOff val="50000"/>
                  </a:schemeClr>
                </a:solidFill>
                <a:latin typeface="Arial Narrow" panose="020B0606020202030204" pitchFamily="34" charset="0"/>
              </a:rPr>
              <a:t>"</a:t>
            </a:r>
          </a:p>
          <a:p>
            <a:pPr>
              <a:lnSpc>
                <a:spcPct val="90000"/>
              </a:lnSpc>
            </a:pPr>
            <a:r>
              <a:rPr lang="en-US" altLang="en-US" sz="2400" b="1" dirty="0">
                <a:solidFill>
                  <a:schemeClr val="hlink"/>
                </a:solidFill>
                <a:latin typeface="Arial Narrow" panose="020B0606020202030204" pitchFamily="34" charset="0"/>
              </a:rPr>
              <a:t>FELIPE, </a:t>
            </a:r>
            <a:r>
              <a:rPr lang="en-US" altLang="en-US" sz="2400" b="1" dirty="0" err="1">
                <a:solidFill>
                  <a:schemeClr val="tx1">
                    <a:lumMod val="50000"/>
                    <a:lumOff val="50000"/>
                  </a:schemeClr>
                </a:solidFill>
                <a:latin typeface="Arial Narrow" panose="020B0606020202030204" pitchFamily="34" charset="0"/>
              </a:rPr>
              <a:t>también</a:t>
            </a:r>
            <a:r>
              <a:rPr lang="en-US" altLang="en-US" sz="2400" b="1" dirty="0">
                <a:solidFill>
                  <a:schemeClr val="tx1">
                    <a:lumMod val="50000"/>
                    <a:lumOff val="50000"/>
                  </a:schemeClr>
                </a:solidFill>
                <a:latin typeface="Arial Narrow" panose="020B0606020202030204" pitchFamily="34" charset="0"/>
              </a:rPr>
              <a:t> de </a:t>
            </a:r>
            <a:r>
              <a:rPr lang="en-US" altLang="en-US" sz="2400" b="1" dirty="0" err="1">
                <a:solidFill>
                  <a:schemeClr val="tx1">
                    <a:lumMod val="50000"/>
                    <a:lumOff val="50000"/>
                  </a:schemeClr>
                </a:solidFill>
                <a:latin typeface="Arial Narrow" panose="020B0606020202030204" pitchFamily="34" charset="0"/>
              </a:rPr>
              <a:t>Betsaida</a:t>
            </a:r>
            <a:endParaRPr lang="en-US" altLang="en-US" sz="2400" b="1" dirty="0">
              <a:solidFill>
                <a:schemeClr val="tx1">
                  <a:lumMod val="50000"/>
                  <a:lumOff val="50000"/>
                </a:schemeClr>
              </a:solidFill>
              <a:latin typeface="Arial Narrow" panose="020B0606020202030204" pitchFamily="34" charset="0"/>
            </a:endParaRPr>
          </a:p>
          <a:p>
            <a:pPr>
              <a:lnSpc>
                <a:spcPct val="90000"/>
              </a:lnSpc>
            </a:pPr>
            <a:r>
              <a:rPr lang="en-US" altLang="en-US" sz="2400" b="1" dirty="0">
                <a:solidFill>
                  <a:schemeClr val="hlink"/>
                </a:solidFill>
                <a:latin typeface="Arial Narrow" panose="020B0606020202030204" pitchFamily="34" charset="0"/>
              </a:rPr>
              <a:t>BARTOLOME, </a:t>
            </a:r>
            <a:r>
              <a:rPr lang="en-US" altLang="en-US" sz="2400" b="1" dirty="0" err="1">
                <a:solidFill>
                  <a:schemeClr val="tx1">
                    <a:lumMod val="50000"/>
                    <a:lumOff val="50000"/>
                  </a:schemeClr>
                </a:solidFill>
                <a:latin typeface="Arial Narrow" panose="020B0606020202030204" pitchFamily="34" charset="0"/>
              </a:rPr>
              <a:t>presumiblemente</a:t>
            </a:r>
            <a:r>
              <a:rPr lang="en-US" altLang="en-US" sz="2400" b="1" dirty="0">
                <a:solidFill>
                  <a:schemeClr val="tx1">
                    <a:lumMod val="50000"/>
                    <a:lumOff val="50000"/>
                  </a:schemeClr>
                </a:solidFill>
                <a:latin typeface="Arial Narrow" panose="020B0606020202030204" pitchFamily="34" charset="0"/>
              </a:rPr>
              <a:t> </a:t>
            </a:r>
            <a:r>
              <a:rPr lang="en-US" altLang="en-US" sz="2400" b="1" dirty="0" err="1">
                <a:solidFill>
                  <a:schemeClr val="tx1">
                    <a:lumMod val="50000"/>
                    <a:lumOff val="50000"/>
                  </a:schemeClr>
                </a:solidFill>
                <a:latin typeface="Arial Narrow" panose="020B0606020202030204" pitchFamily="34" charset="0"/>
              </a:rPr>
              <a:t>el</a:t>
            </a:r>
            <a:r>
              <a:rPr lang="en-US" altLang="en-US" sz="2400" b="1" dirty="0">
                <a:solidFill>
                  <a:schemeClr val="tx1">
                    <a:lumMod val="50000"/>
                    <a:lumOff val="50000"/>
                  </a:schemeClr>
                </a:solidFill>
                <a:latin typeface="Arial Narrow" panose="020B0606020202030204" pitchFamily="34" charset="0"/>
              </a:rPr>
              <a:t> </a:t>
            </a:r>
            <a:r>
              <a:rPr lang="en-US" altLang="en-US" sz="2400" b="1" dirty="0" err="1">
                <a:solidFill>
                  <a:schemeClr val="tx1">
                    <a:lumMod val="50000"/>
                    <a:lumOff val="50000"/>
                  </a:schemeClr>
                </a:solidFill>
                <a:latin typeface="Arial Narrow" panose="020B0606020202030204" pitchFamily="34" charset="0"/>
              </a:rPr>
              <a:t>mismo</a:t>
            </a:r>
            <a:r>
              <a:rPr lang="en-US" altLang="en-US" sz="2400" b="1" dirty="0">
                <a:solidFill>
                  <a:schemeClr val="tx1">
                    <a:lumMod val="50000"/>
                    <a:lumOff val="50000"/>
                  </a:schemeClr>
                </a:solidFill>
                <a:latin typeface="Arial Narrow" panose="020B0606020202030204" pitchFamily="34" charset="0"/>
              </a:rPr>
              <a:t> que </a:t>
            </a:r>
            <a:r>
              <a:rPr lang="en-US" altLang="en-US" sz="2400" b="1" dirty="0" err="1">
                <a:solidFill>
                  <a:schemeClr val="tx1">
                    <a:lumMod val="50000"/>
                    <a:lumOff val="50000"/>
                  </a:schemeClr>
                </a:solidFill>
                <a:latin typeface="Arial Narrow" panose="020B0606020202030204" pitchFamily="34" charset="0"/>
              </a:rPr>
              <a:t>Natanael</a:t>
            </a:r>
            <a:endParaRPr lang="en-US" altLang="en-US" sz="2400" b="1" dirty="0">
              <a:solidFill>
                <a:schemeClr val="tx1">
                  <a:lumMod val="50000"/>
                  <a:lumOff val="50000"/>
                </a:schemeClr>
              </a:solidFill>
              <a:latin typeface="Arial Narrow" panose="020B0606020202030204" pitchFamily="34" charset="0"/>
            </a:endParaRPr>
          </a:p>
          <a:p>
            <a:pPr>
              <a:lnSpc>
                <a:spcPct val="90000"/>
              </a:lnSpc>
            </a:pPr>
            <a:r>
              <a:rPr lang="en-US" altLang="en-US" sz="2400" b="1" dirty="0">
                <a:solidFill>
                  <a:schemeClr val="hlink"/>
                </a:solidFill>
                <a:latin typeface="Arial Narrow" panose="020B0606020202030204" pitchFamily="34" charset="0"/>
              </a:rPr>
              <a:t>MATEO, </a:t>
            </a:r>
            <a:r>
              <a:rPr lang="en-US" altLang="en-US" sz="2400" b="1" dirty="0" err="1">
                <a:solidFill>
                  <a:schemeClr val="tx1">
                    <a:lumMod val="50000"/>
                    <a:lumOff val="50000"/>
                  </a:schemeClr>
                </a:solidFill>
                <a:latin typeface="Arial Narrow" panose="020B0606020202030204" pitchFamily="34" charset="0"/>
              </a:rPr>
              <a:t>presumiblemente</a:t>
            </a:r>
            <a:r>
              <a:rPr lang="en-US" altLang="en-US" sz="2400" b="1" dirty="0">
                <a:solidFill>
                  <a:schemeClr val="tx1">
                    <a:lumMod val="50000"/>
                    <a:lumOff val="50000"/>
                  </a:schemeClr>
                </a:solidFill>
                <a:latin typeface="Arial Narrow" panose="020B0606020202030204" pitchFamily="34" charset="0"/>
              </a:rPr>
              <a:t> lo </a:t>
            </a:r>
            <a:r>
              <a:rPr lang="en-US" altLang="en-US" sz="2400" b="1" dirty="0" err="1">
                <a:solidFill>
                  <a:schemeClr val="tx1">
                    <a:lumMod val="50000"/>
                    <a:lumOff val="50000"/>
                  </a:schemeClr>
                </a:solidFill>
                <a:latin typeface="Arial Narrow" panose="020B0606020202030204" pitchFamily="34" charset="0"/>
              </a:rPr>
              <a:t>mismo</a:t>
            </a:r>
            <a:r>
              <a:rPr lang="en-US" altLang="en-US" sz="2400" b="1" dirty="0">
                <a:solidFill>
                  <a:schemeClr val="tx1">
                    <a:lumMod val="50000"/>
                    <a:lumOff val="50000"/>
                  </a:schemeClr>
                </a:solidFill>
                <a:latin typeface="Arial Narrow" panose="020B0606020202030204" pitchFamily="34" charset="0"/>
              </a:rPr>
              <a:t> que Levi</a:t>
            </a:r>
            <a:endParaRPr lang="en-US" altLang="en-US" sz="2400" dirty="0">
              <a:solidFill>
                <a:schemeClr val="tx1">
                  <a:lumMod val="50000"/>
                  <a:lumOff val="50000"/>
                </a:schemeClr>
              </a:solidFill>
              <a:latin typeface="Arial Narrow" panose="020B0606020202030204" pitchFamily="34" charset="0"/>
            </a:endParaRPr>
          </a:p>
        </p:txBody>
      </p:sp>
      <p:sp>
        <p:nvSpPr>
          <p:cNvPr id="176133" name="Rectangle 5"/>
          <p:cNvSpPr>
            <a:spLocks noGrp="1" noChangeArrowheads="1"/>
          </p:cNvSpPr>
          <p:nvPr>
            <p:ph type="body" sz="half" idx="2"/>
          </p:nvPr>
        </p:nvSpPr>
        <p:spPr>
          <a:xfrm>
            <a:off x="6242538" y="1905000"/>
            <a:ext cx="4097215" cy="4953000"/>
          </a:xfrm>
        </p:spPr>
        <p:txBody>
          <a:bodyPr>
            <a:normAutofit/>
          </a:bodyPr>
          <a:lstStyle/>
          <a:p>
            <a:pPr>
              <a:lnSpc>
                <a:spcPct val="90000"/>
              </a:lnSpc>
            </a:pPr>
            <a:r>
              <a:rPr lang="es-ES" altLang="en-US" sz="2400" b="1" dirty="0">
                <a:solidFill>
                  <a:schemeClr val="hlink"/>
                </a:solidFill>
                <a:latin typeface="Arial Narrow" panose="020B0606020202030204" pitchFamily="34" charset="0"/>
              </a:rPr>
              <a:t>TOMAS, </a:t>
            </a:r>
            <a:r>
              <a:rPr lang="es-ES" altLang="en-US" sz="2400" b="1" dirty="0">
                <a:solidFill>
                  <a:schemeClr val="tx1">
                    <a:lumMod val="50000"/>
                    <a:lumOff val="50000"/>
                  </a:schemeClr>
                </a:solidFill>
                <a:latin typeface="Arial Narrow" panose="020B0606020202030204" pitchFamily="34" charset="0"/>
              </a:rPr>
              <a:t>llamado </a:t>
            </a:r>
            <a:r>
              <a:rPr lang="es-ES" altLang="en-US" sz="2400" b="1" dirty="0" err="1">
                <a:solidFill>
                  <a:schemeClr val="tx1">
                    <a:lumMod val="50000"/>
                    <a:lumOff val="50000"/>
                  </a:schemeClr>
                </a:solidFill>
                <a:latin typeface="Arial Narrow" panose="020B0606020202030204" pitchFamily="34" charset="0"/>
              </a:rPr>
              <a:t>Didymas</a:t>
            </a:r>
            <a:r>
              <a:rPr lang="es-ES" altLang="en-US" sz="2400" b="1" dirty="0">
                <a:solidFill>
                  <a:schemeClr val="tx1">
                    <a:lumMod val="50000"/>
                    <a:lumOff val="50000"/>
                  </a:schemeClr>
                </a:solidFill>
                <a:latin typeface="Arial Narrow" panose="020B0606020202030204" pitchFamily="34" charset="0"/>
              </a:rPr>
              <a:t> (= el gemelo)</a:t>
            </a:r>
          </a:p>
          <a:p>
            <a:pPr>
              <a:lnSpc>
                <a:spcPct val="90000"/>
              </a:lnSpc>
            </a:pPr>
            <a:r>
              <a:rPr lang="es-ES" altLang="en-US" sz="2400" b="1" dirty="0">
                <a:solidFill>
                  <a:schemeClr val="hlink"/>
                </a:solidFill>
                <a:latin typeface="Arial Narrow" panose="020B0606020202030204" pitchFamily="34" charset="0"/>
              </a:rPr>
              <a:t>Santiago bar </a:t>
            </a:r>
            <a:r>
              <a:rPr lang="es-ES" altLang="en-US" sz="2400" b="1" dirty="0" err="1">
                <a:solidFill>
                  <a:schemeClr val="hlink"/>
                </a:solidFill>
                <a:latin typeface="Arial Narrow" panose="020B0606020202030204" pitchFamily="34" charset="0"/>
              </a:rPr>
              <a:t>alfeo</a:t>
            </a:r>
            <a:r>
              <a:rPr lang="es-ES" altLang="en-US" sz="2400" b="1" dirty="0">
                <a:solidFill>
                  <a:schemeClr val="tx1">
                    <a:lumMod val="50000"/>
                    <a:lumOff val="50000"/>
                  </a:schemeClr>
                </a:solidFill>
                <a:latin typeface="Arial Narrow" panose="020B0606020202030204" pitchFamily="34" charset="0"/>
              </a:rPr>
              <a:t>, a veces llamado “Santiago el menor"</a:t>
            </a:r>
          </a:p>
          <a:p>
            <a:pPr>
              <a:lnSpc>
                <a:spcPct val="90000"/>
              </a:lnSpc>
            </a:pPr>
            <a:r>
              <a:rPr lang="es-ES" altLang="en-US" sz="2400" b="1" dirty="0">
                <a:solidFill>
                  <a:schemeClr val="hlink"/>
                </a:solidFill>
                <a:latin typeface="Arial Narrow" panose="020B0606020202030204" pitchFamily="34" charset="0"/>
              </a:rPr>
              <a:t>SIMON</a:t>
            </a:r>
            <a:r>
              <a:rPr lang="es-ES" altLang="en-US" sz="2400" b="1" dirty="0">
                <a:solidFill>
                  <a:schemeClr val="tx1">
                    <a:lumMod val="50000"/>
                    <a:lumOff val="50000"/>
                  </a:schemeClr>
                </a:solidFill>
                <a:latin typeface="Arial Narrow" panose="020B0606020202030204" pitchFamily="34" charset="0"/>
              </a:rPr>
              <a:t>, designado el "Cananeo", refiriéndose a una rama de fanáticos</a:t>
            </a:r>
          </a:p>
          <a:p>
            <a:pPr>
              <a:lnSpc>
                <a:spcPct val="90000"/>
              </a:lnSpc>
            </a:pPr>
            <a:r>
              <a:rPr lang="es-ES" altLang="en-US" sz="2400" b="1" dirty="0">
                <a:solidFill>
                  <a:schemeClr val="hlink"/>
                </a:solidFill>
                <a:latin typeface="Arial Narrow" panose="020B0606020202030204" pitchFamily="34" charset="0"/>
              </a:rPr>
              <a:t>JUDAS,</a:t>
            </a:r>
            <a:r>
              <a:rPr lang="es-ES" altLang="en-US" sz="2400" b="1" dirty="0">
                <a:solidFill>
                  <a:schemeClr val="tx1">
                    <a:lumMod val="50000"/>
                    <a:lumOff val="50000"/>
                  </a:schemeClr>
                </a:solidFill>
                <a:latin typeface="Arial Narrow" panose="020B0606020202030204" pitchFamily="34" charset="0"/>
              </a:rPr>
              <a:t> presumiblemente lo mismo que Tadeo</a:t>
            </a:r>
          </a:p>
          <a:p>
            <a:pPr>
              <a:lnSpc>
                <a:spcPct val="90000"/>
              </a:lnSpc>
            </a:pPr>
            <a:r>
              <a:rPr lang="es-ES" altLang="en-US" sz="2400" b="1" dirty="0">
                <a:solidFill>
                  <a:schemeClr val="hlink"/>
                </a:solidFill>
                <a:latin typeface="Arial Narrow" panose="020B0606020202030204" pitchFamily="34" charset="0"/>
              </a:rPr>
              <a:t>JUDAS ISCARIOTE, </a:t>
            </a:r>
            <a:r>
              <a:rPr lang="es-ES" altLang="en-US" sz="2400" b="1" dirty="0">
                <a:solidFill>
                  <a:schemeClr val="tx1">
                    <a:lumMod val="50000"/>
                    <a:lumOff val="50000"/>
                  </a:schemeClr>
                </a:solidFill>
                <a:latin typeface="Arial Narrow" panose="020B0606020202030204" pitchFamily="34" charset="0"/>
              </a:rPr>
              <a:t>tesorero del grupo que traicionó a Jesús</a:t>
            </a:r>
            <a:endParaRPr lang="en-US" altLang="en-US" sz="2400" dirty="0">
              <a:solidFill>
                <a:schemeClr val="tx1">
                  <a:lumMod val="50000"/>
                  <a:lumOff val="50000"/>
                </a:schemeClr>
              </a:solidFill>
              <a:latin typeface="Arial Narrow" panose="020B0606020202030204" pitchFamily="34" charset="0"/>
            </a:endParaRPr>
          </a:p>
        </p:txBody>
      </p:sp>
    </p:spTree>
    <p:extLst>
      <p:ext uri="{BB962C8B-B14F-4D97-AF65-F5344CB8AC3E}">
        <p14:creationId xmlns:p14="http://schemas.microsoft.com/office/powerpoint/2010/main" val="1494704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anim calcmode="lin" valueType="num">
                                      <p:cBhvr additive="base">
                                        <p:cTn id="7" dur="500" fill="hold"/>
                                        <p:tgtEl>
                                          <p:spTgt spid="176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6132">
                                            <p:txEl>
                                              <p:pRg st="1" end="1"/>
                                            </p:txEl>
                                          </p:spTgt>
                                        </p:tgtEl>
                                        <p:attrNameLst>
                                          <p:attrName>style.visibility</p:attrName>
                                        </p:attrNameLst>
                                      </p:cBhvr>
                                      <p:to>
                                        <p:strVal val="visible"/>
                                      </p:to>
                                    </p:set>
                                    <p:anim calcmode="lin" valueType="num">
                                      <p:cBhvr additive="base">
                                        <p:cTn id="13" dur="500" fill="hold"/>
                                        <p:tgtEl>
                                          <p:spTgt spid="1761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6132">
                                            <p:txEl>
                                              <p:pRg st="2" end="2"/>
                                            </p:txEl>
                                          </p:spTgt>
                                        </p:tgtEl>
                                        <p:attrNameLst>
                                          <p:attrName>style.visibility</p:attrName>
                                        </p:attrNameLst>
                                      </p:cBhvr>
                                      <p:to>
                                        <p:strVal val="visible"/>
                                      </p:to>
                                    </p:set>
                                    <p:anim calcmode="lin" valueType="num">
                                      <p:cBhvr additive="base">
                                        <p:cTn id="19" dur="500" fill="hold"/>
                                        <p:tgtEl>
                                          <p:spTgt spid="1761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6132">
                                            <p:txEl>
                                              <p:pRg st="3" end="3"/>
                                            </p:txEl>
                                          </p:spTgt>
                                        </p:tgtEl>
                                        <p:attrNameLst>
                                          <p:attrName>style.visibility</p:attrName>
                                        </p:attrNameLst>
                                      </p:cBhvr>
                                      <p:to>
                                        <p:strVal val="visible"/>
                                      </p:to>
                                    </p:set>
                                    <p:anim calcmode="lin" valueType="num">
                                      <p:cBhvr additive="base">
                                        <p:cTn id="25" dur="500" fill="hold"/>
                                        <p:tgtEl>
                                          <p:spTgt spid="17613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6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6132">
                                            <p:txEl>
                                              <p:pRg st="4" end="4"/>
                                            </p:txEl>
                                          </p:spTgt>
                                        </p:tgtEl>
                                        <p:attrNameLst>
                                          <p:attrName>style.visibility</p:attrName>
                                        </p:attrNameLst>
                                      </p:cBhvr>
                                      <p:to>
                                        <p:strVal val="visible"/>
                                      </p:to>
                                    </p:set>
                                    <p:anim calcmode="lin" valueType="num">
                                      <p:cBhvr additive="base">
                                        <p:cTn id="31" dur="500" fill="hold"/>
                                        <p:tgtEl>
                                          <p:spTgt spid="17613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61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6132">
                                            <p:txEl>
                                              <p:pRg st="5" end="5"/>
                                            </p:txEl>
                                          </p:spTgt>
                                        </p:tgtEl>
                                        <p:attrNameLst>
                                          <p:attrName>style.visibility</p:attrName>
                                        </p:attrNameLst>
                                      </p:cBhvr>
                                      <p:to>
                                        <p:strVal val="visible"/>
                                      </p:to>
                                    </p:set>
                                    <p:anim calcmode="lin" valueType="num">
                                      <p:cBhvr additive="base">
                                        <p:cTn id="37" dur="500" fill="hold"/>
                                        <p:tgtEl>
                                          <p:spTgt spid="17613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61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6132">
                                            <p:txEl>
                                              <p:pRg st="6" end="6"/>
                                            </p:txEl>
                                          </p:spTgt>
                                        </p:tgtEl>
                                        <p:attrNameLst>
                                          <p:attrName>style.visibility</p:attrName>
                                        </p:attrNameLst>
                                      </p:cBhvr>
                                      <p:to>
                                        <p:strVal val="visible"/>
                                      </p:to>
                                    </p:set>
                                    <p:anim calcmode="lin" valueType="num">
                                      <p:cBhvr additive="base">
                                        <p:cTn id="43" dur="500" fill="hold"/>
                                        <p:tgtEl>
                                          <p:spTgt spid="17613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613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6133">
                                            <p:txEl>
                                              <p:pRg st="0" end="0"/>
                                            </p:txEl>
                                          </p:spTgt>
                                        </p:tgtEl>
                                        <p:attrNameLst>
                                          <p:attrName>style.visibility</p:attrName>
                                        </p:attrNameLst>
                                      </p:cBhvr>
                                      <p:to>
                                        <p:strVal val="visible"/>
                                      </p:to>
                                    </p:set>
                                    <p:anim calcmode="lin" valueType="num">
                                      <p:cBhvr additive="base">
                                        <p:cTn id="49"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133">
                                            <p:txEl>
                                              <p:pRg st="1" end="1"/>
                                            </p:txEl>
                                          </p:spTgt>
                                        </p:tgtEl>
                                        <p:attrNameLst>
                                          <p:attrName>style.visibility</p:attrName>
                                        </p:attrNameLst>
                                      </p:cBhvr>
                                      <p:to>
                                        <p:strVal val="visible"/>
                                      </p:to>
                                    </p:set>
                                    <p:anim calcmode="lin" valueType="num">
                                      <p:cBhvr additive="base">
                                        <p:cTn id="55" dur="500" fill="hold"/>
                                        <p:tgtEl>
                                          <p:spTgt spid="176133">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6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6133">
                                            <p:txEl>
                                              <p:pRg st="2" end="2"/>
                                            </p:txEl>
                                          </p:spTgt>
                                        </p:tgtEl>
                                        <p:attrNameLst>
                                          <p:attrName>style.visibility</p:attrName>
                                        </p:attrNameLst>
                                      </p:cBhvr>
                                      <p:to>
                                        <p:strVal val="visible"/>
                                      </p:to>
                                    </p:set>
                                    <p:anim calcmode="lin" valueType="num">
                                      <p:cBhvr additive="base">
                                        <p:cTn id="61" dur="500" fill="hold"/>
                                        <p:tgtEl>
                                          <p:spTgt spid="176133">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61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6133">
                                            <p:txEl>
                                              <p:pRg st="3" end="3"/>
                                            </p:txEl>
                                          </p:spTgt>
                                        </p:tgtEl>
                                        <p:attrNameLst>
                                          <p:attrName>style.visibility</p:attrName>
                                        </p:attrNameLst>
                                      </p:cBhvr>
                                      <p:to>
                                        <p:strVal val="visible"/>
                                      </p:to>
                                    </p:set>
                                    <p:anim calcmode="lin" valueType="num">
                                      <p:cBhvr additive="base">
                                        <p:cTn id="67" dur="500" fill="hold"/>
                                        <p:tgtEl>
                                          <p:spTgt spid="176133">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61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76133">
                                            <p:txEl>
                                              <p:pRg st="4" end="4"/>
                                            </p:txEl>
                                          </p:spTgt>
                                        </p:tgtEl>
                                        <p:attrNameLst>
                                          <p:attrName>style.visibility</p:attrName>
                                        </p:attrNameLst>
                                      </p:cBhvr>
                                      <p:to>
                                        <p:strVal val="visible"/>
                                      </p:to>
                                    </p:set>
                                    <p:anim calcmode="lin" valueType="num">
                                      <p:cBhvr additive="base">
                                        <p:cTn id="73" dur="500" fill="hold"/>
                                        <p:tgtEl>
                                          <p:spTgt spid="176133">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61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a:bodyPr>
          <a:lstStyle/>
          <a:p>
            <a:r>
              <a:rPr lang="en-US" sz="4000" dirty="0"/>
              <a:t>THE GREAT SERMON/ EL GRAN SERMON</a:t>
            </a:r>
          </a:p>
        </p:txBody>
      </p:sp>
    </p:spTree>
    <p:extLst>
      <p:ext uri="{BB962C8B-B14F-4D97-AF65-F5344CB8AC3E}">
        <p14:creationId xmlns:p14="http://schemas.microsoft.com/office/powerpoint/2010/main" val="3400727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GREAT SERMON/EL GRAN SERMON </a:t>
            </a:r>
            <a:r>
              <a:rPr lang="en-US" sz="2400" b="1" dirty="0">
                <a:solidFill>
                  <a:srgbClr val="C00000"/>
                </a:solidFill>
              </a:rPr>
              <a:t>(6:17-49)</a:t>
            </a:r>
            <a:endParaRPr lang="en-US" b="1" dirty="0">
              <a:solidFill>
                <a:srgbClr val="C00000"/>
              </a:solidFill>
            </a:endParaRPr>
          </a:p>
        </p:txBody>
      </p:sp>
      <p:sp>
        <p:nvSpPr>
          <p:cNvPr id="3" name="Content Placeholder 2"/>
          <p:cNvSpPr>
            <a:spLocks noGrp="1"/>
          </p:cNvSpPr>
          <p:nvPr>
            <p:ph idx="1"/>
          </p:nvPr>
        </p:nvSpPr>
        <p:spPr>
          <a:xfrm>
            <a:off x="2589212" y="2133600"/>
            <a:ext cx="8915400" cy="4516582"/>
          </a:xfrm>
        </p:spPr>
        <p:txBody>
          <a:bodyPr>
            <a:normAutofit lnSpcReduction="10000"/>
          </a:bodyPr>
          <a:lstStyle/>
          <a:p>
            <a:pPr marL="0" indent="0">
              <a:buNone/>
            </a:pPr>
            <a:r>
              <a:rPr lang="es-ES" sz="2800" b="1" dirty="0">
                <a:solidFill>
                  <a:srgbClr val="002060"/>
                </a:solidFill>
              </a:rPr>
              <a:t>Como Mateo (5-7), Lucas ofrece un ejemplo extenso de la enseñanza de Jesús.</a:t>
            </a:r>
            <a:endParaRPr lang="en-US" sz="2800" b="1" dirty="0">
              <a:solidFill>
                <a:srgbClr val="002060"/>
              </a:solidFill>
            </a:endParaRPr>
          </a:p>
          <a:p>
            <a:pPr lvl="1"/>
            <a:r>
              <a:rPr lang="es-ES" sz="2200" i="1" dirty="0"/>
              <a:t>Hay algunas diferencias y la versión de Lucas es más corta, pero tienen varios temas en común.</a:t>
            </a:r>
          </a:p>
          <a:p>
            <a:pPr lvl="1"/>
            <a:r>
              <a:rPr lang="es-ES" sz="2200" i="1" dirty="0"/>
              <a:t>Es probable que Jesús enseñó sobre los mismos temas en más de una ocasión, lo que sería natural porque viajaba de aldea en aldea; por lo tanto, muchos eruditos suponen que este sermón es una combinación del tipo de cosas que Jesús enseñó en varias ocasiones.</a:t>
            </a:r>
          </a:p>
          <a:p>
            <a:pPr lvl="1"/>
            <a:r>
              <a:rPr lang="es-ES" sz="2200" i="1" dirty="0"/>
              <a:t>La gente venía de lugares tan lejanos como Jerusalén al sur y Fenicia al norte para escuchar a Jesús, muchos con enfermedades y otros con espíritus malignos, y él los sanó.</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229029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2598" y="845332"/>
            <a:ext cx="8911687" cy="1280890"/>
          </a:xfrm>
        </p:spPr>
        <p:txBody>
          <a:bodyPr/>
          <a:lstStyle/>
          <a:p>
            <a:r>
              <a:rPr lang="en-US" b="1" dirty="0">
                <a:solidFill>
                  <a:srgbClr val="C00000"/>
                </a:solidFill>
              </a:rPr>
              <a:t>Blessings and Woes/</a:t>
            </a:r>
            <a:r>
              <a:rPr lang="en-US" b="1" dirty="0" err="1">
                <a:solidFill>
                  <a:srgbClr val="C00000"/>
                </a:solidFill>
              </a:rPr>
              <a:t>Bendiciones</a:t>
            </a:r>
            <a:r>
              <a:rPr lang="en-US" b="1" dirty="0">
                <a:solidFill>
                  <a:srgbClr val="C00000"/>
                </a:solidFill>
              </a:rPr>
              <a:t> y </a:t>
            </a:r>
            <a:r>
              <a:rPr lang="en-US" b="1" dirty="0" err="1">
                <a:solidFill>
                  <a:srgbClr val="C00000"/>
                </a:solidFill>
              </a:rPr>
              <a:t>Aflicciones</a:t>
            </a:r>
            <a:endParaRPr lang="en-US" b="1" dirty="0">
              <a:solidFill>
                <a:srgbClr val="C00000"/>
              </a:solidFill>
            </a:endParaRPr>
          </a:p>
        </p:txBody>
      </p:sp>
      <p:sp>
        <p:nvSpPr>
          <p:cNvPr id="3" name="Content Placeholder 2"/>
          <p:cNvSpPr>
            <a:spLocks noGrp="1"/>
          </p:cNvSpPr>
          <p:nvPr>
            <p:ph sz="half" idx="1"/>
          </p:nvPr>
        </p:nvSpPr>
        <p:spPr>
          <a:xfrm>
            <a:off x="2589212" y="2133600"/>
            <a:ext cx="4365770" cy="4308764"/>
          </a:xfrm>
          <a:solidFill>
            <a:schemeClr val="accent5">
              <a:lumMod val="75000"/>
            </a:schemeClr>
          </a:solidFill>
          <a:ln>
            <a:solidFill>
              <a:schemeClr val="tx1"/>
            </a:solidFill>
          </a:ln>
          <a:effectLst>
            <a:innerShdw blurRad="63500" dist="50800" dir="13500000">
              <a:prstClr val="black">
                <a:alpha val="50000"/>
              </a:prstClr>
            </a:innerShdw>
          </a:effectLst>
          <a:scene3d>
            <a:camera prst="perspectiveRight"/>
            <a:lightRig rig="threePt" dir="t"/>
          </a:scene3d>
          <a:sp3d>
            <a:bevelT w="114300" prst="hardEdge"/>
          </a:sp3d>
        </p:spPr>
        <p:txBody>
          <a:bodyPr>
            <a:normAutofit/>
          </a:bodyPr>
          <a:lstStyle/>
          <a:p>
            <a:pPr marL="0" indent="0">
              <a:buNone/>
            </a:pPr>
            <a:r>
              <a:rPr lang="en-US" sz="2800" b="1" dirty="0" err="1">
                <a:solidFill>
                  <a:srgbClr val="FFFF00"/>
                </a:solidFill>
                <a:effectLst>
                  <a:outerShdw blurRad="38100" dist="38100" dir="2700000" algn="tl">
                    <a:srgbClr val="000000">
                      <a:alpha val="43137"/>
                    </a:srgbClr>
                  </a:outerShdw>
                </a:effectLst>
              </a:rPr>
              <a:t>Bienaventuranzas</a:t>
            </a:r>
            <a:endParaRPr lang="en-US" sz="2800" b="1" dirty="0">
              <a:solidFill>
                <a:srgbClr val="FFFF00"/>
              </a:solidFill>
              <a:effectLst>
                <a:outerShdw blurRad="38100" dist="38100" dir="2700000" algn="tl">
                  <a:srgbClr val="000000">
                    <a:alpha val="43137"/>
                  </a:srgbClr>
                </a:outerShdw>
              </a:effectLst>
            </a:endParaRPr>
          </a:p>
          <a:p>
            <a:pPr marL="0" indent="0">
              <a:buNone/>
            </a:pPr>
            <a:r>
              <a:rPr lang="es-ES" sz="2400" b="1" i="1" dirty="0">
                <a:solidFill>
                  <a:srgbClr val="FFFF99"/>
                </a:solidFill>
                <a:effectLst>
                  <a:outerShdw blurRad="38100" dist="38100" dir="2700000" algn="tl">
                    <a:srgbClr val="000000">
                      <a:alpha val="43137"/>
                    </a:srgbClr>
                  </a:outerShdw>
                </a:effectLst>
              </a:rPr>
              <a:t>Como en Mateo, Jesús ofreció bendiciones a los pobres, los impotentes y los perseguidos.</a:t>
            </a:r>
          </a:p>
          <a:p>
            <a:pPr marL="0" indent="0">
              <a:buNone/>
            </a:pPr>
            <a:r>
              <a:rPr lang="es-ES" sz="2400" b="1" i="1" dirty="0">
                <a:solidFill>
                  <a:srgbClr val="FFFF99"/>
                </a:solidFill>
                <a:effectLst>
                  <a:outerShdw blurRad="38100" dist="38100" dir="2700000" algn="tl">
                    <a:srgbClr val="000000">
                      <a:alpha val="43137"/>
                    </a:srgbClr>
                  </a:outerShdw>
                </a:effectLst>
              </a:rPr>
              <a:t>Aseguró a sus discípulos que la vida presente era temporal, pero en la vida futura, las recompensas serían grandes.</a:t>
            </a:r>
            <a:endParaRPr lang="en-US" sz="2400" i="1" dirty="0">
              <a:solidFill>
                <a:srgbClr val="FFFF99"/>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a:xfrm>
            <a:off x="7015538" y="2126222"/>
            <a:ext cx="4313864" cy="4316142"/>
          </a:xfrm>
          <a:solidFill>
            <a:schemeClr val="accent6">
              <a:lumMod val="75000"/>
            </a:schemeClr>
          </a:solidFill>
          <a:ln>
            <a:solidFill>
              <a:schemeClr val="tx1"/>
            </a:solidFill>
          </a:ln>
          <a:scene3d>
            <a:camera prst="perspectiveLeft"/>
            <a:lightRig rig="threePt" dir="t"/>
          </a:scene3d>
          <a:sp3d>
            <a:bevelT w="114300" prst="hardEdge"/>
          </a:sp3d>
        </p:spPr>
        <p:txBody>
          <a:bodyPr>
            <a:normAutofit/>
          </a:bodyPr>
          <a:lstStyle/>
          <a:p>
            <a:pPr marL="0" indent="0">
              <a:buNone/>
            </a:pPr>
            <a:r>
              <a:rPr lang="en-US" sz="2800" b="1" dirty="0" err="1">
                <a:solidFill>
                  <a:srgbClr val="FFFF00"/>
                </a:solidFill>
                <a:effectLst>
                  <a:outerShdw blurRad="38100" dist="38100" dir="2700000" algn="tl">
                    <a:srgbClr val="000000">
                      <a:alpha val="43137"/>
                    </a:srgbClr>
                  </a:outerShdw>
                </a:effectLst>
              </a:rPr>
              <a:t>Aflicciones</a:t>
            </a:r>
            <a:endParaRPr lang="en-US" sz="2800" b="1" dirty="0">
              <a:solidFill>
                <a:srgbClr val="FFFF00"/>
              </a:solidFill>
              <a:effectLst>
                <a:outerShdw blurRad="38100" dist="38100" dir="2700000" algn="tl">
                  <a:srgbClr val="000000">
                    <a:alpha val="43137"/>
                  </a:srgbClr>
                </a:outerShdw>
              </a:effectLst>
            </a:endParaRPr>
          </a:p>
          <a:p>
            <a:pPr marL="0" indent="0">
              <a:buNone/>
            </a:pPr>
            <a:r>
              <a:rPr lang="es-ES" sz="2400" b="1" i="1" dirty="0">
                <a:solidFill>
                  <a:srgbClr val="FFFF99"/>
                </a:solidFill>
                <a:effectLst>
                  <a:outerShdw blurRad="38100" dist="38100" dir="2700000" algn="tl">
                    <a:srgbClr val="000000">
                      <a:alpha val="43137"/>
                    </a:srgbClr>
                  </a:outerShdw>
                </a:effectLst>
              </a:rPr>
              <a:t>Como los profetas de la antigüedad, Jesús también expresó sus aflicciones a los ricos, a los bien alimentados y a los orgullosos.</a:t>
            </a:r>
          </a:p>
          <a:p>
            <a:pPr marL="0" indent="0">
              <a:buNone/>
            </a:pPr>
            <a:r>
              <a:rPr lang="es-ES" sz="2400" b="1" i="1" dirty="0">
                <a:solidFill>
                  <a:srgbClr val="FFFF99"/>
                </a:solidFill>
                <a:effectLst>
                  <a:outerShdw blurRad="38100" dist="38100" dir="2700000" algn="tl">
                    <a:srgbClr val="000000">
                      <a:alpha val="43137"/>
                    </a:srgbClr>
                  </a:outerShdw>
                </a:effectLst>
              </a:rPr>
              <a:t>Su recompensa fue solo lo que pudieron recolectar en esta vida solos.</a:t>
            </a:r>
            <a:endParaRPr lang="en-US" sz="2400" b="1" i="1" dirty="0">
              <a:solidFill>
                <a:srgbClr val="FFFF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061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randombar(horizontal)">
                                      <p:cBhvr>
                                        <p:cTn id="15" dur="500"/>
                                        <p:tgtEl>
                                          <p:spTgt spid="4">
                                            <p:bg/>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Loving Others/ Amar a </a:t>
            </a:r>
            <a:r>
              <a:rPr lang="en-US" b="1" dirty="0" err="1">
                <a:solidFill>
                  <a:srgbClr val="C00000"/>
                </a:solidFill>
              </a:rPr>
              <a:t>Otros</a:t>
            </a:r>
            <a:r>
              <a:rPr lang="en-US" b="1" dirty="0">
                <a:solidFill>
                  <a:srgbClr val="C00000"/>
                </a:solidFill>
              </a:rPr>
              <a:t> </a:t>
            </a:r>
          </a:p>
        </p:txBody>
      </p:sp>
      <p:sp>
        <p:nvSpPr>
          <p:cNvPr id="6" name="Content Placeholder 5"/>
          <p:cNvSpPr>
            <a:spLocks noGrp="1"/>
          </p:cNvSpPr>
          <p:nvPr>
            <p:ph idx="1"/>
          </p:nvPr>
        </p:nvSpPr>
        <p:spPr/>
        <p:txBody>
          <a:bodyPr>
            <a:normAutofit/>
          </a:bodyPr>
          <a:lstStyle/>
          <a:p>
            <a:pPr marL="0" indent="0">
              <a:buNone/>
            </a:pPr>
            <a:r>
              <a:rPr lang="es-ES" sz="2800" b="1" dirty="0">
                <a:solidFill>
                  <a:srgbClr val="002060"/>
                </a:solidFill>
              </a:rPr>
              <a:t>La inversión de valores en el reino de Dios no debe limitarse meramente a las circunstancias físicas de la vida.</a:t>
            </a:r>
            <a:endParaRPr lang="en-US" sz="2800" b="1" dirty="0">
              <a:solidFill>
                <a:srgbClr val="002060"/>
              </a:solidFill>
            </a:endParaRPr>
          </a:p>
          <a:p>
            <a:pPr lvl="1"/>
            <a:r>
              <a:rPr lang="es-ES" sz="2200" i="1" dirty="0"/>
              <a:t>Debe extenderse a la acción concreta, incluyendo amar a los enemigos y hacer el bien y orar por aquellos que se oponen a ti (cf. Lam. 3:30).</a:t>
            </a:r>
          </a:p>
          <a:p>
            <a:pPr lvl="1"/>
            <a:r>
              <a:rPr lang="es-ES" sz="2200" i="1" dirty="0"/>
              <a:t>El amor se caracteriza por la generosidad y la mano abierta hacia los que no pueden pagar, fiel reflejo de la gracia de Dios.</a:t>
            </a:r>
            <a:endParaRPr lang="en-US" sz="22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536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Judging Others/ </a:t>
            </a:r>
            <a:r>
              <a:rPr lang="en-US" b="1" dirty="0" err="1">
                <a:solidFill>
                  <a:srgbClr val="C00000"/>
                </a:solidFill>
              </a:rPr>
              <a:t>Juzgar</a:t>
            </a:r>
            <a:r>
              <a:rPr lang="en-US" b="1" dirty="0">
                <a:solidFill>
                  <a:srgbClr val="C00000"/>
                </a:solidFill>
              </a:rPr>
              <a:t> a </a:t>
            </a:r>
            <a:r>
              <a:rPr lang="en-US" b="1" dirty="0" err="1">
                <a:solidFill>
                  <a:srgbClr val="C00000"/>
                </a:solidFill>
              </a:rPr>
              <a:t>Otros</a:t>
            </a:r>
            <a:r>
              <a:rPr lang="en-US" b="1" dirty="0">
                <a:solidFill>
                  <a:srgbClr val="C00000"/>
                </a:solidFill>
              </a:rPr>
              <a:t> </a:t>
            </a: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La condenación debe dar lugar al perdón.</a:t>
            </a:r>
            <a:endParaRPr lang="en-US" sz="2800" b="1" dirty="0">
              <a:solidFill>
                <a:srgbClr val="002060"/>
              </a:solidFill>
            </a:endParaRPr>
          </a:p>
          <a:p>
            <a:pPr lvl="1"/>
            <a:r>
              <a:rPr lang="es-ES" sz="2200" i="1" dirty="0"/>
              <a:t>Así como Jesús ofreció perdón a los pecadores y compasión a los intocables, sus seguidores, si son buenos aprendices, deben seguir su modelo.</a:t>
            </a:r>
          </a:p>
          <a:p>
            <a:pPr lvl="1"/>
            <a:r>
              <a:rPr lang="es-ES" sz="2200" i="1" dirty="0"/>
              <a:t>La crítica debe dirigirse hacia adentro, hacia el autoexamen, no hacia afuera, hacia las faltas de los demás.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8059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Test of Discipleship/ Test del </a:t>
            </a:r>
            <a:r>
              <a:rPr lang="en-US" b="1" dirty="0" err="1">
                <a:solidFill>
                  <a:srgbClr val="C00000"/>
                </a:solidFill>
              </a:rPr>
              <a:t>Discipulado</a:t>
            </a:r>
            <a:endParaRPr lang="en-US" b="1" dirty="0">
              <a:solidFill>
                <a:srgbClr val="C0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s-ES" sz="2800" b="1" dirty="0">
                <a:solidFill>
                  <a:srgbClr val="002060"/>
                </a:solidFill>
              </a:rPr>
              <a:t>La verdadera prueba del discipulado no es decir: "Señor, Señor", sino obedecer las enseñanzas de Jesús.</a:t>
            </a:r>
            <a:endParaRPr lang="en-US" sz="2800" b="1" dirty="0">
              <a:solidFill>
                <a:srgbClr val="002060"/>
              </a:solidFill>
            </a:endParaRPr>
          </a:p>
          <a:p>
            <a:pPr lvl="1"/>
            <a:r>
              <a:rPr lang="es-ES" sz="2200" i="1" dirty="0"/>
              <a:t>La bondad esencial de una persona se demostrará mediante el habla y la acción.</a:t>
            </a:r>
          </a:p>
          <a:p>
            <a:pPr lvl="1"/>
            <a:r>
              <a:rPr lang="es-ES" sz="2200" i="1" dirty="0"/>
              <a:t>Los que son verdaderamente obedientes son como los sabios que construyen sobre tierra firme; construyen contra la tormenta.</a:t>
            </a:r>
          </a:p>
          <a:p>
            <a:pPr lvl="1"/>
            <a:r>
              <a:rPr lang="es-ES" sz="2200" i="1" dirty="0"/>
              <a:t>Los que no construyen contra la tormenta son los que escuchan pero no hacen nada para cambiar sus caminos.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12371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3900" dirty="0"/>
              <a:t>THE COMPASSIONATE TEACHER</a:t>
            </a:r>
            <a:r>
              <a:rPr lang="en-US" sz="4000" dirty="0"/>
              <a:t>/ </a:t>
            </a:r>
          </a:p>
          <a:p>
            <a:r>
              <a:rPr lang="en-US" sz="4000" dirty="0"/>
              <a:t>EL MAESTRO COMPASIVO </a:t>
            </a:r>
          </a:p>
        </p:txBody>
      </p:sp>
    </p:spTree>
    <p:extLst>
      <p:ext uri="{BB962C8B-B14F-4D97-AF65-F5344CB8AC3E}">
        <p14:creationId xmlns:p14="http://schemas.microsoft.com/office/powerpoint/2010/main" val="429161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Date/</a:t>
            </a:r>
            <a:r>
              <a:rPr lang="en-US" b="1" dirty="0" err="1">
                <a:solidFill>
                  <a:srgbClr val="C00000"/>
                </a:solidFill>
              </a:rPr>
              <a:t>Fecha</a:t>
            </a:r>
            <a:endParaRPr lang="en-US" b="1" dirty="0">
              <a:solidFill>
                <a:srgbClr val="C00000"/>
              </a:solidFill>
            </a:endParaRPr>
          </a:p>
        </p:txBody>
      </p:sp>
      <p:sp>
        <p:nvSpPr>
          <p:cNvPr id="3" name="Content Placeholder 2"/>
          <p:cNvSpPr>
            <a:spLocks noGrp="1"/>
          </p:cNvSpPr>
          <p:nvPr>
            <p:ph idx="1"/>
          </p:nvPr>
        </p:nvSpPr>
        <p:spPr>
          <a:xfrm>
            <a:off x="1901640" y="1604986"/>
            <a:ext cx="4194360" cy="4762432"/>
          </a:xfrm>
        </p:spPr>
        <p:txBody>
          <a:bodyPr>
            <a:normAutofit fontScale="70000" lnSpcReduction="20000"/>
          </a:bodyPr>
          <a:lstStyle/>
          <a:p>
            <a:pPr marL="0" indent="0">
              <a:buNone/>
            </a:pPr>
            <a:r>
              <a:rPr lang="en-US" sz="2800" b="1" dirty="0">
                <a:solidFill>
                  <a:srgbClr val="002060"/>
                </a:solidFill>
              </a:rPr>
              <a:t>The date of Luke can only be approximated.</a:t>
            </a:r>
          </a:p>
          <a:p>
            <a:pPr lvl="1"/>
            <a:r>
              <a:rPr lang="en-US" sz="2200" i="1" dirty="0">
                <a:solidFill>
                  <a:schemeClr val="tx1"/>
                </a:solidFill>
              </a:rPr>
              <a:t>It must be earlier than Acts (cf. 1:1).</a:t>
            </a:r>
          </a:p>
          <a:p>
            <a:pPr lvl="1"/>
            <a:r>
              <a:rPr lang="en-US" sz="2200" i="1" dirty="0">
                <a:solidFill>
                  <a:schemeClr val="tx1"/>
                </a:solidFill>
              </a:rPr>
              <a:t>Since Acts does not describe the fall of Jerusalem, some put both works as early as the mid-60s.</a:t>
            </a:r>
          </a:p>
          <a:p>
            <a:pPr lvl="1"/>
            <a:r>
              <a:rPr lang="en-US" sz="2200" i="1" dirty="0">
                <a:solidFill>
                  <a:schemeClr val="tx1"/>
                </a:solidFill>
              </a:rPr>
              <a:t>The more conventional dating, however, is related to the fact that Luke is believed to have drawn on Mark’s Gospel, which likely dates to about AD 64 or 65. Hence, a suggested date in the mid-80s is not uncommon.</a:t>
            </a:r>
          </a:p>
          <a:p>
            <a:pPr lvl="1"/>
            <a:r>
              <a:rPr lang="en-US" sz="2200" i="1" dirty="0">
                <a:solidFill>
                  <a:schemeClr val="tx1"/>
                </a:solidFill>
              </a:rPr>
              <a:t>Whenever it is dated, Luke clearly claims to have composed it within the living memory of those who knew Jesus personally (1:2), people who then served as guarantors for the accuracy of his record.</a:t>
            </a:r>
          </a:p>
        </p:txBody>
      </p:sp>
      <p:sp>
        <p:nvSpPr>
          <p:cNvPr id="5" name="Slide Number Placeholder 4"/>
          <p:cNvSpPr>
            <a:spLocks noGrp="1"/>
          </p:cNvSpPr>
          <p:nvPr>
            <p:ph type="sldNum" sz="quarter" idx="12"/>
          </p:nvPr>
        </p:nvSpPr>
        <p:spPr/>
        <p:txBody>
          <a:bodyPr/>
          <a:lstStyle/>
          <a:p>
            <a:fld id="{D57F1E4F-1CFF-5643-939E-217C01CDF565}" type="slidenum">
              <a:rPr lang="en-US" smtClean="0"/>
              <a:pPr/>
              <a:t>7</a:t>
            </a:fld>
            <a:endParaRPr lang="en-US" dirty="0"/>
          </a:p>
        </p:txBody>
      </p:sp>
      <p:sp>
        <p:nvSpPr>
          <p:cNvPr id="6" name="Content Placeholder 2">
            <a:extLst>
              <a:ext uri="{FF2B5EF4-FFF2-40B4-BE49-F238E27FC236}">
                <a16:creationId xmlns:a16="http://schemas.microsoft.com/office/drawing/2014/main" id="{7220E433-3027-4B8C-B1F7-6B1E3AEA8EA7}"/>
              </a:ext>
            </a:extLst>
          </p:cNvPr>
          <p:cNvSpPr txBox="1">
            <a:spLocks/>
          </p:cNvSpPr>
          <p:nvPr/>
        </p:nvSpPr>
        <p:spPr>
          <a:xfrm>
            <a:off x="6046380" y="1604986"/>
            <a:ext cx="5458231" cy="476243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b="1" dirty="0">
                <a:solidFill>
                  <a:srgbClr val="002060"/>
                </a:solidFill>
              </a:rPr>
              <a:t>La fecha de Lucas solo se puede aproximar</a:t>
            </a:r>
            <a:r>
              <a:rPr lang="en-US" sz="2800" b="1" dirty="0">
                <a:solidFill>
                  <a:srgbClr val="002060"/>
                </a:solidFill>
              </a:rPr>
              <a:t>.</a:t>
            </a:r>
          </a:p>
          <a:p>
            <a:pPr lvl="1"/>
            <a:r>
              <a:rPr lang="es-ES" sz="2200" i="1" dirty="0">
                <a:solidFill>
                  <a:schemeClr val="tx1"/>
                </a:solidFill>
              </a:rPr>
              <a:t>Debe ser anterior a Hechos (véase 1: 1).</a:t>
            </a:r>
          </a:p>
          <a:p>
            <a:pPr lvl="1"/>
            <a:r>
              <a:rPr lang="es-ES" sz="2200" i="1" dirty="0">
                <a:solidFill>
                  <a:schemeClr val="tx1"/>
                </a:solidFill>
              </a:rPr>
              <a:t>Dado que Hechos no describe la caída de Jerusalén, algunos publicaron ambas obras a mediados de los años sesenta.</a:t>
            </a:r>
          </a:p>
          <a:p>
            <a:pPr lvl="1"/>
            <a:r>
              <a:rPr lang="es-ES" sz="2200" i="1" dirty="0">
                <a:solidFill>
                  <a:schemeClr val="tx1"/>
                </a:solidFill>
              </a:rPr>
              <a:t>Sin embargo, la datación más convencional está relacionada con el hecho de que se cree que Lucas se basó en el Evangelio de Marcos, que probablemente data del 64 o 65 d.C. Por lo tanto, una fecha sugerida a mediados de los 80 no es infrecuente.</a:t>
            </a:r>
          </a:p>
          <a:p>
            <a:pPr lvl="1"/>
            <a:r>
              <a:rPr lang="es-ES" sz="2200" i="1" dirty="0">
                <a:solidFill>
                  <a:schemeClr val="tx1"/>
                </a:solidFill>
              </a:rPr>
              <a:t>Siempre que está fechado, Lucas claramente afirma haberlo compuesto dentro de la memoria viva de aquellos que conocieron a Jesús personalmente (1: 2), personas que luego sirvieron como garantes de la exactitud de su registro.</a:t>
            </a:r>
            <a:endParaRPr lang="en-US" sz="2200" i="1" dirty="0">
              <a:solidFill>
                <a:schemeClr val="tx1"/>
              </a:solidFill>
            </a:endParaRPr>
          </a:p>
        </p:txBody>
      </p:sp>
    </p:spTree>
    <p:extLst>
      <p:ext uri="{BB962C8B-B14F-4D97-AF65-F5344CB8AC3E}">
        <p14:creationId xmlns:p14="http://schemas.microsoft.com/office/powerpoint/2010/main" val="33011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p:cTn id="3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DOING GOOD/ HACIENDO BIEN </a:t>
            </a:r>
            <a:br>
              <a:rPr lang="en-US" b="1" dirty="0">
                <a:solidFill>
                  <a:srgbClr val="C00000"/>
                </a:solidFill>
              </a:rPr>
            </a:br>
            <a:r>
              <a:rPr lang="en-US" b="1" dirty="0">
                <a:solidFill>
                  <a:srgbClr val="C00000"/>
                </a:solidFill>
              </a:rPr>
              <a:t> </a:t>
            </a:r>
            <a:r>
              <a:rPr lang="en-US" sz="2400" b="1" dirty="0">
                <a:solidFill>
                  <a:srgbClr val="C00000"/>
                </a:solidFill>
              </a:rPr>
              <a:t>(7:1—8:56)</a:t>
            </a:r>
          </a:p>
        </p:txBody>
      </p:sp>
      <p:sp>
        <p:nvSpPr>
          <p:cNvPr id="3" name="Content Placeholder 2"/>
          <p:cNvSpPr>
            <a:spLocks noGrp="1"/>
          </p:cNvSpPr>
          <p:nvPr>
            <p:ph idx="1"/>
          </p:nvPr>
        </p:nvSpPr>
        <p:spPr>
          <a:xfrm>
            <a:off x="2589212" y="2133599"/>
            <a:ext cx="8915400" cy="4393809"/>
          </a:xfrm>
        </p:spPr>
        <p:txBody>
          <a:bodyPr>
            <a:normAutofit fontScale="92500"/>
          </a:bodyPr>
          <a:lstStyle/>
          <a:p>
            <a:pPr marL="0" indent="0">
              <a:buNone/>
            </a:pPr>
            <a:r>
              <a:rPr lang="es-ES" sz="2800" b="1" dirty="0">
                <a:solidFill>
                  <a:srgbClr val="002060"/>
                </a:solidFill>
              </a:rPr>
              <a:t>En Hechos, Lucas registra las palabras de Pedro de que Jesús "anduvo haciendo bienes y sanando a todos los que estaban bajo el poder del diablo, porque Dios estaba con él" (cf. </a:t>
            </a:r>
            <a:r>
              <a:rPr lang="es-ES" sz="2800" b="1" dirty="0" err="1">
                <a:solidFill>
                  <a:srgbClr val="002060"/>
                </a:solidFill>
              </a:rPr>
              <a:t>Hch</a:t>
            </a:r>
            <a:r>
              <a:rPr lang="es-ES" sz="2800" b="1" dirty="0">
                <a:solidFill>
                  <a:srgbClr val="002060"/>
                </a:solidFill>
              </a:rPr>
              <a:t>. 10:38).</a:t>
            </a:r>
            <a:endParaRPr lang="en-US" sz="2800" b="1" dirty="0">
              <a:solidFill>
                <a:srgbClr val="002060"/>
              </a:solidFill>
            </a:endParaRPr>
          </a:p>
          <a:p>
            <a:pPr lvl="1"/>
            <a:r>
              <a:rPr lang="es-ES" sz="2200" i="1" dirty="0"/>
              <a:t>El conjunto de historias que comienzan en los capítulos 7-8 se ajustan estrechamente a esta descripción.</a:t>
            </a:r>
          </a:p>
          <a:p>
            <a:pPr lvl="1"/>
            <a:r>
              <a:rPr lang="es-ES" sz="2200" i="1" dirty="0"/>
              <a:t>Describen las curaciones de Jesús, algunas de sus parábolas y su enfrentamiento con la muerte y la demonización.</a:t>
            </a:r>
          </a:p>
          <a:p>
            <a:pPr lvl="1"/>
            <a:r>
              <a:rPr lang="es-ES" sz="2200" i="1" dirty="0"/>
              <a:t>En varios puntos interactuaba con seguidores de una u otra de las sectas religiosas judías.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1062306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055072" y="84404"/>
            <a:ext cx="10269416" cy="1448973"/>
          </a:xfrm>
        </p:spPr>
        <p:txBody>
          <a:bodyPr>
            <a:normAutofit/>
          </a:bodyPr>
          <a:lstStyle/>
          <a:p>
            <a:pPr algn="ctr"/>
            <a:r>
              <a:rPr lang="en-US" altLang="en-US" dirty="0">
                <a:solidFill>
                  <a:srgbClr val="EEB000"/>
                </a:solidFill>
                <a:effectLst>
                  <a:outerShdw blurRad="38100" dist="38100" dir="2700000" algn="tl">
                    <a:srgbClr val="000000">
                      <a:alpha val="43137"/>
                    </a:srgbClr>
                  </a:outerShdw>
                </a:effectLst>
                <a:latin typeface="Impact" panose="020B0806030902050204" pitchFamily="34" charset="0"/>
              </a:rPr>
              <a:t>Major Jewish Sects described by Flavius Josephus</a:t>
            </a:r>
            <a:br>
              <a:rPr lang="en-US" altLang="en-US" dirty="0">
                <a:solidFill>
                  <a:srgbClr val="EEB000"/>
                </a:solidFill>
                <a:effectLst>
                  <a:outerShdw blurRad="38100" dist="38100" dir="2700000" algn="tl">
                    <a:srgbClr val="000000">
                      <a:alpha val="43137"/>
                    </a:srgbClr>
                  </a:outerShdw>
                </a:effectLst>
                <a:latin typeface="Impact" panose="020B0806030902050204" pitchFamily="34" charset="0"/>
              </a:rPr>
            </a:br>
            <a:r>
              <a:rPr lang="en-US" altLang="en-US" dirty="0" err="1">
                <a:solidFill>
                  <a:srgbClr val="EEB000"/>
                </a:solidFill>
                <a:effectLst>
                  <a:outerShdw blurRad="38100" dist="38100" dir="2700000" algn="tl">
                    <a:srgbClr val="000000">
                      <a:alpha val="43137"/>
                    </a:srgbClr>
                  </a:outerShdw>
                </a:effectLst>
                <a:latin typeface="Impact" panose="020B0806030902050204" pitchFamily="34" charset="0"/>
              </a:rPr>
              <a:t>Principales</a:t>
            </a:r>
            <a:r>
              <a:rPr lang="en-US" altLang="en-US" dirty="0">
                <a:solidFill>
                  <a:srgbClr val="EEB000"/>
                </a:solidFill>
                <a:effectLst>
                  <a:outerShdw blurRad="38100" dist="38100" dir="2700000" algn="tl">
                    <a:srgbClr val="000000">
                      <a:alpha val="43137"/>
                    </a:srgbClr>
                  </a:outerShdw>
                </a:effectLst>
                <a:latin typeface="Impact" panose="020B0806030902050204" pitchFamily="34" charset="0"/>
              </a:rPr>
              <a:t> </a:t>
            </a:r>
            <a:r>
              <a:rPr lang="en-US" altLang="en-US" dirty="0" err="1">
                <a:solidFill>
                  <a:srgbClr val="EEB000"/>
                </a:solidFill>
                <a:effectLst>
                  <a:outerShdw blurRad="38100" dist="38100" dir="2700000" algn="tl">
                    <a:srgbClr val="000000">
                      <a:alpha val="43137"/>
                    </a:srgbClr>
                  </a:outerShdw>
                </a:effectLst>
                <a:latin typeface="Impact" panose="020B0806030902050204" pitchFamily="34" charset="0"/>
              </a:rPr>
              <a:t>sectas</a:t>
            </a:r>
            <a:r>
              <a:rPr lang="en-US" altLang="en-US" dirty="0">
                <a:solidFill>
                  <a:srgbClr val="EEB000"/>
                </a:solidFill>
                <a:effectLst>
                  <a:outerShdw blurRad="38100" dist="38100" dir="2700000" algn="tl">
                    <a:srgbClr val="000000">
                      <a:alpha val="43137"/>
                    </a:srgbClr>
                  </a:outerShdw>
                </a:effectLst>
                <a:latin typeface="Impact" panose="020B0806030902050204" pitchFamily="34" charset="0"/>
              </a:rPr>
              <a:t> </a:t>
            </a:r>
            <a:r>
              <a:rPr lang="en-US" altLang="en-US" dirty="0" err="1">
                <a:solidFill>
                  <a:srgbClr val="EEB000"/>
                </a:solidFill>
                <a:effectLst>
                  <a:outerShdw blurRad="38100" dist="38100" dir="2700000" algn="tl">
                    <a:srgbClr val="000000">
                      <a:alpha val="43137"/>
                    </a:srgbClr>
                  </a:outerShdw>
                </a:effectLst>
                <a:latin typeface="Impact" panose="020B0806030902050204" pitchFamily="34" charset="0"/>
              </a:rPr>
              <a:t>judías</a:t>
            </a:r>
            <a:r>
              <a:rPr lang="en-US" altLang="en-US" dirty="0">
                <a:solidFill>
                  <a:srgbClr val="EEB000"/>
                </a:solidFill>
                <a:effectLst>
                  <a:outerShdw blurRad="38100" dist="38100" dir="2700000" algn="tl">
                    <a:srgbClr val="000000">
                      <a:alpha val="43137"/>
                    </a:srgbClr>
                  </a:outerShdw>
                </a:effectLst>
                <a:latin typeface="Impact" panose="020B0806030902050204" pitchFamily="34" charset="0"/>
              </a:rPr>
              <a:t> </a:t>
            </a:r>
            <a:r>
              <a:rPr lang="en-US" altLang="en-US" dirty="0" err="1">
                <a:solidFill>
                  <a:srgbClr val="EEB000"/>
                </a:solidFill>
                <a:effectLst>
                  <a:outerShdw blurRad="38100" dist="38100" dir="2700000" algn="tl">
                    <a:srgbClr val="000000">
                      <a:alpha val="43137"/>
                    </a:srgbClr>
                  </a:outerShdw>
                </a:effectLst>
                <a:latin typeface="Impact" panose="020B0806030902050204" pitchFamily="34" charset="0"/>
              </a:rPr>
              <a:t>descritas</a:t>
            </a:r>
            <a:r>
              <a:rPr lang="en-US" altLang="en-US" dirty="0">
                <a:solidFill>
                  <a:srgbClr val="EEB000"/>
                </a:solidFill>
                <a:effectLst>
                  <a:outerShdw blurRad="38100" dist="38100" dir="2700000" algn="tl">
                    <a:srgbClr val="000000">
                      <a:alpha val="43137"/>
                    </a:srgbClr>
                  </a:outerShdw>
                </a:effectLst>
                <a:latin typeface="Impact" panose="020B0806030902050204" pitchFamily="34" charset="0"/>
              </a:rPr>
              <a:t> por Flavio </a:t>
            </a:r>
            <a:r>
              <a:rPr lang="en-US" altLang="en-US" dirty="0" err="1">
                <a:solidFill>
                  <a:srgbClr val="EEB000"/>
                </a:solidFill>
                <a:effectLst>
                  <a:outerShdw blurRad="38100" dist="38100" dir="2700000" algn="tl">
                    <a:srgbClr val="000000">
                      <a:alpha val="43137"/>
                    </a:srgbClr>
                  </a:outerShdw>
                </a:effectLst>
                <a:latin typeface="Impact" panose="020B0806030902050204" pitchFamily="34" charset="0"/>
              </a:rPr>
              <a:t>Josefo</a:t>
            </a:r>
            <a:endParaRPr lang="en-US" altLang="en-US" dirty="0">
              <a:solidFill>
                <a:srgbClr val="EEB000"/>
              </a:solidFill>
              <a:effectLst>
                <a:outerShdw blurRad="38100" dist="38100" dir="2700000" algn="tl">
                  <a:srgbClr val="000000">
                    <a:alpha val="43137"/>
                  </a:srgbClr>
                </a:outerShdw>
              </a:effectLst>
              <a:latin typeface="Impact" panose="020B0806030902050204" pitchFamily="34" charset="0"/>
            </a:endParaRPr>
          </a:p>
        </p:txBody>
      </p:sp>
      <p:sp>
        <p:nvSpPr>
          <p:cNvPr id="188419" name="Rectangle 3"/>
          <p:cNvSpPr>
            <a:spLocks noGrp="1" noChangeArrowheads="1"/>
          </p:cNvSpPr>
          <p:nvPr>
            <p:ph type="body" sz="half" idx="1"/>
          </p:nvPr>
        </p:nvSpPr>
        <p:spPr>
          <a:xfrm>
            <a:off x="1981200" y="1600200"/>
            <a:ext cx="4038600" cy="2286000"/>
          </a:xfrm>
          <a:solidFill>
            <a:schemeClr val="bg2">
              <a:lumMod val="10000"/>
            </a:schemeClr>
          </a:solidFill>
          <a:ln w="12700">
            <a:solidFill>
              <a:schemeClr val="tx1"/>
            </a:solidFill>
            <a:miter lim="800000"/>
            <a:headEnd/>
            <a:tailEnd/>
          </a:ln>
        </p:spPr>
        <p:txBody>
          <a:bodyPr>
            <a:normAutofit fontScale="92500" lnSpcReduction="20000"/>
          </a:bodyPr>
          <a:lstStyle/>
          <a:p>
            <a:pPr>
              <a:lnSpc>
                <a:spcPct val="80000"/>
              </a:lnSpc>
              <a:buFont typeface="Wingdings" panose="05000000000000000000" pitchFamily="2" charset="2"/>
              <a:buNone/>
            </a:pPr>
            <a:r>
              <a:rPr lang="en-US" altLang="en-US" sz="2400" dirty="0">
                <a:solidFill>
                  <a:srgbClr val="FF6600"/>
                </a:solidFill>
                <a:latin typeface="Eras Bold ITC" pitchFamily="34" charset="0"/>
              </a:rPr>
              <a:t>Pharisees/ </a:t>
            </a:r>
            <a:r>
              <a:rPr lang="en-US" altLang="en-US" sz="2400" dirty="0" err="1">
                <a:solidFill>
                  <a:srgbClr val="FF6600"/>
                </a:solidFill>
                <a:latin typeface="Eras Bold ITC" pitchFamily="34" charset="0"/>
              </a:rPr>
              <a:t>Fariseos</a:t>
            </a:r>
            <a:endParaRPr lang="en-US" altLang="en-US" sz="2400" dirty="0">
              <a:solidFill>
                <a:srgbClr val="FF6600"/>
              </a:solidFill>
              <a:latin typeface="Eras Bold ITC" pitchFamily="34" charset="0"/>
            </a:endParaRP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Separatistas de clase media</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Teólogos laicos</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Mantuvo la Torá tanto oral como escrita</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Estrechamente aliado con los escribas (copistas)</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Vinculado con las sinagogas</a:t>
            </a:r>
            <a:endParaRPr lang="en-US" altLang="en-US" sz="2000" b="1" i="1" dirty="0">
              <a:solidFill>
                <a:schemeClr val="bg1"/>
              </a:solidFill>
              <a:latin typeface="Arial Narrow" panose="020B0606020202030204" pitchFamily="34" charset="0"/>
            </a:endParaRPr>
          </a:p>
        </p:txBody>
      </p:sp>
      <p:sp>
        <p:nvSpPr>
          <p:cNvPr id="188420" name="Rectangle 4"/>
          <p:cNvSpPr>
            <a:spLocks noGrp="1" noChangeArrowheads="1"/>
          </p:cNvSpPr>
          <p:nvPr>
            <p:ph type="body" sz="half" idx="2"/>
          </p:nvPr>
        </p:nvSpPr>
        <p:spPr>
          <a:xfrm>
            <a:off x="6248400" y="1600200"/>
            <a:ext cx="4038600" cy="2286000"/>
          </a:xfr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w="12700">
            <a:solidFill>
              <a:schemeClr val="tx1"/>
            </a:solidFill>
            <a:miter lim="800000"/>
            <a:headEnd/>
            <a:tailEnd/>
          </a:ln>
        </p:spPr>
        <p:txBody>
          <a:bodyPr>
            <a:normAutofit fontScale="92500" lnSpcReduction="10000"/>
          </a:bodyPr>
          <a:lstStyle/>
          <a:p>
            <a:pPr>
              <a:lnSpc>
                <a:spcPct val="80000"/>
              </a:lnSpc>
              <a:buFont typeface="Wingdings" panose="05000000000000000000" pitchFamily="2" charset="2"/>
              <a:buNone/>
            </a:pPr>
            <a:r>
              <a:rPr lang="en-US" altLang="en-US" sz="2400" dirty="0">
                <a:solidFill>
                  <a:srgbClr val="FF6600"/>
                </a:solidFill>
                <a:effectLst>
                  <a:outerShdw blurRad="38100" dist="38100" dir="2700000" algn="tl">
                    <a:srgbClr val="000000">
                      <a:alpha val="43137"/>
                    </a:srgbClr>
                  </a:outerShdw>
                </a:effectLst>
                <a:latin typeface="Eras Bold ITC" pitchFamily="34" charset="0"/>
              </a:rPr>
              <a:t>Essenes/ </a:t>
            </a:r>
            <a:r>
              <a:rPr lang="en-US" altLang="en-US" sz="2400" dirty="0" err="1">
                <a:solidFill>
                  <a:srgbClr val="FF6600"/>
                </a:solidFill>
                <a:effectLst>
                  <a:outerShdw blurRad="38100" dist="38100" dir="2700000" algn="tl">
                    <a:srgbClr val="000000">
                      <a:alpha val="43137"/>
                    </a:srgbClr>
                  </a:outerShdw>
                </a:effectLst>
                <a:latin typeface="Eras Bold ITC" pitchFamily="34" charset="0"/>
              </a:rPr>
              <a:t>Esenios</a:t>
            </a:r>
            <a:endParaRPr lang="en-US" altLang="en-US" sz="2400" dirty="0">
              <a:solidFill>
                <a:srgbClr val="FF6600"/>
              </a:solidFill>
              <a:effectLst>
                <a:outerShdw blurRad="38100" dist="38100" dir="2700000" algn="tl">
                  <a:srgbClr val="000000">
                    <a:alpha val="43137"/>
                  </a:srgbClr>
                </a:outerShdw>
              </a:effectLst>
              <a:latin typeface="Eras Bold ITC" pitchFamily="34" charset="0"/>
            </a:endParaRPr>
          </a:p>
          <a:p>
            <a:pPr>
              <a:lnSpc>
                <a:spcPct val="90000"/>
              </a:lnSpc>
              <a:buFont typeface="Wingdings" panose="05000000000000000000" pitchFamily="2" charset="2"/>
              <a:buChar char="§"/>
            </a:pPr>
            <a:r>
              <a:rPr lang="es-ES" altLang="en-US" sz="2000" b="1" i="1" dirty="0">
                <a:solidFill>
                  <a:schemeClr val="tx1"/>
                </a:solidFill>
                <a:latin typeface="Arial Narrow" panose="020B0606020202030204" pitchFamily="34" charset="0"/>
              </a:rPr>
              <a:t>Ascéticos con un alto valor en la literatura apocalíptica</a:t>
            </a:r>
          </a:p>
          <a:p>
            <a:pPr>
              <a:lnSpc>
                <a:spcPct val="90000"/>
              </a:lnSpc>
              <a:buFont typeface="Wingdings" panose="05000000000000000000" pitchFamily="2" charset="2"/>
              <a:buChar char="§"/>
            </a:pPr>
            <a:r>
              <a:rPr lang="es-ES" altLang="en-US" sz="2000" b="1" i="1" dirty="0">
                <a:solidFill>
                  <a:schemeClr val="tx1"/>
                </a:solidFill>
                <a:latin typeface="Arial Narrow" panose="020B0606020202030204" pitchFamily="34" charset="0"/>
              </a:rPr>
              <a:t>Sostuvieron que el sacerdocio era corrupto y se veían a sí mismos como el verdadero Israel en el exilio.</a:t>
            </a:r>
          </a:p>
          <a:p>
            <a:pPr>
              <a:lnSpc>
                <a:spcPct val="90000"/>
              </a:lnSpc>
              <a:buFont typeface="Wingdings" panose="05000000000000000000" pitchFamily="2" charset="2"/>
              <a:buChar char="§"/>
            </a:pPr>
            <a:r>
              <a:rPr lang="es-ES" altLang="en-US" sz="2000" b="1" i="1" dirty="0" err="1">
                <a:solidFill>
                  <a:schemeClr val="tx1"/>
                </a:solidFill>
                <a:latin typeface="Arial Narrow" panose="020B0606020202030204" pitchFamily="34" charset="0"/>
              </a:rPr>
              <a:t>Qumran</a:t>
            </a:r>
            <a:r>
              <a:rPr lang="es-ES" altLang="en-US" sz="2000" b="1" i="1" dirty="0">
                <a:solidFill>
                  <a:schemeClr val="tx1"/>
                </a:solidFill>
                <a:latin typeface="Arial Narrow" panose="020B0606020202030204" pitchFamily="34" charset="0"/>
              </a:rPr>
              <a:t> era posiblemente esenio</a:t>
            </a:r>
            <a:endParaRPr lang="en-US" altLang="en-US" sz="2000" b="1" i="1" dirty="0">
              <a:solidFill>
                <a:schemeClr val="tx1"/>
              </a:solidFill>
              <a:latin typeface="Arial Narrow" panose="020B0606020202030204" pitchFamily="34" charset="0"/>
            </a:endParaRPr>
          </a:p>
        </p:txBody>
      </p:sp>
      <p:sp>
        <p:nvSpPr>
          <p:cNvPr id="188421" name="Rectangle 5"/>
          <p:cNvSpPr>
            <a:spLocks noChangeArrowheads="1"/>
          </p:cNvSpPr>
          <p:nvPr/>
        </p:nvSpPr>
        <p:spPr bwMode="auto">
          <a:xfrm>
            <a:off x="1981200" y="4114800"/>
            <a:ext cx="4038600" cy="22860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5400000" scaled="1"/>
            <a:tileRect/>
          </a:gradFill>
          <a:ln w="12700">
            <a:solidFill>
              <a:schemeClr val="tx1"/>
            </a:solidFill>
            <a:miter lim="800000"/>
            <a:headEnd/>
            <a:tailEnd/>
          </a:ln>
          <a:effec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indent="0">
              <a:buNone/>
            </a:pPr>
            <a:r>
              <a:rPr lang="en-US" altLang="en-US" sz="2400" dirty="0">
                <a:solidFill>
                  <a:srgbClr val="FF6600"/>
                </a:solidFill>
                <a:latin typeface="Eras Bold ITC" pitchFamily="34" charset="0"/>
              </a:rPr>
              <a:t>Sadducees/ </a:t>
            </a:r>
            <a:r>
              <a:rPr lang="en-US" altLang="en-US" sz="2400" dirty="0" err="1">
                <a:solidFill>
                  <a:srgbClr val="FF6600"/>
                </a:solidFill>
                <a:latin typeface="Eras Bold ITC" pitchFamily="34" charset="0"/>
              </a:rPr>
              <a:t>Saduceos</a:t>
            </a:r>
            <a:endParaRPr lang="en-US" altLang="en-US" sz="2400" dirty="0">
              <a:solidFill>
                <a:srgbClr val="FF6600"/>
              </a:solidFill>
              <a:latin typeface="Eras Bold ITC" pitchFamily="34" charset="0"/>
            </a:endParaRP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Clase alta, en su mayoría sacerdotes</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Mantuvo la supremacía de la Torá escrita</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Influencia principal en el Sanedrín y el Segundo Templo</a:t>
            </a:r>
          </a:p>
          <a:p>
            <a:pPr>
              <a:lnSpc>
                <a:spcPct val="80000"/>
              </a:lnSpc>
              <a:buFont typeface="Wingdings" panose="05000000000000000000" pitchFamily="2" charset="2"/>
              <a:buChar char="§"/>
            </a:pPr>
            <a:r>
              <a:rPr lang="es-ES" altLang="en-US" sz="2000" b="1" i="1" dirty="0">
                <a:solidFill>
                  <a:schemeClr val="bg1"/>
                </a:solidFill>
                <a:latin typeface="Arial Narrow" panose="020B0606020202030204" pitchFamily="34" charset="0"/>
              </a:rPr>
              <a:t>Resurrección rechazada y ángeles</a:t>
            </a:r>
            <a:endParaRPr lang="en-US" altLang="en-US" sz="2000" b="1" i="1" dirty="0">
              <a:solidFill>
                <a:schemeClr val="bg1"/>
              </a:solidFill>
              <a:latin typeface="Arial Narrow" panose="020B0606020202030204" pitchFamily="34" charset="0"/>
            </a:endParaRPr>
          </a:p>
        </p:txBody>
      </p:sp>
      <p:sp>
        <p:nvSpPr>
          <p:cNvPr id="188422" name="Rectangle 6"/>
          <p:cNvSpPr>
            <a:spLocks noChangeArrowheads="1"/>
          </p:cNvSpPr>
          <p:nvPr/>
        </p:nvSpPr>
        <p:spPr bwMode="auto">
          <a:xfrm>
            <a:off x="6248400" y="4114800"/>
            <a:ext cx="4038600" cy="2286000"/>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a:ln w="12700">
            <a:solidFill>
              <a:schemeClr val="tx1"/>
            </a:solidFill>
            <a:miter lim="800000"/>
            <a:headEnd/>
            <a:tailEnd/>
          </a:ln>
          <a:effec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indent="0">
              <a:buNone/>
            </a:pPr>
            <a:r>
              <a:rPr lang="en-US" altLang="en-US" sz="2400" dirty="0">
                <a:solidFill>
                  <a:srgbClr val="FF6600"/>
                </a:solidFill>
                <a:latin typeface="Eras Bold ITC" pitchFamily="34" charset="0"/>
              </a:rPr>
              <a:t>Zealots/</a:t>
            </a:r>
            <a:r>
              <a:rPr lang="en-US" altLang="en-US" sz="2400" dirty="0" err="1">
                <a:solidFill>
                  <a:srgbClr val="FF6600"/>
                </a:solidFill>
                <a:latin typeface="Eras Bold ITC" pitchFamily="34" charset="0"/>
              </a:rPr>
              <a:t>Zelotes</a:t>
            </a:r>
            <a:endParaRPr lang="en-US" altLang="en-US" sz="2400" dirty="0">
              <a:solidFill>
                <a:srgbClr val="FF6600"/>
              </a:solidFill>
              <a:latin typeface="Eras Bold ITC" pitchFamily="34" charset="0"/>
            </a:endParaRPr>
          </a:p>
          <a:p>
            <a:pPr>
              <a:lnSpc>
                <a:spcPct val="80000"/>
              </a:lnSpc>
              <a:buFont typeface="Wingdings" panose="05000000000000000000" pitchFamily="2" charset="2"/>
              <a:buChar char="§"/>
            </a:pPr>
            <a:r>
              <a:rPr lang="es-ES" altLang="en-US" sz="2000" b="1" i="1" dirty="0">
                <a:effectLst/>
                <a:latin typeface="Arial Narrow" panose="020B0606020202030204" pitchFamily="34" charset="0"/>
              </a:rPr>
              <a:t>Luchadores patrióticos por la libertad</a:t>
            </a:r>
          </a:p>
          <a:p>
            <a:pPr>
              <a:lnSpc>
                <a:spcPct val="80000"/>
              </a:lnSpc>
              <a:buFont typeface="Wingdings" panose="05000000000000000000" pitchFamily="2" charset="2"/>
              <a:buChar char="§"/>
            </a:pPr>
            <a:r>
              <a:rPr lang="es-ES" altLang="en-US" sz="2000" b="1" i="1" dirty="0">
                <a:effectLst/>
                <a:latin typeface="Arial Narrow" panose="020B0606020202030204" pitchFamily="34" charset="0"/>
              </a:rPr>
              <a:t>El idealismo macabeo sostenido</a:t>
            </a:r>
          </a:p>
          <a:p>
            <a:pPr>
              <a:lnSpc>
                <a:spcPct val="80000"/>
              </a:lnSpc>
              <a:buFont typeface="Wingdings" panose="05000000000000000000" pitchFamily="2" charset="2"/>
              <a:buChar char="§"/>
            </a:pPr>
            <a:r>
              <a:rPr lang="es-ES" altLang="en-US" sz="2000" b="1" i="1" dirty="0">
                <a:effectLst/>
                <a:latin typeface="Arial Narrow" panose="020B0606020202030204" pitchFamily="34" charset="0"/>
              </a:rPr>
              <a:t>La oposición a Roma fue una expresión de celo por la Torá</a:t>
            </a:r>
          </a:p>
          <a:p>
            <a:pPr>
              <a:lnSpc>
                <a:spcPct val="80000"/>
              </a:lnSpc>
              <a:buFont typeface="Wingdings" panose="05000000000000000000" pitchFamily="2" charset="2"/>
              <a:buChar char="§"/>
            </a:pPr>
            <a:r>
              <a:rPr lang="es-ES" altLang="en-US" sz="2000" b="1" i="1" dirty="0">
                <a:effectLst/>
                <a:latin typeface="Arial Narrow" panose="020B0606020202030204" pitchFamily="34" charset="0"/>
              </a:rPr>
              <a:t>Central a la 1ra y 2da revuelta judía</a:t>
            </a:r>
            <a:endParaRPr lang="en-US" altLang="en-US" sz="2000" b="1" i="1" dirty="0">
              <a:effectLst/>
              <a:latin typeface="Arial Narrow" panose="020B0606020202030204" pitchFamily="34" charset="0"/>
            </a:endParaRPr>
          </a:p>
        </p:txBody>
      </p:sp>
    </p:spTree>
    <p:extLst>
      <p:ext uri="{BB962C8B-B14F-4D97-AF65-F5344CB8AC3E}">
        <p14:creationId xmlns:p14="http://schemas.microsoft.com/office/powerpoint/2010/main" val="855827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8419">
                                            <p:bg/>
                                          </p:spTgt>
                                        </p:tgtEl>
                                        <p:attrNameLst>
                                          <p:attrName>style.visibility</p:attrName>
                                        </p:attrNameLst>
                                      </p:cBhvr>
                                      <p:to>
                                        <p:strVal val="visible"/>
                                      </p:to>
                                    </p:set>
                                    <p:anim calcmode="lin" valueType="num">
                                      <p:cBhvr>
                                        <p:cTn id="7" dur="500" fill="hold"/>
                                        <p:tgtEl>
                                          <p:spTgt spid="188419">
                                            <p:bg/>
                                          </p:spTgt>
                                        </p:tgtEl>
                                        <p:attrNameLst>
                                          <p:attrName>ppt_w</p:attrName>
                                        </p:attrNameLst>
                                      </p:cBhvr>
                                      <p:tavLst>
                                        <p:tav tm="0">
                                          <p:val>
                                            <p:fltVal val="0"/>
                                          </p:val>
                                        </p:tav>
                                        <p:tav tm="100000">
                                          <p:val>
                                            <p:strVal val="#ppt_w"/>
                                          </p:val>
                                        </p:tav>
                                      </p:tavLst>
                                    </p:anim>
                                    <p:anim calcmode="lin" valueType="num">
                                      <p:cBhvr>
                                        <p:cTn id="8" dur="500" fill="hold"/>
                                        <p:tgtEl>
                                          <p:spTgt spid="188419">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8419">
                                            <p:txEl>
                                              <p:pRg st="0" end="0"/>
                                            </p:txEl>
                                          </p:spTgt>
                                        </p:tgtEl>
                                        <p:attrNameLst>
                                          <p:attrName>style.visibility</p:attrName>
                                        </p:attrNameLst>
                                      </p:cBhvr>
                                      <p:to>
                                        <p:strVal val="visible"/>
                                      </p:to>
                                    </p:set>
                                    <p:anim calcmode="lin" valueType="num">
                                      <p:cBhvr>
                                        <p:cTn id="11"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88421"/>
                                        </p:tgtEl>
                                        <p:attrNameLst>
                                          <p:attrName>style.visibility</p:attrName>
                                        </p:attrNameLst>
                                      </p:cBhvr>
                                      <p:to>
                                        <p:strVal val="visible"/>
                                      </p:to>
                                    </p:set>
                                    <p:anim calcmode="lin" valueType="num">
                                      <p:cBhvr>
                                        <p:cTn id="17" dur="500" fill="hold"/>
                                        <p:tgtEl>
                                          <p:spTgt spid="188421"/>
                                        </p:tgtEl>
                                        <p:attrNameLst>
                                          <p:attrName>ppt_w</p:attrName>
                                        </p:attrNameLst>
                                      </p:cBhvr>
                                      <p:tavLst>
                                        <p:tav tm="0">
                                          <p:val>
                                            <p:fltVal val="0"/>
                                          </p:val>
                                        </p:tav>
                                        <p:tav tm="100000">
                                          <p:val>
                                            <p:strVal val="#ppt_w"/>
                                          </p:val>
                                        </p:tav>
                                      </p:tavLst>
                                    </p:anim>
                                    <p:anim calcmode="lin" valueType="num">
                                      <p:cBhvr>
                                        <p:cTn id="18" dur="500" fill="hold"/>
                                        <p:tgtEl>
                                          <p:spTgt spid="188421"/>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88420">
                                            <p:bg/>
                                          </p:spTgt>
                                        </p:tgtEl>
                                        <p:attrNameLst>
                                          <p:attrName>style.visibility</p:attrName>
                                        </p:attrNameLst>
                                      </p:cBhvr>
                                      <p:to>
                                        <p:strVal val="visible"/>
                                      </p:to>
                                    </p:set>
                                    <p:anim calcmode="lin" valueType="num">
                                      <p:cBhvr>
                                        <p:cTn id="23" dur="500" fill="hold"/>
                                        <p:tgtEl>
                                          <p:spTgt spid="188420">
                                            <p:bg/>
                                          </p:spTgt>
                                        </p:tgtEl>
                                        <p:attrNameLst>
                                          <p:attrName>ppt_w</p:attrName>
                                        </p:attrNameLst>
                                      </p:cBhvr>
                                      <p:tavLst>
                                        <p:tav tm="0">
                                          <p:val>
                                            <p:fltVal val="0"/>
                                          </p:val>
                                        </p:tav>
                                        <p:tav tm="100000">
                                          <p:val>
                                            <p:strVal val="#ppt_w"/>
                                          </p:val>
                                        </p:tav>
                                      </p:tavLst>
                                    </p:anim>
                                    <p:anim calcmode="lin" valueType="num">
                                      <p:cBhvr>
                                        <p:cTn id="24" dur="500" fill="hold"/>
                                        <p:tgtEl>
                                          <p:spTgt spid="188420">
                                            <p:bg/>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8420">
                                            <p:txEl>
                                              <p:pRg st="0" end="0"/>
                                            </p:txEl>
                                          </p:spTgt>
                                        </p:tgtEl>
                                        <p:attrNameLst>
                                          <p:attrName>style.visibility</p:attrName>
                                        </p:attrNameLst>
                                      </p:cBhvr>
                                      <p:to>
                                        <p:strVal val="visible"/>
                                      </p:to>
                                    </p:set>
                                    <p:anim calcmode="lin" valueType="num">
                                      <p:cBhvr>
                                        <p:cTn id="27" dur="500" fill="hold"/>
                                        <p:tgtEl>
                                          <p:spTgt spid="188420">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84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88422"/>
                                        </p:tgtEl>
                                        <p:attrNameLst>
                                          <p:attrName>style.visibility</p:attrName>
                                        </p:attrNameLst>
                                      </p:cBhvr>
                                      <p:to>
                                        <p:strVal val="visible"/>
                                      </p:to>
                                    </p:set>
                                    <p:anim calcmode="lin" valueType="num">
                                      <p:cBhvr>
                                        <p:cTn id="33" dur="500" fill="hold"/>
                                        <p:tgtEl>
                                          <p:spTgt spid="188422"/>
                                        </p:tgtEl>
                                        <p:attrNameLst>
                                          <p:attrName>ppt_w</p:attrName>
                                        </p:attrNameLst>
                                      </p:cBhvr>
                                      <p:tavLst>
                                        <p:tav tm="0">
                                          <p:val>
                                            <p:fltVal val="0"/>
                                          </p:val>
                                        </p:tav>
                                        <p:tav tm="100000">
                                          <p:val>
                                            <p:strVal val="#ppt_w"/>
                                          </p:val>
                                        </p:tav>
                                      </p:tavLst>
                                    </p:anim>
                                    <p:anim calcmode="lin" valueType="num">
                                      <p:cBhvr>
                                        <p:cTn id="34" dur="500" fill="hold"/>
                                        <p:tgtEl>
                                          <p:spTgt spid="1884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animBg="1"/>
      <p:bldP spid="188420" grpId="0" uiExpand="1" build="p" animBg="1"/>
      <p:bldP spid="188421" grpId="0" animBg="1"/>
      <p:bldP spid="188422"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722461" y="624110"/>
            <a:ext cx="8911687" cy="1280890"/>
          </a:xfrm>
        </p:spPr>
        <p:txBody>
          <a:bodyPr>
            <a:noAutofit/>
          </a:bodyPr>
          <a:lstStyle/>
          <a:p>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The Issue of Ritual Impurity</a:t>
            </a:r>
            <a:b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br>
            <a:r>
              <a:rPr lang="es-ES" altLang="en-US" dirty="0">
                <a:solidFill>
                  <a:srgbClr val="FFC000"/>
                </a:solidFill>
                <a:effectLst>
                  <a:outerShdw blurRad="38100" dist="38100" dir="2700000" algn="tl">
                    <a:srgbClr val="000000">
                      <a:alpha val="43137"/>
                    </a:srgbClr>
                  </a:outerShdw>
                </a:effectLst>
                <a:latin typeface="Impact" panose="020B0806030902050204" pitchFamily="34" charset="0"/>
              </a:rPr>
              <a:t>La cuestión del ritual de la impureza</a:t>
            </a:r>
            <a:endParaRPr lang="en-US" altLang="en-US"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166915" name="Rectangle 3"/>
          <p:cNvSpPr>
            <a:spLocks noGrp="1" noChangeArrowheads="1"/>
          </p:cNvSpPr>
          <p:nvPr>
            <p:ph type="body" idx="1"/>
          </p:nvPr>
        </p:nvSpPr>
        <p:spPr>
          <a:xfrm>
            <a:off x="1722460" y="1904999"/>
            <a:ext cx="9869317" cy="4706815"/>
          </a:xfrm>
        </p:spPr>
        <p:txBody>
          <a:bodyPr>
            <a:normAutofit lnSpcReduction="10000"/>
          </a:bodyPr>
          <a:lstStyle/>
          <a:p>
            <a:pPr>
              <a:lnSpc>
                <a:spcPct val="80000"/>
              </a:lnSpc>
              <a:buFont typeface="Wingdings" panose="05000000000000000000" pitchFamily="2" charset="2"/>
              <a:buNone/>
            </a:pPr>
            <a:r>
              <a:rPr lang="es-ES" altLang="en-US" sz="2800" b="1" dirty="0">
                <a:solidFill>
                  <a:srgbClr val="FFFF99"/>
                </a:solidFill>
              </a:rPr>
              <a:t>Varios tipos de contacto causaban impureza ritual, lo que significaba que uno estaba excluido del culto en el templo. Normalmente, los judíos habrían evitado todo ese contacto.</a:t>
            </a:r>
            <a:endParaRPr lang="en-US" altLang="en-US" sz="2800" b="1" dirty="0">
              <a:solidFill>
                <a:srgbClr val="FFFF99"/>
              </a:solidFill>
            </a:endParaRPr>
          </a:p>
          <a:p>
            <a:pPr>
              <a:lnSpc>
                <a:spcPct val="80000"/>
              </a:lnSpc>
            </a:pPr>
            <a:r>
              <a:rPr lang="es-ES" altLang="en-US" sz="2400" i="1" dirty="0">
                <a:solidFill>
                  <a:schemeClr val="bg1"/>
                </a:solidFill>
                <a:latin typeface="Arial Narrow" panose="020B0606020202030204" pitchFamily="34" charset="0"/>
              </a:rPr>
              <a:t>Al ofrecer ir con el oficial romano a su casa (7: 6), Jesús se volvió vulnerable a la impureza ritual del contacto con los paganos (</a:t>
            </a:r>
            <a:r>
              <a:rPr lang="es-ES" altLang="en-US" sz="2400" i="1" dirty="0" err="1">
                <a:solidFill>
                  <a:schemeClr val="bg1"/>
                </a:solidFill>
                <a:latin typeface="Arial Narrow" panose="020B0606020202030204" pitchFamily="34" charset="0"/>
              </a:rPr>
              <a:t>Jn</a:t>
            </a:r>
            <a:r>
              <a:rPr lang="es-ES" altLang="en-US" sz="2400" i="1" dirty="0">
                <a:solidFill>
                  <a:schemeClr val="bg1"/>
                </a:solidFill>
                <a:latin typeface="Arial Narrow" panose="020B0606020202030204" pitchFamily="34" charset="0"/>
              </a:rPr>
              <a:t>. 18:28).</a:t>
            </a:r>
          </a:p>
          <a:p>
            <a:pPr>
              <a:lnSpc>
                <a:spcPct val="80000"/>
              </a:lnSpc>
            </a:pPr>
            <a:r>
              <a:rPr lang="es-ES" altLang="en-US" sz="2400" i="1" dirty="0">
                <a:solidFill>
                  <a:schemeClr val="bg1"/>
                </a:solidFill>
                <a:latin typeface="Arial Narrow" panose="020B0606020202030204" pitchFamily="34" charset="0"/>
              </a:rPr>
              <a:t>Al tocar al hijo muerto de la viuda en Naín y a la hija muerta de Jairo, revirtió la impureza ritual del contacto con un cadáver levantándolos de entre los muertos (7:14; 8:54; cf. </a:t>
            </a:r>
            <a:r>
              <a:rPr lang="es-ES" altLang="en-US" sz="2400" i="1" dirty="0" err="1">
                <a:solidFill>
                  <a:schemeClr val="bg1"/>
                </a:solidFill>
                <a:latin typeface="Arial Narrow" panose="020B0606020202030204" pitchFamily="34" charset="0"/>
              </a:rPr>
              <a:t>Lv</a:t>
            </a:r>
            <a:r>
              <a:rPr lang="es-ES" altLang="en-US" sz="2400" i="1" dirty="0">
                <a:solidFill>
                  <a:schemeClr val="bg1"/>
                </a:solidFill>
                <a:latin typeface="Arial Narrow" panose="020B0606020202030204" pitchFamily="34" charset="0"/>
              </a:rPr>
              <a:t>. 19:14; Núm. 19).</a:t>
            </a:r>
          </a:p>
          <a:p>
            <a:pPr>
              <a:lnSpc>
                <a:spcPct val="80000"/>
              </a:lnSpc>
            </a:pPr>
            <a:r>
              <a:rPr lang="es-ES" altLang="en-US" sz="2400" i="1" dirty="0">
                <a:solidFill>
                  <a:schemeClr val="bg1"/>
                </a:solidFill>
                <a:latin typeface="Arial Narrow" panose="020B0606020202030204" pitchFamily="34" charset="0"/>
              </a:rPr>
              <a:t>Al dejarse tocar por una mujer pecadora, revirtió su contaminación ofreciéndole perdón (7:39; 47).</a:t>
            </a:r>
          </a:p>
          <a:p>
            <a:pPr>
              <a:lnSpc>
                <a:spcPct val="80000"/>
              </a:lnSpc>
            </a:pPr>
            <a:r>
              <a:rPr lang="es-ES" altLang="en-US" sz="2400" i="1" dirty="0">
                <a:solidFill>
                  <a:schemeClr val="bg1"/>
                </a:solidFill>
                <a:latin typeface="Arial Narrow" panose="020B0606020202030204" pitchFamily="34" charset="0"/>
              </a:rPr>
              <a:t>Al ser tocado su túnica por la mujer con la hemorragia, la impureza ritual del contacto con la sangre fue revertida por el acto de curación de Jesús (8:44; cf. </a:t>
            </a:r>
            <a:r>
              <a:rPr lang="es-ES" altLang="en-US" sz="2400" i="1" dirty="0" err="1">
                <a:solidFill>
                  <a:schemeClr val="bg1"/>
                </a:solidFill>
                <a:latin typeface="Arial Narrow" panose="020B0606020202030204" pitchFamily="34" charset="0"/>
              </a:rPr>
              <a:t>Lv</a:t>
            </a:r>
            <a:r>
              <a:rPr lang="es-ES" altLang="en-US" sz="2400" i="1" dirty="0">
                <a:solidFill>
                  <a:schemeClr val="bg1"/>
                </a:solidFill>
                <a:latin typeface="Arial Narrow" panose="020B0606020202030204" pitchFamily="34" charset="0"/>
              </a:rPr>
              <a:t>. 15: 25-27, 31).</a:t>
            </a:r>
            <a:endParaRPr lang="en-US" altLang="en-US" sz="240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86032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Jesus and John/ Jesus y Juan </a:t>
            </a:r>
          </a:p>
        </p:txBody>
      </p:sp>
      <p:sp>
        <p:nvSpPr>
          <p:cNvPr id="3" name="Content Placeholder 2"/>
          <p:cNvSpPr>
            <a:spLocks noGrp="1"/>
          </p:cNvSpPr>
          <p:nvPr>
            <p:ph idx="1"/>
          </p:nvPr>
        </p:nvSpPr>
        <p:spPr>
          <a:xfrm>
            <a:off x="2592924" y="2133600"/>
            <a:ext cx="8911687" cy="4464148"/>
          </a:xfrm>
        </p:spPr>
        <p:txBody>
          <a:bodyPr>
            <a:normAutofit fontScale="92500" lnSpcReduction="10000"/>
          </a:bodyPr>
          <a:lstStyle/>
          <a:p>
            <a:pPr marL="0" indent="0">
              <a:buNone/>
            </a:pPr>
            <a:r>
              <a:rPr lang="es-ES" altLang="en-US" sz="2800" b="1" dirty="0">
                <a:solidFill>
                  <a:srgbClr val="002060"/>
                </a:solidFill>
              </a:rPr>
              <a:t>Herodes había encarcelado a Juan el Bautista debido a su reprensión a Herodes por violar la Torá al casarse con su cuñada (3: 19-20; cf. </a:t>
            </a:r>
            <a:r>
              <a:rPr lang="es-ES" altLang="en-US" sz="2800" b="1" dirty="0" err="1">
                <a:solidFill>
                  <a:srgbClr val="002060"/>
                </a:solidFill>
              </a:rPr>
              <a:t>Lv</a:t>
            </a:r>
            <a:r>
              <a:rPr lang="es-ES" altLang="en-US" sz="2800" b="1" dirty="0">
                <a:solidFill>
                  <a:srgbClr val="002060"/>
                </a:solidFill>
              </a:rPr>
              <a:t>. 18:16).</a:t>
            </a:r>
            <a:endParaRPr lang="en-US" altLang="en-US" sz="2800" b="1" dirty="0">
              <a:solidFill>
                <a:srgbClr val="002060"/>
              </a:solidFill>
            </a:endParaRPr>
          </a:p>
          <a:p>
            <a:pPr>
              <a:lnSpc>
                <a:spcPct val="90000"/>
              </a:lnSpc>
            </a:pPr>
            <a:r>
              <a:rPr lang="es-ES" altLang="en-US" sz="2400" i="1" dirty="0"/>
              <a:t>La pregunta de Juan a través de sus discípulos ha desconcertado durante mucho tiempo a los intérpretes a la luz de Juan 1: 26-36. ¿Juan tuvo dudas acerca de Jesús y, de ser así, por qué?</a:t>
            </a:r>
          </a:p>
          <a:p>
            <a:pPr>
              <a:lnSpc>
                <a:spcPct val="90000"/>
              </a:lnSpc>
            </a:pPr>
            <a:r>
              <a:rPr lang="es-ES" altLang="en-US" sz="2400" i="1" dirty="0"/>
              <a:t>El consejo de Jesús a Juan ("Bienaventurado el hombre que no se aparta por mí") sugirió que debe estar contento sin un milagro de liberación.</a:t>
            </a:r>
          </a:p>
          <a:p>
            <a:pPr>
              <a:lnSpc>
                <a:spcPct val="90000"/>
              </a:lnSpc>
            </a:pPr>
            <a:r>
              <a:rPr lang="es-ES" altLang="en-US" sz="2400" i="1" dirty="0"/>
              <a:t>Este incidente con los discípulos de Juan se convierte en un obstáculo para todas las otras respuestas variadas al ministerio de Jesús.</a:t>
            </a:r>
            <a:endParaRPr lang="en-US" altLang="en-US" sz="2200" i="1"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42457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Jesus and Women/ Jesus y las </a:t>
            </a:r>
            <a:r>
              <a:rPr lang="en-US" b="1" dirty="0" err="1">
                <a:solidFill>
                  <a:srgbClr val="C00000"/>
                </a:solidFill>
              </a:rPr>
              <a:t>Mujeres</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Lucas tiene un énfasis especial en la apertura de Jesús a las mujeres.</a:t>
            </a:r>
            <a:endParaRPr lang="en-US" sz="2800" b="1" dirty="0">
              <a:solidFill>
                <a:srgbClr val="002060"/>
              </a:solidFill>
            </a:endParaRPr>
          </a:p>
          <a:p>
            <a:pPr lvl="1"/>
            <a:r>
              <a:rPr lang="es-ES" sz="2200" i="1" dirty="0"/>
              <a:t>Que los aceptó como sus discípulos e incluso les permitió viajar con él era virtualmente sin precedentes en una sociedad patriarcal (8: 1-3).</a:t>
            </a:r>
          </a:p>
          <a:p>
            <a:pPr lvl="1"/>
            <a:r>
              <a:rPr lang="es-ES" sz="2200" i="1" dirty="0"/>
              <a:t>¡No es de extrañar que fueran los últimos en la cruz y los primeros en la tumba!</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42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635000" y="76200"/>
            <a:ext cx="11176000" cy="1076707"/>
          </a:xfrm>
        </p:spPr>
        <p:txBody>
          <a:bodyPr>
            <a:noAutofit/>
          </a:bodyPr>
          <a:lstStyle/>
          <a:p>
            <a:pPr algn="r"/>
            <a:r>
              <a:rPr lang="en-US" altLang="en-US" sz="4800" dirty="0">
                <a:solidFill>
                  <a:srgbClr val="FFC000"/>
                </a:solidFill>
                <a:effectLst>
                  <a:outerShdw blurRad="38100" dist="38100" dir="2700000" algn="tl">
                    <a:srgbClr val="000000">
                      <a:alpha val="43137"/>
                    </a:srgbClr>
                  </a:outerShdw>
                </a:effectLst>
                <a:latin typeface="Freestyle Script" panose="030804020302050B0404" pitchFamily="66" charset="0"/>
              </a:rPr>
              <a:t>The Role of the Women in Jewish Life/</a:t>
            </a:r>
            <a:r>
              <a:rPr lang="es-ES" altLang="en-US" sz="4800" dirty="0">
                <a:solidFill>
                  <a:srgbClr val="FFC000"/>
                </a:solidFill>
                <a:effectLst>
                  <a:outerShdw blurRad="38100" dist="38100" dir="2700000" algn="tl">
                    <a:srgbClr val="000000">
                      <a:alpha val="43137"/>
                    </a:srgbClr>
                  </a:outerShdw>
                </a:effectLst>
                <a:latin typeface="Freestyle Script" panose="030804020302050B0404" pitchFamily="66" charset="0"/>
              </a:rPr>
              <a:t>El papel de la mujer en la vida judía</a:t>
            </a:r>
            <a:endParaRPr lang="en-US" altLang="en-US" sz="4800" dirty="0">
              <a:solidFill>
                <a:srgbClr val="FFC000"/>
              </a:solidFill>
              <a:effectLst>
                <a:outerShdw blurRad="38100" dist="38100" dir="2700000" algn="tl">
                  <a:srgbClr val="000000">
                    <a:alpha val="43137"/>
                  </a:srgbClr>
                </a:outerShdw>
              </a:effectLst>
              <a:latin typeface="Freestyle Script" panose="030804020302050B0404" pitchFamily="66" charset="0"/>
            </a:endParaRPr>
          </a:p>
        </p:txBody>
      </p:sp>
      <p:sp>
        <p:nvSpPr>
          <p:cNvPr id="528387" name="Rectangle 3"/>
          <p:cNvSpPr>
            <a:spLocks noGrp="1" noChangeArrowheads="1"/>
          </p:cNvSpPr>
          <p:nvPr>
            <p:ph type="body" idx="1"/>
          </p:nvPr>
        </p:nvSpPr>
        <p:spPr>
          <a:xfrm>
            <a:off x="1905000" y="1371600"/>
            <a:ext cx="8382000" cy="5181600"/>
          </a:xfrm>
        </p:spPr>
        <p:txBody>
          <a:bodyPr>
            <a:normAutofit lnSpcReduction="10000"/>
          </a:bodyPr>
          <a:lstStyle/>
          <a:p>
            <a:pPr>
              <a:buFont typeface="Wingdings" panose="05000000000000000000" pitchFamily="2" charset="2"/>
              <a:buNone/>
            </a:pPr>
            <a:r>
              <a:rPr lang="es-ES" altLang="en-US" sz="2400" b="1" dirty="0">
                <a:solidFill>
                  <a:srgbClr val="FFFF99"/>
                </a:solidFill>
                <a:latin typeface="Eras Demi ITC" panose="020B0604020202020204" pitchFamily="34" charset="0"/>
              </a:rPr>
              <a:t>Que la posición de la mujer en el primer siglo en la vida judía estaba muy restringida:</a:t>
            </a:r>
            <a:endParaRPr lang="en-US" altLang="en-US" sz="2400" b="1" dirty="0">
              <a:solidFill>
                <a:srgbClr val="FFFF99"/>
              </a:solidFill>
              <a:latin typeface="Eras Demi ITC" panose="020B0604020202020204" pitchFamily="34" charset="0"/>
            </a:endParaRPr>
          </a:p>
          <a:p>
            <a:r>
              <a:rPr lang="es-ES" altLang="en-US" sz="2000" b="1" i="1" dirty="0">
                <a:solidFill>
                  <a:schemeClr val="bg1"/>
                </a:solidFill>
                <a:latin typeface="Arial Narrow" panose="020B0606020202030204" pitchFamily="34" charset="0"/>
              </a:rPr>
              <a:t>Las mujeres no figuraban en el recuento de judíos necesarios para formar una sinagoga.</a:t>
            </a:r>
          </a:p>
          <a:p>
            <a:r>
              <a:rPr lang="es-ES" altLang="en-US" sz="2000" b="1" i="1" dirty="0">
                <a:solidFill>
                  <a:schemeClr val="bg1"/>
                </a:solidFill>
                <a:latin typeface="Arial Narrow" panose="020B0606020202030204" pitchFamily="34" charset="0"/>
              </a:rPr>
              <a:t>Barreras de celosía, balcones y galerías separaban a las mujeres de los hombres en el culto público.</a:t>
            </a:r>
          </a:p>
          <a:p>
            <a:r>
              <a:rPr lang="es-ES" altLang="en-US" sz="2000" b="1" i="1" dirty="0">
                <a:solidFill>
                  <a:schemeClr val="bg1"/>
                </a:solidFill>
                <a:latin typeface="Arial Narrow" panose="020B0606020202030204" pitchFamily="34" charset="0"/>
              </a:rPr>
              <a:t>Las mujeres podían escuchar pero no participar en el culto público.</a:t>
            </a:r>
          </a:p>
          <a:p>
            <a:r>
              <a:rPr lang="es-ES" altLang="en-US" sz="2000" b="1" i="1" dirty="0">
                <a:solidFill>
                  <a:schemeClr val="bg1"/>
                </a:solidFill>
                <a:latin typeface="Arial Narrow" panose="020B0606020202030204" pitchFamily="34" charset="0"/>
              </a:rPr>
              <a:t>Se les restringió la lectura y el estudio de la Torá, no se esperaba que recitaran el Shemá y no se les exigía que asistieran a los festivales de peregrinos.</a:t>
            </a:r>
          </a:p>
          <a:p>
            <a:r>
              <a:rPr lang="es-ES" altLang="en-US" sz="2000" b="1" i="1" dirty="0">
                <a:solidFill>
                  <a:schemeClr val="bg1"/>
                </a:solidFill>
                <a:latin typeface="Arial Narrow" panose="020B0606020202030204" pitchFamily="34" charset="0"/>
              </a:rPr>
              <a:t>No pudieron recitar la bendición para las comidas familiares.</a:t>
            </a:r>
          </a:p>
          <a:p>
            <a:r>
              <a:rPr lang="es-ES" altLang="en-US" sz="2000" b="1" i="1" dirty="0">
                <a:solidFill>
                  <a:schemeClr val="bg1"/>
                </a:solidFill>
                <a:latin typeface="Arial Narrow" panose="020B0606020202030204" pitchFamily="34" charset="0"/>
              </a:rPr>
              <a:t>No podían funcionar como discípulos de un rabino.</a:t>
            </a:r>
          </a:p>
          <a:p>
            <a:r>
              <a:rPr lang="es-ES" altLang="en-US" sz="2000" b="1" i="1" dirty="0">
                <a:solidFill>
                  <a:schemeClr val="bg1"/>
                </a:solidFill>
                <a:latin typeface="Arial Narrow" panose="020B0606020202030204" pitchFamily="34" charset="0"/>
              </a:rPr>
              <a:t>No podían entrar al templo más allá del Atrio de las Mujeres, y durante su ciclo menstrual o el período del parto, ni siquiera podían entrar al Atrio de los Gentiles.</a:t>
            </a:r>
            <a:endParaRPr lang="en-US" altLang="en-US" sz="2000" b="1"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16332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28387">
                                            <p:txEl>
                                              <p:pRg st="0" end="0"/>
                                            </p:txEl>
                                          </p:spTgt>
                                        </p:tgtEl>
                                        <p:attrNameLst>
                                          <p:attrName>style.visibility</p:attrName>
                                        </p:attrNameLst>
                                      </p:cBhvr>
                                      <p:to>
                                        <p:strVal val="visible"/>
                                      </p:to>
                                    </p:set>
                                    <p:anim calcmode="lin" valueType="num">
                                      <p:cBhvr>
                                        <p:cTn id="7" dur="500" fill="hold"/>
                                        <p:tgtEl>
                                          <p:spTgt spid="528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838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1981200" y="76200"/>
            <a:ext cx="8915400" cy="1143000"/>
          </a:xfrm>
        </p:spPr>
        <p:txBody>
          <a:bodyPr>
            <a:normAutofit/>
          </a:bodyPr>
          <a:lstStyle/>
          <a:p>
            <a:r>
              <a:rPr lang="en-US" altLang="en-US" sz="6600" dirty="0">
                <a:solidFill>
                  <a:srgbClr val="FFC000"/>
                </a:solidFill>
                <a:effectLst>
                  <a:outerShdw blurRad="38100" dist="38100" dir="2700000" algn="tl">
                    <a:srgbClr val="000000">
                      <a:alpha val="43137"/>
                    </a:srgbClr>
                  </a:outerShdw>
                </a:effectLst>
                <a:latin typeface="Freestyle Script" panose="030804020302050B0404" pitchFamily="66" charset="0"/>
              </a:rPr>
              <a:t>Role of Women cont.—Role de la </a:t>
            </a:r>
            <a:r>
              <a:rPr lang="en-US" altLang="en-US" sz="6600" dirty="0" err="1">
                <a:solidFill>
                  <a:srgbClr val="FFC000"/>
                </a:solidFill>
                <a:effectLst>
                  <a:outerShdw blurRad="38100" dist="38100" dir="2700000" algn="tl">
                    <a:srgbClr val="000000">
                      <a:alpha val="43137"/>
                    </a:srgbClr>
                  </a:outerShdw>
                </a:effectLst>
                <a:latin typeface="Freestyle Script" panose="030804020302050B0404" pitchFamily="66" charset="0"/>
              </a:rPr>
              <a:t>Mujer</a:t>
            </a:r>
            <a:endParaRPr lang="en-US" altLang="en-US" sz="6600" dirty="0">
              <a:solidFill>
                <a:srgbClr val="FFC000"/>
              </a:solidFill>
              <a:effectLst>
                <a:outerShdw blurRad="38100" dist="38100" dir="2700000" algn="tl">
                  <a:srgbClr val="000000">
                    <a:alpha val="43137"/>
                  </a:srgbClr>
                </a:outerShdw>
              </a:effectLst>
              <a:latin typeface="Freestyle Script" panose="030804020302050B0404" pitchFamily="66" charset="0"/>
            </a:endParaRPr>
          </a:p>
        </p:txBody>
      </p:sp>
      <p:sp>
        <p:nvSpPr>
          <p:cNvPr id="529411" name="Rectangle 3"/>
          <p:cNvSpPr>
            <a:spLocks noGrp="1" noChangeArrowheads="1"/>
          </p:cNvSpPr>
          <p:nvPr>
            <p:ph type="body" idx="1"/>
          </p:nvPr>
        </p:nvSpPr>
        <p:spPr>
          <a:xfrm>
            <a:off x="1981200" y="1143000"/>
            <a:ext cx="8229600" cy="5380038"/>
          </a:xfrm>
        </p:spPr>
        <p:txBody>
          <a:bodyPr>
            <a:normAutofit fontScale="92500" lnSpcReduction="10000"/>
          </a:bodyPr>
          <a:lstStyle/>
          <a:p>
            <a:r>
              <a:rPr lang="es-ES" altLang="en-US" sz="2000" b="1" i="1" dirty="0">
                <a:solidFill>
                  <a:schemeClr val="bg1"/>
                </a:solidFill>
                <a:latin typeface="Arial Narrow" panose="020B0606020202030204" pitchFamily="34" charset="0"/>
              </a:rPr>
              <a:t>En asuntos legales, excepto en condiciones limitadas, no se permitió a las mujeres dar testimonio.</a:t>
            </a:r>
          </a:p>
          <a:p>
            <a:r>
              <a:rPr lang="es-ES" altLang="en-US" sz="2000" b="1" i="1" dirty="0">
                <a:solidFill>
                  <a:schemeClr val="bg1"/>
                </a:solidFill>
                <a:latin typeface="Arial Narrow" panose="020B0606020202030204" pitchFamily="34" charset="0"/>
              </a:rPr>
              <a:t>Las mujeres no tienen derecho a heredar.</a:t>
            </a:r>
          </a:p>
          <a:p>
            <a:r>
              <a:rPr lang="es-ES" altLang="en-US" sz="2000" b="1" i="1" dirty="0">
                <a:solidFill>
                  <a:schemeClr val="bg1"/>
                </a:solidFill>
                <a:latin typeface="Arial Narrow" panose="020B0606020202030204" pitchFamily="34" charset="0"/>
              </a:rPr>
              <a:t>Mientras que los hombres pueden divorciarse, las mujeres no.</a:t>
            </a:r>
          </a:p>
          <a:p>
            <a:r>
              <a:rPr lang="es-ES" altLang="en-US" sz="2000" b="1" i="1" dirty="0">
                <a:solidFill>
                  <a:schemeClr val="bg1"/>
                </a:solidFill>
                <a:latin typeface="Arial Narrow" panose="020B0606020202030204" pitchFamily="34" charset="0"/>
              </a:rPr>
              <a:t>Hasta la edad de 12 años y medio, los padres podían organizar el compromiso de sus hijas o incluso venderlas como esclavas. El padre se quedaba con el precio de la novia.</a:t>
            </a:r>
          </a:p>
          <a:p>
            <a:r>
              <a:rPr lang="es-ES" altLang="en-US" sz="2000" b="1" i="1" dirty="0">
                <a:solidFill>
                  <a:schemeClr val="bg1"/>
                </a:solidFill>
                <a:latin typeface="Arial Narrow" panose="020B0606020202030204" pitchFamily="34" charset="0"/>
              </a:rPr>
              <a:t>Las mujeres, los esclavos y los niños se agruparon como los tres peldaños más bajos de la escala social.</a:t>
            </a:r>
          </a:p>
          <a:p>
            <a:r>
              <a:rPr lang="es-ES" altLang="en-US" sz="2000" b="1" i="1" dirty="0">
                <a:solidFill>
                  <a:schemeClr val="bg1"/>
                </a:solidFill>
                <a:latin typeface="Arial Narrow" panose="020B0606020202030204" pitchFamily="34" charset="0"/>
              </a:rPr>
              <a:t>Una mujer que salía de su casa se vio obligada a mantener el rostro oculto por un doble velo, una banda para la cabeza que cubría la frente con bandas hasta la barbilla y una redecilla. Ser visto en público sin un doble velo era motivo de divorcio.</a:t>
            </a:r>
          </a:p>
          <a:p>
            <a:r>
              <a:rPr lang="es-ES" altLang="en-US" sz="2000" b="1" i="1" dirty="0">
                <a:solidFill>
                  <a:schemeClr val="bg1"/>
                </a:solidFill>
                <a:latin typeface="Arial Narrow" panose="020B0606020202030204" pitchFamily="34" charset="0"/>
              </a:rPr>
              <a:t>Las reglas sociales prohibían a una mujer estar a solas con un hombre que no era su marido. La respuesta adecuada a una mujer casada en público era desviar la mirada. (Una conversación inapropiada era motivo de divorcio).</a:t>
            </a:r>
            <a:endParaRPr lang="en-US" altLang="en-US" sz="2000" b="1" i="1" dirty="0">
              <a:solidFill>
                <a:schemeClr val="bg1"/>
              </a:solidFill>
              <a:latin typeface="Arial Narrow" panose="020B0606020202030204" pitchFamily="34" charset="0"/>
            </a:endParaRPr>
          </a:p>
        </p:txBody>
      </p:sp>
      <p:sp>
        <p:nvSpPr>
          <p:cNvPr id="529412" name="Text Box 4"/>
          <p:cNvSpPr txBox="1">
            <a:spLocks noChangeArrowheads="1"/>
          </p:cNvSpPr>
          <p:nvPr/>
        </p:nvSpPr>
        <p:spPr bwMode="auto">
          <a:xfrm>
            <a:off x="1752600" y="5943600"/>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3200">
              <a:latin typeface="Comic Sans MS" panose="030F0702030302020204" pitchFamily="66" charset="0"/>
            </a:endParaRPr>
          </a:p>
        </p:txBody>
      </p:sp>
    </p:spTree>
    <p:extLst>
      <p:ext uri="{BB962C8B-B14F-4D97-AF65-F5344CB8AC3E}">
        <p14:creationId xmlns:p14="http://schemas.microsoft.com/office/powerpoint/2010/main" val="420997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29411">
                                            <p:txEl>
                                              <p:pRg st="0" end="0"/>
                                            </p:txEl>
                                          </p:spTgt>
                                        </p:tgtEl>
                                        <p:attrNameLst>
                                          <p:attrName>style.visibility</p:attrName>
                                        </p:attrNameLst>
                                      </p:cBhvr>
                                      <p:to>
                                        <p:strVal val="visible"/>
                                      </p:to>
                                    </p:set>
                                    <p:animEffect transition="in" filter="wipe(left)">
                                      <p:cBhvr>
                                        <p:cTn id="7" dur="500"/>
                                        <p:tgtEl>
                                          <p:spTgt spid="529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9411">
                                            <p:txEl>
                                              <p:pRg st="1" end="1"/>
                                            </p:txEl>
                                          </p:spTgt>
                                        </p:tgtEl>
                                        <p:attrNameLst>
                                          <p:attrName>style.visibility</p:attrName>
                                        </p:attrNameLst>
                                      </p:cBhvr>
                                      <p:to>
                                        <p:strVal val="visible"/>
                                      </p:to>
                                    </p:set>
                                    <p:animEffect transition="in" filter="wipe(left)">
                                      <p:cBhvr>
                                        <p:cTn id="12" dur="500"/>
                                        <p:tgtEl>
                                          <p:spTgt spid="529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9411">
                                            <p:txEl>
                                              <p:pRg st="2" end="2"/>
                                            </p:txEl>
                                          </p:spTgt>
                                        </p:tgtEl>
                                        <p:attrNameLst>
                                          <p:attrName>style.visibility</p:attrName>
                                        </p:attrNameLst>
                                      </p:cBhvr>
                                      <p:to>
                                        <p:strVal val="visible"/>
                                      </p:to>
                                    </p:set>
                                    <p:animEffect transition="in" filter="wipe(left)">
                                      <p:cBhvr>
                                        <p:cTn id="17" dur="500"/>
                                        <p:tgtEl>
                                          <p:spTgt spid="529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9411">
                                            <p:txEl>
                                              <p:pRg st="3" end="3"/>
                                            </p:txEl>
                                          </p:spTgt>
                                        </p:tgtEl>
                                        <p:attrNameLst>
                                          <p:attrName>style.visibility</p:attrName>
                                        </p:attrNameLst>
                                      </p:cBhvr>
                                      <p:to>
                                        <p:strVal val="visible"/>
                                      </p:to>
                                    </p:set>
                                    <p:animEffect transition="in" filter="wipe(left)">
                                      <p:cBhvr>
                                        <p:cTn id="22" dur="500"/>
                                        <p:tgtEl>
                                          <p:spTgt spid="529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9411">
                                            <p:txEl>
                                              <p:pRg st="4" end="4"/>
                                            </p:txEl>
                                          </p:spTgt>
                                        </p:tgtEl>
                                        <p:attrNameLst>
                                          <p:attrName>style.visibility</p:attrName>
                                        </p:attrNameLst>
                                      </p:cBhvr>
                                      <p:to>
                                        <p:strVal val="visible"/>
                                      </p:to>
                                    </p:set>
                                    <p:animEffect transition="in" filter="wipe(left)">
                                      <p:cBhvr>
                                        <p:cTn id="27" dur="500"/>
                                        <p:tgtEl>
                                          <p:spTgt spid="529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9411">
                                            <p:txEl>
                                              <p:pRg st="5" end="5"/>
                                            </p:txEl>
                                          </p:spTgt>
                                        </p:tgtEl>
                                        <p:attrNameLst>
                                          <p:attrName>style.visibility</p:attrName>
                                        </p:attrNameLst>
                                      </p:cBhvr>
                                      <p:to>
                                        <p:strVal val="visible"/>
                                      </p:to>
                                    </p:set>
                                    <p:animEffect transition="in" filter="wipe(left)">
                                      <p:cBhvr>
                                        <p:cTn id="32" dur="500"/>
                                        <p:tgtEl>
                                          <p:spTgt spid="5294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29411">
                                            <p:txEl>
                                              <p:pRg st="6" end="6"/>
                                            </p:txEl>
                                          </p:spTgt>
                                        </p:tgtEl>
                                        <p:attrNameLst>
                                          <p:attrName>style.visibility</p:attrName>
                                        </p:attrNameLst>
                                      </p:cBhvr>
                                      <p:to>
                                        <p:strVal val="visible"/>
                                      </p:to>
                                    </p:set>
                                    <p:animEffect transition="in" filter="wipe(left)">
                                      <p:cBhvr>
                                        <p:cTn id="37" dur="500"/>
                                        <p:tgtEl>
                                          <p:spTgt spid="529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753" y="407963"/>
            <a:ext cx="10156873" cy="6049108"/>
          </a:xfrm>
        </p:spPr>
        <p:txBody>
          <a:bodyPr>
            <a:normAutofit lnSpcReduction="10000"/>
          </a:bodyPr>
          <a:lstStyle/>
          <a:p>
            <a:pPr marL="0" indent="0">
              <a:buNone/>
            </a:pPr>
            <a:r>
              <a:rPr lang="es-ES" sz="2400" b="1" dirty="0">
                <a:solidFill>
                  <a:srgbClr val="FFFF99"/>
                </a:solidFill>
              </a:rPr>
              <a:t>“Quizás no sea de extrañar que las mujeres fueran las primeras en la Cuna y las últimas en la Cruz. Nunca habían conocido a un hombre como este Hombre, nunca había existido otro como éste. Un profeta y maestro que nunca las fastidiaba, nunca las adulaba, las engatusaba ni las patrocinaba; que nunca hizo chistes sobre ellas, nunca las trató como "¡Las mujeres, que Dios nos ayude!" o "¡Las damas, que Dios las bendiga!"; que reprendió sin quejarse y alabó sin condescendencia; que se tomaban en serio sus preguntas y argumentos; que nunca les trazó un mapa de su esfera, nunca las instó a ser femeninas o se burló de ellas por ser mujeres; que no tenía hacha que moler y ninguna dignidad masculina incómoda que defender; quien las tomó como las encontró completamente sin vergüenza. No hay acto, sermón, parábola en todo el Evangelio que tome prestada su acritud de la perversidad femenina; nadie podría adivinar por las palabras y los hechos de Jesús que había algo "gracioso" en la naturaleza de la mujer ".</a:t>
            </a:r>
            <a:r>
              <a:rPr lang="en-US" b="1" dirty="0">
                <a:solidFill>
                  <a:srgbClr val="FFFF99"/>
                </a:solidFill>
              </a:rPr>
              <a:t>						Dorothy Sayers</a:t>
            </a:r>
            <a:endParaRPr lang="en-US" dirty="0">
              <a:solidFill>
                <a:srgbClr val="FFFF99"/>
              </a:solidFill>
            </a:endParaRPr>
          </a:p>
        </p:txBody>
      </p:sp>
    </p:spTree>
    <p:extLst>
      <p:ext uri="{BB962C8B-B14F-4D97-AF65-F5344CB8AC3E}">
        <p14:creationId xmlns:p14="http://schemas.microsoft.com/office/powerpoint/2010/main" val="1362424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Parables/ Parabolas</a:t>
            </a:r>
          </a:p>
        </p:txBody>
      </p:sp>
      <p:sp>
        <p:nvSpPr>
          <p:cNvPr id="3" name="Content Placeholder 2"/>
          <p:cNvSpPr>
            <a:spLocks noGrp="1"/>
          </p:cNvSpPr>
          <p:nvPr>
            <p:ph idx="1"/>
          </p:nvPr>
        </p:nvSpPr>
        <p:spPr>
          <a:xfrm>
            <a:off x="2157411" y="1689599"/>
            <a:ext cx="9076315" cy="4544291"/>
          </a:xfrm>
        </p:spPr>
        <p:txBody>
          <a:bodyPr>
            <a:normAutofit fontScale="92500"/>
          </a:bodyPr>
          <a:lstStyle/>
          <a:p>
            <a:pPr marL="0" indent="0">
              <a:buNone/>
            </a:pPr>
            <a:r>
              <a:rPr lang="es-ES" sz="2800" b="1" dirty="0">
                <a:solidFill>
                  <a:srgbClr val="002060"/>
                </a:solidFill>
              </a:rPr>
              <a:t>La importancia de las parábolas puede medirse por el hecho de que en la enseñanza registrada de Jesús en los evangelios, más de un tercio se compone de parábolas.</a:t>
            </a:r>
            <a:endParaRPr lang="en-US" sz="2800" b="1" dirty="0">
              <a:solidFill>
                <a:srgbClr val="002060"/>
              </a:solidFill>
            </a:endParaRPr>
          </a:p>
          <a:p>
            <a:pPr lvl="1"/>
            <a:r>
              <a:rPr lang="es-ES" sz="2200" i="1" dirty="0"/>
              <a:t>Las parábolas son comparaciones o analogías extraídas de la vida diaria en Galilea: pesca, agricultura, eventos familiares, etc.</a:t>
            </a:r>
          </a:p>
          <a:p>
            <a:pPr lvl="1"/>
            <a:r>
              <a:rPr lang="es-ES" sz="2200" i="1" dirty="0"/>
              <a:t>Tienen la intención de mostrar la verdadera naturaleza del reino de Dios a aquellos cuyos corazones están abiertos, pero lo ocultan a los incrédulos (8: 9-10).</a:t>
            </a:r>
          </a:p>
          <a:p>
            <a:pPr lvl="1"/>
            <a:r>
              <a:rPr lang="es-ES" sz="2200" i="1" dirty="0"/>
              <a:t>Las parábolas a veces son subversivas, es decir, socavan las nociones populares y buscan un veredicto de los oyentes, planteando implícitamente la pregunta: "¿Qué piensas?"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78</a:t>
            </a:fld>
            <a:endParaRPr lang="en-US" dirty="0"/>
          </a:p>
        </p:txBody>
      </p:sp>
    </p:spTree>
    <p:extLst>
      <p:ext uri="{BB962C8B-B14F-4D97-AF65-F5344CB8AC3E}">
        <p14:creationId xmlns:p14="http://schemas.microsoft.com/office/powerpoint/2010/main" val="22482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95588" name="Rectangle 4"/>
          <p:cNvSpPr>
            <a:spLocks noGrp="1" noChangeArrowheads="1"/>
          </p:cNvSpPr>
          <p:nvPr>
            <p:ph type="title"/>
          </p:nvPr>
        </p:nvSpPr>
        <p:spPr>
          <a:xfrm>
            <a:off x="6019800" y="228600"/>
            <a:ext cx="5121812" cy="1445455"/>
          </a:xfrm>
        </p:spPr>
        <p:txBody>
          <a:bodyPr>
            <a:normAutofit fontScale="90000"/>
          </a:bodyPr>
          <a:lstStyle/>
          <a:p>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Local Color in the Story of the Sower/</a:t>
            </a:r>
            <a:r>
              <a:rPr lang="es-ES" altLang="en-US" dirty="0">
                <a:solidFill>
                  <a:srgbClr val="FFC000"/>
                </a:solidFill>
                <a:effectLst>
                  <a:outerShdw blurRad="38100" dist="38100" dir="2700000" algn="tl">
                    <a:srgbClr val="000000">
                      <a:alpha val="43137"/>
                    </a:srgbClr>
                  </a:outerShdw>
                </a:effectLst>
                <a:latin typeface="Impact" panose="020B0806030902050204" pitchFamily="34" charset="0"/>
              </a:rPr>
              <a:t>Color local en la historia del sembrador</a:t>
            </a:r>
            <a:endParaRPr lang="en-US" altLang="en-US"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195590" name="Rectangle 6"/>
          <p:cNvSpPr>
            <a:spLocks noGrp="1" noChangeArrowheads="1"/>
          </p:cNvSpPr>
          <p:nvPr>
            <p:ph type="body" sz="half" idx="2"/>
          </p:nvPr>
        </p:nvSpPr>
        <p:spPr>
          <a:xfrm>
            <a:off x="6172200" y="1793876"/>
            <a:ext cx="4038600" cy="4530725"/>
          </a:xfrm>
        </p:spPr>
        <p:txBody>
          <a:bodyPr>
            <a:normAutofit fontScale="92500" lnSpcReduction="10000"/>
          </a:bodyPr>
          <a:lstStyle/>
          <a:p>
            <a:pPr>
              <a:buFont typeface="Wingdings" panose="05000000000000000000" pitchFamily="2" charset="2"/>
              <a:buNone/>
            </a:pPr>
            <a:endParaRPr lang="es-ES" altLang="en-US" sz="2400" dirty="0">
              <a:solidFill>
                <a:srgbClr val="FFFF99"/>
              </a:solidFill>
            </a:endParaRPr>
          </a:p>
          <a:p>
            <a:pPr>
              <a:buFont typeface="Wingdings" panose="05000000000000000000" pitchFamily="2" charset="2"/>
              <a:buNone/>
            </a:pPr>
            <a:r>
              <a:rPr lang="es-ES" altLang="en-US" sz="2400" dirty="0">
                <a:solidFill>
                  <a:srgbClr val="FFFF99"/>
                </a:solidFill>
              </a:rPr>
              <a:t>Sembrar a mano hace que alguna semilla caiga inevitablemente sobre las rocas, terrenos elevados o el camino contiguo al campo.</a:t>
            </a:r>
          </a:p>
          <a:p>
            <a:pPr>
              <a:buFont typeface="Wingdings" panose="05000000000000000000" pitchFamily="2" charset="2"/>
              <a:buNone/>
            </a:pPr>
            <a:r>
              <a:rPr lang="es-ES" altLang="en-US" sz="2400" dirty="0">
                <a:solidFill>
                  <a:srgbClr val="FFFF99"/>
                </a:solidFill>
              </a:rPr>
              <a:t>En algunas regiones, la siembra precede al arado, lo que es una razón adicional por la que la semilla cae en los diferentes tipos de suelo.</a:t>
            </a:r>
            <a:endParaRPr lang="en-US" altLang="en-US" sz="2400" dirty="0">
              <a:solidFill>
                <a:srgbClr val="FFFF99"/>
              </a:solidFill>
            </a:endParaRPr>
          </a:p>
        </p:txBody>
      </p:sp>
      <p:pic>
        <p:nvPicPr>
          <p:cNvPr id="195591" name="Picture 7" descr="BAS17"/>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348"/>
          <a:stretch>
            <a:fillRect/>
          </a:stretch>
        </p:blipFill>
        <p:spPr>
          <a:xfrm>
            <a:off x="1524000" y="0"/>
            <a:ext cx="4318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53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81200" y="76200"/>
            <a:ext cx="8229600" cy="865188"/>
          </a:xfrm>
        </p:spPr>
        <p:txBody>
          <a:bodyPr/>
          <a:lstStyle/>
          <a:p>
            <a:r>
              <a:rPr lang="en-US" altLang="en-US" b="1" dirty="0">
                <a:solidFill>
                  <a:srgbClr val="FFFF99"/>
                </a:solidFill>
                <a:latin typeface="Agency FB" pitchFamily="2" charset="0"/>
              </a:rPr>
              <a:t>The Gospel Tradition/ La </a:t>
            </a:r>
            <a:r>
              <a:rPr lang="en-US" altLang="en-US" b="1" dirty="0" err="1">
                <a:solidFill>
                  <a:srgbClr val="FFFF99"/>
                </a:solidFill>
                <a:latin typeface="Agency FB" pitchFamily="2" charset="0"/>
              </a:rPr>
              <a:t>tradicion</a:t>
            </a:r>
            <a:r>
              <a:rPr lang="en-US" altLang="en-US" b="1" dirty="0">
                <a:solidFill>
                  <a:srgbClr val="FFFF99"/>
                </a:solidFill>
                <a:latin typeface="Agency FB" pitchFamily="2" charset="0"/>
              </a:rPr>
              <a:t> del </a:t>
            </a:r>
            <a:r>
              <a:rPr lang="en-US" altLang="en-US" b="1" dirty="0" err="1">
                <a:solidFill>
                  <a:srgbClr val="FFFF99"/>
                </a:solidFill>
                <a:latin typeface="Agency FB" pitchFamily="2" charset="0"/>
              </a:rPr>
              <a:t>evangelio</a:t>
            </a:r>
            <a:r>
              <a:rPr lang="en-US" altLang="en-US" b="1" dirty="0">
                <a:solidFill>
                  <a:srgbClr val="FFFF99"/>
                </a:solidFill>
                <a:latin typeface="Agency FB" pitchFamily="2" charset="0"/>
              </a:rPr>
              <a:t> </a:t>
            </a:r>
          </a:p>
        </p:txBody>
      </p:sp>
      <p:sp>
        <p:nvSpPr>
          <p:cNvPr id="86019" name="Rectangle 3"/>
          <p:cNvSpPr>
            <a:spLocks noGrp="1" noChangeArrowheads="1"/>
          </p:cNvSpPr>
          <p:nvPr>
            <p:ph type="body" idx="1"/>
          </p:nvPr>
        </p:nvSpPr>
        <p:spPr>
          <a:xfrm>
            <a:off x="1905000" y="955676"/>
            <a:ext cx="8305800" cy="5064125"/>
          </a:xfrm>
        </p:spPr>
        <p:txBody>
          <a:bodyPr>
            <a:normAutofit/>
          </a:bodyPr>
          <a:lstStyle/>
          <a:p>
            <a:pPr>
              <a:buFont typeface="Wingdings" panose="05000000000000000000" pitchFamily="2" charset="2"/>
              <a:buNone/>
            </a:pPr>
            <a:endParaRPr lang="en-US" altLang="en-US" sz="2000" dirty="0">
              <a:solidFill>
                <a:srgbClr val="FFFF99"/>
              </a:solidFill>
            </a:endParaRPr>
          </a:p>
          <a:p>
            <a:pPr>
              <a:buFont typeface="Wingdings" panose="05000000000000000000" pitchFamily="2" charset="2"/>
              <a:buNone/>
            </a:pPr>
            <a:r>
              <a:rPr lang="en-US" altLang="en-US" sz="2000" dirty="0">
                <a:solidFill>
                  <a:srgbClr val="FFFF99"/>
                </a:solidFill>
              </a:rPr>
              <a:t>c. AD 100</a:t>
            </a:r>
          </a:p>
          <a:p>
            <a:pPr>
              <a:buFont typeface="Wingdings" panose="05000000000000000000" pitchFamily="2" charset="2"/>
              <a:buNone/>
            </a:pPr>
            <a:r>
              <a:rPr lang="en-US" altLang="en-US" sz="2000" dirty="0">
                <a:solidFill>
                  <a:srgbClr val="FFFF99"/>
                </a:solidFill>
              </a:rPr>
              <a:t>c. AD   95</a:t>
            </a:r>
          </a:p>
          <a:p>
            <a:pPr>
              <a:buFont typeface="Wingdings" panose="05000000000000000000" pitchFamily="2" charset="2"/>
              <a:buNone/>
            </a:pPr>
            <a:endParaRPr lang="en-US" altLang="en-US" sz="800" dirty="0">
              <a:solidFill>
                <a:srgbClr val="FFFF99"/>
              </a:solidFill>
            </a:endParaRPr>
          </a:p>
          <a:p>
            <a:pPr>
              <a:buFont typeface="Wingdings" panose="05000000000000000000" pitchFamily="2" charset="2"/>
              <a:buNone/>
            </a:pPr>
            <a:r>
              <a:rPr lang="en-US" altLang="en-US" sz="2000" dirty="0">
                <a:solidFill>
                  <a:srgbClr val="FFFF99"/>
                </a:solidFill>
              </a:rPr>
              <a:t>c. AD   85</a:t>
            </a:r>
          </a:p>
          <a:p>
            <a:pPr>
              <a:buFont typeface="Wingdings" panose="05000000000000000000" pitchFamily="2" charset="2"/>
              <a:buNone/>
            </a:pPr>
            <a:r>
              <a:rPr lang="en-US" altLang="en-US" sz="2000" dirty="0">
                <a:solidFill>
                  <a:srgbClr val="FFFF99"/>
                </a:solidFill>
              </a:rPr>
              <a:t>c. AD   65</a:t>
            </a:r>
          </a:p>
          <a:p>
            <a:pPr>
              <a:buFont typeface="Wingdings" panose="05000000000000000000" pitchFamily="2" charset="2"/>
              <a:buNone/>
            </a:pPr>
            <a:endParaRPr lang="en-US" altLang="en-US" sz="1000" dirty="0">
              <a:solidFill>
                <a:srgbClr val="FFFF99"/>
              </a:solidFill>
            </a:endParaRPr>
          </a:p>
          <a:p>
            <a:pPr>
              <a:buFont typeface="Wingdings" panose="05000000000000000000" pitchFamily="2" charset="2"/>
              <a:buNone/>
            </a:pPr>
            <a:r>
              <a:rPr lang="en-US" altLang="en-US" sz="2000" dirty="0">
                <a:solidFill>
                  <a:srgbClr val="FFFF99"/>
                </a:solidFill>
              </a:rPr>
              <a:t>c. AD   50</a:t>
            </a:r>
          </a:p>
          <a:p>
            <a:pPr>
              <a:buFont typeface="Wingdings" panose="05000000000000000000" pitchFamily="2" charset="2"/>
              <a:buNone/>
            </a:pPr>
            <a:endParaRPr lang="en-US" altLang="en-US" sz="2000" dirty="0">
              <a:solidFill>
                <a:srgbClr val="FFFF99"/>
              </a:solidFill>
            </a:endParaRPr>
          </a:p>
          <a:p>
            <a:pPr>
              <a:buFont typeface="Wingdings" panose="05000000000000000000" pitchFamily="2" charset="2"/>
              <a:buNone/>
            </a:pPr>
            <a:r>
              <a:rPr lang="en-US" altLang="en-US" sz="2000" dirty="0">
                <a:solidFill>
                  <a:srgbClr val="FFFF99"/>
                </a:solidFill>
              </a:rPr>
              <a:t>c. AD   30</a:t>
            </a:r>
          </a:p>
        </p:txBody>
      </p:sp>
      <p:sp>
        <p:nvSpPr>
          <p:cNvPr id="86020" name="Text Box 4"/>
          <p:cNvSpPr txBox="1">
            <a:spLocks noChangeArrowheads="1"/>
          </p:cNvSpPr>
          <p:nvPr/>
        </p:nvSpPr>
        <p:spPr bwMode="auto">
          <a:xfrm>
            <a:off x="4114800" y="10810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86021" name="Text Box 5"/>
          <p:cNvSpPr txBox="1">
            <a:spLocks noChangeArrowheads="1"/>
          </p:cNvSpPr>
          <p:nvPr/>
        </p:nvSpPr>
        <p:spPr bwMode="auto">
          <a:xfrm>
            <a:off x="4114800" y="1371601"/>
            <a:ext cx="16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err="1">
                <a:solidFill>
                  <a:srgbClr val="FFFF99"/>
                </a:solidFill>
                <a:latin typeface="Arial Narrow" panose="020B0606020202030204" pitchFamily="34" charset="0"/>
              </a:rPr>
              <a:t>Muerte</a:t>
            </a:r>
            <a:r>
              <a:rPr lang="en-US" altLang="en-US" sz="2000" b="1" i="1" dirty="0">
                <a:solidFill>
                  <a:srgbClr val="FFFF99"/>
                </a:solidFill>
                <a:latin typeface="Arial Narrow" panose="020B0606020202030204" pitchFamily="34" charset="0"/>
              </a:rPr>
              <a:t> de los </a:t>
            </a:r>
            <a:r>
              <a:rPr lang="en-US" altLang="en-US" sz="2000" b="1" i="1" dirty="0" err="1">
                <a:solidFill>
                  <a:srgbClr val="FFFF99"/>
                </a:solidFill>
                <a:latin typeface="Arial Narrow" panose="020B0606020202030204" pitchFamily="34" charset="0"/>
              </a:rPr>
              <a:t>apostoles</a:t>
            </a:r>
            <a:r>
              <a:rPr lang="en-US" altLang="en-US" sz="2000" b="1" i="1" dirty="0">
                <a:solidFill>
                  <a:srgbClr val="FFFF99"/>
                </a:solidFill>
                <a:latin typeface="Arial Narrow" panose="020B0606020202030204" pitchFamily="34" charset="0"/>
              </a:rPr>
              <a:t> </a:t>
            </a:r>
          </a:p>
        </p:txBody>
      </p:sp>
      <p:sp>
        <p:nvSpPr>
          <p:cNvPr id="86022" name="Text Box 6"/>
          <p:cNvSpPr txBox="1">
            <a:spLocks noChangeArrowheads="1"/>
          </p:cNvSpPr>
          <p:nvPr/>
        </p:nvSpPr>
        <p:spPr bwMode="auto">
          <a:xfrm>
            <a:off x="4114800" y="4343400"/>
            <a:ext cx="27432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FF6600"/>
                </a:solidFill>
              </a:rPr>
              <a:t>ETAPA ORAL</a:t>
            </a:r>
          </a:p>
          <a:p>
            <a:pPr>
              <a:spcBef>
                <a:spcPct val="50000"/>
              </a:spcBef>
            </a:pPr>
            <a:r>
              <a:rPr lang="en-US" altLang="en-US" sz="2000" b="1" i="1" dirty="0">
                <a:solidFill>
                  <a:srgbClr val="FFFF99"/>
                </a:solidFill>
                <a:latin typeface="Arial Narrow" panose="020B0606020202030204" pitchFamily="34" charset="0"/>
              </a:rPr>
              <a:t>Las voces </a:t>
            </a:r>
            <a:r>
              <a:rPr lang="en-US" altLang="en-US" sz="2000" b="1" i="1" dirty="0" err="1">
                <a:solidFill>
                  <a:srgbClr val="FFFF99"/>
                </a:solidFill>
                <a:latin typeface="Arial Narrow" panose="020B0606020202030204" pitchFamily="34" charset="0"/>
              </a:rPr>
              <a:t>vivas</a:t>
            </a:r>
            <a:r>
              <a:rPr lang="en-US" altLang="en-US" sz="2000" b="1" i="1" dirty="0">
                <a:solidFill>
                  <a:srgbClr val="FFFF99"/>
                </a:solidFill>
                <a:latin typeface="Arial Narrow" panose="020B0606020202030204" pitchFamily="34" charset="0"/>
              </a:rPr>
              <a:t> de los </a:t>
            </a:r>
            <a:r>
              <a:rPr lang="en-US" altLang="en-US" sz="2000" b="1" i="1" dirty="0" err="1">
                <a:solidFill>
                  <a:srgbClr val="FFFF99"/>
                </a:solidFill>
                <a:latin typeface="Arial Narrow" panose="020B0606020202030204" pitchFamily="34" charset="0"/>
              </a:rPr>
              <a:t>apostoles</a:t>
            </a:r>
            <a:r>
              <a:rPr lang="en-US" altLang="en-US" sz="2000" b="1" i="1" dirty="0">
                <a:solidFill>
                  <a:srgbClr val="FFFF99"/>
                </a:solidFill>
                <a:latin typeface="Arial Narrow" panose="020B0606020202030204" pitchFamily="34" charset="0"/>
              </a:rPr>
              <a:t> y </a:t>
            </a:r>
            <a:r>
              <a:rPr lang="en-US" altLang="en-US" sz="2000" b="1" i="1" dirty="0" err="1">
                <a:solidFill>
                  <a:srgbClr val="FFFF99"/>
                </a:solidFill>
                <a:latin typeface="Arial Narrow" panose="020B0606020202030204" pitchFamily="34" charset="0"/>
              </a:rPr>
              <a:t>otros</a:t>
            </a:r>
            <a:r>
              <a:rPr lang="en-US" altLang="en-US" sz="2000" b="1" i="1" dirty="0">
                <a:solidFill>
                  <a:srgbClr val="FFFF99"/>
                </a:solidFill>
                <a:latin typeface="Arial Narrow" panose="020B0606020202030204" pitchFamily="34" charset="0"/>
              </a:rPr>
              <a:t> </a:t>
            </a:r>
            <a:r>
              <a:rPr lang="en-US" altLang="en-US" sz="2000" b="1" i="1" dirty="0" err="1">
                <a:solidFill>
                  <a:srgbClr val="FFFF99"/>
                </a:solidFill>
                <a:latin typeface="Arial Narrow" panose="020B0606020202030204" pitchFamily="34" charset="0"/>
              </a:rPr>
              <a:t>testigos</a:t>
            </a:r>
            <a:endParaRPr lang="en-US" altLang="en-US" sz="2000" b="1" i="1" dirty="0">
              <a:solidFill>
                <a:srgbClr val="FFFF99"/>
              </a:solidFill>
              <a:latin typeface="Arial Narrow" panose="020B0606020202030204" pitchFamily="34" charset="0"/>
            </a:endParaRPr>
          </a:p>
        </p:txBody>
      </p:sp>
      <p:sp>
        <p:nvSpPr>
          <p:cNvPr id="86023" name="Line 7"/>
          <p:cNvSpPr>
            <a:spLocks noChangeShapeType="1"/>
          </p:cNvSpPr>
          <p:nvPr/>
        </p:nvSpPr>
        <p:spPr bwMode="auto">
          <a:xfrm>
            <a:off x="4038600" y="1143000"/>
            <a:ext cx="0" cy="4724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4" name="Line 8"/>
          <p:cNvSpPr>
            <a:spLocks noChangeShapeType="1"/>
          </p:cNvSpPr>
          <p:nvPr/>
        </p:nvSpPr>
        <p:spPr bwMode="auto">
          <a:xfrm>
            <a:off x="4038600" y="1143000"/>
            <a:ext cx="1676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5" name="Line 9"/>
          <p:cNvSpPr>
            <a:spLocks noChangeShapeType="1"/>
          </p:cNvSpPr>
          <p:nvPr/>
        </p:nvSpPr>
        <p:spPr bwMode="auto">
          <a:xfrm>
            <a:off x="5715000" y="1143000"/>
            <a:ext cx="0" cy="3200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6" name="Line 10"/>
          <p:cNvSpPr>
            <a:spLocks noChangeShapeType="1"/>
          </p:cNvSpPr>
          <p:nvPr/>
        </p:nvSpPr>
        <p:spPr bwMode="auto">
          <a:xfrm>
            <a:off x="5715000" y="4343400"/>
            <a:ext cx="914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7" name="Line 11"/>
          <p:cNvSpPr>
            <a:spLocks noChangeShapeType="1"/>
          </p:cNvSpPr>
          <p:nvPr/>
        </p:nvSpPr>
        <p:spPr bwMode="auto">
          <a:xfrm>
            <a:off x="6629400" y="4343400"/>
            <a:ext cx="0" cy="1524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8" name="Line 12"/>
          <p:cNvSpPr>
            <a:spLocks noChangeShapeType="1"/>
          </p:cNvSpPr>
          <p:nvPr/>
        </p:nvSpPr>
        <p:spPr bwMode="auto">
          <a:xfrm flipV="1">
            <a:off x="4038600" y="5867400"/>
            <a:ext cx="2590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9" name="Line 13"/>
          <p:cNvSpPr>
            <a:spLocks noChangeShapeType="1"/>
          </p:cNvSpPr>
          <p:nvPr/>
        </p:nvSpPr>
        <p:spPr bwMode="auto">
          <a:xfrm flipV="1">
            <a:off x="4876800" y="2286000"/>
            <a:ext cx="0" cy="1828800"/>
          </a:xfrm>
          <a:prstGeom prst="line">
            <a:avLst/>
          </a:prstGeom>
          <a:noFill/>
          <a:ln w="5715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0" name="Text Box 14"/>
          <p:cNvSpPr txBox="1">
            <a:spLocks noChangeArrowheads="1"/>
          </p:cNvSpPr>
          <p:nvPr/>
        </p:nvSpPr>
        <p:spPr bwMode="auto">
          <a:xfrm>
            <a:off x="7086600" y="4114801"/>
            <a:ext cx="3276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err="1">
                <a:solidFill>
                  <a:srgbClr val="99FF33"/>
                </a:solidFill>
              </a:rPr>
              <a:t>Posible</a:t>
            </a:r>
            <a:r>
              <a:rPr lang="en-US" altLang="en-US" sz="2000" b="1" i="1" dirty="0">
                <a:solidFill>
                  <a:srgbClr val="99FF33"/>
                </a:solidFill>
              </a:rPr>
              <a:t> </a:t>
            </a:r>
            <a:r>
              <a:rPr lang="en-US" altLang="en-US" sz="2000" b="1" i="1" dirty="0" err="1">
                <a:solidFill>
                  <a:srgbClr val="99FF33"/>
                </a:solidFill>
              </a:rPr>
              <a:t>existencia</a:t>
            </a:r>
            <a:r>
              <a:rPr lang="en-US" altLang="en-US" sz="2000" b="1" i="1" dirty="0">
                <a:solidFill>
                  <a:srgbClr val="99FF33"/>
                </a:solidFill>
              </a:rPr>
              <a:t> de </a:t>
            </a:r>
            <a:r>
              <a:rPr lang="en-US" altLang="en-US" sz="2000" b="1" i="1" dirty="0" err="1">
                <a:solidFill>
                  <a:srgbClr val="99FF33"/>
                </a:solidFill>
              </a:rPr>
              <a:t>pequeñas</a:t>
            </a:r>
            <a:r>
              <a:rPr lang="en-US" altLang="en-US" sz="2000" b="1" i="1" dirty="0">
                <a:solidFill>
                  <a:srgbClr val="99FF33"/>
                </a:solidFill>
              </a:rPr>
              <a:t> </a:t>
            </a:r>
            <a:r>
              <a:rPr lang="en-US" altLang="en-US" sz="2000" b="1" i="1" dirty="0" err="1">
                <a:solidFill>
                  <a:srgbClr val="99FF33"/>
                </a:solidFill>
              </a:rPr>
              <a:t>colecciones</a:t>
            </a:r>
            <a:r>
              <a:rPr lang="en-US" altLang="en-US" sz="2000" b="1" i="1" dirty="0">
                <a:solidFill>
                  <a:srgbClr val="99FF33"/>
                </a:solidFill>
              </a:rPr>
              <a:t> de </a:t>
            </a:r>
            <a:r>
              <a:rPr lang="en-US" altLang="en-US" sz="2000" b="1" i="1" dirty="0" err="1">
                <a:solidFill>
                  <a:srgbClr val="99FF33"/>
                </a:solidFill>
              </a:rPr>
              <a:t>dichos</a:t>
            </a:r>
            <a:r>
              <a:rPr lang="en-US" altLang="en-US" sz="2000" b="1" i="1" dirty="0">
                <a:solidFill>
                  <a:srgbClr val="99FF33"/>
                </a:solidFill>
              </a:rPr>
              <a:t> de Jesus (cf. Lc. 1:1-4)</a:t>
            </a:r>
          </a:p>
        </p:txBody>
      </p:sp>
      <p:sp>
        <p:nvSpPr>
          <p:cNvPr id="86031" name="Line 15"/>
          <p:cNvSpPr>
            <a:spLocks noChangeShapeType="1"/>
          </p:cNvSpPr>
          <p:nvPr/>
        </p:nvSpPr>
        <p:spPr bwMode="auto">
          <a:xfrm>
            <a:off x="6705600" y="4267200"/>
            <a:ext cx="0" cy="1143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2" name="Line 16"/>
          <p:cNvSpPr>
            <a:spLocks noChangeShapeType="1"/>
          </p:cNvSpPr>
          <p:nvPr/>
        </p:nvSpPr>
        <p:spPr bwMode="auto">
          <a:xfrm>
            <a:off x="6705600" y="5410200"/>
            <a:ext cx="3352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3" name="Line 17"/>
          <p:cNvSpPr>
            <a:spLocks noChangeShapeType="1"/>
          </p:cNvSpPr>
          <p:nvPr/>
        </p:nvSpPr>
        <p:spPr bwMode="auto">
          <a:xfrm flipV="1">
            <a:off x="10058400" y="1143000"/>
            <a:ext cx="0" cy="4267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4" name="Line 18"/>
          <p:cNvSpPr>
            <a:spLocks noChangeShapeType="1"/>
          </p:cNvSpPr>
          <p:nvPr/>
        </p:nvSpPr>
        <p:spPr bwMode="auto">
          <a:xfrm>
            <a:off x="5791200" y="4267200"/>
            <a:ext cx="914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5" name="Line 19"/>
          <p:cNvSpPr>
            <a:spLocks noChangeShapeType="1"/>
          </p:cNvSpPr>
          <p:nvPr/>
        </p:nvSpPr>
        <p:spPr bwMode="auto">
          <a:xfrm flipV="1">
            <a:off x="5791200" y="1143000"/>
            <a:ext cx="0" cy="3124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6" name="Line 20"/>
          <p:cNvSpPr>
            <a:spLocks noChangeShapeType="1"/>
          </p:cNvSpPr>
          <p:nvPr/>
        </p:nvSpPr>
        <p:spPr bwMode="auto">
          <a:xfrm>
            <a:off x="5791200" y="1143000"/>
            <a:ext cx="42672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7" name="Text Box 21"/>
          <p:cNvSpPr txBox="1">
            <a:spLocks noChangeArrowheads="1"/>
          </p:cNvSpPr>
          <p:nvPr/>
        </p:nvSpPr>
        <p:spPr bwMode="auto">
          <a:xfrm>
            <a:off x="5943600" y="1861633"/>
            <a:ext cx="40386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pPr>
            <a:r>
              <a:rPr lang="en-US" altLang="en-US" sz="2400" dirty="0" err="1">
                <a:solidFill>
                  <a:srgbClr val="FFFF00"/>
                </a:solidFill>
                <a:latin typeface="Arial Rounded MT Bold" pitchFamily="34" charset="0"/>
              </a:rPr>
              <a:t>Evangelio</a:t>
            </a:r>
            <a:r>
              <a:rPr lang="en-US" altLang="en-US" sz="2400" dirty="0">
                <a:solidFill>
                  <a:srgbClr val="FFFF00"/>
                </a:solidFill>
                <a:latin typeface="Arial Rounded MT Bold" pitchFamily="34" charset="0"/>
              </a:rPr>
              <a:t> de Juan </a:t>
            </a:r>
          </a:p>
          <a:p>
            <a:pPr>
              <a:lnSpc>
                <a:spcPct val="80000"/>
              </a:lnSpc>
              <a:spcBef>
                <a:spcPct val="50000"/>
              </a:spcBef>
            </a:pPr>
            <a:endParaRPr lang="en-US" altLang="en-US" sz="800" dirty="0">
              <a:latin typeface="Arial Rounded MT Bold" pitchFamily="34" charset="0"/>
            </a:endParaRPr>
          </a:p>
          <a:p>
            <a:pPr>
              <a:lnSpc>
                <a:spcPct val="80000"/>
              </a:lnSpc>
              <a:spcBef>
                <a:spcPct val="50000"/>
              </a:spcBef>
            </a:pPr>
            <a:r>
              <a:rPr lang="en-US" altLang="en-US" sz="2400" dirty="0" err="1">
                <a:solidFill>
                  <a:srgbClr val="FFFF00"/>
                </a:solidFill>
                <a:latin typeface="Arial Rounded MT Bold" pitchFamily="34" charset="0"/>
              </a:rPr>
              <a:t>Evangelio</a:t>
            </a:r>
            <a:r>
              <a:rPr lang="en-US" altLang="en-US" sz="2400" dirty="0">
                <a:solidFill>
                  <a:srgbClr val="FFFF00"/>
                </a:solidFill>
                <a:latin typeface="Arial Rounded MT Bold" pitchFamily="34" charset="0"/>
              </a:rPr>
              <a:t> de Mateo y Lucas</a:t>
            </a:r>
          </a:p>
          <a:p>
            <a:pPr>
              <a:spcBef>
                <a:spcPct val="50000"/>
              </a:spcBef>
            </a:pPr>
            <a:r>
              <a:rPr lang="en-US" altLang="en-US" sz="2400" dirty="0" err="1">
                <a:solidFill>
                  <a:srgbClr val="FFFF00"/>
                </a:solidFill>
                <a:latin typeface="Arial Rounded MT Bold" pitchFamily="34" charset="0"/>
              </a:rPr>
              <a:t>Evangelio</a:t>
            </a:r>
            <a:r>
              <a:rPr lang="en-US" altLang="en-US" sz="2400" dirty="0">
                <a:solidFill>
                  <a:srgbClr val="FFFF00"/>
                </a:solidFill>
                <a:latin typeface="Arial Rounded MT Bold" pitchFamily="34" charset="0"/>
              </a:rPr>
              <a:t> de Marcos</a:t>
            </a:r>
          </a:p>
          <a:p>
            <a:pPr>
              <a:spcBef>
                <a:spcPct val="50000"/>
              </a:spcBef>
            </a:pPr>
            <a:r>
              <a:rPr lang="en-US" altLang="en-US" sz="2400" dirty="0" err="1">
                <a:solidFill>
                  <a:srgbClr val="99FF33"/>
                </a:solidFill>
                <a:latin typeface="Arial Rounded MT Bold" pitchFamily="34" charset="0"/>
              </a:rPr>
              <a:t>Comienzo</a:t>
            </a:r>
            <a:r>
              <a:rPr lang="en-US" altLang="en-US" sz="2400" dirty="0">
                <a:solidFill>
                  <a:srgbClr val="99FF33"/>
                </a:solidFill>
                <a:latin typeface="Arial Rounded MT Bold" pitchFamily="34" charset="0"/>
              </a:rPr>
              <a:t> de carta de Pablo</a:t>
            </a:r>
          </a:p>
        </p:txBody>
      </p:sp>
      <p:sp>
        <p:nvSpPr>
          <p:cNvPr id="86038" name="Text Box 22"/>
          <p:cNvSpPr txBox="1">
            <a:spLocks noChangeArrowheads="1"/>
          </p:cNvSpPr>
          <p:nvPr/>
        </p:nvSpPr>
        <p:spPr bwMode="auto">
          <a:xfrm>
            <a:off x="7239000" y="1143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FF6600"/>
                </a:solidFill>
              </a:rPr>
              <a:t>ETAPA ESCRITA</a:t>
            </a:r>
          </a:p>
        </p:txBody>
      </p:sp>
    </p:spTree>
    <p:extLst>
      <p:ext uri="{BB962C8B-B14F-4D97-AF65-F5344CB8AC3E}">
        <p14:creationId xmlns:p14="http://schemas.microsoft.com/office/powerpoint/2010/main" val="476771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6022">
                                            <p:txEl>
                                              <p:pRg st="1" end="1"/>
                                            </p:txEl>
                                          </p:spTgt>
                                        </p:tgtEl>
                                        <p:attrNameLst>
                                          <p:attrName>style.visibility</p:attrName>
                                        </p:attrNameLst>
                                      </p:cBhvr>
                                      <p:to>
                                        <p:strVal val="visible"/>
                                      </p:to>
                                    </p:set>
                                    <p:anim calcmode="lin" valueType="num">
                                      <p:cBhvr>
                                        <p:cTn id="7" dur="500" fill="hold"/>
                                        <p:tgtEl>
                                          <p:spTgt spid="8602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60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6022">
                                            <p:txEl>
                                              <p:pRg st="0" end="0"/>
                                            </p:txEl>
                                          </p:spTgt>
                                        </p:tgtEl>
                                        <p:attrNameLst>
                                          <p:attrName>style.visibility</p:attrName>
                                        </p:attrNameLst>
                                      </p:cBhvr>
                                      <p:to>
                                        <p:strVal val="visible"/>
                                      </p:to>
                                    </p:set>
                                    <p:anim calcmode="lin" valueType="num">
                                      <p:cBhvr>
                                        <p:cTn id="13" dur="500" fill="hold"/>
                                        <p:tgtEl>
                                          <p:spTgt spid="8602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60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86029"/>
                                        </p:tgtEl>
                                        <p:attrNameLst>
                                          <p:attrName>style.visibility</p:attrName>
                                        </p:attrNameLst>
                                      </p:cBhvr>
                                      <p:to>
                                        <p:strVal val="visible"/>
                                      </p:to>
                                    </p:set>
                                    <p:animEffect transition="in" filter="wipe(down)">
                                      <p:cBhvr>
                                        <p:cTn id="19" dur="500"/>
                                        <p:tgtEl>
                                          <p:spTgt spid="86029"/>
                                        </p:tgtEl>
                                      </p:cBhvr>
                                    </p:animEffect>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86021">
                                            <p:txEl>
                                              <p:pRg st="0" end="0"/>
                                            </p:txEl>
                                          </p:spTgt>
                                        </p:tgtEl>
                                        <p:attrNameLst>
                                          <p:attrName>style.visibility</p:attrName>
                                        </p:attrNameLst>
                                      </p:cBhvr>
                                      <p:to>
                                        <p:strVal val="visible"/>
                                      </p:to>
                                    </p:set>
                                    <p:anim calcmode="lin" valueType="num">
                                      <p:cBhvr>
                                        <p:cTn id="23" dur="500" fill="hold"/>
                                        <p:tgtEl>
                                          <p:spTgt spid="86021">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60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86030">
                                            <p:txEl>
                                              <p:pRg st="0" end="0"/>
                                            </p:txEl>
                                          </p:spTgt>
                                        </p:tgtEl>
                                        <p:attrNameLst>
                                          <p:attrName>style.visibility</p:attrName>
                                        </p:attrNameLst>
                                      </p:cBhvr>
                                      <p:to>
                                        <p:strVal val="visible"/>
                                      </p:to>
                                    </p:set>
                                    <p:anim calcmode="lin" valueType="num">
                                      <p:cBhvr>
                                        <p:cTn id="29" dur="500" fill="hold"/>
                                        <p:tgtEl>
                                          <p:spTgt spid="86030">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60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86037">
                                            <p:txEl>
                                              <p:pRg st="4" end="4"/>
                                            </p:txEl>
                                          </p:spTgt>
                                        </p:tgtEl>
                                        <p:attrNameLst>
                                          <p:attrName>style.visibility</p:attrName>
                                        </p:attrNameLst>
                                      </p:cBhvr>
                                      <p:to>
                                        <p:strVal val="visible"/>
                                      </p:to>
                                    </p:set>
                                    <p:anim calcmode="lin" valueType="num">
                                      <p:cBhvr>
                                        <p:cTn id="35" dur="500" fill="hold"/>
                                        <p:tgtEl>
                                          <p:spTgt spid="8603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603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86037">
                                            <p:txEl>
                                              <p:pRg st="3" end="3"/>
                                            </p:txEl>
                                          </p:spTgt>
                                        </p:tgtEl>
                                        <p:attrNameLst>
                                          <p:attrName>style.visibility</p:attrName>
                                        </p:attrNameLst>
                                      </p:cBhvr>
                                      <p:to>
                                        <p:strVal val="visible"/>
                                      </p:to>
                                    </p:set>
                                    <p:anim calcmode="lin" valueType="num">
                                      <p:cBhvr>
                                        <p:cTn id="41" dur="500" fill="hold"/>
                                        <p:tgtEl>
                                          <p:spTgt spid="8603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8603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86037">
                                            <p:txEl>
                                              <p:pRg st="0" end="0"/>
                                            </p:txEl>
                                          </p:spTgt>
                                        </p:tgtEl>
                                        <p:attrNameLst>
                                          <p:attrName>style.visibility</p:attrName>
                                        </p:attrNameLst>
                                      </p:cBhvr>
                                      <p:to>
                                        <p:strVal val="visible"/>
                                      </p:to>
                                    </p:set>
                                    <p:anim calcmode="lin" valueType="num">
                                      <p:cBhvr>
                                        <p:cTn id="47" dur="500" fill="hold"/>
                                        <p:tgtEl>
                                          <p:spTgt spid="86037">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860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86037">
                                            <p:txEl>
                                              <p:pRg st="2" end="2"/>
                                            </p:txEl>
                                          </p:spTgt>
                                        </p:tgtEl>
                                        <p:attrNameLst>
                                          <p:attrName>style.visibility</p:attrName>
                                        </p:attrNameLst>
                                      </p:cBhvr>
                                      <p:to>
                                        <p:strVal val="visible"/>
                                      </p:to>
                                    </p:set>
                                    <p:anim calcmode="lin" valueType="num">
                                      <p:cBhvr>
                                        <p:cTn id="53" dur="500" fill="hold"/>
                                        <p:tgtEl>
                                          <p:spTgt spid="86037">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8603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Jesus’ Family/ Familia de Jesus </a:t>
            </a:r>
          </a:p>
        </p:txBody>
      </p:sp>
      <p:sp>
        <p:nvSpPr>
          <p:cNvPr id="3" name="Content Placeholder 2"/>
          <p:cNvSpPr>
            <a:spLocks noGrp="1"/>
          </p:cNvSpPr>
          <p:nvPr>
            <p:ph idx="1"/>
          </p:nvPr>
        </p:nvSpPr>
        <p:spPr>
          <a:xfrm>
            <a:off x="2513012" y="1839690"/>
            <a:ext cx="8915400" cy="4394200"/>
          </a:xfrm>
        </p:spPr>
        <p:txBody>
          <a:bodyPr>
            <a:normAutofit lnSpcReduction="10000"/>
          </a:bodyPr>
          <a:lstStyle/>
          <a:p>
            <a:pPr marL="0" indent="0">
              <a:buNone/>
            </a:pPr>
            <a:r>
              <a:rPr lang="es-ES" sz="2800" b="1" dirty="0">
                <a:solidFill>
                  <a:srgbClr val="002060"/>
                </a:solidFill>
              </a:rPr>
              <a:t>Si bien los tres Sinópticos registran el incidente de la madre y los hermanos de Jesús que querían verlo, solo Marcos indica que pensaron que se había vuelto mentalmente trastornado (cf. Mc. 3:21).</a:t>
            </a:r>
            <a:endParaRPr lang="en-US" sz="2800" b="1" dirty="0">
              <a:solidFill>
                <a:srgbClr val="002060"/>
              </a:solidFill>
            </a:endParaRPr>
          </a:p>
          <a:p>
            <a:pPr lvl="1"/>
            <a:r>
              <a:rPr lang="es-ES" sz="2200" i="1" dirty="0"/>
              <a:t>El evangelio de Juan agrega que sus hermanos no creyeron en él al principio (</a:t>
            </a:r>
            <a:r>
              <a:rPr lang="es-ES" sz="2200" i="1" dirty="0" err="1"/>
              <a:t>Jn</a:t>
            </a:r>
            <a:r>
              <a:rPr lang="es-ES" sz="2200" i="1" dirty="0"/>
              <a:t>. 7: 2-5), aunque más tarde Jesús se le aparecería a su medio hermano Santiago (1 Co. 15: 7).</a:t>
            </a:r>
          </a:p>
          <a:p>
            <a:pPr lvl="1"/>
            <a:r>
              <a:rPr lang="es-ES" sz="2200" i="1" dirty="0"/>
              <a:t>Sin embargo, Jesús dejó en claro que su ministerio tenía prioridad sobre las lealtades familiares.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53698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Jesus and Nature/ Jesus y la </a:t>
            </a:r>
            <a:r>
              <a:rPr lang="en-US" b="1" dirty="0" err="1">
                <a:solidFill>
                  <a:srgbClr val="C00000"/>
                </a:solidFill>
              </a:rPr>
              <a:t>Naturaleza</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El incidente del apaciguamiento de la tormenta se convirtió en otra ocasión de asombro.</a:t>
            </a:r>
            <a:endParaRPr lang="en-US" sz="2800" b="1" dirty="0">
              <a:solidFill>
                <a:srgbClr val="002060"/>
              </a:solidFill>
            </a:endParaRPr>
          </a:p>
          <a:p>
            <a:pPr lvl="1"/>
            <a:r>
              <a:rPr lang="es-ES" sz="2200" i="1" dirty="0"/>
              <a:t>El hecho de que Jesús tuviera poder sobre los elementos del mar y el clima eran señales increíbles que apuntaban a su divinidad.</a:t>
            </a:r>
          </a:p>
          <a:p>
            <a:pPr lvl="1"/>
            <a:r>
              <a:rPr lang="es-ES" sz="2200" i="1" dirty="0"/>
              <a:t>Hizo que los discípulos hicieran la más básica de todas las preguntas y, de hecho, la pregunta que Lucas quiere hacer a sus lectores: "¿Quién es este?"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40613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Demons/ </a:t>
            </a:r>
            <a:r>
              <a:rPr lang="en-US" b="1" dirty="0" err="1">
                <a:solidFill>
                  <a:srgbClr val="C00000"/>
                </a:solidFill>
              </a:rPr>
              <a:t>Demonios</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a:solidFill>
                  <a:srgbClr val="002060"/>
                </a:solidFill>
              </a:rPr>
              <a:t>Jesús </a:t>
            </a:r>
            <a:r>
              <a:rPr lang="en-US" sz="2800" b="1" dirty="0" err="1">
                <a:solidFill>
                  <a:srgbClr val="002060"/>
                </a:solidFill>
              </a:rPr>
              <a:t>fue</a:t>
            </a:r>
            <a:r>
              <a:rPr lang="en-US" sz="2800" b="1" dirty="0">
                <a:solidFill>
                  <a:srgbClr val="002060"/>
                </a:solidFill>
              </a:rPr>
              <a:t> </a:t>
            </a:r>
            <a:r>
              <a:rPr lang="en-US" sz="2800" b="1" dirty="0" err="1">
                <a:solidFill>
                  <a:srgbClr val="002060"/>
                </a:solidFill>
              </a:rPr>
              <a:t>confrontado</a:t>
            </a:r>
            <a:r>
              <a:rPr lang="en-US" sz="2800" b="1" dirty="0">
                <a:solidFill>
                  <a:srgbClr val="002060"/>
                </a:solidFill>
              </a:rPr>
              <a:t> </a:t>
            </a:r>
            <a:r>
              <a:rPr lang="en-US" sz="2800" b="1" dirty="0" err="1">
                <a:solidFill>
                  <a:srgbClr val="002060"/>
                </a:solidFill>
              </a:rPr>
              <a:t>repetidamente</a:t>
            </a:r>
            <a:r>
              <a:rPr lang="en-US" sz="2800" b="1" dirty="0">
                <a:solidFill>
                  <a:srgbClr val="002060"/>
                </a:solidFill>
              </a:rPr>
              <a:t> por personas </a:t>
            </a:r>
            <a:r>
              <a:rPr lang="en-US" sz="2800" b="1" dirty="0" err="1">
                <a:solidFill>
                  <a:srgbClr val="002060"/>
                </a:solidFill>
              </a:rPr>
              <a:t>demonizadas</a:t>
            </a:r>
            <a:r>
              <a:rPr lang="en-US" sz="2800" b="1" dirty="0">
                <a:solidFill>
                  <a:srgbClr val="002060"/>
                </a:solidFill>
              </a:rPr>
              <a:t> (4: 31-36, 41; 8: 26-39; 9: 37-43).</a:t>
            </a:r>
          </a:p>
          <a:p>
            <a:pPr lvl="1"/>
            <a:r>
              <a:rPr lang="es-ES" sz="2200" i="1" dirty="0"/>
              <a:t>Comparó su poder sobre los demonios con el poder de Dios sobre los magos egipcios durante el éxodo (11:20; cf. Ex 8:19).</a:t>
            </a:r>
          </a:p>
          <a:p>
            <a:pPr lvl="1"/>
            <a:r>
              <a:rPr lang="es-ES" sz="2200" i="1" dirty="0"/>
              <a:t>A veces, la demonización estaba relacionada con la enfermedad y en otras ocasiones con la locura, aunque esta no es una conexión necesaria.</a:t>
            </a:r>
          </a:p>
        </p:txBody>
      </p:sp>
      <p:sp>
        <p:nvSpPr>
          <p:cNvPr id="4" name="Slide Number Placeholder 3"/>
          <p:cNvSpPr>
            <a:spLocks noGrp="1"/>
          </p:cNvSpPr>
          <p:nvPr>
            <p:ph type="sldNum" sz="quarter" idx="12"/>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41867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79205" name="Picture 5" descr="NTA196"/>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133637" y="1"/>
            <a:ext cx="9698486" cy="55951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6" name="Text Box 6"/>
          <p:cNvSpPr txBox="1">
            <a:spLocks noChangeArrowheads="1"/>
          </p:cNvSpPr>
          <p:nvPr/>
        </p:nvSpPr>
        <p:spPr bwMode="auto">
          <a:xfrm>
            <a:off x="194024" y="5490912"/>
            <a:ext cx="115777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n-US" sz="2000" b="1" dirty="0" err="1">
                <a:solidFill>
                  <a:srgbClr val="FFFF99"/>
                </a:solidFill>
              </a:rPr>
              <a:t>Kursi</a:t>
            </a:r>
            <a:r>
              <a:rPr lang="es-ES" altLang="en-US" sz="2000" b="1" dirty="0">
                <a:solidFill>
                  <a:srgbClr val="FFFF99"/>
                </a:solidFill>
              </a:rPr>
              <a:t>, probablemente una versión semítica de </a:t>
            </a:r>
            <a:r>
              <a:rPr lang="es-ES" altLang="en-US" sz="2000" b="1" dirty="0" err="1">
                <a:solidFill>
                  <a:srgbClr val="FFFF99"/>
                </a:solidFill>
              </a:rPr>
              <a:t>Gergesa</a:t>
            </a:r>
            <a:r>
              <a:rPr lang="es-ES" altLang="en-US" sz="2000" b="1" dirty="0">
                <a:solidFill>
                  <a:srgbClr val="FFFF99"/>
                </a:solidFill>
              </a:rPr>
              <a:t> (que los escribas parecen haber confundido con Gerasa y </a:t>
            </a:r>
            <a:r>
              <a:rPr lang="es-ES" altLang="en-US" sz="2000" b="1" dirty="0" err="1">
                <a:solidFill>
                  <a:srgbClr val="FFFF99"/>
                </a:solidFill>
              </a:rPr>
              <a:t>Gadara</a:t>
            </a:r>
            <a:r>
              <a:rPr lang="es-ES" altLang="en-US" sz="2000" b="1" dirty="0">
                <a:solidFill>
                  <a:srgbClr val="FFFF99"/>
                </a:solidFill>
              </a:rPr>
              <a:t>), es la vista del milagro de los cerdos (8: 26-39). Las grandes piedras en primer plano son restos del rompeolas que creó un puerto protegido de unos 325 pies de largo.</a:t>
            </a:r>
            <a:endParaRPr lang="en-US" altLang="en-US" sz="2000" b="1" dirty="0">
              <a:solidFill>
                <a:srgbClr val="FFFF99"/>
              </a:solidFill>
            </a:endParaRPr>
          </a:p>
        </p:txBody>
      </p:sp>
      <p:sp>
        <p:nvSpPr>
          <p:cNvPr id="4" name="Text Box 6">
            <a:extLst>
              <a:ext uri="{FF2B5EF4-FFF2-40B4-BE49-F238E27FC236}">
                <a16:creationId xmlns:a16="http://schemas.microsoft.com/office/drawing/2014/main" id="{BAB97158-4DF4-4E7A-BB0E-5EE9AD513A69}"/>
              </a:ext>
            </a:extLst>
          </p:cNvPr>
          <p:cNvSpPr txBox="1">
            <a:spLocks noChangeArrowheads="1"/>
          </p:cNvSpPr>
          <p:nvPr/>
        </p:nvSpPr>
        <p:spPr bwMode="auto">
          <a:xfrm>
            <a:off x="307144" y="25737"/>
            <a:ext cx="115777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err="1">
                <a:solidFill>
                  <a:srgbClr val="FFFF99"/>
                </a:solidFill>
              </a:rPr>
              <a:t>Kursi</a:t>
            </a:r>
            <a:r>
              <a:rPr lang="en-US" altLang="en-US" sz="2000" b="1" dirty="0">
                <a:solidFill>
                  <a:srgbClr val="FFFF99"/>
                </a:solidFill>
              </a:rPr>
              <a:t>, probably a Semitic version of </a:t>
            </a:r>
            <a:r>
              <a:rPr lang="en-US" altLang="en-US" sz="2000" b="1" dirty="0" err="1">
                <a:solidFill>
                  <a:srgbClr val="FFFF99"/>
                </a:solidFill>
              </a:rPr>
              <a:t>Gergesa</a:t>
            </a:r>
            <a:r>
              <a:rPr lang="en-US" altLang="en-US" sz="2000" b="1" dirty="0">
                <a:solidFill>
                  <a:srgbClr val="FFFF99"/>
                </a:solidFill>
              </a:rPr>
              <a:t> (which scribes seem to have confused with </a:t>
            </a:r>
            <a:r>
              <a:rPr lang="en-US" altLang="en-US" sz="2000" b="1" dirty="0" err="1">
                <a:solidFill>
                  <a:srgbClr val="FFFF99"/>
                </a:solidFill>
              </a:rPr>
              <a:t>Gerasa</a:t>
            </a:r>
            <a:r>
              <a:rPr lang="en-US" altLang="en-US" sz="2000" b="1" dirty="0">
                <a:solidFill>
                  <a:srgbClr val="FFFF99"/>
                </a:solidFill>
              </a:rPr>
              <a:t> and Gadara), is the sight of the swine miracle (8:26-39). The large stones in the foreground are remnants of the breakwater that created a protected harbor about 325’ long.</a:t>
            </a:r>
          </a:p>
        </p:txBody>
      </p:sp>
    </p:spTree>
    <p:extLst>
      <p:ext uri="{BB962C8B-B14F-4D97-AF65-F5344CB8AC3E}">
        <p14:creationId xmlns:p14="http://schemas.microsoft.com/office/powerpoint/2010/main" val="3510023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MISSION OF THE TWELVE/LA MISION DE LOS DOCE </a:t>
            </a:r>
            <a:r>
              <a:rPr lang="en-US" sz="2400" b="1" dirty="0">
                <a:solidFill>
                  <a:srgbClr val="C00000"/>
                </a:solidFill>
              </a:rPr>
              <a:t> (9:1-17)</a:t>
            </a:r>
            <a:endParaRPr lang="en-US" b="1" dirty="0">
              <a:solidFill>
                <a:srgbClr val="C00000"/>
              </a:solidFill>
            </a:endParaRPr>
          </a:p>
        </p:txBody>
      </p:sp>
      <p:sp>
        <p:nvSpPr>
          <p:cNvPr id="3" name="Content Placeholder 2"/>
          <p:cNvSpPr>
            <a:spLocks noGrp="1"/>
          </p:cNvSpPr>
          <p:nvPr>
            <p:ph idx="1"/>
          </p:nvPr>
        </p:nvSpPr>
        <p:spPr>
          <a:xfrm>
            <a:off x="2589212" y="2133600"/>
            <a:ext cx="8915400" cy="4724400"/>
          </a:xfrm>
        </p:spPr>
        <p:txBody>
          <a:bodyPr>
            <a:normAutofit lnSpcReduction="10000"/>
          </a:bodyPr>
          <a:lstStyle/>
          <a:p>
            <a:pPr marL="0" indent="0">
              <a:buNone/>
            </a:pPr>
            <a:r>
              <a:rPr lang="es-ES" sz="2800" b="1" dirty="0">
                <a:solidFill>
                  <a:srgbClr val="002060"/>
                </a:solidFill>
              </a:rPr>
              <a:t>Al comisionar a los Doce a participar en su ministerio, Jesús parece haberlos estado preparando para su misión posterior en el período de la iglesia.</a:t>
            </a:r>
            <a:endParaRPr lang="en-US" sz="2800" b="1" dirty="0">
              <a:solidFill>
                <a:srgbClr val="002060"/>
              </a:solidFill>
            </a:endParaRPr>
          </a:p>
          <a:p>
            <a:pPr lvl="1"/>
            <a:r>
              <a:rPr lang="es-ES" sz="2200" i="1" dirty="0"/>
              <a:t>La ética del ministerio debe estar directamente relacionada con el poder del evangelio.</a:t>
            </a:r>
          </a:p>
          <a:p>
            <a:pPr marL="457200" lvl="1" indent="0">
              <a:buNone/>
            </a:pPr>
            <a:r>
              <a:rPr lang="es-ES" sz="2200" i="1" dirty="0"/>
              <a:t>- Tenían el poder de curar y exorcizar demonios.</a:t>
            </a:r>
          </a:p>
          <a:p>
            <a:pPr marL="457200" lvl="1" indent="0">
              <a:buNone/>
            </a:pPr>
            <a:r>
              <a:rPr lang="es-ES" sz="2200" i="1" dirty="0"/>
              <a:t>- igualmente, debían evitar ser mercenarios, confiando su sustento a Dios.</a:t>
            </a:r>
          </a:p>
          <a:p>
            <a:pPr lvl="1"/>
            <a:r>
              <a:rPr lang="es-ES" sz="2200" i="1" dirty="0"/>
              <a:t>Debían representar un símbolo de juicio sobre aquellos que rechazaran su mensaje, sacudiendo el polvo de sus pies.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7250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711964"/>
            <a:ext cx="8911687" cy="1280890"/>
          </a:xfrm>
        </p:spPr>
        <p:txBody>
          <a:bodyPr/>
          <a:lstStyle/>
          <a:p>
            <a:r>
              <a:rPr lang="en-US" b="1" dirty="0">
                <a:solidFill>
                  <a:srgbClr val="C00000"/>
                </a:solidFill>
              </a:rPr>
              <a:t>Feeding the 5000/ </a:t>
            </a:r>
            <a:r>
              <a:rPr lang="en-US" b="1" dirty="0" err="1">
                <a:solidFill>
                  <a:srgbClr val="C00000"/>
                </a:solidFill>
              </a:rPr>
              <a:t>Alimentando</a:t>
            </a:r>
            <a:r>
              <a:rPr lang="en-US" b="1" dirty="0">
                <a:solidFill>
                  <a:srgbClr val="C00000"/>
                </a:solidFill>
              </a:rPr>
              <a:t> a los 5000</a:t>
            </a: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El milagro de alimentar a los 5000 está ligado a la misión de los Doce, ya que Jesús les dijo: "Denles de comer".</a:t>
            </a:r>
            <a:endParaRPr lang="en-US" sz="2800" b="1" dirty="0">
              <a:solidFill>
                <a:srgbClr val="002060"/>
              </a:solidFill>
            </a:endParaRPr>
          </a:p>
          <a:p>
            <a:pPr lvl="1"/>
            <a:r>
              <a:rPr lang="es-ES" sz="2200" i="1" dirty="0"/>
              <a:t>En la teología judía, uno de los símbolos de la era mesiánica era el gran banquete, la fiesta de la coronación de Dios (cf. </a:t>
            </a:r>
            <a:r>
              <a:rPr lang="es-ES" sz="2200" i="1" dirty="0" err="1"/>
              <a:t>Is</a:t>
            </a:r>
            <a:r>
              <a:rPr lang="es-ES" sz="2200" i="1" dirty="0"/>
              <a:t>. 25: 6-9).</a:t>
            </a:r>
          </a:p>
          <a:p>
            <a:pPr lvl="1"/>
            <a:r>
              <a:rPr lang="es-ES" sz="2200" i="1" dirty="0"/>
              <a:t>Aquí, Jesús anticipa esta fiesta en el milagro de la alimentación.</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38137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03784" name="Rectangle 8"/>
          <p:cNvSpPr>
            <a:spLocks noGrp="1" noChangeArrowheads="1"/>
          </p:cNvSpPr>
          <p:nvPr>
            <p:ph type="body" sz="half" idx="2"/>
          </p:nvPr>
        </p:nvSpPr>
        <p:spPr>
          <a:xfrm>
            <a:off x="6019800" y="1219201"/>
            <a:ext cx="4038600" cy="4530725"/>
          </a:xfrm>
        </p:spPr>
        <p:txBody>
          <a:bodyPr/>
          <a:lstStyle/>
          <a:p>
            <a:pPr>
              <a:buFont typeface="Wingdings" panose="05000000000000000000" pitchFamily="2" charset="2"/>
              <a:buNone/>
            </a:pPr>
            <a:r>
              <a:rPr lang="en-US" altLang="en-US" sz="2400" dirty="0">
                <a:solidFill>
                  <a:srgbClr val="FFFF99"/>
                </a:solidFill>
              </a:rPr>
              <a:t>	</a:t>
            </a:r>
            <a:endParaRPr lang="es-ES" altLang="en-US" sz="2400" dirty="0">
              <a:solidFill>
                <a:srgbClr val="FFFF99"/>
              </a:solidFill>
            </a:endParaRPr>
          </a:p>
          <a:p>
            <a:pPr>
              <a:buFont typeface="Wingdings" panose="05000000000000000000" pitchFamily="2" charset="2"/>
              <a:buNone/>
            </a:pPr>
            <a:r>
              <a:rPr lang="es-ES" altLang="en-US" sz="2400" dirty="0">
                <a:solidFill>
                  <a:srgbClr val="FFFF99"/>
                </a:solidFill>
              </a:rPr>
              <a:t>Si bien no hay forma de saber qué tipo de pez multiplicó Jesús, un pez popular del Mar de Galilea, de entre 6 y 10 pulgadas de largo, se conoce como “Pez San Pedro. ”</a:t>
            </a:r>
            <a:endParaRPr lang="en-US" altLang="en-US" sz="2400" dirty="0">
              <a:solidFill>
                <a:srgbClr val="FFFF99"/>
              </a:solidFill>
            </a:endParaRPr>
          </a:p>
        </p:txBody>
      </p:sp>
      <p:pic>
        <p:nvPicPr>
          <p:cNvPr id="203785" name="Picture 9" descr="BAS27"/>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43783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7469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fontScale="92500" lnSpcReduction="20000"/>
          </a:bodyPr>
          <a:lstStyle/>
          <a:p>
            <a:r>
              <a:rPr lang="en-US" sz="4000" dirty="0"/>
              <a:t>THE MESSIANIC IDENTITY</a:t>
            </a:r>
          </a:p>
          <a:p>
            <a:r>
              <a:rPr lang="en-US" sz="4000" dirty="0"/>
              <a:t>IDENTIDAD MESIANICA</a:t>
            </a:r>
          </a:p>
        </p:txBody>
      </p:sp>
    </p:spTree>
    <p:extLst>
      <p:ext uri="{BB962C8B-B14F-4D97-AF65-F5344CB8AC3E}">
        <p14:creationId xmlns:p14="http://schemas.microsoft.com/office/powerpoint/2010/main" val="676002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2937" y="694449"/>
            <a:ext cx="8911687" cy="1280890"/>
          </a:xfrm>
        </p:spPr>
        <p:txBody>
          <a:bodyPr>
            <a:normAutofit/>
          </a:bodyPr>
          <a:lstStyle/>
          <a:p>
            <a:r>
              <a:rPr lang="en-US" sz="4800" dirty="0">
                <a:solidFill>
                  <a:srgbClr val="FFC000"/>
                </a:solidFill>
                <a:effectLst>
                  <a:outerShdw blurRad="38100" dist="38100" dir="2700000" algn="tl">
                    <a:srgbClr val="000000">
                      <a:alpha val="43137"/>
                    </a:srgbClr>
                  </a:outerShdw>
                </a:effectLst>
                <a:latin typeface="Impact" panose="020B0806030902050204" pitchFamily="34" charset="0"/>
              </a:rPr>
              <a:t>WHO IS JESUS?/ ¿QUIEN ES JESUS?</a:t>
            </a:r>
          </a:p>
        </p:txBody>
      </p:sp>
      <p:sp>
        <p:nvSpPr>
          <p:cNvPr id="3" name="Content Placeholder 2"/>
          <p:cNvSpPr>
            <a:spLocks noGrp="1"/>
          </p:cNvSpPr>
          <p:nvPr>
            <p:ph idx="1"/>
          </p:nvPr>
        </p:nvSpPr>
        <p:spPr>
          <a:xfrm>
            <a:off x="1634588" y="1538094"/>
            <a:ext cx="9294275" cy="5126182"/>
          </a:xfrm>
        </p:spPr>
        <p:txBody>
          <a:bodyPr>
            <a:normAutofit/>
          </a:bodyPr>
          <a:lstStyle/>
          <a:p>
            <a:pPr marL="0" indent="0">
              <a:buNone/>
            </a:pPr>
            <a:r>
              <a:rPr lang="es-ES" sz="2800" b="1" dirty="0">
                <a:solidFill>
                  <a:srgbClr val="FFFF99"/>
                </a:solidFill>
                <a:effectLst>
                  <a:outerShdw blurRad="38100" dist="38100" dir="2700000" algn="tl">
                    <a:srgbClr val="000000">
                      <a:alpha val="43137"/>
                    </a:srgbClr>
                  </a:outerShdw>
                </a:effectLst>
              </a:rPr>
              <a:t>Esta pregunta básica, fundamental para los cuatro evangelios, hasta ahora no ha sido abordada directamente por Lucas (aunque se ha abordado implícitamente en una variedad de formas).</a:t>
            </a:r>
            <a:endParaRPr lang="en-US" sz="2800" b="1" dirty="0">
              <a:solidFill>
                <a:srgbClr val="FFFF99"/>
              </a:solidFill>
              <a:effectLst>
                <a:outerShdw blurRad="38100" dist="38100" dir="2700000" algn="tl">
                  <a:srgbClr val="000000">
                    <a:alpha val="43137"/>
                  </a:srgbClr>
                </a:outerShdw>
              </a:effectLst>
            </a:endParaRPr>
          </a:p>
          <a:p>
            <a:pPr lvl="1"/>
            <a:r>
              <a:rPr lang="es-ES" sz="2400" i="1" dirty="0">
                <a:solidFill>
                  <a:schemeClr val="bg1"/>
                </a:solidFill>
                <a:latin typeface="Arial Narrow" panose="020B0606020202030204" pitchFamily="34" charset="0"/>
              </a:rPr>
              <a:t>La respuesta prenatal de Juan a Jesús (1: 41-43)</a:t>
            </a:r>
          </a:p>
          <a:p>
            <a:pPr lvl="1"/>
            <a:r>
              <a:rPr lang="es-ES" sz="2400" i="1" dirty="0">
                <a:solidFill>
                  <a:schemeClr val="bg1"/>
                </a:solidFill>
                <a:latin typeface="Arial Narrow" panose="020B0606020202030204" pitchFamily="34" charset="0"/>
              </a:rPr>
              <a:t>La anunciación angelical a los pastores (2: 8-14)</a:t>
            </a:r>
          </a:p>
          <a:p>
            <a:pPr lvl="1"/>
            <a:r>
              <a:rPr lang="es-ES" sz="2400" i="1" dirty="0">
                <a:solidFill>
                  <a:schemeClr val="bg1"/>
                </a:solidFill>
                <a:latin typeface="Arial Narrow" panose="020B0606020202030204" pitchFamily="34" charset="0"/>
              </a:rPr>
              <a:t>El descenso de la paloma y la voz celestial (3:22)</a:t>
            </a:r>
          </a:p>
          <a:p>
            <a:pPr lvl="1"/>
            <a:r>
              <a:rPr lang="es-ES" sz="2400" i="1" dirty="0">
                <a:solidFill>
                  <a:schemeClr val="bg1"/>
                </a:solidFill>
                <a:latin typeface="Arial Narrow" panose="020B0606020202030204" pitchFamily="34" charset="0"/>
              </a:rPr>
              <a:t>El reconocimiento de Jesús por los demonios (4: 3, 9, 34, 41; 8:28)</a:t>
            </a:r>
          </a:p>
          <a:p>
            <a:pPr lvl="1"/>
            <a:r>
              <a:rPr lang="es-ES" sz="2400" i="1" dirty="0">
                <a:solidFill>
                  <a:schemeClr val="bg1"/>
                </a:solidFill>
                <a:latin typeface="Arial Narrow" panose="020B0606020202030204" pitchFamily="34" charset="0"/>
              </a:rPr>
              <a:t>El pronunciamiento de Jesús del perdón de los pecados (5:20; 7:48)</a:t>
            </a:r>
          </a:p>
          <a:p>
            <a:pPr lvl="1"/>
            <a:r>
              <a:rPr lang="es-ES" sz="2400" i="1" dirty="0">
                <a:solidFill>
                  <a:schemeClr val="bg1"/>
                </a:solidFill>
                <a:latin typeface="Arial Narrow" panose="020B0606020202030204" pitchFamily="34" charset="0"/>
              </a:rPr>
              <a:t>El poder de Jesús para sanar, resucitar muertos y controlar la naturaleza (7: 14-15; 8: 24-25)</a:t>
            </a:r>
          </a:p>
        </p:txBody>
      </p:sp>
    </p:spTree>
    <p:extLst>
      <p:ext uri="{BB962C8B-B14F-4D97-AF65-F5344CB8AC3E}">
        <p14:creationId xmlns:p14="http://schemas.microsoft.com/office/powerpoint/2010/main" val="105855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9139530" cy="1289096"/>
          </a:xfrm>
        </p:spPr>
        <p:txBody>
          <a:bodyPr/>
          <a:lstStyle/>
          <a:p>
            <a:r>
              <a:rPr lang="en-US" b="1" dirty="0">
                <a:solidFill>
                  <a:srgbClr val="C00000"/>
                </a:solidFill>
              </a:rPr>
              <a:t>JESUS CONFESSED AND REVEALED/ JESUS CONFESO Y REVELO </a:t>
            </a:r>
            <a:r>
              <a:rPr lang="en-US" sz="2400" b="1" dirty="0">
                <a:solidFill>
                  <a:srgbClr val="C00000"/>
                </a:solidFill>
              </a:rPr>
              <a:t>(9:18-62)</a:t>
            </a:r>
            <a:r>
              <a:rPr lang="en-US" b="1" dirty="0">
                <a:solidFill>
                  <a:srgbClr val="C00000"/>
                </a:solidFill>
              </a:rPr>
              <a:t> </a:t>
            </a:r>
          </a:p>
        </p:txBody>
      </p:sp>
      <p:sp>
        <p:nvSpPr>
          <p:cNvPr id="3" name="Content Placeholder 2"/>
          <p:cNvSpPr>
            <a:spLocks noGrp="1"/>
          </p:cNvSpPr>
          <p:nvPr>
            <p:ph idx="1"/>
          </p:nvPr>
        </p:nvSpPr>
        <p:spPr/>
        <p:txBody>
          <a:bodyPr>
            <a:normAutofit fontScale="92500" lnSpcReduction="10000"/>
          </a:bodyPr>
          <a:lstStyle/>
          <a:p>
            <a:pPr marL="0" indent="0">
              <a:buNone/>
            </a:pPr>
            <a:r>
              <a:rPr lang="es-ES" sz="2800" b="1" dirty="0">
                <a:solidFill>
                  <a:srgbClr val="002060"/>
                </a:solidFill>
              </a:rPr>
              <a:t>Ahora, Lucas ofrecerá narrativas que abordan más directamente la identidad de Jesús.</a:t>
            </a:r>
            <a:endParaRPr lang="en-US" sz="2800" b="1" dirty="0">
              <a:solidFill>
                <a:srgbClr val="002060"/>
              </a:solidFill>
            </a:endParaRPr>
          </a:p>
          <a:p>
            <a:pPr lvl="1"/>
            <a:r>
              <a:rPr lang="es-ES" sz="2200" i="1" dirty="0"/>
              <a:t>El mundo antiguo tenía una serie de famosos "hombres divinos", los llamados hacedores de maravillas que, según el pensamiento popular, realizaban curaciones, milagros y exorcismos.</a:t>
            </a:r>
            <a:endParaRPr lang="en-US" sz="2200" i="1" dirty="0"/>
          </a:p>
          <a:p>
            <a:pPr lvl="1"/>
            <a:r>
              <a:rPr lang="es-ES" sz="2200" i="1" dirty="0"/>
              <a:t>Era importante que la audiencia de Lucas se diera cuenta de que, si bien Jesús hizo todas las cosas maravillosas que se le atribuían, no debía identificarse con el </a:t>
            </a:r>
            <a:r>
              <a:rPr lang="en-US" sz="2200" i="1" dirty="0"/>
              <a:t> </a:t>
            </a:r>
            <a:r>
              <a:rPr lang="en-US" sz="2200" dirty="0" err="1">
                <a:latin typeface="Greekth" panose="02020803070505020304" pitchFamily="18" charset="0"/>
              </a:rPr>
              <a:t>qei</a:t>
            </a:r>
            <a:r>
              <a:rPr lang="en-US" sz="2200" dirty="0">
                <a:latin typeface="Greekth" panose="02020803070505020304" pitchFamily="18" charset="0"/>
              </a:rPr>
              <a:t>&lt;</a:t>
            </a:r>
            <a:r>
              <a:rPr lang="en-US" sz="2200" dirty="0" err="1">
                <a:latin typeface="Greekth" panose="02020803070505020304" pitchFamily="18" charset="0"/>
              </a:rPr>
              <a:t>oj</a:t>
            </a:r>
            <a:r>
              <a:rPr lang="en-US" sz="2200" dirty="0">
                <a:latin typeface="Greekth" panose="02020803070505020304" pitchFamily="18" charset="0"/>
              </a:rPr>
              <a:t> a]</a:t>
            </a:r>
            <a:r>
              <a:rPr lang="en-US" sz="2200" dirty="0" err="1">
                <a:latin typeface="Greekth" panose="02020803070505020304" pitchFamily="18" charset="0"/>
              </a:rPr>
              <a:t>nh</a:t>
            </a:r>
            <a:r>
              <a:rPr lang="en-US" sz="2200" dirty="0">
                <a:latin typeface="Greekth" panose="02020803070505020304" pitchFamily="18" charset="0"/>
              </a:rPr>
              <a:t>&lt;r</a:t>
            </a:r>
            <a:r>
              <a:rPr lang="en-US" sz="2200" dirty="0"/>
              <a:t> </a:t>
            </a:r>
            <a:r>
              <a:rPr lang="en-US" sz="2200" i="1" dirty="0"/>
              <a:t>(= hombre </a:t>
            </a:r>
            <a:r>
              <a:rPr lang="en-US" sz="2200" i="1" dirty="0" err="1"/>
              <a:t>divino</a:t>
            </a:r>
            <a:r>
              <a:rPr lang="en-US" sz="2200" i="1" dirty="0"/>
              <a:t>).</a:t>
            </a:r>
          </a:p>
          <a:p>
            <a:pPr lvl="1"/>
            <a:r>
              <a:rPr lang="es-ES" sz="2200" i="1" dirty="0"/>
              <a:t>Incluso Herodes Antipas preguntaba: "¿Quién es este?" (9: 9)</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373814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09711" y="624110"/>
            <a:ext cx="8886313" cy="976090"/>
          </a:xfrm>
          <a:solidFill>
            <a:srgbClr val="480048"/>
          </a:solidFill>
          <a:ln>
            <a:solidFill>
              <a:srgbClr val="FFFF99"/>
            </a:solidFill>
            <a:miter lim="800000"/>
            <a:headEnd/>
            <a:tailEnd/>
          </a:ln>
        </p:spPr>
        <p:txBody>
          <a:bodyPr>
            <a:normAutofit/>
          </a:bodyPr>
          <a:lstStyle/>
          <a:p>
            <a:pPr algn="ctr"/>
            <a:r>
              <a:rPr lang="en-US" altLang="en-US" sz="4800" dirty="0">
                <a:solidFill>
                  <a:srgbClr val="FFFF99"/>
                </a:solidFill>
                <a:latin typeface="Eras Bold ITC" pitchFamily="34" charset="0"/>
              </a:rPr>
              <a:t>EVANGELIOS SINOPTICOS</a:t>
            </a:r>
          </a:p>
        </p:txBody>
      </p:sp>
      <p:sp>
        <p:nvSpPr>
          <p:cNvPr id="81924" name="Rectangle 4"/>
          <p:cNvSpPr>
            <a:spLocks noGrp="1" noChangeArrowheads="1"/>
          </p:cNvSpPr>
          <p:nvPr>
            <p:ph type="body" sz="half" idx="1"/>
          </p:nvPr>
        </p:nvSpPr>
        <p:spPr>
          <a:xfrm>
            <a:off x="2018713" y="2209800"/>
            <a:ext cx="2466535" cy="2362200"/>
          </a:xfrm>
          <a:solidFill>
            <a:srgbClr val="FFFF99"/>
          </a:solidFill>
          <a:ln w="3175">
            <a:solidFill>
              <a:schemeClr val="tx1"/>
            </a:solidFill>
            <a:miter lim="800000"/>
            <a:headEnd/>
            <a:tailEnd/>
          </a:ln>
        </p:spPr>
        <p:txBody>
          <a:bodyPr/>
          <a:lstStyle/>
          <a:p>
            <a:pPr>
              <a:buFont typeface="Wingdings" panose="05000000000000000000" pitchFamily="2" charset="2"/>
              <a:buNone/>
            </a:pPr>
            <a:r>
              <a:rPr lang="en-US" altLang="en-US" sz="2800" dirty="0">
                <a:solidFill>
                  <a:srgbClr val="422100"/>
                </a:solidFill>
              </a:rPr>
              <a:t>1-28</a:t>
            </a:r>
          </a:p>
          <a:p>
            <a:pPr>
              <a:buFont typeface="Wingdings" panose="05000000000000000000" pitchFamily="2" charset="2"/>
              <a:buNone/>
            </a:pPr>
            <a:r>
              <a:rPr lang="en-US" altLang="en-US" sz="2400" b="1" dirty="0" err="1">
                <a:solidFill>
                  <a:schemeClr val="accent1">
                    <a:lumMod val="50000"/>
                  </a:schemeClr>
                </a:solidFill>
                <a:latin typeface="Arial" panose="020B0604020202020204" pitchFamily="34" charset="0"/>
                <a:cs typeface="Arial" panose="020B0604020202020204" pitchFamily="34" charset="0"/>
              </a:rPr>
              <a:t>Mucho</a:t>
            </a:r>
            <a:r>
              <a:rPr lang="en-US" altLang="en-US" sz="2400" b="1" dirty="0">
                <a:solidFill>
                  <a:schemeClr val="accent1">
                    <a:lumMod val="50000"/>
                  </a:schemeClr>
                </a:solidFill>
                <a:latin typeface="Arial" panose="020B0604020202020204" pitchFamily="34" charset="0"/>
                <a:cs typeface="Arial" panose="020B0604020202020204" pitchFamily="34" charset="0"/>
              </a:rPr>
              <a:t> es </a:t>
            </a:r>
            <a:r>
              <a:rPr lang="en-US" altLang="en-US" sz="2400" b="1" dirty="0" err="1">
                <a:solidFill>
                  <a:schemeClr val="accent1">
                    <a:lumMod val="50000"/>
                  </a:schemeClr>
                </a:solidFill>
                <a:latin typeface="Arial" panose="020B0604020202020204" pitchFamily="34" charset="0"/>
                <a:cs typeface="Arial" panose="020B0604020202020204" pitchFamily="34" charset="0"/>
              </a:rPr>
              <a:t>comun</a:t>
            </a:r>
            <a:r>
              <a:rPr lang="en-US" altLang="en-US" sz="2400" b="1" dirty="0">
                <a:solidFill>
                  <a:schemeClr val="accent1">
                    <a:lumMod val="50000"/>
                  </a:schemeClr>
                </a:solidFill>
                <a:latin typeface="Arial" panose="020B0604020202020204" pitchFamily="34" charset="0"/>
                <a:cs typeface="Arial" panose="020B0604020202020204" pitchFamily="34" charset="0"/>
              </a:rPr>
              <a:t> a los </a:t>
            </a:r>
            <a:r>
              <a:rPr lang="en-US" altLang="en-US" sz="2400" b="1" dirty="0" err="1">
                <a:solidFill>
                  <a:schemeClr val="accent1">
                    <a:lumMod val="50000"/>
                  </a:schemeClr>
                </a:solidFill>
                <a:latin typeface="Arial" panose="020B0604020202020204" pitchFamily="34" charset="0"/>
                <a:cs typeface="Arial" panose="020B0604020202020204" pitchFamily="34" charset="0"/>
              </a:rPr>
              <a:t>tres</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sinopticos</a:t>
            </a:r>
            <a:endParaRPr lang="en-US" alt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81925" name="Rectangle 5"/>
          <p:cNvSpPr>
            <a:spLocks noGrp="1" noChangeArrowheads="1"/>
          </p:cNvSpPr>
          <p:nvPr>
            <p:ph type="body" sz="half" idx="2"/>
          </p:nvPr>
        </p:nvSpPr>
        <p:spPr>
          <a:xfrm>
            <a:off x="4761913" y="2209800"/>
            <a:ext cx="2514600" cy="2362200"/>
          </a:xfrm>
          <a:solidFill>
            <a:srgbClr val="FFFF99"/>
          </a:solidFill>
          <a:ln w="3175">
            <a:solidFill>
              <a:schemeClr val="tx1"/>
            </a:solidFill>
            <a:miter lim="800000"/>
            <a:headEnd/>
            <a:tailEnd/>
          </a:ln>
        </p:spPr>
        <p:txBody>
          <a:bodyPr/>
          <a:lstStyle/>
          <a:p>
            <a:pPr>
              <a:buFont typeface="Wingdings" panose="05000000000000000000" pitchFamily="2" charset="2"/>
              <a:buNone/>
            </a:pPr>
            <a:r>
              <a:rPr lang="en-US" altLang="en-US" sz="2800" dirty="0">
                <a:solidFill>
                  <a:srgbClr val="422100"/>
                </a:solidFill>
              </a:rPr>
              <a:t>1-24</a:t>
            </a:r>
          </a:p>
          <a:p>
            <a:pPr>
              <a:buFont typeface="Wingdings" panose="05000000000000000000" pitchFamily="2" charset="2"/>
              <a:buNone/>
            </a:pPr>
            <a:r>
              <a:rPr lang="en-US" altLang="en-US" sz="2400" b="1" dirty="0" err="1">
                <a:solidFill>
                  <a:schemeClr val="accent1">
                    <a:lumMod val="50000"/>
                  </a:schemeClr>
                </a:solidFill>
                <a:latin typeface="Arial" panose="020B0604020202020204" pitchFamily="34" charset="0"/>
                <a:cs typeface="Arial" panose="020B0604020202020204" pitchFamily="34" charset="0"/>
              </a:rPr>
              <a:t>Mucho</a:t>
            </a:r>
            <a:r>
              <a:rPr lang="en-US" altLang="en-US" sz="2400" b="1" dirty="0">
                <a:solidFill>
                  <a:schemeClr val="accent1">
                    <a:lumMod val="50000"/>
                  </a:schemeClr>
                </a:solidFill>
                <a:latin typeface="Arial" panose="020B0604020202020204" pitchFamily="34" charset="0"/>
                <a:cs typeface="Arial" panose="020B0604020202020204" pitchFamily="34" charset="0"/>
              </a:rPr>
              <a:t> es </a:t>
            </a:r>
            <a:r>
              <a:rPr lang="en-US" altLang="en-US" sz="2400" b="1" dirty="0" err="1">
                <a:solidFill>
                  <a:schemeClr val="accent1">
                    <a:lumMod val="50000"/>
                  </a:schemeClr>
                </a:solidFill>
                <a:latin typeface="Arial" panose="020B0604020202020204" pitchFamily="34" charset="0"/>
                <a:cs typeface="Arial" panose="020B0604020202020204" pitchFamily="34" charset="0"/>
              </a:rPr>
              <a:t>comun</a:t>
            </a:r>
            <a:r>
              <a:rPr lang="en-US" altLang="en-US" sz="2400" b="1" dirty="0">
                <a:solidFill>
                  <a:schemeClr val="accent1">
                    <a:lumMod val="50000"/>
                  </a:schemeClr>
                </a:solidFill>
                <a:latin typeface="Arial" panose="020B0604020202020204" pitchFamily="34" charset="0"/>
                <a:cs typeface="Arial" panose="020B0604020202020204" pitchFamily="34" charset="0"/>
              </a:rPr>
              <a:t> a los </a:t>
            </a:r>
            <a:r>
              <a:rPr lang="en-US" altLang="en-US" sz="2400" b="1" dirty="0" err="1">
                <a:solidFill>
                  <a:schemeClr val="accent1">
                    <a:lumMod val="50000"/>
                  </a:schemeClr>
                </a:solidFill>
                <a:latin typeface="Arial" panose="020B0604020202020204" pitchFamily="34" charset="0"/>
                <a:cs typeface="Arial" panose="020B0604020202020204" pitchFamily="34" charset="0"/>
              </a:rPr>
              <a:t>tres</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sinopticos</a:t>
            </a:r>
            <a:endParaRPr lang="en-US" alt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81926" name="Rectangle 6"/>
          <p:cNvSpPr>
            <a:spLocks noChangeArrowheads="1"/>
          </p:cNvSpPr>
          <p:nvPr/>
        </p:nvSpPr>
        <p:spPr bwMode="auto">
          <a:xfrm>
            <a:off x="7543800" y="2209800"/>
            <a:ext cx="2438400" cy="2362200"/>
          </a:xfrm>
          <a:prstGeom prst="rect">
            <a:avLst/>
          </a:prstGeom>
          <a:solidFill>
            <a:srgbClr val="FFFF99"/>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dirty="0">
                <a:solidFill>
                  <a:srgbClr val="422100"/>
                </a:solidFill>
                <a:effectLst/>
                <a:latin typeface="+mj-lt"/>
              </a:rPr>
              <a:t>1-16</a:t>
            </a:r>
          </a:p>
          <a:p>
            <a:pPr>
              <a:buNone/>
            </a:pPr>
            <a:r>
              <a:rPr lang="es-ES" altLang="en-US" sz="2400" b="1" dirty="0">
                <a:solidFill>
                  <a:schemeClr val="accent1">
                    <a:lumMod val="50000"/>
                  </a:schemeClr>
                </a:solidFill>
                <a:effectLst/>
              </a:rPr>
              <a:t>Mucho es </a:t>
            </a:r>
            <a:r>
              <a:rPr lang="es-ES" altLang="en-US" sz="2400" b="1" dirty="0" err="1">
                <a:solidFill>
                  <a:schemeClr val="accent1">
                    <a:lumMod val="50000"/>
                  </a:schemeClr>
                </a:solidFill>
                <a:effectLst/>
              </a:rPr>
              <a:t>comun</a:t>
            </a:r>
            <a:r>
              <a:rPr lang="es-ES" altLang="en-US" sz="2400" b="1" dirty="0">
                <a:solidFill>
                  <a:schemeClr val="accent1">
                    <a:lumMod val="50000"/>
                  </a:schemeClr>
                </a:solidFill>
                <a:effectLst/>
              </a:rPr>
              <a:t> a los tres </a:t>
            </a:r>
            <a:r>
              <a:rPr lang="es-ES" altLang="en-US" sz="2400" b="1" dirty="0" err="1">
                <a:solidFill>
                  <a:schemeClr val="accent1">
                    <a:lumMod val="50000"/>
                  </a:schemeClr>
                </a:solidFill>
                <a:effectLst/>
              </a:rPr>
              <a:t>sinopticos</a:t>
            </a:r>
            <a:endParaRPr lang="es-ES" altLang="en-US" sz="2400" b="1" dirty="0">
              <a:solidFill>
                <a:schemeClr val="accent1">
                  <a:lumMod val="50000"/>
                </a:schemeClr>
              </a:solidFill>
              <a:effectLst/>
            </a:endParaRPr>
          </a:p>
        </p:txBody>
      </p:sp>
      <p:sp>
        <p:nvSpPr>
          <p:cNvPr id="81927" name="Text Box 7"/>
          <p:cNvSpPr txBox="1">
            <a:spLocks noChangeArrowheads="1"/>
          </p:cNvSpPr>
          <p:nvPr/>
        </p:nvSpPr>
        <p:spPr bwMode="auto">
          <a:xfrm>
            <a:off x="2057400" y="16764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latin typeface="Eras Bold ITC" pitchFamily="34" charset="0"/>
              </a:rPr>
              <a:t> </a:t>
            </a:r>
            <a:r>
              <a:rPr lang="en-US" altLang="en-US" sz="2400" dirty="0">
                <a:solidFill>
                  <a:srgbClr val="FFFF99"/>
                </a:solidFill>
                <a:latin typeface="Eras Bold ITC" pitchFamily="34" charset="0"/>
              </a:rPr>
              <a:t>Mateo				Lucas					Marcos</a:t>
            </a:r>
          </a:p>
        </p:txBody>
      </p:sp>
      <p:sp>
        <p:nvSpPr>
          <p:cNvPr id="81928" name="Text Box 8"/>
          <p:cNvSpPr txBox="1">
            <a:spLocks noChangeArrowheads="1"/>
          </p:cNvSpPr>
          <p:nvPr/>
        </p:nvSpPr>
        <p:spPr bwMode="auto">
          <a:xfrm>
            <a:off x="2030434" y="4522787"/>
            <a:ext cx="2466535" cy="646331"/>
          </a:xfrm>
          <a:prstGeom prst="rect">
            <a:avLst/>
          </a:prstGeom>
          <a:solidFill>
            <a:schemeClr val="tx2"/>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t>Algo </a:t>
            </a:r>
            <a:r>
              <a:rPr lang="en-US" altLang="en-US" b="1" dirty="0" err="1"/>
              <a:t>comun</a:t>
            </a:r>
            <a:r>
              <a:rPr lang="en-US" altLang="en-US" b="1" dirty="0"/>
              <a:t> con Mateo y Lucas</a:t>
            </a:r>
          </a:p>
        </p:txBody>
      </p:sp>
      <p:sp>
        <p:nvSpPr>
          <p:cNvPr id="81930" name="Text Box 10"/>
          <p:cNvSpPr txBox="1">
            <a:spLocks noChangeArrowheads="1"/>
          </p:cNvSpPr>
          <p:nvPr/>
        </p:nvSpPr>
        <p:spPr bwMode="auto">
          <a:xfrm>
            <a:off x="4752535" y="4551364"/>
            <a:ext cx="2514600" cy="646331"/>
          </a:xfrm>
          <a:prstGeom prst="rect">
            <a:avLst/>
          </a:prstGeom>
          <a:solidFill>
            <a:schemeClr val="tx2"/>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Algo </a:t>
            </a:r>
            <a:r>
              <a:rPr lang="en-US" altLang="en-US" b="1" dirty="0" err="1"/>
              <a:t>comun</a:t>
            </a:r>
            <a:r>
              <a:rPr lang="en-US" altLang="en-US" b="1" dirty="0"/>
              <a:t> con </a:t>
            </a:r>
            <a:r>
              <a:rPr lang="en-US" altLang="en-US" b="1" dirty="0" err="1"/>
              <a:t>mateo</a:t>
            </a:r>
            <a:r>
              <a:rPr lang="en-US" altLang="en-US" b="1" dirty="0"/>
              <a:t> y </a:t>
            </a:r>
            <a:r>
              <a:rPr lang="en-US" altLang="en-US" b="1" dirty="0" err="1"/>
              <a:t>lucas</a:t>
            </a:r>
            <a:endParaRPr lang="en-US" altLang="en-US" b="1" dirty="0"/>
          </a:p>
        </p:txBody>
      </p:sp>
      <p:sp>
        <p:nvSpPr>
          <p:cNvPr id="81931" name="Text Box 11"/>
          <p:cNvSpPr txBox="1">
            <a:spLocks noChangeArrowheads="1"/>
          </p:cNvSpPr>
          <p:nvPr/>
        </p:nvSpPr>
        <p:spPr bwMode="auto">
          <a:xfrm>
            <a:off x="2037470" y="5181600"/>
            <a:ext cx="2466535" cy="554038"/>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t>Unico de Mateo</a:t>
            </a:r>
          </a:p>
          <a:p>
            <a:pPr>
              <a:spcBef>
                <a:spcPct val="50000"/>
              </a:spcBef>
            </a:pPr>
            <a:endParaRPr lang="en-US" altLang="en-US" sz="800" b="1" dirty="0"/>
          </a:p>
        </p:txBody>
      </p:sp>
      <p:sp>
        <p:nvSpPr>
          <p:cNvPr id="81932" name="Text Box 12"/>
          <p:cNvSpPr txBox="1">
            <a:spLocks noChangeArrowheads="1"/>
          </p:cNvSpPr>
          <p:nvPr/>
        </p:nvSpPr>
        <p:spPr bwMode="auto">
          <a:xfrm>
            <a:off x="4752535" y="5181600"/>
            <a:ext cx="2514600" cy="1423988"/>
          </a:xfrm>
          <a:prstGeom prst="rect">
            <a:avLst/>
          </a:prstGeom>
          <a:solidFill>
            <a:srgbClr val="FF6600"/>
          </a:solidFill>
          <a:ln w="3175">
            <a:solidFill>
              <a:schemeClr val="tx1"/>
            </a:solidFill>
            <a:miter lim="800000"/>
            <a:headEnd/>
            <a:tailEnd/>
          </a:ln>
          <a:effectLst/>
        </p:spPr>
        <p:txBody>
          <a:bodyPr>
            <a:spAutoFit/>
          </a:bodyPr>
          <a:lstStyle/>
          <a:p>
            <a:pPr>
              <a:spcBef>
                <a:spcPct val="50000"/>
              </a:spcBef>
            </a:pPr>
            <a:endParaRPr lang="en-US" altLang="en-US" b="1" dirty="0">
              <a:effectLst>
                <a:outerShdw blurRad="38100" dist="38100" dir="2700000" algn="tl">
                  <a:srgbClr val="000000"/>
                </a:outerShdw>
              </a:effectLst>
            </a:endParaRPr>
          </a:p>
          <a:p>
            <a:pPr>
              <a:spcBef>
                <a:spcPct val="50000"/>
              </a:spcBef>
            </a:pPr>
            <a:r>
              <a:rPr lang="en-US" altLang="en-US" b="1" dirty="0"/>
              <a:t>Unico </a:t>
            </a:r>
            <a:r>
              <a:rPr lang="en-US" altLang="en-US" b="1" dirty="0" err="1"/>
              <a:t>en</a:t>
            </a:r>
            <a:r>
              <a:rPr lang="en-US" altLang="en-US" b="1" dirty="0"/>
              <a:t> Lucas</a:t>
            </a:r>
          </a:p>
          <a:p>
            <a:pPr>
              <a:spcBef>
                <a:spcPct val="50000"/>
              </a:spcBef>
            </a:pPr>
            <a:endParaRPr lang="en-US" altLang="en-US" sz="1000" b="1" dirty="0"/>
          </a:p>
          <a:p>
            <a:pPr>
              <a:spcBef>
                <a:spcPct val="50000"/>
              </a:spcBef>
            </a:pPr>
            <a:endParaRPr lang="en-US" altLang="en-US" dirty="0"/>
          </a:p>
        </p:txBody>
      </p:sp>
      <p:sp>
        <p:nvSpPr>
          <p:cNvPr id="81933" name="Text Box 13"/>
          <p:cNvSpPr txBox="1">
            <a:spLocks noChangeArrowheads="1"/>
          </p:cNvSpPr>
          <p:nvPr/>
        </p:nvSpPr>
        <p:spPr bwMode="auto">
          <a:xfrm>
            <a:off x="7543800" y="4572000"/>
            <a:ext cx="2438400" cy="376238"/>
          </a:xfrm>
          <a:prstGeom prst="rect">
            <a:avLst/>
          </a:prstGeom>
          <a:solidFill>
            <a:srgbClr val="F4EE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Unico de Marcos</a:t>
            </a:r>
          </a:p>
        </p:txBody>
      </p:sp>
    </p:spTree>
    <p:extLst>
      <p:ext uri="{BB962C8B-B14F-4D97-AF65-F5344CB8AC3E}">
        <p14:creationId xmlns:p14="http://schemas.microsoft.com/office/powerpoint/2010/main" val="3144127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1924">
                                            <p:txEl>
                                              <p:pRg st="1" end="1"/>
                                            </p:txEl>
                                          </p:spTgt>
                                        </p:tgtEl>
                                        <p:attrNameLst>
                                          <p:attrName>style.visibility</p:attrName>
                                        </p:attrNameLst>
                                      </p:cBhvr>
                                      <p:to>
                                        <p:strVal val="visible"/>
                                      </p:to>
                                    </p:set>
                                    <p:anim calcmode="lin" valueType="num">
                                      <p:cBhvr>
                                        <p:cTn id="7" dur="500" fill="hold"/>
                                        <p:tgtEl>
                                          <p:spTgt spid="8192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19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1928">
                                            <p:txEl>
                                              <p:pRg st="0" end="0"/>
                                            </p:txEl>
                                          </p:spTgt>
                                        </p:tgtEl>
                                        <p:attrNameLst>
                                          <p:attrName>style.visibility</p:attrName>
                                        </p:attrNameLst>
                                      </p:cBhvr>
                                      <p:to>
                                        <p:strVal val="visible"/>
                                      </p:to>
                                    </p:set>
                                    <p:anim calcmode="lin" valueType="num">
                                      <p:cBhvr>
                                        <p:cTn id="13" dur="500" fill="hold"/>
                                        <p:tgtEl>
                                          <p:spTgt spid="8192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1928">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81930">
                                            <p:txEl>
                                              <p:pRg st="0" end="0"/>
                                            </p:txEl>
                                          </p:spTgt>
                                        </p:tgtEl>
                                        <p:attrNameLst>
                                          <p:attrName>style.visibility</p:attrName>
                                        </p:attrNameLst>
                                      </p:cBhvr>
                                      <p:to>
                                        <p:strVal val="visible"/>
                                      </p:to>
                                    </p:set>
                                    <p:anim calcmode="lin" valueType="num">
                                      <p:cBhvr>
                                        <p:cTn id="17" dur="500" fill="hold"/>
                                        <p:tgtEl>
                                          <p:spTgt spid="8193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19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81933">
                                            <p:txEl>
                                              <p:pRg st="0" end="0"/>
                                            </p:txEl>
                                          </p:spTgt>
                                        </p:tgtEl>
                                        <p:attrNameLst>
                                          <p:attrName>style.visibility</p:attrName>
                                        </p:attrNameLst>
                                      </p:cBhvr>
                                      <p:to>
                                        <p:strVal val="visible"/>
                                      </p:to>
                                    </p:set>
                                    <p:anim calcmode="lin" valueType="num">
                                      <p:cBhvr>
                                        <p:cTn id="23" dur="500" fill="hold"/>
                                        <p:tgtEl>
                                          <p:spTgt spid="8193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193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81931">
                                            <p:txEl>
                                              <p:pRg st="0" end="0"/>
                                            </p:txEl>
                                          </p:spTgt>
                                        </p:tgtEl>
                                        <p:attrNameLst>
                                          <p:attrName>style.visibility</p:attrName>
                                        </p:attrNameLst>
                                      </p:cBhvr>
                                      <p:to>
                                        <p:strVal val="visible"/>
                                      </p:to>
                                    </p:set>
                                    <p:anim calcmode="lin" valueType="num">
                                      <p:cBhvr>
                                        <p:cTn id="29" dur="500" fill="hold"/>
                                        <p:tgtEl>
                                          <p:spTgt spid="8193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1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81932">
                                            <p:txEl>
                                              <p:pRg st="1" end="1"/>
                                            </p:txEl>
                                          </p:spTgt>
                                        </p:tgtEl>
                                        <p:attrNameLst>
                                          <p:attrName>style.visibility</p:attrName>
                                        </p:attrNameLst>
                                      </p:cBhvr>
                                      <p:to>
                                        <p:strVal val="visible"/>
                                      </p:to>
                                    </p:set>
                                    <p:anim calcmode="lin" valueType="num">
                                      <p:cBhvr>
                                        <p:cTn id="35" dur="500" fill="hold"/>
                                        <p:tgtEl>
                                          <p:spTgt spid="81932">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8193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Peter’s Great Confession/ Gran </a:t>
            </a:r>
            <a:r>
              <a:rPr lang="en-US" b="1" dirty="0" err="1">
                <a:solidFill>
                  <a:srgbClr val="C00000"/>
                </a:solidFill>
              </a:rPr>
              <a:t>confesion</a:t>
            </a:r>
            <a:r>
              <a:rPr lang="en-US" b="1" dirty="0">
                <a:solidFill>
                  <a:srgbClr val="C00000"/>
                </a:solidFill>
              </a:rPr>
              <a:t> de Pedro</a:t>
            </a:r>
          </a:p>
        </p:txBody>
      </p:sp>
      <p:sp>
        <p:nvSpPr>
          <p:cNvPr id="3" name="Content Placeholder 2"/>
          <p:cNvSpPr>
            <a:spLocks noGrp="1"/>
          </p:cNvSpPr>
          <p:nvPr>
            <p:ph idx="1"/>
          </p:nvPr>
        </p:nvSpPr>
        <p:spPr>
          <a:xfrm>
            <a:off x="2589212" y="1922579"/>
            <a:ext cx="8915400" cy="4576689"/>
          </a:xfrm>
        </p:spPr>
        <p:txBody>
          <a:bodyPr>
            <a:normAutofit/>
          </a:bodyPr>
          <a:lstStyle/>
          <a:p>
            <a:pPr marL="0" indent="0">
              <a:buNone/>
            </a:pPr>
            <a:r>
              <a:rPr lang="es-ES" sz="2800" b="1" dirty="0">
                <a:solidFill>
                  <a:srgbClr val="002060"/>
                </a:solidFill>
              </a:rPr>
              <a:t>Mientras Jesús oraba en privado y sus discípulos con él, les planteó directamente la pregunta: "¿Quién dicen las multitudes que soy?"</a:t>
            </a:r>
            <a:endParaRPr lang="en-US" sz="2800" b="1" dirty="0">
              <a:solidFill>
                <a:srgbClr val="002060"/>
              </a:solidFill>
            </a:endParaRPr>
          </a:p>
          <a:p>
            <a:pPr lvl="1"/>
            <a:r>
              <a:rPr lang="es-ES" sz="2200" i="1" dirty="0"/>
              <a:t>La gente tenía varias teorías, muchas de ellas sobre grandes profetas que habían muerto hacía mucho tiempo.</a:t>
            </a:r>
          </a:p>
          <a:p>
            <a:pPr lvl="1"/>
            <a:r>
              <a:rPr lang="es-ES" sz="2200" i="1" dirty="0"/>
              <a:t>Ahora se planteó la pregunta más fundamental: “¿Pero qué hay de ti? ¿Quién dices que soy?</a:t>
            </a:r>
          </a:p>
          <a:p>
            <a:pPr lvl="1"/>
            <a:r>
              <a:rPr lang="es-ES" sz="2200" i="1" dirty="0"/>
              <a:t>Es a esta pregunta a la que Pedro respondió: "El Mesías de Dios".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37415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1589649" y="1844039"/>
            <a:ext cx="9791114" cy="4605997"/>
          </a:xfrm>
        </p:spPr>
        <p:txBody>
          <a:bodyPr>
            <a:normAutofit fontScale="85000" lnSpcReduction="20000"/>
          </a:bodyPr>
          <a:lstStyle/>
          <a:p>
            <a:pPr>
              <a:lnSpc>
                <a:spcPct val="120000"/>
              </a:lnSpc>
              <a:buFont typeface="Wingdings" panose="05000000000000000000" pitchFamily="2" charset="2"/>
              <a:buNone/>
            </a:pPr>
            <a:r>
              <a:rPr lang="es-ES" altLang="en-US" sz="2800" b="1" dirty="0">
                <a:solidFill>
                  <a:srgbClr val="FFFF99"/>
                </a:solidFill>
                <a:effectLst>
                  <a:outerShdw blurRad="38100" dist="38100" dir="2700000" algn="tl">
                    <a:srgbClr val="000000">
                      <a:alpha val="43137"/>
                    </a:srgbClr>
                  </a:outerShdw>
                </a:effectLst>
              </a:rPr>
              <a:t>Jesús instó a sus discípulos a no decirle a nadie que él era el Mesías (presumiblemente debido a la visión política común del mesías).</a:t>
            </a:r>
            <a:endParaRPr lang="en-US" altLang="en-US" sz="2800" b="1" dirty="0">
              <a:solidFill>
                <a:srgbClr val="FFFF99"/>
              </a:solidFill>
              <a:effectLst>
                <a:outerShdw blurRad="38100" dist="38100" dir="2700000" algn="tl">
                  <a:srgbClr val="000000">
                    <a:alpha val="43137"/>
                  </a:srgbClr>
                </a:outerShdw>
              </a:effectLst>
            </a:endParaRPr>
          </a:p>
          <a:p>
            <a:pPr>
              <a:lnSpc>
                <a:spcPct val="90000"/>
              </a:lnSpc>
            </a:pPr>
            <a:r>
              <a:rPr lang="es-ES" altLang="en-US" sz="2400" i="1" dirty="0">
                <a:solidFill>
                  <a:schemeClr val="bg1"/>
                </a:solidFill>
                <a:latin typeface="Arial Narrow" panose="020B0606020202030204" pitchFamily="34" charset="0"/>
              </a:rPr>
              <a:t>Por primera vez comenzó a hablar con franqueza sobre su sufrimiento, rechazo, muerte en la cruz y resurrección.</a:t>
            </a:r>
          </a:p>
          <a:p>
            <a:pPr>
              <a:lnSpc>
                <a:spcPct val="90000"/>
              </a:lnSpc>
            </a:pPr>
            <a:r>
              <a:rPr lang="es-ES" altLang="en-US" sz="2400" i="1" dirty="0">
                <a:solidFill>
                  <a:schemeClr val="bg1"/>
                </a:solidFill>
                <a:latin typeface="Arial Narrow" panose="020B0606020202030204" pitchFamily="34" charset="0"/>
              </a:rPr>
              <a:t>Si los discípulos estaban dispuestos a aceptarlo como el Cristo, debía ser en sus propios términos, no en la imagen popular.</a:t>
            </a:r>
          </a:p>
          <a:p>
            <a:pPr>
              <a:lnSpc>
                <a:spcPct val="90000"/>
              </a:lnSpc>
            </a:pPr>
            <a:r>
              <a:rPr lang="es-ES" altLang="en-US" sz="2400" i="1" dirty="0">
                <a:solidFill>
                  <a:schemeClr val="bg1"/>
                </a:solidFill>
                <a:latin typeface="Arial Narrow" panose="020B0606020202030204" pitchFamily="34" charset="0"/>
              </a:rPr>
              <a:t>Como verdaderos discípulos, deben abrazar la cruz todos los días.</a:t>
            </a:r>
          </a:p>
          <a:p>
            <a:pPr>
              <a:lnSpc>
                <a:spcPct val="90000"/>
              </a:lnSpc>
            </a:pPr>
            <a:r>
              <a:rPr lang="es-ES" altLang="en-US" sz="2400" i="1" dirty="0">
                <a:solidFill>
                  <a:schemeClr val="bg1"/>
                </a:solidFill>
                <a:latin typeface="Arial Narrow" panose="020B0606020202030204" pitchFamily="34" charset="0"/>
              </a:rPr>
              <a:t>Algunos no morirían antes de haber visto venir el reino de Dios (9:27), una predicción que se ha interpretado de diversas maneras para referirse a:</a:t>
            </a:r>
          </a:p>
          <a:p>
            <a:pPr>
              <a:lnSpc>
                <a:spcPct val="90000"/>
              </a:lnSpc>
            </a:pPr>
            <a:r>
              <a:rPr lang="es-ES" altLang="en-US" sz="2000" b="1" i="1" dirty="0">
                <a:solidFill>
                  <a:srgbClr val="FFFF00"/>
                </a:solidFill>
                <a:latin typeface="Arial Narrow" panose="020B0606020202030204" pitchFamily="34" charset="0"/>
              </a:rPr>
              <a:t>Su transfiguración (9: 28-36; cf.2 Ped.1: 16-18)</a:t>
            </a:r>
          </a:p>
          <a:p>
            <a:pPr>
              <a:lnSpc>
                <a:spcPct val="90000"/>
              </a:lnSpc>
            </a:pPr>
            <a:r>
              <a:rPr lang="es-ES" altLang="en-US" sz="2000" b="1" i="1" dirty="0">
                <a:solidFill>
                  <a:srgbClr val="FFFF00"/>
                </a:solidFill>
                <a:latin typeface="Arial Narrow" panose="020B0606020202030204" pitchFamily="34" charset="0"/>
              </a:rPr>
              <a:t>Sus apariciones posteriores a la resurrección después de Pascua</a:t>
            </a:r>
          </a:p>
          <a:p>
            <a:pPr>
              <a:lnSpc>
                <a:spcPct val="90000"/>
              </a:lnSpc>
            </a:pPr>
            <a:r>
              <a:rPr lang="es-ES" altLang="en-US" sz="2000" b="1" i="1" dirty="0">
                <a:solidFill>
                  <a:srgbClr val="FFFF00"/>
                </a:solidFill>
                <a:latin typeface="Arial Narrow" panose="020B0606020202030204" pitchFamily="34" charset="0"/>
              </a:rPr>
              <a:t>Su venida en juicio sobre Jerusalén en el 70 d.C.</a:t>
            </a:r>
          </a:p>
          <a:p>
            <a:pPr>
              <a:lnSpc>
                <a:spcPct val="90000"/>
              </a:lnSpc>
            </a:pPr>
            <a:r>
              <a:rPr lang="es-ES" altLang="en-US" sz="2000" b="1" i="1" dirty="0">
                <a:solidFill>
                  <a:srgbClr val="FFFF00"/>
                </a:solidFill>
                <a:latin typeface="Arial Narrow" panose="020B0606020202030204" pitchFamily="34" charset="0"/>
              </a:rPr>
              <a:t>Todo el complejo de eventos que asistieron a su muerte, resurrección y Pentecostés.</a:t>
            </a:r>
            <a:endParaRPr lang="en-US" altLang="en-US" sz="2400" i="1" dirty="0">
              <a:solidFill>
                <a:srgbClr val="FFFF00"/>
              </a:solidFill>
              <a:latin typeface="Arial Narrow" panose="020B0606020202030204" pitchFamily="34" charset="0"/>
            </a:endParaRPr>
          </a:p>
        </p:txBody>
      </p:sp>
      <p:sp>
        <p:nvSpPr>
          <p:cNvPr id="2" name="TextBox 1"/>
          <p:cNvSpPr txBox="1"/>
          <p:nvPr/>
        </p:nvSpPr>
        <p:spPr>
          <a:xfrm>
            <a:off x="1589649" y="407964"/>
            <a:ext cx="9332351" cy="707886"/>
          </a:xfrm>
          <a:prstGeom prst="rect">
            <a:avLst/>
          </a:prstGeom>
          <a:noFill/>
        </p:spPr>
        <p:txBody>
          <a:bodyPr wrap="square" rtlCol="0">
            <a:spAutoFit/>
          </a:bodyPr>
          <a:lstStyle/>
          <a:p>
            <a:r>
              <a:rPr lang="en-US" sz="4000" dirty="0">
                <a:solidFill>
                  <a:srgbClr val="FFC000"/>
                </a:solidFill>
                <a:effectLst>
                  <a:outerShdw blurRad="38100" dist="38100" dir="2700000" algn="tl">
                    <a:srgbClr val="000000">
                      <a:alpha val="43137"/>
                    </a:srgbClr>
                  </a:outerShdw>
                </a:effectLst>
                <a:latin typeface="Impact" panose="020B0806030902050204" pitchFamily="34" charset="0"/>
              </a:rPr>
              <a:t>The Messianic Secret/ El </a:t>
            </a:r>
            <a:r>
              <a:rPr lang="en-US" sz="4000" dirty="0" err="1">
                <a:solidFill>
                  <a:srgbClr val="FFC000"/>
                </a:solidFill>
                <a:effectLst>
                  <a:outerShdw blurRad="38100" dist="38100" dir="2700000" algn="tl">
                    <a:srgbClr val="000000">
                      <a:alpha val="43137"/>
                    </a:srgbClr>
                  </a:outerShdw>
                </a:effectLst>
                <a:latin typeface="Impact" panose="020B0806030902050204" pitchFamily="34" charset="0"/>
              </a:rPr>
              <a:t>secreto</a:t>
            </a:r>
            <a:r>
              <a:rPr lang="en-US" sz="4000" dirty="0">
                <a:solidFill>
                  <a:srgbClr val="FFC000"/>
                </a:solidFill>
                <a:effectLst>
                  <a:outerShdw blurRad="38100" dist="38100" dir="2700000" algn="tl">
                    <a:srgbClr val="000000">
                      <a:alpha val="43137"/>
                    </a:srgbClr>
                  </a:outerShdw>
                </a:effectLst>
                <a:latin typeface="Impact" panose="020B0806030902050204" pitchFamily="34" charset="0"/>
              </a:rPr>
              <a:t> </a:t>
            </a:r>
            <a:r>
              <a:rPr lang="en-US" sz="4000" dirty="0" err="1">
                <a:solidFill>
                  <a:srgbClr val="FFC000"/>
                </a:solidFill>
                <a:effectLst>
                  <a:outerShdw blurRad="38100" dist="38100" dir="2700000" algn="tl">
                    <a:srgbClr val="000000">
                      <a:alpha val="43137"/>
                    </a:srgbClr>
                  </a:outerShdw>
                </a:effectLst>
                <a:latin typeface="Impact" panose="020B0806030902050204" pitchFamily="34" charset="0"/>
              </a:rPr>
              <a:t>Mesianico</a:t>
            </a:r>
            <a:endParaRPr lang="en-US" sz="40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906996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p:cTn id="7" dur="5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6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6067">
                                            <p:txEl>
                                              <p:pRg st="4" end="4"/>
                                            </p:txEl>
                                          </p:spTgt>
                                        </p:tgtEl>
                                        <p:attrNameLst>
                                          <p:attrName>style.visibility</p:attrName>
                                        </p:attrNameLst>
                                      </p:cBhvr>
                                      <p:to>
                                        <p:strVal val="visible"/>
                                      </p:to>
                                    </p:set>
                                    <p:anim calcmode="lin" valueType="num">
                                      <p:cBhvr additive="base">
                                        <p:cTn id="13" dur="500" fill="hold"/>
                                        <p:tgtEl>
                                          <p:spTgt spid="21606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6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6067">
                                            <p:txEl>
                                              <p:pRg st="1" end="1"/>
                                            </p:txEl>
                                          </p:spTgt>
                                        </p:tgtEl>
                                        <p:attrNameLst>
                                          <p:attrName>style.visibility</p:attrName>
                                        </p:attrNameLst>
                                      </p:cBhvr>
                                      <p:to>
                                        <p:strVal val="visible"/>
                                      </p:to>
                                    </p:set>
                                    <p:anim calcmode="lin" valueType="num">
                                      <p:cBhvr additive="base">
                                        <p:cTn id="19" dur="500" fill="hold"/>
                                        <p:tgtEl>
                                          <p:spTgt spid="21606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6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6067">
                                            <p:txEl>
                                              <p:pRg st="2" end="2"/>
                                            </p:txEl>
                                          </p:spTgt>
                                        </p:tgtEl>
                                        <p:attrNameLst>
                                          <p:attrName>style.visibility</p:attrName>
                                        </p:attrNameLst>
                                      </p:cBhvr>
                                      <p:to>
                                        <p:strVal val="visible"/>
                                      </p:to>
                                    </p:set>
                                    <p:anim calcmode="lin" valueType="num">
                                      <p:cBhvr additive="base">
                                        <p:cTn id="25" dur="500" fill="hold"/>
                                        <p:tgtEl>
                                          <p:spTgt spid="21606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6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6067">
                                            <p:txEl>
                                              <p:pRg st="3" end="3"/>
                                            </p:txEl>
                                          </p:spTgt>
                                        </p:tgtEl>
                                        <p:attrNameLst>
                                          <p:attrName>style.visibility</p:attrName>
                                        </p:attrNameLst>
                                      </p:cBhvr>
                                      <p:to>
                                        <p:strVal val="visible"/>
                                      </p:to>
                                    </p:set>
                                    <p:anim calcmode="lin" valueType="num">
                                      <p:cBhvr additive="base">
                                        <p:cTn id="31" dur="500" fill="hold"/>
                                        <p:tgtEl>
                                          <p:spTgt spid="21606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60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6603" y="0"/>
            <a:ext cx="10277124" cy="6859114"/>
          </a:xfrm>
          <a:prstGeom prst="rect">
            <a:avLst/>
          </a:prstGeom>
        </p:spPr>
      </p:pic>
      <p:sp>
        <p:nvSpPr>
          <p:cNvPr id="6" name="TextBox 5"/>
          <p:cNvSpPr txBox="1"/>
          <p:nvPr/>
        </p:nvSpPr>
        <p:spPr>
          <a:xfrm>
            <a:off x="956603" y="5247249"/>
            <a:ext cx="10277124" cy="1323439"/>
          </a:xfrm>
          <a:prstGeom prst="rect">
            <a:avLst/>
          </a:prstGeom>
          <a:solidFill>
            <a:schemeClr val="accent4">
              <a:lumMod val="75000"/>
            </a:schemeClr>
          </a:solidFill>
        </p:spPr>
        <p:txBody>
          <a:bodyPr wrap="square" rtlCol="0">
            <a:spAutoFit/>
          </a:bodyPr>
          <a:lstStyle/>
          <a:p>
            <a:pPr algn="ctr"/>
            <a:endParaRPr lang="es-ES" altLang="en-US" sz="2000" dirty="0">
              <a:solidFill>
                <a:schemeClr val="bg1"/>
              </a:solidFill>
            </a:endParaRPr>
          </a:p>
          <a:p>
            <a:pPr algn="ctr"/>
            <a:r>
              <a:rPr lang="es-ES" altLang="en-US" sz="2000" dirty="0">
                <a:solidFill>
                  <a:schemeClr val="bg1"/>
                </a:solidFill>
              </a:rPr>
              <a:t>Si bien Lucas no especifica la "montaña" en 9:28, a menudo se ha supuesto que estaba en algún lugar del monte. </a:t>
            </a:r>
            <a:r>
              <a:rPr lang="es-ES" altLang="en-US" sz="2000" dirty="0" err="1">
                <a:solidFill>
                  <a:schemeClr val="bg1"/>
                </a:solidFill>
              </a:rPr>
              <a:t>Hermon</a:t>
            </a:r>
            <a:r>
              <a:rPr lang="es-ES" altLang="en-US" sz="2000" dirty="0">
                <a:solidFill>
                  <a:schemeClr val="bg1"/>
                </a:solidFill>
              </a:rPr>
              <a:t>, que se eleva 9000 'en la cordillera del sur del Líbano, basado en MT 16:13.</a:t>
            </a:r>
            <a:endParaRPr lang="en-US" sz="2000" dirty="0">
              <a:solidFill>
                <a:schemeClr val="bg1"/>
              </a:solidFill>
            </a:endParaRPr>
          </a:p>
        </p:txBody>
      </p:sp>
    </p:spTree>
    <p:extLst>
      <p:ext uri="{BB962C8B-B14F-4D97-AF65-F5344CB8AC3E}">
        <p14:creationId xmlns:p14="http://schemas.microsoft.com/office/powerpoint/2010/main" val="25048994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Transfiguration/ La </a:t>
            </a:r>
            <a:r>
              <a:rPr lang="en-US" b="1" dirty="0" err="1">
                <a:solidFill>
                  <a:srgbClr val="C00000"/>
                </a:solidFill>
              </a:rPr>
              <a:t>Transfiguracion</a:t>
            </a:r>
            <a:r>
              <a:rPr lang="en-US" b="1" dirty="0">
                <a:solidFill>
                  <a:srgbClr val="C00000"/>
                </a:solidFill>
              </a:rPr>
              <a:t> </a:t>
            </a:r>
          </a:p>
        </p:txBody>
      </p:sp>
      <p:sp>
        <p:nvSpPr>
          <p:cNvPr id="3" name="Content Placeholder 2"/>
          <p:cNvSpPr>
            <a:spLocks noGrp="1"/>
          </p:cNvSpPr>
          <p:nvPr>
            <p:ph idx="1"/>
          </p:nvPr>
        </p:nvSpPr>
        <p:spPr>
          <a:xfrm>
            <a:off x="2589212" y="1884211"/>
            <a:ext cx="8915400" cy="4724400"/>
          </a:xfrm>
        </p:spPr>
        <p:txBody>
          <a:bodyPr>
            <a:normAutofit lnSpcReduction="10000"/>
          </a:bodyPr>
          <a:lstStyle/>
          <a:p>
            <a:pPr marL="0" indent="0">
              <a:buNone/>
            </a:pPr>
            <a:r>
              <a:rPr lang="es-ES" sz="2800" b="1" dirty="0">
                <a:solidFill>
                  <a:srgbClr val="002060"/>
                </a:solidFill>
              </a:rPr>
              <a:t>Una vez más, Lucas describe a Jesús subiendo a una montaña para orar, llevando consigo a tres de los apóstoles, Pedro, Santiago y Juan.</a:t>
            </a:r>
            <a:endParaRPr lang="en-US" sz="2800" b="1" dirty="0">
              <a:solidFill>
                <a:srgbClr val="002060"/>
              </a:solidFill>
            </a:endParaRPr>
          </a:p>
          <a:p>
            <a:pPr lvl="1"/>
            <a:r>
              <a:rPr lang="es-ES" sz="2200" i="1" dirty="0"/>
              <a:t>Su apariencia cambió y su ropa se volvió radiante.</a:t>
            </a:r>
          </a:p>
          <a:p>
            <a:pPr lvl="1"/>
            <a:r>
              <a:rPr lang="es-ES" sz="2200" i="1" dirty="0"/>
              <a:t>Moisés y Elías, los dos representantes más destacados de la ley y los profetas, aparecieron hablándole de su e @ </a:t>
            </a:r>
            <a:r>
              <a:rPr lang="es-ES" sz="2200" i="1" dirty="0" err="1"/>
              <a:t>codoj</a:t>
            </a:r>
            <a:r>
              <a:rPr lang="es-ES" sz="2200" i="1" dirty="0"/>
              <a:t> (= éxodo), un término que deliberadamente paralelaba la misión mesiánica de Jesús con el antiguo evento de la historia de la salvación.</a:t>
            </a:r>
          </a:p>
          <a:p>
            <a:pPr lvl="1"/>
            <a:r>
              <a:rPr lang="es-ES" sz="2200" i="1" dirty="0"/>
              <a:t>Mientras Pedro estaba a punto de construir un monumento conmemorativo del evento, una voz celestial, similar a la del bautismo de Jesús, anunció: "¡Este es mi Hijo!"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1551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The Repeated Emphasis on Suffering/ El </a:t>
            </a:r>
            <a:r>
              <a:rPr lang="en-US" b="1" dirty="0" err="1">
                <a:solidFill>
                  <a:srgbClr val="C00000"/>
                </a:solidFill>
              </a:rPr>
              <a:t>Repetido</a:t>
            </a:r>
            <a:r>
              <a:rPr lang="en-US" b="1" dirty="0">
                <a:solidFill>
                  <a:srgbClr val="C00000"/>
                </a:solidFill>
              </a:rPr>
              <a:t> </a:t>
            </a:r>
            <a:r>
              <a:rPr lang="en-US" b="1" dirty="0" err="1">
                <a:solidFill>
                  <a:srgbClr val="C00000"/>
                </a:solidFill>
              </a:rPr>
              <a:t>Enfasis</a:t>
            </a:r>
            <a:r>
              <a:rPr lang="en-US" b="1" dirty="0">
                <a:solidFill>
                  <a:srgbClr val="C00000"/>
                </a:solidFill>
              </a:rPr>
              <a:t> </a:t>
            </a:r>
            <a:r>
              <a:rPr lang="en-US" b="1" dirty="0" err="1">
                <a:solidFill>
                  <a:srgbClr val="C00000"/>
                </a:solidFill>
              </a:rPr>
              <a:t>en</a:t>
            </a:r>
            <a:r>
              <a:rPr lang="en-US" b="1" dirty="0">
                <a:solidFill>
                  <a:srgbClr val="C00000"/>
                </a:solidFill>
              </a:rPr>
              <a:t> </a:t>
            </a:r>
            <a:r>
              <a:rPr lang="en-US" b="1" dirty="0" err="1">
                <a:solidFill>
                  <a:srgbClr val="C00000"/>
                </a:solidFill>
              </a:rPr>
              <a:t>Sufrimiento</a:t>
            </a:r>
            <a:endParaRPr lang="en-US" b="1" dirty="0">
              <a:solidFill>
                <a:srgbClr val="C00000"/>
              </a:solidFill>
            </a:endParaRPr>
          </a:p>
        </p:txBody>
      </p:sp>
      <p:sp>
        <p:nvSpPr>
          <p:cNvPr id="3" name="Content Placeholder 2"/>
          <p:cNvSpPr>
            <a:spLocks noGrp="1"/>
          </p:cNvSpPr>
          <p:nvPr>
            <p:ph idx="1"/>
          </p:nvPr>
        </p:nvSpPr>
        <p:spPr>
          <a:xfrm>
            <a:off x="2589212" y="2133600"/>
            <a:ext cx="8915400" cy="4100290"/>
          </a:xfrm>
        </p:spPr>
        <p:txBody>
          <a:bodyPr>
            <a:normAutofit/>
          </a:bodyPr>
          <a:lstStyle/>
          <a:p>
            <a:pPr marL="0" indent="0">
              <a:buNone/>
            </a:pPr>
            <a:r>
              <a:rPr lang="es-ES" sz="2800" b="1" dirty="0">
                <a:solidFill>
                  <a:srgbClr val="002060"/>
                </a:solidFill>
              </a:rPr>
              <a:t>Al día siguiente, Jesús se encontró con un niño endemoniado y lo sanó.</a:t>
            </a:r>
            <a:endParaRPr lang="en-US" sz="2800" b="1" dirty="0">
              <a:solidFill>
                <a:srgbClr val="002060"/>
              </a:solidFill>
            </a:endParaRPr>
          </a:p>
          <a:p>
            <a:pPr lvl="1"/>
            <a:r>
              <a:rPr lang="es-ES" sz="2200" i="1" dirty="0"/>
              <a:t>Aunque todos estaban asombrados, Jesús una vez más aprovechó la oportunidad para volver a enfatizar lo que había dicho antes: sería traicionado.</a:t>
            </a:r>
          </a:p>
          <a:p>
            <a:pPr lvl="1"/>
            <a:r>
              <a:rPr lang="es-ES" sz="2200" i="1" dirty="0"/>
              <a:t>Si bien había aparecido una variedad de pretendientes mesiánicos, generalmente con aspiraciones políticas o materialistas, Jesús hizo añicos casi todas las expectativas mesiánicas con su anuncio de su sufrimiento y muerte venideros.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94</a:t>
            </a:fld>
            <a:endParaRPr lang="en-US" dirty="0"/>
          </a:p>
        </p:txBody>
      </p:sp>
    </p:spTree>
    <p:extLst>
      <p:ext uri="{BB962C8B-B14F-4D97-AF65-F5344CB8AC3E}">
        <p14:creationId xmlns:p14="http://schemas.microsoft.com/office/powerpoint/2010/main" val="17708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858" y="212913"/>
            <a:ext cx="8911687" cy="1280890"/>
          </a:xfrm>
        </p:spPr>
        <p:txBody>
          <a:bodyPr>
            <a:normAutofit/>
          </a:bodyPr>
          <a:lstStyle/>
          <a:p>
            <a:r>
              <a:rPr lang="en-US" sz="4400" dirty="0">
                <a:solidFill>
                  <a:srgbClr val="FFC000"/>
                </a:solidFill>
                <a:effectLst>
                  <a:outerShdw blurRad="38100" dist="38100" dir="2700000" algn="tl">
                    <a:srgbClr val="000000">
                      <a:alpha val="43137"/>
                    </a:srgbClr>
                  </a:outerShdw>
                </a:effectLst>
                <a:latin typeface="Impact" panose="020B0806030902050204" pitchFamily="34" charset="0"/>
              </a:rPr>
              <a:t>The Travelogue/ </a:t>
            </a:r>
            <a:r>
              <a:rPr lang="en-US" sz="4400" dirty="0" err="1">
                <a:solidFill>
                  <a:srgbClr val="FFC000"/>
                </a:solidFill>
                <a:effectLst>
                  <a:outerShdw blurRad="38100" dist="38100" dir="2700000" algn="tl">
                    <a:srgbClr val="000000">
                      <a:alpha val="43137"/>
                    </a:srgbClr>
                  </a:outerShdw>
                </a:effectLst>
                <a:latin typeface="Impact" panose="020B0806030902050204" pitchFamily="34" charset="0"/>
              </a:rPr>
              <a:t>Diario</a:t>
            </a:r>
            <a:r>
              <a:rPr lang="en-US" sz="4400" dirty="0">
                <a:solidFill>
                  <a:srgbClr val="FFC000"/>
                </a:solidFill>
                <a:effectLst>
                  <a:outerShdw blurRad="38100" dist="38100" dir="2700000" algn="tl">
                    <a:srgbClr val="000000">
                      <a:alpha val="43137"/>
                    </a:srgbClr>
                  </a:outerShdw>
                </a:effectLst>
                <a:latin typeface="Impact" panose="020B0806030902050204" pitchFamily="34" charset="0"/>
              </a:rPr>
              <a:t> de </a:t>
            </a:r>
            <a:r>
              <a:rPr lang="en-US" sz="4400" dirty="0" err="1">
                <a:solidFill>
                  <a:srgbClr val="FFC000"/>
                </a:solidFill>
                <a:effectLst>
                  <a:outerShdw blurRad="38100" dist="38100" dir="2700000" algn="tl">
                    <a:srgbClr val="000000">
                      <a:alpha val="43137"/>
                    </a:srgbClr>
                  </a:outerShdw>
                </a:effectLst>
                <a:latin typeface="Impact" panose="020B0806030902050204" pitchFamily="34" charset="0"/>
              </a:rPr>
              <a:t>Viaje</a:t>
            </a:r>
            <a:endParaRPr lang="en-US" sz="44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1889541" y="1152908"/>
            <a:ext cx="9983804" cy="5705092"/>
          </a:xfrm>
        </p:spPr>
        <p:txBody>
          <a:bodyPr>
            <a:normAutofit fontScale="92500" lnSpcReduction="10000"/>
          </a:bodyPr>
          <a:lstStyle/>
          <a:p>
            <a:pPr marL="0" indent="0">
              <a:buNone/>
            </a:pPr>
            <a:r>
              <a:rPr lang="es-ES" sz="2800" b="1" dirty="0">
                <a:solidFill>
                  <a:srgbClr val="FFFF99"/>
                </a:solidFill>
              </a:rPr>
              <a:t>Lucas 9:51 marca una transición especial en el Tercer Evangelio. Desde las 9:51 hasta las 19:44, Lucas describirá a Jesús "en camino" a Jerusalén. El lenguaje de viaje de Luke refuerza este motivo:</a:t>
            </a:r>
            <a:endParaRPr lang="en-US" sz="2800" b="1" dirty="0">
              <a:solidFill>
                <a:srgbClr val="FFFF99"/>
              </a:solidFill>
            </a:endParaRPr>
          </a:p>
          <a:p>
            <a:pPr lvl="1"/>
            <a:r>
              <a:rPr lang="es-ES" sz="2200" i="1" dirty="0">
                <a:solidFill>
                  <a:schemeClr val="bg1"/>
                </a:solidFill>
              </a:rPr>
              <a:t>“… Mientras caminaban por el camino” (9:57)</a:t>
            </a:r>
          </a:p>
          <a:p>
            <a:pPr lvl="1"/>
            <a:r>
              <a:rPr lang="es-ES" sz="2200" i="1" dirty="0">
                <a:solidFill>
                  <a:schemeClr val="bg1"/>
                </a:solidFill>
              </a:rPr>
              <a:t>“… Los envió delante de él a cada pueblo y lugar adonde estaba a punto de ir” (10: 1)</a:t>
            </a:r>
          </a:p>
          <a:p>
            <a:pPr lvl="1"/>
            <a:r>
              <a:rPr lang="es-ES" sz="2200" i="1" dirty="0">
                <a:solidFill>
                  <a:schemeClr val="bg1"/>
                </a:solidFill>
              </a:rPr>
              <a:t>"Mientras Jesús y sus discípulos estaban en camino ..." (10:38)</a:t>
            </a:r>
          </a:p>
          <a:p>
            <a:pPr lvl="1"/>
            <a:r>
              <a:rPr lang="es-ES" sz="2200" i="1" dirty="0">
                <a:solidFill>
                  <a:schemeClr val="bg1"/>
                </a:solidFill>
              </a:rPr>
              <a:t>"... Jesús se encaminó hacia Jerusalén" (13:22)</a:t>
            </a:r>
          </a:p>
          <a:p>
            <a:pPr lvl="1"/>
            <a:r>
              <a:rPr lang="es-ES" sz="2200" i="1" dirty="0">
                <a:solidFill>
                  <a:schemeClr val="bg1"/>
                </a:solidFill>
              </a:rPr>
              <a:t>"Grandes multitudes viajaban con Jesús ..." (14:25)</a:t>
            </a:r>
          </a:p>
          <a:p>
            <a:pPr lvl="1"/>
            <a:r>
              <a:rPr lang="es-ES" sz="2200" i="1" dirty="0">
                <a:solidFill>
                  <a:schemeClr val="bg1"/>
                </a:solidFill>
              </a:rPr>
              <a:t>"Ahora de camino a Jerusalén ..." (17:11)</a:t>
            </a:r>
          </a:p>
          <a:p>
            <a:pPr lvl="1"/>
            <a:r>
              <a:rPr lang="es-ES" sz="2200" i="1" dirty="0">
                <a:solidFill>
                  <a:schemeClr val="bg1"/>
                </a:solidFill>
              </a:rPr>
              <a:t>"Jesús dijo: 'Vamos a subir a Jerusalén ..." (18:31)</a:t>
            </a:r>
          </a:p>
          <a:p>
            <a:pPr lvl="1"/>
            <a:r>
              <a:rPr lang="es-ES" sz="2200" i="1" dirty="0">
                <a:solidFill>
                  <a:schemeClr val="bg1"/>
                </a:solidFill>
              </a:rPr>
              <a:t>“Y siguió adelante, subiendo a Jerusalén” (19:28)</a:t>
            </a:r>
          </a:p>
          <a:p>
            <a:pPr lvl="1"/>
            <a:r>
              <a:rPr lang="es-ES" sz="2200" i="1" dirty="0">
                <a:solidFill>
                  <a:schemeClr val="bg1"/>
                </a:solidFill>
              </a:rPr>
              <a:t>"Al acercarse a Jerusalén ..." (19:41)</a:t>
            </a:r>
            <a:endParaRPr lang="en-US" sz="2200" i="1" dirty="0">
              <a:solidFill>
                <a:schemeClr val="bg1"/>
              </a:solidFill>
            </a:endParaRPr>
          </a:p>
        </p:txBody>
      </p:sp>
    </p:spTree>
    <p:extLst>
      <p:ext uri="{BB962C8B-B14F-4D97-AF65-F5344CB8AC3E}">
        <p14:creationId xmlns:p14="http://schemas.microsoft.com/office/powerpoint/2010/main" val="25470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The Cost of Following Jesus/ El </a:t>
            </a:r>
            <a:r>
              <a:rPr lang="en-US" b="1" dirty="0" err="1">
                <a:solidFill>
                  <a:srgbClr val="C00000"/>
                </a:solidFill>
              </a:rPr>
              <a:t>Costo</a:t>
            </a:r>
            <a:r>
              <a:rPr lang="en-US" b="1" dirty="0">
                <a:solidFill>
                  <a:srgbClr val="C00000"/>
                </a:solidFill>
              </a:rPr>
              <a:t> de </a:t>
            </a:r>
            <a:r>
              <a:rPr lang="en-US" b="1" dirty="0" err="1">
                <a:solidFill>
                  <a:srgbClr val="C00000"/>
                </a:solidFill>
              </a:rPr>
              <a:t>Seguir</a:t>
            </a:r>
            <a:r>
              <a:rPr lang="en-US" b="1" dirty="0">
                <a:solidFill>
                  <a:srgbClr val="C00000"/>
                </a:solidFill>
              </a:rPr>
              <a:t> a Jesus </a:t>
            </a:r>
            <a:br>
              <a:rPr lang="en-US" b="1" dirty="0">
                <a:solidFill>
                  <a:srgbClr val="C00000"/>
                </a:solidFill>
              </a:rPr>
            </a:b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s-ES" sz="2800" b="1" dirty="0">
                <a:solidFill>
                  <a:srgbClr val="002060"/>
                </a:solidFill>
              </a:rPr>
              <a:t>En el contexto del viaje, Jesús se encontró con varias personas que se ofrecieron a seguirlo o que él llamó para que lo siguieran.</a:t>
            </a:r>
            <a:endParaRPr lang="en-US" sz="2800" b="1" dirty="0">
              <a:solidFill>
                <a:srgbClr val="002060"/>
              </a:solidFill>
            </a:endParaRPr>
          </a:p>
          <a:p>
            <a:pPr lvl="1"/>
            <a:r>
              <a:rPr lang="es-ES" sz="2200" i="1" dirty="0"/>
              <a:t>Les advirtió de las dificultades del discipulado.</a:t>
            </a:r>
          </a:p>
          <a:p>
            <a:pPr lvl="1"/>
            <a:r>
              <a:rPr lang="es-ES" sz="2200" i="1" dirty="0"/>
              <a:t>Algunos pusieron excusas, como esperar hasta más tarde, ¡pero Jesús instó a que el llamado debe tener prioridad sobre todas las demás cosas sin dar marcha atrás!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18283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a:t>ON THE ROAD/ EN EL CAMINO</a:t>
            </a:r>
          </a:p>
        </p:txBody>
      </p:sp>
    </p:spTree>
    <p:extLst>
      <p:ext uri="{BB962C8B-B14F-4D97-AF65-F5344CB8AC3E}">
        <p14:creationId xmlns:p14="http://schemas.microsoft.com/office/powerpoint/2010/main" val="21645658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Sending Out the 70/ </a:t>
            </a:r>
            <a:r>
              <a:rPr lang="en-US" b="1" dirty="0" err="1">
                <a:solidFill>
                  <a:srgbClr val="C00000"/>
                </a:solidFill>
              </a:rPr>
              <a:t>Enviando</a:t>
            </a:r>
            <a:r>
              <a:rPr lang="en-US" b="1" dirty="0">
                <a:solidFill>
                  <a:srgbClr val="C00000"/>
                </a:solidFill>
              </a:rPr>
              <a:t> a los 70 </a:t>
            </a:r>
          </a:p>
        </p:txBody>
      </p:sp>
      <p:sp>
        <p:nvSpPr>
          <p:cNvPr id="3" name="Content Placeholder 2"/>
          <p:cNvSpPr>
            <a:spLocks noGrp="1"/>
          </p:cNvSpPr>
          <p:nvPr>
            <p:ph idx="1"/>
          </p:nvPr>
        </p:nvSpPr>
        <p:spPr>
          <a:xfrm>
            <a:off x="2592924" y="1905000"/>
            <a:ext cx="8911687" cy="4724400"/>
          </a:xfrm>
        </p:spPr>
        <p:txBody>
          <a:bodyPr>
            <a:normAutofit/>
          </a:bodyPr>
          <a:lstStyle/>
          <a:p>
            <a:pPr marL="0" indent="0">
              <a:buNone/>
            </a:pPr>
            <a:r>
              <a:rPr lang="es-ES" sz="2800" b="1" dirty="0">
                <a:solidFill>
                  <a:srgbClr val="002060"/>
                </a:solidFill>
              </a:rPr>
              <a:t>Como testigos anticipados en el camino a Jerusalén, Jesús envió a 70 discípulos, de dos en dos.</a:t>
            </a:r>
            <a:endParaRPr lang="en-US" sz="2800" b="1" dirty="0">
              <a:solidFill>
                <a:srgbClr val="002060"/>
              </a:solidFill>
            </a:endParaRPr>
          </a:p>
          <a:p>
            <a:pPr lvl="1"/>
            <a:r>
              <a:rPr lang="es-ES" sz="2200" i="1" dirty="0"/>
              <a:t>Al igual que los Doce antes, debían confiar su sustento a la generosidad de sus oyentes, pero aquellos que los recibieran igualmente recibirían a Jesús.</a:t>
            </a:r>
          </a:p>
          <a:p>
            <a:pPr lvl="1"/>
            <a:r>
              <a:rPr lang="es-ES" sz="2200" i="1" dirty="0"/>
              <a:t>Debían responder al rechazo sacudiendo el polvo de sus pies como protesta, una acción que los cristianos también emplearían más tarde (cf. </a:t>
            </a:r>
            <a:r>
              <a:rPr lang="es-ES" sz="2200" i="1" dirty="0" err="1"/>
              <a:t>Hch</a:t>
            </a:r>
            <a:r>
              <a:rPr lang="es-ES" sz="2200" i="1" dirty="0"/>
              <a:t>. 13:51).</a:t>
            </a:r>
          </a:p>
          <a:p>
            <a:pPr lvl="1"/>
            <a:r>
              <a:rPr lang="es-ES" sz="2200" i="1" dirty="0"/>
              <a:t>En la misión de los 70, Jesús dijo que “vio a Satanás caer del cielo”.</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22910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Parable of the Good Samaritan/ Parabola del </a:t>
            </a:r>
            <a:r>
              <a:rPr lang="en-US" b="1" dirty="0" err="1">
                <a:solidFill>
                  <a:srgbClr val="C00000"/>
                </a:solidFill>
              </a:rPr>
              <a:t>Buen</a:t>
            </a:r>
            <a:r>
              <a:rPr lang="en-US" b="1" dirty="0">
                <a:solidFill>
                  <a:srgbClr val="C00000"/>
                </a:solidFill>
              </a:rPr>
              <a:t> </a:t>
            </a:r>
            <a:r>
              <a:rPr lang="en-US" b="1" dirty="0" err="1">
                <a:solidFill>
                  <a:srgbClr val="C00000"/>
                </a:solidFill>
              </a:rPr>
              <a:t>Samaritano</a:t>
            </a:r>
            <a:endParaRPr lang="en-US" b="1" dirty="0">
              <a:solidFill>
                <a:srgbClr val="C00000"/>
              </a:solidFill>
            </a:endParaRPr>
          </a:p>
        </p:txBody>
      </p:sp>
      <p:sp>
        <p:nvSpPr>
          <p:cNvPr id="3" name="Content Placeholder 2"/>
          <p:cNvSpPr>
            <a:spLocks noGrp="1"/>
          </p:cNvSpPr>
          <p:nvPr>
            <p:ph idx="1"/>
          </p:nvPr>
        </p:nvSpPr>
        <p:spPr>
          <a:xfrm>
            <a:off x="2592925" y="1905001"/>
            <a:ext cx="9139530" cy="4953000"/>
          </a:xfrm>
        </p:spPr>
        <p:txBody>
          <a:bodyPr>
            <a:normAutofit fontScale="92500" lnSpcReduction="10000"/>
          </a:bodyPr>
          <a:lstStyle/>
          <a:p>
            <a:pPr marL="0" indent="0">
              <a:buNone/>
            </a:pPr>
            <a:r>
              <a:rPr lang="es-ES" sz="2800" b="1" dirty="0">
                <a:solidFill>
                  <a:srgbClr val="002060"/>
                </a:solidFill>
              </a:rPr>
              <a:t>Esta parábola, que se encuentra solo en Lucas, se centra en la benevolencia de un samaritano en respuesta a la pregunta: "¿Quién es mi prójimo?"</a:t>
            </a:r>
            <a:endParaRPr lang="en-US" sz="2800" b="1" dirty="0">
              <a:solidFill>
                <a:srgbClr val="002060"/>
              </a:solidFill>
            </a:endParaRPr>
          </a:p>
          <a:p>
            <a:pPr lvl="1"/>
            <a:r>
              <a:rPr lang="es-ES" sz="2200" i="1" dirty="0"/>
              <a:t>Dadas las severas tensiones entre judíos y samaritanos, es sorprendente que Jesús enmarcó la historia como lo hizo, poniendo al samaritano de la mejor manera. Quizás, si hubiera estado en Samaria, podría haber contado la historia del "buen judío".</a:t>
            </a:r>
          </a:p>
          <a:p>
            <a:pPr lvl="1"/>
            <a:r>
              <a:rPr lang="es-ES" sz="2200" i="1" dirty="0"/>
              <a:t>Tanto el sacerdote como el levita evitaron al herido, probablemente porque corrían el riesgo de contaminarse por sangre o muerte tanto como por el peligro de la situación.</a:t>
            </a:r>
          </a:p>
          <a:p>
            <a:pPr lvl="1"/>
            <a:r>
              <a:rPr lang="es-ES" sz="2200" i="1" dirty="0"/>
              <a:t>Al final, Jesús invirtió la pregunta de: "¿Quién es mi prójimo?" al mucho más puntual, "¿Cuál de estos tres fue prójimo del hombre que cayó en manos de los ladrones?"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99</a:t>
            </a:fld>
            <a:endParaRPr lang="en-US" dirty="0"/>
          </a:p>
        </p:txBody>
      </p:sp>
    </p:spTree>
    <p:extLst>
      <p:ext uri="{BB962C8B-B14F-4D97-AF65-F5344CB8AC3E}">
        <p14:creationId xmlns:p14="http://schemas.microsoft.com/office/powerpoint/2010/main" val="54658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3327</TotalTime>
  <Words>17702</Words>
  <Application>Microsoft Office PowerPoint</Application>
  <PresentationFormat>Panorámica</PresentationFormat>
  <Paragraphs>1288</Paragraphs>
  <Slides>178</Slides>
  <Notes>1</Notes>
  <HiddenSlides>0</HiddenSlides>
  <MMClips>0</MMClips>
  <ScaleCrop>false</ScaleCrop>
  <HeadingPairs>
    <vt:vector size="6" baseType="variant">
      <vt:variant>
        <vt:lpstr>Fuentes usadas</vt:lpstr>
      </vt:variant>
      <vt:variant>
        <vt:i4>25</vt:i4>
      </vt:variant>
      <vt:variant>
        <vt:lpstr>Tema</vt:lpstr>
      </vt:variant>
      <vt:variant>
        <vt:i4>1</vt:i4>
      </vt:variant>
      <vt:variant>
        <vt:lpstr>Títulos de diapositiva</vt:lpstr>
      </vt:variant>
      <vt:variant>
        <vt:i4>178</vt:i4>
      </vt:variant>
    </vt:vector>
  </HeadingPairs>
  <TitlesOfParts>
    <vt:vector size="204" baseType="lpstr">
      <vt:lpstr>Century Gothic</vt:lpstr>
      <vt:lpstr>Comic Sans MS</vt:lpstr>
      <vt:lpstr>Agency FB</vt:lpstr>
      <vt:lpstr>Wingdings</vt:lpstr>
      <vt:lpstr>Lucida Sans Unicode</vt:lpstr>
      <vt:lpstr>Cooper Black</vt:lpstr>
      <vt:lpstr>Arial Rounded MT Bold</vt:lpstr>
      <vt:lpstr>inherit</vt:lpstr>
      <vt:lpstr>Bookman Old Style</vt:lpstr>
      <vt:lpstr>Eras Demi ITC</vt:lpstr>
      <vt:lpstr>Freestyle Script</vt:lpstr>
      <vt:lpstr>Franklin Gothic Medium</vt:lpstr>
      <vt:lpstr>MARKETPRO</vt:lpstr>
      <vt:lpstr>Bradley Hand ITC</vt:lpstr>
      <vt:lpstr>Eras Bold ITC</vt:lpstr>
      <vt:lpstr>Matura MT Script Capitals</vt:lpstr>
      <vt:lpstr>Wingdings 3</vt:lpstr>
      <vt:lpstr>Papyrus</vt:lpstr>
      <vt:lpstr>Calibri</vt:lpstr>
      <vt:lpstr>Arial</vt:lpstr>
      <vt:lpstr>Greekth</vt:lpstr>
      <vt:lpstr>Mistral</vt:lpstr>
      <vt:lpstr>Impact</vt:lpstr>
      <vt:lpstr>Arial Narrow</vt:lpstr>
      <vt:lpstr>Lucida Handwriting</vt:lpstr>
      <vt:lpstr>Wisp</vt:lpstr>
      <vt:lpstr>THE THIRD GOSPEL EL TERCER EVANGELIO</vt:lpstr>
      <vt:lpstr>Presentación de PowerPoint</vt:lpstr>
      <vt:lpstr>LUKE, HISTORIAN AND THEOLOGIAN LUCAS, HISTORIADOR Y TEOLOGO</vt:lpstr>
      <vt:lpstr>On Writing History/ Escribiendo Historia</vt:lpstr>
      <vt:lpstr>An Apologia</vt:lpstr>
      <vt:lpstr>Luke as Author/ Lucas como Autor </vt:lpstr>
      <vt:lpstr>Date/Fecha</vt:lpstr>
      <vt:lpstr>The Gospel Tradition/ La tradicion del evangelio </vt:lpstr>
      <vt:lpstr>EVANGELIOS SINOPTICOS</vt:lpstr>
      <vt:lpstr>Literary Relationships/ Relaciones literarias</vt:lpstr>
      <vt:lpstr>Four Source Theory/ Teoria las cuatro fuentes</vt:lpstr>
      <vt:lpstr>Presentación de PowerPoint</vt:lpstr>
      <vt:lpstr>Structure/ Estructura</vt:lpstr>
      <vt:lpstr>THREE EPOCHS/TRES ÉPOCAS Además del motivo geográfico, Lucas-Hechos tiene tres períodos de tiempo distinguibles, cada uno con un significado teológico.</vt:lpstr>
      <vt:lpstr>THEOLOGICAL THEMES/ TEMAS TEOLOGICOS </vt:lpstr>
      <vt:lpstr>Amazement/ Asombro</vt:lpstr>
      <vt:lpstr>Prayer/ Oración</vt:lpstr>
      <vt:lpstr>The Holy Spirit/ El Espiritu Santo </vt:lpstr>
      <vt:lpstr>Presentación de PowerPoint</vt:lpstr>
      <vt:lpstr>RENEWAL OF GOD’S REDEMPTIVE WORK IN THE HISTORY OF SALVATION RENOVACIÓN DE LA OBRA REDENTIVA DE DIOS EN LA HISTORIA DE LA SALVACIÓN</vt:lpstr>
      <vt:lpstr>The Birth Narratives/ Narrativas del Nacimiento </vt:lpstr>
      <vt:lpstr>Primary Themes/ Temas primarios </vt:lpstr>
      <vt:lpstr>The Annunciation of John / La Anunciación de Juan (1:5-25)</vt:lpstr>
      <vt:lpstr>Pattern of Jewish Marriage/ Patrón de Matrimonio Judio</vt:lpstr>
      <vt:lpstr>The Annunciation of Jesus/ La Anunciación de Jesus (1:26-38)</vt:lpstr>
      <vt:lpstr>Mary Visits Elizabeth/ Maria visita Elisabet  (1:39-56)</vt:lpstr>
      <vt:lpstr>Presentación de PowerPoint</vt:lpstr>
      <vt:lpstr>The Birth of John/ El Nacimiento de Juan (1:57-80)</vt:lpstr>
      <vt:lpstr>The Birth of Jesus/ Nacimiento de Jesus (2:1-20)</vt:lpstr>
      <vt:lpstr>Presentación de PowerPoint</vt:lpstr>
      <vt:lpstr>Presentación de PowerPoint</vt:lpstr>
      <vt:lpstr>The Historical Problem of Quirinius/ El Problema Historico de Quirinius</vt:lpstr>
      <vt:lpstr>The Temple Ritual / El ritual del templo (2:21-40)</vt:lpstr>
      <vt:lpstr>The First Temple Visit / La Primera Visita al Templo(2:41-52)</vt:lpstr>
      <vt:lpstr>Presentación de PowerPoint</vt:lpstr>
      <vt:lpstr>THE MINISTRY OF JOHN/EL MINISTERIO DE JUAN (3:1-20)</vt:lpstr>
      <vt:lpstr>John’s Preaching &amp; Baptisms/ Predicación y Bautismo de Juan </vt:lpstr>
      <vt:lpstr>Presentación de PowerPoint</vt:lpstr>
      <vt:lpstr>El sitio tradicional del bautismo de Juan cerca de Jericó y el desierto de Judea (3: 1). Más adelante, el Cuarto Evangelio también dirá que Juan bautizó en Enón (Jn. 3:23), que está mucho más al norte, a unas 6 millas al sur de Beth Shan.</vt:lpstr>
      <vt:lpstr>John’s Ethical Preaching/ La Predicación ética de Juan </vt:lpstr>
      <vt:lpstr>Baptism of Spirit and Fire/ Bautismo del Espiritu y Fuego</vt:lpstr>
      <vt:lpstr>JESUS’ BAPTISM &amp; GENEALOGY/ BAUTISMO DE JESUS Y GENEALOGIA (3:21-37)</vt:lpstr>
      <vt:lpstr>THE TEMPTATION/LA TENTACION (4:1-13)</vt:lpstr>
      <vt:lpstr> “Yahweh tu Dios te condujo por todo el camino en el desierto estos cuarenta años para humillarte y probarte para saber lo que había en tu corazón, si guardarías o no sus mandamientos”. (Dt. 8: 2)</vt:lpstr>
      <vt:lpstr>Presentación de PowerPoint</vt:lpstr>
      <vt:lpstr>The Ancient Synagogue Service/ El servicio de la antigua sinagoga (según la Mishná) (according to the Mishnah)</vt:lpstr>
      <vt:lpstr>REJECTION AT NAZARETH/ RECHAZO EN NAZARET (4:14-30)</vt:lpstr>
      <vt:lpstr>Presentación de PowerPoint</vt:lpstr>
      <vt:lpstr>THE BEGINNINGS OF MINISTRY/ INICIOS DEL MINISTERIO (4:31-44)</vt:lpstr>
      <vt:lpstr>Presentación de PowerPoint</vt:lpstr>
      <vt:lpstr>THE FIRST DISCIPLES / LOS PRIMEROS DISCIPULOS (5:1-11, 27-32)</vt:lpstr>
      <vt:lpstr>Galilee Boat/Barco de Galilea  En 1986, durante un nivel de agua bajo en el Mar de Galilea, se descubrió y excavó un barco antiguo bajo la dirección del Dr. Rami Arav de la Universidad de Haifa. Este es el primer barco antiguo de este tipo que se recupera, y data del siglo I, a partir de la cerámica y las monedas encontradas en su interior. Aunque no hay indicios de que Jesús o sus discípulos la hayan usado alguna vez, se la conoce popularmente como "la barca de Jesús", ya que habría sido muy parecida a las que usaban los pescadores de Galilea en la época de Jesús.</vt:lpstr>
      <vt:lpstr>Presentación de PowerPoint</vt:lpstr>
      <vt:lpstr>Presentación de PowerPoint</vt:lpstr>
      <vt:lpstr>LORDSHIP &amp; AUTHORITY/ SEÑORIO Y AUTORIDAD (5:12-26, 33-39; 6:1-11)</vt:lpstr>
      <vt:lpstr>Sabbath Controversies/ Controversias del Sabado</vt:lpstr>
      <vt:lpstr>The Heart of the Sabbath Controversies/Corazon de las controversias del Sabado</vt:lpstr>
      <vt:lpstr>Presentación de PowerPoint</vt:lpstr>
      <vt:lpstr>The Jewishness of Jesus/ El Judaismo de Jesus</vt:lpstr>
      <vt:lpstr>¿Como era Jesus? Nadie lo sabe, claro, pero dos imágenes, bastante distintas entre sí, han capturado el imaginario popular.</vt:lpstr>
      <vt:lpstr>Presentación de PowerPoint</vt:lpstr>
      <vt:lpstr> THE TWELVE APOSTLES/LOS DOCE APOSTOLES (6:12-16)El numero “12” parece haber sido un juego deliberado en los doce clanes originales de Israel</vt:lpstr>
      <vt:lpstr>Presentación de PowerPoint</vt:lpstr>
      <vt:lpstr>THE GREAT SERMON/EL GRAN SERMON (6:17-49)</vt:lpstr>
      <vt:lpstr>Blessings and Woes/Bendiciones y Aflicciones</vt:lpstr>
      <vt:lpstr>Loving Others/ Amar a Otros </vt:lpstr>
      <vt:lpstr>Judging Others/ Juzgar a Otros </vt:lpstr>
      <vt:lpstr>The Test of Discipleship/ Test del Discipulado</vt:lpstr>
      <vt:lpstr>Presentación de PowerPoint</vt:lpstr>
      <vt:lpstr>DOING GOOD/ HACIENDO BIEN   (7:1—8:56)</vt:lpstr>
      <vt:lpstr>Major Jewish Sects described by Flavius Josephus Principales sectas judías descritas por Flavio Josefo</vt:lpstr>
      <vt:lpstr>The Issue of Ritual Impurity La cuestión del ritual de la impureza</vt:lpstr>
      <vt:lpstr>Jesus and John/ Jesus y Juan </vt:lpstr>
      <vt:lpstr>Jesus and Women/ Jesus y las Mujeres</vt:lpstr>
      <vt:lpstr>The Role of the Women in Jewish Life/El papel de la mujer en la vida judía</vt:lpstr>
      <vt:lpstr>Role of Women cont.—Role de la Mujer</vt:lpstr>
      <vt:lpstr>Presentación de PowerPoint</vt:lpstr>
      <vt:lpstr>Parables/ Parabolas</vt:lpstr>
      <vt:lpstr>Local Color in the Story of the Sower/Color local en la historia del sembrador</vt:lpstr>
      <vt:lpstr>Jesus’ Family/ Familia de Jesus </vt:lpstr>
      <vt:lpstr>Jesus and Nature/ Jesus y la Naturaleza</vt:lpstr>
      <vt:lpstr>Demons/ Demonios</vt:lpstr>
      <vt:lpstr>Presentación de PowerPoint</vt:lpstr>
      <vt:lpstr>THE MISSION OF THE TWELVE/LA MISION DE LOS DOCE  (9:1-17)</vt:lpstr>
      <vt:lpstr>Feeding the 5000/ Alimentando a los 5000</vt:lpstr>
      <vt:lpstr>Presentación de PowerPoint</vt:lpstr>
      <vt:lpstr>Presentación de PowerPoint</vt:lpstr>
      <vt:lpstr>WHO IS JESUS?/ ¿QUIEN ES JESUS?</vt:lpstr>
      <vt:lpstr>JESUS CONFESSED AND REVEALED/ JESUS CONFESO Y REVELO (9:18-62) </vt:lpstr>
      <vt:lpstr>Peter’s Great Confession/ Gran confesion de Pedro</vt:lpstr>
      <vt:lpstr>Presentación de PowerPoint</vt:lpstr>
      <vt:lpstr>Presentación de PowerPoint</vt:lpstr>
      <vt:lpstr>The Transfiguration/ La Transfiguracion </vt:lpstr>
      <vt:lpstr>The Repeated Emphasis on Suffering/ El Repetido Enfasis en Sufrimiento</vt:lpstr>
      <vt:lpstr>The Travelogue/ Diario de Viaje</vt:lpstr>
      <vt:lpstr>The Cost of Following Jesus/ El Costo de Seguir a Jesus  </vt:lpstr>
      <vt:lpstr>Presentación de PowerPoint</vt:lpstr>
      <vt:lpstr>Sending Out the 70/ Enviando a los 70 </vt:lpstr>
      <vt:lpstr>Parable of the Good Samaritan/ Parabola del Buen Samaritano</vt:lpstr>
      <vt:lpstr>Presentación de PowerPoint</vt:lpstr>
      <vt:lpstr>Teaching on Prayer/ Enseñanza sobre la Oración</vt:lpstr>
      <vt:lpstr>The Lord’s Prayer/ Padre Nuestro</vt:lpstr>
      <vt:lpstr>Parabola del amigo a la “media noche”</vt:lpstr>
      <vt:lpstr>El Hombre Fuerte y el Hombre mas Fuerte</vt:lpstr>
      <vt:lpstr>Narrativa de Oposición Los cuatro evangelios detallan una serie de conflictos</vt:lpstr>
      <vt:lpstr>La Señal de Jonas </vt:lpstr>
      <vt:lpstr>Six Woes/ Seis Ayes</vt:lpstr>
      <vt:lpstr>Presentación de PowerPoint</vt:lpstr>
      <vt:lpstr>The Yeast of the Pharisees/ La Levadura de los Fariseos (12:1-12)</vt:lpstr>
      <vt:lpstr>Materialism/ Materialismo (12:13-34)</vt:lpstr>
      <vt:lpstr>Watchfulness/ Vigilancia (12:35-48)</vt:lpstr>
      <vt:lpstr>The Immediate Crisis/ Crisis Inmediata (12:49—13:8)</vt:lpstr>
      <vt:lpstr>The Presence of the Kingdom/ La presencia del Reino  (13:10-21)</vt:lpstr>
      <vt:lpstr>Presentación de PowerPoint</vt:lpstr>
      <vt:lpstr>Rejection and Recepción (13:22-35) </vt:lpstr>
      <vt:lpstr>People Perceived to be “Last” In Jewish Society/ Personas percibidas como "últimas" en la sociedad judía</vt:lpstr>
      <vt:lpstr>At a Pharisee’s Home/En casa de fariseos (14:1-24)</vt:lpstr>
      <vt:lpstr>Along the Road/ Junto al Camino (14:25-35)</vt:lpstr>
      <vt:lpstr>Presentación de PowerPoint</vt:lpstr>
      <vt:lpstr>LUKAN PARABLES/ PARABOLAS DE LUCAS (15:1—16:31)</vt:lpstr>
      <vt:lpstr>Three Parables on Welcoming Sinners/Tres Parabolas sobre dar la Bienvenida a Pecadores Lucas da un especial enfasis a la apertura de Jesus a los  “pecadores” (5:29-32; 7:34, 39; 15:1, 7, 10; 18:13; 19:7). </vt:lpstr>
      <vt:lpstr>El tocado del adote de monedas</vt:lpstr>
      <vt:lpstr>Parable of the Shrewd Manager/ Parabola del administrador astuto</vt:lpstr>
      <vt:lpstr>Lazarus and Dives/ Lazaro y el Rico </vt:lpstr>
      <vt:lpstr>Presentación de PowerPoint</vt:lpstr>
      <vt:lpstr>ALONG THE WAY/ POR EL CAMINO (17:1-37)</vt:lpstr>
      <vt:lpstr>APPROACHING JERICHO / ACERCANDOSE A JERICO(18:1-34)</vt:lpstr>
      <vt:lpstr>Presentación de PowerPoint</vt:lpstr>
      <vt:lpstr>Presentación de PowerPoint</vt:lpstr>
      <vt:lpstr>The Challenge of Wealth/ Desafio de la riqueza (19:16-29)</vt:lpstr>
      <vt:lpstr>AT JERICHO/EN JERICO (18:35—19:27)</vt:lpstr>
      <vt:lpstr>Presentación de PowerPoint</vt:lpstr>
      <vt:lpstr>THE TRAVELOGUE IS COMPLETE/ EL VIAJE ESTA COMPLETO  (19:28—21:38)</vt:lpstr>
      <vt:lpstr>The Triumphant Entry/ La Entrada Triunfal</vt:lpstr>
      <vt:lpstr>Presentación de PowerPoint</vt:lpstr>
      <vt:lpstr>The Cleansing of the Temple/ La Limpieza del Templo </vt:lpstr>
      <vt:lpstr>Presentación de PowerPoint</vt:lpstr>
      <vt:lpstr>Presentación de PowerPoint</vt:lpstr>
      <vt:lpstr>Jesus’ Temple Ministry/ Ministerio del Templo </vt:lpstr>
      <vt:lpstr>Pagando el impuesto imperial (22:15-22)</vt:lpstr>
      <vt:lpstr>The Final Question/ La Pregunta Final </vt:lpstr>
      <vt:lpstr>The Discourse About the Temple/ Discurso sobre el templo</vt:lpstr>
      <vt:lpstr>Presentación de PowerPoint</vt:lpstr>
      <vt:lpstr>Muchas de las enormes piedras que los romanos arrojaron del templo en el año 70 d.C. todavía permanecen en la esquina suroeste del monte del templo.</vt:lpstr>
      <vt:lpstr>Discourse About the Temple/ Discurso sobre el templo</vt:lpstr>
      <vt:lpstr>La Tres Princiapels Posturas</vt:lpstr>
      <vt:lpstr>Dos caminos hacia el futuro Sin templo, tierra y sobernia Judia </vt:lpstr>
      <vt:lpstr>Presentación de PowerPoint</vt:lpstr>
      <vt:lpstr>THE EVENTS OF JESUS’ PASSION/ LOS EVENTOS DE LA PASION DE JESUS  (22:1—23:56)</vt:lpstr>
      <vt:lpstr>The Last Meal/ La Ultima Cena </vt:lpstr>
      <vt:lpstr>Presentación de PowerPoint</vt:lpstr>
      <vt:lpstr>La tradicion de pascua</vt:lpstr>
      <vt:lpstr>Prelude to the Arrest/ Preludio del arresto</vt:lpstr>
      <vt:lpstr>Presentación de PowerPoint</vt:lpstr>
      <vt:lpstr>El arresto y el juicio en los cuatro evangelios</vt:lpstr>
      <vt:lpstr>El juicio de Jesús se desarrolló en dos etapas con diferentes acusaciones</vt:lpstr>
      <vt:lpstr>Iglesia de San Pedro en Gallicantu (en galli cantu = "mientras cantaba el gallo", latín)</vt:lpstr>
      <vt:lpstr>Irregularidades Legales </vt:lpstr>
      <vt:lpstr>Peter’s Denials/ Negaciones de Pedro</vt:lpstr>
      <vt:lpstr>The Hearing Before Pilate/ La Audiencia antes Pilato (23:1ff.)</vt:lpstr>
      <vt:lpstr>Crucifixión y entierro en los cuatro evangelios</vt:lpstr>
      <vt:lpstr>Roman Crucifixions/ Crucifixiones Romanas</vt:lpstr>
      <vt:lpstr>Presentación de PowerPoint</vt:lpstr>
      <vt:lpstr>Posibles posiciones para crucifixion A partir de los restos de Johanán, los arqueólogos han teorizado sobre su posición en la cruz, dado que sus talones fueron clavados con una sola púa.</vt:lpstr>
      <vt:lpstr>Las siete logias de la cruz</vt:lpstr>
      <vt:lpstr>The Death of Jesus/ La Muerte de Jesus </vt:lpstr>
      <vt:lpstr>Locacion del Calvario    El lugar exacto de la crucifixión ha sido difícil de alcanzar, exacerbado por la destrucción de la ciudad en el año 70 d. C. y su reconstrucción por Trajano en el siglo II. Se han defendido dos sitios principales (así como varios que son menos populares), el Calvario de Gordon y la Iglesia del Santo Sepulcro. El único marcador de identidad claro en los evangelios es que estaba fuera de la muralla de la ciudad (Mt. 19:20; cf. He. 13: 12-13).</vt:lpstr>
      <vt:lpstr>La vergüenza del entierro de Jesús</vt:lpstr>
      <vt:lpstr>Los dos sitios más populares para la ubicación del entierro de Jesús</vt:lpstr>
      <vt:lpstr>Presentación de PowerPoint</vt:lpstr>
      <vt:lpstr>RESURRECION EN LOS CUATRO EVANGELIOS</vt:lpstr>
      <vt:lpstr>The First Witnesses/ Los Primeros Testigos</vt:lpstr>
      <vt:lpstr>FE DE PASCUA Los evangelios ofrecen dos testimonios</vt:lpstr>
      <vt:lpstr>Aparicion a Cleopas y Compañia </vt:lpstr>
      <vt:lpstr>Presentación de PowerPoint</vt:lpstr>
      <vt:lpstr>La Aparicion a los Once </vt:lpstr>
      <vt:lpstr>The Ascension/ La Ascensión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THIRD GOSPEL</dc:title>
  <dc:creator>Daniel Lewis</dc:creator>
  <cp:lastModifiedBy>Nohemi Rony</cp:lastModifiedBy>
  <cp:revision>193</cp:revision>
  <dcterms:created xsi:type="dcterms:W3CDTF">2016-01-06T14:39:01Z</dcterms:created>
  <dcterms:modified xsi:type="dcterms:W3CDTF">2021-07-23T05:11:03Z</dcterms:modified>
</cp:coreProperties>
</file>