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312" r:id="rId10"/>
    <p:sldId id="264" r:id="rId11"/>
    <p:sldId id="265" r:id="rId12"/>
    <p:sldId id="268"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405" r:id="rId35"/>
    <p:sldId id="406" r:id="rId36"/>
    <p:sldId id="407" r:id="rId37"/>
    <p:sldId id="408" r:id="rId38"/>
    <p:sldId id="409" r:id="rId39"/>
    <p:sldId id="410" r:id="rId40"/>
    <p:sldId id="411" r:id="rId41"/>
    <p:sldId id="412" r:id="rId42"/>
    <p:sldId id="413" r:id="rId43"/>
    <p:sldId id="289" r:id="rId44"/>
    <p:sldId id="290" r:id="rId45"/>
    <p:sldId id="291" r:id="rId46"/>
    <p:sldId id="292" r:id="rId47"/>
    <p:sldId id="293" r:id="rId48"/>
    <p:sldId id="294" r:id="rId49"/>
    <p:sldId id="414" r:id="rId50"/>
    <p:sldId id="415" r:id="rId51"/>
    <p:sldId id="416" r:id="rId52"/>
    <p:sldId id="417" r:id="rId53"/>
    <p:sldId id="418" r:id="rId54"/>
    <p:sldId id="419" r:id="rId55"/>
    <p:sldId id="420" r:id="rId56"/>
    <p:sldId id="448" r:id="rId57"/>
    <p:sldId id="446" r:id="rId58"/>
    <p:sldId id="447" r:id="rId59"/>
    <p:sldId id="298" r:id="rId60"/>
    <p:sldId id="299" r:id="rId61"/>
    <p:sldId id="300" r:id="rId62"/>
    <p:sldId id="301" r:id="rId63"/>
    <p:sldId id="421" r:id="rId64"/>
    <p:sldId id="435" r:id="rId65"/>
    <p:sldId id="436" r:id="rId66"/>
    <p:sldId id="437" r:id="rId67"/>
    <p:sldId id="438" r:id="rId68"/>
    <p:sldId id="302" r:id="rId69"/>
    <p:sldId id="303" r:id="rId70"/>
    <p:sldId id="304" r:id="rId71"/>
    <p:sldId id="305" r:id="rId72"/>
    <p:sldId id="433" r:id="rId73"/>
    <p:sldId id="439" r:id="rId74"/>
    <p:sldId id="306" r:id="rId75"/>
    <p:sldId id="307" r:id="rId76"/>
    <p:sldId id="308" r:id="rId77"/>
    <p:sldId id="309" r:id="rId78"/>
    <p:sldId id="310" r:id="rId79"/>
    <p:sldId id="311" r:id="rId80"/>
    <p:sldId id="313" r:id="rId81"/>
    <p:sldId id="314" r:id="rId82"/>
    <p:sldId id="315" r:id="rId83"/>
    <p:sldId id="316" r:id="rId84"/>
    <p:sldId id="317" r:id="rId85"/>
    <p:sldId id="318" r:id="rId86"/>
    <p:sldId id="319" r:id="rId87"/>
    <p:sldId id="320" r:id="rId88"/>
    <p:sldId id="330" r:id="rId89"/>
    <p:sldId id="322" r:id="rId90"/>
    <p:sldId id="323" r:id="rId91"/>
    <p:sldId id="324" r:id="rId92"/>
    <p:sldId id="325" r:id="rId93"/>
    <p:sldId id="326" r:id="rId94"/>
    <p:sldId id="327" r:id="rId95"/>
    <p:sldId id="328" r:id="rId96"/>
    <p:sldId id="329" r:id="rId97"/>
    <p:sldId id="331" r:id="rId98"/>
    <p:sldId id="332" r:id="rId99"/>
    <p:sldId id="333" r:id="rId100"/>
    <p:sldId id="422" r:id="rId101"/>
    <p:sldId id="423" r:id="rId102"/>
    <p:sldId id="424" r:id="rId103"/>
    <p:sldId id="425" r:id="rId104"/>
    <p:sldId id="426" r:id="rId105"/>
    <p:sldId id="427" r:id="rId106"/>
    <p:sldId id="334" r:id="rId107"/>
    <p:sldId id="335" r:id="rId108"/>
    <p:sldId id="336" r:id="rId109"/>
    <p:sldId id="337" r:id="rId110"/>
    <p:sldId id="338" r:id="rId111"/>
    <p:sldId id="339" r:id="rId112"/>
    <p:sldId id="340" r:id="rId113"/>
    <p:sldId id="341" r:id="rId114"/>
    <p:sldId id="342" r:id="rId115"/>
    <p:sldId id="343" r:id="rId116"/>
    <p:sldId id="428" r:id="rId117"/>
    <p:sldId id="429" r:id="rId118"/>
    <p:sldId id="344" r:id="rId119"/>
    <p:sldId id="352" r:id="rId120"/>
    <p:sldId id="354" r:id="rId121"/>
    <p:sldId id="347" r:id="rId122"/>
    <p:sldId id="348" r:id="rId123"/>
    <p:sldId id="349" r:id="rId124"/>
    <p:sldId id="350" r:id="rId125"/>
    <p:sldId id="351" r:id="rId126"/>
    <p:sldId id="355" r:id="rId127"/>
    <p:sldId id="356" r:id="rId128"/>
    <p:sldId id="357" r:id="rId129"/>
    <p:sldId id="358" r:id="rId130"/>
    <p:sldId id="359" r:id="rId131"/>
    <p:sldId id="360" r:id="rId132"/>
    <p:sldId id="361" r:id="rId133"/>
    <p:sldId id="362" r:id="rId134"/>
    <p:sldId id="432" r:id="rId135"/>
    <p:sldId id="442" r:id="rId136"/>
    <p:sldId id="363" r:id="rId137"/>
    <p:sldId id="364" r:id="rId138"/>
    <p:sldId id="365" r:id="rId139"/>
    <p:sldId id="366" r:id="rId140"/>
    <p:sldId id="367" r:id="rId141"/>
    <p:sldId id="368" r:id="rId142"/>
    <p:sldId id="369" r:id="rId143"/>
    <p:sldId id="370" r:id="rId144"/>
    <p:sldId id="371" r:id="rId145"/>
    <p:sldId id="430" r:id="rId146"/>
    <p:sldId id="441" r:id="rId147"/>
    <p:sldId id="440" r:id="rId148"/>
    <p:sldId id="372" r:id="rId149"/>
    <p:sldId id="374" r:id="rId150"/>
    <p:sldId id="375" r:id="rId151"/>
    <p:sldId id="376" r:id="rId152"/>
    <p:sldId id="377" r:id="rId153"/>
    <p:sldId id="378" r:id="rId154"/>
    <p:sldId id="379" r:id="rId155"/>
    <p:sldId id="380" r:id="rId156"/>
    <p:sldId id="381" r:id="rId157"/>
    <p:sldId id="382" r:id="rId158"/>
    <p:sldId id="383" r:id="rId159"/>
    <p:sldId id="384" r:id="rId160"/>
    <p:sldId id="385" r:id="rId161"/>
    <p:sldId id="386" r:id="rId162"/>
    <p:sldId id="387" r:id="rId163"/>
    <p:sldId id="388" r:id="rId164"/>
    <p:sldId id="389" r:id="rId165"/>
    <p:sldId id="390" r:id="rId166"/>
    <p:sldId id="391" r:id="rId167"/>
    <p:sldId id="392" r:id="rId168"/>
    <p:sldId id="393" r:id="rId169"/>
    <p:sldId id="394" r:id="rId170"/>
    <p:sldId id="395" r:id="rId171"/>
    <p:sldId id="396" r:id="rId172"/>
    <p:sldId id="397" r:id="rId173"/>
    <p:sldId id="398" r:id="rId174"/>
    <p:sldId id="399" r:id="rId175"/>
    <p:sldId id="400" r:id="rId176"/>
    <p:sldId id="401" r:id="rId177"/>
    <p:sldId id="402" r:id="rId178"/>
    <p:sldId id="403" r:id="rId179"/>
    <p:sldId id="404" r:id="rId180"/>
    <p:sldId id="443" r:id="rId181"/>
    <p:sldId id="444" r:id="rId182"/>
    <p:sldId id="445" r:id="rId183"/>
  </p:sldIdLst>
  <p:sldSz cx="12192000" cy="6858000"/>
  <p:notesSz cx="6858000" cy="9144000"/>
  <p:embeddedFontLst>
    <p:embeddedFont>
      <p:font typeface="Agency FB" panose="020B0503020202020204" pitchFamily="34" charset="0"/>
      <p:regular r:id="rId184"/>
      <p:bold r:id="rId185"/>
    </p:embeddedFont>
    <p:embeddedFont>
      <p:font typeface="Aharoni" panose="02010803020104030203" pitchFamily="2" charset="-79"/>
      <p:bold r:id="rId186"/>
    </p:embeddedFont>
    <p:embeddedFont>
      <p:font typeface="Arial Black" panose="020B0A04020102020204" pitchFamily="34" charset="0"/>
      <p:bold r:id="rId187"/>
    </p:embeddedFont>
    <p:embeddedFont>
      <p:font typeface="Arial Narrow" panose="020B0606020202030204" pitchFamily="34" charset="0"/>
      <p:regular r:id="rId188"/>
      <p:bold r:id="rId189"/>
      <p:italic r:id="rId190"/>
      <p:boldItalic r:id="rId191"/>
    </p:embeddedFont>
    <p:embeddedFont>
      <p:font typeface="Arial Rounded MT Bold" panose="020F0704030504030204" pitchFamily="34" charset="0"/>
      <p:regular r:id="rId192"/>
    </p:embeddedFont>
    <p:embeddedFont>
      <p:font typeface="Bernard MT Condensed" panose="02050806060905020404" pitchFamily="18" charset="0"/>
      <p:regular r:id="rId193"/>
    </p:embeddedFont>
    <p:embeddedFont>
      <p:font typeface="Calibri" panose="020F0502020204030204" pitchFamily="34" charset="0"/>
      <p:regular r:id="rId194"/>
      <p:bold r:id="rId195"/>
      <p:italic r:id="rId196"/>
      <p:boldItalic r:id="rId197"/>
    </p:embeddedFont>
    <p:embeddedFont>
      <p:font typeface="Century" panose="02040604050505020304" pitchFamily="18" charset="0"/>
      <p:regular r:id="rId198"/>
    </p:embeddedFont>
    <p:embeddedFont>
      <p:font typeface="Century Gothic" panose="020B0502020202020204" pitchFamily="34" charset="0"/>
      <p:regular r:id="rId199"/>
      <p:bold r:id="rId200"/>
      <p:italic r:id="rId201"/>
      <p:boldItalic r:id="rId202"/>
    </p:embeddedFont>
    <p:embeddedFont>
      <p:font typeface="Comic Sans MS" panose="030F0702030302020204" pitchFamily="66" charset="0"/>
      <p:regular r:id="rId203"/>
      <p:bold r:id="rId204"/>
      <p:italic r:id="rId205"/>
      <p:boldItalic r:id="rId206"/>
    </p:embeddedFont>
    <p:embeddedFont>
      <p:font typeface="Eras Bold ITC" panose="020B0907030504020204" pitchFamily="34" charset="0"/>
      <p:regular r:id="rId207"/>
    </p:embeddedFont>
    <p:embeddedFont>
      <p:font typeface="Eras Demi ITC" panose="020B0805030504020804" pitchFamily="34" charset="0"/>
      <p:regular r:id="rId208"/>
    </p:embeddedFont>
    <p:embeddedFont>
      <p:font typeface="Franklin Gothic Medium" panose="020B0603020102020204" pitchFamily="34" charset="0"/>
      <p:regular r:id="rId209"/>
      <p:italic r:id="rId210"/>
    </p:embeddedFont>
    <p:embeddedFont>
      <p:font typeface="Freestyle Script" panose="030804020302050B0404" pitchFamily="66" charset="0"/>
      <p:regular r:id="rId211"/>
    </p:embeddedFont>
    <p:embeddedFont>
      <p:font typeface="Georgia" panose="02040502050405020303" pitchFamily="18" charset="0"/>
      <p:regular r:id="rId212"/>
      <p:bold r:id="rId213"/>
      <p:italic r:id="rId214"/>
      <p:boldItalic r:id="rId215"/>
    </p:embeddedFont>
    <p:embeddedFont>
      <p:font typeface="Greekth" panose="02020803070505020304" pitchFamily="18" charset="0"/>
      <p:bold r:id="rId216"/>
    </p:embeddedFont>
    <p:embeddedFont>
      <p:font typeface="HebrewTh" pitchFamily="2" charset="0"/>
      <p:regular r:id="rId217"/>
    </p:embeddedFont>
    <p:embeddedFont>
      <p:font typeface="Impact" panose="020B0806030902050204" pitchFamily="34" charset="0"/>
      <p:regular r:id="rId218"/>
    </p:embeddedFont>
    <p:embeddedFont>
      <p:font typeface="Lucida Sans Unicode" panose="020B0602030504020204" pitchFamily="34" charset="0"/>
      <p:regular r:id="rId219"/>
    </p:embeddedFont>
    <p:embeddedFont>
      <p:font typeface="Matura MT Script Capitals" panose="03020802060602070202" pitchFamily="66" charset="0"/>
      <p:regular r:id="rId220"/>
    </p:embeddedFont>
    <p:embeddedFont>
      <p:font typeface="Monotype Corsiva" panose="03010101010201010101" pitchFamily="66" charset="0"/>
      <p:italic r:id="rId221"/>
    </p:embeddedFont>
    <p:embeddedFont>
      <p:font typeface="Papyrus" panose="03070502060502030205" pitchFamily="66" charset="0"/>
      <p:regular r:id="rId222"/>
    </p:embeddedFont>
    <p:embeddedFont>
      <p:font typeface="Rockwell Extra Bold" panose="02060903040505020403" pitchFamily="18" charset="0"/>
      <p:bold r:id="rId223"/>
    </p:embeddedFont>
    <p:embeddedFont>
      <p:font typeface="Tahoma" panose="020B0604030504040204" pitchFamily="34" charset="0"/>
      <p:regular r:id="rId224"/>
      <p:bold r:id="rId225"/>
    </p:embeddedFont>
    <p:embeddedFont>
      <p:font typeface="Verdana" panose="020B0604030504040204" pitchFamily="34" charset="0"/>
      <p:regular r:id="rId226"/>
      <p:bold r:id="rId227"/>
      <p:italic r:id="rId228"/>
      <p:boldItalic r:id="rId229"/>
    </p:embeddedFont>
    <p:embeddedFont>
      <p:font typeface="Wingdings 2" panose="05020102010507070707" pitchFamily="18" charset="2"/>
      <p:regular r:id="rId230"/>
    </p:embeddedFont>
    <p:embeddedFont>
      <p:font typeface="Wingdings 3" panose="05040102010807070707" pitchFamily="18" charset="2"/>
      <p:regular r:id="rId2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253200"/>
    <a:srgbClr val="354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8.fntdata"/><Relationship Id="rId205" Type="http://schemas.openxmlformats.org/officeDocument/2006/relationships/font" Target="fonts/font22.fntdata"/><Relationship Id="rId226" Type="http://schemas.openxmlformats.org/officeDocument/2006/relationships/font" Target="fonts/font4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33.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font" Target="fonts/font9.fntdata"/><Relationship Id="rId197" Type="http://schemas.openxmlformats.org/officeDocument/2006/relationships/font" Target="fonts/font14.fntdata"/><Relationship Id="rId206" Type="http://schemas.openxmlformats.org/officeDocument/2006/relationships/font" Target="fonts/font23.fntdata"/><Relationship Id="rId227" Type="http://schemas.openxmlformats.org/officeDocument/2006/relationships/font" Target="fonts/font44.fntdata"/><Relationship Id="rId201" Type="http://schemas.openxmlformats.org/officeDocument/2006/relationships/font" Target="fonts/font18.fntdata"/><Relationship Id="rId222" Type="http://schemas.openxmlformats.org/officeDocument/2006/relationships/font" Target="fonts/font3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font" Target="fonts/font4.fntdata"/><Relationship Id="rId217"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font" Target="fonts/font29.fntdata"/><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5.fntdata"/><Relationship Id="rId172" Type="http://schemas.openxmlformats.org/officeDocument/2006/relationships/slide" Target="slides/slide171.xml"/><Relationship Id="rId193" Type="http://schemas.openxmlformats.org/officeDocument/2006/relationships/font" Target="fonts/font10.fntdata"/><Relationship Id="rId202" Type="http://schemas.openxmlformats.org/officeDocument/2006/relationships/font" Target="fonts/font19.fntdata"/><Relationship Id="rId207" Type="http://schemas.openxmlformats.org/officeDocument/2006/relationships/font" Target="fonts/font24.fntdata"/><Relationship Id="rId223" Type="http://schemas.openxmlformats.org/officeDocument/2006/relationships/font" Target="fonts/font40.fntdata"/><Relationship Id="rId228" Type="http://schemas.openxmlformats.org/officeDocument/2006/relationships/font" Target="fonts/font45.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font" Target="fonts/font30.fntdata"/><Relationship Id="rId218" Type="http://schemas.openxmlformats.org/officeDocument/2006/relationships/font" Target="fonts/font35.fntdata"/><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11.fntdata"/><Relationship Id="rId199" Type="http://schemas.openxmlformats.org/officeDocument/2006/relationships/font" Target="fonts/font16.fntdata"/><Relationship Id="rId203" Type="http://schemas.openxmlformats.org/officeDocument/2006/relationships/font" Target="fonts/font20.fntdata"/><Relationship Id="rId208" Type="http://schemas.openxmlformats.org/officeDocument/2006/relationships/font" Target="fonts/font25.fntdata"/><Relationship Id="rId229" Type="http://schemas.openxmlformats.org/officeDocument/2006/relationships/font" Target="fonts/font46.fntdata"/><Relationship Id="rId19" Type="http://schemas.openxmlformats.org/officeDocument/2006/relationships/slide" Target="slides/slide18.xml"/><Relationship Id="rId224" Type="http://schemas.openxmlformats.org/officeDocument/2006/relationships/font" Target="fonts/font41.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1.fntdata"/><Relationship Id="rId189" Type="http://schemas.openxmlformats.org/officeDocument/2006/relationships/font" Target="fonts/font6.fntdata"/><Relationship Id="rId219" Type="http://schemas.openxmlformats.org/officeDocument/2006/relationships/font" Target="fonts/font36.fntdata"/><Relationship Id="rId3" Type="http://schemas.openxmlformats.org/officeDocument/2006/relationships/slide" Target="slides/slide2.xml"/><Relationship Id="rId214" Type="http://schemas.openxmlformats.org/officeDocument/2006/relationships/font" Target="fonts/font31.fntdata"/><Relationship Id="rId230" Type="http://schemas.openxmlformats.org/officeDocument/2006/relationships/font" Target="fonts/font47.fntdata"/><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2.fntdata"/><Relationship Id="rId209" Type="http://schemas.openxmlformats.org/officeDocument/2006/relationships/font" Target="fonts/font26.fntdata"/><Relationship Id="rId190" Type="http://schemas.openxmlformats.org/officeDocument/2006/relationships/font" Target="fonts/font7.fntdata"/><Relationship Id="rId204" Type="http://schemas.openxmlformats.org/officeDocument/2006/relationships/font" Target="fonts/font21.fntdata"/><Relationship Id="rId220" Type="http://schemas.openxmlformats.org/officeDocument/2006/relationships/font" Target="fonts/font37.fntdata"/><Relationship Id="rId225" Type="http://schemas.openxmlformats.org/officeDocument/2006/relationships/font" Target="fonts/font4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27.fntdata"/><Relationship Id="rId215" Type="http://schemas.openxmlformats.org/officeDocument/2006/relationships/font" Target="fonts/font32.fntdata"/><Relationship Id="rId26" Type="http://schemas.openxmlformats.org/officeDocument/2006/relationships/slide" Target="slides/slide25.xml"/><Relationship Id="rId231" Type="http://schemas.openxmlformats.org/officeDocument/2006/relationships/font" Target="fonts/font48.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13.fntdata"/><Relationship Id="rId200" Type="http://schemas.openxmlformats.org/officeDocument/2006/relationships/font" Target="fonts/font17.fntdata"/><Relationship Id="rId16" Type="http://schemas.openxmlformats.org/officeDocument/2006/relationships/slide" Target="slides/slide15.xml"/><Relationship Id="rId221" Type="http://schemas.openxmlformats.org/officeDocument/2006/relationships/font" Target="fonts/font38.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font" Target="fonts/font3.fntdata"/><Relationship Id="rId211" Type="http://schemas.openxmlformats.org/officeDocument/2006/relationships/font" Target="fonts/font28.fntdata"/><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78563"/>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78563"/>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78563"/>
            <a:ext cx="2844800" cy="457200"/>
          </a:xfrm>
        </p:spPr>
        <p:txBody>
          <a:bodyPr/>
          <a:lstStyle>
            <a:lvl1pPr>
              <a:defRPr/>
            </a:lvl1pPr>
          </a:lstStyle>
          <a:p>
            <a:fld id="{C77AF907-995C-4B00-B3BB-355F3F06DEA8}" type="slidenum">
              <a:rPr lang="en-US" altLang="en-US"/>
              <a:pPr/>
              <a:t>‹#›</a:t>
            </a:fld>
            <a:endParaRPr lang="en-US" altLang="en-US"/>
          </a:p>
        </p:txBody>
      </p:sp>
    </p:spTree>
    <p:extLst>
      <p:ext uri="{BB962C8B-B14F-4D97-AF65-F5344CB8AC3E}">
        <p14:creationId xmlns:p14="http://schemas.microsoft.com/office/powerpoint/2010/main" val="258366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42485" y="96838"/>
            <a:ext cx="10238316" cy="599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261533"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4704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940800" y="6248400"/>
            <a:ext cx="2540000" cy="457200"/>
          </a:xfrm>
        </p:spPr>
        <p:txBody>
          <a:bodyPr/>
          <a:lstStyle>
            <a:lvl1pPr>
              <a:defRPr/>
            </a:lvl1pPr>
          </a:lstStyle>
          <a:p>
            <a:fld id="{8C42B968-2659-4CBA-AF47-4CB489AF55F6}" type="slidenum">
              <a:rPr lang="en-US" altLang="en-US"/>
              <a:pPr/>
              <a:t>‹#›</a:t>
            </a:fld>
            <a:endParaRPr lang="en-US" altLang="en-US"/>
          </a:p>
        </p:txBody>
      </p:sp>
    </p:spTree>
    <p:extLst>
      <p:ext uri="{BB962C8B-B14F-4D97-AF65-F5344CB8AC3E}">
        <p14:creationId xmlns:p14="http://schemas.microsoft.com/office/powerpoint/2010/main" val="18043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4/12/2019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4/12/2019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 id="2147483675"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dirty="0">
                <a:solidFill>
                  <a:srgbClr val="FFC000"/>
                </a:solidFill>
                <a:effectLst>
                  <a:outerShdw blurRad="38100" dist="38100" dir="2700000" algn="tl">
                    <a:srgbClr val="000000">
                      <a:alpha val="43137"/>
                    </a:srgbClr>
                  </a:outerShdw>
                </a:effectLst>
              </a:rPr>
              <a:t>CHURCH WEEK</a:t>
            </a:r>
          </a:p>
        </p:txBody>
      </p:sp>
      <p:sp>
        <p:nvSpPr>
          <p:cNvPr id="3" name="Subtitle 2"/>
          <p:cNvSpPr>
            <a:spLocks noGrp="1"/>
          </p:cNvSpPr>
          <p:nvPr>
            <p:ph type="subTitle" idx="1"/>
          </p:nvPr>
        </p:nvSpPr>
        <p:spPr>
          <a:xfrm>
            <a:off x="1154954" y="4777380"/>
            <a:ext cx="8977187" cy="861419"/>
          </a:xfrm>
        </p:spPr>
        <p:txBody>
          <a:bodyPr/>
          <a:lstStyle/>
          <a:p>
            <a:r>
              <a:rPr lang="en-US" dirty="0">
                <a:solidFill>
                  <a:schemeClr val="accent1">
                    <a:lumMod val="40000"/>
                    <a:lumOff val="60000"/>
                  </a:schemeClr>
                </a:solidFill>
              </a:rPr>
              <a:t>1 &amp; 2 Thessalonians, </a:t>
            </a:r>
            <a:r>
              <a:rPr lang="en-US" dirty="0" err="1">
                <a:solidFill>
                  <a:schemeClr val="accent1">
                    <a:lumMod val="40000"/>
                    <a:lumOff val="60000"/>
                  </a:schemeClr>
                </a:solidFill>
              </a:rPr>
              <a:t>titus</a:t>
            </a:r>
            <a:r>
              <a:rPr lang="en-US" dirty="0">
                <a:solidFill>
                  <a:schemeClr val="accent1">
                    <a:lumMod val="40000"/>
                    <a:lumOff val="60000"/>
                  </a:schemeClr>
                </a:solidFill>
              </a:rPr>
              <a:t>, 1 &amp; 2 Timothy, Hebrews, </a:t>
            </a:r>
            <a:r>
              <a:rPr lang="en-US" dirty="0" err="1">
                <a:solidFill>
                  <a:schemeClr val="accent1">
                    <a:lumMod val="40000"/>
                    <a:lumOff val="60000"/>
                  </a:schemeClr>
                </a:solidFill>
              </a:rPr>
              <a:t>james</a:t>
            </a:r>
            <a:r>
              <a:rPr lang="en-US" dirty="0">
                <a:solidFill>
                  <a:schemeClr val="accent1">
                    <a:lumMod val="40000"/>
                    <a:lumOff val="60000"/>
                  </a:schemeClr>
                </a:solidFill>
              </a:rPr>
              <a:t>, 1 &amp; 2 Peter, </a:t>
            </a:r>
            <a:r>
              <a:rPr lang="en-US" dirty="0" err="1">
                <a:solidFill>
                  <a:schemeClr val="accent1">
                    <a:lumMod val="40000"/>
                    <a:lumOff val="60000"/>
                  </a:schemeClr>
                </a:solidFill>
              </a:rPr>
              <a:t>jude</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395696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4627" y="1548260"/>
            <a:ext cx="3060895" cy="1819401"/>
          </a:xfrm>
          <a:solidFill>
            <a:schemeClr val="accent2">
              <a:lumMod val="50000"/>
            </a:schemeClr>
          </a:solidFill>
          <a:ln>
            <a:solidFill>
              <a:schemeClr val="tx1"/>
            </a:solidFill>
          </a:ln>
        </p:spPr>
        <p:txBody>
          <a:bodyPr/>
          <a:lstStyle/>
          <a:p>
            <a:pPr algn="ctr"/>
            <a:r>
              <a:rPr lang="en-US" sz="4400" b="1" dirty="0">
                <a:solidFill>
                  <a:srgbClr val="FFFF00"/>
                </a:solidFill>
                <a:effectLst>
                  <a:outerShdw blurRad="38100" dist="38100" dir="2700000" algn="tl">
                    <a:srgbClr val="000000">
                      <a:alpha val="43137"/>
                    </a:srgbClr>
                  </a:outerShdw>
                </a:effectLst>
              </a:rPr>
              <a:t>Paul, the man</a:t>
            </a:r>
          </a:p>
        </p:txBody>
      </p:sp>
      <p:sp>
        <p:nvSpPr>
          <p:cNvPr id="3" name="Content Placeholder 2"/>
          <p:cNvSpPr>
            <a:spLocks noGrp="1"/>
          </p:cNvSpPr>
          <p:nvPr>
            <p:ph sz="half" idx="1"/>
          </p:nvPr>
        </p:nvSpPr>
        <p:spPr>
          <a:xfrm>
            <a:off x="4710326" y="540627"/>
            <a:ext cx="3352800" cy="5982093"/>
          </a:xfrm>
        </p:spPr>
        <p:txBody>
          <a:bodyPr>
            <a:normAutofit lnSpcReduction="10000"/>
          </a:bodyPr>
          <a:lstStyle/>
          <a:p>
            <a:pPr>
              <a:buFont typeface="Wingdings" panose="05000000000000000000" pitchFamily="2" charset="2"/>
              <a:buNone/>
            </a:pPr>
            <a:r>
              <a:rPr lang="en-US" altLang="en-US" sz="2800" b="1" dirty="0" err="1">
                <a:solidFill>
                  <a:srgbClr val="C00000"/>
                </a:solidFill>
                <a:latin typeface="Eras Demi ITC" pitchFamily="34" charset="0"/>
              </a:rPr>
              <a:t>Saoul</a:t>
            </a:r>
            <a:endParaRPr lang="en-US" altLang="en-US" sz="2800" b="1" dirty="0">
              <a:solidFill>
                <a:srgbClr val="C00000"/>
              </a:solidFill>
              <a:latin typeface="Eras Demi ITC" pitchFamily="34" charset="0"/>
            </a:endParaRPr>
          </a:p>
          <a:p>
            <a:pPr>
              <a:buFont typeface="Wingdings" panose="05000000000000000000" pitchFamily="2" charset="2"/>
              <a:buNone/>
            </a:pPr>
            <a:r>
              <a:rPr lang="en-US" altLang="en-US"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Jewish name</a:t>
            </a:r>
            <a:endParaRPr lang="en-US" altLang="en-US" sz="2400" dirty="0">
              <a:solidFill>
                <a:srgbClr val="FF0000"/>
              </a:solidFill>
              <a:latin typeface="Arial Narrow" panose="020B0606020202030204" pitchFamily="34" charset="0"/>
            </a:endParaRPr>
          </a:p>
          <a:p>
            <a:pPr>
              <a:buFont typeface="Wingdings" panose="05000000000000000000" pitchFamily="2" charset="2"/>
              <a:buNone/>
            </a:pPr>
            <a:r>
              <a:rPr lang="en-US" altLang="en-US" sz="2800" b="1" dirty="0" err="1">
                <a:solidFill>
                  <a:srgbClr val="C00000"/>
                </a:solidFill>
                <a:latin typeface="Eras Demi ITC" pitchFamily="34" charset="0"/>
              </a:rPr>
              <a:t>Paullus</a:t>
            </a:r>
            <a:endParaRPr lang="en-US" altLang="en-US" sz="2800" b="1" dirty="0">
              <a:solidFill>
                <a:srgbClr val="C00000"/>
              </a:solidFill>
              <a:latin typeface="Eras Demi ITC" pitchFamily="34" charset="0"/>
            </a:endParaRPr>
          </a:p>
          <a:p>
            <a:pPr>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Roman name (cognomen)</a:t>
            </a:r>
          </a:p>
          <a:p>
            <a:pPr>
              <a:lnSpc>
                <a:spcPct val="110000"/>
              </a:lnSpc>
              <a:buFont typeface="Wingdings" panose="05000000000000000000" pitchFamily="2" charset="2"/>
              <a:buNone/>
            </a:pPr>
            <a:r>
              <a:rPr lang="en-US" altLang="en-US" sz="2800" b="1" dirty="0">
                <a:solidFill>
                  <a:srgbClr val="C00000"/>
                </a:solidFill>
                <a:latin typeface="Eras Demi ITC" pitchFamily="34" charset="0"/>
              </a:rPr>
              <a:t>Roman Citizen from Tarsus </a:t>
            </a:r>
          </a:p>
          <a:p>
            <a:pPr>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Acts 16:37; 21:39; 22:26-28</a:t>
            </a:r>
          </a:p>
          <a:p>
            <a:pPr>
              <a:buFont typeface="Wingdings" panose="05000000000000000000" pitchFamily="2" charset="2"/>
              <a:buNone/>
            </a:pPr>
            <a:r>
              <a:rPr lang="en-US" altLang="en-US" sz="2800" b="1" dirty="0" err="1">
                <a:solidFill>
                  <a:srgbClr val="C00000"/>
                </a:solidFill>
                <a:latin typeface="Eras Demi ITC" pitchFamily="34" charset="0"/>
              </a:rPr>
              <a:t>Hebraistic</a:t>
            </a:r>
            <a:r>
              <a:rPr lang="en-US" altLang="en-US" sz="2800" b="1" dirty="0">
                <a:solidFill>
                  <a:srgbClr val="C00000"/>
                </a:solidFill>
                <a:latin typeface="Eras Demi ITC" pitchFamily="34" charset="0"/>
              </a:rPr>
              <a:t> Jew</a:t>
            </a:r>
          </a:p>
          <a:p>
            <a:pPr>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Acts 22:2; Phil. 3:6 (Hebrew speaking)</a:t>
            </a:r>
          </a:p>
          <a:p>
            <a:pPr>
              <a:buFont typeface="Wingdings" panose="05000000000000000000" pitchFamily="2" charset="2"/>
              <a:buNone/>
            </a:pPr>
            <a:endParaRPr lang="en-US" altLang="en-US" i="1" dirty="0">
              <a:solidFill>
                <a:srgbClr val="FF0000"/>
              </a:solidFill>
              <a:latin typeface="Arial Narrow" panose="020B0606020202030204" pitchFamily="34" charset="0"/>
            </a:endParaRPr>
          </a:p>
          <a:p>
            <a:pPr marL="0" indent="0">
              <a:buNone/>
            </a:pPr>
            <a:endParaRPr lang="en-US" dirty="0"/>
          </a:p>
        </p:txBody>
      </p:sp>
      <p:sp>
        <p:nvSpPr>
          <p:cNvPr id="5" name="Content Placeholder 4"/>
          <p:cNvSpPr>
            <a:spLocks noGrp="1"/>
          </p:cNvSpPr>
          <p:nvPr>
            <p:ph sz="half" idx="2"/>
          </p:nvPr>
        </p:nvSpPr>
        <p:spPr>
          <a:xfrm>
            <a:off x="8747760" y="540627"/>
            <a:ext cx="3078480" cy="5654068"/>
          </a:xfrm>
        </p:spPr>
        <p:txBody>
          <a:bodyPr>
            <a:normAutofit lnSpcReduction="10000"/>
          </a:bodyPr>
          <a:lstStyle/>
          <a:p>
            <a:pPr>
              <a:buFont typeface="Wingdings" panose="05000000000000000000" pitchFamily="2" charset="2"/>
              <a:buNone/>
            </a:pPr>
            <a:r>
              <a:rPr lang="en-US" altLang="en-US" sz="2800" b="1" dirty="0">
                <a:solidFill>
                  <a:srgbClr val="C00000"/>
                </a:solidFill>
                <a:latin typeface="Eras Demi ITC" pitchFamily="34" charset="0"/>
              </a:rPr>
              <a:t>Tribe of Benjamin</a:t>
            </a:r>
          </a:p>
          <a:p>
            <a:pPr>
              <a:buFont typeface="Wingdings" panose="05000000000000000000" pitchFamily="2" charset="2"/>
              <a:buNone/>
            </a:pPr>
            <a:r>
              <a:rPr lang="en-US" altLang="en-US" sz="2400" i="1" dirty="0">
                <a:solidFill>
                  <a:srgbClr val="FF0000"/>
                </a:solidFill>
                <a:latin typeface="Arial Narrow" panose="020B0606020202030204" pitchFamily="34" charset="0"/>
              </a:rPr>
              <a:t>	Rom. 11:1; Phil. 3:5</a:t>
            </a:r>
            <a:endParaRPr lang="en-US" altLang="en-US" sz="2400" dirty="0">
              <a:solidFill>
                <a:srgbClr val="FF0000"/>
              </a:solidFill>
              <a:latin typeface="Eras Demi ITC" pitchFamily="34" charset="0"/>
            </a:endParaRPr>
          </a:p>
          <a:p>
            <a:pPr>
              <a:buFont typeface="Wingdings" panose="05000000000000000000" pitchFamily="2" charset="2"/>
              <a:buNone/>
            </a:pPr>
            <a:r>
              <a:rPr lang="en-US" altLang="en-US" sz="2800" b="1" dirty="0">
                <a:solidFill>
                  <a:srgbClr val="C00000"/>
                </a:solidFill>
                <a:latin typeface="Eras Demi ITC" pitchFamily="34" charset="0"/>
              </a:rPr>
              <a:t>Pharisee</a:t>
            </a:r>
          </a:p>
          <a:p>
            <a:pPr>
              <a:buFont typeface="Wingdings" panose="05000000000000000000" pitchFamily="2" charset="2"/>
              <a:buNone/>
            </a:pPr>
            <a:r>
              <a:rPr lang="en-US" altLang="en-US" sz="2400" i="1" dirty="0">
                <a:solidFill>
                  <a:srgbClr val="FF0000"/>
                </a:solidFill>
                <a:latin typeface="Arial Narrow" panose="020B0606020202030204" pitchFamily="34" charset="0"/>
              </a:rPr>
              <a:t>	Acts 23:6; 26:5</a:t>
            </a:r>
          </a:p>
          <a:p>
            <a:pPr>
              <a:lnSpc>
                <a:spcPct val="110000"/>
              </a:lnSpc>
              <a:buFont typeface="Wingdings" panose="05000000000000000000" pitchFamily="2" charset="2"/>
              <a:buNone/>
            </a:pPr>
            <a:r>
              <a:rPr lang="en-US" altLang="en-US" sz="2800" b="1" dirty="0">
                <a:solidFill>
                  <a:srgbClr val="C00000"/>
                </a:solidFill>
                <a:latin typeface="Eras Demi ITC" pitchFamily="34" charset="0"/>
              </a:rPr>
              <a:t>Disciple of Rabbi Gamaliel</a:t>
            </a:r>
          </a:p>
          <a:p>
            <a:pPr>
              <a:buFont typeface="Wingdings" panose="05000000000000000000" pitchFamily="2" charset="2"/>
              <a:buNone/>
            </a:pPr>
            <a:r>
              <a:rPr lang="en-US" altLang="en-US" sz="2400" i="1" dirty="0">
                <a:solidFill>
                  <a:srgbClr val="FF0000"/>
                </a:solidFill>
                <a:latin typeface="Arial Narrow" panose="020B0606020202030204" pitchFamily="34" charset="0"/>
              </a:rPr>
              <a:t>	Acts 22:3</a:t>
            </a:r>
          </a:p>
          <a:p>
            <a:pPr>
              <a:buFont typeface="Wingdings" panose="05000000000000000000" pitchFamily="2" charset="2"/>
              <a:buNone/>
            </a:pPr>
            <a:r>
              <a:rPr lang="en-US" altLang="en-US" sz="2800" b="1" dirty="0">
                <a:solidFill>
                  <a:srgbClr val="C00000"/>
                </a:solidFill>
                <a:latin typeface="Eras Demi ITC" pitchFamily="34" charset="0"/>
              </a:rPr>
              <a:t>Tentmaker Trade</a:t>
            </a:r>
          </a:p>
          <a:p>
            <a:pPr>
              <a:buFont typeface="Wingdings" panose="05000000000000000000" pitchFamily="2" charset="2"/>
              <a:buNone/>
            </a:pPr>
            <a:r>
              <a:rPr lang="en-US" altLang="en-US" sz="2400" i="1" dirty="0">
                <a:solidFill>
                  <a:srgbClr val="FF0000"/>
                </a:solidFill>
                <a:latin typeface="Arial Narrow" panose="020B0606020202030204" pitchFamily="34" charset="0"/>
              </a:rPr>
              <a:t>	Acts 18:3</a:t>
            </a:r>
          </a:p>
          <a:p>
            <a:pPr>
              <a:buFont typeface="Wingdings" panose="05000000000000000000" pitchFamily="2" charset="2"/>
              <a:buNone/>
            </a:pPr>
            <a:r>
              <a:rPr lang="en-US" altLang="en-US" sz="2800" b="1" dirty="0">
                <a:solidFill>
                  <a:srgbClr val="C00000"/>
                </a:solidFill>
                <a:latin typeface="Eras Demi ITC" pitchFamily="34" charset="0"/>
              </a:rPr>
              <a:t>Unmarried</a:t>
            </a:r>
          </a:p>
          <a:p>
            <a:pPr>
              <a:buFont typeface="Wingdings" panose="05000000000000000000" pitchFamily="2" charset="2"/>
              <a:buNone/>
            </a:pPr>
            <a:r>
              <a:rPr lang="en-US" altLang="en-US" sz="2400" i="1" dirty="0">
                <a:solidFill>
                  <a:srgbClr val="FF0000"/>
                </a:solidFill>
                <a:latin typeface="Arial Narrow" panose="020B0606020202030204" pitchFamily="34" charset="0"/>
              </a:rPr>
              <a:t>	1 Cor. 7:7a; 9:5</a:t>
            </a:r>
          </a:p>
        </p:txBody>
      </p:sp>
      <p:sp>
        <p:nvSpPr>
          <p:cNvPr id="6" name="Slide Number Placeholder 5"/>
          <p:cNvSpPr>
            <a:spLocks noGrp="1"/>
          </p:cNvSpPr>
          <p:nvPr>
            <p:ph type="sldNum" sz="quarter" idx="12"/>
          </p:nvPr>
        </p:nvSpPr>
        <p:spPr/>
        <p:txBody>
          <a:bodyPr/>
          <a:lstStyle/>
          <a:p>
            <a:fld id="{2AC27A5A-7290-4DE1-BA94-4BE8A8E57DCF}" type="slidenum">
              <a:rPr lang="en-US" smtClean="0"/>
              <a:t>10</a:t>
            </a:fld>
            <a:endParaRPr lang="en-US" dirty="0"/>
          </a:p>
        </p:txBody>
      </p:sp>
    </p:spTree>
    <p:extLst>
      <p:ext uri="{BB962C8B-B14F-4D97-AF65-F5344CB8AC3E}">
        <p14:creationId xmlns:p14="http://schemas.microsoft.com/office/powerpoint/2010/main" val="17486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additive="base">
                                        <p:cTn id="5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additive="base">
                                        <p:cTn id="5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 calcmode="lin" valueType="num">
                                      <p:cBhvr additive="base">
                                        <p:cTn id="7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 calcmode="lin" valueType="num">
                                      <p:cBhvr additive="base">
                                        <p:cTn id="8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anim calcmode="lin" valueType="num">
                                      <p:cBhvr additive="base">
                                        <p:cTn id="8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
                                            <p:txEl>
                                              <p:pRg st="9" end="9"/>
                                            </p:txEl>
                                          </p:spTgt>
                                        </p:tgtEl>
                                        <p:attrNameLst>
                                          <p:attrName>style.visibility</p:attrName>
                                        </p:attrNameLst>
                                      </p:cBhvr>
                                      <p:to>
                                        <p:strVal val="visible"/>
                                      </p:to>
                                    </p:set>
                                    <p:anim calcmode="lin" valueType="num">
                                      <p:cBhvr additive="base">
                                        <p:cTn id="9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James</a:t>
            </a:r>
          </a:p>
        </p:txBody>
      </p:sp>
    </p:spTree>
    <p:extLst>
      <p:ext uri="{BB962C8B-B14F-4D97-AF65-F5344CB8AC3E}">
        <p14:creationId xmlns:p14="http://schemas.microsoft.com/office/powerpoint/2010/main" val="6313775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43100" y="709246"/>
            <a:ext cx="8229600" cy="1143000"/>
          </a:xfrm>
        </p:spPr>
        <p:txBody>
          <a:bodyPr/>
          <a:lstStyle/>
          <a:p>
            <a:pPr algn="ctr" eaLnBrk="1" hangingPunct="1"/>
            <a:r>
              <a:rPr lang="en-US" altLang="en-US" sz="4400" b="1" dirty="0">
                <a:solidFill>
                  <a:srgbClr val="FFC000"/>
                </a:solidFill>
                <a:latin typeface="Eras Bold ITC" panose="020B0604020202020204" pitchFamily="34" charset="0"/>
              </a:rPr>
              <a:t>Was Paul Opposed to James?</a:t>
            </a:r>
          </a:p>
        </p:txBody>
      </p:sp>
      <p:sp>
        <p:nvSpPr>
          <p:cNvPr id="150531" name="Rectangle 3"/>
          <p:cNvSpPr>
            <a:spLocks noGrp="1" noChangeArrowheads="1"/>
          </p:cNvSpPr>
          <p:nvPr>
            <p:ph type="body" idx="1"/>
          </p:nvPr>
        </p:nvSpPr>
        <p:spPr>
          <a:xfrm>
            <a:off x="844062" y="2250831"/>
            <a:ext cx="10533184" cy="1400907"/>
          </a:xfrm>
        </p:spPr>
        <p:txBody>
          <a:bodyPr/>
          <a:lstStyle/>
          <a:p>
            <a:pPr eaLnBrk="1" hangingPunct="1">
              <a:buFontTx/>
              <a:buNone/>
            </a:pPr>
            <a:r>
              <a:rPr lang="en-US" altLang="en-US" sz="2400" b="1" dirty="0">
                <a:solidFill>
                  <a:srgbClr val="FF0000"/>
                </a:solidFill>
                <a:effectLst>
                  <a:outerShdw blurRad="38100" dist="38100" dir="2700000" algn="tl">
                    <a:srgbClr val="000000">
                      <a:alpha val="43137"/>
                    </a:srgbClr>
                  </a:outerShdw>
                </a:effectLst>
              </a:rPr>
              <a:t>Especially since the Reformation, some have pitted James against Paul as though their respective theologies of faith and works were in conflict.</a:t>
            </a:r>
          </a:p>
        </p:txBody>
      </p:sp>
      <p:sp>
        <p:nvSpPr>
          <p:cNvPr id="150532" name="Text Box 4"/>
          <p:cNvSpPr txBox="1">
            <a:spLocks noChangeArrowheads="1"/>
          </p:cNvSpPr>
          <p:nvPr/>
        </p:nvSpPr>
        <p:spPr bwMode="auto">
          <a:xfrm>
            <a:off x="1019908" y="3446584"/>
            <a:ext cx="100759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dirty="0">
                <a:latin typeface="Freestyle Script" panose="030804020302050B0404" pitchFamily="66" charset="0"/>
              </a:rPr>
              <a:t>“You see that a person is justified by what he does and not by faith alone”.</a:t>
            </a:r>
            <a:r>
              <a:rPr lang="en-US" altLang="en-US" sz="3600" dirty="0">
                <a:latin typeface="Freestyle Script" panose="030804020302050B0404" pitchFamily="66" charset="0"/>
              </a:rPr>
              <a:t>																</a:t>
            </a:r>
            <a:r>
              <a:rPr lang="en-US" altLang="en-US" sz="2400" dirty="0">
                <a:latin typeface="Franklin Gothic Medium" panose="020B0603020102020204" pitchFamily="34" charset="0"/>
              </a:rPr>
              <a:t>James 2:24</a:t>
            </a:r>
          </a:p>
        </p:txBody>
      </p:sp>
      <p:sp>
        <p:nvSpPr>
          <p:cNvPr id="150533" name="Text Box 5"/>
          <p:cNvSpPr txBox="1">
            <a:spLocks noChangeArrowheads="1"/>
          </p:cNvSpPr>
          <p:nvPr/>
        </p:nvSpPr>
        <p:spPr bwMode="auto">
          <a:xfrm>
            <a:off x="1019908" y="5099538"/>
            <a:ext cx="100759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dirty="0">
                <a:latin typeface="Freestyle Script" panose="030804020302050B0404" pitchFamily="66" charset="0"/>
              </a:rPr>
              <a:t>“We…know that a man is not justified by observing the law, but by faith [alone] in Jesus Christ.”</a:t>
            </a:r>
            <a:r>
              <a:rPr lang="en-US" altLang="en-US" sz="3600" dirty="0">
                <a:latin typeface="Freestyle Script" panose="030804020302050B0404" pitchFamily="66" charset="0"/>
              </a:rPr>
              <a:t>						</a:t>
            </a:r>
            <a:r>
              <a:rPr lang="en-US" altLang="en-US" sz="2400" dirty="0">
                <a:latin typeface="Franklin Gothic Medium" panose="020B0603020102020204" pitchFamily="34" charset="0"/>
              </a:rPr>
              <a:t>Galatians 2:15-16</a:t>
            </a:r>
          </a:p>
        </p:txBody>
      </p:sp>
    </p:spTree>
    <p:extLst>
      <p:ext uri="{BB962C8B-B14F-4D97-AF65-F5344CB8AC3E}">
        <p14:creationId xmlns:p14="http://schemas.microsoft.com/office/powerpoint/2010/main" val="299268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05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150532">
                                            <p:txEl>
                                              <p:pRg st="0" end="0"/>
                                            </p:txEl>
                                          </p:spTgt>
                                        </p:tgtEl>
                                        <p:attrNameLst>
                                          <p:attrName>style.visibility</p:attrName>
                                        </p:attrNameLst>
                                      </p:cBhvr>
                                      <p:to>
                                        <p:strVal val="visible"/>
                                      </p:to>
                                    </p:set>
                                    <p:anim calcmode="lin" valueType="num">
                                      <p:cBhvr>
                                        <p:cTn id="14" dur="500" fill="hold"/>
                                        <p:tgtEl>
                                          <p:spTgt spid="15053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05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150533">
                                            <p:txEl>
                                              <p:pRg st="0" end="0"/>
                                            </p:txEl>
                                          </p:spTgt>
                                        </p:tgtEl>
                                        <p:attrNameLst>
                                          <p:attrName>style.visibility</p:attrName>
                                        </p:attrNameLst>
                                      </p:cBhvr>
                                      <p:to>
                                        <p:strVal val="visible"/>
                                      </p:to>
                                    </p:set>
                                    <p:anim calcmode="lin" valueType="num">
                                      <p:cBhvr>
                                        <p:cTn id="20" dur="500" fill="hold"/>
                                        <p:tgtEl>
                                          <p:spTgt spid="15053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5053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57400" y="495300"/>
            <a:ext cx="8229600" cy="1143000"/>
          </a:xfrm>
        </p:spPr>
        <p:txBody>
          <a:bodyPr/>
          <a:lstStyle/>
          <a:p>
            <a:pPr algn="ctr" eaLnBrk="1" hangingPunct="1"/>
            <a:r>
              <a:rPr lang="en-US" altLang="en-US" b="1" dirty="0">
                <a:solidFill>
                  <a:srgbClr val="FFC000"/>
                </a:solidFill>
                <a:effectLst>
                  <a:outerShdw blurRad="38100" dist="38100" dir="2700000" algn="tl">
                    <a:srgbClr val="000000">
                      <a:alpha val="43137"/>
                    </a:srgbClr>
                  </a:outerShdw>
                </a:effectLst>
                <a:latin typeface="Eras Bold ITC" panose="020B0604020202020204" pitchFamily="34" charset="0"/>
              </a:rPr>
              <a:t>CONTEXT IS CRITICAL!</a:t>
            </a:r>
          </a:p>
        </p:txBody>
      </p:sp>
      <p:sp>
        <p:nvSpPr>
          <p:cNvPr id="151555" name="Rectangle 3"/>
          <p:cNvSpPr>
            <a:spLocks noGrp="1" noChangeArrowheads="1"/>
          </p:cNvSpPr>
          <p:nvPr>
            <p:ph type="body" idx="1"/>
          </p:nvPr>
        </p:nvSpPr>
        <p:spPr>
          <a:xfrm>
            <a:off x="1368669" y="1459523"/>
            <a:ext cx="9149862" cy="357554"/>
          </a:xfrm>
        </p:spPr>
        <p:txBody>
          <a:bodyPr>
            <a:normAutofit lnSpcReduction="10000"/>
          </a:bodyPr>
          <a:lstStyle/>
          <a:p>
            <a:pPr algn="ctr" eaLnBrk="1" hangingPunct="1">
              <a:buFontTx/>
              <a:buNone/>
            </a:pPr>
            <a:r>
              <a:rPr lang="en-US" altLang="en-US" b="1" dirty="0">
                <a:solidFill>
                  <a:srgbClr val="FFCC00"/>
                </a:solidFill>
              </a:rPr>
              <a:t>Only by ignoring context can James and Paul be interpreted as opposed!</a:t>
            </a:r>
            <a:endParaRPr lang="en-US" altLang="en-US" sz="2800" i="1" dirty="0"/>
          </a:p>
        </p:txBody>
      </p:sp>
      <p:sp>
        <p:nvSpPr>
          <p:cNvPr id="151556" name="Text Box 4"/>
          <p:cNvSpPr txBox="1">
            <a:spLocks noChangeArrowheads="1"/>
          </p:cNvSpPr>
          <p:nvPr/>
        </p:nvSpPr>
        <p:spPr bwMode="auto">
          <a:xfrm>
            <a:off x="562707" y="2719519"/>
            <a:ext cx="5117123" cy="3339376"/>
          </a:xfrm>
          <a:prstGeom prst="rect">
            <a:avLst/>
          </a:prstGeom>
          <a:solidFill>
            <a:srgbClr val="CC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i="1" dirty="0">
                <a:solidFill>
                  <a:schemeClr val="bg1"/>
                </a:solidFill>
              </a:rPr>
              <a:t>The context of James’ statement is toward the person who </a:t>
            </a:r>
            <a:r>
              <a:rPr lang="en-US" altLang="en-US" sz="2000" b="1" i="1" u="sng" dirty="0">
                <a:solidFill>
                  <a:schemeClr val="bg1"/>
                </a:solidFill>
              </a:rPr>
              <a:t>claims to have faith</a:t>
            </a:r>
            <a:r>
              <a:rPr lang="en-US" altLang="en-US" sz="2000" b="1" i="1" dirty="0">
                <a:solidFill>
                  <a:schemeClr val="bg1"/>
                </a:solidFill>
              </a:rPr>
              <a:t> and says that good works are unnecessary.</a:t>
            </a:r>
            <a:endParaRPr lang="en-US" altLang="en-US" sz="1200" b="1" i="1" dirty="0">
              <a:solidFill>
                <a:schemeClr val="bg1"/>
              </a:solidFill>
            </a:endParaRPr>
          </a:p>
          <a:p>
            <a:pPr eaLnBrk="1" hangingPunct="1">
              <a:spcBef>
                <a:spcPct val="50000"/>
              </a:spcBef>
              <a:buFontTx/>
              <a:buNone/>
            </a:pPr>
            <a:r>
              <a:rPr lang="en-US" altLang="en-US" sz="2000" b="1" i="1" dirty="0">
                <a:solidFill>
                  <a:schemeClr val="bg1"/>
                </a:solidFill>
              </a:rPr>
              <a:t>James uses the word “justify” with the nuance of vindication or demonstration.</a:t>
            </a:r>
          </a:p>
          <a:p>
            <a:pPr eaLnBrk="1" hangingPunct="1">
              <a:spcBef>
                <a:spcPct val="50000"/>
              </a:spcBef>
              <a:buFontTx/>
              <a:buNone/>
            </a:pPr>
            <a:r>
              <a:rPr lang="en-US" altLang="en-US" sz="2000" b="1" i="1" dirty="0">
                <a:solidFill>
                  <a:schemeClr val="bg1"/>
                </a:solidFill>
              </a:rPr>
              <a:t>For James, “works” refer to good deeds.</a:t>
            </a:r>
            <a:endParaRPr lang="en-US" altLang="en-US" sz="1200" b="1" i="1" dirty="0">
              <a:solidFill>
                <a:schemeClr val="bg1"/>
              </a:solidFill>
            </a:endParaRPr>
          </a:p>
          <a:p>
            <a:pPr eaLnBrk="1" hangingPunct="1">
              <a:spcBef>
                <a:spcPct val="50000"/>
              </a:spcBef>
              <a:buFontTx/>
              <a:buNone/>
            </a:pPr>
            <a:r>
              <a:rPr lang="en-US" altLang="en-US" sz="2000" b="1" i="1" dirty="0">
                <a:solidFill>
                  <a:schemeClr val="bg1"/>
                </a:solidFill>
              </a:rPr>
              <a:t>James was combating pseudo-faith.</a:t>
            </a:r>
          </a:p>
          <a:p>
            <a:pPr eaLnBrk="1" hangingPunct="1">
              <a:spcBef>
                <a:spcPct val="50000"/>
              </a:spcBef>
              <a:buFontTx/>
              <a:buNone/>
            </a:pPr>
            <a:endParaRPr lang="en-US" altLang="en-US" sz="1400" b="1" i="1" dirty="0">
              <a:solidFill>
                <a:schemeClr val="bg1"/>
              </a:solidFill>
            </a:endParaRPr>
          </a:p>
        </p:txBody>
      </p:sp>
      <p:sp>
        <p:nvSpPr>
          <p:cNvPr id="151557" name="Text Box 5"/>
          <p:cNvSpPr txBox="1">
            <a:spLocks noChangeArrowheads="1"/>
          </p:cNvSpPr>
          <p:nvPr/>
        </p:nvSpPr>
        <p:spPr bwMode="auto">
          <a:xfrm>
            <a:off x="6172199" y="2719513"/>
            <a:ext cx="5398477" cy="3342453"/>
          </a:xfrm>
          <a:prstGeom prst="rect">
            <a:avLst/>
          </a:prstGeom>
          <a:solidFill>
            <a:srgbClr val="99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000" b="1" i="1" dirty="0">
                <a:solidFill>
                  <a:schemeClr val="bg1"/>
                </a:solidFill>
              </a:rPr>
              <a:t>The context of Paul’s statement is toward the person who </a:t>
            </a:r>
            <a:r>
              <a:rPr lang="en-US" altLang="en-US" sz="2000" b="1" i="1" u="sng" dirty="0">
                <a:solidFill>
                  <a:schemeClr val="bg1"/>
                </a:solidFill>
              </a:rPr>
              <a:t>says that the works of the law are necessary</a:t>
            </a:r>
            <a:r>
              <a:rPr lang="en-US" altLang="en-US" sz="2000" b="1" i="1" dirty="0">
                <a:solidFill>
                  <a:schemeClr val="bg1"/>
                </a:solidFill>
              </a:rPr>
              <a:t> in order to merit salvation.</a:t>
            </a:r>
          </a:p>
          <a:p>
            <a:pPr eaLnBrk="1" hangingPunct="1">
              <a:buFontTx/>
              <a:buNone/>
            </a:pPr>
            <a:endParaRPr lang="en-US" altLang="en-US" sz="800" b="1" i="1" dirty="0">
              <a:solidFill>
                <a:schemeClr val="bg1"/>
              </a:solidFill>
            </a:endParaRPr>
          </a:p>
          <a:p>
            <a:pPr eaLnBrk="1" hangingPunct="1">
              <a:buFontTx/>
              <a:buNone/>
            </a:pPr>
            <a:r>
              <a:rPr lang="en-US" altLang="en-US" sz="2000" b="1" i="1" dirty="0">
                <a:solidFill>
                  <a:schemeClr val="bg1"/>
                </a:solidFill>
              </a:rPr>
              <a:t>Paul uses the word “justify” with the nuance of acquittal before a judge.</a:t>
            </a:r>
          </a:p>
          <a:p>
            <a:pPr eaLnBrk="1" hangingPunct="1">
              <a:buFontTx/>
              <a:buNone/>
            </a:pPr>
            <a:r>
              <a:rPr lang="en-US" altLang="en-US" sz="2000" b="1" i="1" dirty="0">
                <a:solidFill>
                  <a:schemeClr val="bg1"/>
                </a:solidFill>
              </a:rPr>
              <a:t>For Paul, “works” refer to rituals of Mosaic law.</a:t>
            </a:r>
          </a:p>
          <a:p>
            <a:pPr eaLnBrk="1" hangingPunct="1">
              <a:buFontTx/>
              <a:buNone/>
            </a:pPr>
            <a:endParaRPr lang="en-US" altLang="en-US" sz="800" b="1" i="1" dirty="0">
              <a:solidFill>
                <a:schemeClr val="bg1"/>
              </a:solidFill>
            </a:endParaRPr>
          </a:p>
          <a:p>
            <a:pPr eaLnBrk="1" hangingPunct="1">
              <a:buFontTx/>
              <a:buNone/>
            </a:pPr>
            <a:r>
              <a:rPr lang="en-US" altLang="en-US" sz="2000" b="1" i="1" dirty="0">
                <a:solidFill>
                  <a:schemeClr val="bg1"/>
                </a:solidFill>
              </a:rPr>
              <a:t>Paul was combating legalism.</a:t>
            </a:r>
          </a:p>
        </p:txBody>
      </p:sp>
    </p:spTree>
    <p:extLst>
      <p:ext uri="{BB962C8B-B14F-4D97-AF65-F5344CB8AC3E}">
        <p14:creationId xmlns:p14="http://schemas.microsoft.com/office/powerpoint/2010/main" val="320068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5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1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1556">
                                            <p:bg/>
                                          </p:spTgt>
                                        </p:tgtEl>
                                        <p:attrNameLst>
                                          <p:attrName>style.visibility</p:attrName>
                                        </p:attrNameLst>
                                      </p:cBhvr>
                                      <p:to>
                                        <p:strVal val="visible"/>
                                      </p:to>
                                    </p:set>
                                    <p:animEffect transition="in" filter="dissolve">
                                      <p:cBhvr>
                                        <p:cTn id="13" dur="500"/>
                                        <p:tgtEl>
                                          <p:spTgt spid="151556">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1556">
                                            <p:txEl>
                                              <p:pRg st="0" end="0"/>
                                            </p:txEl>
                                          </p:spTgt>
                                        </p:tgtEl>
                                        <p:attrNameLst>
                                          <p:attrName>style.visibility</p:attrName>
                                        </p:attrNameLst>
                                      </p:cBhvr>
                                      <p:to>
                                        <p:strVal val="visible"/>
                                      </p:to>
                                    </p:set>
                                    <p:animEffect transition="in" filter="dissolve">
                                      <p:cBhvr>
                                        <p:cTn id="16" dur="500"/>
                                        <p:tgtEl>
                                          <p:spTgt spid="15155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1557">
                                            <p:bg/>
                                          </p:spTgt>
                                        </p:tgtEl>
                                        <p:attrNameLst>
                                          <p:attrName>style.visibility</p:attrName>
                                        </p:attrNameLst>
                                      </p:cBhvr>
                                      <p:to>
                                        <p:strVal val="visible"/>
                                      </p:to>
                                    </p:set>
                                    <p:animEffect transition="in" filter="dissolve">
                                      <p:cBhvr>
                                        <p:cTn id="21" dur="500"/>
                                        <p:tgtEl>
                                          <p:spTgt spid="151557">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1557">
                                            <p:txEl>
                                              <p:pRg st="0" end="0"/>
                                            </p:txEl>
                                          </p:spTgt>
                                        </p:tgtEl>
                                        <p:attrNameLst>
                                          <p:attrName>style.visibility</p:attrName>
                                        </p:attrNameLst>
                                      </p:cBhvr>
                                      <p:to>
                                        <p:strVal val="visible"/>
                                      </p:to>
                                    </p:set>
                                    <p:animEffect transition="in" filter="dissolve">
                                      <p:cBhvr>
                                        <p:cTn id="24" dur="500"/>
                                        <p:tgtEl>
                                          <p:spTgt spid="15155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1556">
                                            <p:txEl>
                                              <p:pRg st="1" end="1"/>
                                            </p:txEl>
                                          </p:spTgt>
                                        </p:tgtEl>
                                        <p:attrNameLst>
                                          <p:attrName>style.visibility</p:attrName>
                                        </p:attrNameLst>
                                      </p:cBhvr>
                                      <p:to>
                                        <p:strVal val="visible"/>
                                      </p:to>
                                    </p:set>
                                    <p:anim calcmode="lin" valueType="num">
                                      <p:cBhvr additive="base">
                                        <p:cTn id="29" dur="500" fill="hold"/>
                                        <p:tgtEl>
                                          <p:spTgt spid="15155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1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1557">
                                            <p:txEl>
                                              <p:pRg st="2" end="2"/>
                                            </p:txEl>
                                          </p:spTgt>
                                        </p:tgtEl>
                                        <p:attrNameLst>
                                          <p:attrName>style.visibility</p:attrName>
                                        </p:attrNameLst>
                                      </p:cBhvr>
                                      <p:to>
                                        <p:strVal val="visible"/>
                                      </p:to>
                                    </p:set>
                                    <p:anim calcmode="lin" valueType="num">
                                      <p:cBhvr additive="base">
                                        <p:cTn id="35" dur="500" fill="hold"/>
                                        <p:tgtEl>
                                          <p:spTgt spid="15155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15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1556">
                                            <p:txEl>
                                              <p:pRg st="2" end="2"/>
                                            </p:txEl>
                                          </p:spTgt>
                                        </p:tgtEl>
                                        <p:attrNameLst>
                                          <p:attrName>style.visibility</p:attrName>
                                        </p:attrNameLst>
                                      </p:cBhvr>
                                      <p:to>
                                        <p:strVal val="visible"/>
                                      </p:to>
                                    </p:set>
                                    <p:anim calcmode="lin" valueType="num">
                                      <p:cBhvr additive="base">
                                        <p:cTn id="41" dur="500" fill="hold"/>
                                        <p:tgtEl>
                                          <p:spTgt spid="15155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1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1557">
                                            <p:txEl>
                                              <p:pRg st="3" end="3"/>
                                            </p:txEl>
                                          </p:spTgt>
                                        </p:tgtEl>
                                        <p:attrNameLst>
                                          <p:attrName>style.visibility</p:attrName>
                                        </p:attrNameLst>
                                      </p:cBhvr>
                                      <p:to>
                                        <p:strVal val="visible"/>
                                      </p:to>
                                    </p:set>
                                    <p:anim calcmode="lin" valueType="num">
                                      <p:cBhvr additive="base">
                                        <p:cTn id="47" dur="500" fill="hold"/>
                                        <p:tgtEl>
                                          <p:spTgt spid="15155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15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1556">
                                            <p:txEl>
                                              <p:pRg st="3" end="3"/>
                                            </p:txEl>
                                          </p:spTgt>
                                        </p:tgtEl>
                                        <p:attrNameLst>
                                          <p:attrName>style.visibility</p:attrName>
                                        </p:attrNameLst>
                                      </p:cBhvr>
                                      <p:to>
                                        <p:strVal val="visible"/>
                                      </p:to>
                                    </p:set>
                                    <p:anim calcmode="lin" valueType="num">
                                      <p:cBhvr additive="base">
                                        <p:cTn id="53" dur="500" fill="hold"/>
                                        <p:tgtEl>
                                          <p:spTgt spid="15155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15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51557">
                                            <p:txEl>
                                              <p:pRg st="5" end="5"/>
                                            </p:txEl>
                                          </p:spTgt>
                                        </p:tgtEl>
                                        <p:attrNameLst>
                                          <p:attrName>style.visibility</p:attrName>
                                        </p:attrNameLst>
                                      </p:cBhvr>
                                      <p:to>
                                        <p:strVal val="visible"/>
                                      </p:to>
                                    </p:set>
                                    <p:anim calcmode="lin" valueType="num">
                                      <p:cBhvr additive="base">
                                        <p:cTn id="59" dur="500" fill="hold"/>
                                        <p:tgtEl>
                                          <p:spTgt spid="151557">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155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uiExpand="1" build="allAtOnce" animBg="1"/>
      <p:bldP spid="151557" grpId="0" uiExpand="1" build="allAtOnce"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334125" y="464694"/>
            <a:ext cx="8952875" cy="1504785"/>
          </a:xfrm>
        </p:spPr>
        <p:txBody>
          <a:bodyPr/>
          <a:lstStyle/>
          <a:p>
            <a:pPr algn="ctr" eaLnBrk="1" hangingPunct="1">
              <a:defRPr/>
            </a:pPr>
            <a:r>
              <a:rPr lang="en-US" altLang="en-US" sz="4400" b="1" dirty="0">
                <a:solidFill>
                  <a:srgbClr val="FFC000"/>
                </a:solidFill>
                <a:effectLst>
                  <a:outerShdw blurRad="38100" dist="38100" dir="2700000" algn="tl">
                    <a:srgbClr val="000000"/>
                  </a:outerShdw>
                </a:effectLst>
                <a:latin typeface="Eras Bold ITC" panose="020B0604020202020204" pitchFamily="34" charset="0"/>
              </a:rPr>
              <a:t>The Debate About Anointing</a:t>
            </a:r>
            <a:br>
              <a:rPr lang="en-US" altLang="en-US" dirty="0">
                <a:effectLst>
                  <a:outerShdw blurRad="38100" dist="38100" dir="2700000" algn="tl">
                    <a:srgbClr val="000000"/>
                  </a:outerShdw>
                </a:effectLst>
                <a:latin typeface="GENUINE" pitchFamily="2" charset="2"/>
              </a:rPr>
            </a:br>
            <a:r>
              <a:rPr lang="en-US" altLang="en-US" sz="2800" dirty="0">
                <a:solidFill>
                  <a:srgbClr val="FFC000"/>
                </a:solidFill>
                <a:latin typeface="Arial Narrow" panose="020B0606020202030204" pitchFamily="34" charset="0"/>
              </a:rPr>
              <a:t>one other NT passage also describes anointing with oil (Mk. 6:13)</a:t>
            </a:r>
            <a:endParaRPr lang="en-US" altLang="en-US" dirty="0">
              <a:solidFill>
                <a:srgbClr val="FFC000"/>
              </a:solidFill>
              <a:effectLst>
                <a:outerShdw blurRad="38100" dist="38100" dir="2700000" algn="tl">
                  <a:srgbClr val="000000"/>
                </a:outerShdw>
              </a:effectLst>
              <a:latin typeface="Arial Narrow" panose="020B0606020202030204" pitchFamily="34" charset="0"/>
            </a:endParaRPr>
          </a:p>
        </p:txBody>
      </p:sp>
      <p:sp>
        <p:nvSpPr>
          <p:cNvPr id="198660" name="Rectangle 4"/>
          <p:cNvSpPr>
            <a:spLocks noGrp="1" noChangeArrowheads="1"/>
          </p:cNvSpPr>
          <p:nvPr>
            <p:ph type="body" sz="half" idx="1"/>
          </p:nvPr>
        </p:nvSpPr>
        <p:spPr>
          <a:xfrm>
            <a:off x="545124" y="2426677"/>
            <a:ext cx="5363308" cy="2760785"/>
          </a:xfrm>
          <a:solidFill>
            <a:srgbClr val="002142"/>
          </a:solidFill>
          <a:ln w="12700">
            <a:solidFill>
              <a:schemeClr val="tx1"/>
            </a:solidFill>
            <a:miter lim="800000"/>
            <a:headEnd/>
            <a:tailEnd/>
          </a:ln>
        </p:spPr>
        <p:txBody>
          <a:bodyPr/>
          <a:lstStyle/>
          <a:p>
            <a:pPr eaLnBrk="1" hangingPunct="1">
              <a:buFontTx/>
              <a:buNone/>
            </a:pPr>
            <a:r>
              <a:rPr lang="en-US" altLang="en-US" sz="2800" dirty="0">
                <a:solidFill>
                  <a:schemeClr val="bg1"/>
                </a:solidFill>
              </a:rPr>
              <a:t>Anointing was used widely as an ancient medicine (Lv. 14:18, 29; Is. 1:6; </a:t>
            </a:r>
            <a:r>
              <a:rPr lang="en-US" altLang="en-US" sz="2800" dirty="0" err="1">
                <a:solidFill>
                  <a:schemeClr val="bg1"/>
                </a:solidFill>
              </a:rPr>
              <a:t>Je</a:t>
            </a:r>
            <a:r>
              <a:rPr lang="en-US" altLang="en-US" sz="2800" dirty="0">
                <a:solidFill>
                  <a:schemeClr val="bg1"/>
                </a:solidFill>
              </a:rPr>
              <a:t>. 8:22; Lk. 10:34), usually using the word </a:t>
            </a:r>
            <a:r>
              <a:rPr lang="en-US" altLang="en-US" sz="2800" dirty="0">
                <a:solidFill>
                  <a:schemeClr val="bg1"/>
                </a:solidFill>
                <a:latin typeface="Greekth" panose="02020803070505020304" pitchFamily="18" charset="0"/>
              </a:rPr>
              <a:t>a]lei&lt;</a:t>
            </a:r>
            <a:r>
              <a:rPr lang="en-US" altLang="en-US" sz="2800" dirty="0" err="1">
                <a:solidFill>
                  <a:schemeClr val="bg1"/>
                </a:solidFill>
                <a:latin typeface="Greekth" panose="02020803070505020304" pitchFamily="18" charset="0"/>
              </a:rPr>
              <a:t>fw</a:t>
            </a:r>
            <a:r>
              <a:rPr lang="en-US" altLang="en-US" sz="2800" dirty="0">
                <a:solidFill>
                  <a:schemeClr val="bg1"/>
                </a:solidFill>
              </a:rPr>
              <a:t> (= to smear, anoint).</a:t>
            </a:r>
          </a:p>
        </p:txBody>
      </p:sp>
      <p:sp>
        <p:nvSpPr>
          <p:cNvPr id="198661" name="Rectangle 5"/>
          <p:cNvSpPr>
            <a:spLocks noGrp="1" noChangeArrowheads="1"/>
          </p:cNvSpPr>
          <p:nvPr>
            <p:ph type="body" sz="half" idx="2"/>
          </p:nvPr>
        </p:nvSpPr>
        <p:spPr>
          <a:xfrm>
            <a:off x="6189785" y="2426677"/>
            <a:ext cx="5416061" cy="2760785"/>
          </a:xfrm>
          <a:solidFill>
            <a:srgbClr val="990000"/>
          </a:solidFill>
          <a:ln w="12700">
            <a:solidFill>
              <a:schemeClr val="tx1"/>
            </a:solidFill>
            <a:miter lim="800000"/>
            <a:headEnd/>
            <a:tailEnd/>
          </a:ln>
        </p:spPr>
        <p:txBody>
          <a:bodyPr/>
          <a:lstStyle/>
          <a:p>
            <a:pPr eaLnBrk="1" hangingPunct="1">
              <a:buFontTx/>
              <a:buNone/>
            </a:pPr>
            <a:r>
              <a:rPr lang="en-US" altLang="en-US" sz="2800" dirty="0">
                <a:solidFill>
                  <a:schemeClr val="bg1"/>
                </a:solidFill>
              </a:rPr>
              <a:t>Anointing also was used as a symbol of God’s presence (for kings and priests), usually using the word </a:t>
            </a:r>
            <a:r>
              <a:rPr lang="en-US" altLang="en-US" sz="2800" dirty="0" err="1">
                <a:solidFill>
                  <a:schemeClr val="bg1"/>
                </a:solidFill>
                <a:latin typeface="Greekth" panose="02020803070505020304" pitchFamily="18" charset="0"/>
              </a:rPr>
              <a:t>xri</a:t>
            </a:r>
            <a:r>
              <a:rPr lang="en-US" altLang="en-US" sz="2800" dirty="0">
                <a:solidFill>
                  <a:schemeClr val="bg1"/>
                </a:solidFill>
                <a:latin typeface="Greekth" panose="02020803070505020304" pitchFamily="18" charset="0"/>
              </a:rPr>
              <a:t>&lt;w </a:t>
            </a:r>
            <a:r>
              <a:rPr lang="en-US" altLang="en-US" sz="2800" dirty="0">
                <a:solidFill>
                  <a:schemeClr val="bg1"/>
                </a:solidFill>
              </a:rPr>
              <a:t>(= to smear, anoint).</a:t>
            </a:r>
          </a:p>
        </p:txBody>
      </p:sp>
      <p:sp>
        <p:nvSpPr>
          <p:cNvPr id="198662" name="Text Box 6"/>
          <p:cNvSpPr txBox="1">
            <a:spLocks noChangeArrowheads="1"/>
          </p:cNvSpPr>
          <p:nvPr/>
        </p:nvSpPr>
        <p:spPr bwMode="auto">
          <a:xfrm>
            <a:off x="386861" y="5433643"/>
            <a:ext cx="1135966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i="1" dirty="0"/>
              <a:t>James uses the first of these two verbs, </a:t>
            </a:r>
            <a:r>
              <a:rPr lang="en-US" altLang="en-US" sz="2400" b="1" dirty="0">
                <a:latin typeface="Greekth" panose="02020803070505020304" pitchFamily="18" charset="0"/>
              </a:rPr>
              <a:t>a]lei&lt;</a:t>
            </a:r>
            <a:r>
              <a:rPr lang="en-US" altLang="en-US" sz="2400" b="1" dirty="0" err="1">
                <a:latin typeface="Greekth" panose="02020803070505020304" pitchFamily="18" charset="0"/>
              </a:rPr>
              <a:t>fw</a:t>
            </a:r>
            <a:r>
              <a:rPr lang="en-US" altLang="en-US" sz="2000" b="1" i="1" dirty="0"/>
              <a:t>, leading some to interpret that he intends oil for its medicinal value. Others argue that James intends anointing</a:t>
            </a:r>
            <a:r>
              <a:rPr lang="en-US" altLang="en-US" sz="2000" i="1" dirty="0"/>
              <a:t> </a:t>
            </a:r>
            <a:r>
              <a:rPr lang="en-US" altLang="en-US" sz="2000" b="1" i="1" dirty="0"/>
              <a:t>only as a symbol for divine healing.</a:t>
            </a:r>
          </a:p>
        </p:txBody>
      </p:sp>
    </p:spTree>
    <p:extLst>
      <p:ext uri="{BB962C8B-B14F-4D97-AF65-F5344CB8AC3E}">
        <p14:creationId xmlns:p14="http://schemas.microsoft.com/office/powerpoint/2010/main" val="1409710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8660">
                                            <p:bg/>
                                          </p:spTgt>
                                        </p:tgtEl>
                                        <p:attrNameLst>
                                          <p:attrName>style.visibility</p:attrName>
                                        </p:attrNameLst>
                                      </p:cBhvr>
                                      <p:to>
                                        <p:strVal val="visible"/>
                                      </p:to>
                                    </p:set>
                                    <p:animEffect transition="in" filter="dissolve">
                                      <p:cBhvr>
                                        <p:cTn id="7" dur="500"/>
                                        <p:tgtEl>
                                          <p:spTgt spid="19866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8660">
                                            <p:txEl>
                                              <p:pRg st="0" end="0"/>
                                            </p:txEl>
                                          </p:spTgt>
                                        </p:tgtEl>
                                        <p:attrNameLst>
                                          <p:attrName>style.visibility</p:attrName>
                                        </p:attrNameLst>
                                      </p:cBhvr>
                                      <p:to>
                                        <p:strVal val="visible"/>
                                      </p:to>
                                    </p:set>
                                    <p:animEffect transition="in" filter="dissolve">
                                      <p:cBhvr>
                                        <p:cTn id="10" dur="500"/>
                                        <p:tgtEl>
                                          <p:spTgt spid="19866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8661">
                                            <p:bg/>
                                          </p:spTgt>
                                        </p:tgtEl>
                                        <p:attrNameLst>
                                          <p:attrName>style.visibility</p:attrName>
                                        </p:attrNameLst>
                                      </p:cBhvr>
                                      <p:to>
                                        <p:strVal val="visible"/>
                                      </p:to>
                                    </p:set>
                                    <p:animEffect transition="in" filter="dissolve">
                                      <p:cBhvr>
                                        <p:cTn id="15" dur="500"/>
                                        <p:tgtEl>
                                          <p:spTgt spid="198661">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8661">
                                            <p:txEl>
                                              <p:pRg st="0" end="0"/>
                                            </p:txEl>
                                          </p:spTgt>
                                        </p:tgtEl>
                                        <p:attrNameLst>
                                          <p:attrName>style.visibility</p:attrName>
                                        </p:attrNameLst>
                                      </p:cBhvr>
                                      <p:to>
                                        <p:strVal val="visible"/>
                                      </p:to>
                                    </p:set>
                                    <p:animEffect transition="in" filter="dissolve">
                                      <p:cBhvr>
                                        <p:cTn id="18" dur="500"/>
                                        <p:tgtEl>
                                          <p:spTgt spid="19866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98662">
                                            <p:txEl>
                                              <p:pRg st="0" end="0"/>
                                            </p:txEl>
                                          </p:spTgt>
                                        </p:tgtEl>
                                        <p:attrNameLst>
                                          <p:attrName>style.visibility</p:attrName>
                                        </p:attrNameLst>
                                      </p:cBhvr>
                                      <p:to>
                                        <p:strVal val="visible"/>
                                      </p:to>
                                    </p:set>
                                    <p:animEffect transition="in" filter="randombar(horizontal)">
                                      <p:cBhvr>
                                        <p:cTn id="23" dur="500"/>
                                        <p:tgtEl>
                                          <p:spTgt spid="198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uiExpand="1" build="p" animBg="1"/>
      <p:bldP spid="198661" grpId="0" uiExpand="1"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pPr algn="ctr" eaLnBrk="1" hangingPunct="1">
              <a:defRPr/>
            </a:pPr>
            <a:r>
              <a:rPr lang="en-US" altLang="en-US" sz="4800" b="1" dirty="0">
                <a:solidFill>
                  <a:srgbClr val="FFC000"/>
                </a:solidFill>
                <a:effectLst>
                  <a:outerShdw blurRad="38100" dist="38100" dir="2700000" algn="tl">
                    <a:srgbClr val="000000"/>
                  </a:outerShdw>
                </a:effectLst>
                <a:latin typeface="Eras Bold ITC" panose="020B0604020202020204" pitchFamily="34" charset="0"/>
              </a:rPr>
              <a:t>Differences in Understanding</a:t>
            </a:r>
          </a:p>
        </p:txBody>
      </p:sp>
      <p:sp>
        <p:nvSpPr>
          <p:cNvPr id="200709" name="Rectangle 5"/>
          <p:cNvSpPr>
            <a:spLocks noGrp="1" noChangeArrowheads="1"/>
          </p:cNvSpPr>
          <p:nvPr>
            <p:ph type="body" sz="half" idx="1"/>
          </p:nvPr>
        </p:nvSpPr>
        <p:spPr>
          <a:xfrm>
            <a:off x="521908" y="2332038"/>
            <a:ext cx="3409552" cy="3828920"/>
          </a:xfrm>
          <a:solidFill>
            <a:srgbClr val="002142"/>
          </a:solidFill>
          <a:ln w="12700">
            <a:solidFill>
              <a:schemeClr val="tx1"/>
            </a:solidFill>
            <a:miter lim="800000"/>
            <a:headEnd/>
            <a:tailEnd/>
          </a:ln>
        </p:spPr>
        <p:txBody>
          <a:bodyPr>
            <a:normAutofit/>
          </a:bodyPr>
          <a:lstStyle/>
          <a:p>
            <a:pPr eaLnBrk="1" hangingPunct="1">
              <a:buFontTx/>
              <a:buNone/>
              <a:defRPr/>
            </a:pPr>
            <a:r>
              <a:rPr lang="en-US" altLang="en-US" sz="4000" dirty="0">
                <a:solidFill>
                  <a:schemeClr val="accent5">
                    <a:lumMod val="60000"/>
                    <a:lumOff val="40000"/>
                  </a:schemeClr>
                </a:solidFill>
                <a:effectLst>
                  <a:outerShdw blurRad="38100" dist="38100" dir="2700000" algn="tl">
                    <a:srgbClr val="000000"/>
                  </a:outerShdw>
                </a:effectLst>
                <a:latin typeface="Haettenschweiler" pitchFamily="34" charset="0"/>
              </a:rPr>
              <a:t>Evangelicals</a:t>
            </a:r>
          </a:p>
          <a:p>
            <a:pPr eaLnBrk="1" hangingPunct="1">
              <a:buFontTx/>
              <a:buNone/>
              <a:defRPr/>
            </a:pPr>
            <a:r>
              <a:rPr lang="en-US" altLang="en-US" sz="2800" i="1" dirty="0">
                <a:solidFill>
                  <a:schemeClr val="bg1"/>
                </a:solidFill>
                <a:effectLst>
                  <a:outerShdw blurRad="38100" dist="38100" dir="2700000" algn="tl">
                    <a:srgbClr val="000000"/>
                  </a:outerShdw>
                </a:effectLst>
                <a:latin typeface="Arial Narrow" panose="020B0606020202030204" pitchFamily="34" charset="0"/>
              </a:rPr>
              <a:t>…are more apt to follow the idea that anointing is medicinal, and therefore, they offer prayer but also seek medical help.</a:t>
            </a:r>
          </a:p>
        </p:txBody>
      </p:sp>
      <p:sp>
        <p:nvSpPr>
          <p:cNvPr id="200711" name="Rectangle 7"/>
          <p:cNvSpPr>
            <a:spLocks noChangeArrowheads="1"/>
          </p:cNvSpPr>
          <p:nvPr/>
        </p:nvSpPr>
        <p:spPr bwMode="auto">
          <a:xfrm>
            <a:off x="4349265" y="2332038"/>
            <a:ext cx="3415640" cy="3828920"/>
          </a:xfrm>
          <a:prstGeom prst="rect">
            <a:avLst/>
          </a:prstGeom>
          <a:solidFill>
            <a:srgbClr val="00152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buFontTx/>
              <a:buNone/>
              <a:defRPr/>
            </a:pPr>
            <a:r>
              <a:rPr lang="en-US" altLang="en-US" sz="4000" dirty="0">
                <a:solidFill>
                  <a:schemeClr val="accent5">
                    <a:lumMod val="60000"/>
                    <a:lumOff val="40000"/>
                  </a:schemeClr>
                </a:solidFill>
                <a:effectLst>
                  <a:outerShdw blurRad="38100" dist="38100" dir="2700000" algn="tl">
                    <a:srgbClr val="000000"/>
                  </a:outerShdw>
                </a:effectLst>
                <a:latin typeface="Haettenschweiler" pitchFamily="34" charset="0"/>
              </a:rPr>
              <a:t>Pentecostals</a:t>
            </a:r>
          </a:p>
          <a:p>
            <a:pPr eaLnBrk="1" hangingPunct="1">
              <a:buFontTx/>
              <a:buNone/>
              <a:defRPr/>
            </a:pPr>
            <a:r>
              <a:rPr lang="en-US" altLang="en-US" i="1" dirty="0">
                <a:solidFill>
                  <a:schemeClr val="bg1"/>
                </a:solidFill>
                <a:effectLst>
                  <a:outerShdw blurRad="38100" dist="38100" dir="2700000" algn="tl">
                    <a:srgbClr val="000000"/>
                  </a:outerShdw>
                </a:effectLst>
                <a:latin typeface="Arial Narrow" panose="020B0606020202030204" pitchFamily="34" charset="0"/>
              </a:rPr>
              <a:t>…usually urge the symbolic use of oil  representing God’s divine power to heal miraculously apart from medical help.</a:t>
            </a:r>
          </a:p>
        </p:txBody>
      </p:sp>
      <p:sp>
        <p:nvSpPr>
          <p:cNvPr id="200712" name="Rectangle 8"/>
          <p:cNvSpPr>
            <a:spLocks noChangeArrowheads="1"/>
          </p:cNvSpPr>
          <p:nvPr/>
        </p:nvSpPr>
        <p:spPr bwMode="auto">
          <a:xfrm>
            <a:off x="8182710" y="2332036"/>
            <a:ext cx="3344726" cy="3828921"/>
          </a:xfrm>
          <a:prstGeom prst="rect">
            <a:avLst/>
          </a:prstGeom>
          <a:solidFill>
            <a:srgbClr val="000A14"/>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buFontTx/>
              <a:buNone/>
              <a:defRPr/>
            </a:pPr>
            <a:r>
              <a:rPr lang="en-US" altLang="en-US" sz="4000" dirty="0">
                <a:solidFill>
                  <a:schemeClr val="accent5">
                    <a:lumMod val="60000"/>
                    <a:lumOff val="40000"/>
                  </a:schemeClr>
                </a:solidFill>
                <a:effectLst>
                  <a:outerShdw blurRad="38100" dist="38100" dir="2700000" algn="tl">
                    <a:srgbClr val="000000"/>
                  </a:outerShdw>
                </a:effectLst>
                <a:latin typeface="Haettenschweiler" pitchFamily="34" charset="0"/>
              </a:rPr>
              <a:t>R. Catholics</a:t>
            </a:r>
          </a:p>
          <a:p>
            <a:pPr eaLnBrk="1" hangingPunct="1">
              <a:buFontTx/>
              <a:buNone/>
              <a:defRPr/>
            </a:pPr>
            <a:r>
              <a:rPr lang="en-US" altLang="en-US" i="1" dirty="0">
                <a:solidFill>
                  <a:schemeClr val="bg1"/>
                </a:solidFill>
                <a:effectLst>
                  <a:outerShdw blurRad="38100" dist="38100" dir="2700000" algn="tl">
                    <a:srgbClr val="000000"/>
                  </a:outerShdw>
                </a:effectLst>
                <a:latin typeface="Arial Narrow" panose="020B0606020202030204" pitchFamily="34" charset="0"/>
              </a:rPr>
              <a:t>…since the Council of Trent (16</a:t>
            </a:r>
            <a:r>
              <a:rPr lang="en-US" altLang="en-US" i="1" baseline="30000" dirty="0">
                <a:solidFill>
                  <a:schemeClr val="bg1"/>
                </a:solidFill>
                <a:effectLst>
                  <a:outerShdw blurRad="38100" dist="38100" dir="2700000" algn="tl">
                    <a:srgbClr val="000000"/>
                  </a:outerShdw>
                </a:effectLst>
                <a:latin typeface="Arial Narrow" panose="020B0606020202030204" pitchFamily="34" charset="0"/>
              </a:rPr>
              <a:t>th</a:t>
            </a:r>
            <a:r>
              <a:rPr lang="en-US" altLang="en-US" i="1" dirty="0">
                <a:solidFill>
                  <a:schemeClr val="bg1"/>
                </a:solidFill>
                <a:effectLst>
                  <a:outerShdw blurRad="38100" dist="38100" dir="2700000" algn="tl">
                    <a:srgbClr val="000000"/>
                  </a:outerShdw>
                </a:effectLst>
                <a:latin typeface="Arial Narrow" panose="020B0606020202030204" pitchFamily="34" charset="0"/>
              </a:rPr>
              <a:t> century), anointing is a sacrament administered by a priest to those expected to die.</a:t>
            </a:r>
          </a:p>
        </p:txBody>
      </p:sp>
    </p:spTree>
    <p:extLst>
      <p:ext uri="{BB962C8B-B14F-4D97-AF65-F5344CB8AC3E}">
        <p14:creationId xmlns:p14="http://schemas.microsoft.com/office/powerpoint/2010/main" val="151897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0709">
                                            <p:bg/>
                                          </p:spTgt>
                                        </p:tgtEl>
                                        <p:attrNameLst>
                                          <p:attrName>style.visibility</p:attrName>
                                        </p:attrNameLst>
                                      </p:cBhvr>
                                      <p:to>
                                        <p:strVal val="visible"/>
                                      </p:to>
                                    </p:set>
                                    <p:animEffect transition="in" filter="randombar(horizontal)">
                                      <p:cBhvr>
                                        <p:cTn id="7" dur="500"/>
                                        <p:tgtEl>
                                          <p:spTgt spid="200709">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0709">
                                            <p:txEl>
                                              <p:pRg st="0" end="0"/>
                                            </p:txEl>
                                          </p:spTgt>
                                        </p:tgtEl>
                                        <p:attrNameLst>
                                          <p:attrName>style.visibility</p:attrName>
                                        </p:attrNameLst>
                                      </p:cBhvr>
                                      <p:to>
                                        <p:strVal val="visible"/>
                                      </p:to>
                                    </p:set>
                                    <p:animEffect transition="in" filter="randombar(horizontal)">
                                      <p:cBhvr>
                                        <p:cTn id="10" dur="500"/>
                                        <p:tgtEl>
                                          <p:spTgt spid="200709">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0709">
                                            <p:txEl>
                                              <p:pRg st="1" end="1"/>
                                            </p:txEl>
                                          </p:spTgt>
                                        </p:tgtEl>
                                        <p:attrNameLst>
                                          <p:attrName>style.visibility</p:attrName>
                                        </p:attrNameLst>
                                      </p:cBhvr>
                                      <p:to>
                                        <p:strVal val="visible"/>
                                      </p:to>
                                    </p:set>
                                    <p:animEffect transition="in" filter="randombar(horizontal)">
                                      <p:cBhvr>
                                        <p:cTn id="13" dur="500"/>
                                        <p:tgtEl>
                                          <p:spTgt spid="20070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0711"/>
                                        </p:tgtEl>
                                        <p:attrNameLst>
                                          <p:attrName>style.visibility</p:attrName>
                                        </p:attrNameLst>
                                      </p:cBhvr>
                                      <p:to>
                                        <p:strVal val="visible"/>
                                      </p:to>
                                    </p:set>
                                    <p:animEffect transition="in" filter="randombar(horizontal)">
                                      <p:cBhvr>
                                        <p:cTn id="18" dur="500"/>
                                        <p:tgtEl>
                                          <p:spTgt spid="2007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0712"/>
                                        </p:tgtEl>
                                        <p:attrNameLst>
                                          <p:attrName>style.visibility</p:attrName>
                                        </p:attrNameLst>
                                      </p:cBhvr>
                                      <p:to>
                                        <p:strVal val="visible"/>
                                      </p:to>
                                    </p:set>
                                    <p:animEffect transition="in" filter="randombar(horizontal)">
                                      <p:cBhvr>
                                        <p:cTn id="23" dur="500"/>
                                        <p:tgtEl>
                                          <p:spTgt spid="200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uiExpand="1" build="p" animBg="1"/>
      <p:bldP spid="200711" grpId="0" animBg="1"/>
      <p:bldP spid="2007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424777" y="924366"/>
            <a:ext cx="8761413" cy="706964"/>
          </a:xfrm>
        </p:spPr>
        <p:txBody>
          <a:bodyPr/>
          <a:lstStyle/>
          <a:p>
            <a:pPr algn="ctr" eaLnBrk="1" hangingPunct="1"/>
            <a:r>
              <a:rPr lang="en-US" altLang="en-US" sz="4400" b="1" dirty="0">
                <a:solidFill>
                  <a:srgbClr val="FFC000"/>
                </a:solidFill>
                <a:latin typeface="Agency FB" pitchFamily="2" charset="0"/>
              </a:rPr>
              <a:t>Sickness and Sin </a:t>
            </a:r>
            <a:r>
              <a:rPr lang="en-US" altLang="en-US" sz="3200" b="1" dirty="0">
                <a:solidFill>
                  <a:srgbClr val="FFC000"/>
                </a:solidFill>
                <a:latin typeface="Agency FB" pitchFamily="2" charset="0"/>
              </a:rPr>
              <a:t>(5:15-16</a:t>
            </a:r>
            <a:r>
              <a:rPr lang="en-US" altLang="en-US" sz="3200" dirty="0">
                <a:solidFill>
                  <a:srgbClr val="FFC000"/>
                </a:solidFill>
                <a:latin typeface="Agency FB" pitchFamily="2" charset="0"/>
              </a:rPr>
              <a:t>)</a:t>
            </a:r>
          </a:p>
        </p:txBody>
      </p:sp>
      <p:sp>
        <p:nvSpPr>
          <p:cNvPr id="202755" name="Rectangle 3"/>
          <p:cNvSpPr>
            <a:spLocks noGrp="1" noChangeArrowheads="1"/>
          </p:cNvSpPr>
          <p:nvPr>
            <p:ph type="body" idx="1"/>
          </p:nvPr>
        </p:nvSpPr>
        <p:spPr>
          <a:xfrm>
            <a:off x="633047" y="2373924"/>
            <a:ext cx="10814538" cy="3833445"/>
          </a:xfrm>
        </p:spPr>
        <p:txBody>
          <a:bodyPr/>
          <a:lstStyle/>
          <a:p>
            <a:pPr eaLnBrk="1" hangingPunct="1">
              <a:lnSpc>
                <a:spcPct val="90000"/>
              </a:lnSpc>
              <a:buFontTx/>
              <a:buNone/>
              <a:defRPr/>
            </a:pPr>
            <a:r>
              <a:rPr lang="en-US" altLang="en-US" sz="2800" b="1" dirty="0">
                <a:solidFill>
                  <a:srgbClr val="FF0000"/>
                </a:solidFill>
                <a:effectLst>
                  <a:outerShdw blurRad="38100" dist="38100" dir="2700000" algn="tl">
                    <a:srgbClr val="000000"/>
                  </a:outerShdw>
                </a:effectLst>
                <a:latin typeface="Arial Rounded MT Bold" pitchFamily="34" charset="0"/>
              </a:rPr>
              <a:t>Sometimes sickness is linked to sin (Jn. 5:14; Ac. 12:21-23; 1 Co. 11:27-30), but according to Jesus, this is not necessarily so (Jn. 9:1-3).</a:t>
            </a:r>
          </a:p>
          <a:p>
            <a:pPr eaLnBrk="1" hangingPunct="1">
              <a:lnSpc>
                <a:spcPct val="90000"/>
              </a:lnSpc>
              <a:defRPr/>
            </a:pPr>
            <a:r>
              <a:rPr lang="en-US" altLang="en-US" sz="2400" i="1" dirty="0">
                <a:latin typeface="Comic Sans MS" panose="030F0702030302020204" pitchFamily="66" charset="0"/>
              </a:rPr>
              <a:t>James says “</a:t>
            </a:r>
            <a:r>
              <a:rPr lang="en-US" altLang="en-US" sz="2400" i="1" u="sng" dirty="0">
                <a:latin typeface="Comic Sans MS" panose="030F0702030302020204" pitchFamily="66" charset="0"/>
              </a:rPr>
              <a:t>if</a:t>
            </a:r>
            <a:r>
              <a:rPr lang="en-US" altLang="en-US" sz="2400" i="1" dirty="0">
                <a:latin typeface="Comic Sans MS" panose="030F0702030302020204" pitchFamily="66" charset="0"/>
              </a:rPr>
              <a:t> he has sinned”, not “</a:t>
            </a:r>
            <a:r>
              <a:rPr lang="en-US" altLang="en-US" sz="2400" i="1" u="sng" dirty="0">
                <a:latin typeface="Comic Sans MS" panose="030F0702030302020204" pitchFamily="66" charset="0"/>
              </a:rPr>
              <a:t>since</a:t>
            </a:r>
            <a:r>
              <a:rPr lang="en-US" altLang="en-US" sz="2400" i="1" dirty="0">
                <a:latin typeface="Comic Sans MS" panose="030F0702030302020204" pitchFamily="66" charset="0"/>
              </a:rPr>
              <a:t> he has sinned”.</a:t>
            </a:r>
          </a:p>
          <a:p>
            <a:pPr eaLnBrk="1" hangingPunct="1">
              <a:lnSpc>
                <a:spcPct val="90000"/>
              </a:lnSpc>
              <a:defRPr/>
            </a:pPr>
            <a:r>
              <a:rPr lang="en-US" altLang="en-US" sz="2400" i="1" dirty="0">
                <a:latin typeface="Comic Sans MS" panose="030F0702030302020204" pitchFamily="66" charset="0"/>
              </a:rPr>
              <a:t>Jesus treated most sick people as victims, not criminals.</a:t>
            </a:r>
          </a:p>
          <a:p>
            <a:pPr eaLnBrk="1" hangingPunct="1">
              <a:lnSpc>
                <a:spcPct val="90000"/>
              </a:lnSpc>
              <a:defRPr/>
            </a:pPr>
            <a:r>
              <a:rPr lang="en-US" altLang="en-US" sz="2400" i="1" dirty="0">
                <a:latin typeface="Comic Sans MS" panose="030F0702030302020204" pitchFamily="66" charset="0"/>
              </a:rPr>
              <a:t>Nevertheless, if there is reason to believe that a particular sickness was related to sin, the sick person will be forgiven through prayer.</a:t>
            </a:r>
          </a:p>
        </p:txBody>
      </p:sp>
    </p:spTree>
    <p:extLst>
      <p:ext uri="{BB962C8B-B14F-4D97-AF65-F5344CB8AC3E}">
        <p14:creationId xmlns:p14="http://schemas.microsoft.com/office/powerpoint/2010/main" val="1049971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p:cTn id="7" dur="500" fill="hold"/>
                                        <p:tgtEl>
                                          <p:spTgt spid="202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2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 calcmode="lin" valueType="num">
                                      <p:cBhvr additive="base">
                                        <p:cTn id="19" dur="5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2755">
                                            <p:txEl>
                                              <p:pRg st="3" end="3"/>
                                            </p:txEl>
                                          </p:spTgt>
                                        </p:tgtEl>
                                        <p:attrNameLst>
                                          <p:attrName>style.visibility</p:attrName>
                                        </p:attrNameLst>
                                      </p:cBhvr>
                                      <p:to>
                                        <p:strVal val="visible"/>
                                      </p:to>
                                    </p:set>
                                    <p:anim calcmode="lin" valueType="num">
                                      <p:cBhvr additive="base">
                                        <p:cTn id="25" dur="5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Letter of Jude</a:t>
            </a:r>
          </a:p>
        </p:txBody>
      </p:sp>
    </p:spTree>
    <p:extLst>
      <p:ext uri="{BB962C8B-B14F-4D97-AF65-F5344CB8AC3E}">
        <p14:creationId xmlns:p14="http://schemas.microsoft.com/office/powerpoint/2010/main" val="9031088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BF44BA64-1A20-4C67-86F2-66B19CB49F6B}" type="slidenum">
              <a:rPr lang="en-US" altLang="en-US"/>
              <a:pPr/>
              <a:t>107</a:t>
            </a:fld>
            <a:endParaRPr lang="en-US" altLang="en-US"/>
          </a:p>
        </p:txBody>
      </p:sp>
      <p:sp>
        <p:nvSpPr>
          <p:cNvPr id="57346" name="Rectangle 2"/>
          <p:cNvSpPr>
            <a:spLocks noGrp="1" noChangeArrowheads="1"/>
          </p:cNvSpPr>
          <p:nvPr>
            <p:ph type="title"/>
          </p:nvPr>
        </p:nvSpPr>
        <p:spPr>
          <a:xfrm>
            <a:off x="1154954" y="516468"/>
            <a:ext cx="8761413" cy="706964"/>
          </a:xfrm>
        </p:spPr>
        <p:txBody>
          <a:bodyPr/>
          <a:lstStyle/>
          <a:p>
            <a:r>
              <a:rPr lang="en-US" altLang="en-US" b="1" dirty="0">
                <a:solidFill>
                  <a:srgbClr val="C00000"/>
                </a:solidFill>
                <a:effectLst>
                  <a:outerShdw blurRad="38100" dist="38100" dir="2700000" algn="tl">
                    <a:srgbClr val="000000">
                      <a:alpha val="43137"/>
                    </a:srgbClr>
                  </a:outerShdw>
                </a:effectLst>
              </a:rPr>
              <a:t>An Insider’s Letter</a:t>
            </a:r>
          </a:p>
        </p:txBody>
      </p:sp>
      <p:sp>
        <p:nvSpPr>
          <p:cNvPr id="57348" name="Rectangle 4"/>
          <p:cNvSpPr>
            <a:spLocks noGrp="1" noChangeArrowheads="1"/>
          </p:cNvSpPr>
          <p:nvPr>
            <p:ph type="body" sz="half" idx="1"/>
          </p:nvPr>
        </p:nvSpPr>
        <p:spPr>
          <a:xfrm>
            <a:off x="2057400" y="1600200"/>
            <a:ext cx="2438400" cy="4876800"/>
          </a:xfrm>
          <a:solidFill>
            <a:srgbClr val="666699"/>
          </a:solidFill>
          <a:ln w="12700">
            <a:solidFill>
              <a:schemeClr val="tx1"/>
            </a:solidFill>
            <a:miter lim="800000"/>
            <a:headEnd/>
            <a:tailEnd/>
          </a:ln>
        </p:spPr>
        <p:txBody>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Audience</a:t>
            </a:r>
          </a:p>
          <a:p>
            <a:pPr>
              <a:buFont typeface="Wingdings" panose="05000000000000000000" pitchFamily="2" charset="2"/>
              <a:buNone/>
            </a:pPr>
            <a:r>
              <a:rPr lang="en-US" altLang="en-US" sz="2400" dirty="0">
                <a:solidFill>
                  <a:srgbClr val="FFFF00"/>
                </a:solidFill>
                <a:effectLst>
                  <a:outerShdw blurRad="38100" dist="38100" dir="2700000" algn="tl">
                    <a:srgbClr val="000000">
                      <a:alpha val="43137"/>
                    </a:srgbClr>
                  </a:outerShdw>
                </a:effectLst>
              </a:rPr>
              <a:t>(1, 3, 17, 20)</a:t>
            </a:r>
          </a:p>
          <a:p>
            <a:r>
              <a:rPr lang="en-US" altLang="en-US" sz="2400" i="1" dirty="0">
                <a:solidFill>
                  <a:schemeClr val="bg1"/>
                </a:solidFill>
              </a:rPr>
              <a:t>Those “called”</a:t>
            </a:r>
          </a:p>
          <a:p>
            <a:r>
              <a:rPr lang="en-US" altLang="en-US" sz="2400" i="1" dirty="0">
                <a:solidFill>
                  <a:schemeClr val="bg1"/>
                </a:solidFill>
              </a:rPr>
              <a:t>Those “beloved”</a:t>
            </a:r>
          </a:p>
        </p:txBody>
      </p:sp>
      <p:sp>
        <p:nvSpPr>
          <p:cNvPr id="57349" name="Rectangle 5"/>
          <p:cNvSpPr>
            <a:spLocks noGrp="1" noChangeArrowheads="1"/>
          </p:cNvSpPr>
          <p:nvPr>
            <p:ph type="body" sz="half" idx="2"/>
          </p:nvPr>
        </p:nvSpPr>
        <p:spPr>
          <a:xfrm>
            <a:off x="4495800" y="1600200"/>
            <a:ext cx="5715000" cy="4876800"/>
          </a:xfrm>
          <a:solidFill>
            <a:srgbClr val="003366"/>
          </a:solidFill>
          <a:ln w="12700">
            <a:solidFill>
              <a:schemeClr val="tx1"/>
            </a:solidFill>
            <a:miter lim="800000"/>
            <a:headEnd/>
            <a:tailEnd/>
          </a:ln>
        </p:spPr>
        <p:txBody>
          <a:bodyPr>
            <a:normAutofit lnSpcReduction="10000"/>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The Threat</a:t>
            </a:r>
          </a:p>
          <a:p>
            <a:r>
              <a:rPr lang="en-US" altLang="en-US" sz="2400" i="1" dirty="0">
                <a:solidFill>
                  <a:schemeClr val="bg1"/>
                </a:solidFill>
              </a:rPr>
              <a:t>Some who “slipped in” (4)</a:t>
            </a:r>
          </a:p>
          <a:p>
            <a:r>
              <a:rPr lang="en-US" altLang="en-US" sz="2400" i="1" dirty="0">
                <a:solidFill>
                  <a:schemeClr val="bg1"/>
                </a:solidFill>
              </a:rPr>
              <a:t>Participants in Christian love feasts (12)</a:t>
            </a:r>
          </a:p>
          <a:p>
            <a:r>
              <a:rPr lang="en-US" altLang="en-US" sz="2400" i="1" dirty="0">
                <a:solidFill>
                  <a:schemeClr val="bg1"/>
                </a:solidFill>
              </a:rPr>
              <a:t>Self-interested shepherds (12b)</a:t>
            </a:r>
          </a:p>
          <a:p>
            <a:r>
              <a:rPr lang="en-US" altLang="en-US" sz="2400" i="1" dirty="0">
                <a:solidFill>
                  <a:schemeClr val="bg1"/>
                </a:solidFill>
              </a:rPr>
              <a:t>Arrogant fault-finders (16)</a:t>
            </a:r>
          </a:p>
          <a:p>
            <a:r>
              <a:rPr lang="en-US" altLang="en-US" sz="2400" i="1" dirty="0">
                <a:solidFill>
                  <a:schemeClr val="bg1"/>
                </a:solidFill>
              </a:rPr>
              <a:t>Divisive (19)</a:t>
            </a:r>
          </a:p>
          <a:p>
            <a:r>
              <a:rPr lang="en-US" altLang="en-US" sz="2400" i="1" dirty="0">
                <a:solidFill>
                  <a:schemeClr val="bg1"/>
                </a:solidFill>
              </a:rPr>
              <a:t>Doubtful in their loyalty to the orthodox faith (3)</a:t>
            </a:r>
          </a:p>
          <a:p>
            <a:r>
              <a:rPr lang="en-US" altLang="en-US" sz="2400" i="1" dirty="0">
                <a:solidFill>
                  <a:schemeClr val="bg1"/>
                </a:solidFill>
              </a:rPr>
              <a:t>Sexually permissive (4)</a:t>
            </a:r>
          </a:p>
          <a:p>
            <a:r>
              <a:rPr lang="en-US" altLang="en-US" sz="2400" i="1" dirty="0">
                <a:solidFill>
                  <a:schemeClr val="bg1"/>
                </a:solidFill>
              </a:rPr>
              <a:t>Rebellious (8)</a:t>
            </a:r>
            <a:endParaRPr lang="en-US" altLang="en-US" sz="2400" dirty="0">
              <a:solidFill>
                <a:schemeClr val="bg1"/>
              </a:solidFill>
            </a:endParaRPr>
          </a:p>
        </p:txBody>
      </p:sp>
    </p:spTree>
    <p:extLst>
      <p:ext uri="{BB962C8B-B14F-4D97-AF65-F5344CB8AC3E}">
        <p14:creationId xmlns:p14="http://schemas.microsoft.com/office/powerpoint/2010/main" val="937846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48">
                                            <p:bg/>
                                          </p:spTgt>
                                        </p:tgtEl>
                                        <p:attrNameLst>
                                          <p:attrName>style.visibility</p:attrName>
                                        </p:attrNameLst>
                                      </p:cBhvr>
                                      <p:to>
                                        <p:strVal val="visible"/>
                                      </p:to>
                                    </p:set>
                                    <p:animEffect transition="in" filter="dissolve">
                                      <p:cBhvr>
                                        <p:cTn id="7" dur="500"/>
                                        <p:tgtEl>
                                          <p:spTgt spid="5734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348">
                                            <p:txEl>
                                              <p:pRg st="0" end="0"/>
                                            </p:txEl>
                                          </p:spTgt>
                                        </p:tgtEl>
                                        <p:attrNameLst>
                                          <p:attrName>style.visibility</p:attrName>
                                        </p:attrNameLst>
                                      </p:cBhvr>
                                      <p:to>
                                        <p:strVal val="visible"/>
                                      </p:to>
                                    </p:set>
                                    <p:animEffect transition="in" filter="dissolve">
                                      <p:cBhvr>
                                        <p:cTn id="10" dur="500"/>
                                        <p:tgtEl>
                                          <p:spTgt spid="5734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7348">
                                            <p:txEl>
                                              <p:pRg st="1" end="1"/>
                                            </p:txEl>
                                          </p:spTgt>
                                        </p:tgtEl>
                                        <p:attrNameLst>
                                          <p:attrName>style.visibility</p:attrName>
                                        </p:attrNameLst>
                                      </p:cBhvr>
                                      <p:to>
                                        <p:strVal val="visible"/>
                                      </p:to>
                                    </p:set>
                                    <p:animEffect transition="in" filter="dissolve">
                                      <p:cBhvr>
                                        <p:cTn id="13" dur="500"/>
                                        <p:tgtEl>
                                          <p:spTgt spid="5734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7348">
                                            <p:txEl>
                                              <p:pRg st="2" end="2"/>
                                            </p:txEl>
                                          </p:spTgt>
                                        </p:tgtEl>
                                        <p:attrNameLst>
                                          <p:attrName>style.visibility</p:attrName>
                                        </p:attrNameLst>
                                      </p:cBhvr>
                                      <p:to>
                                        <p:strVal val="visible"/>
                                      </p:to>
                                    </p:set>
                                    <p:anim calcmode="lin" valueType="num">
                                      <p:cBhvr additive="base">
                                        <p:cTn id="18" dur="500" fill="hold"/>
                                        <p:tgtEl>
                                          <p:spTgt spid="5734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7348">
                                            <p:txEl>
                                              <p:pRg st="3" end="3"/>
                                            </p:txEl>
                                          </p:spTgt>
                                        </p:tgtEl>
                                        <p:attrNameLst>
                                          <p:attrName>style.visibility</p:attrName>
                                        </p:attrNameLst>
                                      </p:cBhvr>
                                      <p:to>
                                        <p:strVal val="visible"/>
                                      </p:to>
                                    </p:set>
                                    <p:anim calcmode="lin" valueType="num">
                                      <p:cBhvr additive="base">
                                        <p:cTn id="24" dur="500" fill="hold"/>
                                        <p:tgtEl>
                                          <p:spTgt spid="5734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349">
                                            <p:bg/>
                                          </p:spTgt>
                                        </p:tgtEl>
                                        <p:attrNameLst>
                                          <p:attrName>style.visibility</p:attrName>
                                        </p:attrNameLst>
                                      </p:cBhvr>
                                      <p:to>
                                        <p:strVal val="visible"/>
                                      </p:to>
                                    </p:set>
                                    <p:animEffect transition="in" filter="dissolve">
                                      <p:cBhvr>
                                        <p:cTn id="30" dur="500"/>
                                        <p:tgtEl>
                                          <p:spTgt spid="57349">
                                            <p:bg/>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7349">
                                            <p:txEl>
                                              <p:pRg st="0" end="0"/>
                                            </p:txEl>
                                          </p:spTgt>
                                        </p:tgtEl>
                                        <p:attrNameLst>
                                          <p:attrName>style.visibility</p:attrName>
                                        </p:attrNameLst>
                                      </p:cBhvr>
                                      <p:to>
                                        <p:strVal val="visible"/>
                                      </p:to>
                                    </p:set>
                                    <p:animEffect transition="in" filter="dissolve">
                                      <p:cBhvr>
                                        <p:cTn id="33" dur="500"/>
                                        <p:tgtEl>
                                          <p:spTgt spid="57349">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7349">
                                            <p:txEl>
                                              <p:pRg st="1" end="1"/>
                                            </p:txEl>
                                          </p:spTgt>
                                        </p:tgtEl>
                                        <p:attrNameLst>
                                          <p:attrName>style.visibility</p:attrName>
                                        </p:attrNameLst>
                                      </p:cBhvr>
                                      <p:to>
                                        <p:strVal val="visible"/>
                                      </p:to>
                                    </p:set>
                                    <p:anim calcmode="lin" valueType="num">
                                      <p:cBhvr additive="base">
                                        <p:cTn id="38" dur="500" fill="hold"/>
                                        <p:tgtEl>
                                          <p:spTgt spid="5734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73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57349">
                                            <p:txEl>
                                              <p:pRg st="2" end="2"/>
                                            </p:txEl>
                                          </p:spTgt>
                                        </p:tgtEl>
                                        <p:attrNameLst>
                                          <p:attrName>style.visibility</p:attrName>
                                        </p:attrNameLst>
                                      </p:cBhvr>
                                      <p:to>
                                        <p:strVal val="visible"/>
                                      </p:to>
                                    </p:set>
                                    <p:anim calcmode="lin" valueType="num">
                                      <p:cBhvr additive="base">
                                        <p:cTn id="44" dur="500" fill="hold"/>
                                        <p:tgtEl>
                                          <p:spTgt spid="5734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73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57349">
                                            <p:txEl>
                                              <p:pRg st="3" end="3"/>
                                            </p:txEl>
                                          </p:spTgt>
                                        </p:tgtEl>
                                        <p:attrNameLst>
                                          <p:attrName>style.visibility</p:attrName>
                                        </p:attrNameLst>
                                      </p:cBhvr>
                                      <p:to>
                                        <p:strVal val="visible"/>
                                      </p:to>
                                    </p:set>
                                    <p:anim calcmode="lin" valueType="num">
                                      <p:cBhvr additive="base">
                                        <p:cTn id="50" dur="500" fill="hold"/>
                                        <p:tgtEl>
                                          <p:spTgt spid="57349">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73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57349">
                                            <p:txEl>
                                              <p:pRg st="4" end="4"/>
                                            </p:txEl>
                                          </p:spTgt>
                                        </p:tgtEl>
                                        <p:attrNameLst>
                                          <p:attrName>style.visibility</p:attrName>
                                        </p:attrNameLst>
                                      </p:cBhvr>
                                      <p:to>
                                        <p:strVal val="visible"/>
                                      </p:to>
                                    </p:set>
                                    <p:anim calcmode="lin" valueType="num">
                                      <p:cBhvr additive="base">
                                        <p:cTn id="56" dur="500" fill="hold"/>
                                        <p:tgtEl>
                                          <p:spTgt spid="57349">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73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57349">
                                            <p:txEl>
                                              <p:pRg st="5" end="5"/>
                                            </p:txEl>
                                          </p:spTgt>
                                        </p:tgtEl>
                                        <p:attrNameLst>
                                          <p:attrName>style.visibility</p:attrName>
                                        </p:attrNameLst>
                                      </p:cBhvr>
                                      <p:to>
                                        <p:strVal val="visible"/>
                                      </p:to>
                                    </p:set>
                                    <p:anim calcmode="lin" valueType="num">
                                      <p:cBhvr additive="base">
                                        <p:cTn id="62" dur="500" fill="hold"/>
                                        <p:tgtEl>
                                          <p:spTgt spid="57349">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73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57349">
                                            <p:txEl>
                                              <p:pRg st="6" end="6"/>
                                            </p:txEl>
                                          </p:spTgt>
                                        </p:tgtEl>
                                        <p:attrNameLst>
                                          <p:attrName>style.visibility</p:attrName>
                                        </p:attrNameLst>
                                      </p:cBhvr>
                                      <p:to>
                                        <p:strVal val="visible"/>
                                      </p:to>
                                    </p:set>
                                    <p:anim calcmode="lin" valueType="num">
                                      <p:cBhvr additive="base">
                                        <p:cTn id="68" dur="500" fill="hold"/>
                                        <p:tgtEl>
                                          <p:spTgt spid="57349">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73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57349">
                                            <p:txEl>
                                              <p:pRg st="7" end="7"/>
                                            </p:txEl>
                                          </p:spTgt>
                                        </p:tgtEl>
                                        <p:attrNameLst>
                                          <p:attrName>style.visibility</p:attrName>
                                        </p:attrNameLst>
                                      </p:cBhvr>
                                      <p:to>
                                        <p:strVal val="visible"/>
                                      </p:to>
                                    </p:set>
                                    <p:anim calcmode="lin" valueType="num">
                                      <p:cBhvr additive="base">
                                        <p:cTn id="74" dur="500" fill="hold"/>
                                        <p:tgtEl>
                                          <p:spTgt spid="57349">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734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7349">
                                            <p:txEl>
                                              <p:pRg st="8" end="8"/>
                                            </p:txEl>
                                          </p:spTgt>
                                        </p:tgtEl>
                                        <p:attrNameLst>
                                          <p:attrName>style.visibility</p:attrName>
                                        </p:attrNameLst>
                                      </p:cBhvr>
                                      <p:to>
                                        <p:strVal val="visible"/>
                                      </p:to>
                                    </p:set>
                                    <p:anim calcmode="lin" valueType="num">
                                      <p:cBhvr additive="base">
                                        <p:cTn id="80" dur="500" fill="hold"/>
                                        <p:tgtEl>
                                          <p:spTgt spid="57349">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734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uiExpand="1" build="p" animBg="1"/>
      <p:bldP spid="57349" grpId="0" uiExpand="1" build="p"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0D6D725-2270-414E-8D04-C7B35ABD1C19}" type="slidenum">
              <a:rPr lang="en-US" altLang="en-US"/>
              <a:pPr/>
              <a:t>108</a:t>
            </a:fld>
            <a:endParaRPr lang="en-US" altLang="en-US"/>
          </a:p>
        </p:txBody>
      </p:sp>
      <p:sp>
        <p:nvSpPr>
          <p:cNvPr id="59394"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Author</a:t>
            </a:r>
          </a:p>
        </p:txBody>
      </p:sp>
      <p:sp>
        <p:nvSpPr>
          <p:cNvPr id="59395" name="Rectangle 3"/>
          <p:cNvSpPr>
            <a:spLocks noGrp="1" noChangeArrowheads="1"/>
          </p:cNvSpPr>
          <p:nvPr>
            <p:ph type="body" idx="1"/>
          </p:nvPr>
        </p:nvSpPr>
        <p:spPr>
          <a:xfrm>
            <a:off x="1154954" y="1899139"/>
            <a:ext cx="10035785" cy="3733800"/>
          </a:xfrm>
        </p:spPr>
        <p:txBody>
          <a:bodyPr>
            <a:normAutofit fontScale="92500" lnSpcReduction="20000"/>
          </a:bodyPr>
          <a:lstStyle/>
          <a:p>
            <a:pPr>
              <a:buFont typeface="Wingdings" panose="05000000000000000000" pitchFamily="2" charset="2"/>
              <a:buNone/>
            </a:pPr>
            <a:r>
              <a:rPr lang="en-US" altLang="en-US" sz="3000" b="1" dirty="0">
                <a:solidFill>
                  <a:srgbClr val="FFFF00"/>
                </a:solidFill>
                <a:effectLst>
                  <a:outerShdw blurRad="38100" dist="38100" dir="2700000" algn="tl">
                    <a:srgbClr val="000000">
                      <a:alpha val="43137"/>
                    </a:srgbClr>
                  </a:outerShdw>
                </a:effectLst>
              </a:rPr>
              <a:t>Judas, brother of James:</a:t>
            </a:r>
          </a:p>
          <a:p>
            <a:r>
              <a:rPr lang="en-US" altLang="en-US" sz="2800" dirty="0">
                <a:solidFill>
                  <a:schemeClr val="tx1"/>
                </a:solidFill>
              </a:rPr>
              <a:t>Candidates:</a:t>
            </a:r>
          </a:p>
          <a:p>
            <a:pPr lvl="1"/>
            <a:r>
              <a:rPr lang="en-US" altLang="en-US" sz="2400" i="1" dirty="0"/>
              <a:t>Half-brother of Jesus (Mt. 13:55; Mk. 6:3)</a:t>
            </a:r>
          </a:p>
          <a:p>
            <a:pPr lvl="1"/>
            <a:r>
              <a:rPr lang="en-US" altLang="en-US" sz="2400" i="1" dirty="0"/>
              <a:t>Judas Thaddaeus, the Apostle (Mt. 10:3; Lk. 6:16; Ac. 1:13)</a:t>
            </a:r>
          </a:p>
          <a:p>
            <a:pPr lvl="1"/>
            <a:r>
              <a:rPr lang="en-US" altLang="en-US" sz="2400" i="1" dirty="0"/>
              <a:t>Judas </a:t>
            </a:r>
            <a:r>
              <a:rPr lang="en-US" altLang="en-US" sz="2400" i="1" dirty="0" err="1"/>
              <a:t>Barsabbas</a:t>
            </a:r>
            <a:r>
              <a:rPr lang="en-US" altLang="en-US" sz="2400" i="1" dirty="0"/>
              <a:t> (Ac. 15:22, 27, 32)</a:t>
            </a:r>
          </a:p>
          <a:p>
            <a:pPr lvl="1"/>
            <a:r>
              <a:rPr lang="en-US" altLang="en-US" sz="2400" i="1" dirty="0"/>
              <a:t>Obviously not Judas Iscariot</a:t>
            </a:r>
          </a:p>
          <a:p>
            <a:r>
              <a:rPr lang="en-US" altLang="en-US" sz="2800" dirty="0">
                <a:solidFill>
                  <a:schemeClr val="tx1"/>
                </a:solidFill>
              </a:rPr>
              <a:t>Since the writer seems to distinguish himself from “the apostles of our Lord” (17), he is unlikely to be Judas Thaddaeus the Apostle.</a:t>
            </a:r>
          </a:p>
        </p:txBody>
      </p:sp>
    </p:spTree>
    <p:extLst>
      <p:ext uri="{BB962C8B-B14F-4D97-AF65-F5344CB8AC3E}">
        <p14:creationId xmlns:p14="http://schemas.microsoft.com/office/powerpoint/2010/main" val="3290390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3948C1-6095-44FD-A3CD-D0D3466572F6}" type="slidenum">
              <a:rPr lang="en-US" altLang="en-US"/>
              <a:pPr/>
              <a:t>109</a:t>
            </a:fld>
            <a:endParaRPr lang="en-US" altLang="en-US"/>
          </a:p>
        </p:txBody>
      </p:sp>
      <p:sp>
        <p:nvSpPr>
          <p:cNvPr id="60418"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Judas, the Brother of Jesus</a:t>
            </a:r>
          </a:p>
        </p:txBody>
      </p:sp>
      <p:sp>
        <p:nvSpPr>
          <p:cNvPr id="60419" name="Rectangle 3"/>
          <p:cNvSpPr>
            <a:spLocks noGrp="1" noChangeArrowheads="1"/>
          </p:cNvSpPr>
          <p:nvPr>
            <p:ph type="body" idx="1"/>
          </p:nvPr>
        </p:nvSpPr>
        <p:spPr>
          <a:xfrm>
            <a:off x="1529862" y="2092571"/>
            <a:ext cx="9660877" cy="4249614"/>
          </a:xfrm>
        </p:spPr>
        <p:txBody>
          <a:bodyPr>
            <a:normAutofit lnSpcReduction="10000"/>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Several factors suggest that he is in the family of Jesus.</a:t>
            </a:r>
          </a:p>
          <a:p>
            <a:r>
              <a:rPr lang="en-US" altLang="en-US" sz="2400" i="1" dirty="0">
                <a:solidFill>
                  <a:schemeClr val="tx1"/>
                </a:solidFill>
              </a:rPr>
              <a:t>Typically in Jewish culture, one identifies oneself by one’s father, so in cases where a brother is mentioned, one should assume that the brother was well-known.</a:t>
            </a:r>
          </a:p>
          <a:p>
            <a:r>
              <a:rPr lang="en-US" altLang="en-US" sz="2400" i="1" dirty="0">
                <a:solidFill>
                  <a:schemeClr val="tx1"/>
                </a:solidFill>
              </a:rPr>
              <a:t>James, the leader of the Jerusalem church, fits this description (Ga.1:19; 2:9).</a:t>
            </a:r>
          </a:p>
          <a:p>
            <a:r>
              <a:rPr lang="en-US" altLang="en-US" sz="2400" i="1" dirty="0">
                <a:solidFill>
                  <a:schemeClr val="tx1"/>
                </a:solidFill>
              </a:rPr>
              <a:t>He seems to prefer the Hebrew text rather than the Septuagint, which suggests he is not from the Diaspora.</a:t>
            </a:r>
          </a:p>
          <a:p>
            <a:r>
              <a:rPr lang="en-US" altLang="en-US" sz="2400" i="1" dirty="0">
                <a:solidFill>
                  <a:schemeClr val="tx1"/>
                </a:solidFill>
              </a:rPr>
              <a:t>If so, this small letter could be one of the earliest documents in the New Testament</a:t>
            </a:r>
            <a:r>
              <a:rPr lang="en-US" altLang="en-US" sz="2400" i="1" dirty="0"/>
              <a:t>.</a:t>
            </a:r>
          </a:p>
        </p:txBody>
      </p:sp>
    </p:spTree>
    <p:extLst>
      <p:ext uri="{BB962C8B-B14F-4D97-AF65-F5344CB8AC3E}">
        <p14:creationId xmlns:p14="http://schemas.microsoft.com/office/powerpoint/2010/main" val="285091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62000" y="809062"/>
            <a:ext cx="10688782" cy="1082086"/>
          </a:xfrm>
        </p:spPr>
        <p:txBody>
          <a:bodyPr>
            <a:normAutofit fontScale="90000"/>
          </a:bodyPr>
          <a:lstStyle/>
          <a:p>
            <a:pPr algn="ctr" eaLnBrk="1" hangingPunct="1">
              <a:defRPr/>
            </a:pPr>
            <a:r>
              <a:rPr lang="en-US" altLang="en-US" sz="4400" dirty="0">
                <a:solidFill>
                  <a:srgbClr val="FFC000"/>
                </a:solidFill>
              </a:rPr>
              <a:t>Only Physical Description from Antiquity</a:t>
            </a:r>
          </a:p>
        </p:txBody>
      </p:sp>
      <p:sp>
        <p:nvSpPr>
          <p:cNvPr id="12291" name="Rectangle 3"/>
          <p:cNvSpPr>
            <a:spLocks noGrp="1" noRot="1" noChangeArrowheads="1"/>
          </p:cNvSpPr>
          <p:nvPr>
            <p:ph type="body" idx="1"/>
          </p:nvPr>
        </p:nvSpPr>
        <p:spPr>
          <a:xfrm>
            <a:off x="1641764" y="1932709"/>
            <a:ext cx="8727786" cy="4696691"/>
          </a:xfrm>
        </p:spPr>
        <p:txBody>
          <a:bodyPr>
            <a:normAutofit/>
          </a:bodyPr>
          <a:lstStyle/>
          <a:p>
            <a:pPr eaLnBrk="1" hangingPunct="1">
              <a:buFont typeface="Wingdings" panose="05000000000000000000" pitchFamily="2" charset="2"/>
              <a:buNone/>
              <a:defRPr/>
            </a:pPr>
            <a:r>
              <a:rPr lang="en-US" altLang="en-US" sz="4000" dirty="0">
                <a:latin typeface="Freestyle Script" panose="030804020302050B0404" pitchFamily="66" charset="0"/>
              </a:rPr>
              <a:t>		</a:t>
            </a:r>
            <a:r>
              <a:rPr lang="en-US" altLang="en-US" sz="4000" dirty="0">
                <a:solidFill>
                  <a:srgbClr val="FFFF00"/>
                </a:solidFill>
                <a:latin typeface="Freestyle Script" panose="030804020302050B0404" pitchFamily="66" charset="0"/>
              </a:rPr>
              <a:t>“</a:t>
            </a:r>
            <a:r>
              <a:rPr lang="en-US" altLang="en-US" sz="4400" dirty="0">
                <a:solidFill>
                  <a:srgbClr val="FFFF00"/>
                </a:solidFill>
                <a:latin typeface="Freestyle Script" panose="030804020302050B0404" pitchFamily="66" charset="0"/>
              </a:rPr>
              <a:t>And he (</a:t>
            </a:r>
            <a:r>
              <a:rPr lang="en-US" altLang="en-US" sz="4400" dirty="0" err="1">
                <a:solidFill>
                  <a:srgbClr val="FFFF00"/>
                </a:solidFill>
                <a:latin typeface="Freestyle Script" panose="030804020302050B0404" pitchFamily="66" charset="0"/>
              </a:rPr>
              <a:t>Onesiphorus</a:t>
            </a:r>
            <a:r>
              <a:rPr lang="en-US" altLang="en-US" sz="4400" dirty="0">
                <a:solidFill>
                  <a:srgbClr val="FFFF00"/>
                </a:solidFill>
                <a:latin typeface="Freestyle Script" panose="030804020302050B0404" pitchFamily="66" charset="0"/>
              </a:rPr>
              <a:t>) saw Paul coming, a man small in size, bald-headed, bandy-legged, well-built [i.e., healthy], with eyebrows meeting, rather long-nosed, full of grace. For sometimes he seemed like a man, and sometimes he had the countenance of an angel.”</a:t>
            </a:r>
            <a:endParaRPr lang="en-US" altLang="en-US" sz="2400" dirty="0">
              <a:solidFill>
                <a:srgbClr val="FFFF00"/>
              </a:solidFill>
              <a:latin typeface="Freestyle Script" panose="030804020302050B0404" pitchFamily="66" charset="0"/>
            </a:endParaRPr>
          </a:p>
          <a:p>
            <a:pPr algn="r" eaLnBrk="1" hangingPunct="1">
              <a:buFont typeface="Wingdings" panose="05000000000000000000" pitchFamily="2" charset="2"/>
              <a:buNone/>
              <a:defRPr/>
            </a:pPr>
            <a:r>
              <a:rPr lang="en-US" altLang="en-US" sz="2400" i="1" dirty="0">
                <a:solidFill>
                  <a:srgbClr val="FFFF00"/>
                </a:solidFill>
                <a:latin typeface="Arial Narrow" panose="020B0606020202030204" pitchFamily="34" charset="0"/>
              </a:rPr>
              <a:t>Acts of Paul and Thecla</a:t>
            </a:r>
            <a:r>
              <a:rPr lang="en-US" altLang="en-US" sz="2400" dirty="0">
                <a:solidFill>
                  <a:srgbClr val="FFFF00"/>
                </a:solidFill>
                <a:latin typeface="Arial Narrow" panose="020B0606020202030204" pitchFamily="34" charset="0"/>
              </a:rPr>
              <a:t> (c. AD 160-180)</a:t>
            </a:r>
          </a:p>
        </p:txBody>
      </p:sp>
    </p:spTree>
    <p:extLst>
      <p:ext uri="{BB962C8B-B14F-4D97-AF65-F5344CB8AC3E}">
        <p14:creationId xmlns:p14="http://schemas.microsoft.com/office/powerpoint/2010/main" val="32671331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570C247-A91A-464A-8218-C3AA8CE0868B}" type="slidenum">
              <a:rPr lang="en-US" altLang="en-US"/>
              <a:pPr/>
              <a:t>110</a:t>
            </a:fld>
            <a:endParaRPr lang="en-US" altLang="en-US"/>
          </a:p>
        </p:txBody>
      </p:sp>
      <p:sp>
        <p:nvSpPr>
          <p:cNvPr id="61442"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Readers</a:t>
            </a:r>
          </a:p>
        </p:txBody>
      </p:sp>
      <p:sp>
        <p:nvSpPr>
          <p:cNvPr id="61443" name="Rectangle 3"/>
          <p:cNvSpPr>
            <a:spLocks noGrp="1" noChangeArrowheads="1"/>
          </p:cNvSpPr>
          <p:nvPr>
            <p:ph type="body" idx="1"/>
          </p:nvPr>
        </p:nvSpPr>
        <p:spPr>
          <a:xfrm>
            <a:off x="1559400" y="1899138"/>
            <a:ext cx="10035785" cy="3522780"/>
          </a:xfrm>
        </p:spPr>
        <p:txBody>
          <a:bodyPr>
            <a:normAutofit/>
          </a:bodyPr>
          <a:lstStyle/>
          <a:p>
            <a:pPr>
              <a:buFont typeface="Wingdings" panose="05000000000000000000" pitchFamily="2" charset="2"/>
              <a:buNone/>
            </a:pPr>
            <a:r>
              <a:rPr lang="en-US" altLang="en-US" sz="3000" b="1" dirty="0">
                <a:solidFill>
                  <a:srgbClr val="FFFF00"/>
                </a:solidFill>
                <a:effectLst>
                  <a:outerShdw blurRad="38100" dist="38100" dir="2700000" algn="tl">
                    <a:srgbClr val="000000">
                      <a:alpha val="43137"/>
                    </a:srgbClr>
                  </a:outerShdw>
                </a:effectLst>
              </a:rPr>
              <a:t>Unfortunately, there are no direct clues as to the first readers.</a:t>
            </a:r>
          </a:p>
          <a:p>
            <a:r>
              <a:rPr lang="en-US" altLang="en-US" sz="2400" i="1" dirty="0">
                <a:solidFill>
                  <a:schemeClr val="tx1"/>
                </a:solidFill>
              </a:rPr>
              <a:t>However, the writer assumes their familiarity not only with the apostles and their teachings, but also, with Jewish literature outside the New Testament.</a:t>
            </a:r>
          </a:p>
          <a:p>
            <a:r>
              <a:rPr lang="en-US" altLang="en-US" sz="2400" i="1" dirty="0">
                <a:solidFill>
                  <a:schemeClr val="tx1"/>
                </a:solidFill>
              </a:rPr>
              <a:t>Hence, if the audience was not completely Jewish (and the heresy seems easily compatible with a Gentile culture), there must have been a significant Jewish component.</a:t>
            </a:r>
          </a:p>
        </p:txBody>
      </p:sp>
    </p:spTree>
    <p:extLst>
      <p:ext uri="{BB962C8B-B14F-4D97-AF65-F5344CB8AC3E}">
        <p14:creationId xmlns:p14="http://schemas.microsoft.com/office/powerpoint/2010/main" val="394396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9DB25DE-7298-4979-BD6D-F3917D1A66B0}" type="slidenum">
              <a:rPr lang="en-US" altLang="en-US"/>
              <a:pPr/>
              <a:t>111</a:t>
            </a:fld>
            <a:endParaRPr lang="en-US" altLang="en-US"/>
          </a:p>
        </p:txBody>
      </p:sp>
      <p:sp>
        <p:nvSpPr>
          <p:cNvPr id="65538"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The Infiltrators</a:t>
            </a:r>
          </a:p>
        </p:txBody>
      </p:sp>
      <p:sp>
        <p:nvSpPr>
          <p:cNvPr id="65539" name="Rectangle 3"/>
          <p:cNvSpPr>
            <a:spLocks noGrp="1" noChangeArrowheads="1"/>
          </p:cNvSpPr>
          <p:nvPr>
            <p:ph type="body" idx="1"/>
          </p:nvPr>
        </p:nvSpPr>
        <p:spPr>
          <a:xfrm>
            <a:off x="1154954" y="1987062"/>
            <a:ext cx="10035785" cy="4032738"/>
          </a:xfrm>
        </p:spPr>
        <p:txBody>
          <a:bodyPr>
            <a:normAutofit/>
          </a:bodyPr>
          <a:lstStyle/>
          <a:p>
            <a:pPr>
              <a:buFont typeface="Wingdings" panose="05000000000000000000" pitchFamily="2" charset="2"/>
              <a:buNone/>
            </a:pPr>
            <a:r>
              <a:rPr lang="en-US" altLang="en-US" sz="3000" b="1" dirty="0">
                <a:solidFill>
                  <a:srgbClr val="FFFF00"/>
                </a:solidFill>
                <a:effectLst>
                  <a:outerShdw blurRad="38100" dist="38100" dir="2700000" algn="tl">
                    <a:srgbClr val="000000">
                      <a:alpha val="43137"/>
                    </a:srgbClr>
                  </a:outerShdw>
                </a:effectLst>
              </a:rPr>
              <a:t>What is clearly in view is some type of antinomianism and libertinism.</a:t>
            </a:r>
          </a:p>
          <a:p>
            <a:r>
              <a:rPr lang="en-US" altLang="en-US" sz="2400" i="1" dirty="0">
                <a:solidFill>
                  <a:schemeClr val="tx1"/>
                </a:solidFill>
              </a:rPr>
              <a:t>They rejected the sovereign lordship of Christ (4, 8).</a:t>
            </a:r>
          </a:p>
          <a:p>
            <a:r>
              <a:rPr lang="en-US" altLang="en-US" sz="2400" i="1" dirty="0">
                <a:solidFill>
                  <a:schemeClr val="tx1"/>
                </a:solidFill>
              </a:rPr>
              <a:t>They claimed authority by dreams (8) and natural instinct (19).</a:t>
            </a:r>
          </a:p>
          <a:p>
            <a:r>
              <a:rPr lang="en-US" altLang="en-US" sz="2400" i="1" dirty="0">
                <a:solidFill>
                  <a:schemeClr val="tx1"/>
                </a:solidFill>
              </a:rPr>
              <a:t>They turned grace into license for sexual promiscuity (4, 6-8).</a:t>
            </a:r>
          </a:p>
          <a:p>
            <a:r>
              <a:rPr lang="en-US" altLang="en-US" sz="2400" i="1" dirty="0">
                <a:solidFill>
                  <a:schemeClr val="tx1"/>
                </a:solidFill>
              </a:rPr>
              <a:t>They flouted church authority (8, 10).</a:t>
            </a:r>
          </a:p>
          <a:p>
            <a:r>
              <a:rPr lang="en-US" altLang="en-US" sz="2400" i="1" dirty="0">
                <a:solidFill>
                  <a:schemeClr val="tx1"/>
                </a:solidFill>
              </a:rPr>
              <a:t>They bragged about their own superiority (16).</a:t>
            </a:r>
          </a:p>
        </p:txBody>
      </p:sp>
    </p:spTree>
    <p:extLst>
      <p:ext uri="{BB962C8B-B14F-4D97-AF65-F5344CB8AC3E}">
        <p14:creationId xmlns:p14="http://schemas.microsoft.com/office/powerpoint/2010/main" val="418419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4037A5F-8763-4210-9B4E-355C36DEBEF0}" type="slidenum">
              <a:rPr lang="en-US" altLang="en-US"/>
              <a:pPr/>
              <a:t>112</a:t>
            </a:fld>
            <a:endParaRPr lang="en-US" altLang="en-US"/>
          </a:p>
        </p:txBody>
      </p:sp>
      <p:sp>
        <p:nvSpPr>
          <p:cNvPr id="66562" name="Rectangle 2"/>
          <p:cNvSpPr>
            <a:spLocks noGrp="1" noChangeArrowheads="1"/>
          </p:cNvSpPr>
          <p:nvPr>
            <p:ph type="title"/>
          </p:nvPr>
        </p:nvSpPr>
        <p:spPr>
          <a:xfrm>
            <a:off x="1600200" y="122238"/>
            <a:ext cx="8229600" cy="792163"/>
          </a:xfrm>
        </p:spPr>
        <p:txBody>
          <a:bodyPr/>
          <a:lstStyle/>
          <a:p>
            <a:r>
              <a:rPr lang="en-US" altLang="en-US" b="1" dirty="0">
                <a:solidFill>
                  <a:srgbClr val="C00000"/>
                </a:solidFill>
                <a:effectLst>
                  <a:outerShdw blurRad="38100" dist="38100" dir="2700000" algn="tl">
                    <a:srgbClr val="000000">
                      <a:alpha val="43137"/>
                    </a:srgbClr>
                  </a:outerShdw>
                </a:effectLst>
              </a:rPr>
              <a:t>Relationship to 2 Peter</a:t>
            </a:r>
          </a:p>
        </p:txBody>
      </p:sp>
      <p:sp>
        <p:nvSpPr>
          <p:cNvPr id="66564" name="Rectangle 4"/>
          <p:cNvSpPr>
            <a:spLocks noGrp="1" noChangeArrowheads="1"/>
          </p:cNvSpPr>
          <p:nvPr>
            <p:ph type="body" sz="half" idx="1"/>
          </p:nvPr>
        </p:nvSpPr>
        <p:spPr>
          <a:xfrm>
            <a:off x="1676400" y="1752600"/>
            <a:ext cx="1524000" cy="4876800"/>
          </a:xfrm>
          <a:solidFill>
            <a:srgbClr val="666699"/>
          </a:solidFill>
          <a:ln w="12700">
            <a:solidFill>
              <a:schemeClr val="tx1"/>
            </a:solidFill>
            <a:miter lim="800000"/>
            <a:headEnd/>
            <a:tailEnd/>
          </a:ln>
        </p:spPr>
        <p:txBody>
          <a:bodyPr>
            <a:normAutofit fontScale="92500" lnSpcReduction="10000"/>
          </a:bodyPr>
          <a:lstStyle/>
          <a:p>
            <a:pPr>
              <a:buFont typeface="Wingdings" panose="05000000000000000000" pitchFamily="2" charset="2"/>
              <a:buNone/>
            </a:pPr>
            <a:r>
              <a:rPr lang="en-US" altLang="en-US" sz="2400" b="1" dirty="0">
                <a:solidFill>
                  <a:srgbClr val="FFFF66"/>
                </a:solidFill>
              </a:rPr>
              <a:t>2 Peter</a:t>
            </a:r>
          </a:p>
          <a:p>
            <a:pPr>
              <a:buFont typeface="Wingdings" panose="05000000000000000000" pitchFamily="2" charset="2"/>
              <a:buNone/>
            </a:pPr>
            <a:r>
              <a:rPr lang="en-US" altLang="en-US" sz="2400" b="1" dirty="0">
                <a:solidFill>
                  <a:schemeClr val="bg1"/>
                </a:solidFill>
                <a:latin typeface="Arial Narrow" panose="020B0606020202030204" pitchFamily="34" charset="0"/>
              </a:rPr>
              <a:t>2:1-3</a:t>
            </a:r>
          </a:p>
          <a:p>
            <a:pPr>
              <a:buFont typeface="Wingdings" panose="05000000000000000000" pitchFamily="2" charset="2"/>
              <a:buNone/>
            </a:pPr>
            <a:r>
              <a:rPr lang="en-US" altLang="en-US" sz="2400" b="1" dirty="0">
                <a:solidFill>
                  <a:schemeClr val="bg1"/>
                </a:solidFill>
                <a:latin typeface="Arial Narrow" panose="020B0606020202030204" pitchFamily="34" charset="0"/>
              </a:rPr>
              <a:t>2:5</a:t>
            </a:r>
          </a:p>
          <a:p>
            <a:pPr>
              <a:buFont typeface="Wingdings" panose="05000000000000000000" pitchFamily="2" charset="2"/>
              <a:buNone/>
            </a:pPr>
            <a:r>
              <a:rPr lang="en-US" altLang="en-US" sz="2400" b="1" dirty="0">
                <a:solidFill>
                  <a:schemeClr val="bg1"/>
                </a:solidFill>
                <a:latin typeface="Arial Narrow" panose="020B0606020202030204" pitchFamily="34" charset="0"/>
              </a:rPr>
              <a:t>2:4, 6</a:t>
            </a:r>
          </a:p>
          <a:p>
            <a:pPr>
              <a:buFont typeface="Wingdings" panose="05000000000000000000" pitchFamily="2" charset="2"/>
              <a:buNone/>
            </a:pPr>
            <a:r>
              <a:rPr lang="en-US" altLang="en-US" sz="2400" b="1" dirty="0">
                <a:solidFill>
                  <a:schemeClr val="bg1"/>
                </a:solidFill>
                <a:latin typeface="Arial Narrow" panose="020B0606020202030204" pitchFamily="34" charset="0"/>
              </a:rPr>
              <a:t>2:10-11</a:t>
            </a:r>
          </a:p>
          <a:p>
            <a:pPr>
              <a:buFont typeface="Wingdings" panose="05000000000000000000" pitchFamily="2" charset="2"/>
              <a:buNone/>
            </a:pPr>
            <a:r>
              <a:rPr lang="en-US" altLang="en-US" sz="2400" b="1" dirty="0">
                <a:solidFill>
                  <a:schemeClr val="bg1"/>
                </a:solidFill>
                <a:latin typeface="Arial Narrow" panose="020B0606020202030204" pitchFamily="34" charset="0"/>
              </a:rPr>
              <a:t>2:12</a:t>
            </a:r>
          </a:p>
          <a:p>
            <a:pPr>
              <a:buFont typeface="Wingdings" panose="05000000000000000000" pitchFamily="2" charset="2"/>
              <a:buNone/>
            </a:pPr>
            <a:r>
              <a:rPr lang="en-US" altLang="en-US" sz="2400" b="1" dirty="0">
                <a:solidFill>
                  <a:schemeClr val="bg1"/>
                </a:solidFill>
                <a:latin typeface="Arial Narrow" panose="020B0606020202030204" pitchFamily="34" charset="0"/>
              </a:rPr>
              <a:t>2:15, 13</a:t>
            </a:r>
          </a:p>
          <a:p>
            <a:pPr>
              <a:buFont typeface="Wingdings" panose="05000000000000000000" pitchFamily="2" charset="2"/>
              <a:buNone/>
            </a:pPr>
            <a:r>
              <a:rPr lang="en-US" altLang="en-US" sz="2400" b="1" dirty="0">
                <a:solidFill>
                  <a:schemeClr val="bg1"/>
                </a:solidFill>
                <a:latin typeface="Arial Narrow" panose="020B0606020202030204" pitchFamily="34" charset="0"/>
              </a:rPr>
              <a:t>2:17</a:t>
            </a:r>
          </a:p>
          <a:p>
            <a:pPr>
              <a:buFont typeface="Wingdings" panose="05000000000000000000" pitchFamily="2" charset="2"/>
              <a:buNone/>
            </a:pPr>
            <a:r>
              <a:rPr lang="en-US" altLang="en-US" sz="2400" b="1" dirty="0">
                <a:solidFill>
                  <a:schemeClr val="bg1"/>
                </a:solidFill>
                <a:latin typeface="Arial Narrow" panose="020B0606020202030204" pitchFamily="34" charset="0"/>
              </a:rPr>
              <a:t>2:18</a:t>
            </a:r>
          </a:p>
          <a:p>
            <a:pPr>
              <a:buFont typeface="Wingdings" panose="05000000000000000000" pitchFamily="2" charset="2"/>
              <a:buNone/>
            </a:pPr>
            <a:r>
              <a:rPr lang="en-US" altLang="en-US" sz="2400" b="1" dirty="0">
                <a:solidFill>
                  <a:schemeClr val="bg1"/>
                </a:solidFill>
                <a:latin typeface="Arial Narrow" panose="020B0606020202030204" pitchFamily="34" charset="0"/>
              </a:rPr>
              <a:t>3:2</a:t>
            </a:r>
          </a:p>
          <a:p>
            <a:pPr>
              <a:buFont typeface="Wingdings" panose="05000000000000000000" pitchFamily="2" charset="2"/>
              <a:buNone/>
            </a:pPr>
            <a:r>
              <a:rPr lang="en-US" altLang="en-US" sz="2400" b="1" dirty="0">
                <a:solidFill>
                  <a:schemeClr val="bg1"/>
                </a:solidFill>
                <a:latin typeface="Arial Narrow" panose="020B0606020202030204" pitchFamily="34" charset="0"/>
              </a:rPr>
              <a:t>3:3</a:t>
            </a:r>
          </a:p>
        </p:txBody>
      </p:sp>
      <p:sp>
        <p:nvSpPr>
          <p:cNvPr id="66565" name="Rectangle 5"/>
          <p:cNvSpPr>
            <a:spLocks noGrp="1" noChangeArrowheads="1"/>
          </p:cNvSpPr>
          <p:nvPr>
            <p:ph type="body" sz="half" idx="2"/>
          </p:nvPr>
        </p:nvSpPr>
        <p:spPr>
          <a:xfrm>
            <a:off x="3276600" y="1752600"/>
            <a:ext cx="5791200" cy="4876800"/>
          </a:xfrm>
          <a:solidFill>
            <a:srgbClr val="003366"/>
          </a:solidFill>
          <a:ln w="12700">
            <a:solidFill>
              <a:schemeClr val="tx1"/>
            </a:solidFill>
            <a:miter lim="800000"/>
            <a:headEnd/>
            <a:tailEnd/>
          </a:ln>
        </p:spPr>
        <p:txBody>
          <a:bodyPr>
            <a:normAutofit fontScale="92500" lnSpcReduction="10000"/>
          </a:bodyPr>
          <a:lstStyle/>
          <a:p>
            <a:pPr>
              <a:buFont typeface="Wingdings" panose="05000000000000000000" pitchFamily="2" charset="2"/>
              <a:buNone/>
            </a:pPr>
            <a:r>
              <a:rPr lang="en-US" altLang="en-US" sz="2400" b="1" dirty="0">
                <a:solidFill>
                  <a:srgbClr val="FFFF66"/>
                </a:solidFill>
              </a:rPr>
              <a:t>Subjects</a:t>
            </a:r>
          </a:p>
          <a:p>
            <a:pPr>
              <a:buFont typeface="Wingdings" panose="05000000000000000000" pitchFamily="2" charset="2"/>
              <a:buNone/>
            </a:pPr>
            <a:r>
              <a:rPr lang="en-US" altLang="en-US" sz="2400" i="1" dirty="0">
                <a:solidFill>
                  <a:schemeClr val="bg1"/>
                </a:solidFill>
              </a:rPr>
              <a:t>False teachers who were predicted</a:t>
            </a:r>
          </a:p>
          <a:p>
            <a:pPr>
              <a:buFont typeface="Wingdings" panose="05000000000000000000" pitchFamily="2" charset="2"/>
              <a:buNone/>
            </a:pPr>
            <a:r>
              <a:rPr lang="en-US" altLang="en-US" sz="2400" i="1" dirty="0">
                <a:solidFill>
                  <a:schemeClr val="bg1"/>
                </a:solidFill>
              </a:rPr>
              <a:t>Ancient judgments on the ungodly </a:t>
            </a:r>
          </a:p>
          <a:p>
            <a:pPr>
              <a:buFont typeface="Wingdings" panose="05000000000000000000" pitchFamily="2" charset="2"/>
              <a:buNone/>
            </a:pPr>
            <a:r>
              <a:rPr lang="en-US" altLang="en-US" sz="2400" i="1" dirty="0">
                <a:solidFill>
                  <a:schemeClr val="bg1"/>
                </a:solidFill>
              </a:rPr>
              <a:t>Judgments on angels and Sodom</a:t>
            </a:r>
          </a:p>
          <a:p>
            <a:pPr>
              <a:buFont typeface="Wingdings" panose="05000000000000000000" pitchFamily="2" charset="2"/>
              <a:buNone/>
            </a:pPr>
            <a:r>
              <a:rPr lang="en-US" altLang="en-US" sz="2400" i="1" dirty="0">
                <a:solidFill>
                  <a:schemeClr val="bg1"/>
                </a:solidFill>
              </a:rPr>
              <a:t>Flouting authority and celestial beings</a:t>
            </a:r>
          </a:p>
          <a:p>
            <a:pPr>
              <a:buFont typeface="Wingdings" panose="05000000000000000000" pitchFamily="2" charset="2"/>
              <a:buNone/>
            </a:pPr>
            <a:r>
              <a:rPr lang="en-US" altLang="en-US" sz="2400" i="1" dirty="0">
                <a:solidFill>
                  <a:schemeClr val="bg1"/>
                </a:solidFill>
              </a:rPr>
              <a:t>Living by instinct like brute beasts</a:t>
            </a:r>
          </a:p>
          <a:p>
            <a:pPr>
              <a:buFont typeface="Wingdings" panose="05000000000000000000" pitchFamily="2" charset="2"/>
              <a:buNone/>
            </a:pPr>
            <a:r>
              <a:rPr lang="en-US" altLang="en-US" sz="2400" i="1" dirty="0">
                <a:solidFill>
                  <a:schemeClr val="bg1"/>
                </a:solidFill>
              </a:rPr>
              <a:t>Joining fellowship but following Balaam</a:t>
            </a:r>
          </a:p>
          <a:p>
            <a:pPr>
              <a:buFont typeface="Wingdings" panose="05000000000000000000" pitchFamily="2" charset="2"/>
              <a:buNone/>
            </a:pPr>
            <a:r>
              <a:rPr lang="en-US" altLang="en-US" sz="2400" i="1" dirty="0">
                <a:solidFill>
                  <a:schemeClr val="bg1"/>
                </a:solidFill>
              </a:rPr>
              <a:t>Empty sources whose destiny is darkness</a:t>
            </a:r>
          </a:p>
          <a:p>
            <a:pPr>
              <a:buFont typeface="Wingdings" panose="05000000000000000000" pitchFamily="2" charset="2"/>
              <a:buNone/>
            </a:pPr>
            <a:r>
              <a:rPr lang="en-US" altLang="en-US" sz="2400" i="1" dirty="0">
                <a:solidFill>
                  <a:schemeClr val="bg1"/>
                </a:solidFill>
              </a:rPr>
              <a:t>Braggarts following their own desires</a:t>
            </a:r>
          </a:p>
          <a:p>
            <a:pPr>
              <a:buFont typeface="Wingdings" panose="05000000000000000000" pitchFamily="2" charset="2"/>
              <a:buNone/>
            </a:pPr>
            <a:r>
              <a:rPr lang="en-US" altLang="en-US" sz="2400" i="1" dirty="0">
                <a:solidFill>
                  <a:schemeClr val="bg1"/>
                </a:solidFill>
              </a:rPr>
              <a:t>Recalling words of apostles &amp; prophets</a:t>
            </a:r>
          </a:p>
          <a:p>
            <a:pPr>
              <a:buFont typeface="Wingdings" panose="05000000000000000000" pitchFamily="2" charset="2"/>
              <a:buNone/>
            </a:pPr>
            <a:r>
              <a:rPr lang="en-US" altLang="en-US" sz="2400" i="1" dirty="0">
                <a:solidFill>
                  <a:schemeClr val="bg1"/>
                </a:solidFill>
              </a:rPr>
              <a:t>Scoffers in the last days</a:t>
            </a:r>
          </a:p>
        </p:txBody>
      </p:sp>
      <p:sp>
        <p:nvSpPr>
          <p:cNvPr id="66566" name="Text Box 6"/>
          <p:cNvSpPr txBox="1">
            <a:spLocks noChangeArrowheads="1"/>
          </p:cNvSpPr>
          <p:nvPr/>
        </p:nvSpPr>
        <p:spPr bwMode="auto">
          <a:xfrm>
            <a:off x="1981200" y="9144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t>Similarities with portions of 2 Peter are striking.</a:t>
            </a:r>
          </a:p>
        </p:txBody>
      </p:sp>
      <p:sp>
        <p:nvSpPr>
          <p:cNvPr id="66567" name="Rectangle 7"/>
          <p:cNvSpPr>
            <a:spLocks noChangeArrowheads="1"/>
          </p:cNvSpPr>
          <p:nvPr/>
        </p:nvSpPr>
        <p:spPr bwMode="auto">
          <a:xfrm>
            <a:off x="9144000" y="1752600"/>
            <a:ext cx="1371600" cy="4876800"/>
          </a:xfrm>
          <a:prstGeom prst="rect">
            <a:avLst/>
          </a:prstGeom>
          <a:solidFill>
            <a:srgbClr val="6666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 typeface="Wingdings" panose="05000000000000000000" pitchFamily="2" charset="2"/>
              <a:buNone/>
            </a:pPr>
            <a:r>
              <a:rPr lang="en-US" altLang="en-US" sz="2400" b="1" dirty="0">
                <a:solidFill>
                  <a:srgbClr val="FFFF66"/>
                </a:solidFill>
              </a:rPr>
              <a:t>Jude</a:t>
            </a:r>
          </a:p>
          <a:p>
            <a:pPr>
              <a:buFont typeface="Wingdings" panose="05000000000000000000" pitchFamily="2" charset="2"/>
              <a:buNone/>
            </a:pPr>
            <a:r>
              <a:rPr lang="en-US" altLang="en-US" sz="2400" b="1" dirty="0">
                <a:solidFill>
                  <a:schemeClr val="bg1"/>
                </a:solidFill>
                <a:latin typeface="Arial Narrow" panose="020B0606020202030204" pitchFamily="34" charset="0"/>
              </a:rPr>
              <a:t>4</a:t>
            </a:r>
          </a:p>
          <a:p>
            <a:pPr>
              <a:buFont typeface="Wingdings" panose="05000000000000000000" pitchFamily="2" charset="2"/>
              <a:buNone/>
            </a:pPr>
            <a:r>
              <a:rPr lang="en-US" altLang="en-US" sz="2400" b="1" dirty="0">
                <a:solidFill>
                  <a:schemeClr val="bg1"/>
                </a:solidFill>
                <a:latin typeface="Arial Narrow" panose="020B0606020202030204" pitchFamily="34" charset="0"/>
              </a:rPr>
              <a:t>5</a:t>
            </a:r>
          </a:p>
          <a:p>
            <a:pPr>
              <a:buFont typeface="Wingdings" panose="05000000000000000000" pitchFamily="2" charset="2"/>
              <a:buNone/>
            </a:pPr>
            <a:r>
              <a:rPr lang="en-US" altLang="en-US" sz="2400" b="1" dirty="0">
                <a:solidFill>
                  <a:schemeClr val="bg1"/>
                </a:solidFill>
                <a:latin typeface="Arial Narrow" panose="020B0606020202030204" pitchFamily="34" charset="0"/>
              </a:rPr>
              <a:t>6-7</a:t>
            </a:r>
          </a:p>
          <a:p>
            <a:pPr>
              <a:buFont typeface="Wingdings" panose="05000000000000000000" pitchFamily="2" charset="2"/>
              <a:buNone/>
            </a:pPr>
            <a:r>
              <a:rPr lang="en-US" altLang="en-US" sz="2400" b="1" dirty="0">
                <a:solidFill>
                  <a:schemeClr val="bg1"/>
                </a:solidFill>
                <a:latin typeface="Arial Narrow" panose="020B0606020202030204" pitchFamily="34" charset="0"/>
              </a:rPr>
              <a:t>8-9</a:t>
            </a:r>
          </a:p>
          <a:p>
            <a:pPr>
              <a:buFont typeface="Wingdings" panose="05000000000000000000" pitchFamily="2" charset="2"/>
              <a:buNone/>
            </a:pPr>
            <a:r>
              <a:rPr lang="en-US" altLang="en-US" sz="2400" b="1" dirty="0">
                <a:solidFill>
                  <a:schemeClr val="bg1"/>
                </a:solidFill>
                <a:latin typeface="Arial Narrow" panose="020B0606020202030204" pitchFamily="34" charset="0"/>
              </a:rPr>
              <a:t>10</a:t>
            </a:r>
          </a:p>
          <a:p>
            <a:pPr>
              <a:buFont typeface="Wingdings" panose="05000000000000000000" pitchFamily="2" charset="2"/>
              <a:buNone/>
            </a:pPr>
            <a:r>
              <a:rPr lang="en-US" altLang="en-US" sz="2400" b="1" dirty="0">
                <a:solidFill>
                  <a:schemeClr val="bg1"/>
                </a:solidFill>
                <a:latin typeface="Arial Narrow" panose="020B0606020202030204" pitchFamily="34" charset="0"/>
              </a:rPr>
              <a:t>11-12a</a:t>
            </a:r>
          </a:p>
          <a:p>
            <a:pPr>
              <a:buFont typeface="Wingdings" panose="05000000000000000000" pitchFamily="2" charset="2"/>
              <a:buNone/>
            </a:pPr>
            <a:r>
              <a:rPr lang="en-US" altLang="en-US" sz="2400" b="1" dirty="0">
                <a:solidFill>
                  <a:schemeClr val="bg1"/>
                </a:solidFill>
                <a:latin typeface="Arial Narrow" panose="020B0606020202030204" pitchFamily="34" charset="0"/>
              </a:rPr>
              <a:t>12b-13</a:t>
            </a:r>
          </a:p>
          <a:p>
            <a:pPr>
              <a:buFont typeface="Wingdings" panose="05000000000000000000" pitchFamily="2" charset="2"/>
              <a:buNone/>
            </a:pPr>
            <a:r>
              <a:rPr lang="en-US" altLang="en-US" sz="2400" b="1" dirty="0">
                <a:solidFill>
                  <a:schemeClr val="bg1"/>
                </a:solidFill>
                <a:latin typeface="Arial Narrow" panose="020B0606020202030204" pitchFamily="34" charset="0"/>
              </a:rPr>
              <a:t>16</a:t>
            </a:r>
          </a:p>
          <a:p>
            <a:pPr>
              <a:buFont typeface="Wingdings" panose="05000000000000000000" pitchFamily="2" charset="2"/>
              <a:buNone/>
            </a:pPr>
            <a:r>
              <a:rPr lang="en-US" altLang="en-US" sz="2400" b="1" dirty="0">
                <a:solidFill>
                  <a:schemeClr val="bg1"/>
                </a:solidFill>
                <a:latin typeface="Arial Narrow" panose="020B0606020202030204" pitchFamily="34" charset="0"/>
              </a:rPr>
              <a:t>17</a:t>
            </a:r>
          </a:p>
          <a:p>
            <a:pPr>
              <a:buFont typeface="Wingdings" panose="05000000000000000000" pitchFamily="2" charset="2"/>
              <a:buNone/>
            </a:pPr>
            <a:r>
              <a:rPr lang="en-US" altLang="en-US" sz="2400" b="1" dirty="0">
                <a:solidFill>
                  <a:schemeClr val="bg1"/>
                </a:solidFill>
                <a:latin typeface="Arial Narrow" panose="020B0606020202030204" pitchFamily="34" charset="0"/>
              </a:rPr>
              <a:t>18</a:t>
            </a:r>
          </a:p>
        </p:txBody>
      </p:sp>
    </p:spTree>
    <p:extLst>
      <p:ext uri="{BB962C8B-B14F-4D97-AF65-F5344CB8AC3E}">
        <p14:creationId xmlns:p14="http://schemas.microsoft.com/office/powerpoint/2010/main" val="2602126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500" fill="hold"/>
                                        <p:tgtEl>
                                          <p:spTgt spid="66566"/>
                                        </p:tgtEl>
                                        <p:attrNameLst>
                                          <p:attrName>ppt_w</p:attrName>
                                        </p:attrNameLst>
                                      </p:cBhvr>
                                      <p:tavLst>
                                        <p:tav tm="0">
                                          <p:val>
                                            <p:fltVal val="0"/>
                                          </p:val>
                                        </p:tav>
                                        <p:tav tm="100000">
                                          <p:val>
                                            <p:strVal val="#ppt_w"/>
                                          </p:val>
                                        </p:tav>
                                      </p:tavLst>
                                    </p:anim>
                                    <p:anim calcmode="lin" valueType="num">
                                      <p:cBhvr>
                                        <p:cTn id="8" dur="500" fill="hold"/>
                                        <p:tgtEl>
                                          <p:spTgt spid="66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2A06C5A-3C7B-492E-9D7C-8C6546B2A85A}" type="slidenum">
              <a:rPr lang="en-US" altLang="en-US"/>
              <a:pPr/>
              <a:t>113</a:t>
            </a:fld>
            <a:endParaRPr lang="en-US" altLang="en-US"/>
          </a:p>
        </p:txBody>
      </p:sp>
      <p:sp>
        <p:nvSpPr>
          <p:cNvPr id="68610"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Striking Parallelisms</a:t>
            </a:r>
          </a:p>
        </p:txBody>
      </p:sp>
      <p:sp>
        <p:nvSpPr>
          <p:cNvPr id="68611" name="Rectangle 3"/>
          <p:cNvSpPr>
            <a:spLocks noGrp="1" noChangeArrowheads="1"/>
          </p:cNvSpPr>
          <p:nvPr>
            <p:ph type="body" idx="1"/>
          </p:nvPr>
        </p:nvSpPr>
        <p:spPr>
          <a:xfrm>
            <a:off x="1981199" y="1680632"/>
            <a:ext cx="9209539" cy="3119968"/>
          </a:xfrm>
        </p:spPr>
        <p:txBody>
          <a:bodyPr>
            <a:normAutofit lnSpcReduction="10000"/>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Such striking parallels and in the same order can hardly be coincidental. Three options can be considered:</a:t>
            </a:r>
          </a:p>
          <a:p>
            <a:r>
              <a:rPr lang="en-US" altLang="en-US" sz="2400" i="1" dirty="0">
                <a:solidFill>
                  <a:schemeClr val="tx1"/>
                </a:solidFill>
              </a:rPr>
              <a:t>2 Peter is later and borrows from Jude.</a:t>
            </a:r>
          </a:p>
          <a:p>
            <a:r>
              <a:rPr lang="en-US" altLang="en-US" sz="2400" i="1" dirty="0">
                <a:solidFill>
                  <a:schemeClr val="tx1"/>
                </a:solidFill>
              </a:rPr>
              <a:t>Jude is later and borrows from 2 Peter.</a:t>
            </a:r>
          </a:p>
          <a:p>
            <a:r>
              <a:rPr lang="en-US" altLang="en-US" sz="2400" i="1" dirty="0">
                <a:solidFill>
                  <a:schemeClr val="tx1"/>
                </a:solidFill>
              </a:rPr>
              <a:t>Both letters borrow from some common but unknown source.</a:t>
            </a:r>
          </a:p>
        </p:txBody>
      </p:sp>
      <p:sp>
        <p:nvSpPr>
          <p:cNvPr id="68612" name="Text Box 4"/>
          <p:cNvSpPr txBox="1">
            <a:spLocks noChangeArrowheads="1"/>
          </p:cNvSpPr>
          <p:nvPr/>
        </p:nvSpPr>
        <p:spPr bwMode="auto">
          <a:xfrm>
            <a:off x="738553" y="5064370"/>
            <a:ext cx="10743913" cy="954107"/>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FFFF99"/>
                </a:solidFill>
                <a:effectLst>
                  <a:outerShdw blurRad="38100" dist="38100" dir="2700000" algn="tl">
                    <a:srgbClr val="000000"/>
                  </a:outerShdw>
                </a:effectLst>
                <a:latin typeface="Eras Demi ITC" panose="020B0604020202020204" pitchFamily="34" charset="0"/>
              </a:rPr>
              <a:t>In the absence of any known independent source, most scholars, based on literary style, hold Jude to be the earlier of the two letters.</a:t>
            </a:r>
          </a:p>
        </p:txBody>
      </p:sp>
    </p:spTree>
    <p:extLst>
      <p:ext uri="{BB962C8B-B14F-4D97-AF65-F5344CB8AC3E}">
        <p14:creationId xmlns:p14="http://schemas.microsoft.com/office/powerpoint/2010/main" val="2414744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68612"/>
                                        </p:tgtEl>
                                        <p:attrNameLst>
                                          <p:attrName>style.visibility</p:attrName>
                                        </p:attrNameLst>
                                      </p:cBhvr>
                                      <p:to>
                                        <p:strVal val="visible"/>
                                      </p:to>
                                    </p:set>
                                    <p:animEffect transition="in" filter="randombar(vertical)">
                                      <p:cBhvr>
                                        <p:cTn id="31"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256553-FB29-4584-9D54-5DF478D6DFA5}" type="slidenum">
              <a:rPr lang="en-US" altLang="en-US"/>
              <a:pPr/>
              <a:t>114</a:t>
            </a:fld>
            <a:endParaRPr lang="en-US" altLang="en-US"/>
          </a:p>
        </p:txBody>
      </p:sp>
      <p:sp>
        <p:nvSpPr>
          <p:cNvPr id="69634" name="Rectangle 2"/>
          <p:cNvSpPr>
            <a:spLocks noGrp="1" noChangeArrowheads="1"/>
          </p:cNvSpPr>
          <p:nvPr>
            <p:ph type="title"/>
          </p:nvPr>
        </p:nvSpPr>
        <p:spPr>
          <a:xfrm>
            <a:off x="1981200" y="152400"/>
            <a:ext cx="8229600" cy="1143000"/>
          </a:xfrm>
        </p:spPr>
        <p:txBody>
          <a:bodyPr/>
          <a:lstStyle/>
          <a:p>
            <a:r>
              <a:rPr lang="en-US" altLang="en-US" b="1" dirty="0">
                <a:solidFill>
                  <a:srgbClr val="C00000"/>
                </a:solidFill>
                <a:effectLst>
                  <a:outerShdw blurRad="38100" dist="38100" dir="2700000" algn="tl">
                    <a:srgbClr val="000000">
                      <a:alpha val="43137"/>
                    </a:srgbClr>
                  </a:outerShdw>
                </a:effectLst>
              </a:rPr>
              <a:t>Canon</a:t>
            </a:r>
          </a:p>
        </p:txBody>
      </p:sp>
      <p:sp>
        <p:nvSpPr>
          <p:cNvPr id="69635" name="Rectangle 3"/>
          <p:cNvSpPr>
            <a:spLocks noGrp="1" noChangeArrowheads="1"/>
          </p:cNvSpPr>
          <p:nvPr>
            <p:ph type="body" idx="1"/>
          </p:nvPr>
        </p:nvSpPr>
        <p:spPr>
          <a:xfrm>
            <a:off x="1981199" y="1547446"/>
            <a:ext cx="9209539" cy="4929554"/>
          </a:xfrm>
        </p:spPr>
        <p:txBody>
          <a:bodyPr>
            <a:normAutofit/>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As is well known, Eusebius (early 4</a:t>
            </a:r>
            <a:r>
              <a:rPr lang="en-US" altLang="en-US" sz="2800" b="1" baseline="30000" dirty="0">
                <a:solidFill>
                  <a:srgbClr val="FFFF00"/>
                </a:solidFill>
                <a:effectLst>
                  <a:outerShdw blurRad="38100" dist="38100" dir="2700000" algn="tl">
                    <a:srgbClr val="000000">
                      <a:alpha val="43137"/>
                    </a:srgbClr>
                  </a:outerShdw>
                </a:effectLst>
              </a:rPr>
              <a:t>th</a:t>
            </a:r>
            <a:r>
              <a:rPr lang="en-US" altLang="en-US" sz="2800" b="1" dirty="0">
                <a:solidFill>
                  <a:srgbClr val="FFFF00"/>
                </a:solidFill>
                <a:effectLst>
                  <a:outerShdw blurRad="38100" dist="38100" dir="2700000" algn="tl">
                    <a:srgbClr val="000000">
                      <a:alpha val="43137"/>
                    </a:srgbClr>
                  </a:outerShdw>
                </a:effectLst>
              </a:rPr>
              <a:t> century) listed Jude among the disputed letters (accepted by most but not by all).</a:t>
            </a:r>
          </a:p>
          <a:p>
            <a:r>
              <a:rPr lang="en-US" altLang="en-US" sz="2400" i="1" dirty="0">
                <a:solidFill>
                  <a:schemeClr val="tx1"/>
                </a:solidFill>
              </a:rPr>
              <a:t>It is unclear how widely spread were some of the smaller documents in the earliest periods.</a:t>
            </a:r>
          </a:p>
          <a:p>
            <a:r>
              <a:rPr lang="en-US" altLang="en-US" sz="2400" i="1" dirty="0">
                <a:solidFill>
                  <a:schemeClr val="tx1"/>
                </a:solidFill>
              </a:rPr>
              <a:t>Jude appears in the </a:t>
            </a:r>
            <a:r>
              <a:rPr lang="en-US" altLang="en-US" sz="2400" i="1" dirty="0" err="1">
                <a:solidFill>
                  <a:schemeClr val="tx1"/>
                </a:solidFill>
              </a:rPr>
              <a:t>Muratorian</a:t>
            </a:r>
            <a:r>
              <a:rPr lang="en-US" altLang="en-US" sz="2400" i="1" dirty="0">
                <a:solidFill>
                  <a:schemeClr val="tx1"/>
                </a:solidFill>
              </a:rPr>
              <a:t> Fragment (the earliest existing canon list, late 2</a:t>
            </a:r>
            <a:r>
              <a:rPr lang="en-US" altLang="en-US" sz="2400" i="1" baseline="30000" dirty="0">
                <a:solidFill>
                  <a:schemeClr val="tx1"/>
                </a:solidFill>
              </a:rPr>
              <a:t>nd</a:t>
            </a:r>
            <a:r>
              <a:rPr lang="en-US" altLang="en-US" sz="2400" i="1" dirty="0">
                <a:solidFill>
                  <a:schemeClr val="tx1"/>
                </a:solidFill>
              </a:rPr>
              <a:t> century), but it is missing in other lists.</a:t>
            </a:r>
          </a:p>
          <a:p>
            <a:r>
              <a:rPr lang="en-US" altLang="en-US" sz="2400" i="1" dirty="0">
                <a:solidFill>
                  <a:schemeClr val="tx1"/>
                </a:solidFill>
              </a:rPr>
              <a:t>The fact that Jude contains references to non-canonical Jewish writings may have created doubts.</a:t>
            </a:r>
          </a:p>
          <a:p>
            <a:r>
              <a:rPr lang="en-US" altLang="en-US" sz="2400" i="1" dirty="0">
                <a:solidFill>
                  <a:schemeClr val="tx1"/>
                </a:solidFill>
              </a:rPr>
              <a:t>By the late 4</a:t>
            </a:r>
            <a:r>
              <a:rPr lang="en-US" altLang="en-US" sz="2400" i="1" baseline="30000" dirty="0">
                <a:solidFill>
                  <a:schemeClr val="tx1"/>
                </a:solidFill>
              </a:rPr>
              <a:t>th</a:t>
            </a:r>
            <a:r>
              <a:rPr lang="en-US" altLang="en-US" sz="2400" i="1" dirty="0">
                <a:solidFill>
                  <a:schemeClr val="tx1"/>
                </a:solidFill>
              </a:rPr>
              <a:t> century, it was universally accepted.</a:t>
            </a:r>
          </a:p>
        </p:txBody>
      </p:sp>
    </p:spTree>
    <p:extLst>
      <p:ext uri="{BB962C8B-B14F-4D97-AF65-F5344CB8AC3E}">
        <p14:creationId xmlns:p14="http://schemas.microsoft.com/office/powerpoint/2010/main" val="167951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Argument</a:t>
            </a:r>
          </a:p>
        </p:txBody>
      </p:sp>
      <p:sp>
        <p:nvSpPr>
          <p:cNvPr id="3" name="Content Placeholder 2"/>
          <p:cNvSpPr>
            <a:spLocks noGrp="1"/>
          </p:cNvSpPr>
          <p:nvPr>
            <p:ph idx="1"/>
          </p:nvPr>
        </p:nvSpPr>
        <p:spPr>
          <a:xfrm>
            <a:off x="1154954" y="2308539"/>
            <a:ext cx="9596620" cy="4387229"/>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Jude’s essential concern is that there are threats to “the faith once delivered to the church”.</a:t>
            </a:r>
          </a:p>
          <a:p>
            <a:r>
              <a:rPr lang="en-US" sz="2400" i="1" dirty="0">
                <a:solidFill>
                  <a:schemeClr val="tx1"/>
                </a:solidFill>
              </a:rPr>
              <a:t>By using analogs of past divine judgments, Jude warns against the threat of heresy.</a:t>
            </a:r>
          </a:p>
          <a:p>
            <a:r>
              <a:rPr lang="en-US" sz="2400" i="1" dirty="0">
                <a:solidFill>
                  <a:schemeClr val="tx1"/>
                </a:solidFill>
              </a:rPr>
              <a:t>Moving from analog to denunciation, Jude condemns false shepherds who prey upon the flock while offering nothing in return.</a:t>
            </a:r>
          </a:p>
          <a:p>
            <a:r>
              <a:rPr lang="en-US" sz="2400" i="1" dirty="0">
                <a:solidFill>
                  <a:schemeClr val="tx1"/>
                </a:solidFill>
              </a:rPr>
              <a:t>The apostles themselves predicted that such deceivers would come.</a:t>
            </a:r>
          </a:p>
          <a:p>
            <a:r>
              <a:rPr lang="en-US" sz="2400" i="1" dirty="0">
                <a:solidFill>
                  <a:schemeClr val="tx1"/>
                </a:solidFill>
              </a:rPr>
              <a:t>As a final appeal, Jude urges believers to fight for their faith.</a:t>
            </a:r>
          </a:p>
        </p:txBody>
      </p:sp>
    </p:spTree>
    <p:extLst>
      <p:ext uri="{BB962C8B-B14F-4D97-AF65-F5344CB8AC3E}">
        <p14:creationId xmlns:p14="http://schemas.microsoft.com/office/powerpoint/2010/main" val="37373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Jude</a:t>
            </a:r>
          </a:p>
        </p:txBody>
      </p:sp>
    </p:spTree>
    <p:extLst>
      <p:ext uri="{BB962C8B-B14F-4D97-AF65-F5344CB8AC3E}">
        <p14:creationId xmlns:p14="http://schemas.microsoft.com/office/powerpoint/2010/main" val="28389506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ltLang="en-US" sz="4400" b="1" dirty="0">
                <a:solidFill>
                  <a:srgbClr val="FFC000"/>
                </a:solidFill>
                <a:latin typeface="Rockwell Extra Bold" pitchFamily="18" charset="0"/>
              </a:rPr>
              <a:t>Non-Canonical Texts</a:t>
            </a:r>
          </a:p>
        </p:txBody>
      </p:sp>
      <p:sp>
        <p:nvSpPr>
          <p:cNvPr id="79875" name="Rectangle 3"/>
          <p:cNvSpPr>
            <a:spLocks noGrp="1" noChangeArrowheads="1"/>
          </p:cNvSpPr>
          <p:nvPr>
            <p:ph type="body" idx="1"/>
          </p:nvPr>
        </p:nvSpPr>
        <p:spPr>
          <a:xfrm>
            <a:off x="1154954" y="2410065"/>
            <a:ext cx="10327800" cy="4254501"/>
          </a:xfrm>
        </p:spPr>
        <p:txBody>
          <a:bodyPr>
            <a:normAutofit/>
          </a:bodyPr>
          <a:lstStyle/>
          <a:p>
            <a:pPr>
              <a:buFont typeface="Wingdings" panose="05000000000000000000" pitchFamily="2" charset="2"/>
              <a:buNone/>
            </a:pPr>
            <a:r>
              <a:rPr lang="en-US" altLang="en-US" sz="2800" b="1" dirty="0">
                <a:solidFill>
                  <a:srgbClr val="FF0000"/>
                </a:solidFill>
                <a:effectLst>
                  <a:outerShdw blurRad="38100" dist="38100" dir="2700000" algn="tl">
                    <a:srgbClr val="000000">
                      <a:alpha val="43137"/>
                    </a:srgbClr>
                  </a:outerShdw>
                </a:effectLst>
              </a:rPr>
              <a:t>Why did Jude quote from non-canonical Jewish literature?</a:t>
            </a:r>
          </a:p>
          <a:p>
            <a:r>
              <a:rPr lang="en-US" altLang="en-US" sz="2400" i="1" dirty="0">
                <a:solidFill>
                  <a:schemeClr val="tx1"/>
                </a:solidFill>
              </a:rPr>
              <a:t>Jude, of course, does not stand alone; Paul quoted from Greek literature and made allusions to non-canonical Jewish texts.</a:t>
            </a:r>
          </a:p>
          <a:p>
            <a:r>
              <a:rPr lang="en-US" altLang="en-US" sz="2400" i="1" dirty="0">
                <a:solidFill>
                  <a:schemeClr val="tx1"/>
                </a:solidFill>
              </a:rPr>
              <a:t>There is no clear indication that Jude considered these works to be Scripture, but he seems to have considered them relevant.</a:t>
            </a:r>
          </a:p>
          <a:p>
            <a:r>
              <a:rPr lang="en-US" altLang="en-US" sz="2400" i="1" dirty="0">
                <a:solidFill>
                  <a:schemeClr val="tx1"/>
                </a:solidFill>
              </a:rPr>
              <a:t>Apparently, Jude and others employed textual material they considered valid, whether canonical or not.</a:t>
            </a:r>
          </a:p>
        </p:txBody>
      </p:sp>
    </p:spTree>
    <p:extLst>
      <p:ext uri="{BB962C8B-B14F-4D97-AF65-F5344CB8AC3E}">
        <p14:creationId xmlns:p14="http://schemas.microsoft.com/office/powerpoint/2010/main" val="2632028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normAutofit fontScale="90000"/>
          </a:bodyPr>
          <a:lstStyle/>
          <a:p>
            <a:pPr algn="l"/>
            <a:r>
              <a:rPr lang="en-US" sz="9600" b="1" dirty="0">
                <a:solidFill>
                  <a:srgbClr val="FFC000"/>
                </a:solidFill>
                <a:effectLst>
                  <a:outerShdw blurRad="38100" dist="38100" dir="2700000" algn="tl">
                    <a:srgbClr val="000000">
                      <a:alpha val="43137"/>
                    </a:srgbClr>
                  </a:outerShdw>
                </a:effectLst>
              </a:rPr>
              <a:t>Letters from the Big Fisherman</a:t>
            </a:r>
          </a:p>
        </p:txBody>
      </p:sp>
      <p:sp>
        <p:nvSpPr>
          <p:cNvPr id="4" name="Subtitle 3"/>
          <p:cNvSpPr>
            <a:spLocks noGrp="1"/>
          </p:cNvSpPr>
          <p:nvPr>
            <p:ph type="subTitle" idx="1"/>
          </p:nvPr>
        </p:nvSpPr>
        <p:spPr/>
        <p:txBody>
          <a:bodyPr/>
          <a:lstStyle/>
          <a:p>
            <a:r>
              <a:rPr lang="en-US" dirty="0"/>
              <a:t>The letters of peter</a:t>
            </a:r>
          </a:p>
        </p:txBody>
      </p:sp>
      <p:sp>
        <p:nvSpPr>
          <p:cNvPr id="3" name="Slide Number Placeholder 2"/>
          <p:cNvSpPr>
            <a:spLocks noGrp="1"/>
          </p:cNvSpPr>
          <p:nvPr>
            <p:ph type="sldNum" sz="quarter" idx="12"/>
          </p:nvPr>
        </p:nvSpPr>
        <p:spPr/>
        <p:txBody>
          <a:bodyPr/>
          <a:lstStyle/>
          <a:p>
            <a:fld id="{2AC27A5A-7290-4DE1-BA94-4BE8A8E57DCF}" type="slidenum">
              <a:rPr lang="en-US" smtClean="0"/>
              <a:t>118</a:t>
            </a:fld>
            <a:endParaRPr lang="en-US" dirty="0"/>
          </a:p>
        </p:txBody>
      </p:sp>
    </p:spTree>
    <p:extLst>
      <p:ext uri="{BB962C8B-B14F-4D97-AF65-F5344CB8AC3E}">
        <p14:creationId xmlns:p14="http://schemas.microsoft.com/office/powerpoint/2010/main" val="21150850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54954" y="674727"/>
            <a:ext cx="8761413" cy="706964"/>
          </a:xfrm>
        </p:spPr>
        <p:txBody>
          <a:bodyPr/>
          <a:lstStyle/>
          <a:p>
            <a:r>
              <a:rPr lang="en-US" altLang="en-US" b="1" dirty="0">
                <a:solidFill>
                  <a:srgbClr val="C00000"/>
                </a:solidFill>
                <a:effectLst>
                  <a:outerShdw blurRad="38100" dist="38100" dir="2700000" algn="tl">
                    <a:srgbClr val="000000">
                      <a:alpha val="43137"/>
                    </a:srgbClr>
                  </a:outerShdw>
                </a:effectLst>
              </a:rPr>
              <a:t>In the Jerusalem Church</a:t>
            </a:r>
          </a:p>
        </p:txBody>
      </p:sp>
      <p:sp>
        <p:nvSpPr>
          <p:cNvPr id="103427" name="Rectangle 3"/>
          <p:cNvSpPr>
            <a:spLocks noGrp="1" noChangeArrowheads="1"/>
          </p:cNvSpPr>
          <p:nvPr>
            <p:ph type="body" idx="1"/>
          </p:nvPr>
        </p:nvSpPr>
        <p:spPr>
          <a:xfrm>
            <a:off x="1477108" y="1680632"/>
            <a:ext cx="9847384" cy="5036691"/>
          </a:xfrm>
        </p:spPr>
        <p:txBody>
          <a:bodyPr>
            <a:normAutofit lnSpcReduction="10000"/>
          </a:bodyPr>
          <a:lstStyle/>
          <a:p>
            <a:pPr marL="0" indent="0">
              <a:buNone/>
            </a:pPr>
            <a:r>
              <a:rPr lang="en-US" altLang="en-US" sz="2800" b="1" dirty="0">
                <a:solidFill>
                  <a:srgbClr val="FFFF00"/>
                </a:solidFill>
                <a:effectLst>
                  <a:outerShdw blurRad="38100" dist="38100" dir="2700000" algn="tl">
                    <a:srgbClr val="000000">
                      <a:alpha val="43137"/>
                    </a:srgbClr>
                  </a:outerShdw>
                </a:effectLst>
              </a:rPr>
              <a:t>Peter figures prominently in the Gospels as the most outspoken disciple of Jesus and in Acts 1-12 as the primary leader in the earliest period of the Jerusalem church.</a:t>
            </a:r>
          </a:p>
          <a:p>
            <a:r>
              <a:rPr lang="en-US" altLang="en-US" sz="2400" i="1" dirty="0">
                <a:solidFill>
                  <a:schemeClr val="tx1"/>
                </a:solidFill>
              </a:rPr>
              <a:t>A fisherman from Bethsaida, Galilee and later Capernaum, he demonstrated brashness, human weakness, deep loyalty and repentance.</a:t>
            </a:r>
          </a:p>
          <a:p>
            <a:r>
              <a:rPr lang="en-US" altLang="en-US" sz="2400" i="1" dirty="0">
                <a:solidFill>
                  <a:schemeClr val="tx1"/>
                </a:solidFill>
              </a:rPr>
              <a:t>In the history of the earliest Christians, Peter is at the forefront, the “Rock” upon which the church was built and the one to whom Jesus gave the “keys to the kingdom”.</a:t>
            </a:r>
          </a:p>
          <a:p>
            <a:r>
              <a:rPr lang="en-US" altLang="en-US" sz="2400" i="1" dirty="0">
                <a:solidFill>
                  <a:schemeClr val="tx1"/>
                </a:solidFill>
              </a:rPr>
              <a:t>After that, there is only one direct reference to Peter in the Book of Acts—in the narrative about the Jerusalem council on circumcision (Ac. 15).</a:t>
            </a:r>
          </a:p>
        </p:txBody>
      </p:sp>
    </p:spTree>
    <p:extLst>
      <p:ext uri="{BB962C8B-B14F-4D97-AF65-F5344CB8AC3E}">
        <p14:creationId xmlns:p14="http://schemas.microsoft.com/office/powerpoint/2010/main" val="278156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9180093" y="208546"/>
            <a:ext cx="2386263" cy="6344653"/>
          </a:xfrm>
        </p:spPr>
        <p:txBody>
          <a:bodyPr/>
          <a:lstStyle/>
          <a:p>
            <a:r>
              <a:rPr lang="en-US" altLang="en-US" sz="2800" dirty="0">
                <a:solidFill>
                  <a:srgbClr val="FFFF99"/>
                </a:solidFill>
                <a:latin typeface="Impact" panose="020B0806030902050204" pitchFamily="34" charset="0"/>
              </a:rPr>
              <a:t>Five Important  New Churches</a:t>
            </a:r>
            <a:br>
              <a:rPr lang="en-US" altLang="en-US" sz="2400" dirty="0">
                <a:solidFill>
                  <a:srgbClr val="FFFF99"/>
                </a:solidFill>
                <a:latin typeface="Impact" panose="020B0806030902050204" pitchFamily="34" charset="0"/>
              </a:rPr>
            </a:br>
            <a:br>
              <a:rPr lang="en-US" altLang="en-US" sz="2400" dirty="0">
                <a:solidFill>
                  <a:srgbClr val="FFFF99"/>
                </a:solidFill>
                <a:latin typeface="Impact" panose="020B0806030902050204" pitchFamily="34" charset="0"/>
              </a:rPr>
            </a:br>
            <a:r>
              <a:rPr lang="en-US" altLang="en-US" sz="2400" dirty="0">
                <a:solidFill>
                  <a:srgbClr val="FFFF99"/>
                </a:solidFill>
                <a:latin typeface="Arial Narrow" panose="020B0606020202030204" pitchFamily="34" charset="0"/>
              </a:rPr>
              <a:t>Philippi</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Thessalonica</a:t>
            </a:r>
            <a:br>
              <a:rPr lang="en-US" altLang="en-US" sz="2400" dirty="0">
                <a:solidFill>
                  <a:srgbClr val="FFFF99"/>
                </a:solidFill>
                <a:latin typeface="Arial Narrow" panose="020B0606020202030204" pitchFamily="34" charset="0"/>
              </a:rPr>
            </a:br>
            <a:r>
              <a:rPr lang="en-US" altLang="en-US" sz="2400" dirty="0" err="1">
                <a:solidFill>
                  <a:srgbClr val="FFFF99"/>
                </a:solidFill>
                <a:latin typeface="Arial Narrow" panose="020B0606020202030204" pitchFamily="34" charset="0"/>
              </a:rPr>
              <a:t>Beroea</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Athens</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Corinth</a:t>
            </a:r>
            <a:br>
              <a:rPr lang="en-US" altLang="en-US" sz="2400" dirty="0">
                <a:solidFill>
                  <a:srgbClr val="FFFF99"/>
                </a:solidFill>
                <a:latin typeface="Arial Narrow" panose="020B0606020202030204" pitchFamily="34" charset="0"/>
              </a:rPr>
            </a:br>
            <a:br>
              <a:rPr lang="en-US" altLang="en-US" sz="2400" dirty="0">
                <a:solidFill>
                  <a:srgbClr val="FFFF99"/>
                </a:solidFill>
                <a:latin typeface="Arial Narrow" panose="020B0606020202030204" pitchFamily="34" charset="0"/>
              </a:rPr>
            </a:br>
            <a:r>
              <a:rPr lang="en-US" altLang="en-US" sz="2800" dirty="0">
                <a:solidFill>
                  <a:srgbClr val="FFFF99"/>
                </a:solidFill>
                <a:latin typeface="Impact" panose="020B0806030902050204" pitchFamily="34" charset="0"/>
              </a:rPr>
              <a:t>Paul would write letters to three of them</a:t>
            </a:r>
            <a:br>
              <a:rPr lang="en-US" altLang="en-US" sz="2400" dirty="0">
                <a:solidFill>
                  <a:srgbClr val="FFFF99"/>
                </a:solidFill>
                <a:latin typeface="Impact" panose="020B0806030902050204" pitchFamily="34" charset="0"/>
              </a:rPr>
            </a:br>
            <a:endParaRPr lang="en-US" altLang="en-US" sz="2400" dirty="0">
              <a:solidFill>
                <a:srgbClr val="FFFF99"/>
              </a:solidFill>
              <a:latin typeface="Impact" panose="020B0806030902050204" pitchFamily="34" charset="0"/>
            </a:endParaRPr>
          </a:p>
        </p:txBody>
      </p:sp>
      <p:pic>
        <p:nvPicPr>
          <p:cNvPr id="378884" name="Picture 4" descr="bible-map-apostle-paul-second-missionary-journey[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7538"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366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latin typeface="+mn-lt"/>
              </a:rPr>
              <a:t>In Antioch</a:t>
            </a:r>
          </a:p>
        </p:txBody>
      </p:sp>
      <p:sp>
        <p:nvSpPr>
          <p:cNvPr id="104451" name="Rectangle 3"/>
          <p:cNvSpPr>
            <a:spLocks noGrp="1" noChangeArrowheads="1"/>
          </p:cNvSpPr>
          <p:nvPr>
            <p:ph type="body" idx="1"/>
          </p:nvPr>
        </p:nvSpPr>
        <p:spPr>
          <a:xfrm>
            <a:off x="1758462" y="1951892"/>
            <a:ext cx="9513276" cy="4601308"/>
          </a:xfrm>
        </p:spPr>
        <p:txBody>
          <a:bodyPr>
            <a:normAutofit/>
          </a:bodyPr>
          <a:lstStyle/>
          <a:p>
            <a:pPr marL="0" indent="0">
              <a:buNone/>
            </a:pPr>
            <a:r>
              <a:rPr lang="en-US" altLang="en-US" sz="2800" b="1" dirty="0">
                <a:solidFill>
                  <a:srgbClr val="FFFF00"/>
                </a:solidFill>
                <a:effectLst>
                  <a:outerShdw blurRad="38100" dist="38100" dir="2700000" algn="tl">
                    <a:srgbClr val="000000">
                      <a:alpha val="43137"/>
                    </a:srgbClr>
                  </a:outerShdw>
                </a:effectLst>
              </a:rPr>
              <a:t>Paul describes a critical confrontation between Peter and himself at Antioch, Syria (Ga. 2:1ff.).</a:t>
            </a:r>
          </a:p>
          <a:p>
            <a:r>
              <a:rPr lang="en-US" altLang="en-US" sz="2400" i="1" dirty="0">
                <a:solidFill>
                  <a:schemeClr val="tx1"/>
                </a:solidFill>
              </a:rPr>
              <a:t>Though Peter had been instrumental in opening the gospel to non-Jews at Caesarea, at Antioch he retreated into sectarianism.</a:t>
            </a:r>
          </a:p>
          <a:p>
            <a:r>
              <a:rPr lang="en-US" altLang="en-US" sz="2400" i="1" dirty="0">
                <a:solidFill>
                  <a:schemeClr val="tx1"/>
                </a:solidFill>
              </a:rPr>
              <a:t>Paul charged Peter that he was not “acting in line with the truth of the gospel”.</a:t>
            </a:r>
          </a:p>
        </p:txBody>
      </p:sp>
    </p:spTree>
    <p:extLst>
      <p:ext uri="{BB962C8B-B14F-4D97-AF65-F5344CB8AC3E}">
        <p14:creationId xmlns:p14="http://schemas.microsoft.com/office/powerpoint/2010/main" val="267381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4451">
                                            <p:txEl>
                                              <p:pRg st="1" end="1"/>
                                            </p:txEl>
                                          </p:spTgt>
                                        </p:tgtEl>
                                        <p:attrNameLst>
                                          <p:attrName>style.visibility</p:attrName>
                                        </p:attrNameLst>
                                      </p:cBhvr>
                                      <p:to>
                                        <p:strVal val="visible"/>
                                      </p:to>
                                    </p:set>
                                    <p:anim calcmode="lin" valueType="num">
                                      <p:cBhvr additive="base">
                                        <p:cTn id="14"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4451">
                                            <p:txEl>
                                              <p:pRg st="2" end="2"/>
                                            </p:txEl>
                                          </p:spTgt>
                                        </p:tgtEl>
                                        <p:attrNameLst>
                                          <p:attrName>style.visibility</p:attrName>
                                        </p:attrNameLst>
                                      </p:cBhvr>
                                      <p:to>
                                        <p:strVal val="visible"/>
                                      </p:to>
                                    </p:set>
                                    <p:anim calcmode="lin" valueType="num">
                                      <p:cBhvr additive="base">
                                        <p:cTn id="20"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452564" y="492125"/>
            <a:ext cx="7158037" cy="1412875"/>
          </a:xfrm>
        </p:spPr>
        <p:txBody>
          <a:bodyPr/>
          <a:lstStyle/>
          <a:p>
            <a:r>
              <a:rPr lang="en-US" altLang="en-US" b="1" dirty="0">
                <a:solidFill>
                  <a:srgbClr val="C00000"/>
                </a:solidFill>
                <a:effectLst>
                  <a:outerShdw blurRad="38100" dist="38100" dir="2700000" algn="tl">
                    <a:srgbClr val="000000">
                      <a:alpha val="43137"/>
                    </a:srgbClr>
                  </a:outerShdw>
                </a:effectLst>
                <a:latin typeface="+mn-lt"/>
              </a:rPr>
              <a:t>Hints of Later Ministry</a:t>
            </a:r>
          </a:p>
        </p:txBody>
      </p:sp>
      <p:sp>
        <p:nvSpPr>
          <p:cNvPr id="111619" name="Rectangle 3"/>
          <p:cNvSpPr>
            <a:spLocks noGrp="1" noChangeArrowheads="1"/>
          </p:cNvSpPr>
          <p:nvPr>
            <p:ph type="body" idx="1"/>
          </p:nvPr>
        </p:nvSpPr>
        <p:spPr>
          <a:xfrm>
            <a:off x="2438399" y="1905000"/>
            <a:ext cx="8609351" cy="4572000"/>
          </a:xfrm>
        </p:spPr>
        <p:txBody>
          <a:bodyPr>
            <a:normAutofit/>
          </a:bodyPr>
          <a:lstStyle/>
          <a:p>
            <a:pPr marL="0" indent="0">
              <a:lnSpc>
                <a:spcPct val="90000"/>
              </a:lnSpc>
              <a:buNone/>
            </a:pPr>
            <a:r>
              <a:rPr lang="en-US" altLang="en-US" sz="2800" b="1" dirty="0">
                <a:solidFill>
                  <a:srgbClr val="FFFF00"/>
                </a:solidFill>
                <a:effectLst>
                  <a:outerShdw blurRad="38100" dist="38100" dir="2700000" algn="tl">
                    <a:srgbClr val="000000">
                      <a:alpha val="43137"/>
                    </a:srgbClr>
                  </a:outerShdw>
                </a:effectLst>
              </a:rPr>
              <a:t>Information about Peter’s later ministry is scant.</a:t>
            </a:r>
          </a:p>
          <a:p>
            <a:pPr>
              <a:lnSpc>
                <a:spcPct val="90000"/>
              </a:lnSpc>
            </a:pPr>
            <a:r>
              <a:rPr lang="en-US" altLang="en-US" sz="2400" i="1" dirty="0">
                <a:solidFill>
                  <a:schemeClr val="tx1"/>
                </a:solidFill>
              </a:rPr>
              <a:t>He “went to another place” (Ac. 12:17).</a:t>
            </a:r>
          </a:p>
          <a:p>
            <a:pPr>
              <a:lnSpc>
                <a:spcPct val="90000"/>
              </a:lnSpc>
            </a:pPr>
            <a:r>
              <a:rPr lang="en-US" altLang="en-US" sz="2400" i="1" dirty="0">
                <a:solidFill>
                  <a:schemeClr val="tx1"/>
                </a:solidFill>
              </a:rPr>
              <a:t>He traveled throughout various Christian churches, taking his wife with him (1 Co. 9:5).</a:t>
            </a:r>
          </a:p>
          <a:p>
            <a:pPr>
              <a:lnSpc>
                <a:spcPct val="90000"/>
              </a:lnSpc>
            </a:pPr>
            <a:r>
              <a:rPr lang="en-US" altLang="en-US" sz="2400" i="1" dirty="0">
                <a:solidFill>
                  <a:schemeClr val="tx1"/>
                </a:solidFill>
              </a:rPr>
              <a:t>Presumably he preached in Corinth (1 Co. 1:12; 3:22)</a:t>
            </a:r>
          </a:p>
          <a:p>
            <a:pPr>
              <a:lnSpc>
                <a:spcPct val="90000"/>
              </a:lnSpc>
            </a:pPr>
            <a:r>
              <a:rPr lang="en-US" altLang="en-US" sz="2400" i="1" dirty="0">
                <a:solidFill>
                  <a:schemeClr val="tx1"/>
                </a:solidFill>
              </a:rPr>
              <a:t>Later tradition says he traveled through Pontus, Galatia, Bithynia, Cappadocia and Asia (the provinces to which 1 Peter is addressed).</a:t>
            </a:r>
          </a:p>
        </p:txBody>
      </p:sp>
    </p:spTree>
    <p:extLst>
      <p:ext uri="{BB962C8B-B14F-4D97-AF65-F5344CB8AC3E}">
        <p14:creationId xmlns:p14="http://schemas.microsoft.com/office/powerpoint/2010/main" val="260697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additive="base">
                                        <p:cTn id="31"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latin typeface="+mn-lt"/>
              </a:rPr>
              <a:t>Peter’s Martyrdom</a:t>
            </a:r>
          </a:p>
        </p:txBody>
      </p:sp>
      <p:sp>
        <p:nvSpPr>
          <p:cNvPr id="112643" name="Rectangle 3"/>
          <p:cNvSpPr>
            <a:spLocks noGrp="1" noChangeArrowheads="1"/>
          </p:cNvSpPr>
          <p:nvPr>
            <p:ph type="body" idx="1"/>
          </p:nvPr>
        </p:nvSpPr>
        <p:spPr>
          <a:xfrm>
            <a:off x="1647323" y="1988038"/>
            <a:ext cx="8825659" cy="3416300"/>
          </a:xfrm>
        </p:spPr>
        <p:txBody>
          <a:bodyPr>
            <a:normAutofit/>
          </a:bodyPr>
          <a:lstStyle/>
          <a:p>
            <a:pPr marL="0" indent="0">
              <a:buNone/>
            </a:pPr>
            <a:r>
              <a:rPr lang="en-US" altLang="en-US" sz="2800" b="1" dirty="0">
                <a:solidFill>
                  <a:srgbClr val="FFFF00"/>
                </a:solidFill>
                <a:effectLst>
                  <a:outerShdw blurRad="38100" dist="38100" dir="2700000" algn="tl">
                    <a:srgbClr val="000000">
                      <a:alpha val="43137"/>
                    </a:srgbClr>
                  </a:outerShdw>
                </a:effectLst>
              </a:rPr>
              <a:t>Jesus predicted Peter’s martyrdom (Jn. 21:18-19).</a:t>
            </a:r>
          </a:p>
          <a:p>
            <a:r>
              <a:rPr lang="en-US" altLang="en-US" sz="2400" i="1" dirty="0">
                <a:solidFill>
                  <a:schemeClr val="tx1"/>
                </a:solidFill>
              </a:rPr>
              <a:t>Christian tradition says this happened in Rome during the reign of Nero, probably in AD 64 or 65.</a:t>
            </a:r>
          </a:p>
          <a:p>
            <a:r>
              <a:rPr lang="en-US" altLang="en-US" sz="2400" i="1" dirty="0">
                <a:solidFill>
                  <a:schemeClr val="tx1"/>
                </a:solidFill>
              </a:rPr>
              <a:t>The reference to “Babylon” in 1 Peter (5:13) may be a cryptic reference to Rome.</a:t>
            </a:r>
          </a:p>
        </p:txBody>
      </p:sp>
    </p:spTree>
    <p:extLst>
      <p:ext uri="{BB962C8B-B14F-4D97-AF65-F5344CB8AC3E}">
        <p14:creationId xmlns:p14="http://schemas.microsoft.com/office/powerpoint/2010/main" val="91585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669" name="Picture 5" descr="NTA153"/>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t="-265"/>
          <a:stretch>
            <a:fillRect/>
          </a:stretch>
        </p:blipFill>
        <p:spPr>
          <a:xfrm>
            <a:off x="1524001" y="0"/>
            <a:ext cx="44878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70" name="Text Box 6"/>
          <p:cNvSpPr txBox="1">
            <a:spLocks noChangeArrowheads="1"/>
          </p:cNvSpPr>
          <p:nvPr/>
        </p:nvSpPr>
        <p:spPr bwMode="auto">
          <a:xfrm>
            <a:off x="6248400" y="828675"/>
            <a:ext cx="419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This well-laid Roman pavement shows the final stretch of the Via Appia leading to Rome. </a:t>
            </a:r>
          </a:p>
          <a:p>
            <a:pPr>
              <a:spcBef>
                <a:spcPct val="50000"/>
              </a:spcBef>
            </a:pPr>
            <a:endParaRPr lang="en-US" altLang="en-US" sz="2400">
              <a:solidFill>
                <a:schemeClr val="tx2"/>
              </a:solidFill>
            </a:endParaRPr>
          </a:p>
          <a:p>
            <a:pPr>
              <a:spcBef>
                <a:spcPct val="50000"/>
              </a:spcBef>
            </a:pPr>
            <a:r>
              <a:rPr lang="en-US" altLang="en-US" sz="2400">
                <a:solidFill>
                  <a:schemeClr val="tx2"/>
                </a:solidFill>
              </a:rPr>
              <a:t>It was already well-worn before Peter’s arrival, and the ruts are from ancient chariot traffic.</a:t>
            </a:r>
          </a:p>
        </p:txBody>
      </p:sp>
    </p:spTree>
    <p:extLst>
      <p:ext uri="{BB962C8B-B14F-4D97-AF65-F5344CB8AC3E}">
        <p14:creationId xmlns:p14="http://schemas.microsoft.com/office/powerpoint/2010/main" val="2429537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randombar(horizontal)">
                                      <p:cBhvr>
                                        <p:cTn id="7"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5717" name="Picture 5" descr="NTA156"/>
          <p:cNvPicPr>
            <a:picLocks noGrp="1" noChangeAspect="1" noChangeArrowheads="1"/>
          </p:cNvPicPr>
          <p:nvPr>
            <p:ph/>
          </p:nvPr>
        </p:nvPicPr>
        <p:blipFill rotWithShape="1">
          <a:blip r:embed="rId2" cstate="screen">
            <a:extLst>
              <a:ext uri="{28A0092B-C50C-407E-A947-70E740481C1C}">
                <a14:useLocalDpi xmlns:a14="http://schemas.microsoft.com/office/drawing/2010/main"/>
              </a:ext>
            </a:extLst>
          </a:blip>
          <a:srcRect/>
          <a:stretch/>
        </p:blipFill>
        <p:spPr>
          <a:xfrm>
            <a:off x="1055077" y="20296"/>
            <a:ext cx="10168391" cy="68377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18" name="Text Box 6"/>
          <p:cNvSpPr txBox="1">
            <a:spLocks noChangeArrowheads="1"/>
          </p:cNvSpPr>
          <p:nvPr/>
        </p:nvSpPr>
        <p:spPr bwMode="auto">
          <a:xfrm>
            <a:off x="1795872" y="3907936"/>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FFFFFF"/>
                </a:solidFill>
              </a:rPr>
              <a:t>The dungeon of the Mamertine Prison in Rome where, if Peter was arrested by Nero, he likely spent time.</a:t>
            </a:r>
          </a:p>
          <a:p>
            <a:pPr>
              <a:spcBef>
                <a:spcPct val="50000"/>
              </a:spcBef>
            </a:pPr>
            <a:endParaRPr lang="en-US" altLang="en-US" sz="2400" b="1" dirty="0">
              <a:solidFill>
                <a:srgbClr val="FFFFFF"/>
              </a:solidFill>
            </a:endParaRPr>
          </a:p>
          <a:p>
            <a:pPr>
              <a:spcBef>
                <a:spcPct val="50000"/>
              </a:spcBef>
            </a:pPr>
            <a:r>
              <a:rPr lang="en-US" altLang="en-US" sz="2400" b="1" dirty="0">
                <a:solidFill>
                  <a:srgbClr val="FFFFFF"/>
                </a:solidFill>
              </a:rPr>
              <a:t>According to early Christian tradition, Peter used the spring that welled up through the lower floor to baptize his jailers.</a:t>
            </a:r>
          </a:p>
        </p:txBody>
      </p:sp>
    </p:spTree>
    <p:extLst>
      <p:ext uri="{BB962C8B-B14F-4D97-AF65-F5344CB8AC3E}">
        <p14:creationId xmlns:p14="http://schemas.microsoft.com/office/powerpoint/2010/main" val="119406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randombar(horizontal)">
                                      <p:cBhvr>
                                        <p:cTn id="7" dur="500"/>
                                        <p:tgtEl>
                                          <p:spTgt spid="115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5718">
                                            <p:txEl>
                                              <p:pRg st="0" end="0"/>
                                            </p:txEl>
                                          </p:spTgt>
                                        </p:tgtEl>
                                        <p:attrNameLst>
                                          <p:attrName>style.visibility</p:attrName>
                                        </p:attrNameLst>
                                      </p:cBhvr>
                                      <p:to>
                                        <p:strVal val="visible"/>
                                      </p:to>
                                    </p:set>
                                    <p:anim calcmode="lin" valueType="num">
                                      <p:cBhvr additive="base">
                                        <p:cTn id="12" dur="500" fill="hold"/>
                                        <p:tgtEl>
                                          <p:spTgt spid="1157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5718">
                                            <p:txEl>
                                              <p:pRg st="2" end="2"/>
                                            </p:txEl>
                                          </p:spTgt>
                                        </p:tgtEl>
                                        <p:attrNameLst>
                                          <p:attrName>style.visibility</p:attrName>
                                        </p:attrNameLst>
                                      </p:cBhvr>
                                      <p:to>
                                        <p:strVal val="visible"/>
                                      </p:to>
                                    </p:set>
                                    <p:anim calcmode="lin" valueType="num">
                                      <p:cBhvr additive="base">
                                        <p:cTn id="18" dur="500" fill="hold"/>
                                        <p:tgtEl>
                                          <p:spTgt spid="11571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7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7765" name="Picture 5" descr="NTA157"/>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a:stretch>
            <a:fillRect/>
          </a:stretch>
        </p:blipFill>
        <p:spPr>
          <a:xfrm>
            <a:off x="1524001" y="0"/>
            <a:ext cx="44862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6" name="Text Box 6"/>
          <p:cNvSpPr txBox="1">
            <a:spLocks noChangeArrowheads="1"/>
          </p:cNvSpPr>
          <p:nvPr/>
        </p:nvSpPr>
        <p:spPr bwMode="auto">
          <a:xfrm>
            <a:off x="6324600" y="1085850"/>
            <a:ext cx="4038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Bust of Caesar Nero under whom, according to early Christian tradition, both Peter and Paul were martyred, Peter by crucifixion and Paul by beheading.</a:t>
            </a:r>
          </a:p>
        </p:txBody>
      </p:sp>
    </p:spTree>
    <p:extLst>
      <p:ext uri="{BB962C8B-B14F-4D97-AF65-F5344CB8AC3E}">
        <p14:creationId xmlns:p14="http://schemas.microsoft.com/office/powerpoint/2010/main" val="2805385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randombar(horizontal)">
                                      <p:cBhvr>
                                        <p:cTn id="7"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1 Peter</a:t>
            </a:r>
          </a:p>
        </p:txBody>
      </p:sp>
    </p:spTree>
    <p:extLst>
      <p:ext uri="{BB962C8B-B14F-4D97-AF65-F5344CB8AC3E}">
        <p14:creationId xmlns:p14="http://schemas.microsoft.com/office/powerpoint/2010/main" val="27757762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261" y="938499"/>
            <a:ext cx="8761413" cy="706964"/>
          </a:xfrm>
        </p:spPr>
        <p:txBody>
          <a:bodyPr/>
          <a:lstStyle/>
          <a:p>
            <a:r>
              <a:rPr lang="en-US" sz="4800" b="1" dirty="0">
                <a:solidFill>
                  <a:srgbClr val="C00000"/>
                </a:solidFill>
                <a:effectLst>
                  <a:outerShdw blurRad="38100" dist="38100" dir="2700000" algn="tl">
                    <a:srgbClr val="000000">
                      <a:alpha val="43137"/>
                    </a:srgbClr>
                  </a:outerShdw>
                </a:effectLst>
              </a:rPr>
              <a:t>Readers</a:t>
            </a:r>
          </a:p>
        </p:txBody>
      </p:sp>
      <p:sp>
        <p:nvSpPr>
          <p:cNvPr id="3" name="Content Placeholder 2"/>
          <p:cNvSpPr>
            <a:spLocks noGrp="1"/>
          </p:cNvSpPr>
          <p:nvPr>
            <p:ph idx="1"/>
          </p:nvPr>
        </p:nvSpPr>
        <p:spPr>
          <a:xfrm>
            <a:off x="1260461" y="1863969"/>
            <a:ext cx="9677170" cy="3487616"/>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The initial readers of 1 Peter were Christians on or near the coast of the Black Sea, the northeast extremity of the Roman world (1:1).</a:t>
            </a:r>
          </a:p>
          <a:p>
            <a:r>
              <a:rPr lang="en-US" sz="2400" i="1" dirty="0">
                <a:solidFill>
                  <a:schemeClr val="tx1"/>
                </a:solidFill>
              </a:rPr>
              <a:t>Peter calls them the Diaspora, a term usually used to describe the Jewish community scattered through the Roman world.</a:t>
            </a:r>
          </a:p>
          <a:p>
            <a:r>
              <a:rPr lang="en-US" sz="2400" i="1" dirty="0">
                <a:solidFill>
                  <a:schemeClr val="tx1"/>
                </a:solidFill>
              </a:rPr>
              <a:t>However, the internal character of the letters suggests that the readers were largely non-Jewish converts living outside Palestine (cf. 1:8, 14; 2:10; 4:3, 15), and the term “Diaspora” seems to be used as a metaphor.</a:t>
            </a:r>
          </a:p>
        </p:txBody>
      </p:sp>
    </p:spTree>
    <p:extLst>
      <p:ext uri="{BB962C8B-B14F-4D97-AF65-F5344CB8AC3E}">
        <p14:creationId xmlns:p14="http://schemas.microsoft.com/office/powerpoint/2010/main" val="5297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20452" y="-15363"/>
            <a:ext cx="8971548" cy="6873363"/>
          </a:xfrm>
          <a:prstGeom prst="rect">
            <a:avLst/>
          </a:prstGeom>
        </p:spPr>
      </p:pic>
      <p:sp>
        <p:nvSpPr>
          <p:cNvPr id="5" name="TextBox 4"/>
          <p:cNvSpPr txBox="1"/>
          <p:nvPr/>
        </p:nvSpPr>
        <p:spPr>
          <a:xfrm>
            <a:off x="492369" y="3710354"/>
            <a:ext cx="2514600" cy="1384995"/>
          </a:xfrm>
          <a:prstGeom prst="rect">
            <a:avLst/>
          </a:prstGeom>
          <a:noFill/>
        </p:spPr>
        <p:txBody>
          <a:bodyPr wrap="square" rtlCol="0">
            <a:spAutoFit/>
          </a:bodyPr>
          <a:lstStyle/>
          <a:p>
            <a:pPr algn="r"/>
            <a:r>
              <a:rPr lang="en-US" sz="2800" b="1" dirty="0"/>
              <a:t>The 1</a:t>
            </a:r>
            <a:r>
              <a:rPr lang="en-US" sz="2800" b="1" baseline="30000" dirty="0"/>
              <a:t>st</a:t>
            </a:r>
            <a:r>
              <a:rPr lang="en-US" sz="2800" b="1" dirty="0"/>
              <a:t> Century Roman World</a:t>
            </a:r>
          </a:p>
        </p:txBody>
      </p:sp>
      <p:sp>
        <p:nvSpPr>
          <p:cNvPr id="6" name="TextBox 5"/>
          <p:cNvSpPr txBox="1"/>
          <p:nvPr/>
        </p:nvSpPr>
        <p:spPr>
          <a:xfrm>
            <a:off x="351692" y="967154"/>
            <a:ext cx="2655277" cy="830997"/>
          </a:xfrm>
          <a:prstGeom prst="rect">
            <a:avLst/>
          </a:prstGeom>
          <a:noFill/>
        </p:spPr>
        <p:txBody>
          <a:bodyPr wrap="square" rtlCol="0">
            <a:spAutoFit/>
          </a:bodyPr>
          <a:lstStyle/>
          <a:p>
            <a:pPr algn="r"/>
            <a:r>
              <a:rPr lang="en-US" sz="2400" dirty="0"/>
              <a:t>Readers of</a:t>
            </a:r>
          </a:p>
          <a:p>
            <a:pPr algn="r"/>
            <a:r>
              <a:rPr lang="en-US" sz="2400" dirty="0"/>
              <a:t>1 Peter</a:t>
            </a:r>
          </a:p>
        </p:txBody>
      </p:sp>
      <p:cxnSp>
        <p:nvCxnSpPr>
          <p:cNvPr id="8" name="Straight Arrow Connector 7"/>
          <p:cNvCxnSpPr>
            <a:stCxn id="6" idx="3"/>
          </p:cNvCxnSpPr>
          <p:nvPr/>
        </p:nvCxnSpPr>
        <p:spPr>
          <a:xfrm>
            <a:off x="3006969" y="1382653"/>
            <a:ext cx="6963508" cy="29431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5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effectLst>
                  <a:outerShdw blurRad="38100" dist="38100" dir="2700000" algn="tl">
                    <a:srgbClr val="000000">
                      <a:alpha val="43137"/>
                    </a:srgbClr>
                  </a:outerShdw>
                </a:effectLst>
              </a:rPr>
              <a:t>Literary Character</a:t>
            </a:r>
          </a:p>
        </p:txBody>
      </p:sp>
      <p:sp>
        <p:nvSpPr>
          <p:cNvPr id="3" name="Content Placeholder 2"/>
          <p:cNvSpPr>
            <a:spLocks noGrp="1"/>
          </p:cNvSpPr>
          <p:nvPr>
            <p:ph idx="1"/>
          </p:nvPr>
        </p:nvSpPr>
        <p:spPr>
          <a:xfrm>
            <a:off x="1541815" y="1988038"/>
            <a:ext cx="9940939" cy="4869962"/>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Scholars agree that 1 Peter is written in excellent, polished Greek with extensive vocabulary and a number of </a:t>
            </a:r>
            <a:r>
              <a:rPr lang="en-US" sz="2800" b="1" i="1" dirty="0">
                <a:solidFill>
                  <a:srgbClr val="FFFF00"/>
                </a:solidFill>
                <a:effectLst>
                  <a:outerShdw blurRad="38100" dist="38100" dir="2700000" algn="tl">
                    <a:srgbClr val="000000">
                      <a:alpha val="43137"/>
                    </a:srgbClr>
                  </a:outerShdw>
                </a:effectLst>
              </a:rPr>
              <a:t>hapax </a:t>
            </a:r>
            <a:r>
              <a:rPr lang="en-US" sz="2800" b="1" i="1" dirty="0" err="1">
                <a:solidFill>
                  <a:srgbClr val="FFFF00"/>
                </a:solidFill>
                <a:effectLst>
                  <a:outerShdw blurRad="38100" dist="38100" dir="2700000" algn="tl">
                    <a:srgbClr val="000000">
                      <a:alpha val="43137"/>
                    </a:srgbClr>
                  </a:outerShdw>
                </a:effectLst>
              </a:rPr>
              <a:t>legomena</a:t>
            </a:r>
            <a:r>
              <a:rPr lang="en-US" sz="2800" b="1" dirty="0">
                <a:solidFill>
                  <a:srgbClr val="FFFF00"/>
                </a:solidFill>
                <a:effectLst>
                  <a:outerShdw blurRad="38100" dist="38100" dir="2700000" algn="tl">
                    <a:srgbClr val="000000">
                      <a:alpha val="43137"/>
                    </a:srgbClr>
                  </a:outerShdw>
                </a:effectLst>
              </a:rPr>
              <a:t>.</a:t>
            </a:r>
          </a:p>
          <a:p>
            <a:r>
              <a:rPr lang="en-US" sz="2400" i="1" dirty="0">
                <a:solidFill>
                  <a:schemeClr val="tx1"/>
                </a:solidFill>
              </a:rPr>
              <a:t>While such literary character might seem strange from a Galilean fisherman, it is less strange if the literary character of the letter derived from Silas, the </a:t>
            </a:r>
            <a:r>
              <a:rPr lang="en-US" sz="2400" i="1" dirty="0" err="1">
                <a:solidFill>
                  <a:schemeClr val="tx1"/>
                </a:solidFill>
              </a:rPr>
              <a:t>ananuensis</a:t>
            </a:r>
            <a:r>
              <a:rPr lang="en-US" sz="2400" i="1" dirty="0">
                <a:solidFill>
                  <a:schemeClr val="tx1"/>
                </a:solidFill>
              </a:rPr>
              <a:t> (cf. 5:12).</a:t>
            </a:r>
          </a:p>
          <a:p>
            <a:r>
              <a:rPr lang="en-US" sz="2400" i="1" dirty="0">
                <a:solidFill>
                  <a:schemeClr val="tx1"/>
                </a:solidFill>
              </a:rPr>
              <a:t>While the book has the appearance of a standard letter, it has a clear break in 4:11 with a doxology and an “amen”, which has led some scholars to suggest it may have been two compositions brought together at a later date.</a:t>
            </a:r>
          </a:p>
        </p:txBody>
      </p:sp>
    </p:spTree>
    <p:extLst>
      <p:ext uri="{BB962C8B-B14F-4D97-AF65-F5344CB8AC3E}">
        <p14:creationId xmlns:p14="http://schemas.microsoft.com/office/powerpoint/2010/main" val="38776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782675" y="16043"/>
            <a:ext cx="9833810" cy="1335505"/>
          </a:xfrm>
        </p:spPr>
        <p:txBody>
          <a:bodyPr/>
          <a:lstStyle/>
          <a:p>
            <a:r>
              <a:rPr lang="en-US" altLang="en-US" sz="5400" b="1" dirty="0">
                <a:solidFill>
                  <a:srgbClr val="FFC000"/>
                </a:solidFill>
                <a:effectLst>
                  <a:outerShdw blurRad="38100" dist="38100" dir="2700000" algn="tl">
                    <a:srgbClr val="000000"/>
                  </a:outerShdw>
                </a:effectLst>
                <a:latin typeface="Freestyle Script" panose="030804020302050B0404" pitchFamily="66" charset="0"/>
              </a:rPr>
              <a:t>1</a:t>
            </a:r>
            <a:r>
              <a:rPr lang="en-US" altLang="en-US" sz="5400" b="1" baseline="30000" dirty="0">
                <a:solidFill>
                  <a:srgbClr val="FFC000"/>
                </a:solidFill>
                <a:effectLst>
                  <a:outerShdw blurRad="38100" dist="38100" dir="2700000" algn="tl">
                    <a:srgbClr val="000000"/>
                  </a:outerShdw>
                </a:effectLst>
                <a:latin typeface="Freestyle Script" panose="030804020302050B0404" pitchFamily="66" charset="0"/>
              </a:rPr>
              <a:t>st</a:t>
            </a:r>
            <a:r>
              <a:rPr lang="en-US" altLang="en-US" sz="5400" b="1" dirty="0">
                <a:solidFill>
                  <a:srgbClr val="FFC000"/>
                </a:solidFill>
                <a:effectLst>
                  <a:outerShdw blurRad="38100" dist="38100" dir="2700000" algn="tl">
                    <a:srgbClr val="000000"/>
                  </a:outerShdw>
                </a:effectLst>
                <a:latin typeface="Freestyle Script" panose="030804020302050B0404" pitchFamily="66" charset="0"/>
              </a:rPr>
              <a:t> Century Travel by Land and by Sea</a:t>
            </a:r>
            <a:br>
              <a:rPr lang="en-US" altLang="en-US" sz="6600" b="1" dirty="0">
                <a:solidFill>
                  <a:srgbClr val="FFC000"/>
                </a:solidFill>
                <a:effectLst>
                  <a:outerShdw blurRad="38100" dist="38100" dir="2700000" algn="tl">
                    <a:srgbClr val="000000"/>
                  </a:outerShdw>
                </a:effectLst>
                <a:latin typeface="Freestyle Script" panose="030804020302050B0404" pitchFamily="66" charset="0"/>
              </a:rPr>
            </a:br>
            <a:r>
              <a:rPr lang="en-US" altLang="en-US" sz="2400" b="1" dirty="0">
                <a:solidFill>
                  <a:srgbClr val="FFC000"/>
                </a:solidFill>
                <a:effectLst>
                  <a:outerShdw blurRad="38100" dist="38100" dir="2700000" algn="tl">
                    <a:srgbClr val="000000"/>
                  </a:outerShdw>
                </a:effectLst>
                <a:latin typeface="Eras Demi ITC" pitchFamily="34" charset="0"/>
              </a:rPr>
              <a:t>The Route of Paul’s 2</a:t>
            </a:r>
            <a:r>
              <a:rPr lang="en-US" altLang="en-US" sz="2400" b="1" baseline="30000" dirty="0">
                <a:solidFill>
                  <a:srgbClr val="FFC000"/>
                </a:solidFill>
                <a:effectLst>
                  <a:outerShdw blurRad="38100" dist="38100" dir="2700000" algn="tl">
                    <a:srgbClr val="000000"/>
                  </a:outerShdw>
                </a:effectLst>
                <a:latin typeface="Eras Demi ITC" pitchFamily="34" charset="0"/>
              </a:rPr>
              <a:t>nd</a:t>
            </a:r>
            <a:r>
              <a:rPr lang="en-US" altLang="en-US" sz="2400" b="1" dirty="0">
                <a:solidFill>
                  <a:srgbClr val="FFC000"/>
                </a:solidFill>
                <a:effectLst>
                  <a:outerShdw blurRad="38100" dist="38100" dir="2700000" algn="tl">
                    <a:srgbClr val="000000"/>
                  </a:outerShdw>
                </a:effectLst>
                <a:latin typeface="Eras Demi ITC" pitchFamily="34" charset="0"/>
              </a:rPr>
              <a:t> Missions Tour (2 Co. 11:23-27) – about 3025 miles</a:t>
            </a:r>
            <a:endParaRPr lang="en-US" altLang="en-US" sz="2400" b="1" dirty="0">
              <a:solidFill>
                <a:srgbClr val="FFC000"/>
              </a:solidFill>
              <a:effectLst>
                <a:outerShdw blurRad="38100" dist="38100" dir="2700000" algn="tl">
                  <a:srgbClr val="000000"/>
                </a:outerShdw>
              </a:effectLst>
              <a:latin typeface="Freestyle Script" panose="030804020302050B0404" pitchFamily="66" charset="0"/>
            </a:endParaRPr>
          </a:p>
        </p:txBody>
      </p:sp>
      <p:sp>
        <p:nvSpPr>
          <p:cNvPr id="392195" name="Rectangle 3"/>
          <p:cNvSpPr>
            <a:spLocks noGrp="1" noChangeArrowheads="1"/>
          </p:cNvSpPr>
          <p:nvPr>
            <p:ph type="body" idx="1"/>
          </p:nvPr>
        </p:nvSpPr>
        <p:spPr>
          <a:xfrm>
            <a:off x="1283370" y="1415716"/>
            <a:ext cx="10700084" cy="5289882"/>
          </a:xfrm>
        </p:spPr>
        <p:txBody>
          <a:bodyPr>
            <a:normAutofit lnSpcReduction="10000"/>
          </a:bodyPr>
          <a:lstStyle/>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Jerusalem to Antioch (Ac. 15:30)				= 375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Antioch to Cilicia (Ac. 15:41)					= 140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Cilicia to Phrygia &amp; Galatia (Ac. 16:6)			= 495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Phrygia &amp; Galatia to Troas (Ac. 16:8)			= 500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Troas to </a:t>
            </a:r>
            <a:r>
              <a:rPr lang="en-US" altLang="en-US" sz="2400" b="1" kern="1000" dirty="0" err="1">
                <a:solidFill>
                  <a:srgbClr val="FFFF99"/>
                </a:solidFill>
                <a:latin typeface="Arial Narrow" panose="020B0606020202030204" pitchFamily="34" charset="0"/>
              </a:rPr>
              <a:t>Neapolis</a:t>
            </a:r>
            <a:r>
              <a:rPr lang="en-US" altLang="en-US" sz="2400" b="1" kern="1000" dirty="0">
                <a:solidFill>
                  <a:srgbClr val="FFFF99"/>
                </a:solidFill>
                <a:latin typeface="Arial Narrow" panose="020B0606020202030204" pitchFamily="34" charset="0"/>
              </a:rPr>
              <a:t> (Ac. 16:11)					= 140 miles 	(by sea)</a:t>
            </a:r>
          </a:p>
          <a:p>
            <a:pPr>
              <a:spcBef>
                <a:spcPts val="800"/>
              </a:spcBef>
              <a:buFont typeface="Wingdings" panose="05000000000000000000" pitchFamily="2" charset="2"/>
              <a:buNone/>
            </a:pPr>
            <a:r>
              <a:rPr lang="en-US" altLang="en-US" sz="2400" b="1" kern="1000" dirty="0" err="1">
                <a:solidFill>
                  <a:srgbClr val="FFFF99"/>
                </a:solidFill>
                <a:latin typeface="Arial Narrow" panose="020B0606020202030204" pitchFamily="34" charset="0"/>
              </a:rPr>
              <a:t>Neapolis</a:t>
            </a:r>
            <a:r>
              <a:rPr lang="en-US" altLang="en-US" sz="2400" b="1" kern="1000" dirty="0">
                <a:solidFill>
                  <a:srgbClr val="FFFF99"/>
                </a:solidFill>
                <a:latin typeface="Arial Narrow" panose="020B0606020202030204" pitchFamily="34" charset="0"/>
              </a:rPr>
              <a:t> to Philippi (Ac. 16:12)				= 15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Philippi to Thessalonica (Ac. 17:1)				= 85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Thessalonica to Berea (Ac. 17:10)				= 45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Berea to Athens (Ac. 17:15)					= 310 miles		(by sea)</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Athens to Corinth (Ac. 18:1)					= 50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Corinth to Ephesus (Ac. 18:18-19)				= 250 miles 	(by sea)</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Ephesus to Caesarea and Antioch (Ac. 18:22)	= 620 miles 	(by sea and land)</a:t>
            </a:r>
          </a:p>
        </p:txBody>
      </p:sp>
    </p:spTree>
    <p:extLst>
      <p:ext uri="{BB962C8B-B14F-4D97-AF65-F5344CB8AC3E}">
        <p14:creationId xmlns:p14="http://schemas.microsoft.com/office/powerpoint/2010/main" val="196714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92195">
                                            <p:txEl>
                                              <p:pRg st="1" end="1"/>
                                            </p:txEl>
                                          </p:spTgt>
                                        </p:tgtEl>
                                        <p:attrNameLst>
                                          <p:attrName>style.visibility</p:attrName>
                                        </p:attrNameLst>
                                      </p:cBhvr>
                                      <p:to>
                                        <p:strVal val="visible"/>
                                      </p:to>
                                    </p:set>
                                    <p:anim calcmode="lin" valueType="num">
                                      <p:cBhvr additive="base">
                                        <p:cTn id="12"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92195">
                                            <p:txEl>
                                              <p:pRg st="2" end="2"/>
                                            </p:txEl>
                                          </p:spTgt>
                                        </p:tgtEl>
                                        <p:attrNameLst>
                                          <p:attrName>style.visibility</p:attrName>
                                        </p:attrNameLst>
                                      </p:cBhvr>
                                      <p:to>
                                        <p:strVal val="visible"/>
                                      </p:to>
                                    </p:set>
                                    <p:anim calcmode="lin" valueType="num">
                                      <p:cBhvr additive="base">
                                        <p:cTn id="17"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219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92195">
                                            <p:txEl>
                                              <p:pRg st="3" end="3"/>
                                            </p:txEl>
                                          </p:spTgt>
                                        </p:tgtEl>
                                        <p:attrNameLst>
                                          <p:attrName>style.visibility</p:attrName>
                                        </p:attrNameLst>
                                      </p:cBhvr>
                                      <p:to>
                                        <p:strVal val="visible"/>
                                      </p:to>
                                    </p:set>
                                    <p:anim calcmode="lin" valueType="num">
                                      <p:cBhvr additive="base">
                                        <p:cTn id="22" dur="500" fill="hold"/>
                                        <p:tgtEl>
                                          <p:spTgt spid="3921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219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92195">
                                            <p:txEl>
                                              <p:pRg st="4" end="4"/>
                                            </p:txEl>
                                          </p:spTgt>
                                        </p:tgtEl>
                                        <p:attrNameLst>
                                          <p:attrName>style.visibility</p:attrName>
                                        </p:attrNameLst>
                                      </p:cBhvr>
                                      <p:to>
                                        <p:strVal val="visible"/>
                                      </p:to>
                                    </p:set>
                                    <p:anim calcmode="lin" valueType="num">
                                      <p:cBhvr additive="base">
                                        <p:cTn id="27" dur="500" fill="hold"/>
                                        <p:tgtEl>
                                          <p:spTgt spid="392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219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92195">
                                            <p:txEl>
                                              <p:pRg st="5" end="5"/>
                                            </p:txEl>
                                          </p:spTgt>
                                        </p:tgtEl>
                                        <p:attrNameLst>
                                          <p:attrName>style.visibility</p:attrName>
                                        </p:attrNameLst>
                                      </p:cBhvr>
                                      <p:to>
                                        <p:strVal val="visible"/>
                                      </p:to>
                                    </p:set>
                                    <p:anim calcmode="lin" valueType="num">
                                      <p:cBhvr additive="base">
                                        <p:cTn id="32" dur="500" fill="hold"/>
                                        <p:tgtEl>
                                          <p:spTgt spid="3921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219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392195">
                                            <p:txEl>
                                              <p:pRg st="6" end="6"/>
                                            </p:txEl>
                                          </p:spTgt>
                                        </p:tgtEl>
                                        <p:attrNameLst>
                                          <p:attrName>style.visibility</p:attrName>
                                        </p:attrNameLst>
                                      </p:cBhvr>
                                      <p:to>
                                        <p:strVal val="visible"/>
                                      </p:to>
                                    </p:set>
                                    <p:anim calcmode="lin" valueType="num">
                                      <p:cBhvr additive="base">
                                        <p:cTn id="37" dur="500" fill="hold"/>
                                        <p:tgtEl>
                                          <p:spTgt spid="392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219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392195">
                                            <p:txEl>
                                              <p:pRg st="7" end="7"/>
                                            </p:txEl>
                                          </p:spTgt>
                                        </p:tgtEl>
                                        <p:attrNameLst>
                                          <p:attrName>style.visibility</p:attrName>
                                        </p:attrNameLst>
                                      </p:cBhvr>
                                      <p:to>
                                        <p:strVal val="visible"/>
                                      </p:to>
                                    </p:set>
                                    <p:anim calcmode="lin" valueType="num">
                                      <p:cBhvr additive="base">
                                        <p:cTn id="42" dur="500" fill="hold"/>
                                        <p:tgtEl>
                                          <p:spTgt spid="39219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2195">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with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392195">
                                            <p:txEl>
                                              <p:pRg st="8" end="8"/>
                                            </p:txEl>
                                          </p:spTgt>
                                        </p:tgtEl>
                                        <p:attrNameLst>
                                          <p:attrName>style.visibility</p:attrName>
                                        </p:attrNameLst>
                                      </p:cBhvr>
                                      <p:to>
                                        <p:strVal val="visible"/>
                                      </p:to>
                                    </p:set>
                                    <p:anim calcmode="lin" valueType="num">
                                      <p:cBhvr additive="base">
                                        <p:cTn id="47" dur="500" fill="hold"/>
                                        <p:tgtEl>
                                          <p:spTgt spid="3921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2195">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with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392195">
                                            <p:txEl>
                                              <p:pRg st="9" end="9"/>
                                            </p:txEl>
                                          </p:spTgt>
                                        </p:tgtEl>
                                        <p:attrNameLst>
                                          <p:attrName>style.visibility</p:attrName>
                                        </p:attrNameLst>
                                      </p:cBhvr>
                                      <p:to>
                                        <p:strVal val="visible"/>
                                      </p:to>
                                    </p:set>
                                    <p:anim calcmode="lin" valueType="num">
                                      <p:cBhvr additive="base">
                                        <p:cTn id="52" dur="500" fill="hold"/>
                                        <p:tgtEl>
                                          <p:spTgt spid="39219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92195">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000"/>
                            </p:stCondLst>
                            <p:childTnLst>
                              <p:par>
                                <p:cTn id="55" presetID="2" presetClass="entr" presetSubtype="4" fill="hold" nodeType="afterEffect">
                                  <p:stCondLst>
                                    <p:cond delay="0"/>
                                  </p:stCondLst>
                                  <p:childTnLst>
                                    <p:set>
                                      <p:cBhvr>
                                        <p:cTn id="56" dur="1" fill="hold">
                                          <p:stCondLst>
                                            <p:cond delay="0"/>
                                          </p:stCondLst>
                                        </p:cTn>
                                        <p:tgtEl>
                                          <p:spTgt spid="392195">
                                            <p:txEl>
                                              <p:pRg st="10" end="10"/>
                                            </p:txEl>
                                          </p:spTgt>
                                        </p:tgtEl>
                                        <p:attrNameLst>
                                          <p:attrName>style.visibility</p:attrName>
                                        </p:attrNameLst>
                                      </p:cBhvr>
                                      <p:to>
                                        <p:strVal val="visible"/>
                                      </p:to>
                                    </p:set>
                                    <p:anim calcmode="lin" valueType="num">
                                      <p:cBhvr additive="base">
                                        <p:cTn id="57" dur="500" fill="hold"/>
                                        <p:tgtEl>
                                          <p:spTgt spid="39219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92195">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withGroup">
                            <p:stCondLst>
                              <p:cond delay="5500"/>
                            </p:stCondLst>
                            <p:childTnLst>
                              <p:par>
                                <p:cTn id="60" presetID="2" presetClass="entr" presetSubtype="4" fill="hold" nodeType="afterEffect">
                                  <p:stCondLst>
                                    <p:cond delay="0"/>
                                  </p:stCondLst>
                                  <p:childTnLst>
                                    <p:set>
                                      <p:cBhvr>
                                        <p:cTn id="61" dur="1" fill="hold">
                                          <p:stCondLst>
                                            <p:cond delay="0"/>
                                          </p:stCondLst>
                                        </p:cTn>
                                        <p:tgtEl>
                                          <p:spTgt spid="392195">
                                            <p:txEl>
                                              <p:pRg st="11" end="11"/>
                                            </p:txEl>
                                          </p:spTgt>
                                        </p:tgtEl>
                                        <p:attrNameLst>
                                          <p:attrName>style.visibility</p:attrName>
                                        </p:attrNameLst>
                                      </p:cBhvr>
                                      <p:to>
                                        <p:strVal val="visible"/>
                                      </p:to>
                                    </p:set>
                                    <p:anim calcmode="lin" valueType="num">
                                      <p:cBhvr additive="base">
                                        <p:cTn id="62" dur="500" fill="hold"/>
                                        <p:tgtEl>
                                          <p:spTgt spid="392195">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92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C00000"/>
                </a:solidFill>
                <a:effectLst>
                  <a:outerShdw blurRad="38100" dist="38100" dir="2700000" algn="tl">
                    <a:srgbClr val="000000">
                      <a:alpha val="43137"/>
                    </a:srgbClr>
                  </a:outerShdw>
                </a:effectLst>
              </a:rPr>
              <a:t>Place of Composition</a:t>
            </a:r>
          </a:p>
        </p:txBody>
      </p:sp>
      <p:sp>
        <p:nvSpPr>
          <p:cNvPr id="3" name="Content Placeholder 2"/>
          <p:cNvSpPr>
            <a:spLocks noGrp="1"/>
          </p:cNvSpPr>
          <p:nvPr>
            <p:ph idx="1"/>
          </p:nvPr>
        </p:nvSpPr>
        <p:spPr>
          <a:xfrm>
            <a:off x="1541815" y="1988037"/>
            <a:ext cx="9853015" cy="4571025"/>
          </a:xfrm>
        </p:spPr>
        <p:txBody>
          <a:bodyPr>
            <a:normAutofit lnSpcReduction="10000"/>
          </a:bodyPr>
          <a:lstStyle/>
          <a:p>
            <a:pPr marL="0" indent="0">
              <a:buNone/>
            </a:pPr>
            <a:r>
              <a:rPr lang="en-US" sz="2800" b="1" dirty="0">
                <a:solidFill>
                  <a:srgbClr val="FFFF00"/>
                </a:solidFill>
                <a:effectLst>
                  <a:outerShdw blurRad="38100" dist="38100" dir="2700000" algn="tl">
                    <a:srgbClr val="000000">
                      <a:alpha val="43137"/>
                    </a:srgbClr>
                  </a:outerShdw>
                </a:effectLst>
              </a:rPr>
              <a:t>Peter says that he wrote this work from “Babylon”: “She, the one co-chosen with you in Babylon…greets you” (5:13).</a:t>
            </a:r>
          </a:p>
          <a:p>
            <a:r>
              <a:rPr lang="en-US" sz="2400" i="1" dirty="0">
                <a:solidFill>
                  <a:schemeClr val="tx1"/>
                </a:solidFill>
              </a:rPr>
              <a:t>The use of the feminine pronoun, as in 2 John, probably refers to a Christian community.</a:t>
            </a:r>
          </a:p>
          <a:p>
            <a:r>
              <a:rPr lang="en-US" sz="2400" i="1" dirty="0">
                <a:solidFill>
                  <a:schemeClr val="tx1"/>
                </a:solidFill>
              </a:rPr>
              <a:t>There are three candidates for Babylon in the 1</a:t>
            </a:r>
            <a:r>
              <a:rPr lang="en-US" sz="2400" i="1" baseline="30000" dirty="0">
                <a:solidFill>
                  <a:schemeClr val="tx1"/>
                </a:solidFill>
              </a:rPr>
              <a:t>st</a:t>
            </a:r>
            <a:r>
              <a:rPr lang="en-US" sz="2400" i="1" dirty="0">
                <a:solidFill>
                  <a:schemeClr val="tx1"/>
                </a:solidFill>
              </a:rPr>
              <a:t> century:</a:t>
            </a:r>
          </a:p>
          <a:p>
            <a:pPr lvl="1"/>
            <a:r>
              <a:rPr lang="en-US" sz="2000" b="1" dirty="0">
                <a:solidFill>
                  <a:schemeClr val="tx1"/>
                </a:solidFill>
              </a:rPr>
              <a:t>Babylon in Egypt (a military fort)</a:t>
            </a:r>
          </a:p>
          <a:p>
            <a:pPr lvl="1"/>
            <a:r>
              <a:rPr lang="en-US" sz="2000" b="1" dirty="0">
                <a:solidFill>
                  <a:schemeClr val="tx1"/>
                </a:solidFill>
              </a:rPr>
              <a:t>Babylon in Mesopotamia (head of the ancient empire of Nebuchadnezzar)</a:t>
            </a:r>
          </a:p>
          <a:p>
            <a:pPr lvl="1"/>
            <a:r>
              <a:rPr lang="en-US" sz="2000" b="1" dirty="0">
                <a:solidFill>
                  <a:schemeClr val="tx1"/>
                </a:solidFill>
              </a:rPr>
              <a:t>Babylon as a cryptic name for Rome (cf. 2 Esdras 3:1, 28; Baruch 11:1; 67:7; Sibylline Oracles 5:143, 157; Rv. 17:6, 9, 18; 18:2; 19:2)</a:t>
            </a:r>
          </a:p>
        </p:txBody>
      </p:sp>
    </p:spTree>
    <p:extLst>
      <p:ext uri="{BB962C8B-B14F-4D97-AF65-F5344CB8AC3E}">
        <p14:creationId xmlns:p14="http://schemas.microsoft.com/office/powerpoint/2010/main" val="22014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Argument</a:t>
            </a:r>
          </a:p>
        </p:txBody>
      </p:sp>
      <p:sp>
        <p:nvSpPr>
          <p:cNvPr id="3" name="Content Placeholder 2"/>
          <p:cNvSpPr>
            <a:spLocks noGrp="1"/>
          </p:cNvSpPr>
          <p:nvPr>
            <p:ph idx="1"/>
          </p:nvPr>
        </p:nvSpPr>
        <p:spPr>
          <a:xfrm>
            <a:off x="1154954" y="2603499"/>
            <a:ext cx="10099200" cy="4043485"/>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The Christian life is lived out in an alien world (1:1—2:10).</a:t>
            </a:r>
          </a:p>
          <a:p>
            <a:r>
              <a:rPr lang="en-US" sz="2400" i="1" dirty="0">
                <a:solidFill>
                  <a:schemeClr val="tx1"/>
                </a:solidFill>
              </a:rPr>
              <a:t>While the heavenly future is bright with hope, the present world is rife with suffering (1:3-9).</a:t>
            </a:r>
          </a:p>
          <a:p>
            <a:r>
              <a:rPr lang="en-US" sz="2400" i="1" dirty="0">
                <a:solidFill>
                  <a:schemeClr val="tx1"/>
                </a:solidFill>
              </a:rPr>
              <a:t>The prophets and even angels focused on the sufferings of Christ (1:10-12).</a:t>
            </a:r>
          </a:p>
          <a:p>
            <a:r>
              <a:rPr lang="en-US" sz="2400" i="1" dirty="0">
                <a:solidFill>
                  <a:schemeClr val="tx1"/>
                </a:solidFill>
              </a:rPr>
              <a:t>In the midst of such opposing forces, the Christian is called to live a life of holiness, love and spiritual maturation (1:13—2:3).</a:t>
            </a:r>
          </a:p>
          <a:p>
            <a:r>
              <a:rPr lang="en-US" sz="2400" i="1" dirty="0">
                <a:solidFill>
                  <a:schemeClr val="tx1"/>
                </a:solidFill>
              </a:rPr>
              <a:t>Believers are God’s chosen people, a spiritual house, a holy priesthood and the living stones in a spiritual temple (2:4-12).</a:t>
            </a:r>
          </a:p>
        </p:txBody>
      </p:sp>
    </p:spTree>
    <p:extLst>
      <p:ext uri="{BB962C8B-B14F-4D97-AF65-F5344CB8AC3E}">
        <p14:creationId xmlns:p14="http://schemas.microsoft.com/office/powerpoint/2010/main" val="78589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0246" y="457201"/>
            <a:ext cx="10287000" cy="615461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As the new people of God, Christians must behave appropriately in all structures of society, even though the prevailing culture stands against them (2:11—3:7). This includes:</a:t>
            </a:r>
          </a:p>
          <a:p>
            <a:r>
              <a:rPr lang="en-US" sz="2400" i="1" dirty="0">
                <a:solidFill>
                  <a:schemeClr val="tx1"/>
                </a:solidFill>
              </a:rPr>
              <a:t>Respect for the civil authorities (2:13-17)</a:t>
            </a:r>
          </a:p>
          <a:p>
            <a:r>
              <a:rPr lang="en-US" sz="2400" i="1" dirty="0">
                <a:solidFill>
                  <a:schemeClr val="tx1"/>
                </a:solidFill>
              </a:rPr>
              <a:t>Submission to superiors (2:18-25)</a:t>
            </a:r>
          </a:p>
          <a:p>
            <a:r>
              <a:rPr lang="en-US" sz="2400" i="1" dirty="0">
                <a:solidFill>
                  <a:schemeClr val="tx1"/>
                </a:solidFill>
              </a:rPr>
              <a:t>Mutually appropriate behavior between spouses (3:1-7)</a:t>
            </a:r>
          </a:p>
          <a:p>
            <a:pPr marL="0" indent="0">
              <a:buNone/>
            </a:pPr>
            <a:r>
              <a:rPr lang="en-US" sz="2800" b="1" dirty="0">
                <a:solidFill>
                  <a:srgbClr val="FF0000"/>
                </a:solidFill>
                <a:effectLst>
                  <a:outerShdw blurRad="38100" dist="38100" dir="2700000" algn="tl">
                    <a:srgbClr val="000000">
                      <a:alpha val="43137"/>
                    </a:srgbClr>
                  </a:outerShdw>
                </a:effectLst>
              </a:rPr>
              <a:t>When opposition arises, Christians must make sure it is undeserved (3:8—4:19).</a:t>
            </a:r>
          </a:p>
          <a:p>
            <a:r>
              <a:rPr lang="en-US" sz="2400" i="1" dirty="0">
                <a:solidFill>
                  <a:schemeClr val="tx1"/>
                </a:solidFill>
              </a:rPr>
              <a:t>In God’s eyes, it is praiseworthy to suffer for what is right, just as Christ also suffered unjustly (3:8—4:1).</a:t>
            </a:r>
          </a:p>
          <a:p>
            <a:r>
              <a:rPr lang="en-US" sz="2400" i="1" dirty="0">
                <a:solidFill>
                  <a:schemeClr val="tx1"/>
                </a:solidFill>
              </a:rPr>
              <a:t>Certainly believers must not fall into sinful behaviors, but must live a life full of Christian grace (4:2-11).</a:t>
            </a:r>
          </a:p>
        </p:txBody>
      </p:sp>
    </p:spTree>
    <p:extLst>
      <p:ext uri="{BB962C8B-B14F-4D97-AF65-F5344CB8AC3E}">
        <p14:creationId xmlns:p14="http://schemas.microsoft.com/office/powerpoint/2010/main" val="14694404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002323"/>
            <a:ext cx="10116784" cy="5017477"/>
          </a:xfrm>
        </p:spPr>
        <p:txBody>
          <a:bodyPr>
            <a:normAutofit/>
          </a:bodyPr>
          <a:lstStyle/>
          <a:p>
            <a:r>
              <a:rPr lang="en-US" sz="2400" i="1" dirty="0">
                <a:solidFill>
                  <a:schemeClr val="tx1"/>
                </a:solidFill>
              </a:rPr>
              <a:t>Suffering in a unjust world is only to be expected (4:12-19).</a:t>
            </a:r>
          </a:p>
          <a:p>
            <a:pPr marL="0" indent="0">
              <a:buNone/>
            </a:pPr>
            <a:r>
              <a:rPr lang="en-US" sz="2800" b="1" dirty="0">
                <a:solidFill>
                  <a:srgbClr val="FF0000"/>
                </a:solidFill>
                <a:effectLst>
                  <a:outerShdw blurRad="38100" dist="38100" dir="2700000" algn="tl">
                    <a:srgbClr val="000000">
                      <a:alpha val="43137"/>
                    </a:srgbClr>
                  </a:outerShdw>
                </a:effectLst>
              </a:rPr>
              <a:t>Just as righteous life in an alien culture is important, so also is appropriate behavior within the Christian community (5:1-11).</a:t>
            </a:r>
          </a:p>
          <a:p>
            <a:r>
              <a:rPr lang="en-US" sz="2400" i="1" dirty="0">
                <a:solidFill>
                  <a:schemeClr val="tx1"/>
                </a:solidFill>
              </a:rPr>
              <a:t>Christian leaders must serve selflessly out of godly motives (5:1-4).</a:t>
            </a:r>
          </a:p>
          <a:p>
            <a:r>
              <a:rPr lang="en-US" sz="2400" i="1" dirty="0">
                <a:solidFill>
                  <a:schemeClr val="tx1"/>
                </a:solidFill>
              </a:rPr>
              <a:t>The young must give deference to those who are older (5:5-7).</a:t>
            </a:r>
          </a:p>
          <a:p>
            <a:r>
              <a:rPr lang="en-US" sz="2400" i="1" dirty="0">
                <a:solidFill>
                  <a:schemeClr val="tx1"/>
                </a:solidFill>
              </a:rPr>
              <a:t>All Christians must be on guard again the devil (5:8-9).</a:t>
            </a:r>
          </a:p>
          <a:p>
            <a:r>
              <a:rPr lang="en-US" sz="2400" i="1" dirty="0">
                <a:solidFill>
                  <a:schemeClr val="tx1"/>
                </a:solidFill>
              </a:rPr>
              <a:t>Finally, they must remember that suffering is temporary (5:10-11).</a:t>
            </a:r>
          </a:p>
          <a:p>
            <a:endParaRPr lang="en-US" sz="2400" i="1" dirty="0">
              <a:solidFill>
                <a:schemeClr val="tx1"/>
              </a:solidFill>
            </a:endParaRPr>
          </a:p>
        </p:txBody>
      </p:sp>
    </p:spTree>
    <p:extLst>
      <p:ext uri="{BB962C8B-B14F-4D97-AF65-F5344CB8AC3E}">
        <p14:creationId xmlns:p14="http://schemas.microsoft.com/office/powerpoint/2010/main" val="41581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1 Peter</a:t>
            </a:r>
          </a:p>
        </p:txBody>
      </p:sp>
    </p:spTree>
    <p:extLst>
      <p:ext uri="{BB962C8B-B14F-4D97-AF65-F5344CB8AC3E}">
        <p14:creationId xmlns:p14="http://schemas.microsoft.com/office/powerpoint/2010/main" val="15773439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405" y="958678"/>
            <a:ext cx="8761413" cy="706964"/>
          </a:xfrm>
        </p:spPr>
        <p:txBody>
          <a:bodyPr/>
          <a:lstStyle/>
          <a:p>
            <a:pPr algn="ctr"/>
            <a:r>
              <a:rPr lang="en-US" b="1" dirty="0">
                <a:solidFill>
                  <a:srgbClr val="FFC000"/>
                </a:solidFill>
                <a:effectLst>
                  <a:outerShdw blurRad="38100" dist="38100" dir="2700000" algn="tl">
                    <a:srgbClr val="000000">
                      <a:alpha val="43137"/>
                    </a:srgbClr>
                  </a:outerShdw>
                </a:effectLst>
              </a:rPr>
              <a:t>How is/was the gospel preached to “the dead”?</a:t>
            </a:r>
          </a:p>
        </p:txBody>
      </p:sp>
      <p:sp>
        <p:nvSpPr>
          <p:cNvPr id="3" name="Content Placeholder 2"/>
          <p:cNvSpPr>
            <a:spLocks noGrp="1"/>
          </p:cNvSpPr>
          <p:nvPr>
            <p:ph sz="half" idx="1"/>
          </p:nvPr>
        </p:nvSpPr>
        <p:spPr>
          <a:xfrm>
            <a:off x="339213" y="3193438"/>
            <a:ext cx="5640899" cy="3416300"/>
          </a:xfrm>
          <a:solidFill>
            <a:schemeClr val="accent5">
              <a:lumMod val="40000"/>
              <a:lumOff val="60000"/>
            </a:schemeClr>
          </a:solidFill>
          <a:ln>
            <a:solidFill>
              <a:schemeClr val="tx1"/>
            </a:solidFill>
          </a:ln>
        </p:spPr>
        <p:txBody>
          <a:bodyPr>
            <a:normAutofit fontScale="85000" lnSpcReduction="20000"/>
          </a:bodyPr>
          <a:lstStyle/>
          <a:p>
            <a:pPr marL="0" indent="0">
              <a:buNone/>
            </a:pPr>
            <a:r>
              <a:rPr lang="en-US" sz="3000" b="1" dirty="0">
                <a:solidFill>
                  <a:schemeClr val="accent5">
                    <a:lumMod val="50000"/>
                  </a:schemeClr>
                </a:solidFill>
                <a:effectLst>
                  <a:outerShdw blurRad="38100" dist="38100" dir="2700000" algn="tl">
                    <a:srgbClr val="000000">
                      <a:alpha val="43137"/>
                    </a:srgbClr>
                  </a:outerShdw>
                </a:effectLst>
              </a:rPr>
              <a:t>Some Early Church Fathers</a:t>
            </a:r>
          </a:p>
          <a:p>
            <a:r>
              <a:rPr lang="en-US" sz="2600" i="1" dirty="0">
                <a:solidFill>
                  <a:schemeClr val="tx1"/>
                </a:solidFill>
              </a:rPr>
              <a:t>The reference to “spirits in prison” (3:19) was linked to “the dead” (4:6) to suggest that between his death and resurrection, Christ preached the gospel in the underworld.</a:t>
            </a:r>
          </a:p>
          <a:p>
            <a:r>
              <a:rPr lang="en-US" sz="2600" i="1" dirty="0">
                <a:solidFill>
                  <a:schemeClr val="tx1"/>
                </a:solidFill>
              </a:rPr>
              <a:t>This, along with Mt. 12:40; Ac. 2:27; Ep 4:9, is the origin of the phrase in the Apostles’ Creed that Christ “descended into hell”.</a:t>
            </a:r>
          </a:p>
        </p:txBody>
      </p:sp>
      <p:sp>
        <p:nvSpPr>
          <p:cNvPr id="4" name="Content Placeholder 3"/>
          <p:cNvSpPr>
            <a:spLocks noGrp="1"/>
          </p:cNvSpPr>
          <p:nvPr>
            <p:ph sz="half" idx="2"/>
          </p:nvPr>
        </p:nvSpPr>
        <p:spPr>
          <a:xfrm>
            <a:off x="6208712" y="3193436"/>
            <a:ext cx="5634243" cy="3416301"/>
          </a:xfrm>
          <a:solidFill>
            <a:schemeClr val="accent5">
              <a:lumMod val="60000"/>
              <a:lumOff val="40000"/>
            </a:schemeClr>
          </a:solidFill>
          <a:ln>
            <a:solidFill>
              <a:schemeClr val="tx1"/>
            </a:solidFill>
          </a:ln>
        </p:spPr>
        <p:txBody>
          <a:bodyPr>
            <a:normAutofit fontScale="85000" lnSpcReduction="20000"/>
          </a:bodyPr>
          <a:lstStyle/>
          <a:p>
            <a:pPr marL="0" indent="0">
              <a:buNone/>
            </a:pPr>
            <a:r>
              <a:rPr lang="en-US" sz="3000" b="1" dirty="0">
                <a:solidFill>
                  <a:schemeClr val="accent5">
                    <a:lumMod val="50000"/>
                  </a:schemeClr>
                </a:solidFill>
                <a:effectLst>
                  <a:outerShdw blurRad="38100" dist="38100" dir="2700000" algn="tl">
                    <a:srgbClr val="000000">
                      <a:alpha val="43137"/>
                    </a:srgbClr>
                  </a:outerShdw>
                </a:effectLst>
              </a:rPr>
              <a:t>Augustine and Others</a:t>
            </a:r>
          </a:p>
          <a:p>
            <a:r>
              <a:rPr lang="en-US" sz="2600" i="1" dirty="0">
                <a:solidFill>
                  <a:schemeClr val="tx1"/>
                </a:solidFill>
              </a:rPr>
              <a:t>Others suggested that this preaching was through the Spirit of Christ in Noah to those who </a:t>
            </a:r>
            <a:r>
              <a:rPr lang="en-US" sz="2600" i="1" u="sng" dirty="0">
                <a:solidFill>
                  <a:schemeClr val="tx1"/>
                </a:solidFill>
              </a:rPr>
              <a:t>now</a:t>
            </a:r>
            <a:r>
              <a:rPr lang="en-US" sz="2600" i="1" dirty="0">
                <a:solidFill>
                  <a:schemeClr val="tx1"/>
                </a:solidFill>
              </a:rPr>
              <a:t> are dead (but were still living when the gospel was preached to them).</a:t>
            </a:r>
          </a:p>
          <a:p>
            <a:r>
              <a:rPr lang="en-US" sz="2600" i="1" dirty="0">
                <a:solidFill>
                  <a:schemeClr val="tx1"/>
                </a:solidFill>
              </a:rPr>
              <a:t>The NASB adds the word “now” to 3:19, even though it is absent in the Greek text, to reinforce this interpretation.</a:t>
            </a:r>
          </a:p>
        </p:txBody>
      </p:sp>
      <p:sp>
        <p:nvSpPr>
          <p:cNvPr id="5" name="TextBox 4"/>
          <p:cNvSpPr txBox="1"/>
          <p:nvPr/>
        </p:nvSpPr>
        <p:spPr>
          <a:xfrm>
            <a:off x="737419" y="2212262"/>
            <a:ext cx="10810568" cy="954107"/>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Peter’s language in 3:19 and 4:6 has occasioned much discussion from ancient times.</a:t>
            </a:r>
          </a:p>
        </p:txBody>
      </p:sp>
    </p:spTree>
    <p:extLst>
      <p:ext uri="{BB962C8B-B14F-4D97-AF65-F5344CB8AC3E}">
        <p14:creationId xmlns:p14="http://schemas.microsoft.com/office/powerpoint/2010/main" val="38033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randombar(horizontal)">
                                      <p:cBhvr>
                                        <p:cTn id="14" dur="500"/>
                                        <p:tgtEl>
                                          <p:spTgt spid="3">
                                            <p:bg/>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bg/>
                                          </p:spTgt>
                                        </p:tgtEl>
                                        <p:attrNameLst>
                                          <p:attrName>style.visibility</p:attrName>
                                        </p:attrNameLst>
                                      </p:cBhvr>
                                      <p:to>
                                        <p:strVal val="visible"/>
                                      </p:to>
                                    </p:set>
                                    <p:animEffect transition="in" filter="randombar(horizontal)">
                                      <p:cBhvr>
                                        <p:cTn id="34" dur="500"/>
                                        <p:tgtEl>
                                          <p:spTgt spid="4">
                                            <p:bg/>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additive="base">
                                        <p:cTn id="4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2 Peter</a:t>
            </a:r>
          </a:p>
        </p:txBody>
      </p:sp>
    </p:spTree>
    <p:extLst>
      <p:ext uri="{BB962C8B-B14F-4D97-AF65-F5344CB8AC3E}">
        <p14:creationId xmlns:p14="http://schemas.microsoft.com/office/powerpoint/2010/main" val="19801305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altLang="en-US" sz="4800" b="1" dirty="0">
                <a:solidFill>
                  <a:srgbClr val="C00000"/>
                </a:solidFill>
                <a:effectLst>
                  <a:outerShdw blurRad="38100" dist="38100" dir="2700000" algn="tl">
                    <a:srgbClr val="000000">
                      <a:alpha val="43137"/>
                    </a:srgbClr>
                  </a:outerShdw>
                </a:effectLst>
                <a:latin typeface="Rockwell Extra Bold" pitchFamily="18" charset="0"/>
              </a:rPr>
              <a:t>A Controversial Letter</a:t>
            </a:r>
          </a:p>
        </p:txBody>
      </p:sp>
      <p:sp>
        <p:nvSpPr>
          <p:cNvPr id="89091" name="Rectangle 3"/>
          <p:cNvSpPr>
            <a:spLocks noGrp="1" noChangeArrowheads="1"/>
          </p:cNvSpPr>
          <p:nvPr>
            <p:ph type="body" idx="1"/>
          </p:nvPr>
        </p:nvSpPr>
        <p:spPr>
          <a:xfrm>
            <a:off x="1424354" y="1952868"/>
            <a:ext cx="10047739" cy="4588609"/>
          </a:xfrm>
        </p:spPr>
        <p:txBody>
          <a:bodyPr>
            <a:normAutofit/>
          </a:bodyPr>
          <a:lstStyle/>
          <a:p>
            <a:pPr eaLnBrk="1" hangingPunct="1">
              <a:lnSpc>
                <a:spcPct val="90000"/>
              </a:lnSpc>
              <a:buFont typeface="Wingdings" panose="05000000000000000000" pitchFamily="2" charset="2"/>
              <a:buNone/>
              <a:defRPr/>
            </a:pPr>
            <a:r>
              <a:rPr lang="en-US" altLang="en-US" sz="3000" b="1" dirty="0">
                <a:solidFill>
                  <a:srgbClr val="FFFF00"/>
                </a:solidFill>
                <a:effectLst>
                  <a:outerShdw blurRad="38100" dist="38100" dir="2700000" algn="tl">
                    <a:srgbClr val="000000">
                      <a:alpha val="43137"/>
                    </a:srgbClr>
                  </a:outerShdw>
                </a:effectLst>
              </a:rPr>
              <a:t>From ancient times, 2 Peter has been surrounded by controversy.</a:t>
            </a:r>
          </a:p>
          <a:p>
            <a:pPr eaLnBrk="1" hangingPunct="1">
              <a:lnSpc>
                <a:spcPct val="90000"/>
              </a:lnSpc>
              <a:defRPr/>
            </a:pPr>
            <a:r>
              <a:rPr lang="en-US" altLang="en-US" sz="2400" i="1" dirty="0">
                <a:solidFill>
                  <a:schemeClr val="tx1"/>
                </a:solidFill>
              </a:rPr>
              <a:t>It had relatively late circulation among the post-apostolic churches (unknown to most until about AD 200).</a:t>
            </a:r>
          </a:p>
          <a:p>
            <a:pPr eaLnBrk="1" hangingPunct="1">
              <a:lnSpc>
                <a:spcPct val="90000"/>
              </a:lnSpc>
              <a:defRPr/>
            </a:pPr>
            <a:r>
              <a:rPr lang="en-US" altLang="en-US" sz="2400" i="1" dirty="0">
                <a:solidFill>
                  <a:schemeClr val="tx1"/>
                </a:solidFill>
              </a:rPr>
              <a:t>Much of the content mirrors what is in Jude.</a:t>
            </a:r>
          </a:p>
          <a:p>
            <a:pPr eaLnBrk="1" hangingPunct="1">
              <a:lnSpc>
                <a:spcPct val="90000"/>
              </a:lnSpc>
              <a:defRPr/>
            </a:pPr>
            <a:r>
              <a:rPr lang="en-US" altLang="en-US" sz="2400" i="1" dirty="0">
                <a:solidFill>
                  <a:schemeClr val="tx1"/>
                </a:solidFill>
              </a:rPr>
              <a:t>Like Jude, it contains references to non-canonical Jewish literature (the </a:t>
            </a:r>
            <a:r>
              <a:rPr lang="en-US" altLang="en-US" sz="2400" i="1" dirty="0" err="1">
                <a:solidFill>
                  <a:schemeClr val="tx1"/>
                </a:solidFill>
              </a:rPr>
              <a:t>Pseudepigrapha</a:t>
            </a:r>
            <a:r>
              <a:rPr lang="en-US" altLang="en-US" sz="2400" i="1" dirty="0">
                <a:solidFill>
                  <a:schemeClr val="tx1"/>
                </a:solidFill>
              </a:rPr>
              <a:t>).</a:t>
            </a:r>
          </a:p>
          <a:p>
            <a:pPr eaLnBrk="1" hangingPunct="1">
              <a:lnSpc>
                <a:spcPct val="90000"/>
              </a:lnSpc>
              <a:defRPr/>
            </a:pPr>
            <a:r>
              <a:rPr lang="en-US" altLang="en-US" sz="2400" i="1" dirty="0">
                <a:solidFill>
                  <a:schemeClr val="tx1"/>
                </a:solidFill>
              </a:rPr>
              <a:t>In modern times, some historical-critical scholars have dismissed it as a secondary document not written by Peter and not worthy of the canon.</a:t>
            </a:r>
          </a:p>
        </p:txBody>
      </p:sp>
      <p:sp>
        <p:nvSpPr>
          <p:cNvPr id="2" name="Slide Number Placeholder 1"/>
          <p:cNvSpPr>
            <a:spLocks noGrp="1"/>
          </p:cNvSpPr>
          <p:nvPr>
            <p:ph type="sldNum" sz="quarter" idx="12"/>
          </p:nvPr>
        </p:nvSpPr>
        <p:spPr/>
        <p:txBody>
          <a:bodyPr/>
          <a:lstStyle/>
          <a:p>
            <a:pPr>
              <a:defRPr/>
            </a:pPr>
            <a:fld id="{CAF0D157-CB17-4F1F-82FC-4300E936418C}" type="slidenum">
              <a:rPr lang="en-US" altLang="en-US"/>
              <a:pPr>
                <a:defRPr/>
              </a:pPr>
              <a:t>137</a:t>
            </a:fld>
            <a:endParaRPr lang="en-US" altLang="en-US"/>
          </a:p>
        </p:txBody>
      </p:sp>
    </p:spTree>
    <p:extLst>
      <p:ext uri="{BB962C8B-B14F-4D97-AF65-F5344CB8AC3E}">
        <p14:creationId xmlns:p14="http://schemas.microsoft.com/office/powerpoint/2010/main" val="155577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60461" y="709934"/>
            <a:ext cx="8761413" cy="706964"/>
          </a:xfrm>
        </p:spPr>
        <p:txBody>
          <a:bodyPr/>
          <a:lstStyle/>
          <a:p>
            <a:pPr eaLnBrk="1" hangingPunct="1">
              <a:defRPr/>
            </a:pPr>
            <a:r>
              <a:rPr lang="en-US" altLang="en-US" sz="4800" b="1" dirty="0">
                <a:solidFill>
                  <a:srgbClr val="C00000"/>
                </a:solidFill>
                <a:effectLst>
                  <a:outerShdw blurRad="38100" dist="38100" dir="2700000" algn="tl">
                    <a:srgbClr val="000000">
                      <a:alpha val="43137"/>
                    </a:srgbClr>
                  </a:outerShdw>
                </a:effectLst>
                <a:latin typeface="Rockwell Extra Bold" pitchFamily="18" charset="0"/>
              </a:rPr>
              <a:t>Authorship</a:t>
            </a:r>
          </a:p>
        </p:txBody>
      </p:sp>
      <p:sp>
        <p:nvSpPr>
          <p:cNvPr id="90115" name="Rectangle 3"/>
          <p:cNvSpPr>
            <a:spLocks noGrp="1" noChangeArrowheads="1"/>
          </p:cNvSpPr>
          <p:nvPr>
            <p:ph type="body" idx="1"/>
          </p:nvPr>
        </p:nvSpPr>
        <p:spPr>
          <a:xfrm>
            <a:off x="1981200" y="1600200"/>
            <a:ext cx="8921262" cy="5081954"/>
          </a:xfrm>
        </p:spPr>
        <p:txBody>
          <a:bodyPr/>
          <a:lstStyle/>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At first glance, 2 Peter seems authentic.</a:t>
            </a:r>
          </a:p>
          <a:p>
            <a:pPr eaLnBrk="1" hangingPunct="1">
              <a:lnSpc>
                <a:spcPct val="90000"/>
              </a:lnSpc>
              <a:defRPr/>
            </a:pPr>
            <a:r>
              <a:rPr lang="en-US" altLang="en-US" sz="2400" i="1" dirty="0">
                <a:solidFill>
                  <a:schemeClr val="tx1"/>
                </a:solidFill>
              </a:rPr>
              <a:t>It claims to have been written by Peter.</a:t>
            </a:r>
          </a:p>
          <a:p>
            <a:pPr eaLnBrk="1" hangingPunct="1">
              <a:lnSpc>
                <a:spcPct val="90000"/>
              </a:lnSpc>
              <a:defRPr/>
            </a:pPr>
            <a:r>
              <a:rPr lang="en-US" altLang="en-US" sz="2400" i="1" dirty="0">
                <a:solidFill>
                  <a:schemeClr val="tx1"/>
                </a:solidFill>
              </a:rPr>
              <a:t>It alludes to Jesus’ prediction that Peter would become a martyr (1:14; cf. Jn. 21:18-19).</a:t>
            </a:r>
          </a:p>
          <a:p>
            <a:pPr eaLnBrk="1" hangingPunct="1">
              <a:lnSpc>
                <a:spcPct val="90000"/>
              </a:lnSpc>
              <a:defRPr/>
            </a:pPr>
            <a:r>
              <a:rPr lang="en-US" altLang="en-US" sz="2400" i="1" dirty="0">
                <a:solidFill>
                  <a:schemeClr val="tx1"/>
                </a:solidFill>
              </a:rPr>
              <a:t>It recalls the transfiguration, an event experienced by only three of the disciples, one of whom was Peter (1:16-18; Mt. 17:1ff.//Mk. 9:2ff.//Lk. 9:28ff.).</a:t>
            </a:r>
          </a:p>
          <a:p>
            <a:pPr eaLnBrk="1" hangingPunct="1">
              <a:lnSpc>
                <a:spcPct val="90000"/>
              </a:lnSpc>
              <a:defRPr/>
            </a:pPr>
            <a:r>
              <a:rPr lang="en-US" altLang="en-US" sz="2400" i="1" dirty="0">
                <a:solidFill>
                  <a:schemeClr val="tx1"/>
                </a:solidFill>
              </a:rPr>
              <a:t>It alludes to the Book of 1 Peter (3:1).</a:t>
            </a:r>
          </a:p>
          <a:p>
            <a:pPr eaLnBrk="1" hangingPunct="1">
              <a:lnSpc>
                <a:spcPct val="90000"/>
              </a:lnSpc>
              <a:defRPr/>
            </a:pPr>
            <a:r>
              <a:rPr lang="en-US" altLang="en-US" sz="2400" i="1" dirty="0">
                <a:solidFill>
                  <a:schemeClr val="tx1"/>
                </a:solidFill>
              </a:rPr>
              <a:t>It describes Paul as a “dear brother” (3:15; cf. Ac. 15:22; Ga. 1:18; 2:9).</a:t>
            </a:r>
          </a:p>
        </p:txBody>
      </p:sp>
      <p:sp>
        <p:nvSpPr>
          <p:cNvPr id="2" name="Slide Number Placeholder 1"/>
          <p:cNvSpPr>
            <a:spLocks noGrp="1"/>
          </p:cNvSpPr>
          <p:nvPr>
            <p:ph type="sldNum" sz="quarter" idx="12"/>
          </p:nvPr>
        </p:nvSpPr>
        <p:spPr/>
        <p:txBody>
          <a:bodyPr/>
          <a:lstStyle/>
          <a:p>
            <a:pPr>
              <a:defRPr/>
            </a:pPr>
            <a:fld id="{2C16C03F-579D-4E27-914E-A8F64D60E97B}" type="slidenum">
              <a:rPr lang="en-US" altLang="en-US"/>
              <a:pPr>
                <a:defRPr/>
              </a:pPr>
              <a:t>138</a:t>
            </a:fld>
            <a:endParaRPr lang="en-US" altLang="en-US"/>
          </a:p>
        </p:txBody>
      </p:sp>
    </p:spTree>
    <p:extLst>
      <p:ext uri="{BB962C8B-B14F-4D97-AF65-F5344CB8AC3E}">
        <p14:creationId xmlns:p14="http://schemas.microsoft.com/office/powerpoint/2010/main" val="351061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471246" y="79375"/>
            <a:ext cx="8229600" cy="1139825"/>
          </a:xfrm>
        </p:spPr>
        <p:txBody>
          <a:bodyPr/>
          <a:lstStyle/>
          <a:p>
            <a:pPr eaLnBrk="1" hangingPunct="1">
              <a:defRPr/>
            </a:pPr>
            <a:r>
              <a:rPr lang="en-US" altLang="en-US" sz="4800" b="1" dirty="0">
                <a:solidFill>
                  <a:srgbClr val="C00000"/>
                </a:solidFill>
                <a:effectLst>
                  <a:outerShdw blurRad="38100" dist="38100" dir="2700000" algn="tl">
                    <a:srgbClr val="000000">
                      <a:alpha val="43137"/>
                    </a:srgbClr>
                  </a:outerShdw>
                </a:effectLst>
                <a:latin typeface="Rockwell Extra Bold" pitchFamily="18" charset="0"/>
              </a:rPr>
              <a:t>External Objections</a:t>
            </a:r>
          </a:p>
        </p:txBody>
      </p:sp>
      <p:sp>
        <p:nvSpPr>
          <p:cNvPr id="92163" name="Rectangle 3"/>
          <p:cNvSpPr>
            <a:spLocks noGrp="1" noChangeArrowheads="1"/>
          </p:cNvSpPr>
          <p:nvPr>
            <p:ph type="body" idx="1"/>
          </p:nvPr>
        </p:nvSpPr>
        <p:spPr>
          <a:xfrm>
            <a:off x="1981199" y="1219200"/>
            <a:ext cx="9026769" cy="5234354"/>
          </a:xfrm>
        </p:spPr>
        <p:txBody>
          <a:bodyPr>
            <a:normAutofit/>
          </a:bodyPr>
          <a:lstStyle/>
          <a:p>
            <a:pPr eaLnBrk="1" hangingPunct="1">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Given these marks of authenticity, why then is there doubt?</a:t>
            </a:r>
          </a:p>
          <a:p>
            <a:pPr eaLnBrk="1" hangingPunct="1">
              <a:defRPr/>
            </a:pPr>
            <a:r>
              <a:rPr lang="en-US" altLang="en-US" sz="2400" i="1" dirty="0">
                <a:solidFill>
                  <a:schemeClr val="tx1"/>
                </a:solidFill>
              </a:rPr>
              <a:t>In the early church, 2 Peter belongs to half a dozen books that were disputed, even though they eventually were accepted as canonical.</a:t>
            </a:r>
          </a:p>
          <a:p>
            <a:pPr eaLnBrk="1" hangingPunct="1">
              <a:defRPr/>
            </a:pPr>
            <a:r>
              <a:rPr lang="en-US" altLang="en-US" sz="2400" i="1" dirty="0">
                <a:solidFill>
                  <a:schemeClr val="tx1"/>
                </a:solidFill>
              </a:rPr>
              <a:t>Not until the time of Origen (3</a:t>
            </a:r>
            <a:r>
              <a:rPr lang="en-US" altLang="en-US" sz="2400" i="1" baseline="30000" dirty="0">
                <a:solidFill>
                  <a:schemeClr val="tx1"/>
                </a:solidFill>
              </a:rPr>
              <a:t>rd</a:t>
            </a:r>
            <a:r>
              <a:rPr lang="en-US" altLang="en-US" sz="2400" i="1" dirty="0">
                <a:solidFill>
                  <a:schemeClr val="tx1"/>
                </a:solidFill>
              </a:rPr>
              <a:t> century) is 2 Peter directly referenced by any of the early Christian leaders, and even then, Origen acknowledges the work as disputed.</a:t>
            </a:r>
          </a:p>
          <a:p>
            <a:pPr eaLnBrk="1" hangingPunct="1">
              <a:defRPr/>
            </a:pPr>
            <a:r>
              <a:rPr lang="en-US" altLang="en-US" sz="2400" i="1" dirty="0">
                <a:solidFill>
                  <a:schemeClr val="tx1"/>
                </a:solidFill>
              </a:rPr>
              <a:t>At least one early Christian writer, </a:t>
            </a:r>
            <a:r>
              <a:rPr lang="en-US" altLang="en-US" sz="2400" i="1" dirty="0" err="1">
                <a:solidFill>
                  <a:schemeClr val="tx1"/>
                </a:solidFill>
              </a:rPr>
              <a:t>Didymas</a:t>
            </a:r>
            <a:r>
              <a:rPr lang="en-US" altLang="en-US" sz="2400" i="1" dirty="0">
                <a:solidFill>
                  <a:schemeClr val="tx1"/>
                </a:solidFill>
              </a:rPr>
              <a:t>, bluntly said the work was spurious (4</a:t>
            </a:r>
            <a:r>
              <a:rPr lang="en-US" altLang="en-US" sz="2400" i="1" baseline="30000" dirty="0">
                <a:solidFill>
                  <a:schemeClr val="tx1"/>
                </a:solidFill>
              </a:rPr>
              <a:t>th</a:t>
            </a:r>
            <a:r>
              <a:rPr lang="en-US" altLang="en-US" sz="2400" i="1" dirty="0">
                <a:solidFill>
                  <a:schemeClr val="tx1"/>
                </a:solidFill>
              </a:rPr>
              <a:t> century).</a:t>
            </a:r>
          </a:p>
          <a:p>
            <a:pPr eaLnBrk="1" hangingPunct="1">
              <a:defRPr/>
            </a:pPr>
            <a:r>
              <a:rPr lang="en-US" altLang="en-US" sz="2400" i="1" dirty="0">
                <a:solidFill>
                  <a:schemeClr val="tx1"/>
                </a:solidFill>
              </a:rPr>
              <a:t>One early translation of the New Testament, the </a:t>
            </a:r>
            <a:r>
              <a:rPr lang="en-US" altLang="en-US" sz="2400" i="1" dirty="0" err="1">
                <a:solidFill>
                  <a:schemeClr val="tx1"/>
                </a:solidFill>
              </a:rPr>
              <a:t>Syriac</a:t>
            </a:r>
            <a:r>
              <a:rPr lang="en-US" altLang="en-US" sz="2400" i="1" dirty="0">
                <a:solidFill>
                  <a:schemeClr val="tx1"/>
                </a:solidFill>
              </a:rPr>
              <a:t> </a:t>
            </a:r>
            <a:r>
              <a:rPr lang="en-US" altLang="en-US" sz="2400" i="1" dirty="0" err="1">
                <a:solidFill>
                  <a:schemeClr val="tx1"/>
                </a:solidFill>
              </a:rPr>
              <a:t>Peshitta</a:t>
            </a:r>
            <a:r>
              <a:rPr lang="en-US" altLang="en-US" sz="2400" i="1" dirty="0">
                <a:solidFill>
                  <a:schemeClr val="tx1"/>
                </a:solidFill>
              </a:rPr>
              <a:t> (5</a:t>
            </a:r>
            <a:r>
              <a:rPr lang="en-US" altLang="en-US" sz="2400" i="1" baseline="30000" dirty="0">
                <a:solidFill>
                  <a:schemeClr val="tx1"/>
                </a:solidFill>
              </a:rPr>
              <a:t>th</a:t>
            </a:r>
            <a:r>
              <a:rPr lang="en-US" altLang="en-US" sz="2400" i="1" dirty="0">
                <a:solidFill>
                  <a:schemeClr val="tx1"/>
                </a:solidFill>
              </a:rPr>
              <a:t> century), did not include it.</a:t>
            </a:r>
          </a:p>
        </p:txBody>
      </p:sp>
      <p:sp>
        <p:nvSpPr>
          <p:cNvPr id="2" name="Slide Number Placeholder 1"/>
          <p:cNvSpPr>
            <a:spLocks noGrp="1"/>
          </p:cNvSpPr>
          <p:nvPr>
            <p:ph type="sldNum" sz="quarter" idx="12"/>
          </p:nvPr>
        </p:nvSpPr>
        <p:spPr/>
        <p:txBody>
          <a:bodyPr/>
          <a:lstStyle/>
          <a:p>
            <a:pPr>
              <a:defRPr/>
            </a:pPr>
            <a:fld id="{FFA2B6EF-8C89-4C58-ADB1-36E4AB544FA0}" type="slidenum">
              <a:rPr lang="en-US" altLang="en-US"/>
              <a:pPr>
                <a:defRPr/>
              </a:pPr>
              <a:t>139</a:t>
            </a:fld>
            <a:endParaRPr lang="en-US" altLang="en-US"/>
          </a:p>
        </p:txBody>
      </p:sp>
    </p:spTree>
    <p:extLst>
      <p:ext uri="{BB962C8B-B14F-4D97-AF65-F5344CB8AC3E}">
        <p14:creationId xmlns:p14="http://schemas.microsoft.com/office/powerpoint/2010/main" val="1588256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36046"/>
            <a:ext cx="12192000" cy="1780677"/>
          </a:xfrm>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cmpd="sng">
                <a:solidFill>
                  <a:schemeClr val="tx1"/>
                </a:solidFill>
                <a:miter lim="800000"/>
                <a:headEnd/>
                <a:tailEnd/>
              </a14:hiddenLine>
            </a:ext>
          </a:extLst>
        </p:spPr>
        <p:txBody>
          <a:bodyPr/>
          <a:lstStyle/>
          <a:p>
            <a:pPr algn="ctr"/>
            <a:r>
              <a:rPr lang="en-US" altLang="en-US" sz="5400" dirty="0">
                <a:solidFill>
                  <a:srgbClr val="FFC000"/>
                </a:solidFill>
                <a:effectLst>
                  <a:outerShdw blurRad="38100" dist="38100" dir="2700000" algn="tl">
                    <a:srgbClr val="000000"/>
                  </a:outerShdw>
                </a:effectLst>
                <a:latin typeface="Impact" panose="020B0806030902050204" pitchFamily="34" charset="0"/>
              </a:rPr>
              <a:t>PAUL’S THIRTEEN LETTERS</a:t>
            </a:r>
            <a:br>
              <a:rPr lang="en-US" altLang="en-US" sz="5400" dirty="0">
                <a:solidFill>
                  <a:srgbClr val="FFC000"/>
                </a:solidFill>
                <a:effectLst>
                  <a:outerShdw blurRad="38100" dist="38100" dir="2700000" algn="tl">
                    <a:srgbClr val="000000"/>
                  </a:outerShdw>
                </a:effectLst>
                <a:latin typeface="Impact" panose="020B0806030902050204" pitchFamily="34" charset="0"/>
              </a:rPr>
            </a:br>
            <a:r>
              <a:rPr lang="en-US" altLang="en-US" sz="2400" b="1" dirty="0">
                <a:solidFill>
                  <a:srgbClr val="FFFF99"/>
                </a:solidFill>
                <a:effectLst>
                  <a:outerShdw blurRad="38100" dist="38100" dir="2700000" algn="tl">
                    <a:srgbClr val="000000"/>
                  </a:outerShdw>
                </a:effectLst>
                <a:latin typeface="+mn-lt"/>
              </a:rPr>
              <a:t>While Luke does not describe the writing of Paul’s letters, a reasonable chronology can be deduced from internal references in the letters themselves.</a:t>
            </a:r>
            <a:endParaRPr lang="en-US" altLang="en-US" sz="5400" b="1" dirty="0">
              <a:solidFill>
                <a:srgbClr val="FFFF99"/>
              </a:solidFill>
              <a:effectLst>
                <a:outerShdw blurRad="38100" dist="38100" dir="2700000" algn="tl">
                  <a:srgbClr val="000000"/>
                </a:outerShdw>
              </a:effectLst>
              <a:latin typeface="Impact" panose="020B0806030902050204" pitchFamily="34" charset="0"/>
            </a:endParaRPr>
          </a:p>
        </p:txBody>
      </p:sp>
      <p:sp>
        <p:nvSpPr>
          <p:cNvPr id="67587" name="Rectangle 3"/>
          <p:cNvSpPr>
            <a:spLocks noGrp="1" noChangeArrowheads="1"/>
          </p:cNvSpPr>
          <p:nvPr>
            <p:ph type="body" sz="half" idx="1"/>
          </p:nvPr>
        </p:nvSpPr>
        <p:spPr>
          <a:xfrm>
            <a:off x="1861477" y="2133600"/>
            <a:ext cx="3927475" cy="4191000"/>
          </a:xfrm>
        </p:spPr>
        <p:txBody>
          <a:bodyPr>
            <a:normAutofit fontScale="92500" lnSpcReduction="20000"/>
          </a:bodyPr>
          <a:lstStyle/>
          <a:p>
            <a:pPr>
              <a:buFont typeface="Wingdings" panose="05000000000000000000" pitchFamily="2" charset="2"/>
              <a:buNone/>
            </a:pPr>
            <a:r>
              <a:rPr lang="en-US" altLang="en-US" sz="3000" b="1" dirty="0">
                <a:solidFill>
                  <a:srgbClr val="FFC000"/>
                </a:solidFill>
                <a:effectLst>
                  <a:outerShdw blurRad="38100" dist="38100" dir="2700000" algn="tl">
                    <a:srgbClr val="000000"/>
                  </a:outerShdw>
                </a:effectLst>
              </a:rPr>
              <a:t>2</a:t>
            </a:r>
            <a:r>
              <a:rPr lang="en-US" altLang="en-US" sz="3000" b="1" baseline="30000" dirty="0">
                <a:solidFill>
                  <a:srgbClr val="FFC000"/>
                </a:solidFill>
                <a:effectLst>
                  <a:outerShdw blurRad="38100" dist="38100" dir="2700000" algn="tl">
                    <a:srgbClr val="000000"/>
                  </a:outerShdw>
                </a:effectLst>
              </a:rPr>
              <a:t>ND</a:t>
            </a:r>
            <a:r>
              <a:rPr lang="en-US" altLang="en-US" sz="3000" b="1" dirty="0">
                <a:solidFill>
                  <a:srgbClr val="FFC000"/>
                </a:solidFill>
                <a:effectLst>
                  <a:outerShdw blurRad="38100" dist="38100" dir="2700000" algn="tl">
                    <a:srgbClr val="000000"/>
                  </a:outerShdw>
                </a:effectLst>
              </a:rPr>
              <a:t> TOUR LETTERS</a:t>
            </a:r>
          </a:p>
          <a:p>
            <a:pPr>
              <a:buFont typeface="Wingdings" panose="05000000000000000000" pitchFamily="2" charset="2"/>
              <a:buNone/>
            </a:pPr>
            <a:r>
              <a:rPr lang="en-US" altLang="en-US" sz="2600" i="1" dirty="0">
                <a:solidFill>
                  <a:schemeClr val="bg1"/>
                </a:solidFill>
                <a:latin typeface="Arial Narrow" panose="020B0606020202030204" pitchFamily="34" charset="0"/>
              </a:rPr>
              <a:t>	Galatians (date is debated</a:t>
            </a:r>
          </a:p>
          <a:p>
            <a:pPr>
              <a:buFont typeface="Wingdings" panose="05000000000000000000" pitchFamily="2" charset="2"/>
              <a:buNone/>
            </a:pPr>
            <a:r>
              <a:rPr lang="en-US" altLang="en-US" sz="2600" i="1" dirty="0">
                <a:solidFill>
                  <a:schemeClr val="bg1"/>
                </a:solidFill>
                <a:latin typeface="Arial Narrow" panose="020B0606020202030204" pitchFamily="34" charset="0"/>
              </a:rPr>
              <a:t>		between 2</a:t>
            </a:r>
            <a:r>
              <a:rPr lang="en-US" altLang="en-US" sz="2600" i="1" baseline="30000" dirty="0">
                <a:solidFill>
                  <a:schemeClr val="bg1"/>
                </a:solidFill>
                <a:latin typeface="Arial Narrow" panose="020B0606020202030204" pitchFamily="34" charset="0"/>
              </a:rPr>
              <a:t>nd</a:t>
            </a:r>
            <a:r>
              <a:rPr lang="en-US" altLang="en-US" sz="2600" i="1" dirty="0">
                <a:solidFill>
                  <a:schemeClr val="bg1"/>
                </a:solidFill>
                <a:latin typeface="Arial Narrow" panose="020B0606020202030204" pitchFamily="34" charset="0"/>
              </a:rPr>
              <a:t> and 3</a:t>
            </a:r>
            <a:r>
              <a:rPr lang="en-US" altLang="en-US" sz="2600" i="1" baseline="30000" dirty="0">
                <a:solidFill>
                  <a:schemeClr val="bg1"/>
                </a:solidFill>
                <a:latin typeface="Arial Narrow" panose="020B0606020202030204" pitchFamily="34" charset="0"/>
              </a:rPr>
              <a:t>rd</a:t>
            </a:r>
            <a:r>
              <a:rPr lang="en-US" altLang="en-US" sz="2600" i="1" dirty="0">
                <a:solidFill>
                  <a:schemeClr val="bg1"/>
                </a:solidFill>
                <a:latin typeface="Arial Narrow" panose="020B0606020202030204" pitchFamily="34" charset="0"/>
              </a:rPr>
              <a:t> tour)</a:t>
            </a:r>
          </a:p>
          <a:p>
            <a:pPr>
              <a:buFont typeface="Wingdings" panose="05000000000000000000" pitchFamily="2" charset="2"/>
              <a:buNone/>
            </a:pPr>
            <a:r>
              <a:rPr lang="en-US" altLang="en-US" sz="2600" i="1" dirty="0">
                <a:solidFill>
                  <a:schemeClr val="bg1"/>
                </a:solidFill>
                <a:latin typeface="Arial Narrow" panose="020B0606020202030204" pitchFamily="34" charset="0"/>
              </a:rPr>
              <a:t>	1 Thessalonians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2 Thessalonians</a:t>
            </a:r>
          </a:p>
          <a:p>
            <a:pPr>
              <a:buFont typeface="Wingdings" panose="05000000000000000000" pitchFamily="2" charset="2"/>
              <a:buNone/>
            </a:pPr>
            <a:endParaRPr lang="en-US" altLang="en-US" sz="800" i="1" dirty="0">
              <a:latin typeface="Arial Narrow" panose="020B0606020202030204" pitchFamily="34" charset="0"/>
            </a:endParaRPr>
          </a:p>
          <a:p>
            <a:pPr>
              <a:buFont typeface="Wingdings" panose="05000000000000000000" pitchFamily="2" charset="2"/>
              <a:buNone/>
            </a:pPr>
            <a:r>
              <a:rPr lang="en-US" altLang="en-US" sz="3000" b="1" dirty="0">
                <a:solidFill>
                  <a:srgbClr val="FFC000"/>
                </a:solidFill>
                <a:effectLst>
                  <a:outerShdw blurRad="38100" dist="38100" dir="2700000" algn="tl">
                    <a:srgbClr val="000000"/>
                  </a:outerShdw>
                </a:effectLst>
              </a:rPr>
              <a:t>3</a:t>
            </a:r>
            <a:r>
              <a:rPr lang="en-US" altLang="en-US" sz="3000" b="1" baseline="30000" dirty="0">
                <a:solidFill>
                  <a:srgbClr val="FFC000"/>
                </a:solidFill>
                <a:effectLst>
                  <a:outerShdw blurRad="38100" dist="38100" dir="2700000" algn="tl">
                    <a:srgbClr val="000000"/>
                  </a:outerShdw>
                </a:effectLst>
              </a:rPr>
              <a:t>RD</a:t>
            </a:r>
            <a:r>
              <a:rPr lang="en-US" altLang="en-US" sz="3000" b="1" dirty="0">
                <a:solidFill>
                  <a:srgbClr val="FFC000"/>
                </a:solidFill>
                <a:effectLst>
                  <a:outerShdw blurRad="38100" dist="38100" dir="2700000" algn="tl">
                    <a:srgbClr val="000000"/>
                  </a:outerShdw>
                </a:effectLst>
              </a:rPr>
              <a:t> TOUR LETTERS</a:t>
            </a:r>
          </a:p>
          <a:p>
            <a:pPr>
              <a:buFont typeface="Wingdings" panose="05000000000000000000" pitchFamily="2" charset="2"/>
              <a:buNone/>
            </a:pPr>
            <a:r>
              <a:rPr lang="en-US" altLang="en-US" sz="2600" i="1" dirty="0">
                <a:solidFill>
                  <a:schemeClr val="bg1"/>
                </a:solidFill>
                <a:latin typeface="Arial Narrow" panose="020B0606020202030204" pitchFamily="34" charset="0"/>
              </a:rPr>
              <a:t>	1 Corinthians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2 Corinthians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Romans</a:t>
            </a:r>
          </a:p>
        </p:txBody>
      </p:sp>
      <p:sp>
        <p:nvSpPr>
          <p:cNvPr id="67588" name="Rectangle 4"/>
          <p:cNvSpPr>
            <a:spLocks noGrp="1" noChangeArrowheads="1"/>
          </p:cNvSpPr>
          <p:nvPr>
            <p:ph type="body" sz="half" idx="2"/>
          </p:nvPr>
        </p:nvSpPr>
        <p:spPr>
          <a:xfrm>
            <a:off x="6906989" y="2085108"/>
            <a:ext cx="4267200" cy="4572000"/>
          </a:xfrm>
        </p:spPr>
        <p:txBody>
          <a:bodyPr>
            <a:normAutofit lnSpcReduction="10000"/>
          </a:bodyPr>
          <a:lstStyle/>
          <a:p>
            <a:pPr>
              <a:buFont typeface="Wingdings" panose="05000000000000000000" pitchFamily="2" charset="2"/>
              <a:buNone/>
            </a:pPr>
            <a:r>
              <a:rPr lang="en-US" altLang="en-US" sz="2800" b="1" dirty="0">
                <a:solidFill>
                  <a:srgbClr val="FFC000"/>
                </a:solidFill>
                <a:effectLst>
                  <a:outerShdw blurRad="38100" dist="38100" dir="2700000" algn="tl">
                    <a:srgbClr val="000000"/>
                  </a:outerShdw>
                </a:effectLst>
              </a:rPr>
              <a:t>PRISON LETTERS</a:t>
            </a:r>
          </a:p>
          <a:p>
            <a:pPr>
              <a:buFont typeface="Wingdings" panose="05000000000000000000" pitchFamily="2" charset="2"/>
              <a:buNone/>
            </a:pPr>
            <a:r>
              <a:rPr lang="en-US" altLang="en-US" sz="2400" i="1" dirty="0">
                <a:solidFill>
                  <a:schemeClr val="bg1"/>
                </a:solidFill>
                <a:latin typeface="Arial Narrow" panose="020B0606020202030204" pitchFamily="34" charset="0"/>
              </a:rPr>
              <a:t>	Colossians</a:t>
            </a:r>
          </a:p>
          <a:p>
            <a:pPr>
              <a:buFont typeface="Wingdings" panose="05000000000000000000" pitchFamily="2" charset="2"/>
              <a:buNone/>
            </a:pPr>
            <a:r>
              <a:rPr lang="en-US" altLang="en-US" sz="2400" i="1" dirty="0">
                <a:solidFill>
                  <a:schemeClr val="bg1"/>
                </a:solidFill>
                <a:latin typeface="Arial Narrow" panose="020B0606020202030204" pitchFamily="34" charset="0"/>
              </a:rPr>
              <a:t>	Philemon</a:t>
            </a:r>
          </a:p>
          <a:p>
            <a:pPr>
              <a:buFont typeface="Wingdings" panose="05000000000000000000" pitchFamily="2" charset="2"/>
              <a:buNone/>
            </a:pPr>
            <a:r>
              <a:rPr lang="en-US" altLang="en-US" sz="2400" i="1" dirty="0">
                <a:solidFill>
                  <a:schemeClr val="bg1"/>
                </a:solidFill>
                <a:latin typeface="Arial Narrow" panose="020B0606020202030204" pitchFamily="34" charset="0"/>
              </a:rPr>
              <a:t>	Ephesians</a:t>
            </a:r>
          </a:p>
          <a:p>
            <a:pPr>
              <a:buFont typeface="Wingdings" panose="05000000000000000000" pitchFamily="2" charset="2"/>
              <a:buNone/>
            </a:pPr>
            <a:r>
              <a:rPr lang="en-US" altLang="en-US" sz="2400" i="1" dirty="0">
                <a:solidFill>
                  <a:schemeClr val="bg1"/>
                </a:solidFill>
                <a:latin typeface="Arial Narrow" panose="020B0606020202030204" pitchFamily="34" charset="0"/>
              </a:rPr>
              <a:t>	Philippians</a:t>
            </a:r>
          </a:p>
          <a:p>
            <a:pPr>
              <a:buFont typeface="Wingdings" panose="05000000000000000000" pitchFamily="2" charset="2"/>
              <a:buNone/>
            </a:pPr>
            <a:endParaRPr lang="en-US" altLang="en-US" sz="800" i="1" dirty="0">
              <a:latin typeface="Arial Narrow" panose="020B0606020202030204" pitchFamily="34" charset="0"/>
            </a:endParaRPr>
          </a:p>
          <a:p>
            <a:pPr>
              <a:buFont typeface="Wingdings" panose="05000000000000000000" pitchFamily="2" charset="2"/>
              <a:buNone/>
            </a:pPr>
            <a:r>
              <a:rPr lang="en-US" altLang="en-US" sz="2800" b="1" dirty="0">
                <a:solidFill>
                  <a:srgbClr val="FFC000"/>
                </a:solidFill>
                <a:effectLst>
                  <a:outerShdw blurRad="38100" dist="38100" dir="2700000" algn="tl">
                    <a:srgbClr val="000000"/>
                  </a:outerShdw>
                </a:effectLst>
              </a:rPr>
              <a:t>PASTORAL LETTERS</a:t>
            </a:r>
          </a:p>
          <a:p>
            <a:pPr>
              <a:buFont typeface="Wingdings" panose="05000000000000000000" pitchFamily="2" charset="2"/>
              <a:buNone/>
            </a:pPr>
            <a:r>
              <a:rPr lang="en-US" altLang="en-US" sz="2400" i="1" dirty="0">
                <a:latin typeface="Arial Narrow" panose="020B0606020202030204" pitchFamily="34" charset="0"/>
              </a:rPr>
              <a:t>	</a:t>
            </a:r>
            <a:r>
              <a:rPr lang="en-US" altLang="en-US" sz="2400" i="1" dirty="0">
                <a:solidFill>
                  <a:schemeClr val="bg1"/>
                </a:solidFill>
                <a:latin typeface="Arial Narrow" panose="020B0606020202030204" pitchFamily="34" charset="0"/>
              </a:rPr>
              <a:t>1 Timothy</a:t>
            </a:r>
          </a:p>
          <a:p>
            <a:pPr>
              <a:buFont typeface="Wingdings" panose="05000000000000000000" pitchFamily="2" charset="2"/>
              <a:buNone/>
            </a:pPr>
            <a:r>
              <a:rPr lang="en-US" altLang="en-US" sz="2400" i="1" dirty="0">
                <a:solidFill>
                  <a:schemeClr val="bg1"/>
                </a:solidFill>
                <a:latin typeface="Arial Narrow" panose="020B0606020202030204" pitchFamily="34" charset="0"/>
              </a:rPr>
              <a:t>	Titus</a:t>
            </a:r>
          </a:p>
          <a:p>
            <a:pPr>
              <a:buNone/>
            </a:pPr>
            <a:r>
              <a:rPr lang="en-US" altLang="en-US" sz="2400" i="1" dirty="0">
                <a:solidFill>
                  <a:schemeClr val="bg1"/>
                </a:solidFill>
                <a:latin typeface="Arial Narrow" panose="020B0606020202030204" pitchFamily="34" charset="0"/>
              </a:rPr>
              <a:t>	2 Timothy</a:t>
            </a:r>
          </a:p>
          <a:p>
            <a:pPr>
              <a:buFont typeface="Wingdings" panose="05000000000000000000" pitchFamily="2" charset="2"/>
              <a:buNone/>
            </a:pPr>
            <a:endParaRPr lang="en-US" altLang="en-US" sz="2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71727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ssolve">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p:cTn id="12"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758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 calcmode="lin" valueType="num">
                                      <p:cBhvr>
                                        <p:cTn id="16" dur="5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7587">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7587">
                                            <p:txEl>
                                              <p:pRg st="2" end="2"/>
                                            </p:txEl>
                                          </p:spTgt>
                                        </p:tgtEl>
                                        <p:attrNameLst>
                                          <p:attrName>style.visibility</p:attrName>
                                        </p:attrNameLst>
                                      </p:cBhvr>
                                      <p:to>
                                        <p:strVal val="visible"/>
                                      </p:to>
                                    </p:set>
                                    <p:anim calcmode="lin" valueType="num">
                                      <p:cBhvr>
                                        <p:cTn id="20"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7587">
                                            <p:txEl>
                                              <p:pRg st="2" end="2"/>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7587">
                                            <p:txEl>
                                              <p:pRg st="3" end="3"/>
                                            </p:txEl>
                                          </p:spTgt>
                                        </p:tgtEl>
                                        <p:attrNameLst>
                                          <p:attrName>style.visibility</p:attrName>
                                        </p:attrNameLst>
                                      </p:cBhvr>
                                      <p:to>
                                        <p:strVal val="visible"/>
                                      </p:to>
                                    </p:set>
                                    <p:anim calcmode="lin" valueType="num">
                                      <p:cBhvr>
                                        <p:cTn id="24" dur="5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7587">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7587">
                                            <p:txEl>
                                              <p:pRg st="4" end="4"/>
                                            </p:txEl>
                                          </p:spTgt>
                                        </p:tgtEl>
                                        <p:attrNameLst>
                                          <p:attrName>style.visibility</p:attrName>
                                        </p:attrNameLst>
                                      </p:cBhvr>
                                      <p:to>
                                        <p:strVal val="visible"/>
                                      </p:to>
                                    </p:set>
                                    <p:anim calcmode="lin" valueType="num">
                                      <p:cBhvr>
                                        <p:cTn id="28" dur="500" fill="hold"/>
                                        <p:tgtEl>
                                          <p:spTgt spid="6758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75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67587">
                                            <p:txEl>
                                              <p:pRg st="6" end="6"/>
                                            </p:txEl>
                                          </p:spTgt>
                                        </p:tgtEl>
                                        <p:attrNameLst>
                                          <p:attrName>style.visibility</p:attrName>
                                        </p:attrNameLst>
                                      </p:cBhvr>
                                      <p:to>
                                        <p:strVal val="visible"/>
                                      </p:to>
                                    </p:set>
                                    <p:anim calcmode="lin" valueType="num">
                                      <p:cBhvr>
                                        <p:cTn id="34" dur="500" fill="hold"/>
                                        <p:tgtEl>
                                          <p:spTgt spid="67587">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7587">
                                            <p:txEl>
                                              <p:pRg st="6" end="6"/>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67587">
                                            <p:txEl>
                                              <p:pRg st="7" end="7"/>
                                            </p:txEl>
                                          </p:spTgt>
                                        </p:tgtEl>
                                        <p:attrNameLst>
                                          <p:attrName>style.visibility</p:attrName>
                                        </p:attrNameLst>
                                      </p:cBhvr>
                                      <p:to>
                                        <p:strVal val="visible"/>
                                      </p:to>
                                    </p:set>
                                    <p:anim calcmode="lin" valueType="num">
                                      <p:cBhvr>
                                        <p:cTn id="38" dur="500" fill="hold"/>
                                        <p:tgtEl>
                                          <p:spTgt spid="67587">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67587">
                                            <p:txEl>
                                              <p:pRg st="7" end="7"/>
                                            </p:txEl>
                                          </p:spTgt>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7587">
                                            <p:txEl>
                                              <p:pRg st="8" end="8"/>
                                            </p:txEl>
                                          </p:spTgt>
                                        </p:tgtEl>
                                        <p:attrNameLst>
                                          <p:attrName>style.visibility</p:attrName>
                                        </p:attrNameLst>
                                      </p:cBhvr>
                                      <p:to>
                                        <p:strVal val="visible"/>
                                      </p:to>
                                    </p:set>
                                    <p:anim calcmode="lin" valueType="num">
                                      <p:cBhvr>
                                        <p:cTn id="42" dur="500" fill="hold"/>
                                        <p:tgtEl>
                                          <p:spTgt spid="67587">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67587">
                                            <p:txEl>
                                              <p:pRg st="8" end="8"/>
                                            </p:txEl>
                                          </p:spTgt>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67587">
                                            <p:txEl>
                                              <p:pRg st="9" end="9"/>
                                            </p:txEl>
                                          </p:spTgt>
                                        </p:tgtEl>
                                        <p:attrNameLst>
                                          <p:attrName>style.visibility</p:attrName>
                                        </p:attrNameLst>
                                      </p:cBhvr>
                                      <p:to>
                                        <p:strVal val="visible"/>
                                      </p:to>
                                    </p:set>
                                    <p:anim calcmode="lin" valueType="num">
                                      <p:cBhvr>
                                        <p:cTn id="46" dur="500" fill="hold"/>
                                        <p:tgtEl>
                                          <p:spTgt spid="67587">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6758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67588">
                                            <p:txEl>
                                              <p:pRg st="0" end="0"/>
                                            </p:txEl>
                                          </p:spTgt>
                                        </p:tgtEl>
                                        <p:attrNameLst>
                                          <p:attrName>style.visibility</p:attrName>
                                        </p:attrNameLst>
                                      </p:cBhvr>
                                      <p:to>
                                        <p:strVal val="visible"/>
                                      </p:to>
                                    </p:set>
                                    <p:anim calcmode="lin" valueType="num">
                                      <p:cBhvr>
                                        <p:cTn id="52" dur="500" fill="hold"/>
                                        <p:tgtEl>
                                          <p:spTgt spid="6758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67588">
                                            <p:txEl>
                                              <p:pRg st="0" end="0"/>
                                            </p:txEl>
                                          </p:spTgt>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67588">
                                            <p:txEl>
                                              <p:pRg st="1" end="1"/>
                                            </p:txEl>
                                          </p:spTgt>
                                        </p:tgtEl>
                                        <p:attrNameLst>
                                          <p:attrName>style.visibility</p:attrName>
                                        </p:attrNameLst>
                                      </p:cBhvr>
                                      <p:to>
                                        <p:strVal val="visible"/>
                                      </p:to>
                                    </p:set>
                                    <p:anim calcmode="lin" valueType="num">
                                      <p:cBhvr>
                                        <p:cTn id="56" dur="500" fill="hold"/>
                                        <p:tgtEl>
                                          <p:spTgt spid="67588">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67588">
                                            <p:txEl>
                                              <p:pRg st="1" end="1"/>
                                            </p:txEl>
                                          </p:spTgt>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67588">
                                            <p:txEl>
                                              <p:pRg st="2" end="2"/>
                                            </p:txEl>
                                          </p:spTgt>
                                        </p:tgtEl>
                                        <p:attrNameLst>
                                          <p:attrName>style.visibility</p:attrName>
                                        </p:attrNameLst>
                                      </p:cBhvr>
                                      <p:to>
                                        <p:strVal val="visible"/>
                                      </p:to>
                                    </p:set>
                                    <p:anim calcmode="lin" valueType="num">
                                      <p:cBhvr>
                                        <p:cTn id="60" dur="500" fill="hold"/>
                                        <p:tgtEl>
                                          <p:spTgt spid="67588">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67588">
                                            <p:txEl>
                                              <p:pRg st="2" end="2"/>
                                            </p:txEl>
                                          </p:spTgt>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67588">
                                            <p:txEl>
                                              <p:pRg st="3" end="3"/>
                                            </p:txEl>
                                          </p:spTgt>
                                        </p:tgtEl>
                                        <p:attrNameLst>
                                          <p:attrName>style.visibility</p:attrName>
                                        </p:attrNameLst>
                                      </p:cBhvr>
                                      <p:to>
                                        <p:strVal val="visible"/>
                                      </p:to>
                                    </p:set>
                                    <p:anim calcmode="lin" valueType="num">
                                      <p:cBhvr>
                                        <p:cTn id="64" dur="500" fill="hold"/>
                                        <p:tgtEl>
                                          <p:spTgt spid="67588">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67588">
                                            <p:txEl>
                                              <p:pRg st="3" end="3"/>
                                            </p:txEl>
                                          </p:spTgt>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67588">
                                            <p:txEl>
                                              <p:pRg st="4" end="4"/>
                                            </p:txEl>
                                          </p:spTgt>
                                        </p:tgtEl>
                                        <p:attrNameLst>
                                          <p:attrName>style.visibility</p:attrName>
                                        </p:attrNameLst>
                                      </p:cBhvr>
                                      <p:to>
                                        <p:strVal val="visible"/>
                                      </p:to>
                                    </p:set>
                                    <p:anim calcmode="lin" valueType="num">
                                      <p:cBhvr>
                                        <p:cTn id="68" dur="500" fill="hold"/>
                                        <p:tgtEl>
                                          <p:spTgt spid="67588">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6758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nodeType="clickEffect">
                                  <p:stCondLst>
                                    <p:cond delay="0"/>
                                  </p:stCondLst>
                                  <p:childTnLst>
                                    <p:set>
                                      <p:cBhvr>
                                        <p:cTn id="73" dur="1" fill="hold">
                                          <p:stCondLst>
                                            <p:cond delay="0"/>
                                          </p:stCondLst>
                                        </p:cTn>
                                        <p:tgtEl>
                                          <p:spTgt spid="67588">
                                            <p:txEl>
                                              <p:pRg st="6" end="6"/>
                                            </p:txEl>
                                          </p:spTgt>
                                        </p:tgtEl>
                                        <p:attrNameLst>
                                          <p:attrName>style.visibility</p:attrName>
                                        </p:attrNameLst>
                                      </p:cBhvr>
                                      <p:to>
                                        <p:strVal val="visible"/>
                                      </p:to>
                                    </p:set>
                                    <p:anim calcmode="lin" valueType="num">
                                      <p:cBhvr>
                                        <p:cTn id="74" dur="500" fill="hold"/>
                                        <p:tgtEl>
                                          <p:spTgt spid="67588">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67588">
                                            <p:txEl>
                                              <p:pRg st="6" end="6"/>
                                            </p:txEl>
                                          </p:spTgt>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67588">
                                            <p:txEl>
                                              <p:pRg st="7" end="7"/>
                                            </p:txEl>
                                          </p:spTgt>
                                        </p:tgtEl>
                                        <p:attrNameLst>
                                          <p:attrName>style.visibility</p:attrName>
                                        </p:attrNameLst>
                                      </p:cBhvr>
                                      <p:to>
                                        <p:strVal val="visible"/>
                                      </p:to>
                                    </p:set>
                                    <p:anim calcmode="lin" valueType="num">
                                      <p:cBhvr>
                                        <p:cTn id="78" dur="500" fill="hold"/>
                                        <p:tgtEl>
                                          <p:spTgt spid="67588">
                                            <p:txEl>
                                              <p:pRg st="7" end="7"/>
                                            </p:txEl>
                                          </p:spTgt>
                                        </p:tgtEl>
                                        <p:attrNameLst>
                                          <p:attrName>ppt_w</p:attrName>
                                        </p:attrNameLst>
                                      </p:cBhvr>
                                      <p:tavLst>
                                        <p:tav tm="0">
                                          <p:val>
                                            <p:fltVal val="0"/>
                                          </p:val>
                                        </p:tav>
                                        <p:tav tm="100000">
                                          <p:val>
                                            <p:strVal val="#ppt_w"/>
                                          </p:val>
                                        </p:tav>
                                      </p:tavLst>
                                    </p:anim>
                                    <p:anim calcmode="lin" valueType="num">
                                      <p:cBhvr>
                                        <p:cTn id="79" dur="500" fill="hold"/>
                                        <p:tgtEl>
                                          <p:spTgt spid="67588">
                                            <p:txEl>
                                              <p:pRg st="7" end="7"/>
                                            </p:txEl>
                                          </p:spTgt>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67588">
                                            <p:txEl>
                                              <p:pRg st="8" end="8"/>
                                            </p:txEl>
                                          </p:spTgt>
                                        </p:tgtEl>
                                        <p:attrNameLst>
                                          <p:attrName>style.visibility</p:attrName>
                                        </p:attrNameLst>
                                      </p:cBhvr>
                                      <p:to>
                                        <p:strVal val="visible"/>
                                      </p:to>
                                    </p:set>
                                    <p:anim calcmode="lin" valueType="num">
                                      <p:cBhvr>
                                        <p:cTn id="82" dur="500" fill="hold"/>
                                        <p:tgtEl>
                                          <p:spTgt spid="67588">
                                            <p:txEl>
                                              <p:pRg st="8" end="8"/>
                                            </p:txEl>
                                          </p:spTgt>
                                        </p:tgtEl>
                                        <p:attrNameLst>
                                          <p:attrName>ppt_w</p:attrName>
                                        </p:attrNameLst>
                                      </p:cBhvr>
                                      <p:tavLst>
                                        <p:tav tm="0">
                                          <p:val>
                                            <p:fltVal val="0"/>
                                          </p:val>
                                        </p:tav>
                                        <p:tav tm="100000">
                                          <p:val>
                                            <p:strVal val="#ppt_w"/>
                                          </p:val>
                                        </p:tav>
                                      </p:tavLst>
                                    </p:anim>
                                    <p:anim calcmode="lin" valueType="num">
                                      <p:cBhvr>
                                        <p:cTn id="83" dur="500" fill="hold"/>
                                        <p:tgtEl>
                                          <p:spTgt spid="67588">
                                            <p:txEl>
                                              <p:pRg st="8" end="8"/>
                                            </p:txEl>
                                          </p:spTgt>
                                        </p:tgtEl>
                                        <p:attrNameLst>
                                          <p:attrName>ppt_h</p:attrName>
                                        </p:attrNameLst>
                                      </p:cBhvr>
                                      <p:tavLst>
                                        <p:tav tm="0">
                                          <p:val>
                                            <p:flt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67588">
                                            <p:txEl>
                                              <p:pRg st="9" end="9"/>
                                            </p:txEl>
                                          </p:spTgt>
                                        </p:tgtEl>
                                        <p:attrNameLst>
                                          <p:attrName>style.visibility</p:attrName>
                                        </p:attrNameLst>
                                      </p:cBhvr>
                                      <p:to>
                                        <p:strVal val="visible"/>
                                      </p:to>
                                    </p:set>
                                    <p:anim calcmode="lin" valueType="num">
                                      <p:cBhvr>
                                        <p:cTn id="86" dur="500" fill="hold"/>
                                        <p:tgtEl>
                                          <p:spTgt spid="67588">
                                            <p:txEl>
                                              <p:pRg st="9" end="9"/>
                                            </p:txEl>
                                          </p:spTgt>
                                        </p:tgtEl>
                                        <p:attrNameLst>
                                          <p:attrName>ppt_w</p:attrName>
                                        </p:attrNameLst>
                                      </p:cBhvr>
                                      <p:tavLst>
                                        <p:tav tm="0">
                                          <p:val>
                                            <p:fltVal val="0"/>
                                          </p:val>
                                        </p:tav>
                                        <p:tav tm="100000">
                                          <p:val>
                                            <p:strVal val="#ppt_w"/>
                                          </p:val>
                                        </p:tav>
                                      </p:tavLst>
                                    </p:anim>
                                    <p:anim calcmode="lin" valueType="num">
                                      <p:cBhvr>
                                        <p:cTn id="87" dur="500" fill="hold"/>
                                        <p:tgtEl>
                                          <p:spTgt spid="67588">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383323" y="231775"/>
            <a:ext cx="8229600" cy="1139825"/>
          </a:xfrm>
        </p:spPr>
        <p:txBody>
          <a:bodyPr/>
          <a:lstStyle/>
          <a:p>
            <a:pPr eaLnBrk="1" hangingPunct="1">
              <a:defRPr/>
            </a:pPr>
            <a:r>
              <a:rPr lang="en-US" altLang="en-US" sz="4800" b="1" dirty="0">
                <a:solidFill>
                  <a:srgbClr val="C00000"/>
                </a:solidFill>
                <a:effectLst>
                  <a:outerShdw blurRad="38100" dist="38100" dir="2700000" algn="tl">
                    <a:srgbClr val="000000">
                      <a:alpha val="43137"/>
                    </a:srgbClr>
                  </a:outerShdw>
                </a:effectLst>
                <a:latin typeface="Rockwell Extra Bold" pitchFamily="18" charset="0"/>
              </a:rPr>
              <a:t>Internal Objections</a:t>
            </a:r>
          </a:p>
        </p:txBody>
      </p:sp>
      <p:sp>
        <p:nvSpPr>
          <p:cNvPr id="93187" name="Rectangle 3"/>
          <p:cNvSpPr>
            <a:spLocks noGrp="1" noChangeArrowheads="1"/>
          </p:cNvSpPr>
          <p:nvPr>
            <p:ph type="body" idx="1"/>
          </p:nvPr>
        </p:nvSpPr>
        <p:spPr>
          <a:xfrm>
            <a:off x="1981199" y="1371600"/>
            <a:ext cx="9483969" cy="5486400"/>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FF00"/>
                </a:solidFill>
                <a:effectLst>
                  <a:outerShdw blurRad="38100" dist="38100" dir="2700000" algn="tl">
                    <a:srgbClr val="000000">
                      <a:alpha val="43137"/>
                    </a:srgbClr>
                  </a:outerShdw>
                </a:effectLst>
              </a:rPr>
              <a:t>Scholars have long recognized several internal factors that beg questions.</a:t>
            </a:r>
          </a:p>
          <a:p>
            <a:pPr eaLnBrk="1" hangingPunct="1">
              <a:lnSpc>
                <a:spcPct val="90000"/>
              </a:lnSpc>
              <a:defRPr/>
            </a:pPr>
            <a:r>
              <a:rPr lang="en-US" altLang="en-US" sz="2400" i="1" dirty="0">
                <a:solidFill>
                  <a:schemeClr val="tx1"/>
                </a:solidFill>
              </a:rPr>
              <a:t>The Greek in 2 Peter is quite unlike that of 1 Peter.</a:t>
            </a:r>
          </a:p>
          <a:p>
            <a:pPr>
              <a:lnSpc>
                <a:spcPct val="90000"/>
              </a:lnSpc>
              <a:defRPr/>
            </a:pPr>
            <a:r>
              <a:rPr lang="en-US" altLang="en-US" sz="2400" i="1" dirty="0">
                <a:solidFill>
                  <a:schemeClr val="tx1"/>
                </a:solidFill>
              </a:rPr>
              <a:t>The writer seems to speak of the “apostles” as a group of which he was not a part (3:2).</a:t>
            </a:r>
          </a:p>
          <a:p>
            <a:pPr eaLnBrk="1" hangingPunct="1">
              <a:lnSpc>
                <a:spcPct val="90000"/>
              </a:lnSpc>
              <a:defRPr/>
            </a:pPr>
            <a:r>
              <a:rPr lang="en-US" altLang="en-US" sz="2400" i="1" dirty="0">
                <a:solidFill>
                  <a:schemeClr val="tx1"/>
                </a:solidFill>
              </a:rPr>
              <a:t>The time lapse between the deaths of “the fathers” (a reference to the apostles?) and the return of Christ sounds odd at this early period (3:4).</a:t>
            </a:r>
          </a:p>
          <a:p>
            <a:pPr>
              <a:lnSpc>
                <a:spcPct val="90000"/>
              </a:lnSpc>
              <a:defRPr/>
            </a:pPr>
            <a:r>
              <a:rPr lang="en-US" altLang="en-US" sz="2400" i="1" dirty="0">
                <a:solidFill>
                  <a:schemeClr val="tx1"/>
                </a:solidFill>
              </a:rPr>
              <a:t>The writer references Paul’s letters as already collected and recognized as Scripture (3:16), which, given Peter’s death in AD 64 or 65, seems very early.</a:t>
            </a:r>
          </a:p>
          <a:p>
            <a:pPr eaLnBrk="1" hangingPunct="1">
              <a:lnSpc>
                <a:spcPct val="90000"/>
              </a:lnSpc>
              <a:defRPr/>
            </a:pPr>
            <a:r>
              <a:rPr lang="en-US" altLang="en-US" sz="2400" i="1" dirty="0">
                <a:solidFill>
                  <a:schemeClr val="tx1"/>
                </a:solidFill>
              </a:rPr>
              <a:t>Why would someone of the stature of Peter draw so heavily from the Letter of Jude?</a:t>
            </a:r>
          </a:p>
        </p:txBody>
      </p:sp>
      <p:sp>
        <p:nvSpPr>
          <p:cNvPr id="2" name="Slide Number Placeholder 1"/>
          <p:cNvSpPr>
            <a:spLocks noGrp="1"/>
          </p:cNvSpPr>
          <p:nvPr>
            <p:ph type="sldNum" sz="quarter" idx="12"/>
          </p:nvPr>
        </p:nvSpPr>
        <p:spPr/>
        <p:txBody>
          <a:bodyPr/>
          <a:lstStyle/>
          <a:p>
            <a:pPr>
              <a:defRPr/>
            </a:pPr>
            <a:fld id="{E1035ACF-C769-4C0B-9412-86BB2B610B17}" type="slidenum">
              <a:rPr lang="en-US" altLang="en-US"/>
              <a:pPr>
                <a:defRPr/>
              </a:pPr>
              <a:t>140</a:t>
            </a:fld>
            <a:endParaRPr lang="en-US" altLang="en-US"/>
          </a:p>
        </p:txBody>
      </p:sp>
    </p:spTree>
    <p:extLst>
      <p:ext uri="{BB962C8B-B14F-4D97-AF65-F5344CB8AC3E}">
        <p14:creationId xmlns:p14="http://schemas.microsoft.com/office/powerpoint/2010/main" val="932138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Tn>
                  </p:par>
                  <p:par>
                    <p:cTn id="34" fill="hold" nodeType="clickPar">
                      <p:stCondLst>
                        <p:cond delay="indefinite"/>
                      </p:stCond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3187">
                                            <p:txEl>
                                              <p:pRg st="5" end="5"/>
                                            </p:txEl>
                                          </p:spTgt>
                                        </p:tgtEl>
                                        <p:attrNameLst>
                                          <p:attrName>style.visibility</p:attrName>
                                        </p:attrNameLst>
                                      </p:cBhvr>
                                      <p:to>
                                        <p:strVal val="visible"/>
                                      </p:to>
                                    </p:set>
                                    <p:anim calcmode="lin" valueType="num">
                                      <p:cBhvr additive="base">
                                        <p:cTn id="39"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3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1943100" y="307976"/>
            <a:ext cx="8229600" cy="1139825"/>
          </a:xfrm>
        </p:spPr>
        <p:txBody>
          <a:bodyPr/>
          <a:lstStyle/>
          <a:p>
            <a:pPr algn="ctr" eaLnBrk="1" hangingPunct="1">
              <a:defRPr/>
            </a:pPr>
            <a:r>
              <a:rPr lang="en-US" altLang="en-US" sz="4400" dirty="0">
                <a:solidFill>
                  <a:srgbClr val="C00000"/>
                </a:solidFill>
                <a:effectLst>
                  <a:outerShdw blurRad="38100" dist="38100" dir="2700000" algn="tl">
                    <a:srgbClr val="000000">
                      <a:alpha val="43137"/>
                    </a:srgbClr>
                  </a:outerShdw>
                </a:effectLst>
                <a:latin typeface="Impact" panose="020B0806030902050204" pitchFamily="34" charset="0"/>
              </a:rPr>
              <a:t>Diverse Answers</a:t>
            </a:r>
          </a:p>
        </p:txBody>
      </p:sp>
      <p:sp>
        <p:nvSpPr>
          <p:cNvPr id="94213" name="Rectangle 5"/>
          <p:cNvSpPr>
            <a:spLocks noGrp="1" noChangeArrowheads="1"/>
          </p:cNvSpPr>
          <p:nvPr>
            <p:ph type="body" sz="half" idx="1"/>
          </p:nvPr>
        </p:nvSpPr>
        <p:spPr>
          <a:xfrm>
            <a:off x="1283677" y="1828800"/>
            <a:ext cx="2667000" cy="335280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b="1" dirty="0">
                <a:solidFill>
                  <a:srgbClr val="FFFF99"/>
                </a:solidFill>
                <a:effectLst>
                  <a:outerShdw blurRad="38100" dist="38100" dir="2700000" algn="tl">
                    <a:srgbClr val="000000">
                      <a:alpha val="43137"/>
                    </a:srgbClr>
                  </a:outerShdw>
                </a:effectLst>
                <a:latin typeface="Agency FB" pitchFamily="2" charset="0"/>
              </a:rPr>
              <a:t>PETER</a:t>
            </a:r>
          </a:p>
          <a:p>
            <a:pPr eaLnBrk="1" hangingPunct="1">
              <a:buFont typeface="Wingdings" panose="05000000000000000000" pitchFamily="2" charset="2"/>
              <a:buNone/>
              <a:defRPr/>
            </a:pPr>
            <a:r>
              <a:rPr lang="en-US" altLang="en-US" sz="2400" i="1" dirty="0">
                <a:solidFill>
                  <a:schemeClr val="bg1"/>
                </a:solidFill>
                <a:latin typeface="Arial Narrow" panose="020B0606020202030204" pitchFamily="34" charset="0"/>
              </a:rPr>
              <a:t>The work is credited to Peter outright, and various defenses are marshaled to answer the objections.</a:t>
            </a:r>
          </a:p>
        </p:txBody>
      </p:sp>
      <p:sp>
        <p:nvSpPr>
          <p:cNvPr id="94214" name="Rectangle 6"/>
          <p:cNvSpPr>
            <a:spLocks noGrp="1" noChangeArrowheads="1"/>
          </p:cNvSpPr>
          <p:nvPr>
            <p:ph type="body" sz="half" idx="2"/>
          </p:nvPr>
        </p:nvSpPr>
        <p:spPr>
          <a:xfrm>
            <a:off x="4724400" y="1828800"/>
            <a:ext cx="2667000" cy="3048000"/>
          </a:xfr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2700">
            <a:solidFill>
              <a:schemeClr val="tx1"/>
            </a:solidFill>
            <a:miter lim="800000"/>
            <a:headEnd/>
            <a:tailEnd/>
          </a:ln>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FF99"/>
                </a:solidFill>
                <a:effectLst>
                  <a:outerShdw blurRad="38100" dist="38100" dir="2700000" algn="tl">
                    <a:srgbClr val="000000">
                      <a:alpha val="43137"/>
                    </a:srgbClr>
                  </a:outerShdw>
                </a:effectLst>
                <a:latin typeface="Agency FB" pitchFamily="2" charset="0"/>
              </a:rPr>
              <a:t>CRITICAL SCHOLARS</a:t>
            </a:r>
          </a:p>
          <a:p>
            <a:pPr eaLnBrk="1" hangingPunct="1">
              <a:lnSpc>
                <a:spcPct val="90000"/>
              </a:lnSpc>
              <a:buFont typeface="Wingdings" panose="05000000000000000000" pitchFamily="2" charset="2"/>
              <a:buNone/>
              <a:defRPr/>
            </a:pPr>
            <a:r>
              <a:rPr lang="en-US" altLang="en-US" sz="2400" i="1" dirty="0">
                <a:solidFill>
                  <a:schemeClr val="bg1"/>
                </a:solidFill>
                <a:latin typeface="Arial Narrow" panose="020B0606020202030204" pitchFamily="34" charset="0"/>
              </a:rPr>
              <a:t>The work was composed by an unknown 2</a:t>
            </a:r>
            <a:r>
              <a:rPr lang="en-US" altLang="en-US" sz="2400" i="1" baseline="30000" dirty="0">
                <a:solidFill>
                  <a:schemeClr val="bg1"/>
                </a:solidFill>
                <a:latin typeface="Arial Narrow" panose="020B0606020202030204" pitchFamily="34" charset="0"/>
              </a:rPr>
              <a:t>nd</a:t>
            </a:r>
            <a:r>
              <a:rPr lang="en-US" altLang="en-US" sz="2400" i="1" dirty="0">
                <a:solidFill>
                  <a:schemeClr val="bg1"/>
                </a:solidFill>
                <a:latin typeface="Arial Narrow" panose="020B0606020202030204" pitchFamily="34" charset="0"/>
              </a:rPr>
              <a:t> century Christian who used the name “Peter” as a pseudonym</a:t>
            </a:r>
            <a:r>
              <a:rPr lang="en-US" altLang="en-US" sz="2400" i="1" dirty="0">
                <a:latin typeface="Arial Narrow" panose="020B0606020202030204" pitchFamily="34" charset="0"/>
              </a:rPr>
              <a:t>.</a:t>
            </a:r>
          </a:p>
        </p:txBody>
      </p:sp>
      <p:sp>
        <p:nvSpPr>
          <p:cNvPr id="94215" name="Rectangle 7"/>
          <p:cNvSpPr>
            <a:spLocks noChangeArrowheads="1"/>
          </p:cNvSpPr>
          <p:nvPr/>
        </p:nvSpPr>
        <p:spPr bwMode="auto">
          <a:xfrm>
            <a:off x="8165123" y="1828800"/>
            <a:ext cx="2667000" cy="4419600"/>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u"/>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defRPr/>
            </a:pPr>
            <a:r>
              <a:rPr lang="en-US" altLang="en-US" b="1" dirty="0">
                <a:solidFill>
                  <a:srgbClr val="FFFF99"/>
                </a:solidFill>
                <a:latin typeface="Agency FB" pitchFamily="2" charset="0"/>
              </a:rPr>
              <a:t>COMPENDIUM</a:t>
            </a:r>
          </a:p>
          <a:p>
            <a:pPr eaLnBrk="1" hangingPunct="1">
              <a:buFont typeface="Wingdings" panose="05000000000000000000" pitchFamily="2" charset="2"/>
              <a:buNone/>
              <a:defRPr/>
            </a:pPr>
            <a:r>
              <a:rPr lang="en-US" altLang="en-US" sz="2400" i="1" dirty="0">
                <a:effectLst/>
                <a:latin typeface="Arial Narrow" panose="020B0606020202030204" pitchFamily="34" charset="0"/>
              </a:rPr>
              <a:t>The work is a compendium of Peter’s teachings compiled by an unknown disciple and used to confront a circumstance after Peter’s death (cf. 1:15).</a:t>
            </a:r>
          </a:p>
        </p:txBody>
      </p:sp>
    </p:spTree>
    <p:extLst>
      <p:ext uri="{BB962C8B-B14F-4D97-AF65-F5344CB8AC3E}">
        <p14:creationId xmlns:p14="http://schemas.microsoft.com/office/powerpoint/2010/main" val="189513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3">
                                            <p:bg/>
                                          </p:spTgt>
                                        </p:tgtEl>
                                        <p:attrNameLst>
                                          <p:attrName>style.visibility</p:attrName>
                                        </p:attrNameLst>
                                      </p:cBhvr>
                                      <p:to>
                                        <p:strVal val="visible"/>
                                      </p:to>
                                    </p:set>
                                    <p:animEffect transition="in" filter="dissolve">
                                      <p:cBhvr>
                                        <p:cTn id="7" dur="500"/>
                                        <p:tgtEl>
                                          <p:spTgt spid="9421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13">
                                            <p:txEl>
                                              <p:pRg st="0" end="0"/>
                                            </p:txEl>
                                          </p:spTgt>
                                        </p:tgtEl>
                                        <p:attrNameLst>
                                          <p:attrName>style.visibility</p:attrName>
                                        </p:attrNameLst>
                                      </p:cBhvr>
                                      <p:to>
                                        <p:strVal val="visible"/>
                                      </p:to>
                                    </p:set>
                                    <p:animEffect transition="in" filter="dissolve">
                                      <p:cBhvr>
                                        <p:cTn id="10" dur="500"/>
                                        <p:tgtEl>
                                          <p:spTgt spid="9421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4213">
                                            <p:txEl>
                                              <p:pRg st="1" end="1"/>
                                            </p:txEl>
                                          </p:spTgt>
                                        </p:tgtEl>
                                        <p:attrNameLst>
                                          <p:attrName>style.visibility</p:attrName>
                                        </p:attrNameLst>
                                      </p:cBhvr>
                                      <p:to>
                                        <p:strVal val="visible"/>
                                      </p:to>
                                    </p:set>
                                    <p:animEffect transition="in" filter="dissolve">
                                      <p:cBhvr>
                                        <p:cTn id="13" dur="500"/>
                                        <p:tgtEl>
                                          <p:spTgt spid="9421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4214">
                                            <p:bg/>
                                          </p:spTgt>
                                        </p:tgtEl>
                                        <p:attrNameLst>
                                          <p:attrName>style.visibility</p:attrName>
                                        </p:attrNameLst>
                                      </p:cBhvr>
                                      <p:to>
                                        <p:strVal val="visible"/>
                                      </p:to>
                                    </p:set>
                                    <p:animEffect transition="in" filter="dissolve">
                                      <p:cBhvr>
                                        <p:cTn id="18" dur="500"/>
                                        <p:tgtEl>
                                          <p:spTgt spid="94214">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4214">
                                            <p:txEl>
                                              <p:pRg st="0" end="0"/>
                                            </p:txEl>
                                          </p:spTgt>
                                        </p:tgtEl>
                                        <p:attrNameLst>
                                          <p:attrName>style.visibility</p:attrName>
                                        </p:attrNameLst>
                                      </p:cBhvr>
                                      <p:to>
                                        <p:strVal val="visible"/>
                                      </p:to>
                                    </p:set>
                                    <p:animEffect transition="in" filter="dissolve">
                                      <p:cBhvr>
                                        <p:cTn id="21" dur="500"/>
                                        <p:tgtEl>
                                          <p:spTgt spid="94214">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4214">
                                            <p:txEl>
                                              <p:pRg st="1" end="1"/>
                                            </p:txEl>
                                          </p:spTgt>
                                        </p:tgtEl>
                                        <p:attrNameLst>
                                          <p:attrName>style.visibility</p:attrName>
                                        </p:attrNameLst>
                                      </p:cBhvr>
                                      <p:to>
                                        <p:strVal val="visible"/>
                                      </p:to>
                                    </p:set>
                                    <p:animEffect transition="in" filter="dissolve">
                                      <p:cBhvr>
                                        <p:cTn id="24" dur="500"/>
                                        <p:tgtEl>
                                          <p:spTgt spid="9421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4215"/>
                                        </p:tgtEl>
                                        <p:attrNameLst>
                                          <p:attrName>style.visibility</p:attrName>
                                        </p:attrNameLst>
                                      </p:cBhvr>
                                      <p:to>
                                        <p:strVal val="visible"/>
                                      </p:to>
                                    </p:set>
                                    <p:animEffect transition="in" filter="dissolve">
                                      <p:cBhvr>
                                        <p:cTn id="29"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uiExpand="1" build="p" animBg="1"/>
      <p:bldP spid="94214" grpId="0" uiExpand="1" build="p" animBg="1"/>
      <p:bldP spid="94215"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ltLang="en-US" sz="4800" b="1" dirty="0">
                <a:solidFill>
                  <a:srgbClr val="C00000"/>
                </a:solidFill>
                <a:effectLst>
                  <a:outerShdw blurRad="38100" dist="38100" dir="2700000" algn="tl">
                    <a:srgbClr val="000000">
                      <a:alpha val="43137"/>
                    </a:srgbClr>
                  </a:outerShdw>
                </a:effectLst>
                <a:latin typeface="Rockwell Extra Bold" pitchFamily="18" charset="0"/>
              </a:rPr>
              <a:t>Setting, Readers, Date</a:t>
            </a:r>
          </a:p>
        </p:txBody>
      </p:sp>
      <p:sp>
        <p:nvSpPr>
          <p:cNvPr id="98307" name="Rectangle 3"/>
          <p:cNvSpPr>
            <a:spLocks noGrp="1" noChangeArrowheads="1"/>
          </p:cNvSpPr>
          <p:nvPr>
            <p:ph type="body" idx="1"/>
          </p:nvPr>
        </p:nvSpPr>
        <p:spPr>
          <a:xfrm>
            <a:off x="1460816" y="1997154"/>
            <a:ext cx="9729923" cy="4523567"/>
          </a:xfrm>
        </p:spPr>
        <p:txBody>
          <a:bodyPr>
            <a:normAutofit/>
          </a:bodyPr>
          <a:lstStyle/>
          <a:p>
            <a:pPr eaLnBrk="1" hangingPunct="1">
              <a:buFont typeface="Wingdings" panose="05000000000000000000" pitchFamily="2" charset="2"/>
              <a:buNone/>
              <a:defRPr/>
            </a:pPr>
            <a:r>
              <a:rPr lang="en-US" altLang="en-US" sz="3000" b="1" dirty="0">
                <a:solidFill>
                  <a:srgbClr val="FFFF00"/>
                </a:solidFill>
                <a:effectLst>
                  <a:outerShdw blurRad="38100" dist="38100" dir="2700000" algn="tl">
                    <a:srgbClr val="000000">
                      <a:alpha val="43137"/>
                    </a:srgbClr>
                  </a:outerShdw>
                </a:effectLst>
              </a:rPr>
              <a:t>These questions remain open:</a:t>
            </a:r>
          </a:p>
          <a:p>
            <a:pPr eaLnBrk="1" hangingPunct="1">
              <a:defRPr/>
            </a:pPr>
            <a:r>
              <a:rPr lang="en-US" altLang="en-US" sz="2400" i="1" dirty="0">
                <a:solidFill>
                  <a:schemeClr val="tx1"/>
                </a:solidFill>
              </a:rPr>
              <a:t>Based on 3:1, it is possible that both 1 and 2 Peter were written to the same group(s), and if so, then the recipients would have been those Christians living in the provinces near the south shore of the Black Sea (cf. 1 </a:t>
            </a:r>
            <a:r>
              <a:rPr lang="en-US" altLang="en-US" sz="2400" i="1" dirty="0" err="1">
                <a:solidFill>
                  <a:schemeClr val="tx1"/>
                </a:solidFill>
              </a:rPr>
              <a:t>Pe</a:t>
            </a:r>
            <a:r>
              <a:rPr lang="en-US" altLang="en-US" sz="2400" i="1" dirty="0">
                <a:solidFill>
                  <a:schemeClr val="tx1"/>
                </a:solidFill>
              </a:rPr>
              <a:t>. 1:1).</a:t>
            </a:r>
          </a:p>
          <a:p>
            <a:pPr eaLnBrk="1" hangingPunct="1">
              <a:defRPr/>
            </a:pPr>
            <a:r>
              <a:rPr lang="en-US" altLang="en-US" sz="2400" i="1" dirty="0">
                <a:solidFill>
                  <a:schemeClr val="tx1"/>
                </a:solidFill>
              </a:rPr>
              <a:t>If the letter was composed during Peter’s lifetime, it must be prior to AD 64 or 65, when Peter was martyred.</a:t>
            </a:r>
          </a:p>
          <a:p>
            <a:pPr eaLnBrk="1" hangingPunct="1">
              <a:defRPr/>
            </a:pPr>
            <a:r>
              <a:rPr lang="en-US" altLang="en-US" sz="2400" i="1" dirty="0">
                <a:solidFill>
                  <a:schemeClr val="tx1"/>
                </a:solidFill>
              </a:rPr>
              <a:t>If composed by a disciple of Peter using genuine material from Peter, it could be dated any time in the last half of the 1</a:t>
            </a:r>
            <a:r>
              <a:rPr lang="en-US" altLang="en-US" sz="2400" i="1" baseline="30000" dirty="0">
                <a:solidFill>
                  <a:schemeClr val="tx1"/>
                </a:solidFill>
              </a:rPr>
              <a:t>st</a:t>
            </a:r>
            <a:r>
              <a:rPr lang="en-US" altLang="en-US" sz="2400" i="1" dirty="0">
                <a:solidFill>
                  <a:schemeClr val="tx1"/>
                </a:solidFill>
              </a:rPr>
              <a:t> century, more or less.</a:t>
            </a:r>
          </a:p>
        </p:txBody>
      </p:sp>
      <p:sp>
        <p:nvSpPr>
          <p:cNvPr id="2" name="Slide Number Placeholder 1"/>
          <p:cNvSpPr>
            <a:spLocks noGrp="1"/>
          </p:cNvSpPr>
          <p:nvPr>
            <p:ph type="sldNum" sz="quarter" idx="12"/>
          </p:nvPr>
        </p:nvSpPr>
        <p:spPr/>
        <p:txBody>
          <a:bodyPr/>
          <a:lstStyle/>
          <a:p>
            <a:pPr>
              <a:defRPr/>
            </a:pPr>
            <a:fld id="{1D045D3C-10AC-41CA-82DE-18E9603F79B8}" type="slidenum">
              <a:rPr lang="en-US" altLang="en-US"/>
              <a:pPr>
                <a:defRPr/>
              </a:pPr>
              <a:t>142</a:t>
            </a:fld>
            <a:endParaRPr lang="en-US" altLang="en-US"/>
          </a:p>
        </p:txBody>
      </p:sp>
    </p:spTree>
    <p:extLst>
      <p:ext uri="{BB962C8B-B14F-4D97-AF65-F5344CB8AC3E}">
        <p14:creationId xmlns:p14="http://schemas.microsoft.com/office/powerpoint/2010/main" val="1873253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Argument</a:t>
            </a:r>
          </a:p>
        </p:txBody>
      </p:sp>
      <p:sp>
        <p:nvSpPr>
          <p:cNvPr id="3" name="Content Placeholder 2"/>
          <p:cNvSpPr>
            <a:spLocks noGrp="1"/>
          </p:cNvSpPr>
          <p:nvPr>
            <p:ph idx="1"/>
          </p:nvPr>
        </p:nvSpPr>
        <p:spPr>
          <a:xfrm>
            <a:off x="1154953" y="2603499"/>
            <a:ext cx="10024324" cy="404802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Peter opens his second letter urging the values and virtues of the Christian faith (1):</a:t>
            </a:r>
          </a:p>
          <a:p>
            <a:r>
              <a:rPr lang="en-US" sz="2400" i="1" dirty="0">
                <a:solidFill>
                  <a:schemeClr val="tx1"/>
                </a:solidFill>
              </a:rPr>
              <a:t>As participants in immortality, the Christian lifestyle should reflect the qualities of Christ himself (1:1-11).</a:t>
            </a:r>
          </a:p>
          <a:p>
            <a:r>
              <a:rPr lang="en-US" sz="2400" i="1" dirty="0">
                <a:solidFill>
                  <a:schemeClr val="tx1"/>
                </a:solidFill>
              </a:rPr>
              <a:t>The Christian tradition rests upon a double foundation, the eyewitnesses who personally knew and saw Jesus and the inspired testimony of the prophets (1:12-21).</a:t>
            </a:r>
          </a:p>
          <a:p>
            <a:pPr marL="0" indent="0">
              <a:buNone/>
            </a:pPr>
            <a:r>
              <a:rPr lang="en-US" sz="2800" b="1" dirty="0">
                <a:solidFill>
                  <a:srgbClr val="FF0000"/>
                </a:solidFill>
                <a:effectLst>
                  <a:outerShdw blurRad="38100" dist="38100" dir="2700000" algn="tl">
                    <a:srgbClr val="000000">
                      <a:alpha val="43137"/>
                    </a:srgbClr>
                  </a:outerShdw>
                </a:effectLst>
              </a:rPr>
              <a:t>False voices from the past match false voices in the present (2):</a:t>
            </a:r>
          </a:p>
        </p:txBody>
      </p:sp>
    </p:spTree>
    <p:extLst>
      <p:ext uri="{BB962C8B-B14F-4D97-AF65-F5344CB8AC3E}">
        <p14:creationId xmlns:p14="http://schemas.microsoft.com/office/powerpoint/2010/main" val="8323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663677"/>
            <a:ext cx="10024323" cy="5737123"/>
          </a:xfrm>
        </p:spPr>
        <p:txBody>
          <a:bodyPr>
            <a:normAutofit/>
          </a:bodyPr>
          <a:lstStyle/>
          <a:p>
            <a:r>
              <a:rPr lang="en-US" sz="2400" i="1" dirty="0"/>
              <a:t>Following the same analogs of judgment in Jude, Peter warns of the certainty of judgment to come (2:1-16).</a:t>
            </a:r>
          </a:p>
          <a:p>
            <a:r>
              <a:rPr lang="en-US" sz="2400" i="1" dirty="0"/>
              <a:t>Believers must recognize the dangerous moral shortfall of such false teachers in order to avoid deception (2:17-22).</a:t>
            </a:r>
          </a:p>
          <a:p>
            <a:pPr marL="0" indent="0">
              <a:buNone/>
            </a:pPr>
            <a:r>
              <a:rPr lang="en-US" sz="2800" b="1" dirty="0">
                <a:solidFill>
                  <a:srgbClr val="FF0000"/>
                </a:solidFill>
                <a:effectLst>
                  <a:outerShdw blurRad="38100" dist="38100" dir="2700000" algn="tl">
                    <a:srgbClr val="000000">
                      <a:alpha val="43137"/>
                    </a:srgbClr>
                  </a:outerShdw>
                </a:effectLst>
              </a:rPr>
              <a:t>In this second letter, Peter warns that the final days of the age will be marked by skepticism (3):</a:t>
            </a:r>
          </a:p>
          <a:p>
            <a:r>
              <a:rPr lang="en-US" sz="2400" i="1" dirty="0">
                <a:solidFill>
                  <a:schemeClr val="tx1"/>
                </a:solidFill>
              </a:rPr>
              <a:t>The delay of the Parousia and judgment, however, is not due to slowness on God’s part, but rather, that his means of reckoning time is not the same as it is for humans. Delay is a form of divine mercy (3:1-9).</a:t>
            </a:r>
          </a:p>
          <a:p>
            <a:r>
              <a:rPr lang="en-US" sz="2400" i="1" dirty="0">
                <a:solidFill>
                  <a:schemeClr val="tx1"/>
                </a:solidFill>
              </a:rPr>
              <a:t>The day of judgment will surely come, but in the meantime, as citizens of another world, believers must live exemplary lives (3:10-17).</a:t>
            </a:r>
          </a:p>
        </p:txBody>
      </p:sp>
    </p:spTree>
    <p:extLst>
      <p:ext uri="{BB962C8B-B14F-4D97-AF65-F5344CB8AC3E}">
        <p14:creationId xmlns:p14="http://schemas.microsoft.com/office/powerpoint/2010/main" val="19682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2 Peter</a:t>
            </a:r>
          </a:p>
        </p:txBody>
      </p:sp>
    </p:spTree>
    <p:extLst>
      <p:ext uri="{BB962C8B-B14F-4D97-AF65-F5344CB8AC3E}">
        <p14:creationId xmlns:p14="http://schemas.microsoft.com/office/powerpoint/2010/main" val="13599159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defRPr/>
            </a:pPr>
            <a:r>
              <a:rPr lang="en-US" altLang="en-US" sz="4800" dirty="0">
                <a:solidFill>
                  <a:srgbClr val="FFC000"/>
                </a:solidFill>
                <a:latin typeface="Impact" panose="020B0806030902050204" pitchFamily="34" charset="0"/>
              </a:rPr>
              <a:t>Jewish Apocalyptic</a:t>
            </a:r>
          </a:p>
        </p:txBody>
      </p:sp>
      <p:sp>
        <p:nvSpPr>
          <p:cNvPr id="113667" name="Rectangle 3"/>
          <p:cNvSpPr>
            <a:spLocks noGrp="1" noChangeArrowheads="1"/>
          </p:cNvSpPr>
          <p:nvPr>
            <p:ph type="body" idx="1"/>
          </p:nvPr>
        </p:nvSpPr>
        <p:spPr>
          <a:xfrm>
            <a:off x="756137" y="2426677"/>
            <a:ext cx="10814539" cy="4185138"/>
          </a:xfrm>
        </p:spPr>
        <p:txBody>
          <a:bodyPr>
            <a:normAutofit lnSpcReduction="10000"/>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The writer is obviously familiar with Jewish apocalyptic writings (non-canonical).</a:t>
            </a:r>
          </a:p>
          <a:p>
            <a:pPr eaLnBrk="1" hangingPunct="1">
              <a:defRPr/>
            </a:pPr>
            <a:r>
              <a:rPr lang="en-US" altLang="en-US" sz="2400" i="1" dirty="0">
                <a:latin typeface="Arial Narrow" panose="020B0606020202030204" pitchFamily="34" charset="0"/>
              </a:rPr>
              <a:t>The earlier reference to angels who sinned and are confined in Tartarus is detailed in various </a:t>
            </a:r>
            <a:r>
              <a:rPr lang="en-US" altLang="en-US" sz="2400" i="1" dirty="0" err="1">
                <a:latin typeface="Arial Narrow" panose="020B0606020202030204" pitchFamily="34" charset="0"/>
              </a:rPr>
              <a:t>pseudepigraphical</a:t>
            </a:r>
            <a:r>
              <a:rPr lang="en-US" altLang="en-US" sz="2400" i="1" dirty="0">
                <a:latin typeface="Arial Narrow" panose="020B0606020202030204" pitchFamily="34" charset="0"/>
              </a:rPr>
              <a:t> writings as an interpretation of Ge. 6:1-2.</a:t>
            </a:r>
          </a:p>
          <a:p>
            <a:pPr eaLnBrk="1" hangingPunct="1">
              <a:defRPr/>
            </a:pPr>
            <a:r>
              <a:rPr lang="en-US" altLang="en-US" sz="2400" i="1" dirty="0">
                <a:latin typeface="Arial Narrow" panose="020B0606020202030204" pitchFamily="34" charset="0"/>
              </a:rPr>
              <a:t>The slandering of celestial beings is described in the lost ending of the Assumption of Moses.</a:t>
            </a:r>
          </a:p>
          <a:p>
            <a:pPr eaLnBrk="1" hangingPunct="1">
              <a:defRPr/>
            </a:pPr>
            <a:r>
              <a:rPr lang="en-US" altLang="en-US" sz="2400" i="1" dirty="0">
                <a:latin typeface="Arial Narrow" panose="020B0606020202030204" pitchFamily="34" charset="0"/>
              </a:rPr>
              <a:t>The idea of the world being destroyed by fire is not found in the Old Testament, but it is well-attested in the </a:t>
            </a:r>
            <a:r>
              <a:rPr lang="en-US" altLang="en-US" sz="2400" i="1" dirty="0" err="1">
                <a:latin typeface="Arial Narrow" panose="020B0606020202030204" pitchFamily="34" charset="0"/>
              </a:rPr>
              <a:t>Pseudepigrapha</a:t>
            </a:r>
            <a:r>
              <a:rPr lang="en-US" altLang="en-US" sz="2400" i="1" dirty="0">
                <a:latin typeface="Arial Narrow" panose="020B0606020202030204" pitchFamily="34" charset="0"/>
              </a:rPr>
              <a:t> (Life of Adam and Eve, 49:3; Sibylline Oracles III.54, 544, 690; 2 Baruch 27:10; 70:8).</a:t>
            </a:r>
          </a:p>
          <a:p>
            <a:pPr eaLnBrk="1" hangingPunct="1">
              <a:defRPr/>
            </a:pPr>
            <a:r>
              <a:rPr lang="en-US" altLang="en-US" sz="2400" i="1" dirty="0">
                <a:latin typeface="Arial Narrow" panose="020B0606020202030204" pitchFamily="34" charset="0"/>
              </a:rPr>
              <a:t>Like Jude, Peter seems to have regarded this literature as relevant, even if not canonical.</a:t>
            </a:r>
          </a:p>
        </p:txBody>
      </p:sp>
      <p:sp>
        <p:nvSpPr>
          <p:cNvPr id="2" name="Slide Number Placeholder 1"/>
          <p:cNvSpPr>
            <a:spLocks noGrp="1"/>
          </p:cNvSpPr>
          <p:nvPr>
            <p:ph type="sldNum" sz="quarter" idx="12"/>
          </p:nvPr>
        </p:nvSpPr>
        <p:spPr/>
        <p:txBody>
          <a:bodyPr/>
          <a:lstStyle/>
          <a:p>
            <a:pPr>
              <a:defRPr/>
            </a:pPr>
            <a:fld id="{921EDC86-3B19-4B27-AE00-515FE039279A}" type="slidenum">
              <a:rPr lang="en-US" altLang="en-US"/>
              <a:pPr>
                <a:defRPr/>
              </a:pPr>
              <a:t>146</a:t>
            </a:fld>
            <a:endParaRPr lang="en-US" altLang="en-US"/>
          </a:p>
        </p:txBody>
      </p:sp>
    </p:spTree>
    <p:extLst>
      <p:ext uri="{BB962C8B-B14F-4D97-AF65-F5344CB8AC3E}">
        <p14:creationId xmlns:p14="http://schemas.microsoft.com/office/powerpoint/2010/main" val="3941537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5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6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defRPr/>
            </a:pPr>
            <a:r>
              <a:rPr lang="en-US" altLang="en-US" sz="4800" dirty="0">
                <a:solidFill>
                  <a:srgbClr val="FFC000"/>
                </a:solidFill>
                <a:latin typeface="Impact" panose="020B0806030902050204" pitchFamily="34" charset="0"/>
              </a:rPr>
              <a:t>A Translation Issue</a:t>
            </a:r>
          </a:p>
        </p:txBody>
      </p:sp>
      <p:sp>
        <p:nvSpPr>
          <p:cNvPr id="121859" name="Rectangle 3"/>
          <p:cNvSpPr>
            <a:spLocks noGrp="1" noChangeArrowheads="1"/>
          </p:cNvSpPr>
          <p:nvPr>
            <p:ph type="body" idx="1"/>
          </p:nvPr>
        </p:nvSpPr>
        <p:spPr>
          <a:xfrm>
            <a:off x="929147" y="2433485"/>
            <a:ext cx="10261591" cy="2266334"/>
          </a:xfrm>
        </p:spPr>
        <p:txBody>
          <a:bodyPr>
            <a:normAutofit lnSpcReduction="10000"/>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2 </a:t>
            </a:r>
            <a:r>
              <a:rPr lang="en-US" altLang="en-US" sz="2800" b="1" dirty="0" err="1">
                <a:solidFill>
                  <a:srgbClr val="FF0000"/>
                </a:solidFill>
                <a:effectLst>
                  <a:outerShdw blurRad="38100" dist="38100" dir="2700000" algn="tl">
                    <a:srgbClr val="000000">
                      <a:alpha val="43137"/>
                    </a:srgbClr>
                  </a:outerShdw>
                </a:effectLst>
                <a:latin typeface="Eras Demi ITC" pitchFamily="34" charset="0"/>
              </a:rPr>
              <a:t>Pe</a:t>
            </a:r>
            <a:r>
              <a:rPr lang="en-US" altLang="en-US" sz="2800" b="1" dirty="0">
                <a:solidFill>
                  <a:srgbClr val="FF0000"/>
                </a:solidFill>
                <a:effectLst>
                  <a:outerShdw blurRad="38100" dist="38100" dir="2700000" algn="tl">
                    <a:srgbClr val="000000">
                      <a:alpha val="43137"/>
                    </a:srgbClr>
                  </a:outerShdw>
                </a:effectLst>
                <a:latin typeface="Eras Demi ITC" pitchFamily="34" charset="0"/>
              </a:rPr>
              <a:t>. 3:12a is capable of alternative translations, both of which are grammatically possible:</a:t>
            </a:r>
          </a:p>
          <a:p>
            <a:pPr eaLnBrk="1" hangingPunct="1">
              <a:defRPr/>
            </a:pPr>
            <a:r>
              <a:rPr lang="en-US" altLang="en-US" sz="2400" i="1" dirty="0">
                <a:latin typeface="Arial Narrow" panose="020B0606020202030204" pitchFamily="34" charset="0"/>
              </a:rPr>
              <a:t>“as you eagerly wait” (so RV, KJV, ASV, JB, NEB, Phillips, Weymouth, Williams, footnotes in NIV and RSV)</a:t>
            </a:r>
          </a:p>
          <a:p>
            <a:pPr eaLnBrk="1" hangingPunct="1">
              <a:defRPr/>
            </a:pPr>
            <a:r>
              <a:rPr lang="en-US" altLang="en-US" sz="2400" i="1" dirty="0">
                <a:latin typeface="Arial Narrow" panose="020B0606020202030204" pitchFamily="34" charset="0"/>
              </a:rPr>
              <a:t>“as you speed its coming” (so RSV, NIV, NASB, ESV, NAB,TEV).</a:t>
            </a:r>
          </a:p>
        </p:txBody>
      </p:sp>
      <p:sp>
        <p:nvSpPr>
          <p:cNvPr id="121860" name="Text Box 4"/>
          <p:cNvSpPr txBox="1">
            <a:spLocks noChangeArrowheads="1"/>
          </p:cNvSpPr>
          <p:nvPr/>
        </p:nvSpPr>
        <p:spPr bwMode="auto">
          <a:xfrm>
            <a:off x="368710" y="5074371"/>
            <a:ext cx="11518490" cy="156966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b="1" dirty="0">
                <a:solidFill>
                  <a:srgbClr val="FFFF66"/>
                </a:solidFill>
                <a:effectLst>
                  <a:outerShdw blurRad="38100" dist="38100" dir="2700000" algn="tl">
                    <a:srgbClr val="000000"/>
                  </a:outerShdw>
                </a:effectLst>
              </a:rPr>
              <a:t>While the issue cannot be resolved by Greek grammar alone, theologically it seems difficult to accept that the time of Christ’s return, which “the Father has set by his own authority” (Ac. 1:7), can be affected by humans one way or another. Hence, “wait eagerly” is probably to be preferred.</a:t>
            </a:r>
          </a:p>
        </p:txBody>
      </p:sp>
      <p:sp>
        <p:nvSpPr>
          <p:cNvPr id="2" name="Slide Number Placeholder 1"/>
          <p:cNvSpPr>
            <a:spLocks noGrp="1"/>
          </p:cNvSpPr>
          <p:nvPr>
            <p:ph type="sldNum" sz="quarter" idx="12"/>
          </p:nvPr>
        </p:nvSpPr>
        <p:spPr/>
        <p:txBody>
          <a:bodyPr/>
          <a:lstStyle/>
          <a:p>
            <a:pPr>
              <a:defRPr/>
            </a:pPr>
            <a:fld id="{2B019F27-D3F2-4C86-908E-79181EB95E01}" type="slidenum">
              <a:rPr lang="en-US" altLang="en-US"/>
              <a:pPr>
                <a:defRPr/>
              </a:pPr>
              <a:t>147</a:t>
            </a:fld>
            <a:endParaRPr lang="en-US" altLang="en-US"/>
          </a:p>
        </p:txBody>
      </p:sp>
    </p:spTree>
    <p:extLst>
      <p:ext uri="{BB962C8B-B14F-4D97-AF65-F5344CB8AC3E}">
        <p14:creationId xmlns:p14="http://schemas.microsoft.com/office/powerpoint/2010/main" val="124112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5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18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121860"/>
                                        </p:tgtEl>
                                        <p:attrNameLst>
                                          <p:attrName>style.visibility</p:attrName>
                                        </p:attrNameLst>
                                      </p:cBhvr>
                                      <p:to>
                                        <p:strVal val="visible"/>
                                      </p:to>
                                    </p:set>
                                    <p:animEffect transition="in" filter="randombar(vertical)">
                                      <p:cBhvr>
                                        <p:cTn id="25"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normAutofit/>
          </a:bodyPr>
          <a:lstStyle/>
          <a:p>
            <a:pPr algn="l"/>
            <a:r>
              <a:rPr lang="en-US" sz="9600" b="1" dirty="0">
                <a:solidFill>
                  <a:srgbClr val="FFC000"/>
                </a:solidFill>
                <a:effectLst>
                  <a:outerShdw blurRad="38100" dist="38100" dir="2700000" algn="tl">
                    <a:srgbClr val="000000">
                      <a:alpha val="43137"/>
                    </a:srgbClr>
                  </a:outerShdw>
                </a:effectLst>
              </a:rPr>
              <a:t>Hebrews</a:t>
            </a:r>
          </a:p>
        </p:txBody>
      </p:sp>
      <p:sp>
        <p:nvSpPr>
          <p:cNvPr id="4" name="Subtitle 3"/>
          <p:cNvSpPr>
            <a:spLocks noGrp="1"/>
          </p:cNvSpPr>
          <p:nvPr>
            <p:ph type="subTitle" idx="1"/>
          </p:nvPr>
        </p:nvSpPr>
        <p:spPr/>
        <p:txBody>
          <a:bodyPr/>
          <a:lstStyle/>
          <a:p>
            <a:r>
              <a:rPr lang="en-US" dirty="0"/>
              <a:t>Letter to those being pressured to turn back to </a:t>
            </a:r>
            <a:r>
              <a:rPr lang="en-US" dirty="0" err="1"/>
              <a:t>judaism</a:t>
            </a:r>
            <a:endParaRPr lang="en-US" dirty="0"/>
          </a:p>
        </p:txBody>
      </p:sp>
      <p:sp>
        <p:nvSpPr>
          <p:cNvPr id="3" name="Slide Number Placeholder 2"/>
          <p:cNvSpPr>
            <a:spLocks noGrp="1"/>
          </p:cNvSpPr>
          <p:nvPr>
            <p:ph type="sldNum" sz="quarter" idx="12"/>
          </p:nvPr>
        </p:nvSpPr>
        <p:spPr/>
        <p:txBody>
          <a:bodyPr/>
          <a:lstStyle/>
          <a:p>
            <a:fld id="{2AC27A5A-7290-4DE1-BA94-4BE8A8E57DCF}" type="slidenum">
              <a:rPr lang="en-US" smtClean="0"/>
              <a:t>148</a:t>
            </a:fld>
            <a:endParaRPr lang="en-US" dirty="0"/>
          </a:p>
        </p:txBody>
      </p:sp>
    </p:spTree>
    <p:extLst>
      <p:ext uri="{BB962C8B-B14F-4D97-AF65-F5344CB8AC3E}">
        <p14:creationId xmlns:p14="http://schemas.microsoft.com/office/powerpoint/2010/main" val="11940861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477" y="99646"/>
            <a:ext cx="8229600" cy="1143000"/>
          </a:xfrm>
        </p:spPr>
        <p:txBody>
          <a:bodyPr/>
          <a:lstStyle/>
          <a:p>
            <a:pPr>
              <a:defRPr/>
            </a:pPr>
            <a:r>
              <a:rPr lang="en-US" b="1" dirty="0">
                <a:solidFill>
                  <a:srgbClr val="C00000"/>
                </a:solidFill>
                <a:effectLst>
                  <a:outerShdw blurRad="38100" dist="38100" dir="2700000" algn="tl">
                    <a:srgbClr val="000000">
                      <a:alpha val="43137"/>
                    </a:srgbClr>
                  </a:outerShdw>
                </a:effectLst>
              </a:rPr>
              <a:t>AUTHOR</a:t>
            </a:r>
          </a:p>
        </p:txBody>
      </p:sp>
      <p:sp useBgFill="1">
        <p:nvSpPr>
          <p:cNvPr id="3" name="Content Placeholder 2"/>
          <p:cNvSpPr>
            <a:spLocks noGrp="1"/>
          </p:cNvSpPr>
          <p:nvPr>
            <p:ph idx="1"/>
          </p:nvPr>
        </p:nvSpPr>
        <p:spPr>
          <a:xfrm>
            <a:off x="1752600" y="1295400"/>
            <a:ext cx="8610600" cy="5486400"/>
          </a:xfrm>
        </p:spPr>
        <p:txBody>
          <a:bodyPr>
            <a:normAutofit lnSpcReduction="10000"/>
          </a:bodyPr>
          <a:lstStyle/>
          <a:p>
            <a:pPr marL="0" indent="0">
              <a:buNone/>
              <a:defRPr/>
            </a:pPr>
            <a:r>
              <a:rPr lang="en-US" sz="2800" b="1" dirty="0">
                <a:solidFill>
                  <a:srgbClr val="FFFF00"/>
                </a:solidFill>
                <a:effectLst>
                  <a:outerShdw blurRad="38100" dist="38100" dir="2700000" algn="tl">
                    <a:srgbClr val="000000">
                      <a:alpha val="43137"/>
                    </a:srgbClr>
                  </a:outerShdw>
                </a:effectLst>
              </a:rPr>
              <a:t>Probably more than any other book in the NT, the authorship of Hebrews has remained elusive.</a:t>
            </a:r>
          </a:p>
          <a:p>
            <a:pPr>
              <a:defRPr/>
            </a:pPr>
            <a:r>
              <a:rPr lang="en-US" sz="2400" i="1" dirty="0">
                <a:solidFill>
                  <a:schemeClr val="tx1"/>
                </a:solidFill>
              </a:rPr>
              <a:t>Formally, the book is anonymous.</a:t>
            </a:r>
          </a:p>
          <a:p>
            <a:pPr>
              <a:defRPr/>
            </a:pPr>
            <a:r>
              <a:rPr lang="en-US" sz="2400" i="1" dirty="0">
                <a:solidFill>
                  <a:schemeClr val="tx1"/>
                </a:solidFill>
              </a:rPr>
              <a:t>Though many have suggested St. Paul, probably because he knew Timothy (13:23), the Greek style of Hebrews is much more polished than Paul’s known works.</a:t>
            </a:r>
          </a:p>
          <a:p>
            <a:pPr>
              <a:defRPr/>
            </a:pPr>
            <a:r>
              <a:rPr lang="en-US" sz="2400" i="1" dirty="0">
                <a:solidFill>
                  <a:schemeClr val="tx1"/>
                </a:solidFill>
              </a:rPr>
              <a:t>He does not number himself among the apostles (2:3).</a:t>
            </a:r>
          </a:p>
          <a:p>
            <a:pPr>
              <a:defRPr/>
            </a:pPr>
            <a:r>
              <a:rPr lang="en-US" sz="2400" i="1" dirty="0">
                <a:solidFill>
                  <a:schemeClr val="tx1"/>
                </a:solidFill>
              </a:rPr>
              <a:t>Still, the work is being quoted by the mid-90s (1 Clement  1:3-7; 17:1), so the writer must have lived well before the end of the 1</a:t>
            </a:r>
            <a:r>
              <a:rPr lang="en-US" sz="2400" i="1" baseline="30000" dirty="0">
                <a:solidFill>
                  <a:schemeClr val="tx1"/>
                </a:solidFill>
              </a:rPr>
              <a:t>st</a:t>
            </a:r>
            <a:r>
              <a:rPr lang="en-US" sz="2400" i="1" dirty="0">
                <a:solidFill>
                  <a:schemeClr val="tx1"/>
                </a:solidFill>
              </a:rPr>
              <a:t> century.</a:t>
            </a:r>
          </a:p>
          <a:p>
            <a:pPr>
              <a:defRPr/>
            </a:pPr>
            <a:r>
              <a:rPr lang="en-US" sz="2400" i="1" dirty="0">
                <a:solidFill>
                  <a:schemeClr val="tx1"/>
                </a:solidFill>
              </a:rPr>
              <a:t>Other suggestions have been Apollos (so Luther), Luke (so Calvin) and Silas, Barnabas and Priscilla &amp; Aquila.</a:t>
            </a:r>
          </a:p>
        </p:txBody>
      </p:sp>
      <p:sp>
        <p:nvSpPr>
          <p:cNvPr id="4" name="Slide Number Placeholder 3"/>
          <p:cNvSpPr>
            <a:spLocks noGrp="1"/>
          </p:cNvSpPr>
          <p:nvPr>
            <p:ph type="sldNum" sz="quarter" idx="12"/>
          </p:nvPr>
        </p:nvSpPr>
        <p:spPr/>
        <p:txBody>
          <a:bodyPr/>
          <a:lstStyle/>
          <a:p>
            <a:pPr>
              <a:defRPr/>
            </a:pPr>
            <a:fld id="{9F6F9B39-6059-4DFC-8ED9-EE0752C41137}" type="slidenum">
              <a:rPr lang="en-US" altLang="en-US" smtClean="0"/>
              <a:pPr>
                <a:defRPr/>
              </a:pPr>
              <a:t>149</a:t>
            </a:fld>
            <a:endParaRPr lang="en-US" altLang="en-US" dirty="0"/>
          </a:p>
        </p:txBody>
      </p:sp>
    </p:spTree>
    <p:extLst>
      <p:ext uri="{BB962C8B-B14F-4D97-AF65-F5344CB8AC3E}">
        <p14:creationId xmlns:p14="http://schemas.microsoft.com/office/powerpoint/2010/main" val="32957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897988" y="1254866"/>
            <a:ext cx="2794782" cy="1716934"/>
          </a:xfrm>
          <a:solidFill>
            <a:schemeClr val="accent2">
              <a:lumMod val="50000"/>
            </a:schemeClr>
          </a:solidFill>
          <a:ln w="9525"/>
          <a:extLst/>
        </p:spPr>
        <p:txBody>
          <a:bodyPr vert="horz" wrap="square" lIns="91440" tIns="45720" rIns="91440" bIns="45720" numCol="1" rtlCol="0" anchor="t" compatLnSpc="1">
            <a:prstTxWarp prst="textNoShape">
              <a:avLst/>
            </a:prstTxWarp>
            <a:normAutofit/>
          </a:bodyPr>
          <a:lstStyle/>
          <a:p>
            <a:pPr algn="ctr">
              <a:defRPr/>
            </a:pPr>
            <a:r>
              <a:rPr lang="en-US" altLang="en-US" sz="4800" b="1" dirty="0">
                <a:solidFill>
                  <a:srgbClr val="FFFF00"/>
                </a:solidFill>
                <a:effectLst>
                  <a:outerShdw blurRad="38100" dist="38100" dir="2700000" algn="tl">
                    <a:srgbClr val="000000">
                      <a:alpha val="43137"/>
                    </a:srgbClr>
                  </a:outerShdw>
                </a:effectLst>
              </a:rPr>
              <a:t>S</a:t>
            </a:r>
            <a:r>
              <a:rPr lang="en-US" sz="4800" b="1" dirty="0">
                <a:solidFill>
                  <a:srgbClr val="FFFF00"/>
                </a:solidFill>
                <a:effectLst>
                  <a:outerShdw blurRad="38100" dist="38100" dir="2700000" algn="tl">
                    <a:srgbClr val="000000">
                      <a:alpha val="43137"/>
                    </a:srgbClr>
                  </a:outerShdw>
                </a:effectLst>
              </a:rPr>
              <a:t>ending Letters</a:t>
            </a:r>
            <a:endParaRPr altLang="en-US" sz="4800" b="1" dirty="0">
              <a:ln>
                <a:noFill/>
              </a:ln>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269315" name="Rectangle 3"/>
          <p:cNvSpPr>
            <a:spLocks noGrp="1"/>
          </p:cNvSpPr>
          <p:nvPr>
            <p:ph idx="1"/>
          </p:nvPr>
        </p:nvSpPr>
        <p:spPr>
          <a:xfrm>
            <a:off x="4922520" y="274320"/>
            <a:ext cx="6781800" cy="6583680"/>
          </a:xfrm>
        </p:spPr>
        <p:txBody>
          <a:bodyPr>
            <a:normAutofit/>
          </a:bodyPr>
          <a:lstStyle/>
          <a:p>
            <a:pPr eaLnBrk="1" hangingPunct="1">
              <a:lnSpc>
                <a:spcPct val="90000"/>
              </a:lnSpc>
              <a:buFont typeface="Wingdings 2" panose="05020102010507070707" pitchFamily="18"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Colleagues like </a:t>
            </a:r>
            <a:r>
              <a:rPr lang="en-US" altLang="en-US" sz="2800" b="1" dirty="0" err="1">
                <a:solidFill>
                  <a:srgbClr val="FF0000"/>
                </a:solidFill>
                <a:effectLst>
                  <a:outerShdw blurRad="38100" dist="38100" dir="2700000" algn="tl">
                    <a:srgbClr val="000000">
                      <a:alpha val="43137"/>
                    </a:srgbClr>
                  </a:outerShdw>
                </a:effectLst>
                <a:latin typeface="Calibri" panose="020F0502020204030204" pitchFamily="34" charset="0"/>
              </a:rPr>
              <a:t>Tychicus</a:t>
            </a: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 Phoebe and Titus, among others, were commissioned by Paul to carry his letters. This accounts for his recommendations (e.g., Col. 4:7-8; Eph. 6:21; Rom. 16:1-2). </a:t>
            </a:r>
          </a:p>
          <a:p>
            <a:pPr>
              <a:lnSpc>
                <a:spcPct val="90000"/>
              </a:lnSpc>
            </a:pPr>
            <a:r>
              <a:rPr lang="en-US" altLang="en-US" sz="2400" i="1" dirty="0">
                <a:solidFill>
                  <a:schemeClr val="tx1"/>
                </a:solidFill>
                <a:latin typeface="Calibri" panose="020F0502020204030204" pitchFamily="34" charset="0"/>
              </a:rPr>
              <a:t>Letters typically had internal references to the courier as a confirmation of his or her trustworthiness.</a:t>
            </a:r>
          </a:p>
          <a:p>
            <a:pPr eaLnBrk="1" hangingPunct="1">
              <a:lnSpc>
                <a:spcPct val="90000"/>
              </a:lnSpc>
            </a:pPr>
            <a:r>
              <a:rPr lang="en-US" altLang="en-US" sz="2400" i="1" dirty="0">
                <a:solidFill>
                  <a:schemeClr val="tx1"/>
                </a:solidFill>
                <a:latin typeface="Calibri" panose="020F0502020204030204" pitchFamily="34" charset="0"/>
              </a:rPr>
              <a:t>As the writer’s personal representative, the courier would read the letter publicly, explaining any difficult parts and generally sharing news of the sender (4:7-8).</a:t>
            </a:r>
          </a:p>
          <a:p>
            <a:pPr eaLnBrk="1" hangingPunct="1">
              <a:lnSpc>
                <a:spcPct val="90000"/>
              </a:lnSpc>
            </a:pPr>
            <a:r>
              <a:rPr lang="en-US" altLang="en-US" sz="2400" i="1" dirty="0">
                <a:solidFill>
                  <a:schemeClr val="tx1"/>
                </a:solidFill>
                <a:latin typeface="Calibri" panose="020F0502020204030204" pitchFamily="34" charset="0"/>
              </a:rPr>
              <a:t>As the courier, </a:t>
            </a:r>
            <a:r>
              <a:rPr lang="en-US" altLang="en-US" sz="2400" i="1" dirty="0" err="1">
                <a:solidFill>
                  <a:schemeClr val="tx1"/>
                </a:solidFill>
                <a:latin typeface="Calibri" panose="020F0502020204030204" pitchFamily="34" charset="0"/>
              </a:rPr>
              <a:t>Tychicus</a:t>
            </a:r>
            <a:r>
              <a:rPr lang="en-US" altLang="en-US" sz="2400" i="1" dirty="0">
                <a:solidFill>
                  <a:schemeClr val="tx1"/>
                </a:solidFill>
                <a:latin typeface="Calibri" panose="020F0502020204030204" pitchFamily="34" charset="0"/>
              </a:rPr>
              <a:t> would travel to Colossae with </a:t>
            </a:r>
            <a:r>
              <a:rPr lang="en-US" altLang="en-US" sz="2400" i="1" dirty="0" err="1">
                <a:solidFill>
                  <a:schemeClr val="tx1"/>
                </a:solidFill>
                <a:latin typeface="Calibri" panose="020F0502020204030204" pitchFamily="34" charset="0"/>
              </a:rPr>
              <a:t>Onesimus</a:t>
            </a:r>
            <a:r>
              <a:rPr lang="en-US" altLang="en-US" sz="2400" i="1" dirty="0">
                <a:solidFill>
                  <a:schemeClr val="tx1"/>
                </a:solidFill>
                <a:latin typeface="Calibri" panose="020F0502020204030204" pitchFamily="34" charset="0"/>
              </a:rPr>
              <a:t>, who after his conversion could now to be considered “one of you” (4:9).</a:t>
            </a:r>
          </a:p>
        </p:txBody>
      </p:sp>
      <p:sp>
        <p:nvSpPr>
          <p:cNvPr id="2" name="Slide Number Placeholder 1"/>
          <p:cNvSpPr>
            <a:spLocks noGrp="1"/>
          </p:cNvSpPr>
          <p:nvPr>
            <p:ph type="sldNum" sz="quarter" idx="12"/>
          </p:nvPr>
        </p:nvSpPr>
        <p:spPr/>
        <p:txBody>
          <a:bodyPr/>
          <a:lstStyle/>
          <a:p>
            <a:fld id="{2AC27A5A-7290-4DE1-BA94-4BE8A8E57DCF}" type="slidenum">
              <a:rPr lang="en-US" smtClean="0"/>
              <a:t>15</a:t>
            </a:fld>
            <a:endParaRPr lang="en-US" dirty="0"/>
          </a:p>
        </p:txBody>
      </p:sp>
    </p:spTree>
    <p:extLst>
      <p:ext uri="{BB962C8B-B14F-4D97-AF65-F5344CB8AC3E}">
        <p14:creationId xmlns:p14="http://schemas.microsoft.com/office/powerpoint/2010/main" val="79739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p:cTn id="13"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9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9315">
                                            <p:txEl>
                                              <p:pRg st="3" end="3"/>
                                            </p:txEl>
                                          </p:spTgt>
                                        </p:tgtEl>
                                        <p:attrNameLst>
                                          <p:attrName>style.visibility</p:attrName>
                                        </p:attrNameLst>
                                      </p:cBhvr>
                                      <p:to>
                                        <p:strVal val="visible"/>
                                      </p:to>
                                    </p:set>
                                    <p:anim calcmode="lin" valueType="num">
                                      <p:cBhvr additive="base">
                                        <p:cTn id="25"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7461" y="0"/>
            <a:ext cx="8229600" cy="1143000"/>
          </a:xfrm>
        </p:spPr>
        <p:txBody>
          <a:bodyPr/>
          <a:lstStyle/>
          <a:p>
            <a:pPr>
              <a:defRPr/>
            </a:pPr>
            <a:r>
              <a:rPr lang="en-US" b="1" dirty="0">
                <a:solidFill>
                  <a:srgbClr val="C00000"/>
                </a:solidFill>
                <a:effectLst>
                  <a:outerShdw blurRad="38100" dist="38100" dir="2700000" algn="tl">
                    <a:srgbClr val="000000">
                      <a:alpha val="43137"/>
                    </a:srgbClr>
                  </a:outerShdw>
                </a:effectLst>
              </a:rPr>
              <a:t>READERS AND OCCASION</a:t>
            </a:r>
          </a:p>
        </p:txBody>
      </p:sp>
      <p:sp>
        <p:nvSpPr>
          <p:cNvPr id="3" name="Content Placeholder 2"/>
          <p:cNvSpPr>
            <a:spLocks noGrp="1"/>
          </p:cNvSpPr>
          <p:nvPr>
            <p:ph idx="1"/>
          </p:nvPr>
        </p:nvSpPr>
        <p:spPr>
          <a:xfrm>
            <a:off x="1828799" y="1066800"/>
            <a:ext cx="9361939" cy="5791200"/>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Equally elusive has been the precise circumstances under which the book was written.</a:t>
            </a:r>
          </a:p>
          <a:p>
            <a:pPr>
              <a:defRPr/>
            </a:pPr>
            <a:r>
              <a:rPr lang="en-US" sz="2400" i="1" dirty="0">
                <a:solidFill>
                  <a:schemeClr val="tx1"/>
                </a:solidFill>
              </a:rPr>
              <a:t>That they were a Christian congregation (or part of a congregation) seems clear enough, since the farewell mentions the leaders and all the saints (13:24).</a:t>
            </a:r>
          </a:p>
          <a:p>
            <a:pPr>
              <a:defRPr/>
            </a:pPr>
            <a:r>
              <a:rPr lang="en-US" sz="2400" i="1" dirty="0">
                <a:solidFill>
                  <a:schemeClr val="tx1"/>
                </a:solidFill>
              </a:rPr>
              <a:t>The traditional view is that the letter was addressed to Jewish Christians in danger of lapsing back into temple worship, quite possibly under pressure during the 1</a:t>
            </a:r>
            <a:r>
              <a:rPr lang="en-US" sz="2400" i="1" baseline="30000" dirty="0">
                <a:solidFill>
                  <a:schemeClr val="tx1"/>
                </a:solidFill>
              </a:rPr>
              <a:t>st</a:t>
            </a:r>
            <a:r>
              <a:rPr lang="en-US" sz="2400" i="1" dirty="0">
                <a:solidFill>
                  <a:schemeClr val="tx1"/>
                </a:solidFill>
              </a:rPr>
              <a:t> Jewish revolt (AD 66-70).</a:t>
            </a:r>
          </a:p>
          <a:p>
            <a:pPr>
              <a:defRPr/>
            </a:pPr>
            <a:r>
              <a:rPr lang="en-US" sz="2400" i="1" dirty="0">
                <a:solidFill>
                  <a:schemeClr val="tx1"/>
                </a:solidFill>
              </a:rPr>
              <a:t>Certainly the book has repeated warnings against turning away from Christ (2:1-4; 3:7—4:13; 5:11—6:12; 10:26-39; 12:1-29).</a:t>
            </a:r>
          </a:p>
          <a:p>
            <a:pPr>
              <a:defRPr/>
            </a:pPr>
            <a:r>
              <a:rPr lang="en-US" sz="2400" i="1" dirty="0">
                <a:solidFill>
                  <a:schemeClr val="tx1"/>
                </a:solidFill>
              </a:rPr>
              <a:t>We also know they faced persecution (10:23-34; 12:4).</a:t>
            </a:r>
          </a:p>
          <a:p>
            <a:pPr>
              <a:defRPr/>
            </a:pPr>
            <a:endParaRPr lang="en-US" sz="240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2C7C8F0-DB6F-46D9-9C53-576790458E83}" type="slidenum">
              <a:rPr lang="en-US" altLang="en-US" smtClean="0"/>
              <a:pPr>
                <a:defRPr/>
              </a:pPr>
              <a:t>150</a:t>
            </a:fld>
            <a:endParaRPr lang="en-US" altLang="en-US"/>
          </a:p>
        </p:txBody>
      </p:sp>
    </p:spTree>
    <p:extLst>
      <p:ext uri="{BB962C8B-B14F-4D97-AF65-F5344CB8AC3E}">
        <p14:creationId xmlns:p14="http://schemas.microsoft.com/office/powerpoint/2010/main" val="6641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847" y="775834"/>
            <a:ext cx="8761413" cy="706964"/>
          </a:xfrm>
        </p:spPr>
        <p:txBody>
          <a:bodyPr/>
          <a:lstStyle/>
          <a:p>
            <a:pPr>
              <a:defRPr/>
            </a:pPr>
            <a:r>
              <a:rPr lang="en-US" b="1" dirty="0">
                <a:solidFill>
                  <a:srgbClr val="C00000"/>
                </a:solidFill>
                <a:effectLst>
                  <a:outerShdw blurRad="38100" dist="38100" dir="2700000" algn="tl">
                    <a:srgbClr val="000000">
                      <a:alpha val="43137"/>
                    </a:srgbClr>
                  </a:outerShdw>
                </a:effectLst>
              </a:rPr>
              <a:t>ARGUMENT</a:t>
            </a:r>
          </a:p>
        </p:txBody>
      </p:sp>
      <p:sp>
        <p:nvSpPr>
          <p:cNvPr id="3" name="Content Placeholder 2"/>
          <p:cNvSpPr>
            <a:spLocks noGrp="1"/>
          </p:cNvSpPr>
          <p:nvPr>
            <p:ph idx="1"/>
          </p:nvPr>
        </p:nvSpPr>
        <p:spPr>
          <a:xfrm>
            <a:off x="1209726" y="1649495"/>
            <a:ext cx="9694753" cy="3346938"/>
          </a:xfrm>
        </p:spPr>
        <p:txBody>
          <a:bodyPr>
            <a:normAutofit lnSpcReduction="10000"/>
          </a:bodyPr>
          <a:lstStyle/>
          <a:p>
            <a:pPr marL="0" indent="0">
              <a:buNone/>
              <a:defRPr/>
            </a:pPr>
            <a:r>
              <a:rPr lang="en-US" sz="2800" b="1" dirty="0">
                <a:solidFill>
                  <a:srgbClr val="FFFF00"/>
                </a:solidFill>
                <a:effectLst>
                  <a:outerShdw blurRad="38100" dist="38100" dir="2700000" algn="tl">
                    <a:srgbClr val="000000">
                      <a:alpha val="43137"/>
                    </a:srgbClr>
                  </a:outerShdw>
                </a:effectLst>
              </a:rPr>
              <a:t>The letter has the longest sustained argument in the NT about the superiority of Christ over Moses and the ancient patterns of tabernacle worship.</a:t>
            </a:r>
          </a:p>
          <a:p>
            <a:pPr>
              <a:defRPr/>
            </a:pPr>
            <a:r>
              <a:rPr lang="en-US" sz="2400" i="1" dirty="0">
                <a:solidFill>
                  <a:schemeClr val="tx1"/>
                </a:solidFill>
              </a:rPr>
              <a:t>The style of argumentation is </a:t>
            </a:r>
            <a:r>
              <a:rPr lang="en-US" sz="2400" i="1" u="sng" dirty="0">
                <a:solidFill>
                  <a:schemeClr val="tx1"/>
                </a:solidFill>
              </a:rPr>
              <a:t>a fortiori</a:t>
            </a:r>
            <a:r>
              <a:rPr lang="en-US" sz="2400" i="1" dirty="0">
                <a:solidFill>
                  <a:schemeClr val="tx1"/>
                </a:solidFill>
              </a:rPr>
              <a:t>, which is to say, “if that is true, then how much more is this true”.</a:t>
            </a:r>
          </a:p>
          <a:p>
            <a:pPr>
              <a:defRPr/>
            </a:pPr>
            <a:r>
              <a:rPr lang="en-US" sz="2400" i="1" dirty="0">
                <a:solidFill>
                  <a:schemeClr val="tx1"/>
                </a:solidFill>
              </a:rPr>
              <a:t>In keeping with this rhetoric, the letter frequently uses modifiers, such as, “better” and “superior” (1:4; 7:19, 22; 8:6; 9:23; 10:34; 11:16, 40; 12:24).</a:t>
            </a:r>
          </a:p>
        </p:txBody>
      </p:sp>
      <p:sp>
        <p:nvSpPr>
          <p:cNvPr id="4" name="Slide Number Placeholder 3"/>
          <p:cNvSpPr>
            <a:spLocks noGrp="1"/>
          </p:cNvSpPr>
          <p:nvPr>
            <p:ph type="sldNum" sz="quarter" idx="12"/>
          </p:nvPr>
        </p:nvSpPr>
        <p:spPr/>
        <p:txBody>
          <a:bodyPr/>
          <a:lstStyle/>
          <a:p>
            <a:pPr>
              <a:defRPr/>
            </a:pPr>
            <a:fld id="{F65655D1-FE92-4CE8-84A2-24DCE91662A4}" type="slidenum">
              <a:rPr lang="en-US" altLang="en-US" smtClean="0"/>
              <a:pPr>
                <a:defRPr/>
              </a:pPr>
              <a:t>151</a:t>
            </a:fld>
            <a:endParaRPr lang="en-US" altLang="en-US"/>
          </a:p>
        </p:txBody>
      </p:sp>
    </p:spTree>
    <p:extLst>
      <p:ext uri="{BB962C8B-B14F-4D97-AF65-F5344CB8AC3E}">
        <p14:creationId xmlns:p14="http://schemas.microsoft.com/office/powerpoint/2010/main" val="16177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2046" y="1"/>
            <a:ext cx="8229600" cy="792163"/>
          </a:xfrm>
        </p:spPr>
        <p:txBody>
          <a:bodyPr/>
          <a:lstStyle/>
          <a:p>
            <a:pPr>
              <a:defRPr/>
            </a:pPr>
            <a:r>
              <a:rPr lang="en-US" sz="4000" b="1" dirty="0">
                <a:solidFill>
                  <a:srgbClr val="C00000"/>
                </a:solidFill>
                <a:effectLst>
                  <a:outerShdw blurRad="38100" dist="38100" dir="2700000" algn="tl">
                    <a:srgbClr val="000000">
                      <a:alpha val="43137"/>
                    </a:srgbClr>
                  </a:outerShdw>
                </a:effectLst>
              </a:rPr>
              <a:t>STRUCTURE</a:t>
            </a:r>
          </a:p>
        </p:txBody>
      </p:sp>
      <p:sp>
        <p:nvSpPr>
          <p:cNvPr id="6" name="Content Placeholder 5"/>
          <p:cNvSpPr>
            <a:spLocks noGrp="1"/>
          </p:cNvSpPr>
          <p:nvPr>
            <p:ph sz="half" idx="1"/>
          </p:nvPr>
        </p:nvSpPr>
        <p:spPr>
          <a:xfrm>
            <a:off x="1676400" y="792164"/>
            <a:ext cx="5818682" cy="5473725"/>
          </a:xfrm>
          <a:solidFill>
            <a:srgbClr val="354800"/>
          </a:solidFill>
          <a:ln>
            <a:solidFill>
              <a:schemeClr val="tx1"/>
            </a:solidFill>
          </a:ln>
        </p:spPr>
        <p:txBody>
          <a:bodyPr>
            <a:normAutofit lnSpcReduction="10000"/>
          </a:bodyPr>
          <a:lstStyle/>
          <a:p>
            <a:pPr marL="0" indent="0">
              <a:buNone/>
              <a:defRPr/>
            </a:pPr>
            <a:r>
              <a:rPr lang="en-US" sz="2800" b="1" dirty="0">
                <a:solidFill>
                  <a:srgbClr val="FFFF00"/>
                </a:solidFill>
                <a:latin typeface="Arial Narrow" panose="020B0606020202030204" pitchFamily="34" charset="0"/>
              </a:rPr>
              <a:t>THE SUPERIORITY OF CHRIST</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the prophets (1:1-3)</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the angels (1:4-14)</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1</a:t>
            </a:r>
            <a:r>
              <a:rPr lang="en-US" sz="2000" b="1" i="1" baseline="30000" dirty="0">
                <a:solidFill>
                  <a:srgbClr val="FFFF66"/>
                </a:solidFill>
                <a:latin typeface="Arial Narrow" panose="020B0606020202030204" pitchFamily="34" charset="0"/>
              </a:rPr>
              <a:t>st</a:t>
            </a:r>
            <a:r>
              <a:rPr lang="en-US" sz="2000" b="1" i="1" dirty="0">
                <a:solidFill>
                  <a:srgbClr val="FFFF66"/>
                </a:solidFill>
                <a:latin typeface="Arial Narrow" panose="020B0606020202030204" pitchFamily="34" charset="0"/>
              </a:rPr>
              <a:t> solemn warning (2:1-4)</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condescension of Christ (2:5-18)</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Moses who received the Torah (3:1-6)</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2</a:t>
            </a:r>
            <a:r>
              <a:rPr lang="en-US" sz="2000" b="1" i="1" baseline="30000" dirty="0">
                <a:solidFill>
                  <a:srgbClr val="FFFF66"/>
                </a:solidFill>
                <a:latin typeface="Arial Narrow" panose="020B0606020202030204" pitchFamily="34" charset="0"/>
              </a:rPr>
              <a:t>nd</a:t>
            </a:r>
            <a:r>
              <a:rPr lang="en-US" sz="2000" b="1" i="1" dirty="0">
                <a:solidFill>
                  <a:srgbClr val="FFFF66"/>
                </a:solidFill>
                <a:latin typeface="Arial Narrow" panose="020B0606020202030204" pitchFamily="34" charset="0"/>
              </a:rPr>
              <a:t> solemn warning (3:7-19)</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Joshua who led them into the land (4:1-13)</a:t>
            </a:r>
          </a:p>
          <a:p>
            <a:pPr>
              <a:spcBef>
                <a:spcPts val="400"/>
              </a:spcBef>
              <a:buClr>
                <a:schemeClr val="accent4">
                  <a:lumMod val="60000"/>
                  <a:lumOff val="40000"/>
                </a:schemeClr>
              </a:buClr>
              <a:defRPr/>
            </a:pPr>
            <a:r>
              <a:rPr lang="en-US" sz="2400" i="1" dirty="0">
                <a:solidFill>
                  <a:schemeClr val="bg1"/>
                </a:solidFill>
                <a:latin typeface="Arial Narrow" panose="020B0606020202030204" pitchFamily="34" charset="0"/>
              </a:rPr>
              <a:t>…to  Aaron and the priestly line (4:14—7:28)</a:t>
            </a:r>
          </a:p>
          <a:p>
            <a:pPr lvl="1">
              <a:spcBef>
                <a:spcPts val="400"/>
              </a:spcBef>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3</a:t>
            </a:r>
            <a:r>
              <a:rPr lang="en-US" sz="2000" b="1" i="1" baseline="30000" dirty="0">
                <a:solidFill>
                  <a:srgbClr val="FFFF66"/>
                </a:solidFill>
                <a:latin typeface="Arial Narrow" panose="020B0606020202030204" pitchFamily="34" charset="0"/>
              </a:rPr>
              <a:t>rd</a:t>
            </a:r>
            <a:r>
              <a:rPr lang="en-US" sz="2000" b="1" i="1" dirty="0">
                <a:solidFill>
                  <a:srgbClr val="FFFF66"/>
                </a:solidFill>
                <a:latin typeface="Arial Narrow" panose="020B0606020202030204" pitchFamily="34" charset="0"/>
              </a:rPr>
              <a:t> solemn warning (5:11—6:12)</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High Priest of a new covenant (8)</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Worship in the earthly sanctuary (9:1-10)</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Christ supersedes the old covenant (9:11-28)</a:t>
            </a:r>
          </a:p>
          <a:p>
            <a:pPr>
              <a:spcBef>
                <a:spcPts val="400"/>
              </a:spcBef>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once for all sacrifice of Christ (10:1-18)</a:t>
            </a:r>
          </a:p>
        </p:txBody>
      </p:sp>
      <p:sp>
        <p:nvSpPr>
          <p:cNvPr id="7" name="Content Placeholder 6"/>
          <p:cNvSpPr>
            <a:spLocks noGrp="1"/>
          </p:cNvSpPr>
          <p:nvPr>
            <p:ph sz="half" idx="2"/>
          </p:nvPr>
        </p:nvSpPr>
        <p:spPr>
          <a:xfrm>
            <a:off x="7696200" y="782638"/>
            <a:ext cx="2811905" cy="5033546"/>
          </a:xfrm>
          <a:solidFill>
            <a:srgbClr val="253200"/>
          </a:solidFill>
          <a:ln>
            <a:solidFill>
              <a:schemeClr val="tx1"/>
            </a:solidFill>
          </a:ln>
        </p:spPr>
        <p:txBody>
          <a:bodyPr>
            <a:normAutofit lnSpcReduction="10000"/>
          </a:bodyPr>
          <a:lstStyle/>
          <a:p>
            <a:pPr marL="0" indent="0">
              <a:buNone/>
              <a:defRPr/>
            </a:pPr>
            <a:r>
              <a:rPr lang="en-US" sz="2800" b="1" dirty="0">
                <a:solidFill>
                  <a:srgbClr val="FFFF00"/>
                </a:solidFill>
                <a:latin typeface="Arial Narrow" panose="020B0606020202030204" pitchFamily="34" charset="0"/>
              </a:rPr>
              <a:t>EXHORTATION TOWARD STEADFASTNESS</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Hold to the hope (10:19-25)</a:t>
            </a:r>
          </a:p>
          <a:p>
            <a:pPr lvl="1">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4</a:t>
            </a:r>
            <a:r>
              <a:rPr lang="en-US" sz="2000" b="1" i="1" baseline="30000" dirty="0">
                <a:solidFill>
                  <a:srgbClr val="FFFF66"/>
                </a:solidFill>
                <a:latin typeface="Arial Narrow" panose="020B0606020202030204" pitchFamily="34" charset="0"/>
              </a:rPr>
              <a:t>th</a:t>
            </a:r>
            <a:r>
              <a:rPr lang="en-US" sz="2000" b="1" i="1" dirty="0">
                <a:solidFill>
                  <a:srgbClr val="FFFF66"/>
                </a:solidFill>
                <a:latin typeface="Arial Narrow" panose="020B0606020202030204" pitchFamily="34" charset="0"/>
              </a:rPr>
              <a:t> solemn warning (10:26-39)</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The cloud of witnesses (11)</a:t>
            </a:r>
          </a:p>
          <a:p>
            <a:pPr lvl="1">
              <a:buClr>
                <a:schemeClr val="accent4">
                  <a:lumMod val="60000"/>
                  <a:lumOff val="40000"/>
                </a:schemeClr>
              </a:buClr>
              <a:buFont typeface="Wingdings" panose="05000000000000000000" pitchFamily="2" charset="2"/>
              <a:buChar char="§"/>
              <a:defRPr/>
            </a:pPr>
            <a:r>
              <a:rPr lang="en-US" sz="2000" b="1" i="1" dirty="0">
                <a:solidFill>
                  <a:srgbClr val="FFFF66"/>
                </a:solidFill>
                <a:latin typeface="Arial Narrow" panose="020B0606020202030204" pitchFamily="34" charset="0"/>
              </a:rPr>
              <a:t>The 5</a:t>
            </a:r>
            <a:r>
              <a:rPr lang="en-US" sz="2000" b="1" i="1" baseline="30000" dirty="0">
                <a:solidFill>
                  <a:srgbClr val="FFFF66"/>
                </a:solidFill>
                <a:latin typeface="Arial Narrow" panose="020B0606020202030204" pitchFamily="34" charset="0"/>
              </a:rPr>
              <a:t>th</a:t>
            </a:r>
            <a:r>
              <a:rPr lang="en-US" sz="2000" b="1" i="1" dirty="0">
                <a:solidFill>
                  <a:srgbClr val="FFFF66"/>
                </a:solidFill>
                <a:latin typeface="Arial Narrow" panose="020B0606020202030204" pitchFamily="34" charset="0"/>
              </a:rPr>
              <a:t> solemn warning (12)</a:t>
            </a:r>
          </a:p>
          <a:p>
            <a:pPr>
              <a:buClr>
                <a:schemeClr val="accent4">
                  <a:lumMod val="60000"/>
                  <a:lumOff val="40000"/>
                </a:schemeClr>
              </a:buClr>
              <a:defRPr/>
            </a:pPr>
            <a:r>
              <a:rPr lang="en-US" sz="2400" i="1" dirty="0">
                <a:solidFill>
                  <a:srgbClr val="FFC000"/>
                </a:solidFill>
                <a:effectLst>
                  <a:outerShdw blurRad="38100" dist="38100" dir="2700000" algn="tl">
                    <a:srgbClr val="000000">
                      <a:alpha val="43137"/>
                    </a:srgbClr>
                  </a:outerShdw>
                </a:effectLst>
                <a:latin typeface="Arial Narrow" panose="020B0606020202030204" pitchFamily="34" charset="0"/>
              </a:rPr>
              <a:t>Living as the pilgrim people of God (13)</a:t>
            </a:r>
          </a:p>
        </p:txBody>
      </p:sp>
    </p:spTree>
    <p:extLst>
      <p:ext uri="{BB962C8B-B14F-4D97-AF65-F5344CB8AC3E}">
        <p14:creationId xmlns:p14="http://schemas.microsoft.com/office/powerpoint/2010/main" val="392119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additive="base">
                                        <p:cTn id="5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additive="base">
                                        <p:cTn id="6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additive="base">
                                        <p:cTn id="6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anim calcmode="lin" valueType="num">
                                      <p:cBhvr additive="base">
                                        <p:cTn id="7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xEl>
                                              <p:pRg st="12" end="12"/>
                                            </p:txEl>
                                          </p:spTgt>
                                        </p:tgtEl>
                                        <p:attrNameLst>
                                          <p:attrName>style.visibility</p:attrName>
                                        </p:attrNameLst>
                                      </p:cBhvr>
                                      <p:to>
                                        <p:strVal val="visible"/>
                                      </p:to>
                                    </p:set>
                                    <p:anim calcmode="lin" valueType="num">
                                      <p:cBhvr additive="base">
                                        <p:cTn id="8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xEl>
                                              <p:pRg st="13" end="13"/>
                                            </p:txEl>
                                          </p:spTgt>
                                        </p:tgtEl>
                                        <p:attrNameLst>
                                          <p:attrName>style.visibility</p:attrName>
                                        </p:attrNameLst>
                                      </p:cBhvr>
                                      <p:to>
                                        <p:strVal val="visible"/>
                                      </p:to>
                                    </p:set>
                                    <p:anim calcmode="lin" valueType="num">
                                      <p:cBhvr additive="base">
                                        <p:cTn id="8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7">
                                            <p:bg/>
                                          </p:spTgt>
                                        </p:tgtEl>
                                        <p:attrNameLst>
                                          <p:attrName>style.visibility</p:attrName>
                                        </p:attrNameLst>
                                      </p:cBhvr>
                                      <p:to>
                                        <p:strVal val="visible"/>
                                      </p:to>
                                    </p:set>
                                    <p:animEffect transition="in" filter="randombar(horizontal)">
                                      <p:cBhvr>
                                        <p:cTn id="93" dur="500"/>
                                        <p:tgtEl>
                                          <p:spTgt spid="7">
                                            <p:bg/>
                                          </p:spTgt>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96" dur="500"/>
                                        <p:tgtEl>
                                          <p:spTgt spid="7">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
                                            <p:txEl>
                                              <p:pRg st="1" end="1"/>
                                            </p:txEl>
                                          </p:spTgt>
                                        </p:tgtEl>
                                        <p:attrNameLst>
                                          <p:attrName>style.visibility</p:attrName>
                                        </p:attrNameLst>
                                      </p:cBhvr>
                                      <p:to>
                                        <p:strVal val="visible"/>
                                      </p:to>
                                    </p:set>
                                    <p:anim calcmode="lin" valueType="num">
                                      <p:cBhvr additive="base">
                                        <p:cTn id="10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7">
                                            <p:txEl>
                                              <p:pRg st="2" end="2"/>
                                            </p:txEl>
                                          </p:spTgt>
                                        </p:tgtEl>
                                        <p:attrNameLst>
                                          <p:attrName>style.visibility</p:attrName>
                                        </p:attrNameLst>
                                      </p:cBhvr>
                                      <p:to>
                                        <p:strVal val="visible"/>
                                      </p:to>
                                    </p:set>
                                    <p:anim calcmode="lin" valueType="num">
                                      <p:cBhvr additive="base">
                                        <p:cTn id="10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7">
                                            <p:txEl>
                                              <p:pRg st="3" end="3"/>
                                            </p:txEl>
                                          </p:spTgt>
                                        </p:tgtEl>
                                        <p:attrNameLst>
                                          <p:attrName>style.visibility</p:attrName>
                                        </p:attrNameLst>
                                      </p:cBhvr>
                                      <p:to>
                                        <p:strVal val="visible"/>
                                      </p:to>
                                    </p:set>
                                    <p:anim calcmode="lin" valueType="num">
                                      <p:cBhvr additive="base">
                                        <p:cTn id="1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7">
                                            <p:txEl>
                                              <p:pRg st="4" end="4"/>
                                            </p:txEl>
                                          </p:spTgt>
                                        </p:tgtEl>
                                        <p:attrNameLst>
                                          <p:attrName>style.visibility</p:attrName>
                                        </p:attrNameLst>
                                      </p:cBhvr>
                                      <p:to>
                                        <p:strVal val="visible"/>
                                      </p:to>
                                    </p:set>
                                    <p:anim calcmode="lin" valueType="num">
                                      <p:cBhvr additive="base">
                                        <p:cTn id="1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7">
                                            <p:txEl>
                                              <p:pRg st="5" end="5"/>
                                            </p:txEl>
                                          </p:spTgt>
                                        </p:tgtEl>
                                        <p:attrNameLst>
                                          <p:attrName>style.visibility</p:attrName>
                                        </p:attrNameLst>
                                      </p:cBhvr>
                                      <p:to>
                                        <p:strVal val="visible"/>
                                      </p:to>
                                    </p:set>
                                    <p:anim calcmode="lin" valueType="num">
                                      <p:cBhvr additive="base">
                                        <p:cTn id="1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754" y="868160"/>
            <a:ext cx="8761413" cy="706964"/>
          </a:xfrm>
        </p:spPr>
        <p:txBody>
          <a:bodyPr/>
          <a:lstStyle/>
          <a:p>
            <a:pPr>
              <a:defRPr/>
            </a:pPr>
            <a:r>
              <a:rPr lang="en-US" b="1" dirty="0">
                <a:solidFill>
                  <a:srgbClr val="FFFF00"/>
                </a:solidFill>
              </a:rPr>
              <a:t>OPENING </a:t>
            </a:r>
            <a:r>
              <a:rPr lang="en-US" sz="2800" dirty="0">
                <a:solidFill>
                  <a:srgbClr val="FFFF00"/>
                </a:solidFill>
              </a:rPr>
              <a:t>(1:1-3)</a:t>
            </a:r>
          </a:p>
        </p:txBody>
      </p:sp>
      <p:sp>
        <p:nvSpPr>
          <p:cNvPr id="6" name="Content Placeholder 5"/>
          <p:cNvSpPr>
            <a:spLocks noGrp="1"/>
          </p:cNvSpPr>
          <p:nvPr>
            <p:ph idx="1"/>
          </p:nvPr>
        </p:nvSpPr>
        <p:spPr>
          <a:xfrm>
            <a:off x="1278047" y="2023207"/>
            <a:ext cx="9912692" cy="4166577"/>
          </a:xfrm>
        </p:spPr>
        <p:txBody>
          <a:bodyPr>
            <a:normAutofit lnSpcReduction="10000"/>
          </a:bodyPr>
          <a:lstStyle/>
          <a:p>
            <a:pPr marL="0" indent="0">
              <a:buNone/>
              <a:defRPr/>
            </a:pPr>
            <a:r>
              <a:rPr lang="en-US" sz="2800" b="1" dirty="0">
                <a:solidFill>
                  <a:srgbClr val="FFC000"/>
                </a:solidFill>
              </a:rPr>
              <a:t>Unlike most letters, the opening is not epistolary but confessional.</a:t>
            </a:r>
          </a:p>
          <a:p>
            <a:pPr>
              <a:defRPr/>
            </a:pPr>
            <a:r>
              <a:rPr lang="en-US" sz="2400" i="1" dirty="0">
                <a:solidFill>
                  <a:schemeClr val="bg1"/>
                </a:solidFill>
              </a:rPr>
              <a:t>It affirms that God has not been silent, but he has spoken through the prophets.</a:t>
            </a:r>
          </a:p>
          <a:p>
            <a:pPr>
              <a:defRPr/>
            </a:pPr>
            <a:r>
              <a:rPr lang="en-US" sz="2400" i="1" dirty="0">
                <a:solidFill>
                  <a:schemeClr val="bg1"/>
                </a:solidFill>
              </a:rPr>
              <a:t>As important as the prophets were, however, God now has spoken by his Son.</a:t>
            </a:r>
          </a:p>
          <a:p>
            <a:pPr>
              <a:defRPr/>
            </a:pPr>
            <a:r>
              <a:rPr lang="en-US" sz="2400" i="1" dirty="0">
                <a:solidFill>
                  <a:schemeClr val="bg1"/>
                </a:solidFill>
              </a:rPr>
              <a:t>Like John (Jn. 1:1-2, 1 Jn. 1:1-2), the writer identifies Christ Jesus with the Logos (using the verb </a:t>
            </a:r>
            <a:r>
              <a:rPr lang="en-US" sz="2400" dirty="0" err="1">
                <a:solidFill>
                  <a:schemeClr val="bg1"/>
                </a:solidFill>
                <a:latin typeface="Greekth" panose="02020803070505020304" pitchFamily="18" charset="0"/>
              </a:rPr>
              <a:t>lale</a:t>
            </a:r>
            <a:r>
              <a:rPr lang="en-US" sz="2400" dirty="0">
                <a:solidFill>
                  <a:schemeClr val="bg1"/>
                </a:solidFill>
                <a:latin typeface="Greekth" panose="02020803070505020304" pitchFamily="18" charset="0"/>
              </a:rPr>
              <a:t>&lt;w</a:t>
            </a:r>
            <a:r>
              <a:rPr lang="en-US" sz="2400" i="1" dirty="0">
                <a:solidFill>
                  <a:schemeClr val="bg1"/>
                </a:solidFill>
              </a:rPr>
              <a:t>).</a:t>
            </a:r>
          </a:p>
          <a:p>
            <a:pPr>
              <a:defRPr/>
            </a:pPr>
            <a:r>
              <a:rPr lang="en-US" sz="2400" i="1" dirty="0">
                <a:solidFill>
                  <a:schemeClr val="bg1"/>
                </a:solidFill>
              </a:rPr>
              <a:t>This “Word” has come “in the last days”, a way of describing the time of fulfillment.</a:t>
            </a:r>
          </a:p>
        </p:txBody>
      </p:sp>
      <p:sp>
        <p:nvSpPr>
          <p:cNvPr id="5" name="Slide Number Placeholder 4"/>
          <p:cNvSpPr>
            <a:spLocks noGrp="1"/>
          </p:cNvSpPr>
          <p:nvPr>
            <p:ph type="sldNum" sz="quarter" idx="12"/>
          </p:nvPr>
        </p:nvSpPr>
        <p:spPr/>
        <p:txBody>
          <a:bodyPr/>
          <a:lstStyle/>
          <a:p>
            <a:pPr>
              <a:defRPr/>
            </a:pPr>
            <a:fld id="{A2382201-B03B-431B-A388-21E7BC23DCC8}" type="slidenum">
              <a:rPr lang="en-US" altLang="en-US" smtClean="0"/>
              <a:pPr>
                <a:defRPr/>
              </a:pPr>
              <a:t>153</a:t>
            </a:fld>
            <a:endParaRPr lang="en-US" altLang="en-US"/>
          </a:p>
        </p:txBody>
      </p:sp>
    </p:spTree>
    <p:extLst>
      <p:ext uri="{BB962C8B-B14F-4D97-AF65-F5344CB8AC3E}">
        <p14:creationId xmlns:p14="http://schemas.microsoft.com/office/powerpoint/2010/main" val="30540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lgn="ctr">
              <a:defRPr/>
            </a:pPr>
            <a:r>
              <a:rPr lang="en-US" b="1" dirty="0">
                <a:solidFill>
                  <a:srgbClr val="FF0000"/>
                </a:solidFill>
                <a:effectLst>
                  <a:outerShdw blurRad="38100" dist="38100" dir="2700000" algn="tl">
                    <a:srgbClr val="000000">
                      <a:alpha val="43137"/>
                    </a:srgbClr>
                  </a:outerShdw>
                </a:effectLst>
              </a:rPr>
              <a:t>The Seven Confessions</a:t>
            </a:r>
          </a:p>
        </p:txBody>
      </p:sp>
      <p:sp>
        <p:nvSpPr>
          <p:cNvPr id="3" name="Content Placeholder 2"/>
          <p:cNvSpPr>
            <a:spLocks noGrp="1"/>
          </p:cNvSpPr>
          <p:nvPr>
            <p:ph idx="1"/>
          </p:nvPr>
        </p:nvSpPr>
        <p:spPr>
          <a:xfrm>
            <a:off x="1752600" y="1066800"/>
            <a:ext cx="8686800" cy="5715000"/>
          </a:xfrm>
        </p:spPr>
        <p:txBody>
          <a:bodyPr>
            <a:normAutofit fontScale="92500"/>
          </a:bodyPr>
          <a:lstStyle/>
          <a:p>
            <a:pPr marL="0" indent="0">
              <a:buNone/>
              <a:defRPr/>
            </a:pPr>
            <a:r>
              <a:rPr lang="en-US" sz="3000" b="1" dirty="0">
                <a:solidFill>
                  <a:srgbClr val="FFC000"/>
                </a:solidFill>
                <a:effectLst>
                  <a:outerShdw blurRad="38100" dist="38100" dir="2700000" algn="tl">
                    <a:srgbClr val="000000">
                      <a:alpha val="43137"/>
                    </a:srgbClr>
                  </a:outerShdw>
                </a:effectLst>
              </a:rPr>
              <a:t>Following this opening, the writer offers seven acclamations about the Son as the full and final revelation of God. He is…</a:t>
            </a:r>
          </a:p>
          <a:p>
            <a:pPr marL="457200" indent="-457200">
              <a:buFont typeface="+mj-lt"/>
              <a:buAutoNum type="arabicPeriod"/>
              <a:defRPr/>
            </a:pPr>
            <a:r>
              <a:rPr lang="en-US" sz="2400" i="1" dirty="0">
                <a:solidFill>
                  <a:schemeClr val="tx1"/>
                </a:solidFill>
              </a:rPr>
              <a:t>…the heir of all things.</a:t>
            </a:r>
          </a:p>
          <a:p>
            <a:pPr marL="457200" indent="-457200">
              <a:buFont typeface="+mj-lt"/>
              <a:buAutoNum type="arabicPeriod"/>
              <a:defRPr/>
            </a:pPr>
            <a:r>
              <a:rPr lang="en-US" sz="2400" i="1" dirty="0">
                <a:solidFill>
                  <a:schemeClr val="tx1"/>
                </a:solidFill>
              </a:rPr>
              <a:t>…the agent of all creation.</a:t>
            </a:r>
          </a:p>
          <a:p>
            <a:pPr marL="457200" indent="-457200">
              <a:buFont typeface="+mj-lt"/>
              <a:buAutoNum type="arabicPeriod"/>
              <a:defRPr/>
            </a:pPr>
            <a:r>
              <a:rPr lang="en-US" sz="2400" i="1" dirty="0">
                <a:solidFill>
                  <a:schemeClr val="tx1"/>
                </a:solidFill>
              </a:rPr>
              <a:t>…the radiance shining forth from God, the true source of all light.</a:t>
            </a:r>
          </a:p>
          <a:p>
            <a:pPr marL="457200" indent="-457200">
              <a:buFont typeface="+mj-lt"/>
              <a:buAutoNum type="arabicPeriod"/>
              <a:defRPr/>
            </a:pPr>
            <a:r>
              <a:rPr lang="en-US" sz="2400" i="1" dirty="0">
                <a:solidFill>
                  <a:schemeClr val="tx1"/>
                </a:solidFill>
              </a:rPr>
              <a:t>…the very image of the substance of God (the Greek word </a:t>
            </a:r>
            <a:r>
              <a:rPr lang="en-US" sz="2400" dirty="0" err="1">
                <a:solidFill>
                  <a:schemeClr val="tx1"/>
                </a:solidFill>
                <a:latin typeface="Greekth" panose="02020803070505020304" pitchFamily="18" charset="0"/>
              </a:rPr>
              <a:t>karakth</a:t>
            </a:r>
            <a:r>
              <a:rPr lang="en-US" sz="2400" dirty="0">
                <a:solidFill>
                  <a:schemeClr val="tx1"/>
                </a:solidFill>
                <a:latin typeface="Greekth" panose="02020803070505020304" pitchFamily="18" charset="0"/>
              </a:rPr>
              <a:t>&lt;r</a:t>
            </a:r>
            <a:r>
              <a:rPr lang="en-US" sz="2400" i="1" dirty="0">
                <a:solidFill>
                  <a:schemeClr val="tx1"/>
                </a:solidFill>
              </a:rPr>
              <a:t> describes a seal impression on coins or seals).</a:t>
            </a:r>
          </a:p>
          <a:p>
            <a:pPr marL="457200" indent="-457200">
              <a:buFont typeface="+mj-lt"/>
              <a:buAutoNum type="arabicPeriod"/>
              <a:defRPr/>
            </a:pPr>
            <a:r>
              <a:rPr lang="en-US" sz="2400" i="1" dirty="0">
                <a:solidFill>
                  <a:schemeClr val="tx1"/>
                </a:solidFill>
              </a:rPr>
              <a:t>…the one who enables the universe to continue to exist.</a:t>
            </a:r>
          </a:p>
          <a:p>
            <a:pPr marL="457200" indent="-457200">
              <a:buFont typeface="+mj-lt"/>
              <a:buAutoNum type="arabicPeriod"/>
              <a:defRPr/>
            </a:pPr>
            <a:r>
              <a:rPr lang="en-US" sz="2400" i="1" dirty="0">
                <a:solidFill>
                  <a:schemeClr val="tx1"/>
                </a:solidFill>
              </a:rPr>
              <a:t>…the priest who provides purification for sins.</a:t>
            </a:r>
          </a:p>
          <a:p>
            <a:pPr marL="457200" indent="-457200">
              <a:buFont typeface="+mj-lt"/>
              <a:buAutoNum type="arabicPeriod"/>
              <a:defRPr/>
            </a:pPr>
            <a:r>
              <a:rPr lang="en-US" sz="2400" i="1" dirty="0">
                <a:solidFill>
                  <a:schemeClr val="tx1"/>
                </a:solidFill>
              </a:rPr>
              <a:t>…the one who because his saving work is now completed sits at God’s right hand, the place of all authority.</a:t>
            </a:r>
          </a:p>
        </p:txBody>
      </p:sp>
      <p:sp>
        <p:nvSpPr>
          <p:cNvPr id="4" name="Slide Number Placeholder 3"/>
          <p:cNvSpPr>
            <a:spLocks noGrp="1"/>
          </p:cNvSpPr>
          <p:nvPr>
            <p:ph type="sldNum" sz="quarter" idx="12"/>
          </p:nvPr>
        </p:nvSpPr>
        <p:spPr/>
        <p:txBody>
          <a:bodyPr/>
          <a:lstStyle/>
          <a:p>
            <a:pPr>
              <a:defRPr/>
            </a:pPr>
            <a:fld id="{89918488-AA09-482B-8F73-7EFA993CF931}" type="slidenum">
              <a:rPr lang="en-US" altLang="en-US" smtClean="0"/>
              <a:pPr>
                <a:defRPr/>
              </a:pPr>
              <a:t>154</a:t>
            </a:fld>
            <a:endParaRPr lang="en-US" altLang="en-US"/>
          </a:p>
        </p:txBody>
      </p:sp>
    </p:spTree>
    <p:extLst>
      <p:ext uri="{BB962C8B-B14F-4D97-AF65-F5344CB8AC3E}">
        <p14:creationId xmlns:p14="http://schemas.microsoft.com/office/powerpoint/2010/main" val="41337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7369" y="679572"/>
            <a:ext cx="8761413" cy="706964"/>
          </a:xfrm>
        </p:spPr>
        <p:txBody>
          <a:bodyPr/>
          <a:lstStyle/>
          <a:p>
            <a:pPr>
              <a:defRPr/>
            </a:pPr>
            <a:r>
              <a:rPr lang="en-US" b="1" dirty="0">
                <a:solidFill>
                  <a:srgbClr val="FFFF00"/>
                </a:solidFill>
              </a:rPr>
              <a:t>SUPERIOR TO ANGELS</a:t>
            </a:r>
            <a:r>
              <a:rPr lang="en-US" sz="2800" b="1" dirty="0">
                <a:solidFill>
                  <a:srgbClr val="FFFF00"/>
                </a:solidFill>
              </a:rPr>
              <a:t> </a:t>
            </a:r>
            <a:r>
              <a:rPr lang="en-US" sz="2800" dirty="0">
                <a:solidFill>
                  <a:srgbClr val="FFFF00"/>
                </a:solidFill>
              </a:rPr>
              <a:t>(1:4—2:18)</a:t>
            </a:r>
            <a:endParaRPr lang="en-US" b="1" dirty="0">
              <a:solidFill>
                <a:srgbClr val="FFFF00"/>
              </a:solidFill>
            </a:endParaRPr>
          </a:p>
        </p:txBody>
      </p:sp>
      <p:sp>
        <p:nvSpPr>
          <p:cNvPr id="3" name="Content Placeholder 2"/>
          <p:cNvSpPr>
            <a:spLocks noGrp="1"/>
          </p:cNvSpPr>
          <p:nvPr>
            <p:ph idx="1"/>
          </p:nvPr>
        </p:nvSpPr>
        <p:spPr>
          <a:xfrm>
            <a:off x="1981200" y="1617784"/>
            <a:ext cx="9061938" cy="5087815"/>
          </a:xfrm>
        </p:spPr>
        <p:txBody>
          <a:bodyPr>
            <a:normAutofit lnSpcReduction="10000"/>
          </a:bodyPr>
          <a:lstStyle/>
          <a:p>
            <a:pPr marL="0" indent="0">
              <a:buNone/>
              <a:defRPr/>
            </a:pPr>
            <a:r>
              <a:rPr lang="en-US" sz="2800" b="1" dirty="0">
                <a:solidFill>
                  <a:srgbClr val="FFC000"/>
                </a:solidFill>
              </a:rPr>
              <a:t>In a collage of OT quotations, the writer demonstrates that Jesus cannot be reduced to the level of angels.</a:t>
            </a:r>
          </a:p>
          <a:p>
            <a:pPr>
              <a:defRPr/>
            </a:pPr>
            <a:r>
              <a:rPr lang="en-US" sz="2400" i="1" dirty="0">
                <a:solidFill>
                  <a:schemeClr val="bg1"/>
                </a:solidFill>
              </a:rPr>
              <a:t>God never addressed any angel, “You are my Son”, but he did so at Jesus’ baptism and the transfiguration (cf. 2 Sa. 7:14).</a:t>
            </a:r>
          </a:p>
          <a:p>
            <a:pPr>
              <a:defRPr/>
            </a:pPr>
            <a:r>
              <a:rPr lang="en-US" sz="2400" i="1" dirty="0">
                <a:solidFill>
                  <a:schemeClr val="bg1"/>
                </a:solidFill>
              </a:rPr>
              <a:t>In the Song of Moses (Dt. 32:43 LXX), the angels are summoned to worship the Son.</a:t>
            </a:r>
          </a:p>
          <a:p>
            <a:pPr>
              <a:defRPr/>
            </a:pPr>
            <a:r>
              <a:rPr lang="en-US" sz="2400" i="1" dirty="0">
                <a:solidFill>
                  <a:schemeClr val="bg1"/>
                </a:solidFill>
              </a:rPr>
              <a:t>Angels are temporary servants (Ps. 104:4), but the Son is God eternal (Ps. 45:6-7; 102:10-12).</a:t>
            </a:r>
          </a:p>
          <a:p>
            <a:pPr>
              <a:defRPr/>
            </a:pPr>
            <a:r>
              <a:rPr lang="en-US" sz="2400" i="1" dirty="0">
                <a:solidFill>
                  <a:schemeClr val="bg1"/>
                </a:solidFill>
              </a:rPr>
              <a:t>Yahweh even addresses the Son as Lord and seats him at his right hand (Ps. 110:1).</a:t>
            </a:r>
          </a:p>
          <a:p>
            <a:pPr>
              <a:defRPr/>
            </a:pPr>
            <a:endParaRPr lang="en-US" sz="2400" i="1" dirty="0"/>
          </a:p>
        </p:txBody>
      </p:sp>
      <p:sp>
        <p:nvSpPr>
          <p:cNvPr id="4" name="Slide Number Placeholder 3"/>
          <p:cNvSpPr>
            <a:spLocks noGrp="1"/>
          </p:cNvSpPr>
          <p:nvPr>
            <p:ph type="sldNum" sz="quarter" idx="12"/>
          </p:nvPr>
        </p:nvSpPr>
        <p:spPr/>
        <p:txBody>
          <a:bodyPr/>
          <a:lstStyle/>
          <a:p>
            <a:pPr>
              <a:defRPr/>
            </a:pPr>
            <a:fld id="{63E30261-2CBD-4D21-8E8D-08290CDBC336}" type="slidenum">
              <a:rPr lang="en-US" altLang="en-US" smtClean="0"/>
              <a:pPr>
                <a:defRPr/>
              </a:pPr>
              <a:t>155</a:t>
            </a:fld>
            <a:endParaRPr lang="en-US" altLang="en-US"/>
          </a:p>
        </p:txBody>
      </p:sp>
    </p:spTree>
    <p:extLst>
      <p:ext uri="{BB962C8B-B14F-4D97-AF65-F5344CB8AC3E}">
        <p14:creationId xmlns:p14="http://schemas.microsoft.com/office/powerpoint/2010/main" val="21004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First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(2:1-4)</a:t>
            </a:r>
            <a:endPar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154954" y="2004646"/>
            <a:ext cx="10257461" cy="3851032"/>
          </a:xfrm>
        </p:spPr>
        <p:txBody>
          <a:bodyPr>
            <a:normAutofit/>
          </a:bodyPr>
          <a:lstStyle/>
          <a:p>
            <a:pPr marL="0" indent="0">
              <a:buNone/>
              <a:defRPr/>
            </a:pPr>
            <a:r>
              <a:rPr lang="en-US" sz="3000" b="1" dirty="0">
                <a:solidFill>
                  <a:srgbClr val="FFFF00"/>
                </a:solidFill>
                <a:effectLst>
                  <a:outerShdw blurRad="38100" dist="38100" dir="2700000" algn="tl">
                    <a:srgbClr val="000000">
                      <a:alpha val="43137"/>
                    </a:srgbClr>
                  </a:outerShdw>
                </a:effectLst>
              </a:rPr>
              <a:t>Altogether, there will be five solemn warnings in the book.</a:t>
            </a:r>
          </a:p>
          <a:p>
            <a:pPr>
              <a:defRPr/>
            </a:pPr>
            <a:r>
              <a:rPr lang="en-US" sz="2600" i="1" dirty="0">
                <a:solidFill>
                  <a:schemeClr val="tx1"/>
                </a:solidFill>
              </a:rPr>
              <a:t>This first warning begins the </a:t>
            </a:r>
            <a:r>
              <a:rPr lang="en-US" sz="2600" i="1" u="sng" dirty="0">
                <a:solidFill>
                  <a:schemeClr val="tx1"/>
                </a:solidFill>
              </a:rPr>
              <a:t>a fortiori</a:t>
            </a:r>
            <a:r>
              <a:rPr lang="en-US" sz="2600" i="1" dirty="0">
                <a:solidFill>
                  <a:schemeClr val="tx1"/>
                </a:solidFill>
              </a:rPr>
              <a:t> argument (if </a:t>
            </a:r>
            <a:r>
              <a:rPr lang="en-US" sz="2600" i="1" u="sng" dirty="0">
                <a:solidFill>
                  <a:schemeClr val="tx1"/>
                </a:solidFill>
              </a:rPr>
              <a:t>that</a:t>
            </a:r>
            <a:r>
              <a:rPr lang="en-US" sz="2600" i="1" dirty="0">
                <a:solidFill>
                  <a:schemeClr val="tx1"/>
                </a:solidFill>
              </a:rPr>
              <a:t> is true, how much more is </a:t>
            </a:r>
            <a:r>
              <a:rPr lang="en-US" sz="2600" i="1" u="sng" dirty="0">
                <a:solidFill>
                  <a:schemeClr val="tx1"/>
                </a:solidFill>
              </a:rPr>
              <a:t>this</a:t>
            </a:r>
            <a:r>
              <a:rPr lang="en-US" sz="2600" i="1" dirty="0">
                <a:solidFill>
                  <a:schemeClr val="tx1"/>
                </a:solidFill>
              </a:rPr>
              <a:t> true).</a:t>
            </a:r>
          </a:p>
          <a:p>
            <a:pPr>
              <a:defRPr/>
            </a:pPr>
            <a:r>
              <a:rPr lang="en-US" sz="2600" i="1" dirty="0">
                <a:solidFill>
                  <a:schemeClr val="tx1"/>
                </a:solidFill>
              </a:rPr>
              <a:t>If the Torah mediated by angels (Dt. 33:2) was so binding that violations merited death (Ex. 19:12-13), and if Jesus is superior to the angels, then to drift away from this higher word of salvation would be to court disaster!</a:t>
            </a:r>
          </a:p>
        </p:txBody>
      </p:sp>
      <p:sp>
        <p:nvSpPr>
          <p:cNvPr id="4" name="Slide Number Placeholder 3"/>
          <p:cNvSpPr>
            <a:spLocks noGrp="1"/>
          </p:cNvSpPr>
          <p:nvPr>
            <p:ph type="sldNum" sz="quarter" idx="12"/>
          </p:nvPr>
        </p:nvSpPr>
        <p:spPr/>
        <p:txBody>
          <a:bodyPr/>
          <a:lstStyle/>
          <a:p>
            <a:pPr>
              <a:defRPr/>
            </a:pPr>
            <a:fld id="{EB0A992E-0F42-42CF-A8E2-EB53EBB97E0A}" type="slidenum">
              <a:rPr lang="en-US" altLang="en-US" smtClean="0"/>
              <a:pPr>
                <a:defRPr/>
              </a:pPr>
              <a:t>156</a:t>
            </a:fld>
            <a:endParaRPr lang="en-US" altLang="en-US" dirty="0"/>
          </a:p>
        </p:txBody>
      </p:sp>
    </p:spTree>
    <p:extLst>
      <p:ext uri="{BB962C8B-B14F-4D97-AF65-F5344CB8AC3E}">
        <p14:creationId xmlns:p14="http://schemas.microsoft.com/office/powerpoint/2010/main" val="956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pPr>
              <a:defRPr/>
            </a:pPr>
            <a:r>
              <a:rPr lang="en-US" b="1" dirty="0">
                <a:solidFill>
                  <a:srgbClr val="FF0000"/>
                </a:solidFill>
                <a:effectLst>
                  <a:outerShdw blurRad="38100" dist="38100" dir="2700000" algn="tl">
                    <a:srgbClr val="000000">
                      <a:alpha val="43137"/>
                    </a:srgbClr>
                  </a:outerShdw>
                </a:effectLst>
              </a:rPr>
              <a:t>Condescension of the Son</a:t>
            </a:r>
          </a:p>
        </p:txBody>
      </p:sp>
      <p:sp>
        <p:nvSpPr>
          <p:cNvPr id="3" name="Content Placeholder 2"/>
          <p:cNvSpPr>
            <a:spLocks noGrp="1"/>
          </p:cNvSpPr>
          <p:nvPr>
            <p:ph idx="1"/>
          </p:nvPr>
        </p:nvSpPr>
        <p:spPr>
          <a:xfrm>
            <a:off x="1981200" y="1429541"/>
            <a:ext cx="9431215" cy="5169877"/>
          </a:xfrm>
        </p:spPr>
        <p:txBody>
          <a:bodyPr>
            <a:normAutofit lnSpcReduction="10000"/>
          </a:bodyPr>
          <a:lstStyle/>
          <a:p>
            <a:pPr marL="0" indent="0">
              <a:buNone/>
              <a:defRPr/>
            </a:pPr>
            <a:r>
              <a:rPr lang="en-US" sz="3000" b="1" dirty="0">
                <a:solidFill>
                  <a:srgbClr val="FFC000"/>
                </a:solidFill>
                <a:effectLst>
                  <a:outerShdw blurRad="38100" dist="38100" dir="2700000" algn="tl">
                    <a:srgbClr val="000000">
                      <a:alpha val="43137"/>
                    </a:srgbClr>
                  </a:outerShdw>
                </a:effectLst>
              </a:rPr>
              <a:t>Some might argue that Jesus’ superiority is undermined because of his incarnation.</a:t>
            </a:r>
          </a:p>
          <a:p>
            <a:pPr>
              <a:defRPr/>
            </a:pPr>
            <a:r>
              <a:rPr lang="en-US" sz="2400" i="1" dirty="0">
                <a:solidFill>
                  <a:schemeClr val="tx1"/>
                </a:solidFill>
              </a:rPr>
              <a:t>However, the condescension of the Son belongs to this present age, but in the future, he will be exalted as Lord.</a:t>
            </a:r>
          </a:p>
          <a:p>
            <a:pPr lvl="1">
              <a:defRPr/>
            </a:pPr>
            <a:r>
              <a:rPr lang="en-US" sz="2000" b="1" dirty="0">
                <a:solidFill>
                  <a:srgbClr val="FFFF99"/>
                </a:solidFill>
                <a:effectLst>
                  <a:outerShdw blurRad="38100" dist="38100" dir="2700000" algn="tl">
                    <a:srgbClr val="000000">
                      <a:alpha val="43137"/>
                    </a:srgbClr>
                  </a:outerShdw>
                </a:effectLst>
              </a:rPr>
              <a:t>His condescension to the lowly estate of humans was in order that he might suffer death in behalf of them all.</a:t>
            </a:r>
          </a:p>
          <a:p>
            <a:pPr lvl="1">
              <a:defRPr/>
            </a:pPr>
            <a:r>
              <a:rPr lang="en-US" sz="2000" b="1" dirty="0">
                <a:solidFill>
                  <a:srgbClr val="FFFF99"/>
                </a:solidFill>
                <a:effectLst>
                  <a:outerShdw blurRad="38100" dist="38100" dir="2700000" algn="tl">
                    <a:srgbClr val="000000">
                      <a:alpha val="43137"/>
                    </a:srgbClr>
                  </a:outerShdw>
                </a:effectLst>
              </a:rPr>
              <a:t>By his suffering and victory over death, he fulfills God’s purpose that a human should be lord over all creation, thereby bringing “many children” into this new state.</a:t>
            </a:r>
          </a:p>
          <a:p>
            <a:pPr>
              <a:defRPr/>
            </a:pPr>
            <a:r>
              <a:rPr lang="en-US" sz="2400" i="1" dirty="0">
                <a:solidFill>
                  <a:schemeClr val="tx1"/>
                </a:solidFill>
              </a:rPr>
              <a:t>In the Son’s victory over death, he destroyed the destroyer—and this is not to the benefit of angels, but to the benefit of his human “brothers”, since he serves as their faithful high priest, suffering with them and helping them when they are tempted.</a:t>
            </a:r>
          </a:p>
        </p:txBody>
      </p:sp>
      <p:sp>
        <p:nvSpPr>
          <p:cNvPr id="4" name="Slide Number Placeholder 3"/>
          <p:cNvSpPr>
            <a:spLocks noGrp="1"/>
          </p:cNvSpPr>
          <p:nvPr>
            <p:ph type="sldNum" sz="quarter" idx="12"/>
          </p:nvPr>
        </p:nvSpPr>
        <p:spPr/>
        <p:txBody>
          <a:bodyPr/>
          <a:lstStyle/>
          <a:p>
            <a:pPr>
              <a:defRPr/>
            </a:pPr>
            <a:fld id="{60363027-B19A-4B34-B8FA-03CD471F8DD9}" type="slidenum">
              <a:rPr lang="en-US" altLang="en-US" smtClean="0"/>
              <a:pPr>
                <a:defRPr/>
              </a:pPr>
              <a:t>157</a:t>
            </a:fld>
            <a:endParaRPr lang="en-US" altLang="en-US"/>
          </a:p>
        </p:txBody>
      </p:sp>
    </p:spTree>
    <p:extLst>
      <p:ext uri="{BB962C8B-B14F-4D97-AF65-F5344CB8AC3E}">
        <p14:creationId xmlns:p14="http://schemas.microsoft.com/office/powerpoint/2010/main" val="26405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679572"/>
            <a:ext cx="8761413" cy="706964"/>
          </a:xfrm>
        </p:spPr>
        <p:txBody>
          <a:bodyPr/>
          <a:lstStyle/>
          <a:p>
            <a:pPr>
              <a:defRPr/>
            </a:pPr>
            <a:r>
              <a:rPr lang="en-US" b="1" dirty="0">
                <a:solidFill>
                  <a:srgbClr val="FFFF00"/>
                </a:solidFill>
              </a:rPr>
              <a:t>SUPERIOR TO MOSES </a:t>
            </a:r>
            <a:r>
              <a:rPr lang="en-US" sz="2800" dirty="0">
                <a:solidFill>
                  <a:srgbClr val="FFFF00"/>
                </a:solidFill>
              </a:rPr>
              <a:t>(3:1-19)</a:t>
            </a:r>
            <a:endParaRPr lang="en-US" b="1" dirty="0">
              <a:solidFill>
                <a:srgbClr val="FFFF00"/>
              </a:solidFill>
            </a:endParaRPr>
          </a:p>
        </p:txBody>
      </p:sp>
      <p:sp>
        <p:nvSpPr>
          <p:cNvPr id="3" name="Content Placeholder 2"/>
          <p:cNvSpPr>
            <a:spLocks noGrp="1"/>
          </p:cNvSpPr>
          <p:nvPr>
            <p:ph idx="1"/>
          </p:nvPr>
        </p:nvSpPr>
        <p:spPr>
          <a:xfrm>
            <a:off x="1981199" y="1600200"/>
            <a:ext cx="9209539" cy="5105400"/>
          </a:xfrm>
        </p:spPr>
        <p:txBody>
          <a:bodyPr/>
          <a:lstStyle/>
          <a:p>
            <a:pPr marL="0" indent="0">
              <a:buNone/>
              <a:defRPr/>
            </a:pPr>
            <a:r>
              <a:rPr lang="en-US" sz="2800" b="1" dirty="0">
                <a:solidFill>
                  <a:srgbClr val="FFC000"/>
                </a:solidFill>
                <a:effectLst>
                  <a:outerShdw blurRad="38100" dist="38100" dir="2700000" algn="tl">
                    <a:srgbClr val="000000">
                      <a:alpha val="43137"/>
                    </a:srgbClr>
                  </a:outerShdw>
                </a:effectLst>
              </a:rPr>
              <a:t>Moses was faithful as the Lawgiver and Intercessor, but the Son is faithful as the Final Apostle and High Priest.</a:t>
            </a:r>
          </a:p>
          <a:p>
            <a:pPr>
              <a:defRPr/>
            </a:pPr>
            <a:r>
              <a:rPr lang="en-US" sz="2400" i="1" dirty="0">
                <a:solidFill>
                  <a:schemeClr val="bg1"/>
                </a:solidFill>
              </a:rPr>
              <a:t>The Son is superior to Moses just as the builder of a house is greater than the house itself.</a:t>
            </a:r>
          </a:p>
          <a:p>
            <a:pPr>
              <a:defRPr/>
            </a:pPr>
            <a:r>
              <a:rPr lang="en-US" sz="2400" i="1" dirty="0">
                <a:solidFill>
                  <a:schemeClr val="bg1"/>
                </a:solidFill>
              </a:rPr>
              <a:t>Moses was not the builder, but rather, a faithful servant within the household.</a:t>
            </a:r>
          </a:p>
          <a:p>
            <a:pPr>
              <a:defRPr/>
            </a:pPr>
            <a:r>
              <a:rPr lang="en-US" sz="2400" i="1" dirty="0">
                <a:solidFill>
                  <a:schemeClr val="bg1"/>
                </a:solidFill>
              </a:rPr>
              <a:t>The Son, on the other hand, is joined to the Father as the Builder-Owner.</a:t>
            </a:r>
          </a:p>
          <a:p>
            <a:pPr>
              <a:defRPr/>
            </a:pPr>
            <a:r>
              <a:rPr lang="en-US" sz="2400" i="1" dirty="0">
                <a:solidFill>
                  <a:schemeClr val="bg1"/>
                </a:solidFill>
              </a:rPr>
              <a:t>The difference between a house servant and a Son who is the Co-owner is enormous!</a:t>
            </a:r>
          </a:p>
        </p:txBody>
      </p:sp>
      <p:sp>
        <p:nvSpPr>
          <p:cNvPr id="4" name="Slide Number Placeholder 3"/>
          <p:cNvSpPr>
            <a:spLocks noGrp="1"/>
          </p:cNvSpPr>
          <p:nvPr>
            <p:ph type="sldNum" sz="quarter" idx="12"/>
          </p:nvPr>
        </p:nvSpPr>
        <p:spPr/>
        <p:txBody>
          <a:bodyPr/>
          <a:lstStyle/>
          <a:p>
            <a:pPr>
              <a:defRPr/>
            </a:pPr>
            <a:fld id="{F83D7841-7F5C-4D5A-B0EF-82FEF3BB95DF}" type="slidenum">
              <a:rPr lang="en-US" altLang="en-US" smtClean="0"/>
              <a:pPr>
                <a:defRPr/>
              </a:pPr>
              <a:t>158</a:t>
            </a:fld>
            <a:endParaRPr lang="en-US" altLang="en-US"/>
          </a:p>
        </p:txBody>
      </p:sp>
    </p:spTree>
    <p:extLst>
      <p:ext uri="{BB962C8B-B14F-4D97-AF65-F5344CB8AC3E}">
        <p14:creationId xmlns:p14="http://schemas.microsoft.com/office/powerpoint/2010/main" val="20178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Second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(3:7-19)</a:t>
            </a:r>
            <a:endPar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934307" y="1934309"/>
            <a:ext cx="9653955" cy="4149968"/>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Taken from Ps. 95:7b-11, this warning cites two great rebellions of the Israelites, </a:t>
            </a:r>
            <a:r>
              <a:rPr lang="en-US" sz="2800" b="1" dirty="0" err="1">
                <a:solidFill>
                  <a:srgbClr val="FFFF00"/>
                </a:solidFill>
                <a:effectLst>
                  <a:outerShdw blurRad="38100" dist="38100" dir="2700000" algn="tl">
                    <a:srgbClr val="000000">
                      <a:alpha val="43137"/>
                    </a:srgbClr>
                  </a:outerShdw>
                </a:effectLst>
              </a:rPr>
              <a:t>Rephadim</a:t>
            </a:r>
            <a:r>
              <a:rPr lang="en-US" sz="2800" b="1" dirty="0">
                <a:solidFill>
                  <a:srgbClr val="FFFF00"/>
                </a:solidFill>
                <a:effectLst>
                  <a:outerShdw blurRad="38100" dist="38100" dir="2700000" algn="tl">
                    <a:srgbClr val="000000">
                      <a:alpha val="43137"/>
                    </a:srgbClr>
                  </a:outerShdw>
                </a:effectLst>
              </a:rPr>
              <a:t> (Ex. 17:1-7) and </a:t>
            </a:r>
            <a:r>
              <a:rPr lang="en-US" sz="2800" b="1" dirty="0" err="1">
                <a:solidFill>
                  <a:srgbClr val="FFFF00"/>
                </a:solidFill>
                <a:effectLst>
                  <a:outerShdw blurRad="38100" dist="38100" dir="2700000" algn="tl">
                    <a:srgbClr val="000000">
                      <a:alpha val="43137"/>
                    </a:srgbClr>
                  </a:outerShdw>
                </a:effectLst>
              </a:rPr>
              <a:t>Meribah-Massah</a:t>
            </a:r>
            <a:r>
              <a:rPr lang="en-US" sz="2800" b="1" dirty="0">
                <a:solidFill>
                  <a:srgbClr val="FFFF00"/>
                </a:solidFill>
                <a:effectLst>
                  <a:outerShdw blurRad="38100" dist="38100" dir="2700000" algn="tl">
                    <a:srgbClr val="000000">
                      <a:alpha val="43137"/>
                    </a:srgbClr>
                  </a:outerShdw>
                </a:effectLst>
              </a:rPr>
              <a:t> (Nu. 20:1-13).</a:t>
            </a:r>
          </a:p>
          <a:p>
            <a:pPr>
              <a:defRPr/>
            </a:pPr>
            <a:r>
              <a:rPr lang="en-US" sz="2400" i="1" dirty="0">
                <a:solidFill>
                  <a:schemeClr val="tx1"/>
                </a:solidFill>
              </a:rPr>
              <a:t>Both times, the Israelites quarreled with God, refusing to trust him, which ultimately resulted in them be shut out of the promised land.</a:t>
            </a:r>
          </a:p>
          <a:p>
            <a:pPr>
              <a:defRPr/>
            </a:pPr>
            <a:r>
              <a:rPr lang="en-US" sz="2400" i="1" dirty="0">
                <a:solidFill>
                  <a:schemeClr val="tx1"/>
                </a:solidFill>
              </a:rPr>
              <a:t>Members of the believing Christian community must take care not to do the same thing, for the rebellion of unbelief is disastrous!</a:t>
            </a:r>
          </a:p>
        </p:txBody>
      </p:sp>
      <p:sp>
        <p:nvSpPr>
          <p:cNvPr id="4" name="Slide Number Placeholder 3"/>
          <p:cNvSpPr>
            <a:spLocks noGrp="1"/>
          </p:cNvSpPr>
          <p:nvPr>
            <p:ph type="sldNum" sz="quarter" idx="12"/>
          </p:nvPr>
        </p:nvSpPr>
        <p:spPr/>
        <p:txBody>
          <a:bodyPr/>
          <a:lstStyle/>
          <a:p>
            <a:pPr>
              <a:defRPr/>
            </a:pPr>
            <a:fld id="{A28768A0-4A8A-4362-A050-9C035782ECFA}" type="slidenum">
              <a:rPr lang="en-US" altLang="en-US" smtClean="0"/>
              <a:pPr>
                <a:defRPr/>
              </a:pPr>
              <a:t>159</a:t>
            </a:fld>
            <a:endParaRPr lang="en-US" altLang="en-US" dirty="0"/>
          </a:p>
        </p:txBody>
      </p:sp>
    </p:spTree>
    <p:extLst>
      <p:ext uri="{BB962C8B-B14F-4D97-AF65-F5344CB8AC3E}">
        <p14:creationId xmlns:p14="http://schemas.microsoft.com/office/powerpoint/2010/main" val="8229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762000" y="268730"/>
            <a:ext cx="10668000" cy="770358"/>
          </a:xfrm>
        </p:spPr>
        <p:txBody>
          <a:bodyPr>
            <a:noAutofit/>
          </a:bodyPr>
          <a:lstStyle/>
          <a:p>
            <a:pPr algn="ctr" eaLnBrk="1" hangingPunct="1">
              <a:defRPr/>
            </a:pPr>
            <a:r>
              <a:rPr lang="en-US" altLang="en-US" sz="6000" dirty="0">
                <a:solidFill>
                  <a:srgbClr val="FFC000"/>
                </a:solidFill>
              </a:rPr>
              <a:t>Production of Paul’s Letters</a:t>
            </a:r>
          </a:p>
        </p:txBody>
      </p:sp>
      <p:sp>
        <p:nvSpPr>
          <p:cNvPr id="20484" name="Rectangle 4"/>
          <p:cNvSpPr>
            <a:spLocks noGrp="1" noRot="1" noChangeArrowheads="1"/>
          </p:cNvSpPr>
          <p:nvPr>
            <p:ph type="body" sz="half" idx="1"/>
          </p:nvPr>
        </p:nvSpPr>
        <p:spPr>
          <a:xfrm>
            <a:off x="581891" y="1330036"/>
            <a:ext cx="5278582" cy="4883728"/>
          </a:xfrm>
          <a:solidFill>
            <a:schemeClr val="tx2">
              <a:lumMod val="25000"/>
            </a:schemeClr>
          </a:solidFill>
          <a:ln w="12700">
            <a:solidFill>
              <a:schemeClr val="tx1"/>
            </a:solidFill>
            <a:miter lim="800000"/>
            <a:headEnd/>
            <a:tailEnd/>
          </a:ln>
        </p:spPr>
        <p:txBody>
          <a:bodyPr>
            <a:normAutofit/>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Composition &amp; Inscription</a:t>
            </a:r>
          </a:p>
          <a:p>
            <a:pPr marL="0" indent="0" eaLnBrk="1" hangingPunct="1">
              <a:buNone/>
              <a:defRPr/>
            </a:pPr>
            <a:r>
              <a:rPr lang="en-US" altLang="en-US" sz="2800" b="1" dirty="0">
                <a:solidFill>
                  <a:srgbClr val="FFFF99"/>
                </a:solidFill>
                <a:latin typeface="Lucida Sans Unicode" panose="020B0602030504020204" pitchFamily="34" charset="0"/>
              </a:rPr>
              <a:t>Amanuenses:</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Tertius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(Rom. 16:22)</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Sosthenes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(1 Cor. 1:1)</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Timothy </a:t>
            </a:r>
            <a:r>
              <a:rPr lang="en-US" altLang="en-US" sz="2400" dirty="0">
                <a:solidFill>
                  <a:srgbClr val="FFFF00"/>
                </a:solidFill>
                <a:latin typeface="Arial Narrow" panose="020B0606020202030204" pitchFamily="34" charset="0"/>
              </a:rPr>
              <a:t>(2 Cor. 1:1; Phil. 1:1; Col. 1:1; 1 Thess. 1:1; 2 Thess. 1:1; </a:t>
            </a:r>
            <a:r>
              <a:rPr lang="en-US" altLang="en-US" sz="2400" dirty="0" err="1">
                <a:solidFill>
                  <a:srgbClr val="FFFF00"/>
                </a:solidFill>
                <a:latin typeface="Arial Narrow" panose="020B0606020202030204" pitchFamily="34" charset="0"/>
              </a:rPr>
              <a:t>Phlm</a:t>
            </a:r>
            <a:r>
              <a:rPr lang="en-US" altLang="en-US" sz="2400" dirty="0">
                <a:solidFill>
                  <a:srgbClr val="FFFF00"/>
                </a:solidFill>
                <a:latin typeface="Arial Narrow" panose="020B0606020202030204" pitchFamily="34" charset="0"/>
              </a:rPr>
              <a:t>. 1)</a:t>
            </a:r>
          </a:p>
          <a:p>
            <a:pPr marL="0" indent="0" eaLnBrk="1" hangingPunct="1">
              <a:buNone/>
              <a:defRPr/>
            </a:pPr>
            <a:r>
              <a:rPr lang="en-US" altLang="en-US" sz="2800" b="1" dirty="0">
                <a:solidFill>
                  <a:srgbClr val="FFFF99"/>
                </a:solidFill>
                <a:latin typeface="Lucida Sans Unicode" panose="020B0602030504020204" pitchFamily="34" charset="0"/>
              </a:rPr>
              <a:t>Personal Signature</a:t>
            </a:r>
            <a:r>
              <a:rPr lang="en-US" altLang="en-US" sz="2800" b="1" dirty="0">
                <a:latin typeface="Lucida Sans Unicode" panose="020B0602030504020204" pitchFamily="34" charset="0"/>
              </a:rPr>
              <a:t> </a:t>
            </a:r>
            <a:r>
              <a:rPr lang="en-US" altLang="en-US" sz="2400" dirty="0">
                <a:solidFill>
                  <a:srgbClr val="FFFF00"/>
                </a:solidFill>
                <a:latin typeface="Arial Narrow" panose="020B0606020202030204" pitchFamily="34" charset="0"/>
              </a:rPr>
              <a:t>(1 Cor. 16:21; Gal. 6:11; 2 Thess. 3:17)</a:t>
            </a:r>
            <a:endParaRPr lang="en-US" altLang="en-US" sz="2400" b="1" dirty="0">
              <a:solidFill>
                <a:srgbClr val="FFFF00"/>
              </a:solidFill>
              <a:latin typeface="Lucida Sans Unicode" panose="020B0602030504020204" pitchFamily="34" charset="0"/>
            </a:endParaRPr>
          </a:p>
        </p:txBody>
      </p:sp>
      <p:sp>
        <p:nvSpPr>
          <p:cNvPr id="20485" name="Rectangle 5"/>
          <p:cNvSpPr>
            <a:spLocks noGrp="1" noRot="1" noChangeArrowheads="1"/>
          </p:cNvSpPr>
          <p:nvPr>
            <p:ph type="body" sz="half" idx="2"/>
          </p:nvPr>
        </p:nvSpPr>
        <p:spPr>
          <a:xfrm>
            <a:off x="6317673" y="1330036"/>
            <a:ext cx="5292436" cy="4883728"/>
          </a:xfrm>
          <a:solidFill>
            <a:srgbClr val="305232"/>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Delivery &amp; Public Reading</a:t>
            </a:r>
          </a:p>
          <a:p>
            <a:pPr marL="0" indent="0" eaLnBrk="1" hangingPunct="1">
              <a:buNone/>
              <a:defRPr/>
            </a:pPr>
            <a:r>
              <a:rPr lang="en-US" altLang="en-US" sz="2800" b="1" dirty="0">
                <a:solidFill>
                  <a:srgbClr val="FFFF99"/>
                </a:solidFill>
                <a:latin typeface="Lucida Sans Unicode" panose="020B0602030504020204" pitchFamily="34" charset="0"/>
              </a:rPr>
              <a:t>Personal Couriers:</a:t>
            </a:r>
            <a:r>
              <a:rPr lang="en-US" altLang="en-US" sz="2800" dirty="0">
                <a:latin typeface="Lucida Sans Unicode" panose="020B0602030504020204" pitchFamily="34" charset="0"/>
              </a:rPr>
              <a:t> </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Phoebe </a:t>
            </a:r>
            <a:r>
              <a:rPr lang="en-US" altLang="en-US" sz="2400" dirty="0">
                <a:solidFill>
                  <a:srgbClr val="FFFF00"/>
                </a:solidFill>
                <a:latin typeface="Arial Narrow" panose="020B0606020202030204" pitchFamily="34" charset="0"/>
              </a:rPr>
              <a:t>(Rom. 16:1-2)</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Titus </a:t>
            </a:r>
            <a:r>
              <a:rPr lang="en-US" altLang="en-US" sz="2400" dirty="0">
                <a:solidFill>
                  <a:srgbClr val="FFFF00"/>
                </a:solidFill>
                <a:latin typeface="Arial Narrow" panose="020B0606020202030204" pitchFamily="34" charset="0"/>
              </a:rPr>
              <a:t>(2 Cor. 8:17-18; 12:18; Col. 4:7-8)</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Tychicus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(Eph. 6:21-22)</a:t>
            </a:r>
          </a:p>
          <a:p>
            <a:pPr marL="0" indent="0" eaLnBrk="1" hangingPunct="1">
              <a:buNone/>
              <a:defRPr/>
            </a:pPr>
            <a:r>
              <a:rPr lang="en-US" altLang="en-US" sz="2800" b="1" dirty="0">
                <a:solidFill>
                  <a:srgbClr val="FFFF99"/>
                </a:solidFill>
                <a:latin typeface="Lucida Sans Unicode" panose="020B0602030504020204" pitchFamily="34" charset="0"/>
              </a:rPr>
              <a:t>Public Reading</a:t>
            </a:r>
            <a:r>
              <a:rPr lang="en-US" altLang="en-US" sz="2800" dirty="0">
                <a:latin typeface="Arial Narrow" panose="020B0606020202030204" pitchFamily="34" charset="0"/>
              </a:rPr>
              <a:t> </a:t>
            </a:r>
            <a:r>
              <a:rPr lang="en-US" altLang="en-US" sz="2400" dirty="0">
                <a:solidFill>
                  <a:srgbClr val="FFFF00"/>
                </a:solidFill>
                <a:latin typeface="Arial Narrow" panose="020B0606020202030204" pitchFamily="34" charset="0"/>
              </a:rPr>
              <a:t>(Eph. 6:21-22; Col. 4:16; 1 Thess. 5:27)</a:t>
            </a:r>
            <a:endParaRPr lang="en-US" altLang="en-US" sz="2400" b="1" dirty="0">
              <a:solidFill>
                <a:srgbClr val="FFFF00"/>
              </a:solidFill>
              <a:latin typeface="Lucida Sans Unicode" panose="020B0602030504020204" pitchFamily="34" charset="0"/>
            </a:endParaRPr>
          </a:p>
        </p:txBody>
      </p:sp>
    </p:spTree>
    <p:extLst>
      <p:ext uri="{BB962C8B-B14F-4D97-AF65-F5344CB8AC3E}">
        <p14:creationId xmlns:p14="http://schemas.microsoft.com/office/powerpoint/2010/main" val="3847507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animEffect transition="in" filter="randombar(horizontal)">
                                      <p:cBhvr>
                                        <p:cTn id="7" dur="500"/>
                                        <p:tgtEl>
                                          <p:spTgt spid="2048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484">
                                            <p:txEl>
                                              <p:pRg st="0" end="0"/>
                                            </p:txEl>
                                          </p:spTgt>
                                        </p:tgtEl>
                                        <p:attrNameLst>
                                          <p:attrName>style.visibility</p:attrName>
                                        </p:attrNameLst>
                                      </p:cBhvr>
                                      <p:to>
                                        <p:strVal val="visible"/>
                                      </p:to>
                                    </p:set>
                                    <p:animEffect transition="in" filter="randombar(horizontal)">
                                      <p:cBhvr>
                                        <p:cTn id="10" dur="500"/>
                                        <p:tgtEl>
                                          <p:spTgt spid="2048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anim calcmode="lin" valueType="num">
                                      <p:cBhvr additive="base">
                                        <p:cTn id="15"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4">
                                            <p:txEl>
                                              <p:pRg st="3" end="3"/>
                                            </p:txEl>
                                          </p:spTgt>
                                        </p:tgtEl>
                                        <p:attrNameLst>
                                          <p:attrName>style.visibility</p:attrName>
                                        </p:attrNameLst>
                                      </p:cBhvr>
                                      <p:to>
                                        <p:strVal val="visible"/>
                                      </p:to>
                                    </p:set>
                                    <p:anim calcmode="lin" valueType="num">
                                      <p:cBhvr additive="base">
                                        <p:cTn id="23"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 calcmode="lin" valueType="num">
                                      <p:cBhvr additive="base">
                                        <p:cTn id="2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484">
                                            <p:txEl>
                                              <p:pRg st="5" end="5"/>
                                            </p:txEl>
                                          </p:spTgt>
                                        </p:tgtEl>
                                        <p:attrNameLst>
                                          <p:attrName>style.visibility</p:attrName>
                                        </p:attrNameLst>
                                      </p:cBhvr>
                                      <p:to>
                                        <p:strVal val="visible"/>
                                      </p:to>
                                    </p:set>
                                    <p:anim calcmode="lin" valueType="num">
                                      <p:cBhvr additive="base">
                                        <p:cTn id="3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485">
                                            <p:bg/>
                                          </p:spTgt>
                                        </p:tgtEl>
                                        <p:attrNameLst>
                                          <p:attrName>style.visibility</p:attrName>
                                        </p:attrNameLst>
                                      </p:cBhvr>
                                      <p:to>
                                        <p:strVal val="visible"/>
                                      </p:to>
                                    </p:set>
                                    <p:animEffect transition="in" filter="randombar(horizontal)">
                                      <p:cBhvr>
                                        <p:cTn id="39" dur="500"/>
                                        <p:tgtEl>
                                          <p:spTgt spid="20485">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485">
                                            <p:txEl>
                                              <p:pRg st="0" end="0"/>
                                            </p:txEl>
                                          </p:spTgt>
                                        </p:tgtEl>
                                        <p:attrNameLst>
                                          <p:attrName>style.visibility</p:attrName>
                                        </p:attrNameLst>
                                      </p:cBhvr>
                                      <p:to>
                                        <p:strVal val="visible"/>
                                      </p:to>
                                    </p:set>
                                    <p:animEffect transition="in" filter="randombar(horizontal)">
                                      <p:cBhvr>
                                        <p:cTn id="42" dur="500"/>
                                        <p:tgtEl>
                                          <p:spTgt spid="2048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85">
                                            <p:txEl>
                                              <p:pRg st="1" end="1"/>
                                            </p:txEl>
                                          </p:spTgt>
                                        </p:tgtEl>
                                        <p:attrNameLst>
                                          <p:attrName>style.visibility</p:attrName>
                                        </p:attrNameLst>
                                      </p:cBhvr>
                                      <p:to>
                                        <p:strVal val="visible"/>
                                      </p:to>
                                    </p:set>
                                    <p:anim calcmode="lin" valueType="num">
                                      <p:cBhvr additive="base">
                                        <p:cTn id="47"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85">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485">
                                            <p:txEl>
                                              <p:pRg st="2" end="2"/>
                                            </p:txEl>
                                          </p:spTgt>
                                        </p:tgtEl>
                                        <p:attrNameLst>
                                          <p:attrName>style.visibility</p:attrName>
                                        </p:attrNameLst>
                                      </p:cBhvr>
                                      <p:to>
                                        <p:strVal val="visible"/>
                                      </p:to>
                                    </p:set>
                                    <p:anim calcmode="lin" valueType="num">
                                      <p:cBhvr additive="base">
                                        <p:cTn id="51"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485">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485">
                                            <p:txEl>
                                              <p:pRg st="3" end="3"/>
                                            </p:txEl>
                                          </p:spTgt>
                                        </p:tgtEl>
                                        <p:attrNameLst>
                                          <p:attrName>style.visibility</p:attrName>
                                        </p:attrNameLst>
                                      </p:cBhvr>
                                      <p:to>
                                        <p:strVal val="visible"/>
                                      </p:to>
                                    </p:set>
                                    <p:anim calcmode="lin" valueType="num">
                                      <p:cBhvr additive="base">
                                        <p:cTn id="5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5">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485">
                                            <p:txEl>
                                              <p:pRg st="4" end="4"/>
                                            </p:txEl>
                                          </p:spTgt>
                                        </p:tgtEl>
                                        <p:attrNameLst>
                                          <p:attrName>style.visibility</p:attrName>
                                        </p:attrNameLst>
                                      </p:cBhvr>
                                      <p:to>
                                        <p:strVal val="visible"/>
                                      </p:to>
                                    </p:set>
                                    <p:anim calcmode="lin" valueType="num">
                                      <p:cBhvr additive="base">
                                        <p:cTn id="59"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485">
                                            <p:txEl>
                                              <p:pRg st="5" end="5"/>
                                            </p:txEl>
                                          </p:spTgt>
                                        </p:tgtEl>
                                        <p:attrNameLst>
                                          <p:attrName>style.visibility</p:attrName>
                                        </p:attrNameLst>
                                      </p:cBhvr>
                                      <p:to>
                                        <p:strVal val="visible"/>
                                      </p:to>
                                    </p:set>
                                    <p:anim calcmode="lin" valueType="num">
                                      <p:cBhvr additive="base">
                                        <p:cTn id="65" dur="500" fill="hold"/>
                                        <p:tgtEl>
                                          <p:spTgt spid="20485">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4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animBg="1"/>
      <p:bldP spid="20485" grpId="0" uiExpand="1" build="p"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SUPERIOR TO JOSHUA </a:t>
            </a:r>
            <a:r>
              <a:rPr lang="en-US" sz="2800" dirty="0">
                <a:solidFill>
                  <a:srgbClr val="FFFF00"/>
                </a:solidFill>
                <a:effectLst>
                  <a:outerShdw blurRad="38100" dist="38100" dir="2700000" algn="tl">
                    <a:srgbClr val="000000">
                      <a:alpha val="43137"/>
                    </a:srgbClr>
                  </a:outerShdw>
                </a:effectLst>
              </a:rPr>
              <a:t>(4:1-13)</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1680632"/>
            <a:ext cx="9209539" cy="4796368"/>
          </a:xfrm>
        </p:spPr>
        <p:txBody>
          <a:bodyPr>
            <a:normAutofit lnSpcReduction="10000"/>
          </a:bodyPr>
          <a:lstStyle/>
          <a:p>
            <a:pPr marL="0" indent="0">
              <a:buNone/>
              <a:defRPr/>
            </a:pPr>
            <a:r>
              <a:rPr lang="en-US" sz="3000" b="1" dirty="0">
                <a:solidFill>
                  <a:srgbClr val="FFC000"/>
                </a:solidFill>
              </a:rPr>
              <a:t>The second solemn warning continues into Chapter 4, but now the focus will shift toward Joshua, Moses’ successor.</a:t>
            </a:r>
          </a:p>
          <a:p>
            <a:pPr>
              <a:defRPr/>
            </a:pPr>
            <a:r>
              <a:rPr lang="en-US" sz="2400" i="1" dirty="0">
                <a:solidFill>
                  <a:schemeClr val="bg1"/>
                </a:solidFill>
              </a:rPr>
              <a:t>Theoretically, at least, the promised land was to be a place of rest, but the ancient people of Israel found no rest there. (Indeed, the entire history of the nation is fraught with war, failure, rebellion and exile.)</a:t>
            </a:r>
          </a:p>
          <a:p>
            <a:pPr>
              <a:defRPr/>
            </a:pPr>
            <a:r>
              <a:rPr lang="en-US" sz="2400" i="1" dirty="0">
                <a:solidFill>
                  <a:schemeClr val="bg1"/>
                </a:solidFill>
              </a:rPr>
              <a:t>Hence, the writer asserts that the promise of rest still stands open, since it had never been realized.</a:t>
            </a:r>
          </a:p>
          <a:p>
            <a:pPr>
              <a:defRPr/>
            </a:pPr>
            <a:r>
              <a:rPr lang="en-US" sz="2400" i="1" dirty="0">
                <a:solidFill>
                  <a:schemeClr val="bg1"/>
                </a:solidFill>
              </a:rPr>
              <a:t>This good news of rest is now preached in the message of Jesus, and if the ancient community missed it for lack of faith, Christians must not do the same!</a:t>
            </a:r>
          </a:p>
        </p:txBody>
      </p:sp>
      <p:sp>
        <p:nvSpPr>
          <p:cNvPr id="4" name="Slide Number Placeholder 3"/>
          <p:cNvSpPr>
            <a:spLocks noGrp="1"/>
          </p:cNvSpPr>
          <p:nvPr>
            <p:ph type="sldNum" sz="quarter" idx="12"/>
          </p:nvPr>
        </p:nvSpPr>
        <p:spPr/>
        <p:txBody>
          <a:bodyPr/>
          <a:lstStyle/>
          <a:p>
            <a:pPr>
              <a:defRPr/>
            </a:pPr>
            <a:fld id="{EAC11A6B-4AB5-4D9A-A89C-745DAB34BDF3}" type="slidenum">
              <a:rPr lang="en-US" altLang="en-US" smtClean="0"/>
              <a:pPr>
                <a:defRPr/>
              </a:pPr>
              <a:t>160</a:t>
            </a:fld>
            <a:endParaRPr lang="en-US" altLang="en-US"/>
          </a:p>
        </p:txBody>
      </p:sp>
    </p:spTree>
    <p:extLst>
      <p:ext uri="{BB962C8B-B14F-4D97-AF65-F5344CB8AC3E}">
        <p14:creationId xmlns:p14="http://schemas.microsoft.com/office/powerpoint/2010/main" val="30083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999" y="1180145"/>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SUPERIOR TO AARON </a:t>
            </a:r>
            <a:r>
              <a:rPr lang="en-US" sz="2800" dirty="0">
                <a:solidFill>
                  <a:srgbClr val="FFFF00"/>
                </a:solidFill>
                <a:effectLst>
                  <a:outerShdw blurRad="38100" dist="38100" dir="2700000" algn="tl">
                    <a:srgbClr val="000000">
                      <a:alpha val="43137"/>
                    </a:srgbClr>
                  </a:outerShdw>
                </a:effectLst>
              </a:rPr>
              <a:t>(4:14—10:18)</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4" y="2195816"/>
            <a:ext cx="9847343" cy="3365091"/>
          </a:xfrm>
        </p:spPr>
        <p:txBody>
          <a:bodyPr/>
          <a:lstStyle/>
          <a:p>
            <a:pPr marL="0" indent="0">
              <a:buNone/>
              <a:defRPr/>
            </a:pPr>
            <a:r>
              <a:rPr lang="en-US" sz="2800" b="1" dirty="0">
                <a:solidFill>
                  <a:srgbClr val="FFC000"/>
                </a:solidFill>
              </a:rPr>
              <a:t>At last the writer reaches his primary objective, the priesthood of Christ, and this section will be the largest in the letter.</a:t>
            </a:r>
          </a:p>
          <a:p>
            <a:pPr>
              <a:defRPr/>
            </a:pPr>
            <a:r>
              <a:rPr lang="en-US" sz="2400" i="1" dirty="0">
                <a:solidFill>
                  <a:schemeClr val="bg1"/>
                </a:solidFill>
              </a:rPr>
              <a:t>First, he will focus upon the </a:t>
            </a:r>
            <a:r>
              <a:rPr lang="en-US" sz="2400" i="1" u="sng" dirty="0">
                <a:solidFill>
                  <a:schemeClr val="bg1"/>
                </a:solidFill>
              </a:rPr>
              <a:t>office</a:t>
            </a:r>
            <a:r>
              <a:rPr lang="en-US" sz="2400" i="1" dirty="0">
                <a:solidFill>
                  <a:schemeClr val="bg1"/>
                </a:solidFill>
              </a:rPr>
              <a:t> of Christ’s priesthood (chapters 5-7).</a:t>
            </a:r>
          </a:p>
          <a:p>
            <a:pPr>
              <a:defRPr/>
            </a:pPr>
            <a:r>
              <a:rPr lang="en-US" sz="2400" i="1" dirty="0">
                <a:solidFill>
                  <a:schemeClr val="bg1"/>
                </a:solidFill>
              </a:rPr>
              <a:t>Then, he will explore the </a:t>
            </a:r>
            <a:r>
              <a:rPr lang="en-US" sz="2400" i="1" u="sng" dirty="0">
                <a:solidFill>
                  <a:schemeClr val="bg1"/>
                </a:solidFill>
              </a:rPr>
              <a:t>function</a:t>
            </a:r>
            <a:r>
              <a:rPr lang="en-US" sz="2400" i="1" dirty="0">
                <a:solidFill>
                  <a:schemeClr val="bg1"/>
                </a:solidFill>
              </a:rPr>
              <a:t> of Christ’s priesthood (chapter 8-10).</a:t>
            </a:r>
          </a:p>
        </p:txBody>
      </p:sp>
      <p:sp>
        <p:nvSpPr>
          <p:cNvPr id="4" name="Slide Number Placeholder 3"/>
          <p:cNvSpPr>
            <a:spLocks noGrp="1"/>
          </p:cNvSpPr>
          <p:nvPr>
            <p:ph type="sldNum" sz="quarter" idx="12"/>
          </p:nvPr>
        </p:nvSpPr>
        <p:spPr/>
        <p:txBody>
          <a:bodyPr/>
          <a:lstStyle/>
          <a:p>
            <a:pPr>
              <a:defRPr/>
            </a:pPr>
            <a:fld id="{08B060AE-1C9B-40FE-95F9-C2914610C53E}" type="slidenum">
              <a:rPr lang="en-US" altLang="en-US" smtClean="0"/>
              <a:pPr>
                <a:defRPr/>
              </a:pPr>
              <a:t>161</a:t>
            </a:fld>
            <a:endParaRPr lang="en-US" altLang="en-US"/>
          </a:p>
        </p:txBody>
      </p:sp>
    </p:spTree>
    <p:extLst>
      <p:ext uri="{BB962C8B-B14F-4D97-AF65-F5344CB8AC3E}">
        <p14:creationId xmlns:p14="http://schemas.microsoft.com/office/powerpoint/2010/main" val="10536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154723" y="3276600"/>
            <a:ext cx="7772400" cy="2286000"/>
          </a:xfrm>
        </p:spPr>
        <p:txBody>
          <a:bodyPr/>
          <a:lstStyle/>
          <a:p>
            <a:pPr>
              <a:defRPr/>
            </a:pPr>
            <a:r>
              <a:rPr lang="en-US" b="1" dirty="0">
                <a:solidFill>
                  <a:srgbClr val="FFC000"/>
                </a:solidFill>
              </a:rPr>
              <a:t>The Office of Christ’s Priesthood </a:t>
            </a:r>
            <a:r>
              <a:rPr lang="en-US" sz="2800" dirty="0">
                <a:solidFill>
                  <a:srgbClr val="FFC000"/>
                </a:solidFill>
              </a:rPr>
              <a:t>(5-7)</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DA2905CC-8CD3-4EF3-91B9-4243E1F244E8}" type="slidenum">
              <a:rPr lang="en-US" altLang="en-US" smtClean="0"/>
              <a:pPr>
                <a:defRPr/>
              </a:pPr>
              <a:t>162</a:t>
            </a:fld>
            <a:endParaRPr lang="en-US" altLang="en-US"/>
          </a:p>
        </p:txBody>
      </p:sp>
    </p:spTree>
    <p:extLst>
      <p:ext uri="{BB962C8B-B14F-4D97-AF65-F5344CB8AC3E}">
        <p14:creationId xmlns:p14="http://schemas.microsoft.com/office/powerpoint/2010/main" val="31863829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The Priest of Eternal Salvation </a:t>
            </a:r>
            <a:r>
              <a:rPr lang="en-US" sz="2800" b="1" dirty="0">
                <a:solidFill>
                  <a:srgbClr val="FFFF00"/>
                </a:solidFill>
                <a:effectLst>
                  <a:outerShdw blurRad="38100" dist="38100" dir="2700000" algn="tl">
                    <a:srgbClr val="000000">
                      <a:alpha val="43137"/>
                    </a:srgbClr>
                  </a:outerShdw>
                </a:effectLst>
              </a:rPr>
              <a:t>(4:14-16)</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98785" y="1985432"/>
            <a:ext cx="9554308" cy="4872568"/>
          </a:xfrm>
        </p:spPr>
        <p:txBody>
          <a:bodyPr>
            <a:normAutofit lnSpcReduction="10000"/>
          </a:bodyPr>
          <a:lstStyle/>
          <a:p>
            <a:pPr marL="0" indent="0">
              <a:buNone/>
              <a:defRPr/>
            </a:pPr>
            <a:r>
              <a:rPr lang="en-US" sz="2800" b="1" dirty="0">
                <a:solidFill>
                  <a:srgbClr val="FFC000"/>
                </a:solidFill>
              </a:rPr>
              <a:t>Previously, the author has described Christ as a merciful and faithful high priest who made atonement for the people’s sins.</a:t>
            </a:r>
          </a:p>
          <a:p>
            <a:pPr>
              <a:defRPr/>
            </a:pPr>
            <a:r>
              <a:rPr lang="en-US" sz="2400" i="1" dirty="0">
                <a:solidFill>
                  <a:schemeClr val="bg1"/>
                </a:solidFill>
              </a:rPr>
              <a:t>Now, he will concentrate upon one particular event in the ancient sacrificial system, Yom Kippur, the day of national atonement, the only day when the high priest was allowed into the Most Holy Place in the immediate presence of Yahweh enthroned over the ark (Lv. 16).</a:t>
            </a:r>
          </a:p>
          <a:p>
            <a:pPr>
              <a:defRPr/>
            </a:pPr>
            <a:r>
              <a:rPr lang="en-US" sz="2400" i="1" dirty="0">
                <a:solidFill>
                  <a:schemeClr val="bg1"/>
                </a:solidFill>
              </a:rPr>
              <a:t>Christ, in his resurrection and ascension, has now entered into the Most Holy Place of heaven before the “throne of grace”, the heavenly counterpart to the mercy seat of the ark.</a:t>
            </a:r>
          </a:p>
        </p:txBody>
      </p:sp>
      <p:sp>
        <p:nvSpPr>
          <p:cNvPr id="4" name="Slide Number Placeholder 3"/>
          <p:cNvSpPr>
            <a:spLocks noGrp="1"/>
          </p:cNvSpPr>
          <p:nvPr>
            <p:ph type="sldNum" sz="quarter" idx="12"/>
          </p:nvPr>
        </p:nvSpPr>
        <p:spPr/>
        <p:txBody>
          <a:bodyPr/>
          <a:lstStyle/>
          <a:p>
            <a:pPr>
              <a:defRPr/>
            </a:pPr>
            <a:fld id="{1D23C1A8-CD83-4DA4-8B6E-5949E398787E}" type="slidenum">
              <a:rPr lang="en-US" altLang="en-US" smtClean="0"/>
              <a:pPr>
                <a:defRPr/>
              </a:pPr>
              <a:t>163</a:t>
            </a:fld>
            <a:endParaRPr lang="en-US" altLang="en-US"/>
          </a:p>
        </p:txBody>
      </p:sp>
    </p:spTree>
    <p:extLst>
      <p:ext uri="{BB962C8B-B14F-4D97-AF65-F5344CB8AC3E}">
        <p14:creationId xmlns:p14="http://schemas.microsoft.com/office/powerpoint/2010/main" val="42378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3807" y="0"/>
            <a:ext cx="9009185" cy="1143000"/>
          </a:xfrm>
        </p:spPr>
        <p:txBody>
          <a:bodyPr/>
          <a:lstStyle/>
          <a:p>
            <a:pPr>
              <a:defRPr/>
            </a:pPr>
            <a:r>
              <a:rPr lang="en-US" b="1" dirty="0">
                <a:solidFill>
                  <a:srgbClr val="FFFF00"/>
                </a:solidFill>
                <a:effectLst>
                  <a:outerShdw blurRad="38100" dist="38100" dir="2700000" algn="tl">
                    <a:srgbClr val="000000">
                      <a:alpha val="43137"/>
                    </a:srgbClr>
                  </a:outerShdw>
                </a:effectLst>
              </a:rPr>
              <a:t>The Basic Priestly Qualifications </a:t>
            </a:r>
            <a:r>
              <a:rPr lang="en-US" sz="2800" b="1" dirty="0">
                <a:solidFill>
                  <a:srgbClr val="FFFF00"/>
                </a:solidFill>
                <a:effectLst>
                  <a:outerShdw blurRad="38100" dist="38100" dir="2700000" algn="tl">
                    <a:srgbClr val="000000">
                      <a:alpha val="43137"/>
                    </a:srgbClr>
                  </a:outerShdw>
                </a:effectLst>
              </a:rPr>
              <a:t>(5:1-10)</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905000" y="1154720"/>
            <a:ext cx="4038600" cy="4495800"/>
          </a:xfrm>
          <a:solidFill>
            <a:srgbClr val="3E5400"/>
          </a:solidFill>
          <a:ln>
            <a:solidFill>
              <a:schemeClr val="tx1"/>
            </a:solidFill>
          </a:ln>
        </p:spPr>
        <p:txBody>
          <a:bodyPr>
            <a:normAutofit lnSpcReduction="10000"/>
          </a:bodyPr>
          <a:lstStyle/>
          <a:p>
            <a:pPr marL="0" indent="0">
              <a:buNone/>
              <a:defRPr/>
            </a:pPr>
            <a:r>
              <a:rPr lang="en-US" sz="2800" dirty="0">
                <a:solidFill>
                  <a:srgbClr val="FFFF00"/>
                </a:solidFill>
                <a:latin typeface="Aharoni" panose="02010803020104030203" pitchFamily="2" charset="-79"/>
                <a:cs typeface="Aharoni" panose="02010803020104030203" pitchFamily="2" charset="-79"/>
              </a:rPr>
              <a:t>ORDINATION</a:t>
            </a:r>
          </a:p>
          <a:p>
            <a:pPr>
              <a:defRPr/>
            </a:pPr>
            <a:r>
              <a:rPr lang="en-US" sz="2400" i="1" dirty="0">
                <a:solidFill>
                  <a:schemeClr val="bg1"/>
                </a:solidFill>
                <a:latin typeface="Arial Narrow" panose="020B0606020202030204" pitchFamily="34" charset="0"/>
                <a:cs typeface="Aharoni" panose="02010803020104030203" pitchFamily="2" charset="-79"/>
              </a:rPr>
              <a:t>The honor of ordination was not self-chosen.</a:t>
            </a:r>
          </a:p>
          <a:p>
            <a:pPr>
              <a:defRPr/>
            </a:pPr>
            <a:r>
              <a:rPr lang="en-US" sz="2400" i="1" dirty="0">
                <a:solidFill>
                  <a:schemeClr val="bg1"/>
                </a:solidFill>
                <a:latin typeface="Arial Narrow" panose="020B0606020202030204" pitchFamily="34" charset="0"/>
                <a:cs typeface="Aharoni" panose="02010803020104030203" pitchFamily="2" charset="-79"/>
              </a:rPr>
              <a:t>Aaron, the first high priest, was directly appointed by God (cf. Ex. 28:1-4; Lv. 8).</a:t>
            </a:r>
          </a:p>
          <a:p>
            <a:pPr>
              <a:defRPr/>
            </a:pPr>
            <a:r>
              <a:rPr lang="en-US" sz="2400" i="1" dirty="0">
                <a:solidFill>
                  <a:schemeClr val="bg1"/>
                </a:solidFill>
                <a:latin typeface="Arial Narrow" panose="020B0606020202030204" pitchFamily="34" charset="0"/>
                <a:cs typeface="Aharoni" panose="02010803020104030203" pitchFamily="2" charset="-79"/>
              </a:rPr>
              <a:t>Hence, to claim Jesus as the Great High Priest also required divine appointment, and this appointment was confirmed by God himself (Ps. 110:4).</a:t>
            </a:r>
          </a:p>
        </p:txBody>
      </p:sp>
      <p:sp>
        <p:nvSpPr>
          <p:cNvPr id="6" name="Content Placeholder 5"/>
          <p:cNvSpPr>
            <a:spLocks noGrp="1"/>
          </p:cNvSpPr>
          <p:nvPr>
            <p:ph sz="half" idx="2"/>
          </p:nvPr>
        </p:nvSpPr>
        <p:spPr>
          <a:xfrm>
            <a:off x="6248400" y="1154720"/>
            <a:ext cx="4038600" cy="4495800"/>
          </a:xfrm>
          <a:solidFill>
            <a:srgbClr val="484600"/>
          </a:solidFill>
          <a:ln>
            <a:solidFill>
              <a:schemeClr val="tx1"/>
            </a:solidFill>
          </a:ln>
        </p:spPr>
        <p:txBody>
          <a:bodyPr>
            <a:normAutofit lnSpcReduction="10000"/>
          </a:bodyPr>
          <a:lstStyle/>
          <a:p>
            <a:pPr marL="0" indent="0">
              <a:buNone/>
              <a:defRPr/>
            </a:pPr>
            <a:r>
              <a:rPr lang="en-US" sz="2800" dirty="0">
                <a:solidFill>
                  <a:srgbClr val="FFFF00"/>
                </a:solidFill>
                <a:latin typeface="Aharoni" panose="02010803020104030203" pitchFamily="2" charset="-79"/>
                <a:cs typeface="Aharoni" panose="02010803020104030203" pitchFamily="2" charset="-79"/>
              </a:rPr>
              <a:t>REPRESENTATION</a:t>
            </a:r>
          </a:p>
          <a:p>
            <a:pPr>
              <a:defRPr/>
            </a:pPr>
            <a:r>
              <a:rPr lang="en-US" sz="2400" i="1" dirty="0">
                <a:solidFill>
                  <a:schemeClr val="bg1"/>
                </a:solidFill>
                <a:latin typeface="Arial Narrow" panose="020B0606020202030204" pitchFamily="34" charset="0"/>
                <a:cs typeface="Aharoni" panose="02010803020104030203" pitchFamily="2" charset="-79"/>
              </a:rPr>
              <a:t>A priest is by definition a representative of the people.</a:t>
            </a:r>
          </a:p>
          <a:p>
            <a:pPr>
              <a:defRPr/>
            </a:pPr>
            <a:r>
              <a:rPr lang="en-US" sz="2400" i="1" dirty="0">
                <a:solidFill>
                  <a:schemeClr val="bg1"/>
                </a:solidFill>
                <a:latin typeface="Arial Narrow" panose="020B0606020202030204" pitchFamily="34" charset="0"/>
                <a:cs typeface="Aharoni" panose="02010803020104030203" pitchFamily="2" charset="-79"/>
              </a:rPr>
              <a:t>He is obliged to show gentleness and empathy, since he is himself characterized by weakness.</a:t>
            </a:r>
          </a:p>
          <a:p>
            <a:pPr>
              <a:defRPr/>
            </a:pPr>
            <a:r>
              <a:rPr lang="en-US" sz="2400" i="1" dirty="0">
                <a:solidFill>
                  <a:schemeClr val="bg1"/>
                </a:solidFill>
                <a:latin typeface="Arial Narrow" panose="020B0606020202030204" pitchFamily="34" charset="0"/>
                <a:cs typeface="Aharoni" panose="02010803020104030203" pitchFamily="2" charset="-79"/>
              </a:rPr>
              <a:t>In Jesus’ earthly life, he experienced the reality of human horror and the prospect of death.</a:t>
            </a:r>
          </a:p>
        </p:txBody>
      </p:sp>
      <p:sp>
        <p:nvSpPr>
          <p:cNvPr id="3" name="TextBox 2"/>
          <p:cNvSpPr txBox="1"/>
          <p:nvPr/>
        </p:nvSpPr>
        <p:spPr>
          <a:xfrm>
            <a:off x="307731" y="5728027"/>
            <a:ext cx="11271738" cy="1077218"/>
          </a:xfrm>
          <a:prstGeom prst="rect">
            <a:avLst/>
          </a:prstGeom>
          <a:noFill/>
        </p:spPr>
        <p:txBody>
          <a:bodyPr wrap="square">
            <a:spAutoFit/>
          </a:bodyPr>
          <a:lstStyle/>
          <a:p>
            <a:pPr algn="ctr">
              <a:defRPr/>
            </a:pPr>
            <a:r>
              <a:rPr lang="en-US" sz="3200" dirty="0">
                <a:solidFill>
                  <a:srgbClr val="FFFF00"/>
                </a:solidFill>
                <a:effectLst>
                  <a:outerShdw blurRad="38100" dist="38100" dir="2700000" algn="tl">
                    <a:srgbClr val="000000">
                      <a:alpha val="43137"/>
                    </a:srgbClr>
                  </a:outerShdw>
                </a:effectLst>
                <a:latin typeface="Agency FB" panose="020B0604020202020204" pitchFamily="2" charset="0"/>
              </a:rPr>
              <a:t>BOTH BY DIVINE CALL AND HUMAN EXPERIENCE, JESUS IS QUALIFIED</a:t>
            </a:r>
            <a:r>
              <a:rPr lang="en-US" sz="3200" dirty="0">
                <a:solidFill>
                  <a:srgbClr val="FFC000"/>
                </a:solidFill>
                <a:effectLst>
                  <a:outerShdw blurRad="38100" dist="38100" dir="2700000" algn="tl">
                    <a:srgbClr val="000000">
                      <a:alpha val="43137"/>
                    </a:srgbClr>
                  </a:outerShdw>
                </a:effectLst>
                <a:latin typeface="Agency FB" panose="020B0604020202020204" pitchFamily="2" charset="0"/>
              </a:rPr>
              <a:t>!</a:t>
            </a:r>
          </a:p>
        </p:txBody>
      </p:sp>
    </p:spTree>
    <p:extLst>
      <p:ext uri="{BB962C8B-B14F-4D97-AF65-F5344CB8AC3E}">
        <p14:creationId xmlns:p14="http://schemas.microsoft.com/office/powerpoint/2010/main" val="15050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randombar(horizontal)">
                                      <p:cBhvr>
                                        <p:cTn id="33" dur="500"/>
                                        <p:tgtEl>
                                          <p:spTgt spid="6">
                                            <p:bg/>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Third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(5:11—6:12)</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524231" y="1917699"/>
            <a:ext cx="10035785" cy="3885223"/>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The first readers of the letter are judged to be immature Christians who need to make real progress toward spiritual perception.</a:t>
            </a:r>
          </a:p>
          <a:p>
            <a:pPr>
              <a:defRPr/>
            </a:pPr>
            <a:r>
              <a:rPr lang="en-US" sz="2400" i="1" dirty="0">
                <a:solidFill>
                  <a:schemeClr val="tx1"/>
                </a:solidFill>
              </a:rPr>
              <a:t>It would be especially disastrous for those who had begun a new life in Christ to revert back to something less.</a:t>
            </a:r>
          </a:p>
          <a:p>
            <a:pPr>
              <a:defRPr/>
            </a:pPr>
            <a:r>
              <a:rPr lang="en-US" sz="2400" i="1" dirty="0">
                <a:solidFill>
                  <a:schemeClr val="tx1"/>
                </a:solidFill>
              </a:rPr>
              <a:t>In turning back from Christ, it would be as though they were crucifying him all over again!</a:t>
            </a:r>
          </a:p>
        </p:txBody>
      </p:sp>
      <p:sp>
        <p:nvSpPr>
          <p:cNvPr id="5" name="Slide Number Placeholder 4"/>
          <p:cNvSpPr>
            <a:spLocks noGrp="1"/>
          </p:cNvSpPr>
          <p:nvPr>
            <p:ph type="sldNum" sz="quarter" idx="12"/>
          </p:nvPr>
        </p:nvSpPr>
        <p:spPr/>
        <p:txBody>
          <a:bodyPr/>
          <a:lstStyle/>
          <a:p>
            <a:pPr>
              <a:defRPr/>
            </a:pPr>
            <a:fld id="{465C3850-461B-44AC-B213-E6445CDD1819}" type="slidenum">
              <a:rPr lang="en-US" altLang="en-US" smtClean="0"/>
              <a:pPr>
                <a:defRPr/>
              </a:pPr>
              <a:t>165</a:t>
            </a:fld>
            <a:endParaRPr lang="en-US" altLang="en-US"/>
          </a:p>
        </p:txBody>
      </p:sp>
    </p:spTree>
    <p:extLst>
      <p:ext uri="{BB962C8B-B14F-4D97-AF65-F5344CB8AC3E}">
        <p14:creationId xmlns:p14="http://schemas.microsoft.com/office/powerpoint/2010/main" val="21907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9784" y="775834"/>
            <a:ext cx="8761413" cy="706964"/>
          </a:xfrm>
        </p:spPr>
        <p:txBody>
          <a:bodyPr/>
          <a:lstStyle/>
          <a:p>
            <a:pPr>
              <a:defRPr/>
            </a:pPr>
            <a:r>
              <a:rPr lang="en-US" b="1" dirty="0">
                <a:solidFill>
                  <a:srgbClr val="FFFF00"/>
                </a:solidFill>
              </a:rPr>
              <a:t>God’s Promises are Sure </a:t>
            </a:r>
            <a:r>
              <a:rPr lang="en-US" sz="2800" b="1" dirty="0">
                <a:solidFill>
                  <a:srgbClr val="FFFF00"/>
                </a:solidFill>
              </a:rPr>
              <a:t>(6:13-20)</a:t>
            </a:r>
            <a:endParaRPr lang="en-US" b="1" dirty="0">
              <a:solidFill>
                <a:srgbClr val="FFFF00"/>
              </a:solidFill>
            </a:endParaRPr>
          </a:p>
        </p:txBody>
      </p:sp>
      <p:sp>
        <p:nvSpPr>
          <p:cNvPr id="3" name="Content Placeholder 2"/>
          <p:cNvSpPr>
            <a:spLocks noGrp="1"/>
          </p:cNvSpPr>
          <p:nvPr>
            <p:ph idx="1"/>
          </p:nvPr>
        </p:nvSpPr>
        <p:spPr>
          <a:xfrm>
            <a:off x="1981199" y="1680632"/>
            <a:ext cx="9209539" cy="4796368"/>
          </a:xfrm>
        </p:spPr>
        <p:txBody>
          <a:bodyPr>
            <a:normAutofit lnSpcReduction="10000"/>
          </a:bodyPr>
          <a:lstStyle/>
          <a:p>
            <a:pPr marL="0" indent="0">
              <a:buNone/>
              <a:defRPr/>
            </a:pPr>
            <a:r>
              <a:rPr lang="en-US" sz="2800" b="1" dirty="0">
                <a:solidFill>
                  <a:srgbClr val="FFC000"/>
                </a:solidFill>
              </a:rPr>
              <a:t>The end of the third solemn warning urges believers to imitate the people of faith who inherit God’s promises.</a:t>
            </a:r>
          </a:p>
          <a:p>
            <a:pPr>
              <a:defRPr/>
            </a:pPr>
            <a:r>
              <a:rPr lang="en-US" sz="2400" i="1" dirty="0">
                <a:solidFill>
                  <a:schemeClr val="bg1"/>
                </a:solidFill>
              </a:rPr>
              <a:t>God’s promises are sure, because they are established on his own inviolable character.</a:t>
            </a:r>
          </a:p>
          <a:p>
            <a:pPr>
              <a:defRPr/>
            </a:pPr>
            <a:r>
              <a:rPr lang="en-US" sz="2400" i="1" dirty="0">
                <a:solidFill>
                  <a:schemeClr val="bg1"/>
                </a:solidFill>
              </a:rPr>
              <a:t>The unchangeableness of God’s character rests on two unchangeable things:</a:t>
            </a:r>
          </a:p>
          <a:p>
            <a:pPr lvl="1">
              <a:defRPr/>
            </a:pPr>
            <a:r>
              <a:rPr lang="en-US" sz="2000" b="1" dirty="0">
                <a:solidFill>
                  <a:srgbClr val="FFFF66"/>
                </a:solidFill>
                <a:effectLst>
                  <a:outerShdw blurRad="38100" dist="38100" dir="2700000" algn="tl">
                    <a:srgbClr val="000000">
                      <a:alpha val="43137"/>
                    </a:srgbClr>
                  </a:outerShdw>
                </a:effectLst>
              </a:rPr>
              <a:t>His promise of blessing to Abraham (Ge. 12:2-3)</a:t>
            </a:r>
          </a:p>
          <a:p>
            <a:pPr lvl="1">
              <a:defRPr/>
            </a:pPr>
            <a:r>
              <a:rPr lang="en-US" sz="2000" b="1" dirty="0">
                <a:solidFill>
                  <a:srgbClr val="FFFF66"/>
                </a:solidFill>
                <a:effectLst>
                  <a:outerShdw blurRad="38100" dist="38100" dir="2700000" algn="tl">
                    <a:srgbClr val="000000">
                      <a:alpha val="43137"/>
                    </a:srgbClr>
                  </a:outerShdw>
                </a:effectLst>
              </a:rPr>
              <a:t>His oath at the binding of Isaac (Ge. 22:15-18)</a:t>
            </a:r>
          </a:p>
          <a:p>
            <a:pPr>
              <a:defRPr/>
            </a:pPr>
            <a:r>
              <a:rPr lang="en-US" sz="2400" i="1" dirty="0">
                <a:solidFill>
                  <a:schemeClr val="bg1"/>
                </a:solidFill>
              </a:rPr>
              <a:t>Believers, then, have this firm hope in God’s unchanging character, which anchors them to Jesus, the Great High Priest who has entered heaven’s Most Holy Place!</a:t>
            </a:r>
          </a:p>
        </p:txBody>
      </p:sp>
      <p:sp>
        <p:nvSpPr>
          <p:cNvPr id="4" name="Slide Number Placeholder 3"/>
          <p:cNvSpPr>
            <a:spLocks noGrp="1"/>
          </p:cNvSpPr>
          <p:nvPr>
            <p:ph type="sldNum" sz="quarter" idx="12"/>
          </p:nvPr>
        </p:nvSpPr>
        <p:spPr/>
        <p:txBody>
          <a:bodyPr/>
          <a:lstStyle/>
          <a:p>
            <a:pPr>
              <a:defRPr/>
            </a:pPr>
            <a:fld id="{1601FFC4-27E0-4BD4-BDDF-908691564395}" type="slidenum">
              <a:rPr lang="en-US" altLang="en-US" smtClean="0"/>
              <a:pPr>
                <a:defRPr/>
              </a:pPr>
              <a:t>166</a:t>
            </a:fld>
            <a:endParaRPr lang="en-US" altLang="en-US"/>
          </a:p>
        </p:txBody>
      </p:sp>
    </p:spTree>
    <p:extLst>
      <p:ext uri="{BB962C8B-B14F-4D97-AF65-F5344CB8AC3E}">
        <p14:creationId xmlns:p14="http://schemas.microsoft.com/office/powerpoint/2010/main" val="42930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4277" y="709934"/>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Melchizedek’s Priesthood </a:t>
            </a:r>
            <a:r>
              <a:rPr lang="en-US" sz="2800" b="1" dirty="0">
                <a:solidFill>
                  <a:srgbClr val="FFFF00"/>
                </a:solidFill>
                <a:effectLst>
                  <a:outerShdw blurRad="38100" dist="38100" dir="2700000" algn="tl">
                    <a:srgbClr val="000000">
                      <a:alpha val="43137"/>
                    </a:srgbClr>
                  </a:outerShdw>
                </a:effectLst>
              </a:rPr>
              <a:t>(7:1-10)</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9524" y="1582615"/>
            <a:ext cx="9431215" cy="5035062"/>
          </a:xfrm>
        </p:spPr>
        <p:txBody>
          <a:bodyPr/>
          <a:lstStyle/>
          <a:p>
            <a:pPr marL="0" indent="0">
              <a:buNone/>
              <a:defRPr/>
            </a:pPr>
            <a:r>
              <a:rPr lang="en-US" sz="2800" b="1" dirty="0">
                <a:solidFill>
                  <a:srgbClr val="FFC000"/>
                </a:solidFill>
              </a:rPr>
              <a:t>The author now addresses the primary objection to Jesus’ high priesthood—he was from the Tribe of Judah, not the Tribe of Levi or the family of Aaron.</a:t>
            </a:r>
          </a:p>
          <a:p>
            <a:pPr>
              <a:defRPr/>
            </a:pPr>
            <a:r>
              <a:rPr lang="en-US" sz="2400" i="1" dirty="0">
                <a:solidFill>
                  <a:schemeClr val="bg1"/>
                </a:solidFill>
              </a:rPr>
              <a:t>Was the claim of Jesus’ high priesthood therefore false? Absolutely not! Rather, his priestly order was different, following that of Melchizedek, the ancient priest of Jerusalem to whom Abraham paid tithes.</a:t>
            </a:r>
          </a:p>
          <a:p>
            <a:pPr>
              <a:defRPr/>
            </a:pPr>
            <a:r>
              <a:rPr lang="en-US" sz="2400" i="1" dirty="0">
                <a:solidFill>
                  <a:schemeClr val="bg1"/>
                </a:solidFill>
              </a:rPr>
              <a:t>Of primary importance is that Melchizedek’s priesthood </a:t>
            </a:r>
            <a:r>
              <a:rPr lang="en-US" sz="2400" i="1" u="sng" dirty="0">
                <a:solidFill>
                  <a:schemeClr val="bg1"/>
                </a:solidFill>
              </a:rPr>
              <a:t>was not based on pedigree, but rather, God’s direct appointment</a:t>
            </a:r>
            <a:r>
              <a:rPr lang="en-US" sz="2400" i="1" dirty="0">
                <a:solidFill>
                  <a:schemeClr val="bg1"/>
                </a:solidFill>
              </a:rPr>
              <a:t>. Jesus’ high priesthood is the same.</a:t>
            </a:r>
          </a:p>
        </p:txBody>
      </p:sp>
      <p:sp>
        <p:nvSpPr>
          <p:cNvPr id="4" name="Slide Number Placeholder 3"/>
          <p:cNvSpPr>
            <a:spLocks noGrp="1"/>
          </p:cNvSpPr>
          <p:nvPr>
            <p:ph type="sldNum" sz="quarter" idx="12"/>
          </p:nvPr>
        </p:nvSpPr>
        <p:spPr/>
        <p:txBody>
          <a:bodyPr/>
          <a:lstStyle/>
          <a:p>
            <a:pPr>
              <a:defRPr/>
            </a:pPr>
            <a:fld id="{413C0037-9098-4E80-8B16-06884B91915C}" type="slidenum">
              <a:rPr lang="en-US" altLang="en-US" smtClean="0"/>
              <a:pPr>
                <a:defRPr/>
              </a:pPr>
              <a:t>167</a:t>
            </a:fld>
            <a:endParaRPr lang="en-US" altLang="en-US"/>
          </a:p>
        </p:txBody>
      </p:sp>
    </p:spTree>
    <p:extLst>
      <p:ext uri="{BB962C8B-B14F-4D97-AF65-F5344CB8AC3E}">
        <p14:creationId xmlns:p14="http://schemas.microsoft.com/office/powerpoint/2010/main" val="11345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58261"/>
            <a:ext cx="9144000" cy="1295400"/>
          </a:xfrm>
        </p:spPr>
        <p:txBody>
          <a:bodyPr/>
          <a:lstStyle/>
          <a:p>
            <a:pPr>
              <a:defRPr/>
            </a:pPr>
            <a:r>
              <a:rPr lang="en-US" b="1" dirty="0">
                <a:solidFill>
                  <a:srgbClr val="FFFF00"/>
                </a:solidFill>
                <a:effectLst>
                  <a:outerShdw blurRad="38100" dist="38100" dir="2700000" algn="tl">
                    <a:srgbClr val="000000">
                      <a:alpha val="43137"/>
                    </a:srgbClr>
                  </a:outerShdw>
                </a:effectLst>
              </a:rPr>
              <a:t>A New Priesthood </a:t>
            </a:r>
            <a:r>
              <a:rPr lang="en-US" sz="2800" b="1" dirty="0">
                <a:solidFill>
                  <a:srgbClr val="FFFF00"/>
                </a:solidFill>
                <a:effectLst>
                  <a:outerShdw blurRad="38100" dist="38100" dir="2700000" algn="tl">
                    <a:srgbClr val="000000">
                      <a:alpha val="43137"/>
                    </a:srgbClr>
                  </a:outerShdw>
                </a:effectLst>
              </a:rPr>
              <a:t>(7:11-25)</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799" y="1301262"/>
            <a:ext cx="9900139" cy="5556738"/>
          </a:xfrm>
        </p:spPr>
        <p:txBody>
          <a:bodyPr/>
          <a:lstStyle/>
          <a:p>
            <a:pPr marL="0" indent="0">
              <a:buNone/>
              <a:defRPr/>
            </a:pPr>
            <a:r>
              <a:rPr lang="en-US" sz="2800" b="1" dirty="0">
                <a:solidFill>
                  <a:srgbClr val="FFC000"/>
                </a:solidFill>
                <a:effectLst>
                  <a:outerShdw blurRad="38100" dist="38100" dir="2700000" algn="tl">
                    <a:srgbClr val="000000">
                      <a:alpha val="43137"/>
                    </a:srgbClr>
                  </a:outerShdw>
                </a:effectLst>
              </a:rPr>
              <a:t>Hereditary priesthood presumes an ongoing ritual of atonement for successive generations.</a:t>
            </a:r>
          </a:p>
          <a:p>
            <a:pPr>
              <a:defRPr/>
            </a:pPr>
            <a:r>
              <a:rPr lang="en-US" sz="2400" i="1" dirty="0">
                <a:solidFill>
                  <a:schemeClr val="bg1"/>
                </a:solidFill>
              </a:rPr>
              <a:t>Repetition implies that such ritual is not finally effective.</a:t>
            </a:r>
          </a:p>
          <a:p>
            <a:pPr>
              <a:defRPr/>
            </a:pPr>
            <a:r>
              <a:rPr lang="en-US" sz="2400" i="1" dirty="0">
                <a:solidFill>
                  <a:schemeClr val="bg1"/>
                </a:solidFill>
              </a:rPr>
              <a:t>In declaring his Son as a priest in the office of Melchizedek, God effectively indicated that the law of priesthood in the Torah would be superseded.</a:t>
            </a:r>
          </a:p>
          <a:p>
            <a:pPr>
              <a:defRPr/>
            </a:pPr>
            <a:r>
              <a:rPr lang="en-US" sz="2400" i="1" dirty="0">
                <a:solidFill>
                  <a:schemeClr val="bg1"/>
                </a:solidFill>
              </a:rPr>
              <a:t>This change in priestly order from Aaron’s sons to Melchizedek’s order repealed the requirement that all high priests must come from Aaron’s line.</a:t>
            </a:r>
          </a:p>
          <a:p>
            <a:pPr>
              <a:defRPr/>
            </a:pPr>
            <a:r>
              <a:rPr lang="en-US" sz="2400" i="1" dirty="0">
                <a:solidFill>
                  <a:schemeClr val="bg1"/>
                </a:solidFill>
              </a:rPr>
              <a:t>This is how Jesus was qualified to be a high priest, and because it was declared “forever”,  the office had to be filled by someone who would live forever.</a:t>
            </a:r>
          </a:p>
        </p:txBody>
      </p:sp>
    </p:spTree>
    <p:extLst>
      <p:ext uri="{BB962C8B-B14F-4D97-AF65-F5344CB8AC3E}">
        <p14:creationId xmlns:p14="http://schemas.microsoft.com/office/powerpoint/2010/main" val="14126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001" y="903329"/>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The Better Priesthood </a:t>
            </a:r>
            <a:r>
              <a:rPr lang="en-US" sz="2800" b="1" dirty="0">
                <a:solidFill>
                  <a:srgbClr val="FFFF00"/>
                </a:solidFill>
                <a:effectLst>
                  <a:outerShdw blurRad="38100" dist="38100" dir="2700000" algn="tl">
                    <a:srgbClr val="000000">
                      <a:alpha val="43137"/>
                    </a:srgbClr>
                  </a:outerShdw>
                </a:effectLst>
              </a:rPr>
              <a:t>(7:26-28)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4615" y="2005624"/>
            <a:ext cx="10106124" cy="4113822"/>
          </a:xfrm>
        </p:spPr>
        <p:txBody>
          <a:bodyPr>
            <a:normAutofit lnSpcReduction="10000"/>
          </a:bodyPr>
          <a:lstStyle/>
          <a:p>
            <a:pPr marL="0" indent="0">
              <a:buNone/>
              <a:defRPr/>
            </a:pPr>
            <a:r>
              <a:rPr lang="en-US" sz="2800" b="1" dirty="0">
                <a:solidFill>
                  <a:srgbClr val="FFC000"/>
                </a:solidFill>
                <a:effectLst>
                  <a:outerShdw blurRad="38100" dist="38100" dir="2700000" algn="tl">
                    <a:srgbClr val="000000">
                      <a:alpha val="43137"/>
                    </a:srgbClr>
                  </a:outerShdw>
                </a:effectLst>
              </a:rPr>
              <a:t>This priesthood of Jesus, God’s Son, truly fits what every human needs!</a:t>
            </a:r>
          </a:p>
          <a:p>
            <a:pPr>
              <a:defRPr/>
            </a:pPr>
            <a:r>
              <a:rPr lang="en-US" sz="2400" i="1" dirty="0">
                <a:solidFill>
                  <a:schemeClr val="bg1"/>
                </a:solidFill>
              </a:rPr>
              <a:t>Unlike the priests of Eli’s line, who were rejected, this high priest is holy, blameless, pure and set part from sinfulness!</a:t>
            </a:r>
          </a:p>
          <a:p>
            <a:pPr>
              <a:defRPr/>
            </a:pPr>
            <a:r>
              <a:rPr lang="en-US" sz="2400" i="1" dirty="0">
                <a:solidFill>
                  <a:schemeClr val="bg1"/>
                </a:solidFill>
              </a:rPr>
              <a:t>Unlike the Aaronic priests who die, this high priest has been exalted above the heavens and now sits at the Father’s right hand!</a:t>
            </a:r>
          </a:p>
          <a:p>
            <a:pPr>
              <a:defRPr/>
            </a:pPr>
            <a:r>
              <a:rPr lang="en-US" sz="2400" i="1" dirty="0">
                <a:solidFill>
                  <a:schemeClr val="bg1"/>
                </a:solidFill>
              </a:rPr>
              <a:t>Finally, unlike those priests who must perform their service repeatedly, this high priest offered one sacrifice for everyone forever by becoming BOTH priest and sacrifice!</a:t>
            </a:r>
          </a:p>
        </p:txBody>
      </p:sp>
      <p:sp>
        <p:nvSpPr>
          <p:cNvPr id="4" name="Slide Number Placeholder 3"/>
          <p:cNvSpPr>
            <a:spLocks noGrp="1"/>
          </p:cNvSpPr>
          <p:nvPr>
            <p:ph type="sldNum" sz="quarter" idx="12"/>
          </p:nvPr>
        </p:nvSpPr>
        <p:spPr/>
        <p:txBody>
          <a:bodyPr/>
          <a:lstStyle/>
          <a:p>
            <a:pPr>
              <a:defRPr/>
            </a:pPr>
            <a:fld id="{E478ABC3-29D3-4A57-904B-94EA34CB1CD2}" type="slidenum">
              <a:rPr lang="en-US" altLang="en-US" smtClean="0"/>
              <a:pPr>
                <a:defRPr/>
              </a:pPr>
              <a:t>169</a:t>
            </a:fld>
            <a:endParaRPr lang="en-US" altLang="en-US"/>
          </a:p>
        </p:txBody>
      </p:sp>
    </p:spTree>
    <p:extLst>
      <p:ext uri="{BB962C8B-B14F-4D97-AF65-F5344CB8AC3E}">
        <p14:creationId xmlns:p14="http://schemas.microsoft.com/office/powerpoint/2010/main" val="15808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a:xfrm>
            <a:off x="762000" y="110788"/>
            <a:ext cx="10584873" cy="936613"/>
          </a:xfrm>
        </p:spPr>
        <p:txBody>
          <a:bodyPr>
            <a:normAutofit fontScale="90000"/>
          </a:bodyPr>
          <a:lstStyle/>
          <a:p>
            <a:pPr algn="ctr">
              <a:defRPr/>
            </a:pPr>
            <a:r>
              <a:rPr lang="en-US" altLang="en-US" sz="3100" dirty="0">
                <a:solidFill>
                  <a:srgbClr val="FFC000"/>
                </a:solidFill>
              </a:rPr>
              <a:t>What Paul’s Letters May Have Looked Like</a:t>
            </a:r>
            <a:br>
              <a:rPr lang="en-US" altLang="en-US" sz="3200" dirty="0"/>
            </a:br>
            <a:r>
              <a:rPr lang="en-US" altLang="en-US" sz="2400" dirty="0">
                <a:solidFill>
                  <a:schemeClr val="bg1"/>
                </a:solidFill>
                <a:latin typeface="Arial Narrow" panose="020B0606020202030204" pitchFamily="34" charset="0"/>
              </a:rPr>
              <a:t>p46 (Chester Beatty Papyri Collection, Dublin):  </a:t>
            </a:r>
            <a:r>
              <a:rPr lang="en-US" sz="2200" b="1" dirty="0">
                <a:solidFill>
                  <a:schemeClr val="bg1"/>
                </a:solidFill>
                <a:latin typeface="Arial Narrow" panose="020B0606020202030204" pitchFamily="34" charset="0"/>
              </a:rPr>
              <a:t>Romans 11: 13-22 and Colossians 1: 5-12</a:t>
            </a:r>
            <a:r>
              <a:rPr lang="en-US" altLang="en-US" sz="2200" dirty="0">
                <a:solidFill>
                  <a:schemeClr val="bg1"/>
                </a:solidFill>
                <a:latin typeface="Arial Narrow" panose="020B0606020202030204" pitchFamily="34" charset="0"/>
              </a:rPr>
              <a:t>, </a:t>
            </a:r>
            <a:r>
              <a:rPr lang="en-US" altLang="en-US" sz="2400" dirty="0">
                <a:solidFill>
                  <a:schemeClr val="bg1"/>
                </a:solidFill>
                <a:latin typeface="Arial Narrow" panose="020B0606020202030204" pitchFamily="34" charset="0"/>
              </a:rPr>
              <a:t>c.AD 200</a:t>
            </a:r>
            <a:endParaRPr lang="en-US" altLang="en-US" sz="3200" dirty="0">
              <a:solidFill>
                <a:schemeClr val="bg1"/>
              </a:solidFill>
            </a:endParaRPr>
          </a:p>
        </p:txBody>
      </p:sp>
      <p:pic>
        <p:nvPicPr>
          <p:cNvPr id="5" name="Picture 4"/>
          <p:cNvPicPr>
            <a:picLocks noChangeAspect="1"/>
          </p:cNvPicPr>
          <p:nvPr/>
        </p:nvPicPr>
        <p:blipFill>
          <a:blip r:embed="rId2"/>
          <a:stretch>
            <a:fillRect/>
          </a:stretch>
        </p:blipFill>
        <p:spPr>
          <a:xfrm>
            <a:off x="1569719" y="1018793"/>
            <a:ext cx="8869681" cy="5839207"/>
          </a:xfrm>
          <a:prstGeom prst="rect">
            <a:avLst/>
          </a:prstGeom>
        </p:spPr>
      </p:pic>
    </p:spTree>
    <p:extLst>
      <p:ext uri="{BB962C8B-B14F-4D97-AF65-F5344CB8AC3E}">
        <p14:creationId xmlns:p14="http://schemas.microsoft.com/office/powerpoint/2010/main" val="308817202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5" name="Title 4"/>
          <p:cNvSpPr>
            <a:spLocks noGrp="1"/>
          </p:cNvSpPr>
          <p:nvPr>
            <p:ph type="ctrTitle" sz="quarter"/>
          </p:nvPr>
        </p:nvSpPr>
        <p:spPr>
          <a:xfrm>
            <a:off x="1189893" y="3452446"/>
            <a:ext cx="7848600" cy="2286000"/>
          </a:xfrm>
        </p:spPr>
        <p:txBody>
          <a:bodyPr/>
          <a:lstStyle/>
          <a:p>
            <a:pPr>
              <a:defRPr/>
            </a:pPr>
            <a:r>
              <a:rPr lang="en-US" b="1" dirty="0">
                <a:solidFill>
                  <a:srgbClr val="FFC000"/>
                </a:solidFill>
              </a:rPr>
              <a:t>The Function of Christ’s Priesthood </a:t>
            </a:r>
            <a:r>
              <a:rPr lang="en-US" sz="2800" b="1" dirty="0">
                <a:solidFill>
                  <a:srgbClr val="FFC000"/>
                </a:solidFill>
              </a:rPr>
              <a:t>(8-10)</a:t>
            </a:r>
            <a:endParaRPr lang="en-US" b="1" dirty="0">
              <a:solidFill>
                <a:srgbClr val="FFC000"/>
              </a:solidFill>
            </a:endParaRPr>
          </a:p>
        </p:txBody>
      </p:sp>
      <p:sp>
        <p:nvSpPr>
          <p:cNvPr id="4" name="Slide Number Placeholder 3"/>
          <p:cNvSpPr>
            <a:spLocks noGrp="1"/>
          </p:cNvSpPr>
          <p:nvPr>
            <p:ph type="sldNum" sz="quarter" idx="12"/>
          </p:nvPr>
        </p:nvSpPr>
        <p:spPr/>
        <p:txBody>
          <a:bodyPr/>
          <a:lstStyle/>
          <a:p>
            <a:pPr>
              <a:defRPr/>
            </a:pPr>
            <a:fld id="{D6CC5E90-366B-4227-B60D-8739513748A3}" type="slidenum">
              <a:rPr lang="en-US" altLang="en-US" smtClean="0"/>
              <a:pPr>
                <a:defRPr/>
              </a:pPr>
              <a:t>170</a:t>
            </a:fld>
            <a:endParaRPr lang="en-US" altLang="en-US"/>
          </a:p>
        </p:txBody>
      </p:sp>
    </p:spTree>
    <p:extLst>
      <p:ext uri="{BB962C8B-B14F-4D97-AF65-F5344CB8AC3E}">
        <p14:creationId xmlns:p14="http://schemas.microsoft.com/office/powerpoint/2010/main" val="36114556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892" y="254698"/>
            <a:ext cx="8382000" cy="1295400"/>
          </a:xfrm>
        </p:spPr>
        <p:txBody>
          <a:bodyPr/>
          <a:lstStyle/>
          <a:p>
            <a:pPr>
              <a:defRPr/>
            </a:pPr>
            <a:r>
              <a:rPr lang="en-US" b="1" dirty="0">
                <a:solidFill>
                  <a:srgbClr val="FFFF00"/>
                </a:solidFill>
                <a:effectLst>
                  <a:outerShdw blurRad="38100" dist="38100" dir="2700000" algn="tl">
                    <a:srgbClr val="000000">
                      <a:alpha val="43137"/>
                    </a:srgbClr>
                  </a:outerShdw>
                </a:effectLst>
              </a:rPr>
              <a:t>High Priest of a New Covenant </a:t>
            </a:r>
            <a:r>
              <a:rPr lang="en-US" sz="2800" b="1" dirty="0">
                <a:solidFill>
                  <a:srgbClr val="FFFF00"/>
                </a:solidFill>
                <a:effectLst>
                  <a:outerShdw blurRad="38100" dist="38100" dir="2700000" algn="tl">
                    <a:srgbClr val="000000">
                      <a:alpha val="43137"/>
                    </a:srgbClr>
                  </a:outerShdw>
                </a:effectLst>
              </a:rPr>
              <a:t>(8:1-13</a:t>
            </a:r>
            <a:r>
              <a:rPr lang="en-US" sz="2800" dirty="0"/>
              <a:t>)</a:t>
            </a:r>
            <a:endParaRPr lang="en-US" dirty="0"/>
          </a:p>
        </p:txBody>
      </p:sp>
      <p:sp>
        <p:nvSpPr>
          <p:cNvPr id="3" name="Content Placeholder 2"/>
          <p:cNvSpPr>
            <a:spLocks noGrp="1"/>
          </p:cNvSpPr>
          <p:nvPr>
            <p:ph idx="1"/>
          </p:nvPr>
        </p:nvSpPr>
        <p:spPr>
          <a:xfrm>
            <a:off x="1981199" y="1447800"/>
            <a:ext cx="9209539" cy="5234354"/>
          </a:xfrm>
        </p:spPr>
        <p:txBody>
          <a:bodyPr>
            <a:normAutofit/>
          </a:bodyPr>
          <a:lstStyle/>
          <a:p>
            <a:pPr marL="0" indent="0">
              <a:buNone/>
              <a:defRPr/>
            </a:pPr>
            <a:r>
              <a:rPr lang="en-US" sz="2800" b="1" dirty="0">
                <a:solidFill>
                  <a:srgbClr val="FFC000"/>
                </a:solidFill>
              </a:rPr>
              <a:t>As implied earlier, heaven is the true sanctuary of which the earthly sanctuary was only a model of what exists in heaven.</a:t>
            </a:r>
          </a:p>
          <a:p>
            <a:pPr>
              <a:defRPr/>
            </a:pPr>
            <a:r>
              <a:rPr lang="en-US" sz="2400" i="1" dirty="0">
                <a:solidFill>
                  <a:schemeClr val="bg1"/>
                </a:solidFill>
              </a:rPr>
              <a:t>Hence, the entry of Christ into the heavens is the counterpart to the entry of the high priest into the earthly throne-room of Yahweh on the Day of Yom Kippur.</a:t>
            </a:r>
          </a:p>
          <a:p>
            <a:pPr>
              <a:defRPr/>
            </a:pPr>
            <a:r>
              <a:rPr lang="en-US" sz="2400" i="1" dirty="0">
                <a:solidFill>
                  <a:schemeClr val="bg1"/>
                </a:solidFill>
              </a:rPr>
              <a:t>If Yom Kippur belonged to the old covenant, then the entry of Christ into heaven belongs to a new one, the one envisioned by Jeremiah (</a:t>
            </a:r>
            <a:r>
              <a:rPr lang="en-US" sz="2400" i="1" dirty="0" err="1">
                <a:solidFill>
                  <a:schemeClr val="bg1"/>
                </a:solidFill>
              </a:rPr>
              <a:t>Je</a:t>
            </a:r>
            <a:r>
              <a:rPr lang="en-US" sz="2400" i="1" dirty="0">
                <a:solidFill>
                  <a:schemeClr val="bg1"/>
                </a:solidFill>
              </a:rPr>
              <a:t>. 31:31-34)—not a covenant of retribution, like the old one, but a covenant of forgiveness.</a:t>
            </a:r>
          </a:p>
          <a:p>
            <a:pPr>
              <a:defRPr/>
            </a:pPr>
            <a:r>
              <a:rPr lang="en-US" sz="2400" i="1" dirty="0">
                <a:solidFill>
                  <a:schemeClr val="bg1"/>
                </a:solidFill>
              </a:rPr>
              <a:t>The very fact that Jeremiah called it “new” implies that the former covenant would become obsolete.</a:t>
            </a:r>
          </a:p>
        </p:txBody>
      </p:sp>
      <p:sp>
        <p:nvSpPr>
          <p:cNvPr id="4" name="Slide Number Placeholder 3"/>
          <p:cNvSpPr>
            <a:spLocks noGrp="1"/>
          </p:cNvSpPr>
          <p:nvPr>
            <p:ph type="sldNum" sz="quarter" idx="12"/>
          </p:nvPr>
        </p:nvSpPr>
        <p:spPr/>
        <p:txBody>
          <a:bodyPr/>
          <a:lstStyle/>
          <a:p>
            <a:pPr>
              <a:defRPr/>
            </a:pPr>
            <a:fld id="{64D44BCD-7FF4-47ED-83BC-17673179B187}" type="slidenum">
              <a:rPr lang="en-US" altLang="en-US" smtClean="0"/>
              <a:pPr>
                <a:defRPr/>
              </a:pPr>
              <a:t>171</a:t>
            </a:fld>
            <a:endParaRPr lang="en-US" altLang="en-US"/>
          </a:p>
        </p:txBody>
      </p:sp>
    </p:spTree>
    <p:extLst>
      <p:ext uri="{BB962C8B-B14F-4D97-AF65-F5344CB8AC3E}">
        <p14:creationId xmlns:p14="http://schemas.microsoft.com/office/powerpoint/2010/main" val="42294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076" y="243682"/>
            <a:ext cx="9056077" cy="1036636"/>
          </a:xfrm>
        </p:spPr>
        <p:txBody>
          <a:bodyPr/>
          <a:lstStyle/>
          <a:p>
            <a:pPr>
              <a:defRPr/>
            </a:pPr>
            <a:r>
              <a:rPr lang="en-US" b="1" dirty="0">
                <a:solidFill>
                  <a:srgbClr val="FFFF00"/>
                </a:solidFill>
                <a:effectLst>
                  <a:outerShdw blurRad="38100" dist="38100" dir="2700000" algn="tl">
                    <a:srgbClr val="000000">
                      <a:alpha val="43137"/>
                    </a:srgbClr>
                  </a:outerShdw>
                </a:effectLst>
              </a:rPr>
              <a:t>Worship in the Earthly Sanctuary </a:t>
            </a:r>
            <a:r>
              <a:rPr lang="en-US" sz="2800" b="1" dirty="0">
                <a:solidFill>
                  <a:srgbClr val="FFFF00"/>
                </a:solidFill>
                <a:effectLst>
                  <a:outerShdw blurRad="38100" dist="38100" dir="2700000" algn="tl">
                    <a:srgbClr val="000000">
                      <a:alpha val="43137"/>
                    </a:srgbClr>
                  </a:outerShdw>
                </a:effectLst>
              </a:rPr>
              <a:t>(9:1-10)</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4325816"/>
            <a:ext cx="9413631" cy="2362201"/>
          </a:xfrm>
        </p:spPr>
        <p:txBody>
          <a:bodyPr>
            <a:normAutofit lnSpcReduction="10000"/>
          </a:bodyPr>
          <a:lstStyle/>
          <a:p>
            <a:pPr>
              <a:defRPr/>
            </a:pPr>
            <a:r>
              <a:rPr lang="en-US" sz="2400" i="1" dirty="0">
                <a:solidFill>
                  <a:schemeClr val="bg1"/>
                </a:solidFill>
              </a:rPr>
              <a:t>The daily services in the old sanctuary climaxed every year on the Day of Yom Kippur, when the high priest entered the Most Holy Place in behalf of the whole nation.</a:t>
            </a:r>
          </a:p>
          <a:p>
            <a:pPr>
              <a:defRPr/>
            </a:pPr>
            <a:r>
              <a:rPr lang="en-US" sz="2400" i="1" dirty="0">
                <a:solidFill>
                  <a:schemeClr val="bg1"/>
                </a:solidFill>
              </a:rPr>
              <a:t>This ritual, which had to be reenacted annually, implied that the people’s access to the mercy seat of atonement was limited and not finally effective.</a:t>
            </a:r>
          </a:p>
        </p:txBody>
      </p:sp>
      <p:sp>
        <p:nvSpPr>
          <p:cNvPr id="4" name="Slide Number Placeholder 3"/>
          <p:cNvSpPr>
            <a:spLocks noGrp="1"/>
          </p:cNvSpPr>
          <p:nvPr>
            <p:ph type="sldNum" sz="quarter" idx="12"/>
          </p:nvPr>
        </p:nvSpPr>
        <p:spPr/>
        <p:txBody>
          <a:bodyPr/>
          <a:lstStyle/>
          <a:p>
            <a:pPr>
              <a:defRPr/>
            </a:pPr>
            <a:fld id="{AEA66E6C-5F0A-459F-89E7-F22C81746406}" type="slidenum">
              <a:rPr lang="en-US" altLang="en-US" smtClean="0"/>
              <a:pPr>
                <a:defRPr/>
              </a:pPr>
              <a:t>172</a:t>
            </a:fld>
            <a:endParaRPr lang="en-US" altLang="en-US"/>
          </a:p>
        </p:txBody>
      </p:sp>
      <p:pic>
        <p:nvPicPr>
          <p:cNvPr id="5" name="Picture 2" descr="tabernacleLayout[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666" t="14856" r="57500" b="26608"/>
          <a:stretch/>
        </p:blipFill>
        <p:spPr bwMode="auto">
          <a:xfrm>
            <a:off x="3068515" y="1280318"/>
            <a:ext cx="4193931" cy="2824485"/>
          </a:xfrm>
          <a:prstGeom prst="rect">
            <a:avLst/>
          </a:prstGeom>
          <a:solidFill>
            <a:schemeClr val="accent4">
              <a:lumMod val="40000"/>
              <a:lumOff val="60000"/>
            </a:schemeClr>
          </a:solidFill>
          <a:ln>
            <a:noFill/>
          </a:ln>
        </p:spPr>
      </p:pic>
      <p:sp>
        <p:nvSpPr>
          <p:cNvPr id="6" name="Arrow: Left 5"/>
          <p:cNvSpPr/>
          <p:nvPr/>
        </p:nvSpPr>
        <p:spPr>
          <a:xfrm>
            <a:off x="4152276" y="2788170"/>
            <a:ext cx="5531370" cy="344774"/>
          </a:xfrm>
          <a:prstGeom prst="lef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5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8523" y="182565"/>
            <a:ext cx="8305800" cy="1935163"/>
          </a:xfrm>
        </p:spPr>
        <p:txBody>
          <a:bodyPr/>
          <a:lstStyle/>
          <a:p>
            <a:pPr>
              <a:defRPr/>
            </a:pPr>
            <a:r>
              <a:rPr lang="en-US" b="1" dirty="0">
                <a:solidFill>
                  <a:srgbClr val="FFFF00"/>
                </a:solidFill>
                <a:effectLst>
                  <a:outerShdw blurRad="38100" dist="38100" dir="2700000" algn="tl">
                    <a:srgbClr val="000000">
                      <a:alpha val="43137"/>
                    </a:srgbClr>
                  </a:outerShdw>
                </a:effectLst>
              </a:rPr>
              <a:t>Christ, the High Priest of “Good Things that are Already Here” </a:t>
            </a:r>
            <a:r>
              <a:rPr lang="en-US" sz="2800" b="1" dirty="0">
                <a:solidFill>
                  <a:srgbClr val="FFFF00"/>
                </a:solidFill>
                <a:effectLst>
                  <a:outerShdw blurRad="38100" dist="38100" dir="2700000" algn="tl">
                    <a:srgbClr val="000000">
                      <a:alpha val="43137"/>
                    </a:srgbClr>
                  </a:outerShdw>
                </a:effectLst>
              </a:rPr>
              <a:t>(9:11-28)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4980" y="1922673"/>
            <a:ext cx="9648092" cy="4618036"/>
          </a:xfrm>
        </p:spPr>
        <p:txBody>
          <a:bodyPr>
            <a:normAutofit lnSpcReduction="10000"/>
          </a:bodyPr>
          <a:lstStyle/>
          <a:p>
            <a:pPr marL="0" indent="0">
              <a:buNone/>
              <a:defRPr/>
            </a:pPr>
            <a:r>
              <a:rPr lang="en-US" sz="3000" b="1" dirty="0">
                <a:solidFill>
                  <a:srgbClr val="FFC000"/>
                </a:solidFill>
              </a:rPr>
              <a:t>In</a:t>
            </a:r>
            <a:r>
              <a:rPr lang="en-US" sz="2800" b="1" dirty="0">
                <a:solidFill>
                  <a:srgbClr val="FFC000"/>
                </a:solidFill>
              </a:rPr>
              <a:t> Christ, the new order for worship already has been inaugurated!</a:t>
            </a:r>
          </a:p>
          <a:p>
            <a:pPr>
              <a:defRPr/>
            </a:pPr>
            <a:r>
              <a:rPr lang="en-US" sz="2400" i="1" dirty="0">
                <a:solidFill>
                  <a:schemeClr val="bg1"/>
                </a:solidFill>
              </a:rPr>
              <a:t>To establish it, Christ did not resort to the old ritual, but entered the Most Holy Place of heaven one time for everyone with his own blood.</a:t>
            </a:r>
          </a:p>
          <a:p>
            <a:pPr>
              <a:defRPr/>
            </a:pPr>
            <a:r>
              <a:rPr lang="en-US" sz="2400" i="1" dirty="0">
                <a:solidFill>
                  <a:schemeClr val="bg1"/>
                </a:solidFill>
              </a:rPr>
              <a:t>Hence, if Moses was the mediator of the old covenant, Christ is the mediator of the new one, which is effective in ways the old one could never be.</a:t>
            </a:r>
          </a:p>
          <a:p>
            <a:pPr>
              <a:defRPr/>
            </a:pPr>
            <a:r>
              <a:rPr lang="en-US" sz="2400" i="1" dirty="0">
                <a:solidFill>
                  <a:schemeClr val="bg1"/>
                </a:solidFill>
              </a:rPr>
              <a:t>In the case of a last will and testament, the death of the testator is necessary to make the will effective; in the same way, Christ’s death put in force the new covenant.</a:t>
            </a:r>
          </a:p>
        </p:txBody>
      </p:sp>
    </p:spTree>
    <p:extLst>
      <p:ext uri="{BB962C8B-B14F-4D97-AF65-F5344CB8AC3E}">
        <p14:creationId xmlns:p14="http://schemas.microsoft.com/office/powerpoint/2010/main" val="32129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Once for All! </a:t>
            </a:r>
            <a:r>
              <a:rPr lang="en-US" sz="2800" b="1" dirty="0">
                <a:solidFill>
                  <a:srgbClr val="FFFF00"/>
                </a:solidFill>
                <a:effectLst>
                  <a:outerShdw blurRad="38100" dist="38100" dir="2700000" algn="tl">
                    <a:srgbClr val="000000">
                      <a:alpha val="43137"/>
                    </a:srgbClr>
                  </a:outerShdw>
                </a:effectLst>
              </a:rPr>
              <a:t>(10:1-18)</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00077" y="1996398"/>
            <a:ext cx="9490662" cy="4201746"/>
          </a:xfrm>
        </p:spPr>
        <p:txBody>
          <a:bodyPr>
            <a:normAutofit lnSpcReduction="10000"/>
          </a:bodyPr>
          <a:lstStyle/>
          <a:p>
            <a:pPr marL="0" indent="0">
              <a:buNone/>
              <a:defRPr/>
            </a:pPr>
            <a:r>
              <a:rPr lang="en-US" sz="3000" b="1" dirty="0">
                <a:solidFill>
                  <a:srgbClr val="FFC000"/>
                </a:solidFill>
              </a:rPr>
              <a:t>The author’s explanation of Christ’s superior priesthood climaxes in a single word: </a:t>
            </a:r>
            <a:r>
              <a:rPr lang="en-US" sz="3600" b="1" dirty="0">
                <a:solidFill>
                  <a:srgbClr val="00CCFF"/>
                </a:solidFill>
                <a:latin typeface="Greekth" panose="02020803070505020304" pitchFamily="18" charset="0"/>
              </a:rPr>
              <a:t>e]fa&lt;</a:t>
            </a:r>
            <a:r>
              <a:rPr lang="en-US" sz="3600" b="1" dirty="0" err="1">
                <a:solidFill>
                  <a:srgbClr val="00CCFF"/>
                </a:solidFill>
                <a:latin typeface="Greekth" panose="02020803070505020304" pitchFamily="18" charset="0"/>
              </a:rPr>
              <a:t>pac</a:t>
            </a:r>
            <a:r>
              <a:rPr lang="en-US" sz="3600" b="1" dirty="0">
                <a:solidFill>
                  <a:srgbClr val="00CCFF"/>
                </a:solidFill>
                <a:latin typeface="Greekth" panose="02020803070505020304" pitchFamily="18" charset="0"/>
              </a:rPr>
              <a:t> </a:t>
            </a:r>
            <a:r>
              <a:rPr lang="en-US" sz="3000" b="1" dirty="0">
                <a:solidFill>
                  <a:srgbClr val="FFC000"/>
                </a:solidFill>
              </a:rPr>
              <a:t>(= “once for all”).</a:t>
            </a:r>
          </a:p>
          <a:p>
            <a:pPr>
              <a:defRPr/>
            </a:pPr>
            <a:r>
              <a:rPr lang="en-US" sz="2400" i="1" dirty="0">
                <a:solidFill>
                  <a:schemeClr val="bg1"/>
                </a:solidFill>
              </a:rPr>
              <a:t>In the old system, </a:t>
            </a:r>
            <a:r>
              <a:rPr lang="en-US" sz="2400" i="1" u="sng" dirty="0">
                <a:solidFill>
                  <a:schemeClr val="bg1"/>
                </a:solidFill>
              </a:rPr>
              <a:t>the priests of Aaron’s line stood</a:t>
            </a:r>
            <a:r>
              <a:rPr lang="en-US" sz="2400" i="1" dirty="0">
                <a:solidFill>
                  <a:schemeClr val="bg1"/>
                </a:solidFill>
              </a:rPr>
              <a:t> and offered their sacrifices time after time, implying by their very repetition that they were not finally effective and showing that their work was never finished.</a:t>
            </a:r>
          </a:p>
          <a:p>
            <a:pPr>
              <a:defRPr/>
            </a:pPr>
            <a:r>
              <a:rPr lang="en-US" sz="2400" i="1" dirty="0">
                <a:solidFill>
                  <a:schemeClr val="bg1"/>
                </a:solidFill>
              </a:rPr>
              <a:t>By contrast, </a:t>
            </a:r>
            <a:r>
              <a:rPr lang="en-US" sz="2400" i="1" u="sng" dirty="0">
                <a:solidFill>
                  <a:schemeClr val="bg1"/>
                </a:solidFill>
              </a:rPr>
              <a:t>Christ finished his sacrificial work once for all and sat down! </a:t>
            </a:r>
            <a:r>
              <a:rPr lang="en-US" sz="2400" i="1" dirty="0">
                <a:solidFill>
                  <a:schemeClr val="bg1"/>
                </a:solidFill>
              </a:rPr>
              <a:t>The fact that he “sat down” meant the sacrificial work was perfectly completed forever!</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3917C1A9-2EA8-4B91-8E04-385E04215321}" type="slidenum">
              <a:rPr lang="en-US" altLang="en-US" smtClean="0"/>
              <a:pPr>
                <a:defRPr/>
              </a:pPr>
              <a:t>174</a:t>
            </a:fld>
            <a:endParaRPr lang="en-US" altLang="en-US"/>
          </a:p>
        </p:txBody>
      </p:sp>
    </p:spTree>
    <p:extLst>
      <p:ext uri="{BB962C8B-B14F-4D97-AF65-F5344CB8AC3E}">
        <p14:creationId xmlns:p14="http://schemas.microsoft.com/office/powerpoint/2010/main" val="82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outerShdw blurRad="38100" dist="38100" dir="2700000" algn="tl">
                    <a:srgbClr val="000000">
                      <a:alpha val="43137"/>
                    </a:srgbClr>
                  </a:outerShdw>
                </a:effectLst>
              </a:rPr>
              <a:t>Call to Perseverance </a:t>
            </a:r>
            <a:r>
              <a:rPr lang="en-US" sz="2800" b="1" dirty="0">
                <a:solidFill>
                  <a:srgbClr val="FFFF00"/>
                </a:solidFill>
                <a:effectLst>
                  <a:outerShdw blurRad="38100" dist="38100" dir="2700000" algn="tl">
                    <a:srgbClr val="000000">
                      <a:alpha val="43137"/>
                    </a:srgbClr>
                  </a:outerShdw>
                </a:effectLst>
              </a:rPr>
              <a:t>(10:19—13:17)</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04291" y="1828799"/>
            <a:ext cx="9086447" cy="4844233"/>
          </a:xfrm>
        </p:spPr>
        <p:txBody>
          <a:bodyPr>
            <a:normAutofit lnSpcReduction="10000"/>
          </a:bodyPr>
          <a:lstStyle/>
          <a:p>
            <a:pPr marL="0" indent="0">
              <a:buNone/>
              <a:defRPr/>
            </a:pPr>
            <a:r>
              <a:rPr lang="en-US" sz="2800" b="1" dirty="0">
                <a:solidFill>
                  <a:srgbClr val="FFC000"/>
                </a:solidFill>
              </a:rPr>
              <a:t>The word “therefore” (</a:t>
            </a:r>
            <a:r>
              <a:rPr lang="en-US" sz="3200" b="1" dirty="0" err="1">
                <a:solidFill>
                  <a:srgbClr val="FFC000"/>
                </a:solidFill>
                <a:latin typeface="Greekth" panose="02020803070505020304" pitchFamily="18" charset="0"/>
              </a:rPr>
              <a:t>ou?n</a:t>
            </a:r>
            <a:r>
              <a:rPr lang="en-US" sz="2800" b="1" dirty="0">
                <a:solidFill>
                  <a:srgbClr val="FFC000"/>
                </a:solidFill>
              </a:rPr>
              <a:t>) presses home that the author is now reaching a climax</a:t>
            </a:r>
            <a:r>
              <a:rPr lang="en-US" sz="2800" b="1" dirty="0">
                <a:solidFill>
                  <a:srgbClr val="FFC000"/>
                </a:solidFill>
                <a:latin typeface="Greekth" panose="02020803070505020304" pitchFamily="18" charset="0"/>
              </a:rPr>
              <a:t>.</a:t>
            </a:r>
          </a:p>
          <a:p>
            <a:pPr>
              <a:defRPr/>
            </a:pPr>
            <a:r>
              <a:rPr lang="en-US" sz="2400" i="1" dirty="0">
                <a:solidFill>
                  <a:schemeClr val="bg1"/>
                </a:solidFill>
              </a:rPr>
              <a:t>The basic implication is that “since </a:t>
            </a:r>
            <a:r>
              <a:rPr lang="en-US" sz="2400" i="1" u="sng" dirty="0">
                <a:solidFill>
                  <a:schemeClr val="bg1"/>
                </a:solidFill>
              </a:rPr>
              <a:t>this</a:t>
            </a:r>
            <a:r>
              <a:rPr lang="en-US" sz="2400" i="1" dirty="0">
                <a:solidFill>
                  <a:schemeClr val="bg1"/>
                </a:solidFill>
              </a:rPr>
              <a:t> is true, then </a:t>
            </a:r>
            <a:r>
              <a:rPr lang="en-US" sz="2400" i="1" u="sng" dirty="0">
                <a:solidFill>
                  <a:schemeClr val="bg1"/>
                </a:solidFill>
              </a:rPr>
              <a:t>let us live appropriately!”</a:t>
            </a:r>
            <a:endParaRPr lang="en-US" sz="2400" i="1" dirty="0">
              <a:solidFill>
                <a:schemeClr val="bg1"/>
              </a:solidFill>
            </a:endParaRPr>
          </a:p>
          <a:p>
            <a:pPr>
              <a:defRPr/>
            </a:pPr>
            <a:r>
              <a:rPr lang="en-US" sz="2400" i="1" dirty="0">
                <a:solidFill>
                  <a:schemeClr val="bg1"/>
                </a:solidFill>
              </a:rPr>
              <a:t>Christians now can confidently enter the Most Holy Place, a closeness to God not possible in the rituals of the tabernacle, and this “new and living way” has been opened up by the sacrifice of the body of Jesus, symbolically the “curtain” in the sanctuary that screened the immediate presence of God (10:19-25).</a:t>
            </a:r>
          </a:p>
          <a:p>
            <a:pPr>
              <a:defRPr/>
            </a:pPr>
            <a:r>
              <a:rPr lang="en-US" sz="2400" i="1" dirty="0">
                <a:solidFill>
                  <a:schemeClr val="bg1"/>
                </a:solidFill>
              </a:rPr>
              <a:t>Jesus is the </a:t>
            </a:r>
            <a:r>
              <a:rPr lang="en-US" sz="2400" i="1" u="sng" dirty="0">
                <a:solidFill>
                  <a:schemeClr val="bg1"/>
                </a:solidFill>
              </a:rPr>
              <a:t>priest</a:t>
            </a:r>
            <a:r>
              <a:rPr lang="en-US" sz="2400" i="1" dirty="0">
                <a:solidFill>
                  <a:schemeClr val="bg1"/>
                </a:solidFill>
              </a:rPr>
              <a:t>, he is the </a:t>
            </a:r>
            <a:r>
              <a:rPr lang="en-US" sz="2400" i="1" u="sng" dirty="0">
                <a:solidFill>
                  <a:schemeClr val="bg1"/>
                </a:solidFill>
              </a:rPr>
              <a:t>sacrifice</a:t>
            </a:r>
            <a:r>
              <a:rPr lang="en-US" sz="2400" i="1" dirty="0">
                <a:solidFill>
                  <a:schemeClr val="bg1"/>
                </a:solidFill>
              </a:rPr>
              <a:t>, he is the </a:t>
            </a:r>
            <a:r>
              <a:rPr lang="en-US" sz="2400" i="1" u="sng" dirty="0">
                <a:solidFill>
                  <a:schemeClr val="bg1"/>
                </a:solidFill>
              </a:rPr>
              <a:t>veil</a:t>
            </a:r>
            <a:r>
              <a:rPr lang="en-US" sz="2400" i="1" dirty="0">
                <a:solidFill>
                  <a:schemeClr val="bg1"/>
                </a:solidFill>
              </a:rPr>
              <a:t>, he is the </a:t>
            </a:r>
            <a:r>
              <a:rPr lang="en-US" sz="2400" i="1" u="sng" dirty="0">
                <a:solidFill>
                  <a:schemeClr val="bg1"/>
                </a:solidFill>
              </a:rPr>
              <a:t>mercy seat</a:t>
            </a:r>
            <a:r>
              <a:rPr lang="en-US" sz="2400" i="1" dirty="0">
                <a:solidFill>
                  <a:schemeClr val="bg1"/>
                </a:solidFill>
              </a:rPr>
              <a:t>—all indicating that the old way was finished.</a:t>
            </a:r>
          </a:p>
        </p:txBody>
      </p:sp>
      <p:sp>
        <p:nvSpPr>
          <p:cNvPr id="4" name="Slide Number Placeholder 3"/>
          <p:cNvSpPr>
            <a:spLocks noGrp="1"/>
          </p:cNvSpPr>
          <p:nvPr>
            <p:ph type="sldNum" sz="quarter" idx="12"/>
          </p:nvPr>
        </p:nvSpPr>
        <p:spPr/>
        <p:txBody>
          <a:bodyPr/>
          <a:lstStyle/>
          <a:p>
            <a:pPr>
              <a:defRPr/>
            </a:pPr>
            <a:fld id="{C590B15A-AF4E-4322-BCC7-6C90570D54C6}" type="slidenum">
              <a:rPr lang="en-US" altLang="en-US" smtClean="0"/>
              <a:pPr>
                <a:defRPr/>
              </a:pPr>
              <a:t>175</a:t>
            </a:fld>
            <a:endParaRPr lang="en-US" altLang="en-US" dirty="0"/>
          </a:p>
        </p:txBody>
      </p:sp>
    </p:spTree>
    <p:extLst>
      <p:ext uri="{BB962C8B-B14F-4D97-AF65-F5344CB8AC3E}">
        <p14:creationId xmlns:p14="http://schemas.microsoft.com/office/powerpoint/2010/main" val="1779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Fourth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(10:26-39)</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453892" y="1917699"/>
            <a:ext cx="10204708" cy="3709377"/>
          </a:xfrm>
        </p:spPr>
        <p:txBody>
          <a:bodyPr>
            <a:normAutofit/>
          </a:bodyPr>
          <a:lstStyle/>
          <a:p>
            <a:pPr marL="0" indent="0">
              <a:buNone/>
              <a:defRPr/>
            </a:pPr>
            <a:r>
              <a:rPr lang="en-US" sz="3000" b="1" dirty="0">
                <a:solidFill>
                  <a:srgbClr val="FFFF00"/>
                </a:solidFill>
                <a:effectLst>
                  <a:outerShdw blurRad="38100" dist="38100" dir="2700000" algn="tl">
                    <a:srgbClr val="000000">
                      <a:alpha val="43137"/>
                    </a:srgbClr>
                  </a:outerShdw>
                </a:effectLst>
              </a:rPr>
              <a:t>To turn back from Christ would be even more disastrous than rejecting Moses’ law.</a:t>
            </a:r>
          </a:p>
          <a:p>
            <a:pPr>
              <a:defRPr/>
            </a:pPr>
            <a:r>
              <a:rPr lang="en-US" sz="2400" i="1" dirty="0">
                <a:solidFill>
                  <a:schemeClr val="tx1"/>
                </a:solidFill>
              </a:rPr>
              <a:t>Those who rejected Moses’ law were punished, often by death.</a:t>
            </a:r>
          </a:p>
          <a:p>
            <a:pPr>
              <a:defRPr/>
            </a:pPr>
            <a:r>
              <a:rPr lang="en-US" sz="2400" i="1" dirty="0">
                <a:solidFill>
                  <a:schemeClr val="tx1"/>
                </a:solidFill>
              </a:rPr>
              <a:t>Those who reject the Son of God will face an even more dreadful end.</a:t>
            </a:r>
          </a:p>
          <a:p>
            <a:pPr>
              <a:defRPr/>
            </a:pPr>
            <a:r>
              <a:rPr lang="en-US" sz="2400" i="1" dirty="0">
                <a:solidFill>
                  <a:schemeClr val="tx1"/>
                </a:solidFill>
              </a:rPr>
              <a:t>The readers had started well, so they needed to persevere, since God’s promises are sure!</a:t>
            </a:r>
          </a:p>
        </p:txBody>
      </p:sp>
      <p:sp>
        <p:nvSpPr>
          <p:cNvPr id="5" name="Slide Number Placeholder 4"/>
          <p:cNvSpPr>
            <a:spLocks noGrp="1"/>
          </p:cNvSpPr>
          <p:nvPr>
            <p:ph type="sldNum" sz="quarter" idx="12"/>
          </p:nvPr>
        </p:nvSpPr>
        <p:spPr/>
        <p:txBody>
          <a:bodyPr/>
          <a:lstStyle/>
          <a:p>
            <a:pPr>
              <a:defRPr/>
            </a:pPr>
            <a:fld id="{FF9CD429-B2F5-44A5-B975-13E2C1392ACE}" type="slidenum">
              <a:rPr lang="en-US" altLang="en-US" smtClean="0"/>
              <a:pPr>
                <a:defRPr/>
              </a:pPr>
              <a:t>176</a:t>
            </a:fld>
            <a:endParaRPr lang="en-US" altLang="en-US"/>
          </a:p>
        </p:txBody>
      </p:sp>
    </p:spTree>
    <p:extLst>
      <p:ext uri="{BB962C8B-B14F-4D97-AF65-F5344CB8AC3E}">
        <p14:creationId xmlns:p14="http://schemas.microsoft.com/office/powerpoint/2010/main" val="20550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738" y="295729"/>
            <a:ext cx="8458200" cy="1112838"/>
          </a:xfrm>
        </p:spPr>
        <p:txBody>
          <a:bodyPr/>
          <a:lstStyle/>
          <a:p>
            <a:pPr>
              <a:defRPr/>
            </a:pPr>
            <a:r>
              <a:rPr lang="en-US" b="1" dirty="0">
                <a:solidFill>
                  <a:srgbClr val="FFFF00"/>
                </a:solidFill>
                <a:effectLst>
                  <a:outerShdw blurRad="38100" dist="38100" dir="2700000" algn="tl">
                    <a:srgbClr val="000000">
                      <a:alpha val="43137"/>
                    </a:srgbClr>
                  </a:outerShdw>
                </a:effectLst>
              </a:rPr>
              <a:t>The Great Cloud of Witnesses</a:t>
            </a:r>
            <a:r>
              <a:rPr lang="en-US" sz="2800" b="1" dirty="0">
                <a:solidFill>
                  <a:srgbClr val="FFFF00"/>
                </a:solidFill>
                <a:effectLst>
                  <a:outerShdw blurRad="38100" dist="38100" dir="2700000" algn="tl">
                    <a:srgbClr val="000000">
                      <a:alpha val="43137"/>
                    </a:srgbClr>
                  </a:outerShdw>
                </a:effectLst>
              </a:rPr>
              <a:t> (11)</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1582615"/>
            <a:ext cx="9079523" cy="4970585"/>
          </a:xfrm>
        </p:spPr>
        <p:txBody>
          <a:bodyPr>
            <a:normAutofit/>
          </a:bodyPr>
          <a:lstStyle/>
          <a:p>
            <a:pPr marL="0" indent="0">
              <a:buNone/>
              <a:defRPr/>
            </a:pPr>
            <a:r>
              <a:rPr lang="en-US" sz="2800" b="1" dirty="0">
                <a:solidFill>
                  <a:srgbClr val="FFC000"/>
                </a:solidFill>
              </a:rPr>
              <a:t>The heroes and heroines of faith from the past serve as strong incentive to persevere!</a:t>
            </a:r>
          </a:p>
          <a:p>
            <a:pPr>
              <a:defRPr/>
            </a:pPr>
            <a:r>
              <a:rPr lang="en-US" sz="2400" i="1" dirty="0">
                <a:solidFill>
                  <a:schemeClr val="bg1"/>
                </a:solidFill>
              </a:rPr>
              <a:t>Repeating themes:</a:t>
            </a:r>
          </a:p>
          <a:p>
            <a:pPr lvl="1">
              <a:defRPr/>
            </a:pPr>
            <a:r>
              <a:rPr lang="en-US" sz="2000" b="1" dirty="0">
                <a:solidFill>
                  <a:srgbClr val="FFFF66"/>
                </a:solidFill>
                <a:effectLst>
                  <a:outerShdw blurRad="38100" dist="38100" dir="2700000" algn="tl">
                    <a:srgbClr val="000000">
                      <a:alpha val="43137"/>
                    </a:srgbClr>
                  </a:outerShdw>
                </a:effectLst>
              </a:rPr>
              <a:t>Faith is the certainty that God will do what he promised.</a:t>
            </a:r>
          </a:p>
          <a:p>
            <a:pPr lvl="1">
              <a:defRPr/>
            </a:pPr>
            <a:r>
              <a:rPr lang="en-US" sz="2000" b="1" dirty="0">
                <a:solidFill>
                  <a:srgbClr val="FFFF66"/>
                </a:solidFill>
                <a:effectLst>
                  <a:outerShdw blurRad="38100" dist="38100" dir="2700000" algn="tl">
                    <a:srgbClr val="000000">
                      <a:alpha val="43137"/>
                    </a:srgbClr>
                  </a:outerShdw>
                </a:effectLst>
              </a:rPr>
              <a:t>The ancients did not receive the fulfillment of the promises within their own lifetimes, but they all understood that these promises reached beyond the land of Canaan and earthly life.</a:t>
            </a:r>
          </a:p>
          <a:p>
            <a:pPr lvl="1">
              <a:defRPr/>
            </a:pPr>
            <a:r>
              <a:rPr lang="en-US" sz="2000" b="1" dirty="0">
                <a:solidFill>
                  <a:srgbClr val="FFFF66"/>
                </a:solidFill>
                <a:effectLst>
                  <a:outerShdw blurRad="38100" dist="38100" dir="2700000" algn="tl">
                    <a:srgbClr val="000000">
                      <a:alpha val="43137"/>
                    </a:srgbClr>
                  </a:outerShdw>
                </a:effectLst>
              </a:rPr>
              <a:t>Their righteous lives in the present were lived in view of the promise yet to come.</a:t>
            </a:r>
          </a:p>
          <a:p>
            <a:pPr>
              <a:defRPr/>
            </a:pPr>
            <a:r>
              <a:rPr lang="en-US" sz="2400" i="1" dirty="0">
                <a:solidFill>
                  <a:schemeClr val="bg1"/>
                </a:solidFill>
              </a:rPr>
              <a:t>If the readers were to remain in continuity with the past, they must hold firmly to their faith in Jesus Christ, since he was the one for whom the ancients looked by faith!</a:t>
            </a:r>
          </a:p>
        </p:txBody>
      </p:sp>
      <p:sp>
        <p:nvSpPr>
          <p:cNvPr id="4" name="Slide Number Placeholder 3"/>
          <p:cNvSpPr>
            <a:spLocks noGrp="1"/>
          </p:cNvSpPr>
          <p:nvPr>
            <p:ph type="sldNum" sz="quarter" idx="12"/>
          </p:nvPr>
        </p:nvSpPr>
        <p:spPr/>
        <p:txBody>
          <a:bodyPr/>
          <a:lstStyle/>
          <a:p>
            <a:pPr>
              <a:defRPr/>
            </a:pPr>
            <a:fld id="{BA17B766-950C-43A0-B3DE-F655683D4329}" type="slidenum">
              <a:rPr lang="en-US" altLang="en-US" smtClean="0"/>
              <a:pPr>
                <a:defRPr/>
              </a:pPr>
              <a:t>177</a:t>
            </a:fld>
            <a:endParaRPr lang="en-US" altLang="en-US" dirty="0"/>
          </a:p>
        </p:txBody>
      </p:sp>
    </p:spTree>
    <p:extLst>
      <p:ext uri="{BB962C8B-B14F-4D97-AF65-F5344CB8AC3E}">
        <p14:creationId xmlns:p14="http://schemas.microsoft.com/office/powerpoint/2010/main" val="3729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96461" y="228600"/>
            <a:ext cx="8229600" cy="1143000"/>
          </a:xfrm>
        </p:spPr>
        <p:txBody>
          <a:bodyPr/>
          <a:lstStyle/>
          <a:p>
            <a:pPr>
              <a:defRPr/>
            </a:pPr>
            <a:r>
              <a:rPr lang="en-US" dirty="0">
                <a:solidFill>
                  <a:srgbClr val="FFFF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Fifth Solemn Warning </a:t>
            </a:r>
            <a:r>
              <a:rPr lang="en-US" sz="2800" dirty="0">
                <a:solidFill>
                  <a:srgbClr val="FFFF99"/>
                </a:solidFill>
                <a:effectLst>
                  <a:outerShdw blurRad="38100" dist="38100" dir="2700000" algn="tl">
                    <a:srgbClr val="000000">
                      <a:alpha val="43137"/>
                    </a:srgbClr>
                  </a:outerShdw>
                </a:effectLst>
                <a:latin typeface="Arial Rounded MT Bold" panose="020B0604020202020204" pitchFamily="34" charset="0"/>
                <a:cs typeface="Arial Rounded MT Bold" panose="020B0604020202020204" pitchFamily="34" charset="0"/>
              </a:rPr>
              <a:t>(12:1-29)</a:t>
            </a:r>
            <a:endParaRPr lang="en-US"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981199" y="1371600"/>
            <a:ext cx="9589477" cy="5328138"/>
          </a:xfrm>
        </p:spPr>
        <p:txBody>
          <a:bodyPr>
            <a:normAutofit/>
          </a:bodyPr>
          <a:lstStyle/>
          <a:p>
            <a:pPr marL="0" indent="0">
              <a:buNone/>
              <a:defRPr/>
            </a:pPr>
            <a:r>
              <a:rPr lang="en-US" sz="2800" b="1" dirty="0">
                <a:solidFill>
                  <a:srgbClr val="FFFF00"/>
                </a:solidFill>
                <a:effectLst>
                  <a:outerShdw blurRad="38100" dist="38100" dir="2700000" algn="tl">
                    <a:srgbClr val="000000">
                      <a:alpha val="43137"/>
                    </a:srgbClr>
                  </a:outerShdw>
                </a:effectLst>
              </a:rPr>
              <a:t>The ancients who died in faith are the spiritual ancestors of present believers in Christ.</a:t>
            </a:r>
          </a:p>
          <a:p>
            <a:pPr>
              <a:defRPr/>
            </a:pPr>
            <a:r>
              <a:rPr lang="en-US" sz="2400" i="1" dirty="0">
                <a:solidFill>
                  <a:schemeClr val="tx1"/>
                </a:solidFill>
              </a:rPr>
              <a:t>They are a great cloud of witnesses, who cheer the runners on toward the finish line.</a:t>
            </a:r>
          </a:p>
          <a:p>
            <a:pPr>
              <a:defRPr/>
            </a:pPr>
            <a:r>
              <a:rPr lang="en-US" sz="2400" i="1" dirty="0">
                <a:solidFill>
                  <a:schemeClr val="tx1"/>
                </a:solidFill>
              </a:rPr>
              <a:t>Persecution had not yet resulted in martyrdom; indeed, hardship is a form of divine discipline.</a:t>
            </a:r>
          </a:p>
          <a:p>
            <a:pPr>
              <a:defRPr/>
            </a:pPr>
            <a:r>
              <a:rPr lang="en-US" sz="2400" i="1" dirty="0">
                <a:solidFill>
                  <a:schemeClr val="tx1"/>
                </a:solidFill>
              </a:rPr>
              <a:t>The privileged place of Christians is like the difference between Mt. Sinai and Mt. Zion—the difference between the law and the promise. They must not refuse Zion by going back to Sinai!</a:t>
            </a:r>
          </a:p>
        </p:txBody>
      </p:sp>
    </p:spTree>
    <p:extLst>
      <p:ext uri="{BB962C8B-B14F-4D97-AF65-F5344CB8AC3E}">
        <p14:creationId xmlns:p14="http://schemas.microsoft.com/office/powerpoint/2010/main" val="5556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430" y="1063416"/>
            <a:ext cx="8761413" cy="706964"/>
          </a:xfrm>
        </p:spPr>
        <p:txBody>
          <a:bodyPr/>
          <a:lstStyle/>
          <a:p>
            <a:pPr>
              <a:defRPr/>
            </a:pPr>
            <a:r>
              <a:rPr lang="en-US" b="1" dirty="0">
                <a:solidFill>
                  <a:srgbClr val="FFFF00"/>
                </a:solidFill>
                <a:effectLst>
                  <a:outerShdw blurRad="38100" dist="38100" dir="2700000" algn="tl">
                    <a:srgbClr val="000000">
                      <a:alpha val="43137"/>
                    </a:srgbClr>
                  </a:outerShdw>
                </a:effectLst>
              </a:rPr>
              <a:t>Living as Pilgrim People </a:t>
            </a:r>
            <a:r>
              <a:rPr lang="en-US" sz="2800" b="1" dirty="0">
                <a:solidFill>
                  <a:srgbClr val="FFFF00"/>
                </a:solidFill>
                <a:effectLst>
                  <a:outerShdw blurRad="38100" dist="38100" dir="2700000" algn="tl">
                    <a:srgbClr val="000000">
                      <a:alpha val="43137"/>
                    </a:srgbClr>
                  </a:outerShdw>
                </a:effectLst>
              </a:rPr>
              <a:t>(13)</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42877" y="2216638"/>
            <a:ext cx="9947862" cy="4131408"/>
          </a:xfrm>
        </p:spPr>
        <p:txBody>
          <a:bodyPr>
            <a:normAutofit lnSpcReduction="10000"/>
          </a:bodyPr>
          <a:lstStyle/>
          <a:p>
            <a:pPr marL="0" indent="0">
              <a:buNone/>
              <a:defRPr/>
            </a:pPr>
            <a:r>
              <a:rPr lang="en-US" sz="2800" b="1" dirty="0">
                <a:solidFill>
                  <a:srgbClr val="FFC000"/>
                </a:solidFill>
              </a:rPr>
              <a:t>The author’s concluding exhortations consist of practical advice in light of what he already has written.</a:t>
            </a:r>
          </a:p>
          <a:p>
            <a:pPr>
              <a:defRPr/>
            </a:pPr>
            <a:r>
              <a:rPr lang="en-US" sz="2400" i="1" dirty="0">
                <a:solidFill>
                  <a:schemeClr val="bg1"/>
                </a:solidFill>
              </a:rPr>
              <a:t>Love, hospitality, care for those in prison, sexual purity, contentment and trust must be cultivated.</a:t>
            </a:r>
          </a:p>
          <a:p>
            <a:pPr>
              <a:defRPr/>
            </a:pPr>
            <a:r>
              <a:rPr lang="en-US" sz="2400" i="1" dirty="0">
                <a:solidFill>
                  <a:schemeClr val="bg1"/>
                </a:solidFill>
              </a:rPr>
              <a:t>Believers must respect and imitate godly leaders.</a:t>
            </a:r>
          </a:p>
          <a:p>
            <a:pPr>
              <a:defRPr/>
            </a:pPr>
            <a:r>
              <a:rPr lang="en-US" sz="2400" i="1" dirty="0">
                <a:solidFill>
                  <a:schemeClr val="bg1"/>
                </a:solidFill>
              </a:rPr>
              <a:t>They must guard themselves against heresies.</a:t>
            </a:r>
          </a:p>
          <a:p>
            <a:pPr>
              <a:defRPr/>
            </a:pPr>
            <a:r>
              <a:rPr lang="en-US" sz="2400" i="1" dirty="0">
                <a:solidFill>
                  <a:schemeClr val="bg1"/>
                </a:solidFill>
              </a:rPr>
              <a:t>Finally, Jesus’ death “outside the camp” (outside the city gate) calls for Christians to leave the camp, also.</a:t>
            </a:r>
          </a:p>
          <a:p>
            <a:pPr>
              <a:defRPr/>
            </a:pPr>
            <a:r>
              <a:rPr lang="en-US" sz="2400" i="1" dirty="0">
                <a:solidFill>
                  <a:schemeClr val="bg1"/>
                </a:solidFill>
              </a:rPr>
              <a:t>The letter closes with a blessing and prayer.</a:t>
            </a:r>
          </a:p>
        </p:txBody>
      </p:sp>
      <p:sp>
        <p:nvSpPr>
          <p:cNvPr id="4" name="Slide Number Placeholder 3"/>
          <p:cNvSpPr>
            <a:spLocks noGrp="1"/>
          </p:cNvSpPr>
          <p:nvPr>
            <p:ph type="sldNum" sz="quarter" idx="12"/>
          </p:nvPr>
        </p:nvSpPr>
        <p:spPr/>
        <p:txBody>
          <a:bodyPr/>
          <a:lstStyle/>
          <a:p>
            <a:pPr>
              <a:defRPr/>
            </a:pPr>
            <a:fld id="{574ED1B7-A640-4FB7-B329-0CE139C171BD}" type="slidenum">
              <a:rPr lang="en-US" altLang="en-US" smtClean="0"/>
              <a:pPr>
                <a:defRPr/>
              </a:pPr>
              <a:t>179</a:t>
            </a:fld>
            <a:endParaRPr lang="en-US" altLang="en-US"/>
          </a:p>
        </p:txBody>
      </p:sp>
    </p:spTree>
    <p:extLst>
      <p:ext uri="{BB962C8B-B14F-4D97-AF65-F5344CB8AC3E}">
        <p14:creationId xmlns:p14="http://schemas.microsoft.com/office/powerpoint/2010/main" val="15862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623455" y="381000"/>
            <a:ext cx="4475018" cy="1066800"/>
          </a:xfrm>
        </p:spPr>
        <p:txBody>
          <a:bodyPr>
            <a:normAutofit fontScale="90000"/>
          </a:bodyPr>
          <a:lstStyle/>
          <a:p>
            <a:pPr algn="l" eaLnBrk="1" hangingPunct="1">
              <a:defRPr/>
            </a:pPr>
            <a:r>
              <a:rPr lang="en-US" altLang="en-US" sz="3600" b="1" dirty="0">
                <a:solidFill>
                  <a:srgbClr val="FFC000"/>
                </a:solidFill>
              </a:rPr>
              <a:t>Paul’s Epistolary</a:t>
            </a:r>
            <a:br>
              <a:rPr lang="en-US" altLang="en-US" sz="3600" b="1" dirty="0">
                <a:solidFill>
                  <a:srgbClr val="FFC000"/>
                </a:solidFill>
              </a:rPr>
            </a:br>
            <a:r>
              <a:rPr lang="en-US" altLang="en-US" sz="3600" b="1" dirty="0">
                <a:solidFill>
                  <a:srgbClr val="FFC000"/>
                </a:solidFill>
              </a:rPr>
              <a:t>Style</a:t>
            </a:r>
          </a:p>
        </p:txBody>
      </p:sp>
      <p:sp>
        <p:nvSpPr>
          <p:cNvPr id="63492" name="Rectangle 4"/>
          <p:cNvSpPr>
            <a:spLocks noGrp="1" noRot="1" noChangeArrowheads="1"/>
          </p:cNvSpPr>
          <p:nvPr>
            <p:ph type="body" sz="half" idx="1"/>
          </p:nvPr>
        </p:nvSpPr>
        <p:spPr>
          <a:xfrm>
            <a:off x="623455" y="1447800"/>
            <a:ext cx="5132821" cy="5181600"/>
          </a:xfrm>
        </p:spPr>
        <p:txBody>
          <a:bodyPr/>
          <a:lstStyle/>
          <a:p>
            <a:pPr eaLnBrk="1" hangingPunct="1">
              <a:lnSpc>
                <a:spcPct val="90000"/>
              </a:lnSpc>
              <a:buFont typeface="Wingdings" panose="05000000000000000000" pitchFamily="2" charset="2"/>
              <a:buNone/>
              <a:defRPr/>
            </a:pPr>
            <a:r>
              <a:rPr lang="en-US" altLang="en-US" sz="2800" dirty="0">
                <a:solidFill>
                  <a:srgbClr val="FFFF99"/>
                </a:solidFill>
                <a:latin typeface="Eras Demi ITC" pitchFamily="34" charset="0"/>
              </a:rPr>
              <a:t>Letter-writing in the Greco-Roman world followed stylistic conventions.</a:t>
            </a:r>
          </a:p>
          <a:p>
            <a:pPr eaLnBrk="1" hangingPunct="1">
              <a:lnSpc>
                <a:spcPct val="90000"/>
              </a:lnSpc>
              <a:defRPr/>
            </a:pPr>
            <a:r>
              <a:rPr lang="en-US" altLang="en-US" sz="2400" i="1" dirty="0">
                <a:solidFill>
                  <a:srgbClr val="FFFF00"/>
                </a:solidFill>
                <a:latin typeface="Arial Narrow" panose="020B0606020202030204" pitchFamily="34" charset="0"/>
              </a:rPr>
              <a:t>Handbooks on letter theory were available as guides to differentiate between business letters, official letters, public letters and discursive letters.</a:t>
            </a:r>
          </a:p>
          <a:p>
            <a:pPr eaLnBrk="1" hangingPunct="1">
              <a:lnSpc>
                <a:spcPct val="90000"/>
              </a:lnSpc>
              <a:defRPr/>
            </a:pPr>
            <a:r>
              <a:rPr lang="en-US" altLang="en-US" sz="2400" i="1" dirty="0">
                <a:solidFill>
                  <a:srgbClr val="FFFF00"/>
                </a:solidFill>
                <a:latin typeface="Arial Narrow" panose="020B0606020202030204" pitchFamily="34" charset="0"/>
              </a:rPr>
              <a:t>Paul’s letters follow to a large degree the conventions of the times, but he also freely adapted those conventions to suit his own purposes.</a:t>
            </a:r>
          </a:p>
        </p:txBody>
      </p:sp>
      <p:sp>
        <p:nvSpPr>
          <p:cNvPr id="63493" name="Rectangle 5"/>
          <p:cNvSpPr>
            <a:spLocks noGrp="1" noRot="1" noChangeArrowheads="1"/>
          </p:cNvSpPr>
          <p:nvPr>
            <p:ph type="body" sz="half" idx="2"/>
          </p:nvPr>
        </p:nvSpPr>
        <p:spPr>
          <a:xfrm>
            <a:off x="6781801" y="304800"/>
            <a:ext cx="4273550" cy="6248400"/>
          </a:xfrm>
          <a:solidFill>
            <a:srgbClr val="600000"/>
          </a:solidFill>
          <a:ln w="38100">
            <a:solidFill>
              <a:schemeClr val="tx1"/>
            </a:solidFill>
            <a:miter lim="800000"/>
            <a:headEnd/>
            <a:tailEnd/>
          </a:ln>
        </p:spPr>
        <p:txBody>
          <a:bodyPr>
            <a:normAutofit fontScale="92500" lnSpcReduction="10000"/>
          </a:bodyPr>
          <a:lstStyle/>
          <a:p>
            <a:pPr eaLnBrk="1" hangingPunct="1">
              <a:lnSpc>
                <a:spcPct val="90000"/>
              </a:lnSpc>
              <a:buFont typeface="Wingdings" panose="05000000000000000000" pitchFamily="2" charset="2"/>
              <a:buNone/>
              <a:defRPr/>
            </a:pPr>
            <a:r>
              <a:rPr lang="en-US" altLang="en-US" sz="2800" dirty="0">
                <a:solidFill>
                  <a:srgbClr val="FFFF00"/>
                </a:solidFill>
                <a:latin typeface="Eras Demi ITC" pitchFamily="34" charset="0"/>
              </a:rPr>
              <a:t>THE PAULINE PATTERN</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Opening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Paul, an apostle…to the saints…</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Thanksgiving</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Greeting…grace and peace</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dirty="0">
                <a:solidFill>
                  <a:schemeClr val="bg1"/>
                </a:solidFill>
                <a:latin typeface="Greekth" panose="02020803070505020304" pitchFamily="18" charset="0"/>
              </a:rPr>
              <a:t>(</a:t>
            </a:r>
            <a:r>
              <a:rPr lang="en-US" altLang="en-US" sz="2400" dirty="0" err="1">
                <a:solidFill>
                  <a:schemeClr val="bg1"/>
                </a:solidFill>
                <a:latin typeface="Greekth" panose="02020803070505020304" pitchFamily="18" charset="0"/>
              </a:rPr>
              <a:t>xai</a:t>
            </a:r>
            <a:r>
              <a:rPr lang="en-US" altLang="en-US" sz="2400" dirty="0">
                <a:solidFill>
                  <a:schemeClr val="bg1"/>
                </a:solidFill>
                <a:latin typeface="Greekth" panose="02020803070505020304" pitchFamily="18" charset="0"/>
              </a:rPr>
              <a:t>&lt;rein</a:t>
            </a:r>
            <a:r>
              <a:rPr lang="en-US" altLang="en-US" sz="2400" dirty="0">
                <a:solidFill>
                  <a:schemeClr val="bg1"/>
                </a:solidFill>
                <a:latin typeface="Arial Narrow" panose="020B0606020202030204" pitchFamily="34" charset="0"/>
              </a:rPr>
              <a:t> changed to</a:t>
            </a:r>
            <a:r>
              <a:rPr lang="en-US" altLang="en-US" sz="2400" dirty="0">
                <a:solidFill>
                  <a:schemeClr val="bg1"/>
                </a:solidFill>
                <a:latin typeface="Greekth" panose="02020803070505020304" pitchFamily="18" charset="0"/>
              </a:rPr>
              <a:t> </a:t>
            </a:r>
            <a:r>
              <a:rPr lang="en-US" altLang="en-US" sz="2400" dirty="0" err="1">
                <a:solidFill>
                  <a:schemeClr val="bg1"/>
                </a:solidFill>
                <a:latin typeface="Greekth" panose="02020803070505020304" pitchFamily="18" charset="0"/>
              </a:rPr>
              <a:t>xa</a:t>
            </a:r>
            <a:r>
              <a:rPr lang="en-US" altLang="en-US" sz="2400" dirty="0">
                <a:solidFill>
                  <a:schemeClr val="bg1"/>
                </a:solidFill>
                <a:latin typeface="Greekth" panose="02020803070505020304" pitchFamily="18" charset="0"/>
              </a:rPr>
              <a:t>&lt;</a:t>
            </a:r>
            <a:r>
              <a:rPr lang="en-US" altLang="en-US" sz="2400" dirty="0" err="1">
                <a:solidFill>
                  <a:schemeClr val="bg1"/>
                </a:solidFill>
                <a:latin typeface="Greekth" panose="02020803070505020304" pitchFamily="18" charset="0"/>
              </a:rPr>
              <a:t>rij</a:t>
            </a:r>
            <a:r>
              <a:rPr lang="en-US" altLang="en-US" sz="2400" dirty="0">
                <a:solidFill>
                  <a:schemeClr val="bg1"/>
                </a:solidFill>
                <a:latin typeface="Greekth" panose="02020803070505020304" pitchFamily="18" charset="0"/>
              </a:rPr>
              <a:t>)</a:t>
            </a:r>
            <a:endParaRPr lang="en-US" altLang="en-US" sz="2400" i="1" dirty="0">
              <a:solidFill>
                <a:schemeClr val="bg1"/>
              </a:solidFill>
              <a:latin typeface="Papyrus" panose="03070502060502030205" pitchFamily="66" charset="0"/>
            </a:endParaRP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Body</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Central concern and communication</a:t>
            </a:r>
          </a:p>
          <a:p>
            <a:pPr eaLnBrk="1" hangingPunct="1">
              <a:lnSpc>
                <a:spcPct val="90000"/>
              </a:lnSpc>
              <a:buFont typeface="Wingdings" panose="05000000000000000000" pitchFamily="2" charset="2"/>
              <a:buNone/>
              <a:defRPr/>
            </a:pPr>
            <a:r>
              <a:rPr lang="en-US" altLang="en-US" sz="2400" dirty="0" err="1">
                <a:solidFill>
                  <a:srgbClr val="FFFF00"/>
                </a:solidFill>
                <a:latin typeface="Arial Narrow" panose="020B0606020202030204" pitchFamily="34" charset="0"/>
              </a:rPr>
              <a:t>Paraenesis</a:t>
            </a:r>
            <a:endParaRPr lang="en-US" altLang="en-US" sz="2400" dirty="0">
              <a:solidFill>
                <a:srgbClr val="FFFF00"/>
              </a:solidFill>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Indicative and imperative moods (you are…so behave in this way)</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Closing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Benediction</a:t>
            </a:r>
          </a:p>
        </p:txBody>
      </p:sp>
    </p:spTree>
    <p:extLst>
      <p:ext uri="{BB962C8B-B14F-4D97-AF65-F5344CB8AC3E}">
        <p14:creationId xmlns:p14="http://schemas.microsoft.com/office/powerpoint/2010/main" val="291114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349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492">
                                            <p:txEl>
                                              <p:pRg st="1" end="1"/>
                                            </p:txEl>
                                          </p:spTgt>
                                        </p:tgtEl>
                                        <p:attrNameLst>
                                          <p:attrName>style.visibility</p:attrName>
                                        </p:attrNameLst>
                                      </p:cBhvr>
                                      <p:to>
                                        <p:strVal val="visible"/>
                                      </p:to>
                                    </p:set>
                                    <p:anim calcmode="lin" valueType="num">
                                      <p:cBhvr additive="base">
                                        <p:cTn id="14"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3492">
                                            <p:txEl>
                                              <p:pRg st="2" end="2"/>
                                            </p:txEl>
                                          </p:spTgt>
                                        </p:tgtEl>
                                        <p:attrNameLst>
                                          <p:attrName>style.visibility</p:attrName>
                                        </p:attrNameLst>
                                      </p:cBhvr>
                                      <p:to>
                                        <p:strVal val="visible"/>
                                      </p:to>
                                    </p:set>
                                    <p:anim calcmode="lin" valueType="num">
                                      <p:cBhvr additive="base">
                                        <p:cTn id="20"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34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3493">
                                            <p:bg/>
                                          </p:spTgt>
                                        </p:tgtEl>
                                        <p:attrNameLst>
                                          <p:attrName>style.visibility</p:attrName>
                                        </p:attrNameLst>
                                      </p:cBhvr>
                                      <p:to>
                                        <p:strVal val="visible"/>
                                      </p:to>
                                    </p:set>
                                    <p:animEffect transition="in" filter="randombar(horizontal)">
                                      <p:cBhvr>
                                        <p:cTn id="26" dur="500"/>
                                        <p:tgtEl>
                                          <p:spTgt spid="63493">
                                            <p:bg/>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3493">
                                            <p:txEl>
                                              <p:pRg st="0" end="0"/>
                                            </p:txEl>
                                          </p:spTgt>
                                        </p:tgtEl>
                                        <p:attrNameLst>
                                          <p:attrName>style.visibility</p:attrName>
                                        </p:attrNameLst>
                                      </p:cBhvr>
                                      <p:to>
                                        <p:strVal val="visible"/>
                                      </p:to>
                                    </p:set>
                                    <p:animEffect transition="in" filter="randombar(horizontal)">
                                      <p:cBhvr>
                                        <p:cTn id="29" dur="500"/>
                                        <p:tgtEl>
                                          <p:spTgt spid="6349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3493">
                                            <p:txEl>
                                              <p:pRg st="1" end="1"/>
                                            </p:txEl>
                                          </p:spTgt>
                                        </p:tgtEl>
                                        <p:attrNameLst>
                                          <p:attrName>style.visibility</p:attrName>
                                        </p:attrNameLst>
                                      </p:cBhvr>
                                      <p:to>
                                        <p:strVal val="visible"/>
                                      </p:to>
                                    </p:set>
                                    <p:animEffect transition="in" filter="randombar(horizontal)">
                                      <p:cBhvr>
                                        <p:cTn id="34" dur="500"/>
                                        <p:tgtEl>
                                          <p:spTgt spid="63493">
                                            <p:txEl>
                                              <p:pRg st="1" end="1"/>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3493">
                                            <p:txEl>
                                              <p:pRg st="2" end="2"/>
                                            </p:txEl>
                                          </p:spTgt>
                                        </p:tgtEl>
                                        <p:attrNameLst>
                                          <p:attrName>style.visibility</p:attrName>
                                        </p:attrNameLst>
                                      </p:cBhvr>
                                      <p:to>
                                        <p:strVal val="visible"/>
                                      </p:to>
                                    </p:set>
                                    <p:animEffect transition="in" filter="randombar(horizontal)">
                                      <p:cBhvr>
                                        <p:cTn id="37" dur="500"/>
                                        <p:tgtEl>
                                          <p:spTgt spid="6349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3493">
                                            <p:txEl>
                                              <p:pRg st="3" end="3"/>
                                            </p:txEl>
                                          </p:spTgt>
                                        </p:tgtEl>
                                        <p:attrNameLst>
                                          <p:attrName>style.visibility</p:attrName>
                                        </p:attrNameLst>
                                      </p:cBhvr>
                                      <p:to>
                                        <p:strVal val="visible"/>
                                      </p:to>
                                    </p:set>
                                    <p:animEffect transition="in" filter="randombar(horizontal)">
                                      <p:cBhvr>
                                        <p:cTn id="42" dur="500"/>
                                        <p:tgtEl>
                                          <p:spTgt spid="63493">
                                            <p:txEl>
                                              <p:pRg st="3" end="3"/>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3493">
                                            <p:txEl>
                                              <p:pRg st="4" end="4"/>
                                            </p:txEl>
                                          </p:spTgt>
                                        </p:tgtEl>
                                        <p:attrNameLst>
                                          <p:attrName>style.visibility</p:attrName>
                                        </p:attrNameLst>
                                      </p:cBhvr>
                                      <p:to>
                                        <p:strVal val="visible"/>
                                      </p:to>
                                    </p:set>
                                    <p:animEffect transition="in" filter="randombar(horizontal)">
                                      <p:cBhvr>
                                        <p:cTn id="45" dur="500"/>
                                        <p:tgtEl>
                                          <p:spTgt spid="63493">
                                            <p:txEl>
                                              <p:pRg st="4" end="4"/>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3493">
                                            <p:txEl>
                                              <p:pRg st="5" end="5"/>
                                            </p:txEl>
                                          </p:spTgt>
                                        </p:tgtEl>
                                        <p:attrNameLst>
                                          <p:attrName>style.visibility</p:attrName>
                                        </p:attrNameLst>
                                      </p:cBhvr>
                                      <p:to>
                                        <p:strVal val="visible"/>
                                      </p:to>
                                    </p:set>
                                    <p:animEffect transition="in" filter="randombar(horizontal)">
                                      <p:cBhvr>
                                        <p:cTn id="48" dur="500"/>
                                        <p:tgtEl>
                                          <p:spTgt spid="63493">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493">
                                            <p:txEl>
                                              <p:pRg st="6" end="6"/>
                                            </p:txEl>
                                          </p:spTgt>
                                        </p:tgtEl>
                                        <p:attrNameLst>
                                          <p:attrName>style.visibility</p:attrName>
                                        </p:attrNameLst>
                                      </p:cBhvr>
                                      <p:to>
                                        <p:strVal val="visible"/>
                                      </p:to>
                                    </p:set>
                                    <p:animEffect transition="in" filter="randombar(horizontal)">
                                      <p:cBhvr>
                                        <p:cTn id="53" dur="500"/>
                                        <p:tgtEl>
                                          <p:spTgt spid="63493">
                                            <p:txEl>
                                              <p:pRg st="6" end="6"/>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3493">
                                            <p:txEl>
                                              <p:pRg st="7" end="7"/>
                                            </p:txEl>
                                          </p:spTgt>
                                        </p:tgtEl>
                                        <p:attrNameLst>
                                          <p:attrName>style.visibility</p:attrName>
                                        </p:attrNameLst>
                                      </p:cBhvr>
                                      <p:to>
                                        <p:strVal val="visible"/>
                                      </p:to>
                                    </p:set>
                                    <p:animEffect transition="in" filter="randombar(horizontal)">
                                      <p:cBhvr>
                                        <p:cTn id="56" dur="500"/>
                                        <p:tgtEl>
                                          <p:spTgt spid="63493">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3493">
                                            <p:txEl>
                                              <p:pRg st="8" end="8"/>
                                            </p:txEl>
                                          </p:spTgt>
                                        </p:tgtEl>
                                        <p:attrNameLst>
                                          <p:attrName>style.visibility</p:attrName>
                                        </p:attrNameLst>
                                      </p:cBhvr>
                                      <p:to>
                                        <p:strVal val="visible"/>
                                      </p:to>
                                    </p:set>
                                    <p:animEffect transition="in" filter="randombar(horizontal)">
                                      <p:cBhvr>
                                        <p:cTn id="61" dur="500"/>
                                        <p:tgtEl>
                                          <p:spTgt spid="63493">
                                            <p:txEl>
                                              <p:pRg st="8" end="8"/>
                                            </p:txEl>
                                          </p:spTgt>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3493">
                                            <p:txEl>
                                              <p:pRg st="9" end="9"/>
                                            </p:txEl>
                                          </p:spTgt>
                                        </p:tgtEl>
                                        <p:attrNameLst>
                                          <p:attrName>style.visibility</p:attrName>
                                        </p:attrNameLst>
                                      </p:cBhvr>
                                      <p:to>
                                        <p:strVal val="visible"/>
                                      </p:to>
                                    </p:set>
                                    <p:animEffect transition="in" filter="randombar(horizontal)">
                                      <p:cBhvr>
                                        <p:cTn id="64" dur="500"/>
                                        <p:tgtEl>
                                          <p:spTgt spid="63493">
                                            <p:txEl>
                                              <p:pRg st="9" end="9"/>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3493">
                                            <p:txEl>
                                              <p:pRg st="10" end="10"/>
                                            </p:txEl>
                                          </p:spTgt>
                                        </p:tgtEl>
                                        <p:attrNameLst>
                                          <p:attrName>style.visibility</p:attrName>
                                        </p:attrNameLst>
                                      </p:cBhvr>
                                      <p:to>
                                        <p:strVal val="visible"/>
                                      </p:to>
                                    </p:set>
                                    <p:animEffect transition="in" filter="randombar(horizontal)">
                                      <p:cBhvr>
                                        <p:cTn id="69" dur="500"/>
                                        <p:tgtEl>
                                          <p:spTgt spid="63493">
                                            <p:txEl>
                                              <p:pRg st="10" end="1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3493">
                                            <p:txEl>
                                              <p:pRg st="11" end="11"/>
                                            </p:txEl>
                                          </p:spTgt>
                                        </p:tgtEl>
                                        <p:attrNameLst>
                                          <p:attrName>style.visibility</p:attrName>
                                        </p:attrNameLst>
                                      </p:cBhvr>
                                      <p:to>
                                        <p:strVal val="visible"/>
                                      </p:to>
                                    </p:set>
                                    <p:animEffect transition="in" filter="randombar(horizontal)">
                                      <p:cBhvr>
                                        <p:cTn id="72" dur="500"/>
                                        <p:tgtEl>
                                          <p:spTgt spid="634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uiExpand="1" build="p"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Hebrews</a:t>
            </a:r>
          </a:p>
        </p:txBody>
      </p:sp>
    </p:spTree>
    <p:extLst>
      <p:ext uri="{BB962C8B-B14F-4D97-AF65-F5344CB8AC3E}">
        <p14:creationId xmlns:p14="http://schemas.microsoft.com/office/powerpoint/2010/main" val="6145586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Losing Salvation?</a:t>
            </a:r>
          </a:p>
        </p:txBody>
      </p:sp>
      <p:sp>
        <p:nvSpPr>
          <p:cNvPr id="3" name="Content Placeholder 2"/>
          <p:cNvSpPr>
            <a:spLocks noGrp="1"/>
          </p:cNvSpPr>
          <p:nvPr>
            <p:ph idx="1"/>
          </p:nvPr>
        </p:nvSpPr>
        <p:spPr>
          <a:xfrm>
            <a:off x="545123" y="2584937"/>
            <a:ext cx="11324491" cy="3903786"/>
          </a:xfrm>
        </p:spPr>
        <p:txBody>
          <a:bodyPr/>
          <a:lstStyle/>
          <a:p>
            <a:pPr marL="0" indent="0">
              <a:buNone/>
            </a:pPr>
            <a:r>
              <a:rPr lang="en-US" sz="2800" b="1" dirty="0">
                <a:solidFill>
                  <a:srgbClr val="FF0000"/>
                </a:solidFill>
                <a:effectLst>
                  <a:outerShdw blurRad="38100" dist="38100" dir="2700000" algn="tl">
                    <a:srgbClr val="000000">
                      <a:alpha val="43137"/>
                    </a:srgbClr>
                  </a:outerShdw>
                </a:effectLst>
              </a:rPr>
              <a:t>The five solemn warnings in Hebrews raises the question as to whether or not a believer can lose his/her salvation.</a:t>
            </a:r>
          </a:p>
          <a:p>
            <a:r>
              <a:rPr lang="en-US" sz="2400" i="1" dirty="0">
                <a:solidFill>
                  <a:schemeClr val="tx1"/>
                </a:solidFill>
              </a:rPr>
              <a:t>Clearly, the author of Hebrews envisions that some who were part of the Christian community could turn back from the Christian faith.</a:t>
            </a:r>
          </a:p>
          <a:p>
            <a:r>
              <a:rPr lang="en-US" sz="2400" i="1" dirty="0">
                <a:solidFill>
                  <a:schemeClr val="tx1"/>
                </a:solidFill>
              </a:rPr>
              <a:t>Hence, these solemn warnings become an interpretative crux in the long-standing debate over divine sovereignty and human freedom (i.e., Calvinism and Arminianism).</a:t>
            </a:r>
          </a:p>
          <a:p>
            <a:r>
              <a:rPr lang="en-US" sz="2400" i="1" dirty="0">
                <a:solidFill>
                  <a:schemeClr val="tx1"/>
                </a:solidFill>
              </a:rPr>
              <a:t>The larger question is whether or not those who fall away had genuine faith or only pseudo-faith.</a:t>
            </a:r>
          </a:p>
        </p:txBody>
      </p:sp>
    </p:spTree>
    <p:extLst>
      <p:ext uri="{BB962C8B-B14F-4D97-AF65-F5344CB8AC3E}">
        <p14:creationId xmlns:p14="http://schemas.microsoft.com/office/powerpoint/2010/main" val="1736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effectLst>
                  <a:outerShdw blurRad="38100" dist="38100" dir="2700000" algn="tl">
                    <a:srgbClr val="000000">
                      <a:alpha val="43137"/>
                    </a:srgbClr>
                  </a:outerShdw>
                </a:effectLst>
              </a:rPr>
              <a:t>Two Answers</a:t>
            </a:r>
          </a:p>
        </p:txBody>
      </p:sp>
      <p:sp>
        <p:nvSpPr>
          <p:cNvPr id="3" name="Content Placeholder 2"/>
          <p:cNvSpPr>
            <a:spLocks noGrp="1"/>
          </p:cNvSpPr>
          <p:nvPr>
            <p:ph sz="half" idx="1"/>
          </p:nvPr>
        </p:nvSpPr>
        <p:spPr>
          <a:xfrm>
            <a:off x="492366" y="2603500"/>
            <a:ext cx="5451231" cy="3762131"/>
          </a:xfrm>
          <a:solidFill>
            <a:schemeClr val="accent5">
              <a:lumMod val="40000"/>
              <a:lumOff val="60000"/>
            </a:schemeClr>
          </a:solidFill>
          <a:ln>
            <a:solidFill>
              <a:schemeClr val="tx1"/>
            </a:solidFill>
          </a:ln>
        </p:spPr>
        <p:txBody>
          <a:bodyPr>
            <a:normAutofit fontScale="92500" lnSpcReduction="20000"/>
          </a:bodyPr>
          <a:lstStyle/>
          <a:p>
            <a:pPr marL="0" indent="0">
              <a:buNone/>
            </a:pPr>
            <a:r>
              <a:rPr lang="en-US" sz="2800" b="1" dirty="0">
                <a:solidFill>
                  <a:srgbClr val="002060"/>
                </a:solidFill>
                <a:effectLst>
                  <a:outerShdw blurRad="38100" dist="38100" dir="2700000" algn="tl">
                    <a:srgbClr val="000000">
                      <a:alpha val="43137"/>
                    </a:srgbClr>
                  </a:outerShdw>
                </a:effectLst>
              </a:rPr>
              <a:t>The answer of </a:t>
            </a:r>
            <a:r>
              <a:rPr lang="en-US" sz="2800" b="1" u="sng" dirty="0">
                <a:solidFill>
                  <a:srgbClr val="002060"/>
                </a:solidFill>
                <a:effectLst>
                  <a:outerShdw blurRad="38100" dist="38100" dir="2700000" algn="tl">
                    <a:srgbClr val="000000">
                      <a:alpha val="43137"/>
                    </a:srgbClr>
                  </a:outerShdw>
                </a:effectLst>
              </a:rPr>
              <a:t>Calvinism</a:t>
            </a:r>
            <a:r>
              <a:rPr lang="en-US" sz="2800" b="1" dirty="0">
                <a:solidFill>
                  <a:srgbClr val="002060"/>
                </a:solidFill>
                <a:effectLst>
                  <a:outerShdw blurRad="38100" dist="38100" dir="2700000" algn="tl">
                    <a:srgbClr val="000000">
                      <a:alpha val="43137"/>
                    </a:srgbClr>
                  </a:outerShdw>
                </a:effectLst>
              </a:rPr>
              <a:t> is that this was only pseudo-faith, which is to say, it had the appearance of faith but was not genuine.</a:t>
            </a:r>
          </a:p>
          <a:p>
            <a:r>
              <a:rPr lang="en-US" sz="2400" i="1" dirty="0">
                <a:solidFill>
                  <a:schemeClr val="tx1"/>
                </a:solidFill>
              </a:rPr>
              <a:t>To allow that true Christians can fall from grace nullifies grace itself and makes salvation a result of human effort.</a:t>
            </a:r>
          </a:p>
          <a:p>
            <a:r>
              <a:rPr lang="en-US" sz="2400" i="1" dirty="0">
                <a:solidFill>
                  <a:schemeClr val="tx1"/>
                </a:solidFill>
              </a:rPr>
              <a:t>Salvation is due to divine sovereignty alone.</a:t>
            </a:r>
          </a:p>
        </p:txBody>
      </p:sp>
      <p:sp>
        <p:nvSpPr>
          <p:cNvPr id="4" name="Content Placeholder 3"/>
          <p:cNvSpPr>
            <a:spLocks noGrp="1"/>
          </p:cNvSpPr>
          <p:nvPr>
            <p:ph sz="half" idx="2"/>
          </p:nvPr>
        </p:nvSpPr>
        <p:spPr>
          <a:xfrm>
            <a:off x="6279052" y="2603499"/>
            <a:ext cx="5397134" cy="3762131"/>
          </a:xfrm>
          <a:solidFill>
            <a:schemeClr val="accent5">
              <a:lumMod val="60000"/>
              <a:lumOff val="40000"/>
            </a:schemeClr>
          </a:solidFill>
          <a:ln>
            <a:solidFill>
              <a:schemeClr val="tx1"/>
            </a:solidFill>
          </a:ln>
        </p:spPr>
        <p:txBody>
          <a:bodyPr>
            <a:normAutofit fontScale="92500" lnSpcReduction="20000"/>
          </a:bodyPr>
          <a:lstStyle/>
          <a:p>
            <a:pPr marL="0" indent="0">
              <a:buNone/>
            </a:pPr>
            <a:r>
              <a:rPr lang="en-US" sz="2800" b="1" dirty="0">
                <a:solidFill>
                  <a:srgbClr val="002060"/>
                </a:solidFill>
                <a:effectLst>
                  <a:outerShdw blurRad="38100" dist="38100" dir="2700000" algn="tl">
                    <a:srgbClr val="000000">
                      <a:alpha val="43137"/>
                    </a:srgbClr>
                  </a:outerShdw>
                </a:effectLst>
              </a:rPr>
              <a:t>The answer of </a:t>
            </a:r>
            <a:r>
              <a:rPr lang="en-US" sz="2800" b="1" u="sng" dirty="0">
                <a:solidFill>
                  <a:srgbClr val="002060"/>
                </a:solidFill>
                <a:effectLst>
                  <a:outerShdw blurRad="38100" dist="38100" dir="2700000" algn="tl">
                    <a:srgbClr val="000000">
                      <a:alpha val="43137"/>
                    </a:srgbClr>
                  </a:outerShdw>
                </a:effectLst>
              </a:rPr>
              <a:t>Arminianism</a:t>
            </a:r>
            <a:r>
              <a:rPr lang="en-US" sz="2800" b="1" dirty="0">
                <a:solidFill>
                  <a:srgbClr val="002060"/>
                </a:solidFill>
                <a:effectLst>
                  <a:outerShdw blurRad="38100" dist="38100" dir="2700000" algn="tl">
                    <a:srgbClr val="000000">
                      <a:alpha val="43137"/>
                    </a:srgbClr>
                  </a:outerShdw>
                </a:effectLst>
              </a:rPr>
              <a:t> is that these passages demonstrate the possibility of apostasy by true Christians.</a:t>
            </a:r>
          </a:p>
          <a:p>
            <a:r>
              <a:rPr lang="en-US" sz="2400" i="1" dirty="0">
                <a:solidFill>
                  <a:schemeClr val="tx1"/>
                </a:solidFill>
              </a:rPr>
              <a:t>God’s grace will keep everyone who wants to be kept, but human rejection of divine grace is possible, also.</a:t>
            </a:r>
          </a:p>
          <a:p>
            <a:r>
              <a:rPr lang="en-US" sz="2400" i="1" dirty="0">
                <a:solidFill>
                  <a:schemeClr val="tx1"/>
                </a:solidFill>
              </a:rPr>
              <a:t>God is sovereign</a:t>
            </a:r>
            <a:r>
              <a:rPr lang="en-US" sz="2400" i="1">
                <a:solidFill>
                  <a:schemeClr val="tx1"/>
                </a:solidFill>
              </a:rPr>
              <a:t>, but he </a:t>
            </a:r>
            <a:r>
              <a:rPr lang="en-US" sz="2400" i="1" dirty="0">
                <a:solidFill>
                  <a:schemeClr val="tx1"/>
                </a:solidFill>
              </a:rPr>
              <a:t>exercises self-limitation in order to grant humans this freedom.</a:t>
            </a:r>
          </a:p>
        </p:txBody>
      </p:sp>
    </p:spTree>
    <p:extLst>
      <p:ext uri="{BB962C8B-B14F-4D97-AF65-F5344CB8AC3E}">
        <p14:creationId xmlns:p14="http://schemas.microsoft.com/office/powerpoint/2010/main" val="398600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randombar(horizontal)">
                                      <p:cBhvr>
                                        <p:cTn id="27" dur="500"/>
                                        <p:tgtEl>
                                          <p:spTgt spid="4">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10893" y="1590956"/>
            <a:ext cx="4538836" cy="2752446"/>
          </a:xfrm>
          <a:solidFill>
            <a:schemeClr val="accent2">
              <a:lumMod val="50000"/>
            </a:schemeClr>
          </a:solidFill>
          <a:ln>
            <a:solidFill>
              <a:schemeClr val="tx1"/>
            </a:solidFill>
          </a:ln>
        </p:spPr>
        <p:txBody>
          <a:bodyPr>
            <a:normAutofit/>
          </a:bodyPr>
          <a:lstStyle/>
          <a:p>
            <a:pPr algn="ctr" eaLnBrk="1" hangingPunct="1">
              <a:defRPr/>
            </a:pPr>
            <a:r>
              <a:rPr lang="en-US" altLang="en-US" sz="4800" b="1" dirty="0">
                <a:solidFill>
                  <a:srgbClr val="FFFF00"/>
                </a:solidFill>
                <a:effectLst>
                  <a:outerShdw blurRad="38100" dist="38100" dir="2700000" algn="tl">
                    <a:srgbClr val="000000">
                      <a:alpha val="43137"/>
                    </a:srgbClr>
                  </a:outerShdw>
                </a:effectLst>
              </a:rPr>
              <a:t>Reading Another’s Mail</a:t>
            </a:r>
          </a:p>
        </p:txBody>
      </p:sp>
      <p:sp>
        <p:nvSpPr>
          <p:cNvPr id="60419" name="Rectangle 3"/>
          <p:cNvSpPr>
            <a:spLocks noGrp="1" noRot="1" noChangeArrowheads="1"/>
          </p:cNvSpPr>
          <p:nvPr>
            <p:ph idx="1"/>
          </p:nvPr>
        </p:nvSpPr>
        <p:spPr>
          <a:xfrm>
            <a:off x="5212080" y="569066"/>
            <a:ext cx="6217918" cy="6288934"/>
          </a:xfrm>
        </p:spPr>
        <p:txBody>
          <a:bodyPr>
            <a:normAutofit fontScale="925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alpha val="43137"/>
                    </a:srgbClr>
                  </a:outerShdw>
                </a:effectLst>
              </a:rPr>
              <a:t>Reading someone else’s mail from the distance of two millennia creates special challenges.</a:t>
            </a:r>
          </a:p>
          <a:p>
            <a:pPr eaLnBrk="1" hangingPunct="1">
              <a:defRPr/>
            </a:pPr>
            <a:r>
              <a:rPr lang="en-US" altLang="en-US" sz="2600" i="1" dirty="0">
                <a:solidFill>
                  <a:schemeClr val="tx1"/>
                </a:solidFill>
                <a:latin typeface="Calibri" panose="020F0502020204030204" pitchFamily="34" charset="0"/>
              </a:rPr>
              <a:t>The writer could assume certain shared information not available to a later reader.</a:t>
            </a:r>
          </a:p>
          <a:p>
            <a:pPr eaLnBrk="1" hangingPunct="1">
              <a:defRPr/>
            </a:pPr>
            <a:r>
              <a:rPr lang="en-US" altLang="en-US" sz="2600" i="1" dirty="0">
                <a:solidFill>
                  <a:schemeClr val="tx1"/>
                </a:solidFill>
                <a:latin typeface="Calibri" panose="020F0502020204030204" pitchFamily="34" charset="0"/>
              </a:rPr>
              <a:t>Hence, topics could be addressed without a full explanation.</a:t>
            </a:r>
          </a:p>
          <a:p>
            <a:r>
              <a:rPr lang="en-US" altLang="en-US" sz="2600" i="1" dirty="0">
                <a:solidFill>
                  <a:schemeClr val="tx1"/>
                </a:solidFill>
                <a:latin typeface="Calibri" panose="020F0502020204030204" pitchFamily="34" charset="0"/>
              </a:rPr>
              <a:t>Especially when Paul addresses heresies or enemies of the Christian faith, the modern reader must, so to speak, “read between the lines” to discover the nature of the problem based on the polemics Paul uses.</a:t>
            </a:r>
          </a:p>
          <a:p>
            <a:r>
              <a:rPr lang="en-US" altLang="en-US" sz="2600" i="1" dirty="0">
                <a:solidFill>
                  <a:schemeClr val="tx1"/>
                </a:solidFill>
                <a:latin typeface="Calibri" panose="020F0502020204030204" pitchFamily="34" charset="0"/>
              </a:rPr>
              <a:t>In some letters, Paul uses critical vocabulary that helps the reader profile the heresy he addresses.</a:t>
            </a:r>
          </a:p>
          <a:p>
            <a:pPr eaLnBrk="1" hangingPunct="1">
              <a:defRPr/>
            </a:pPr>
            <a:endParaRPr lang="en-US" altLang="en-US" sz="2400" i="1" dirty="0"/>
          </a:p>
        </p:txBody>
      </p:sp>
      <p:sp>
        <p:nvSpPr>
          <p:cNvPr id="2" name="Slide Number Placeholder 1"/>
          <p:cNvSpPr>
            <a:spLocks noGrp="1"/>
          </p:cNvSpPr>
          <p:nvPr>
            <p:ph type="sldNum" sz="quarter" idx="12"/>
          </p:nvPr>
        </p:nvSpPr>
        <p:spPr/>
        <p:txBody>
          <a:bodyPr/>
          <a:lstStyle/>
          <a:p>
            <a:fld id="{2AC27A5A-7290-4DE1-BA94-4BE8A8E57DCF}" type="slidenum">
              <a:rPr lang="en-US" smtClean="0"/>
              <a:t>19</a:t>
            </a:fld>
            <a:endParaRPr lang="en-US" dirty="0"/>
          </a:p>
        </p:txBody>
      </p:sp>
    </p:spTree>
    <p:extLst>
      <p:ext uri="{BB962C8B-B14F-4D97-AF65-F5344CB8AC3E}">
        <p14:creationId xmlns:p14="http://schemas.microsoft.com/office/powerpoint/2010/main" val="161645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04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 calcmode="lin" valueType="num">
                                      <p:cBhvr additive="base">
                                        <p:cTn id="14"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0419">
                                            <p:txEl>
                                              <p:pRg st="2" end="2"/>
                                            </p:txEl>
                                          </p:spTgt>
                                        </p:tgtEl>
                                        <p:attrNameLst>
                                          <p:attrName>style.visibility</p:attrName>
                                        </p:attrNameLst>
                                      </p:cBhvr>
                                      <p:to>
                                        <p:strVal val="visible"/>
                                      </p:to>
                                    </p:set>
                                    <p:anim calcmode="lin" valueType="num">
                                      <p:cBhvr additive="base">
                                        <p:cTn id="20"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0419">
                                            <p:txEl>
                                              <p:pRg st="3" end="3"/>
                                            </p:txEl>
                                          </p:spTgt>
                                        </p:tgtEl>
                                        <p:attrNameLst>
                                          <p:attrName>style.visibility</p:attrName>
                                        </p:attrNameLst>
                                      </p:cBhvr>
                                      <p:to>
                                        <p:strVal val="visible"/>
                                      </p:to>
                                    </p:set>
                                    <p:anim calcmode="lin" valueType="num">
                                      <p:cBhvr additive="base">
                                        <p:cTn id="26"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0419">
                                            <p:txEl>
                                              <p:pRg st="4" end="4"/>
                                            </p:txEl>
                                          </p:spTgt>
                                        </p:tgtEl>
                                        <p:attrNameLst>
                                          <p:attrName>style.visibility</p:attrName>
                                        </p:attrNameLst>
                                      </p:cBhvr>
                                      <p:to>
                                        <p:strVal val="visible"/>
                                      </p:to>
                                    </p:set>
                                    <p:anim calcmode="lin" valueType="num">
                                      <p:cBhvr additive="base">
                                        <p:cTn id="32"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PILLARS</a:t>
            </a:r>
          </a:p>
        </p:txBody>
      </p:sp>
      <p:sp>
        <p:nvSpPr>
          <p:cNvPr id="3" name="Content Placeholder 2"/>
          <p:cNvSpPr>
            <a:spLocks noGrp="1"/>
          </p:cNvSpPr>
          <p:nvPr>
            <p:ph idx="1"/>
          </p:nvPr>
        </p:nvSpPr>
        <p:spPr>
          <a:xfrm>
            <a:off x="1154954" y="2479431"/>
            <a:ext cx="10046446" cy="4255477"/>
          </a:xfrm>
        </p:spPr>
        <p:txBody>
          <a:bodyPr>
            <a:normAutofit/>
          </a:bodyPr>
          <a:lstStyle/>
          <a:p>
            <a:pPr marL="0" indent="0">
              <a:buNone/>
            </a:pPr>
            <a:r>
              <a:rPr lang="en-US" sz="2800" b="1" dirty="0">
                <a:solidFill>
                  <a:srgbClr val="C00000"/>
                </a:solidFill>
              </a:rPr>
              <a:t>In Galatians, Paul refers to Peter, James and John as the “pillars” of the Jerusalem church (Ga. 2:9).</a:t>
            </a:r>
          </a:p>
          <a:p>
            <a:r>
              <a:rPr lang="en-US" sz="2400" i="1" dirty="0"/>
              <a:t>In his early days as a new Christian, Paul personally spent time with two of them, Peter and James (Ga. 1:18-19).</a:t>
            </a:r>
          </a:p>
          <a:p>
            <a:r>
              <a:rPr lang="en-US" sz="2400" i="1" dirty="0"/>
              <a:t>Later, Paul, Peter and James (as well as John) would all compose parts of the Christian New Testament.</a:t>
            </a:r>
          </a:p>
          <a:p>
            <a:r>
              <a:rPr lang="en-US" sz="2400" i="1" dirty="0"/>
              <a:t>These early Christian leaders faced huge transition issues as they moved from the old covenant to the new, issues for which Jesus had left them no blueprint—only the assurance that the Holy Spirit would guide them.</a:t>
            </a:r>
          </a:p>
        </p:txBody>
      </p:sp>
    </p:spTree>
    <p:extLst>
      <p:ext uri="{BB962C8B-B14F-4D97-AF65-F5344CB8AC3E}">
        <p14:creationId xmlns:p14="http://schemas.microsoft.com/office/powerpoint/2010/main" val="391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54954" y="861646"/>
            <a:ext cx="9197586" cy="818986"/>
          </a:xfrm>
        </p:spPr>
        <p:txBody>
          <a:bodyPr>
            <a:normAutofit fontScale="90000"/>
          </a:bodyPr>
          <a:lstStyle/>
          <a:p>
            <a:r>
              <a:rPr lang="en-US" altLang="en-US" sz="4800" b="1" dirty="0">
                <a:solidFill>
                  <a:srgbClr val="FFC000"/>
                </a:solidFill>
                <a:effectLst>
                  <a:outerShdw blurRad="38100" dist="38100" dir="2700000" algn="tl">
                    <a:srgbClr val="000000">
                      <a:alpha val="43137"/>
                    </a:srgbClr>
                  </a:outerShdw>
                </a:effectLst>
              </a:rPr>
              <a:t>How to Discern an Author’s Goals</a:t>
            </a:r>
            <a:endParaRPr lang="en-US" altLang="en-US" sz="4800" dirty="0">
              <a:solidFill>
                <a:srgbClr val="FFFF66"/>
              </a:solidFill>
              <a:latin typeface="Rockwell Extra Bold" panose="02020603050405020304" pitchFamily="18" charset="0"/>
            </a:endParaRPr>
          </a:p>
        </p:txBody>
      </p:sp>
      <p:sp>
        <p:nvSpPr>
          <p:cNvPr id="64515" name="Rectangle 3"/>
          <p:cNvSpPr>
            <a:spLocks noGrp="1" noChangeArrowheads="1"/>
          </p:cNvSpPr>
          <p:nvPr>
            <p:ph idx="1"/>
          </p:nvPr>
        </p:nvSpPr>
        <p:spPr>
          <a:ln w="76200" cap="flat">
            <a:noFill/>
            <a:prstDash val="sysDot"/>
            <a:miter lim="800000"/>
            <a:headEnd/>
            <a:tailEnd/>
          </a:ln>
        </p:spPr>
        <p:txBody>
          <a:bodyPr>
            <a:normAutofit fontScale="92500" lnSpcReduction="20000"/>
          </a:bodyPr>
          <a:lstStyle/>
          <a:p>
            <a:pPr>
              <a:buFont typeface="Wingdings" panose="05000000000000000000" pitchFamily="2" charset="2"/>
              <a:buNone/>
            </a:pPr>
            <a:r>
              <a:rPr lang="en-US" altLang="en-US" sz="3600" i="1" dirty="0"/>
              <a:t>What does he include?</a:t>
            </a:r>
          </a:p>
          <a:p>
            <a:pPr>
              <a:buNone/>
            </a:pPr>
            <a:r>
              <a:rPr lang="en-US" altLang="en-US" sz="3600" i="1" dirty="0"/>
              <a:t>What does he leave out?</a:t>
            </a:r>
          </a:p>
          <a:p>
            <a:pPr>
              <a:buFont typeface="Wingdings" panose="05000000000000000000" pitchFamily="2" charset="2"/>
              <a:buNone/>
            </a:pPr>
            <a:r>
              <a:rPr lang="en-US" altLang="en-US" sz="3600" i="1" dirty="0"/>
              <a:t>What does he emphasize?</a:t>
            </a:r>
          </a:p>
          <a:p>
            <a:pPr>
              <a:buFont typeface="Wingdings" panose="05000000000000000000" pitchFamily="2" charset="2"/>
              <a:buNone/>
            </a:pPr>
            <a:r>
              <a:rPr lang="en-US" altLang="en-US" sz="3600" i="1" dirty="0"/>
              <a:t>What events does he link?</a:t>
            </a:r>
          </a:p>
          <a:p>
            <a:pPr>
              <a:buFont typeface="Wingdings" panose="05000000000000000000" pitchFamily="2" charset="2"/>
              <a:buNone/>
            </a:pPr>
            <a:r>
              <a:rPr lang="en-US" altLang="en-US" sz="3600" i="1" dirty="0"/>
              <a:t>What does he clearly state?</a:t>
            </a:r>
          </a:p>
          <a:p>
            <a:pPr>
              <a:buFont typeface="Wingdings" panose="05000000000000000000" pitchFamily="2" charset="2"/>
              <a:buNone/>
            </a:pPr>
            <a:r>
              <a:rPr lang="en-US" altLang="en-US" sz="3600" i="1" dirty="0"/>
              <a:t>What does he imply?</a:t>
            </a:r>
          </a:p>
        </p:txBody>
      </p:sp>
      <p:sp>
        <p:nvSpPr>
          <p:cNvPr id="2" name="Slide Number Placeholder 1"/>
          <p:cNvSpPr>
            <a:spLocks noGrp="1"/>
          </p:cNvSpPr>
          <p:nvPr>
            <p:ph type="sldNum" sz="quarter" idx="12"/>
          </p:nvPr>
        </p:nvSpPr>
        <p:spPr/>
        <p:txBody>
          <a:bodyPr/>
          <a:lstStyle/>
          <a:p>
            <a:fld id="{2AC27A5A-7290-4DE1-BA94-4BE8A8E57DCF}" type="slidenum">
              <a:rPr lang="en-US" smtClean="0"/>
              <a:t>20</a:t>
            </a:fld>
            <a:endParaRPr lang="en-US" dirty="0"/>
          </a:p>
        </p:txBody>
      </p:sp>
    </p:spTree>
    <p:extLst>
      <p:ext uri="{BB962C8B-B14F-4D97-AF65-F5344CB8AC3E}">
        <p14:creationId xmlns:p14="http://schemas.microsoft.com/office/powerpoint/2010/main" val="3633223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077308" y="744912"/>
            <a:ext cx="5873262" cy="943211"/>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Spiritual Authority</a:t>
            </a:r>
          </a:p>
        </p:txBody>
      </p:sp>
      <p:sp>
        <p:nvSpPr>
          <p:cNvPr id="62467" name="Rectangle 3"/>
          <p:cNvSpPr>
            <a:spLocks noGrp="1" noRot="1" noChangeArrowheads="1"/>
          </p:cNvSpPr>
          <p:nvPr>
            <p:ph idx="1"/>
          </p:nvPr>
        </p:nvSpPr>
        <p:spPr/>
        <p:txBody>
          <a:bodyPr>
            <a:normAutofit fontScale="92500"/>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One of the challenges for new Christian communities was the question of spiritual authority.</a:t>
            </a:r>
          </a:p>
          <a:p>
            <a:pPr eaLnBrk="1" hangingPunct="1">
              <a:defRPr/>
            </a:pPr>
            <a:r>
              <a:rPr lang="en-US" altLang="en-US" sz="2400" i="1" dirty="0"/>
              <a:t>The earliest Christians had no New Testament, no creeds, no established church structure and no written guidelines.</a:t>
            </a:r>
          </a:p>
          <a:p>
            <a:pPr eaLnBrk="1" hangingPunct="1">
              <a:defRPr/>
            </a:pPr>
            <a:r>
              <a:rPr lang="en-US" altLang="en-US" sz="2400" i="1" dirty="0"/>
              <a:t>Citizens in Asia Minor and Greece may never have heard of Jesus Christ until Paul came.</a:t>
            </a:r>
          </a:p>
          <a:p>
            <a:pPr eaLnBrk="1" hangingPunct="1">
              <a:defRPr/>
            </a:pPr>
            <a:r>
              <a:rPr lang="en-US" altLang="en-US" sz="2400" i="1" dirty="0"/>
              <a:t>So, where did spiritual authority lie?</a:t>
            </a:r>
          </a:p>
        </p:txBody>
      </p:sp>
      <p:sp>
        <p:nvSpPr>
          <p:cNvPr id="2" name="Slide Number Placeholder 1"/>
          <p:cNvSpPr>
            <a:spLocks noGrp="1"/>
          </p:cNvSpPr>
          <p:nvPr>
            <p:ph type="sldNum" sz="quarter" idx="12"/>
          </p:nvPr>
        </p:nvSpPr>
        <p:spPr/>
        <p:txBody>
          <a:bodyPr/>
          <a:lstStyle/>
          <a:p>
            <a:fld id="{2AC27A5A-7290-4DE1-BA94-4BE8A8E57DCF}" type="slidenum">
              <a:rPr lang="en-US" smtClean="0"/>
              <a:t>21</a:t>
            </a:fld>
            <a:endParaRPr lang="en-US" dirty="0"/>
          </a:p>
        </p:txBody>
      </p:sp>
    </p:spTree>
    <p:extLst>
      <p:ext uri="{BB962C8B-B14F-4D97-AF65-F5344CB8AC3E}">
        <p14:creationId xmlns:p14="http://schemas.microsoft.com/office/powerpoint/2010/main" val="3529572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 calcmode="lin" valueType="num">
                                      <p:cBhvr additive="base">
                                        <p:cTn id="14"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2467">
                                            <p:txEl>
                                              <p:pRg st="2" end="2"/>
                                            </p:txEl>
                                          </p:spTgt>
                                        </p:tgtEl>
                                        <p:attrNameLst>
                                          <p:attrName>style.visibility</p:attrName>
                                        </p:attrNameLst>
                                      </p:cBhvr>
                                      <p:to>
                                        <p:strVal val="visible"/>
                                      </p:to>
                                    </p:set>
                                    <p:anim calcmode="lin" valueType="num">
                                      <p:cBhvr additive="base">
                                        <p:cTn id="20"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2467">
                                            <p:txEl>
                                              <p:pRg st="3" end="3"/>
                                            </p:txEl>
                                          </p:spTgt>
                                        </p:tgtEl>
                                        <p:attrNameLst>
                                          <p:attrName>style.visibility</p:attrName>
                                        </p:attrNameLst>
                                      </p:cBhvr>
                                      <p:to>
                                        <p:strVal val="visible"/>
                                      </p:to>
                                    </p:set>
                                    <p:anim calcmode="lin" valueType="num">
                                      <p:cBhvr additive="base">
                                        <p:cTn id="26"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1591127" y="885745"/>
            <a:ext cx="8761413" cy="706964"/>
          </a:xfrm>
        </p:spPr>
        <p:txBody>
          <a:bodyPr>
            <a:normAutofit fontScale="90000"/>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Authority of Paul’s Letters</a:t>
            </a:r>
          </a:p>
        </p:txBody>
      </p:sp>
      <p:sp>
        <p:nvSpPr>
          <p:cNvPr id="63491" name="Rectangle 3"/>
          <p:cNvSpPr>
            <a:spLocks noGrp="1" noRot="1" noChangeArrowheads="1"/>
          </p:cNvSpPr>
          <p:nvPr>
            <p:ph idx="1"/>
          </p:nvPr>
        </p:nvSpPr>
        <p:spPr>
          <a:xfrm>
            <a:off x="1154954" y="2374895"/>
            <a:ext cx="10345384" cy="4254500"/>
          </a:xfrm>
        </p:spPr>
        <p:txBody>
          <a:bodyPr>
            <a:normAutofit fontScale="92500"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Paul clearly considered his letters to be authoritative in the churches.</a:t>
            </a:r>
          </a:p>
          <a:p>
            <a:pPr eaLnBrk="1" hangingPunct="1">
              <a:lnSpc>
                <a:spcPct val="110000"/>
              </a:lnSpc>
              <a:defRPr/>
            </a:pPr>
            <a:r>
              <a:rPr lang="en-US" altLang="en-US" sz="2400" i="1" dirty="0"/>
              <a:t>He instructed churches not only to read them but to share them with other congregations (Col. 4:16).</a:t>
            </a:r>
          </a:p>
          <a:p>
            <a:pPr eaLnBrk="1" hangingPunct="1">
              <a:lnSpc>
                <a:spcPct val="110000"/>
              </a:lnSpc>
              <a:defRPr/>
            </a:pPr>
            <a:r>
              <a:rPr lang="en-US" altLang="en-US" sz="2400" i="1" dirty="0"/>
              <a:t>They were a way of extending his presence when he could not be there personally (1 Cor. 5:3-4; 2 Cor. 10:10-11).</a:t>
            </a:r>
          </a:p>
          <a:p>
            <a:pPr eaLnBrk="1" hangingPunct="1">
              <a:lnSpc>
                <a:spcPct val="110000"/>
              </a:lnSpc>
              <a:defRPr/>
            </a:pPr>
            <a:r>
              <a:rPr lang="en-US" altLang="en-US" sz="2400" i="1" dirty="0"/>
              <a:t>His personal signature at the end authenticated the contents of the letters (1 Cor. 16:21; Gal. 6:11; Col. 4:18; 2 Thess. 3:17).</a:t>
            </a:r>
          </a:p>
          <a:p>
            <a:pPr eaLnBrk="1" hangingPunct="1">
              <a:lnSpc>
                <a:spcPct val="110000"/>
              </a:lnSpc>
              <a:defRPr/>
            </a:pPr>
            <a:r>
              <a:rPr lang="en-US" altLang="en-US" sz="2400" i="1" dirty="0"/>
              <a:t>While he distinguishes between what he writes and what Christ said (1 Cor. 7:10, 12), he also claims the authority of Christ and the Spirit (1 Cor. 2:16; 7:40; Gal. 1:1, 8, 11-12).</a:t>
            </a:r>
          </a:p>
        </p:txBody>
      </p:sp>
      <p:sp>
        <p:nvSpPr>
          <p:cNvPr id="2" name="Slide Number Placeholder 1"/>
          <p:cNvSpPr>
            <a:spLocks noGrp="1"/>
          </p:cNvSpPr>
          <p:nvPr>
            <p:ph type="sldNum" sz="quarter" idx="12"/>
          </p:nvPr>
        </p:nvSpPr>
        <p:spPr/>
        <p:txBody>
          <a:bodyPr/>
          <a:lstStyle/>
          <a:p>
            <a:fld id="{2AC27A5A-7290-4DE1-BA94-4BE8A8E57DCF}" type="slidenum">
              <a:rPr lang="en-US" smtClean="0"/>
              <a:t>22</a:t>
            </a:fld>
            <a:endParaRPr lang="en-US" dirty="0"/>
          </a:p>
        </p:txBody>
      </p:sp>
    </p:spTree>
    <p:extLst>
      <p:ext uri="{BB962C8B-B14F-4D97-AF65-F5344CB8AC3E}">
        <p14:creationId xmlns:p14="http://schemas.microsoft.com/office/powerpoint/2010/main" val="2682632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34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 calcmode="lin" valueType="num">
                                      <p:cBhvr additive="base">
                                        <p:cTn id="14"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3491">
                                            <p:txEl>
                                              <p:pRg st="2" end="2"/>
                                            </p:txEl>
                                          </p:spTgt>
                                        </p:tgtEl>
                                        <p:attrNameLst>
                                          <p:attrName>style.visibility</p:attrName>
                                        </p:attrNameLst>
                                      </p:cBhvr>
                                      <p:to>
                                        <p:strVal val="visible"/>
                                      </p:to>
                                    </p:set>
                                    <p:anim calcmode="lin" valueType="num">
                                      <p:cBhvr additive="base">
                                        <p:cTn id="20"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3491">
                                            <p:txEl>
                                              <p:pRg st="3" end="3"/>
                                            </p:txEl>
                                          </p:spTgt>
                                        </p:tgtEl>
                                        <p:attrNameLst>
                                          <p:attrName>style.visibility</p:attrName>
                                        </p:attrNameLst>
                                      </p:cBhvr>
                                      <p:to>
                                        <p:strVal val="visible"/>
                                      </p:to>
                                    </p:set>
                                    <p:anim calcmode="lin" valueType="num">
                                      <p:cBhvr additive="base">
                                        <p:cTn id="26"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 calcmode="lin" valueType="num">
                                      <p:cBhvr additive="base">
                                        <p:cTn id="32"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596892" y="850576"/>
            <a:ext cx="6793292" cy="837547"/>
          </a:xfrm>
        </p:spPr>
        <p:txBody>
          <a:bodyPr>
            <a:normAutofit fontScale="90000"/>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Christian Traditions</a:t>
            </a:r>
          </a:p>
        </p:txBody>
      </p:sp>
      <p:sp>
        <p:nvSpPr>
          <p:cNvPr id="64515" name="Rectangle 3"/>
          <p:cNvSpPr>
            <a:spLocks noGrp="1" noRot="1" noChangeArrowheads="1"/>
          </p:cNvSpPr>
          <p:nvPr>
            <p:ph idx="1"/>
          </p:nvPr>
        </p:nvSpPr>
        <p:spPr>
          <a:xfrm>
            <a:off x="1283677" y="2497015"/>
            <a:ext cx="10222523" cy="3727207"/>
          </a:xfrm>
        </p:spPr>
        <p:txBody>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Paul refers to Christian tradition handed down to him and in turn delivered to his converts (11:23; 15:1-4).</a:t>
            </a:r>
          </a:p>
          <a:p>
            <a:pPr eaLnBrk="1" hangingPunct="1">
              <a:defRPr/>
            </a:pPr>
            <a:r>
              <a:rPr lang="en-US" altLang="en-US" sz="2400" i="1" dirty="0"/>
              <a:t>These “traditions” were to be faithfully kept (1 Cor. 11:2; 2 Thess. 2:15; 3:6).</a:t>
            </a:r>
          </a:p>
          <a:p>
            <a:pPr eaLnBrk="1" hangingPunct="1">
              <a:defRPr/>
            </a:pPr>
            <a:r>
              <a:rPr lang="en-US" altLang="en-US" sz="2400" i="1" dirty="0"/>
              <a:t>They were the “deposit of faith” faithfully passed down to successors (2 Tim. 1:13-14; Tit. 1:9).</a:t>
            </a:r>
          </a:p>
        </p:txBody>
      </p:sp>
      <p:sp>
        <p:nvSpPr>
          <p:cNvPr id="2" name="Slide Number Placeholder 1"/>
          <p:cNvSpPr>
            <a:spLocks noGrp="1"/>
          </p:cNvSpPr>
          <p:nvPr>
            <p:ph type="sldNum" sz="quarter" idx="12"/>
          </p:nvPr>
        </p:nvSpPr>
        <p:spPr/>
        <p:txBody>
          <a:bodyPr/>
          <a:lstStyle/>
          <a:p>
            <a:fld id="{2AC27A5A-7290-4DE1-BA94-4BE8A8E57DCF}" type="slidenum">
              <a:rPr lang="en-US" smtClean="0"/>
              <a:t>23</a:t>
            </a:fld>
            <a:endParaRPr lang="en-US" dirty="0"/>
          </a:p>
        </p:txBody>
      </p:sp>
    </p:spTree>
    <p:extLst>
      <p:ext uri="{BB962C8B-B14F-4D97-AF65-F5344CB8AC3E}">
        <p14:creationId xmlns:p14="http://schemas.microsoft.com/office/powerpoint/2010/main" val="629730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 calcmode="lin" valueType="num">
                                      <p:cBhvr additive="base">
                                        <p:cTn id="14"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4515">
                                            <p:txEl>
                                              <p:pRg st="2" end="2"/>
                                            </p:txEl>
                                          </p:spTgt>
                                        </p:tgtEl>
                                        <p:attrNameLst>
                                          <p:attrName>style.visibility</p:attrName>
                                        </p:attrNameLst>
                                      </p:cBhvr>
                                      <p:to>
                                        <p:strVal val="visible"/>
                                      </p:to>
                                    </p:set>
                                    <p:anim calcmode="lin" valueType="num">
                                      <p:cBhvr additive="base">
                                        <p:cTn id="20"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3265107" y="832992"/>
            <a:ext cx="5439277" cy="925470"/>
          </a:xfrm>
        </p:spPr>
        <p:txBody>
          <a:bodyPr>
            <a:normAutofit fontScale="90000"/>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Dominical Sayings</a:t>
            </a:r>
          </a:p>
        </p:txBody>
      </p:sp>
      <p:sp>
        <p:nvSpPr>
          <p:cNvPr id="65539" name="Rectangle 3"/>
          <p:cNvSpPr>
            <a:spLocks noGrp="1" noRot="1" noChangeArrowheads="1"/>
          </p:cNvSpPr>
          <p:nvPr>
            <p:ph idx="1"/>
          </p:nvPr>
        </p:nvSpPr>
        <p:spPr>
          <a:xfrm>
            <a:off x="1154954" y="2603500"/>
            <a:ext cx="9765092" cy="3973146"/>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Obviously, a clear level of authority resided in the sayings of Christ, which in the earliest period were preserved orally.</a:t>
            </a:r>
          </a:p>
          <a:p>
            <a:pPr eaLnBrk="1" hangingPunct="1">
              <a:lnSpc>
                <a:spcPct val="90000"/>
              </a:lnSpc>
              <a:defRPr/>
            </a:pPr>
            <a:r>
              <a:rPr lang="en-US" altLang="en-US" sz="2400" i="1" dirty="0"/>
              <a:t>As yet, the canonical gospels had not been composed (though smaller accounts of Jesus’ life may have been circulating, cf. Lk. 1:1-2).</a:t>
            </a:r>
          </a:p>
          <a:p>
            <a:pPr eaLnBrk="1" hangingPunct="1">
              <a:lnSpc>
                <a:spcPct val="90000"/>
              </a:lnSpc>
              <a:defRPr/>
            </a:pPr>
            <a:r>
              <a:rPr lang="en-US" altLang="en-US" sz="2400" i="1" dirty="0"/>
              <a:t>Paul draws from the sayings of Jesus as an impeccable authority (1 Cor. 7:10-11; 9:14; 11:23-25; 14:37; cf. Ac. 20:35; Rom. 14:14; 1 Thess. 4:15-17).</a:t>
            </a:r>
          </a:p>
        </p:txBody>
      </p:sp>
      <p:sp>
        <p:nvSpPr>
          <p:cNvPr id="2" name="Slide Number Placeholder 1"/>
          <p:cNvSpPr>
            <a:spLocks noGrp="1"/>
          </p:cNvSpPr>
          <p:nvPr>
            <p:ph type="sldNum" sz="quarter" idx="12"/>
          </p:nvPr>
        </p:nvSpPr>
        <p:spPr/>
        <p:txBody>
          <a:bodyPr/>
          <a:lstStyle/>
          <a:p>
            <a:fld id="{2AC27A5A-7290-4DE1-BA94-4BE8A8E57DCF}" type="slidenum">
              <a:rPr lang="en-US" smtClean="0"/>
              <a:t>24</a:t>
            </a:fld>
            <a:endParaRPr lang="en-US" dirty="0"/>
          </a:p>
        </p:txBody>
      </p:sp>
    </p:spTree>
    <p:extLst>
      <p:ext uri="{BB962C8B-B14F-4D97-AF65-F5344CB8AC3E}">
        <p14:creationId xmlns:p14="http://schemas.microsoft.com/office/powerpoint/2010/main" val="262587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additive="base">
                                        <p:cTn id="14"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5539">
                                            <p:txEl>
                                              <p:pRg st="2" end="2"/>
                                            </p:txEl>
                                          </p:spTgt>
                                        </p:tgtEl>
                                        <p:attrNameLst>
                                          <p:attrName>style.visibility</p:attrName>
                                        </p:attrNameLst>
                                      </p:cBhvr>
                                      <p:to>
                                        <p:strVal val="visible"/>
                                      </p:to>
                                    </p:set>
                                    <p:anim calcmode="lin" valueType="num">
                                      <p:cBhvr additive="base">
                                        <p:cTn id="20"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3722308" y="780237"/>
            <a:ext cx="4577631" cy="1013394"/>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Septuagint</a:t>
            </a:r>
          </a:p>
        </p:txBody>
      </p:sp>
      <p:sp>
        <p:nvSpPr>
          <p:cNvPr id="66563" name="Rectangle 3"/>
          <p:cNvSpPr>
            <a:spLocks noGrp="1" noRot="1" noChangeArrowheads="1"/>
          </p:cNvSpPr>
          <p:nvPr>
            <p:ph idx="1"/>
          </p:nvPr>
        </p:nvSpPr>
        <p:spPr>
          <a:xfrm>
            <a:off x="1154954" y="2603500"/>
            <a:ext cx="10035785" cy="4078654"/>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The presence of the Hebrew Scriptures “in every city” (Ac. 15:21) assumes the availability of the LXX translation in Greek.</a:t>
            </a:r>
          </a:p>
          <a:p>
            <a:pPr eaLnBrk="1" hangingPunct="1">
              <a:lnSpc>
                <a:spcPct val="90000"/>
              </a:lnSpc>
              <a:defRPr/>
            </a:pPr>
            <a:r>
              <a:rPr lang="en-US" altLang="en-US" sz="2400" i="1" dirty="0"/>
              <a:t>Paul frequently alludes to the Hebrew Scriptures, assuming that his readers will accept their full authority on the basis of the introductory clause, “It is written…” (1:19, 31; 2:9; 3:19; 4:6; 9:9-10; 10:7, 11; 14:21; 15:45).</a:t>
            </a:r>
          </a:p>
          <a:p>
            <a:pPr eaLnBrk="1" hangingPunct="1">
              <a:lnSpc>
                <a:spcPct val="90000"/>
              </a:lnSpc>
              <a:defRPr/>
            </a:pPr>
            <a:r>
              <a:rPr lang="en-US" altLang="en-US" sz="2400" i="1" dirty="0"/>
              <a:t>To be sure, he does not use the OT to interpret Christ, but rather, Christ to interpret the OT.</a:t>
            </a:r>
          </a:p>
          <a:p>
            <a:pPr eaLnBrk="1" hangingPunct="1">
              <a:lnSpc>
                <a:spcPct val="90000"/>
              </a:lnSpc>
              <a:defRPr/>
            </a:pPr>
            <a:r>
              <a:rPr lang="en-US" altLang="en-US" sz="2400" i="1" dirty="0"/>
              <a:t>Though Paul is familiar with the Hebrew text, in all but a few cases his citations agree with the Septuagint renderings.</a:t>
            </a:r>
          </a:p>
        </p:txBody>
      </p:sp>
      <p:sp>
        <p:nvSpPr>
          <p:cNvPr id="2" name="Slide Number Placeholder 1"/>
          <p:cNvSpPr>
            <a:spLocks noGrp="1"/>
          </p:cNvSpPr>
          <p:nvPr>
            <p:ph type="sldNum" sz="quarter" idx="12"/>
          </p:nvPr>
        </p:nvSpPr>
        <p:spPr/>
        <p:txBody>
          <a:bodyPr/>
          <a:lstStyle/>
          <a:p>
            <a:fld id="{2AC27A5A-7290-4DE1-BA94-4BE8A8E57DCF}" type="slidenum">
              <a:rPr lang="en-US" smtClean="0"/>
              <a:t>25</a:t>
            </a:fld>
            <a:endParaRPr lang="en-US" dirty="0"/>
          </a:p>
        </p:txBody>
      </p:sp>
    </p:spTree>
    <p:extLst>
      <p:ext uri="{BB962C8B-B14F-4D97-AF65-F5344CB8AC3E}">
        <p14:creationId xmlns:p14="http://schemas.microsoft.com/office/powerpoint/2010/main" val="1261267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65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 calcmode="lin" valueType="num">
                                      <p:cBhvr additive="base">
                                        <p:cTn id="14"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563">
                                            <p:txEl>
                                              <p:pRg st="2" end="2"/>
                                            </p:txEl>
                                          </p:spTgt>
                                        </p:tgtEl>
                                        <p:attrNameLst>
                                          <p:attrName>style.visibility</p:attrName>
                                        </p:attrNameLst>
                                      </p:cBhvr>
                                      <p:to>
                                        <p:strVal val="visible"/>
                                      </p:to>
                                    </p:set>
                                    <p:anim calcmode="lin" valueType="num">
                                      <p:cBhvr additive="base">
                                        <p:cTn id="20"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6563">
                                            <p:txEl>
                                              <p:pRg st="3" end="3"/>
                                            </p:txEl>
                                          </p:spTgt>
                                        </p:tgtEl>
                                        <p:attrNameLst>
                                          <p:attrName>style.visibility</p:attrName>
                                        </p:attrNameLst>
                                      </p:cBhvr>
                                      <p:to>
                                        <p:strVal val="visible"/>
                                      </p:to>
                                    </p:set>
                                    <p:anim calcmode="lin" valueType="num">
                                      <p:cBhvr additive="base">
                                        <p:cTn id="26"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C000"/>
                </a:solidFill>
                <a:effectLst>
                  <a:outerShdw blurRad="38100" dist="38100" dir="2700000" algn="tl">
                    <a:srgbClr val="000000">
                      <a:alpha val="43137"/>
                    </a:srgbClr>
                  </a:outerShdw>
                </a:effectLst>
              </a:rPr>
              <a:t>1 Thessalonians</a:t>
            </a:r>
          </a:p>
        </p:txBody>
      </p:sp>
    </p:spTree>
    <p:extLst>
      <p:ext uri="{BB962C8B-B14F-4D97-AF65-F5344CB8AC3E}">
        <p14:creationId xmlns:p14="http://schemas.microsoft.com/office/powerpoint/2010/main" val="115353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defRPr/>
            </a:pPr>
            <a:r>
              <a:rPr lang="en-US" altLang="en-US" sz="5400" b="1" dirty="0">
                <a:solidFill>
                  <a:srgbClr val="FFC000"/>
                </a:solidFill>
                <a:effectLst>
                  <a:outerShdw blurRad="38100" dist="38100" dir="2700000" algn="tl">
                    <a:srgbClr val="000000">
                      <a:alpha val="43137"/>
                    </a:srgbClr>
                  </a:outerShdw>
                </a:effectLst>
              </a:rPr>
              <a:t>Occasion for Writing</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79875" name="Rectangle 3"/>
          <p:cNvSpPr>
            <a:spLocks noGrp="1" noChangeArrowheads="1"/>
          </p:cNvSpPr>
          <p:nvPr>
            <p:ph idx="1"/>
          </p:nvPr>
        </p:nvSpPr>
        <p:spPr>
          <a:xfrm>
            <a:off x="967155" y="2514600"/>
            <a:ext cx="10753790" cy="4343400"/>
          </a:xfrm>
        </p:spPr>
        <p:txBody>
          <a:bodyPr>
            <a:normAutofit/>
          </a:bodyPr>
          <a:lstStyle/>
          <a:p>
            <a:pPr>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When after an indictment before the Thessalonian </a:t>
            </a:r>
            <a:r>
              <a:rPr lang="en-US" altLang="en-US" sz="2800" b="1" dirty="0" err="1">
                <a:solidFill>
                  <a:srgbClr val="FF0000"/>
                </a:solidFill>
                <a:effectLst>
                  <a:outerShdw blurRad="38100" dist="38100" dir="2700000" algn="tl">
                    <a:srgbClr val="000000">
                      <a:alpha val="43137"/>
                    </a:srgbClr>
                  </a:outerShdw>
                </a:effectLst>
                <a:latin typeface="Eras Demi ITC" pitchFamily="34" charset="0"/>
              </a:rPr>
              <a:t>politarchs</a:t>
            </a:r>
            <a:r>
              <a:rPr lang="en-US" altLang="en-US" sz="2800" b="1" dirty="0">
                <a:solidFill>
                  <a:srgbClr val="FF0000"/>
                </a:solidFill>
                <a:effectLst>
                  <a:outerShdw blurRad="38100" dist="38100" dir="2700000" algn="tl">
                    <a:srgbClr val="000000">
                      <a:alpha val="43137"/>
                    </a:srgbClr>
                  </a:outerShdw>
                </a:effectLst>
                <a:latin typeface="Eras Demi ITC" pitchFamily="34" charset="0"/>
              </a:rPr>
              <a:t> Paul was forced to leave Thessalonica abruptly, he left Timothy and Silas behind to stabilize the believers, instructing his companions to join him as soon as possible (Ac. 17:13-15).</a:t>
            </a:r>
          </a:p>
          <a:p>
            <a:pPr eaLnBrk="1" hangingPunct="1">
              <a:defRPr/>
            </a:pPr>
            <a:r>
              <a:rPr lang="en-US" altLang="en-US" sz="2400" i="1" dirty="0">
                <a:latin typeface="Calibri" panose="020F0502020204030204" pitchFamily="34" charset="0"/>
              </a:rPr>
              <a:t>Exactly what they shared with Paul when they caught up with him is unknown (Ac. 18:5; 1 Th. 3:1-3a, 6), but judging from the contents 1 Thessalonians, we can reasonably surmise the situation.</a:t>
            </a:r>
          </a:p>
          <a:p>
            <a:pPr eaLnBrk="1" hangingPunct="1">
              <a:defRPr/>
            </a:pPr>
            <a:r>
              <a:rPr lang="en-US" altLang="en-US" sz="2400" i="1" dirty="0">
                <a:latin typeface="Calibri" panose="020F0502020204030204" pitchFamily="34" charset="0"/>
              </a:rPr>
              <a:t>When reading someone else’s mail, one can approximate the unknown circumstances by what is expressed in the letter.</a:t>
            </a:r>
          </a:p>
        </p:txBody>
      </p:sp>
      <p:sp>
        <p:nvSpPr>
          <p:cNvPr id="2" name="Slide Number Placeholder 1"/>
          <p:cNvSpPr>
            <a:spLocks noGrp="1"/>
          </p:cNvSpPr>
          <p:nvPr>
            <p:ph type="sldNum" sz="quarter" idx="12"/>
          </p:nvPr>
        </p:nvSpPr>
        <p:spPr/>
        <p:txBody>
          <a:bodyPr/>
          <a:lstStyle/>
          <a:p>
            <a:fld id="{2AC27A5A-7290-4DE1-BA94-4BE8A8E57DCF}" type="slidenum">
              <a:rPr lang="en-US" smtClean="0"/>
              <a:t>27</a:t>
            </a:fld>
            <a:endParaRPr lang="en-US" dirty="0"/>
          </a:p>
        </p:txBody>
      </p:sp>
    </p:spTree>
    <p:extLst>
      <p:ext uri="{BB962C8B-B14F-4D97-AF65-F5344CB8AC3E}">
        <p14:creationId xmlns:p14="http://schemas.microsoft.com/office/powerpoint/2010/main" val="140634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7035" y="166255"/>
            <a:ext cx="11817927" cy="1041397"/>
          </a:xfrm>
        </p:spPr>
        <p:txBody>
          <a:bodyPr>
            <a:normAutofit/>
          </a:bodyPr>
          <a:lstStyle/>
          <a:p>
            <a:pPr algn="ctr" eaLnBrk="1" hangingPunct="1">
              <a:buFont typeface="Wingdings" panose="05000000000000000000" pitchFamily="2" charset="2"/>
              <a:buNone/>
            </a:pPr>
            <a:r>
              <a:rPr lang="en-US" altLang="en-US" sz="2400" dirty="0" err="1">
                <a:solidFill>
                  <a:schemeClr val="bg1"/>
                </a:solidFill>
                <a:latin typeface="Arial Narrow" panose="020B0606020202030204" pitchFamily="34" charset="0"/>
              </a:rPr>
              <a:t>Politarchs</a:t>
            </a:r>
            <a:r>
              <a:rPr lang="en-US" altLang="en-US" sz="2400" dirty="0">
                <a:solidFill>
                  <a:schemeClr val="bg1"/>
                </a:solidFill>
                <a:latin typeface="Arial Narrow" panose="020B0606020202030204" pitchFamily="34" charset="0"/>
              </a:rPr>
              <a:t> were elected governors of Macedonian cities in the Roman era. This inscription excavated from the Vardar Arch of Thessalonica lists six </a:t>
            </a:r>
            <a:r>
              <a:rPr lang="en-US" altLang="en-US" sz="2400" dirty="0" err="1">
                <a:solidFill>
                  <a:schemeClr val="bg1"/>
                </a:solidFill>
                <a:latin typeface="Arial Narrow" panose="020B0606020202030204" pitchFamily="34" charset="0"/>
              </a:rPr>
              <a:t>politarchs</a:t>
            </a:r>
            <a:r>
              <a:rPr lang="en-US" altLang="en-US" sz="2400" dirty="0">
                <a:solidFill>
                  <a:schemeClr val="bg1"/>
                </a:solidFill>
                <a:latin typeface="Arial Narrow" panose="020B0606020202030204" pitchFamily="34" charset="0"/>
              </a:rPr>
              <a:t> in the city.  </a:t>
            </a:r>
            <a:r>
              <a:rPr lang="en-US" altLang="en-US" sz="1800" dirty="0">
                <a:solidFill>
                  <a:schemeClr val="bg1"/>
                </a:solidFill>
                <a:latin typeface="Arial Narrow" panose="020B0606020202030204" pitchFamily="34" charset="0"/>
              </a:rPr>
              <a:t>(British Museum, London)</a:t>
            </a:r>
            <a:endParaRPr lang="en-US" altLang="en-US" sz="2400" dirty="0">
              <a:solidFill>
                <a:schemeClr val="bg1"/>
              </a:solidFill>
              <a:latin typeface="Arial Narrow" panose="020B0606020202030204" pitchFamily="34" charset="0"/>
            </a:endParaRPr>
          </a:p>
        </p:txBody>
      </p:sp>
      <p:pic>
        <p:nvPicPr>
          <p:cNvPr id="15364" name="Picture 4" descr="GNMTTHCT22_800[1]"/>
          <p:cNvPicPr>
            <a:picLocks noChangeAspect="1" noChangeArrowheads="1"/>
          </p:cNvPicPr>
          <p:nvPr/>
        </p:nvPicPr>
        <p:blipFill>
          <a:blip r:embed="rId2">
            <a:lum bright="12000" contrast="36000"/>
            <a:extLst>
              <a:ext uri="{28A0092B-C50C-407E-A947-70E740481C1C}">
                <a14:useLocalDpi xmlns:a14="http://schemas.microsoft.com/office/drawing/2010/main"/>
              </a:ext>
            </a:extLst>
          </a:blip>
          <a:srcRect/>
          <a:stretch>
            <a:fillRect/>
          </a:stretch>
        </p:blipFill>
        <p:spPr bwMode="auto">
          <a:xfrm>
            <a:off x="0" y="1207652"/>
            <a:ext cx="12192000" cy="56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88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defRPr/>
            </a:pPr>
            <a:r>
              <a:rPr lang="en-US" altLang="en-US" sz="5400" b="1" dirty="0">
                <a:solidFill>
                  <a:srgbClr val="FFC000"/>
                </a:solidFill>
                <a:effectLst>
                  <a:outerShdw blurRad="38100" dist="38100" dir="2700000" algn="tl">
                    <a:srgbClr val="000000">
                      <a:alpha val="43137"/>
                    </a:srgbClr>
                  </a:outerShdw>
                </a:effectLst>
              </a:rPr>
              <a:t>The Three Major Themes</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80899" name="Rectangle 3"/>
          <p:cNvSpPr>
            <a:spLocks noGrp="1" noChangeArrowheads="1"/>
          </p:cNvSpPr>
          <p:nvPr>
            <p:ph idx="1"/>
          </p:nvPr>
        </p:nvSpPr>
        <p:spPr>
          <a:xfrm>
            <a:off x="1154954" y="2603500"/>
            <a:ext cx="9606831" cy="3920392"/>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Due to the things Paul addresses in 1 Thessalonians, three major issues seem to have been prominent:</a:t>
            </a:r>
          </a:p>
          <a:p>
            <a:pPr eaLnBrk="1" hangingPunct="1">
              <a:lnSpc>
                <a:spcPct val="90000"/>
              </a:lnSpc>
              <a:defRPr/>
            </a:pPr>
            <a:r>
              <a:rPr lang="en-US" altLang="en-US" sz="2400" i="1" dirty="0">
                <a:solidFill>
                  <a:schemeClr val="tx1"/>
                </a:solidFill>
              </a:rPr>
              <a:t>From Paul’s defense of his evangelistic ethics, it seems likely that his enemies sought to defame him as an imposter or an opportunist.</a:t>
            </a:r>
          </a:p>
          <a:p>
            <a:pPr eaLnBrk="1" hangingPunct="1">
              <a:lnSpc>
                <a:spcPct val="90000"/>
              </a:lnSpc>
              <a:defRPr/>
            </a:pPr>
            <a:r>
              <a:rPr lang="en-US" altLang="en-US" sz="2400" i="1" dirty="0">
                <a:solidFill>
                  <a:schemeClr val="tx1"/>
                </a:solidFill>
              </a:rPr>
              <a:t>From his comforting words regarding persecution, it seems certain that the opposition to the new Christians did not stop when Paul left.</a:t>
            </a:r>
          </a:p>
          <a:p>
            <a:pPr eaLnBrk="1" hangingPunct="1">
              <a:lnSpc>
                <a:spcPct val="90000"/>
              </a:lnSpc>
              <a:defRPr/>
            </a:pPr>
            <a:r>
              <a:rPr lang="en-US" altLang="en-US" sz="2400" i="1" dirty="0">
                <a:solidFill>
                  <a:schemeClr val="tx1"/>
                </a:solidFill>
              </a:rPr>
              <a:t>Apparently some Thessalonian Christians had died since Paul had been there, and the remaining Christians were uncertain about what would happen to believers after death.</a:t>
            </a:r>
          </a:p>
        </p:txBody>
      </p:sp>
      <p:sp>
        <p:nvSpPr>
          <p:cNvPr id="2" name="Slide Number Placeholder 1"/>
          <p:cNvSpPr>
            <a:spLocks noGrp="1"/>
          </p:cNvSpPr>
          <p:nvPr>
            <p:ph type="sldNum" sz="quarter" idx="12"/>
          </p:nvPr>
        </p:nvSpPr>
        <p:spPr/>
        <p:txBody>
          <a:bodyPr/>
          <a:lstStyle/>
          <a:p>
            <a:fld id="{2AC27A5A-7290-4DE1-BA94-4BE8A8E57DCF}" type="slidenum">
              <a:rPr lang="en-US" smtClean="0"/>
              <a:t>29</a:t>
            </a:fld>
            <a:endParaRPr lang="en-US" dirty="0"/>
          </a:p>
        </p:txBody>
      </p:sp>
    </p:spTree>
    <p:extLst>
      <p:ext uri="{BB962C8B-B14F-4D97-AF65-F5344CB8AC3E}">
        <p14:creationId xmlns:p14="http://schemas.microsoft.com/office/powerpoint/2010/main" val="249246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 </a:t>
            </a:r>
          </a:p>
        </p:txBody>
      </p:sp>
      <p:sp>
        <p:nvSpPr>
          <p:cNvPr id="12291" name="Rectangle 3"/>
          <p:cNvSpPr>
            <a:spLocks noGrp="1" noChangeArrowheads="1"/>
          </p:cNvSpPr>
          <p:nvPr>
            <p:ph type="body" idx="1"/>
          </p:nvPr>
        </p:nvSpPr>
        <p:spPr>
          <a:xfrm>
            <a:off x="914400" y="1916716"/>
            <a:ext cx="10709030" cy="4607169"/>
          </a:xfrm>
        </p:spPr>
        <p:txBody>
          <a:bodyPr>
            <a:normAutofit fontScale="92500"/>
          </a:bodyPr>
          <a:lstStyle/>
          <a:p>
            <a:pPr>
              <a:buFont typeface="Wingdings" panose="05000000000000000000" pitchFamily="2" charset="2"/>
              <a:buNone/>
            </a:pPr>
            <a:endParaRPr lang="en-US" altLang="en-US" sz="1200" i="1" dirty="0">
              <a:solidFill>
                <a:schemeClr val="tx1"/>
              </a:solidFill>
              <a:latin typeface="Lucida Sans Unicode" panose="020B0602030504020204" pitchFamily="34" charset="0"/>
            </a:endParaRPr>
          </a:p>
          <a:p>
            <a:pPr>
              <a:buFont typeface="Wingdings" panose="05000000000000000000" pitchFamily="2" charset="2"/>
              <a:buNone/>
            </a:pPr>
            <a:r>
              <a:rPr lang="en-US" altLang="en-US" sz="3600" dirty="0">
                <a:solidFill>
                  <a:srgbClr val="C00000"/>
                </a:solidFill>
                <a:latin typeface="Lucida Sans Unicode" panose="020B0602030504020204" pitchFamily="34" charset="0"/>
              </a:rPr>
              <a:t>PERIOD OF ISRAEL TO THE PERIOD OF THE CHURCH</a:t>
            </a:r>
          </a:p>
          <a:p>
            <a:r>
              <a:rPr lang="en-US" altLang="en-US" sz="2800" i="1" dirty="0">
                <a:latin typeface="Lucida Sans Unicode" panose="020B0602030504020204" pitchFamily="34" charset="0"/>
              </a:rPr>
              <a:t>Relationship between Judaism &amp; Christianity</a:t>
            </a:r>
          </a:p>
          <a:p>
            <a:r>
              <a:rPr lang="en-US" altLang="en-US" sz="2800" i="1" dirty="0">
                <a:latin typeface="Lucida Sans Unicode" panose="020B0602030504020204" pitchFamily="34" charset="0"/>
              </a:rPr>
              <a:t>Forms of worship</a:t>
            </a:r>
          </a:p>
          <a:p>
            <a:r>
              <a:rPr lang="en-US" altLang="en-US" sz="2800" i="1" dirty="0">
                <a:latin typeface="Lucida Sans Unicode" panose="020B0602030504020204" pitchFamily="34" charset="0"/>
              </a:rPr>
              <a:t>Authoritative Scriptures</a:t>
            </a:r>
          </a:p>
          <a:p>
            <a:r>
              <a:rPr lang="en-US" altLang="en-US" sz="2800" i="1" dirty="0">
                <a:latin typeface="Lucida Sans Unicode" panose="020B0602030504020204" pitchFamily="34" charset="0"/>
              </a:rPr>
              <a:t>Leadership &amp; succession</a:t>
            </a:r>
          </a:p>
          <a:p>
            <a:r>
              <a:rPr lang="en-US" altLang="en-US" sz="2800" i="1" dirty="0">
                <a:latin typeface="Lucida Sans Unicode" panose="020B0602030504020204" pitchFamily="34" charset="0"/>
              </a:rPr>
              <a:t>Opposing religious ideas</a:t>
            </a:r>
          </a:p>
          <a:p>
            <a:r>
              <a:rPr lang="en-US" altLang="en-US" sz="2800" i="1" dirty="0">
                <a:latin typeface="Lucida Sans Unicode" panose="020B0602030504020204" pitchFamily="34" charset="0"/>
              </a:rPr>
              <a:t>Church administration</a:t>
            </a:r>
          </a:p>
          <a:p>
            <a:r>
              <a:rPr lang="en-US" altLang="en-US" sz="2800" i="1" dirty="0">
                <a:latin typeface="Lucida Sans Unicode" panose="020B0602030504020204" pitchFamily="34" charset="0"/>
              </a:rPr>
              <a:t>Christianity &amp; its relationship to Rome</a:t>
            </a:r>
          </a:p>
        </p:txBody>
      </p:sp>
      <p:sp>
        <p:nvSpPr>
          <p:cNvPr id="12292" name="WordArt 4"/>
          <p:cNvSpPr>
            <a:spLocks noChangeArrowheads="1" noChangeShapeType="1" noTextEdit="1"/>
          </p:cNvSpPr>
          <p:nvPr/>
        </p:nvSpPr>
        <p:spPr bwMode="auto">
          <a:xfrm>
            <a:off x="3270738" y="756138"/>
            <a:ext cx="6049108" cy="1066312"/>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TRANSITION ISSUES</a:t>
            </a:r>
          </a:p>
        </p:txBody>
      </p:sp>
    </p:spTree>
    <p:extLst>
      <p:ext uri="{BB962C8B-B14F-4D97-AF65-F5344CB8AC3E}">
        <p14:creationId xmlns:p14="http://schemas.microsoft.com/office/powerpoint/2010/main" val="146196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defRPr/>
            </a:pPr>
            <a:r>
              <a:rPr lang="en-US" altLang="en-US" sz="5400" b="1" dirty="0">
                <a:solidFill>
                  <a:srgbClr val="FFC000"/>
                </a:solidFill>
                <a:effectLst>
                  <a:outerShdw blurRad="38100" dist="38100" dir="2700000" algn="tl">
                    <a:srgbClr val="000000">
                      <a:alpha val="43137"/>
                    </a:srgbClr>
                  </a:outerShdw>
                </a:effectLst>
              </a:rPr>
              <a:t>Date</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81923" name="Rectangle 3"/>
          <p:cNvSpPr>
            <a:spLocks noGrp="1" noChangeArrowheads="1"/>
          </p:cNvSpPr>
          <p:nvPr>
            <p:ph idx="1"/>
          </p:nvPr>
        </p:nvSpPr>
        <p:spPr>
          <a:xfrm>
            <a:off x="1154954" y="2603499"/>
            <a:ext cx="9835431" cy="3937977"/>
          </a:xfrm>
        </p:spPr>
        <p:txBody>
          <a:bodyPr>
            <a:normAutofit/>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The date of 1 Thessalonians can be fixed in about AD 50-51.</a:t>
            </a:r>
          </a:p>
          <a:p>
            <a:pPr>
              <a:defRPr/>
            </a:pPr>
            <a:r>
              <a:rPr lang="en-US" altLang="en-US" sz="2400" i="1" dirty="0">
                <a:solidFill>
                  <a:schemeClr val="tx1"/>
                </a:solidFill>
              </a:rPr>
              <a:t>Presumably, Paul wrote this letter from Corinth after being joined by Timothy and Silas (Ac. 18:1, 5).</a:t>
            </a:r>
          </a:p>
          <a:p>
            <a:pPr eaLnBrk="1" hangingPunct="1">
              <a:defRPr/>
            </a:pPr>
            <a:r>
              <a:rPr lang="en-US" altLang="en-US" sz="2400" i="1" dirty="0">
                <a:solidFill>
                  <a:schemeClr val="tx1"/>
                </a:solidFill>
              </a:rPr>
              <a:t>This date can be cross-referenced with the tenure of </a:t>
            </a:r>
            <a:r>
              <a:rPr lang="en-US" altLang="en-US" sz="2400" i="1" dirty="0" err="1">
                <a:solidFill>
                  <a:schemeClr val="tx1"/>
                </a:solidFill>
              </a:rPr>
              <a:t>Gallio’s</a:t>
            </a:r>
            <a:r>
              <a:rPr lang="en-US" altLang="en-US" sz="2400" i="1" dirty="0">
                <a:solidFill>
                  <a:schemeClr val="tx1"/>
                </a:solidFill>
              </a:rPr>
              <a:t> </a:t>
            </a:r>
            <a:r>
              <a:rPr lang="en-US" altLang="en-US" sz="2400" i="1" dirty="0" err="1">
                <a:solidFill>
                  <a:schemeClr val="tx1"/>
                </a:solidFill>
              </a:rPr>
              <a:t>proconsulship</a:t>
            </a:r>
            <a:r>
              <a:rPr lang="en-US" altLang="en-US" sz="2400" i="1" dirty="0">
                <a:solidFill>
                  <a:schemeClr val="tx1"/>
                </a:solidFill>
              </a:rPr>
              <a:t> in Achaia, since Paul later appeared before him in Corinth (Ac. 18:12).</a:t>
            </a:r>
          </a:p>
          <a:p>
            <a:pPr eaLnBrk="1" hangingPunct="1">
              <a:defRPr/>
            </a:pPr>
            <a:r>
              <a:rPr lang="en-US" altLang="en-US" sz="2400" i="1" dirty="0">
                <a:solidFill>
                  <a:schemeClr val="tx1"/>
                </a:solidFill>
              </a:rPr>
              <a:t>According to an inscription at Delphi, Lucius </a:t>
            </a:r>
            <a:r>
              <a:rPr lang="en-US" altLang="en-US" sz="2400" i="1" dirty="0" err="1">
                <a:solidFill>
                  <a:schemeClr val="tx1"/>
                </a:solidFill>
              </a:rPr>
              <a:t>Junius</a:t>
            </a:r>
            <a:r>
              <a:rPr lang="en-US" altLang="en-US" sz="2400" i="1" dirty="0">
                <a:solidFill>
                  <a:schemeClr val="tx1"/>
                </a:solidFill>
              </a:rPr>
              <a:t> </a:t>
            </a:r>
            <a:r>
              <a:rPr lang="en-US" altLang="en-US" sz="2400" i="1" dirty="0" err="1">
                <a:solidFill>
                  <a:schemeClr val="tx1"/>
                </a:solidFill>
              </a:rPr>
              <a:t>Gallio</a:t>
            </a:r>
            <a:r>
              <a:rPr lang="en-US" altLang="en-US" sz="2400" i="1" dirty="0">
                <a:solidFill>
                  <a:schemeClr val="tx1"/>
                </a:solidFill>
              </a:rPr>
              <a:t> took office probably in July AD 51 (Proconsuls normally took office on July 1</a:t>
            </a:r>
            <a:r>
              <a:rPr lang="en-US" altLang="en-US" sz="2400" i="1" baseline="30000" dirty="0">
                <a:solidFill>
                  <a:schemeClr val="tx1"/>
                </a:solidFill>
              </a:rPr>
              <a:t>st</a:t>
            </a:r>
            <a:r>
              <a:rPr lang="en-US" altLang="en-US" sz="2400" i="1" dirty="0">
                <a:solidFill>
                  <a:schemeClr val="tx1"/>
                </a:solidFill>
              </a:rPr>
              <a:t>).</a:t>
            </a:r>
          </a:p>
        </p:txBody>
      </p:sp>
      <p:sp>
        <p:nvSpPr>
          <p:cNvPr id="2" name="Slide Number Placeholder 1"/>
          <p:cNvSpPr>
            <a:spLocks noGrp="1"/>
          </p:cNvSpPr>
          <p:nvPr>
            <p:ph type="sldNum" sz="quarter" idx="12"/>
          </p:nvPr>
        </p:nvSpPr>
        <p:spPr/>
        <p:txBody>
          <a:bodyPr/>
          <a:lstStyle/>
          <a:p>
            <a:fld id="{2AC27A5A-7290-4DE1-BA94-4BE8A8E57DCF}" type="slidenum">
              <a:rPr lang="en-US" smtClean="0"/>
              <a:t>30</a:t>
            </a:fld>
            <a:endParaRPr lang="en-US" dirty="0"/>
          </a:p>
        </p:txBody>
      </p:sp>
    </p:spTree>
    <p:extLst>
      <p:ext uri="{BB962C8B-B14F-4D97-AF65-F5344CB8AC3E}">
        <p14:creationId xmlns:p14="http://schemas.microsoft.com/office/powerpoint/2010/main" val="3449347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039" y="509955"/>
            <a:ext cx="7046637" cy="1371600"/>
          </a:xfrm>
        </p:spPr>
        <p:txBody>
          <a:bodyPr/>
          <a:lstStyle/>
          <a:p>
            <a:pPr algn="ctr"/>
            <a:r>
              <a:rPr lang="en-US" sz="5400" b="1" dirty="0">
                <a:solidFill>
                  <a:srgbClr val="FFC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668215" y="2268413"/>
            <a:ext cx="11302112" cy="4519247"/>
          </a:xfrm>
        </p:spPr>
        <p:txBody>
          <a:bodyPr>
            <a:noAutofit/>
          </a:bodyPr>
          <a:lstStyle/>
          <a:p>
            <a:pPr marL="0" indent="0">
              <a:lnSpc>
                <a:spcPct val="100000"/>
              </a:lnSpc>
              <a:buNone/>
            </a:pPr>
            <a:r>
              <a:rPr lang="en-US" sz="2800" b="1" dirty="0">
                <a:solidFill>
                  <a:srgbClr val="FF0000"/>
                </a:solidFill>
                <a:effectLst>
                  <a:outerShdw blurRad="38100" dist="38100" dir="2700000" algn="tl">
                    <a:srgbClr val="000000">
                      <a:alpha val="43137"/>
                    </a:srgbClr>
                  </a:outerShdw>
                </a:effectLst>
              </a:rPr>
              <a:t>The opening of the letter stresses that in their conversion the Thessalonians had become imitators of Christ and Paul, both in faith and also in suffering (1:1-10). </a:t>
            </a:r>
          </a:p>
          <a:p>
            <a:pPr marL="0" indent="0">
              <a:lnSpc>
                <a:spcPct val="100000"/>
              </a:lnSpc>
              <a:buNone/>
            </a:pPr>
            <a:r>
              <a:rPr lang="en-US" sz="2800" b="1" dirty="0">
                <a:solidFill>
                  <a:srgbClr val="FF0000"/>
                </a:solidFill>
                <a:effectLst>
                  <a:outerShdw blurRad="38100" dist="38100" dir="2700000" algn="tl">
                    <a:srgbClr val="000000">
                      <a:alpha val="43137"/>
                    </a:srgbClr>
                  </a:outerShdw>
                </a:effectLst>
              </a:rPr>
              <a:t>If Paul’s enemies attempted to discredit him as a charlatan, he countered by emphasizing his ethics in preaching the gospel (2:1-16).</a:t>
            </a:r>
            <a:endParaRPr lang="en-US" sz="2800" dirty="0">
              <a:solidFill>
                <a:srgbClr val="FF0000"/>
              </a:solidFill>
              <a:effectLst>
                <a:outerShdw blurRad="38100" dist="38100" dir="2700000" algn="tl">
                  <a:srgbClr val="000000">
                    <a:alpha val="43137"/>
                  </a:srgbClr>
                </a:outerShdw>
              </a:effectLst>
            </a:endParaRPr>
          </a:p>
          <a:p>
            <a:pPr>
              <a:lnSpc>
                <a:spcPct val="100000"/>
              </a:lnSpc>
            </a:pPr>
            <a:r>
              <a:rPr lang="en-US" sz="2400" i="1" dirty="0">
                <a:solidFill>
                  <a:schemeClr val="tx1"/>
                </a:solidFill>
              </a:rPr>
              <a:t>His mission work was not a failure, and his message did not arise from falsehood or mixed motives. His suffering validated his message.</a:t>
            </a:r>
          </a:p>
          <a:p>
            <a:r>
              <a:rPr lang="en-US" sz="2400" i="1" dirty="0">
                <a:solidFill>
                  <a:schemeClr val="tx1"/>
                </a:solidFill>
              </a:rPr>
              <a:t>In the same way, the suffering of the Thessalonians validated their faith.</a:t>
            </a:r>
          </a:p>
        </p:txBody>
      </p:sp>
      <p:sp>
        <p:nvSpPr>
          <p:cNvPr id="4" name="Slide Number Placeholder 3"/>
          <p:cNvSpPr>
            <a:spLocks noGrp="1"/>
          </p:cNvSpPr>
          <p:nvPr>
            <p:ph type="sldNum" sz="quarter" idx="12"/>
          </p:nvPr>
        </p:nvSpPr>
        <p:spPr/>
        <p:txBody>
          <a:bodyPr/>
          <a:lstStyle/>
          <a:p>
            <a:fld id="{2AC27A5A-7290-4DE1-BA94-4BE8A8E57DCF}" type="slidenum">
              <a:rPr lang="en-US" smtClean="0"/>
              <a:t>31</a:t>
            </a:fld>
            <a:endParaRPr lang="en-US" dirty="0"/>
          </a:p>
        </p:txBody>
      </p:sp>
    </p:spTree>
    <p:extLst>
      <p:ext uri="{BB962C8B-B14F-4D97-AF65-F5344CB8AC3E}">
        <p14:creationId xmlns:p14="http://schemas.microsoft.com/office/powerpoint/2010/main" val="123486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32" y="295728"/>
            <a:ext cx="11091096" cy="6312887"/>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Though Paul was unable to reestablish contact with the church, Timothy ministered in Paul’s stead and reported to him that the Thessalonians’ faith stood strong in spite of persecution (2:17—3:13).</a:t>
            </a:r>
          </a:p>
          <a:p>
            <a:r>
              <a:rPr lang="en-US" sz="2400" i="1" dirty="0">
                <a:solidFill>
                  <a:schemeClr val="tx1"/>
                </a:solidFill>
              </a:rPr>
              <a:t>Such perseverance was important for Paul himself, since his reward at the return of Christ was dependent upon their faithfulness.</a:t>
            </a:r>
          </a:p>
          <a:p>
            <a:r>
              <a:rPr lang="en-US" sz="2400" i="1" dirty="0">
                <a:solidFill>
                  <a:schemeClr val="tx1"/>
                </a:solidFill>
              </a:rPr>
              <a:t>Several times Paul makes direct references to Christ’s return as the hope of believers (1:10; 2:19; 3:13).</a:t>
            </a:r>
          </a:p>
          <a:p>
            <a:pPr marL="0" indent="0">
              <a:buNone/>
            </a:pPr>
            <a:r>
              <a:rPr lang="en-US" sz="2800" b="1" dirty="0" err="1">
                <a:solidFill>
                  <a:srgbClr val="FF0000"/>
                </a:solidFill>
                <a:effectLst>
                  <a:outerShdw blurRad="38100" dist="38100" dir="2700000" algn="tl">
                    <a:srgbClr val="000000">
                      <a:alpha val="43137"/>
                    </a:srgbClr>
                  </a:outerShdw>
                </a:effectLst>
              </a:rPr>
              <a:t>Paraenesis</a:t>
            </a:r>
            <a:r>
              <a:rPr lang="en-US" sz="2800" b="1" dirty="0">
                <a:solidFill>
                  <a:srgbClr val="FF0000"/>
                </a:solidFill>
                <a:effectLst>
                  <a:outerShdw blurRad="38100" dist="38100" dir="2700000" algn="tl">
                    <a:srgbClr val="000000">
                      <a:alpha val="43137"/>
                    </a:srgbClr>
                  </a:outerShdw>
                </a:effectLst>
              </a:rPr>
              <a:t> (4:1-12)</a:t>
            </a:r>
          </a:p>
          <a:p>
            <a:r>
              <a:rPr lang="en-US" sz="2400" i="1" dirty="0">
                <a:solidFill>
                  <a:schemeClr val="tx1"/>
                </a:solidFill>
              </a:rPr>
              <a:t>As believers, the Thessalonians must remain sexually pure in the midst of a culture that was sexually permissive.</a:t>
            </a:r>
          </a:p>
          <a:p>
            <a:r>
              <a:rPr lang="en-US" sz="2400" i="1" dirty="0">
                <a:solidFill>
                  <a:schemeClr val="tx1"/>
                </a:solidFill>
              </a:rPr>
              <a:t>They also must show brotherly love and live reputable lifestyles.</a:t>
            </a:r>
          </a:p>
        </p:txBody>
      </p:sp>
      <p:sp>
        <p:nvSpPr>
          <p:cNvPr id="4" name="Slide Number Placeholder 3"/>
          <p:cNvSpPr>
            <a:spLocks noGrp="1"/>
          </p:cNvSpPr>
          <p:nvPr>
            <p:ph type="sldNum" sz="quarter" idx="12"/>
          </p:nvPr>
        </p:nvSpPr>
        <p:spPr/>
        <p:txBody>
          <a:bodyPr/>
          <a:lstStyle/>
          <a:p>
            <a:fld id="{2AC27A5A-7290-4DE1-BA94-4BE8A8E57DCF}" type="slidenum">
              <a:rPr lang="en-US" smtClean="0"/>
              <a:t>32</a:t>
            </a:fld>
            <a:endParaRPr lang="en-US" dirty="0"/>
          </a:p>
        </p:txBody>
      </p:sp>
    </p:spTree>
    <p:extLst>
      <p:ext uri="{BB962C8B-B14F-4D97-AF65-F5344CB8AC3E}">
        <p14:creationId xmlns:p14="http://schemas.microsoft.com/office/powerpoint/2010/main" val="16620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970" y="295728"/>
            <a:ext cx="11249358" cy="6312887"/>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Return of Christ (4:13—5:11).</a:t>
            </a:r>
          </a:p>
          <a:p>
            <a:r>
              <a:rPr lang="en-US" sz="2400" i="1" dirty="0">
                <a:solidFill>
                  <a:schemeClr val="tx1"/>
                </a:solidFill>
              </a:rPr>
              <a:t>Concerning those who had died, the promise for believers was that they would be resurrected at Christ’s return, joined with the living believers, and caught up in the air as a single body to welcome his return.</a:t>
            </a:r>
          </a:p>
          <a:p>
            <a:r>
              <a:rPr lang="en-US" sz="2400" i="1" dirty="0">
                <a:solidFill>
                  <a:schemeClr val="tx1"/>
                </a:solidFill>
              </a:rPr>
              <a:t>The timing of this event was yet unknown, comparable to the coming of a burglar. However, as people of light, the believers were always to be confident that whether living or dead when Christ returned, they would be joined to the Lord.</a:t>
            </a:r>
          </a:p>
          <a:p>
            <a:pPr marL="0" indent="0">
              <a:buNone/>
            </a:pPr>
            <a:r>
              <a:rPr lang="en-US" sz="2800" b="1" dirty="0">
                <a:solidFill>
                  <a:srgbClr val="FF0000"/>
                </a:solidFill>
                <a:effectLst>
                  <a:outerShdw blurRad="38100" dist="38100" dir="2700000" algn="tl">
                    <a:srgbClr val="000000">
                      <a:alpha val="43137"/>
                    </a:srgbClr>
                  </a:outerShdw>
                </a:effectLst>
              </a:rPr>
              <a:t>Closing (5:12-28)</a:t>
            </a:r>
          </a:p>
          <a:p>
            <a:r>
              <a:rPr lang="en-US" sz="2400" i="1" dirty="0">
                <a:solidFill>
                  <a:schemeClr val="tx1"/>
                </a:solidFill>
              </a:rPr>
              <a:t>In his final remarks, Paul urges the Christian ethic of industrious labor.</a:t>
            </a:r>
          </a:p>
          <a:p>
            <a:r>
              <a:rPr lang="en-US" sz="2400" i="1" dirty="0">
                <a:solidFill>
                  <a:schemeClr val="tx1"/>
                </a:solidFill>
              </a:rPr>
              <a:t>The Thessalonians could depend upon God’s faithfulness in preserving them to the end.</a:t>
            </a:r>
          </a:p>
        </p:txBody>
      </p:sp>
      <p:sp>
        <p:nvSpPr>
          <p:cNvPr id="4" name="Slide Number Placeholder 3"/>
          <p:cNvSpPr>
            <a:spLocks noGrp="1"/>
          </p:cNvSpPr>
          <p:nvPr>
            <p:ph type="sldNum" sz="quarter" idx="12"/>
          </p:nvPr>
        </p:nvSpPr>
        <p:spPr/>
        <p:txBody>
          <a:bodyPr/>
          <a:lstStyle/>
          <a:p>
            <a:fld id="{2AC27A5A-7290-4DE1-BA94-4BE8A8E57DCF}" type="slidenum">
              <a:rPr lang="en-US" smtClean="0"/>
              <a:t>33</a:t>
            </a:fld>
            <a:endParaRPr lang="en-US" dirty="0"/>
          </a:p>
        </p:txBody>
      </p:sp>
    </p:spTree>
    <p:extLst>
      <p:ext uri="{BB962C8B-B14F-4D97-AF65-F5344CB8AC3E}">
        <p14:creationId xmlns:p14="http://schemas.microsoft.com/office/powerpoint/2010/main" val="9968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1 Thessalonians</a:t>
            </a:r>
          </a:p>
        </p:txBody>
      </p:sp>
    </p:spTree>
    <p:extLst>
      <p:ext uri="{BB962C8B-B14F-4D97-AF65-F5344CB8AC3E}">
        <p14:creationId xmlns:p14="http://schemas.microsoft.com/office/powerpoint/2010/main" val="187802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defRPr/>
            </a:pPr>
            <a:r>
              <a:rPr lang="en-US" altLang="en-US" sz="4400" dirty="0">
                <a:solidFill>
                  <a:srgbClr val="FFC000"/>
                </a:solidFill>
                <a:effectLst>
                  <a:outerShdw blurRad="38100" dist="38100" dir="2700000" algn="tl">
                    <a:srgbClr val="000000"/>
                  </a:outerShdw>
                </a:effectLst>
                <a:latin typeface="Impact" panose="020B0806030902050204" pitchFamily="34" charset="0"/>
              </a:rPr>
              <a:t>God’s Choice of Us </a:t>
            </a:r>
            <a:r>
              <a:rPr lang="en-US" altLang="en-US" sz="3200" dirty="0">
                <a:solidFill>
                  <a:srgbClr val="FFC000"/>
                </a:solidFill>
                <a:effectLst>
                  <a:outerShdw blurRad="38100" dist="38100" dir="2700000" algn="tl">
                    <a:srgbClr val="000000"/>
                  </a:outerShdw>
                </a:effectLst>
                <a:latin typeface="Arial" panose="020B0604020202020204" pitchFamily="34" charset="0"/>
              </a:rPr>
              <a:t>(1:4-5a)</a:t>
            </a:r>
          </a:p>
        </p:txBody>
      </p:sp>
      <p:sp>
        <p:nvSpPr>
          <p:cNvPr id="92163" name="Rectangle 3"/>
          <p:cNvSpPr>
            <a:spLocks noGrp="1" noChangeArrowheads="1"/>
          </p:cNvSpPr>
          <p:nvPr>
            <p:ph type="body" idx="1"/>
          </p:nvPr>
        </p:nvSpPr>
        <p:spPr>
          <a:xfrm>
            <a:off x="984739" y="2514600"/>
            <a:ext cx="10585938" cy="4191000"/>
          </a:xfrm>
        </p:spPr>
        <p:txBody>
          <a:bodyPr>
            <a:normAutofit fontScale="92500" lnSpcReduction="200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outerShdw>
                </a:effectLst>
                <a:latin typeface="Eras Demi ITC" pitchFamily="34" charset="0"/>
              </a:rPr>
              <a:t>Election is positive: it is God’s action to save, emphasizing that salvation is wholly through God’s initiative and never by human merit.</a:t>
            </a:r>
          </a:p>
          <a:p>
            <a:pPr eaLnBrk="1" hangingPunct="1">
              <a:defRPr/>
            </a:pPr>
            <a:r>
              <a:rPr lang="en-US" altLang="en-US" sz="2600" i="1" dirty="0">
                <a:solidFill>
                  <a:schemeClr val="tx1"/>
                </a:solidFill>
              </a:rPr>
              <a:t>Election passages are invariably in a plural form (i.e., God chose “us” or “you all” as opposed to God chose “me”). Individuals whom God calls are summoned to be part of God’s people. </a:t>
            </a:r>
          </a:p>
          <a:p>
            <a:pPr eaLnBrk="1" hangingPunct="1">
              <a:defRPr/>
            </a:pPr>
            <a:r>
              <a:rPr lang="en-US" altLang="en-US" sz="2600" i="1" dirty="0">
                <a:solidFill>
                  <a:schemeClr val="tx1"/>
                </a:solidFill>
              </a:rPr>
              <a:t>The evidence of God’s choice is their response to the gospel. It is a combination of:</a:t>
            </a:r>
          </a:p>
          <a:p>
            <a:pPr lvl="1" eaLnBrk="1" hangingPunct="1">
              <a:defRPr/>
            </a:pPr>
            <a:r>
              <a:rPr lang="en-US" altLang="en-US" sz="2200" b="1" i="1" dirty="0">
                <a:solidFill>
                  <a:srgbClr val="002060"/>
                </a:solidFill>
                <a:effectLst>
                  <a:outerShdw blurRad="38100" dist="38100" dir="2700000" algn="tl">
                    <a:srgbClr val="000000">
                      <a:alpha val="43137"/>
                    </a:srgbClr>
                  </a:outerShdw>
                </a:effectLst>
              </a:rPr>
              <a:t>The power of the preached word</a:t>
            </a:r>
          </a:p>
          <a:p>
            <a:pPr lvl="1" eaLnBrk="1" hangingPunct="1">
              <a:defRPr/>
            </a:pPr>
            <a:r>
              <a:rPr lang="en-US" altLang="en-US" sz="2200" b="1" i="1" dirty="0">
                <a:solidFill>
                  <a:srgbClr val="002060"/>
                </a:solidFill>
                <a:effectLst>
                  <a:outerShdw blurRad="38100" dist="38100" dir="2700000" algn="tl">
                    <a:srgbClr val="000000">
                      <a:alpha val="43137"/>
                    </a:srgbClr>
                  </a:outerShdw>
                </a:effectLst>
              </a:rPr>
              <a:t>The inward work of the Holy Spirit</a:t>
            </a:r>
          </a:p>
          <a:p>
            <a:pPr lvl="1" eaLnBrk="1" hangingPunct="1">
              <a:defRPr/>
            </a:pPr>
            <a:r>
              <a:rPr lang="en-US" altLang="en-US" sz="2200" b="1" i="1" dirty="0">
                <a:solidFill>
                  <a:srgbClr val="002060"/>
                </a:solidFill>
                <a:effectLst>
                  <a:outerShdw blurRad="38100" dist="38100" dir="2700000" algn="tl">
                    <a:srgbClr val="000000">
                      <a:alpha val="43137"/>
                    </a:srgbClr>
                  </a:outerShdw>
                </a:effectLst>
              </a:rPr>
              <a:t>The profound conviction that the message was true</a:t>
            </a:r>
          </a:p>
          <a:p>
            <a:pPr lvl="1" eaLnBrk="1" hangingPunct="1">
              <a:defRPr/>
            </a:pPr>
            <a:endParaRPr lang="en-US" altLang="en-US" sz="2000" i="1" dirty="0">
              <a:solidFill>
                <a:srgbClr val="FFFF00"/>
              </a:solidFill>
            </a:endParaRPr>
          </a:p>
        </p:txBody>
      </p:sp>
    </p:spTree>
    <p:extLst>
      <p:ext uri="{BB962C8B-B14F-4D97-AF65-F5344CB8AC3E}">
        <p14:creationId xmlns:p14="http://schemas.microsoft.com/office/powerpoint/2010/main" val="30824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163">
                                            <p:txEl>
                                              <p:pRg st="5" end="5"/>
                                            </p:txEl>
                                          </p:spTgt>
                                        </p:tgtEl>
                                        <p:attrNameLst>
                                          <p:attrName>style.visibility</p:attrName>
                                        </p:attrNameLst>
                                      </p:cBhvr>
                                      <p:to>
                                        <p:strVal val="visible"/>
                                      </p:to>
                                    </p:set>
                                    <p:anim calcmode="lin" valueType="num">
                                      <p:cBhvr additive="base">
                                        <p:cTn id="37"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04800"/>
            <a:ext cx="8610600" cy="838200"/>
          </a:xfrm>
        </p:spPr>
        <p:txBody>
          <a:bodyPr/>
          <a:lstStyle/>
          <a:p>
            <a:pPr algn="ctr" eaLnBrk="1" hangingPunct="1"/>
            <a:r>
              <a:rPr lang="en-US" altLang="en-US" b="1" dirty="0">
                <a:solidFill>
                  <a:srgbClr val="800000"/>
                </a:solidFill>
                <a:effectLst>
                  <a:outerShdw blurRad="38100" dist="38100" dir="2700000" algn="tl">
                    <a:srgbClr val="000000">
                      <a:alpha val="43137"/>
                    </a:srgbClr>
                  </a:outerShdw>
                </a:effectLst>
              </a:rPr>
              <a:t>The Framework for God’s Choice</a:t>
            </a:r>
          </a:p>
        </p:txBody>
      </p:sp>
      <p:sp>
        <p:nvSpPr>
          <p:cNvPr id="117764" name="Rectangle 4"/>
          <p:cNvSpPr>
            <a:spLocks noGrp="1" noChangeArrowheads="1"/>
          </p:cNvSpPr>
          <p:nvPr>
            <p:ph type="body" sz="half" idx="1"/>
          </p:nvPr>
        </p:nvSpPr>
        <p:spPr>
          <a:xfrm>
            <a:off x="1195754" y="1371600"/>
            <a:ext cx="4900246" cy="5334000"/>
          </a:xfrm>
          <a:solidFill>
            <a:srgbClr val="FFCC66"/>
          </a:solidFill>
          <a:ln w="12700">
            <a:solidFill>
              <a:srgbClr val="2E1700"/>
            </a:solidFill>
            <a:miter lim="800000"/>
            <a:headEnd/>
            <a:tailEnd/>
          </a:ln>
        </p:spPr>
        <p:txBody>
          <a:bodyPr/>
          <a:lstStyle/>
          <a:p>
            <a:pPr eaLnBrk="1" hangingPunct="1">
              <a:lnSpc>
                <a:spcPct val="90000"/>
              </a:lnSpc>
              <a:buFont typeface="Wingdings" panose="05000000000000000000" pitchFamily="2" charset="2"/>
              <a:buNone/>
              <a:defRPr/>
            </a:pPr>
            <a:r>
              <a:rPr lang="en-US" altLang="en-US" sz="2800" dirty="0">
                <a:solidFill>
                  <a:srgbClr val="CC3300"/>
                </a:solidFill>
                <a:effectLst>
                  <a:outerShdw blurRad="38100" dist="38100" dir="2700000" algn="tl">
                    <a:srgbClr val="000000"/>
                  </a:outerShdw>
                </a:effectLst>
              </a:rPr>
              <a:t>The Calvinist-Arminian Framework</a:t>
            </a:r>
          </a:p>
          <a:p>
            <a:pPr eaLnBrk="1" hangingPunct="1">
              <a:lnSpc>
                <a:spcPct val="90000"/>
              </a:lnSpc>
              <a:defRPr/>
            </a:pPr>
            <a:r>
              <a:rPr lang="en-US" altLang="en-US" sz="2400" i="1" u="sng" dirty="0">
                <a:solidFill>
                  <a:srgbClr val="000000"/>
                </a:solidFill>
                <a:latin typeface="Arial Narrow" panose="020B0606020202030204" pitchFamily="34" charset="0"/>
              </a:rPr>
              <a:t>Here, the question concerns the individual—why does God choose some and not others?</a:t>
            </a:r>
          </a:p>
          <a:p>
            <a:pPr eaLnBrk="1" hangingPunct="1">
              <a:lnSpc>
                <a:spcPct val="90000"/>
              </a:lnSpc>
              <a:defRPr/>
            </a:pPr>
            <a:r>
              <a:rPr lang="en-US" altLang="en-US" sz="2400" i="1" dirty="0">
                <a:solidFill>
                  <a:srgbClr val="000000"/>
                </a:solidFill>
                <a:latin typeface="Arial Narrow" panose="020B0606020202030204" pitchFamily="34" charset="0"/>
              </a:rPr>
              <a:t>The Calvinist answer is the inscrutable character of God’s sovereignty to save some while passing over others (cf. Ro. 9:11-15).</a:t>
            </a:r>
          </a:p>
          <a:p>
            <a:pPr eaLnBrk="1" hangingPunct="1">
              <a:lnSpc>
                <a:spcPct val="90000"/>
              </a:lnSpc>
              <a:defRPr/>
            </a:pPr>
            <a:r>
              <a:rPr lang="en-US" altLang="en-US" sz="2400" i="1" dirty="0">
                <a:solidFill>
                  <a:srgbClr val="000000"/>
                </a:solidFill>
                <a:latin typeface="Arial Narrow" panose="020B0606020202030204" pitchFamily="34" charset="0"/>
              </a:rPr>
              <a:t>The Arminian answer is God’s intent that those who believe should live a life of service (cf. Ep. 2:10).</a:t>
            </a:r>
          </a:p>
        </p:txBody>
      </p:sp>
      <p:sp>
        <p:nvSpPr>
          <p:cNvPr id="117765" name="Rectangle 5"/>
          <p:cNvSpPr>
            <a:spLocks noGrp="1" noChangeArrowheads="1"/>
          </p:cNvSpPr>
          <p:nvPr>
            <p:ph type="body" sz="half" idx="2"/>
          </p:nvPr>
        </p:nvSpPr>
        <p:spPr>
          <a:xfrm>
            <a:off x="6248400" y="1371600"/>
            <a:ext cx="4847492" cy="5334000"/>
          </a:xfrm>
          <a:solidFill>
            <a:srgbClr val="CCFF99"/>
          </a:solidFill>
          <a:ln w="12700">
            <a:solidFill>
              <a:srgbClr val="2E1700"/>
            </a:solidFill>
            <a:miter lim="800000"/>
            <a:headEnd/>
            <a:tailEnd/>
          </a:ln>
        </p:spPr>
        <p:txBody>
          <a:bodyPr>
            <a:normAutofit/>
          </a:bodyPr>
          <a:lstStyle/>
          <a:p>
            <a:pPr eaLnBrk="1" hangingPunct="1">
              <a:lnSpc>
                <a:spcPct val="90000"/>
              </a:lnSpc>
              <a:buFont typeface="Wingdings" panose="05000000000000000000" pitchFamily="2" charset="2"/>
              <a:buNone/>
              <a:defRPr/>
            </a:pPr>
            <a:r>
              <a:rPr lang="en-US" altLang="en-US" sz="2800" dirty="0">
                <a:solidFill>
                  <a:srgbClr val="CC3300"/>
                </a:solidFill>
                <a:effectLst>
                  <a:outerShdw blurRad="38100" dist="38100" dir="2700000" algn="tl">
                    <a:srgbClr val="000000"/>
                  </a:outerShdw>
                </a:effectLst>
              </a:rPr>
              <a:t>The Abrahamic Covenant Framework</a:t>
            </a:r>
          </a:p>
          <a:p>
            <a:pPr eaLnBrk="1" hangingPunct="1">
              <a:lnSpc>
                <a:spcPct val="90000"/>
              </a:lnSpc>
              <a:defRPr/>
            </a:pPr>
            <a:r>
              <a:rPr lang="en-US" altLang="en-US" sz="2400" i="1" u="sng" dirty="0">
                <a:solidFill>
                  <a:srgbClr val="000000"/>
                </a:solidFill>
                <a:latin typeface="Arial Narrow" panose="020B0606020202030204" pitchFamily="34" charset="0"/>
              </a:rPr>
              <a:t>Here, the question concerns the group—who belongs to the covenant people of God (Dt. 7:7; 10:15; 14:2)?</a:t>
            </a:r>
          </a:p>
          <a:p>
            <a:pPr eaLnBrk="1" hangingPunct="1">
              <a:lnSpc>
                <a:spcPct val="90000"/>
              </a:lnSpc>
              <a:defRPr/>
            </a:pPr>
            <a:r>
              <a:rPr lang="en-US" altLang="en-US" sz="2400" i="1" dirty="0">
                <a:solidFill>
                  <a:srgbClr val="000000"/>
                </a:solidFill>
                <a:latin typeface="Arial Narrow" panose="020B0606020202030204" pitchFamily="34" charset="0"/>
              </a:rPr>
              <a:t>The Jews tended to reserve such status for themselves alone, excluding Gentiles (cf. 1 Th. 2:14-16; Ac. 15:1-2; Ga. 2:4-5).</a:t>
            </a:r>
          </a:p>
          <a:p>
            <a:pPr eaLnBrk="1" hangingPunct="1">
              <a:lnSpc>
                <a:spcPct val="90000"/>
              </a:lnSpc>
              <a:defRPr/>
            </a:pPr>
            <a:r>
              <a:rPr lang="en-US" altLang="en-US" sz="2400" i="1" dirty="0">
                <a:solidFill>
                  <a:srgbClr val="000000"/>
                </a:solidFill>
                <a:latin typeface="Arial Narrow" panose="020B0606020202030204" pitchFamily="34" charset="0"/>
              </a:rPr>
              <a:t>Paul urged that God’s covenant promise was for those who believed in Christ, regardless of ethnicity (Ro. 4:16-18; Ga. 3:29; cf. Ge. 12:3).</a:t>
            </a:r>
          </a:p>
        </p:txBody>
      </p:sp>
    </p:spTree>
    <p:extLst>
      <p:ext uri="{BB962C8B-B14F-4D97-AF65-F5344CB8AC3E}">
        <p14:creationId xmlns:p14="http://schemas.microsoft.com/office/powerpoint/2010/main" val="116522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64">
                                            <p:bg/>
                                          </p:spTgt>
                                        </p:tgtEl>
                                        <p:attrNameLst>
                                          <p:attrName>style.visibility</p:attrName>
                                        </p:attrNameLst>
                                      </p:cBhvr>
                                      <p:to>
                                        <p:strVal val="visible"/>
                                      </p:to>
                                    </p:set>
                                    <p:animEffect transition="in" filter="dissolve">
                                      <p:cBhvr>
                                        <p:cTn id="7" dur="500"/>
                                        <p:tgtEl>
                                          <p:spTgt spid="11776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7764">
                                            <p:txEl>
                                              <p:pRg st="0" end="0"/>
                                            </p:txEl>
                                          </p:spTgt>
                                        </p:tgtEl>
                                        <p:attrNameLst>
                                          <p:attrName>style.visibility</p:attrName>
                                        </p:attrNameLst>
                                      </p:cBhvr>
                                      <p:to>
                                        <p:strVal val="visible"/>
                                      </p:to>
                                    </p:set>
                                    <p:animEffect transition="in" filter="dissolve">
                                      <p:cBhvr>
                                        <p:cTn id="10" dur="500"/>
                                        <p:tgtEl>
                                          <p:spTgt spid="11776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7765">
                                            <p:bg/>
                                          </p:spTgt>
                                        </p:tgtEl>
                                        <p:attrNameLst>
                                          <p:attrName>style.visibility</p:attrName>
                                        </p:attrNameLst>
                                      </p:cBhvr>
                                      <p:to>
                                        <p:strVal val="visible"/>
                                      </p:to>
                                    </p:set>
                                    <p:animEffect transition="in" filter="dissolve">
                                      <p:cBhvr>
                                        <p:cTn id="13" dur="500"/>
                                        <p:tgtEl>
                                          <p:spTgt spid="117765">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7765">
                                            <p:txEl>
                                              <p:pRg st="0" end="0"/>
                                            </p:txEl>
                                          </p:spTgt>
                                        </p:tgtEl>
                                        <p:attrNameLst>
                                          <p:attrName>style.visibility</p:attrName>
                                        </p:attrNameLst>
                                      </p:cBhvr>
                                      <p:to>
                                        <p:strVal val="visible"/>
                                      </p:to>
                                    </p:set>
                                    <p:animEffect transition="in" filter="dissolve">
                                      <p:cBhvr>
                                        <p:cTn id="16" dur="500"/>
                                        <p:tgtEl>
                                          <p:spTgt spid="11776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7764">
                                            <p:txEl>
                                              <p:pRg st="1" end="1"/>
                                            </p:txEl>
                                          </p:spTgt>
                                        </p:tgtEl>
                                        <p:attrNameLst>
                                          <p:attrName>style.visibility</p:attrName>
                                        </p:attrNameLst>
                                      </p:cBhvr>
                                      <p:to>
                                        <p:strVal val="visible"/>
                                      </p:to>
                                    </p:set>
                                    <p:anim calcmode="lin" valueType="num">
                                      <p:cBhvr additive="base">
                                        <p:cTn id="21" dur="500" fill="hold"/>
                                        <p:tgtEl>
                                          <p:spTgt spid="11776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77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7764">
                                            <p:txEl>
                                              <p:pRg st="2" end="2"/>
                                            </p:txEl>
                                          </p:spTgt>
                                        </p:tgtEl>
                                        <p:attrNameLst>
                                          <p:attrName>style.visibility</p:attrName>
                                        </p:attrNameLst>
                                      </p:cBhvr>
                                      <p:to>
                                        <p:strVal val="visible"/>
                                      </p:to>
                                    </p:set>
                                    <p:anim calcmode="lin" valueType="num">
                                      <p:cBhvr additive="base">
                                        <p:cTn id="27" dur="500" fill="hold"/>
                                        <p:tgtEl>
                                          <p:spTgt spid="11776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77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7764">
                                            <p:txEl>
                                              <p:pRg st="3" end="3"/>
                                            </p:txEl>
                                          </p:spTgt>
                                        </p:tgtEl>
                                        <p:attrNameLst>
                                          <p:attrName>style.visibility</p:attrName>
                                        </p:attrNameLst>
                                      </p:cBhvr>
                                      <p:to>
                                        <p:strVal val="visible"/>
                                      </p:to>
                                    </p:set>
                                    <p:anim calcmode="lin" valueType="num">
                                      <p:cBhvr additive="base">
                                        <p:cTn id="33" dur="500" fill="hold"/>
                                        <p:tgtEl>
                                          <p:spTgt spid="11776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77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7765">
                                            <p:txEl>
                                              <p:pRg st="1" end="1"/>
                                            </p:txEl>
                                          </p:spTgt>
                                        </p:tgtEl>
                                        <p:attrNameLst>
                                          <p:attrName>style.visibility</p:attrName>
                                        </p:attrNameLst>
                                      </p:cBhvr>
                                      <p:to>
                                        <p:strVal val="visible"/>
                                      </p:to>
                                    </p:set>
                                    <p:anim calcmode="lin" valueType="num">
                                      <p:cBhvr additive="base">
                                        <p:cTn id="39" dur="500" fill="hold"/>
                                        <p:tgtEl>
                                          <p:spTgt spid="11776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77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7765">
                                            <p:txEl>
                                              <p:pRg st="2" end="2"/>
                                            </p:txEl>
                                          </p:spTgt>
                                        </p:tgtEl>
                                        <p:attrNameLst>
                                          <p:attrName>style.visibility</p:attrName>
                                        </p:attrNameLst>
                                      </p:cBhvr>
                                      <p:to>
                                        <p:strVal val="visible"/>
                                      </p:to>
                                    </p:set>
                                    <p:anim calcmode="lin" valueType="num">
                                      <p:cBhvr additive="base">
                                        <p:cTn id="45" dur="500" fill="hold"/>
                                        <p:tgtEl>
                                          <p:spTgt spid="11776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77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7765">
                                            <p:txEl>
                                              <p:pRg st="3" end="3"/>
                                            </p:txEl>
                                          </p:spTgt>
                                        </p:tgtEl>
                                        <p:attrNameLst>
                                          <p:attrName>style.visibility</p:attrName>
                                        </p:attrNameLst>
                                      </p:cBhvr>
                                      <p:to>
                                        <p:strVal val="visible"/>
                                      </p:to>
                                    </p:set>
                                    <p:anim calcmode="lin" valueType="num">
                                      <p:cBhvr additive="base">
                                        <p:cTn id="51" dur="500" fill="hold"/>
                                        <p:tgtEl>
                                          <p:spTgt spid="11776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77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uiExpand="1" build="p" animBg="1"/>
      <p:bldP spid="11776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defRPr/>
            </a:pPr>
            <a:r>
              <a:rPr lang="en-US" altLang="en-US" sz="4400" dirty="0">
                <a:solidFill>
                  <a:srgbClr val="FFC000"/>
                </a:solidFill>
                <a:effectLst>
                  <a:outerShdw blurRad="38100" dist="38100" dir="2700000" algn="tl">
                    <a:srgbClr val="000000"/>
                  </a:outerShdw>
                </a:effectLst>
                <a:latin typeface="Impact" panose="020B0806030902050204" pitchFamily="34" charset="0"/>
              </a:rPr>
              <a:t>When Our Lord Comes</a:t>
            </a:r>
            <a:r>
              <a:rPr lang="en-US" altLang="en-US" sz="4400" dirty="0">
                <a:solidFill>
                  <a:srgbClr val="FFC000"/>
                </a:solidFill>
                <a:effectLst>
                  <a:outerShdw blurRad="38100" dist="38100" dir="2700000" algn="tl">
                    <a:srgbClr val="000000"/>
                  </a:outerShdw>
                </a:effectLst>
              </a:rPr>
              <a:t> </a:t>
            </a:r>
            <a:r>
              <a:rPr lang="en-US" altLang="en-US" sz="3200" dirty="0">
                <a:solidFill>
                  <a:srgbClr val="FFC000"/>
                </a:solidFill>
                <a:effectLst>
                  <a:outerShdw blurRad="38100" dist="38100" dir="2700000" algn="tl">
                    <a:srgbClr val="000000"/>
                  </a:outerShdw>
                </a:effectLst>
                <a:latin typeface="Arial" panose="020B0604020202020204" pitchFamily="34" charset="0"/>
              </a:rPr>
              <a:t>(3:13)</a:t>
            </a:r>
          </a:p>
        </p:txBody>
      </p:sp>
      <p:sp>
        <p:nvSpPr>
          <p:cNvPr id="114691" name="Rectangle 3"/>
          <p:cNvSpPr>
            <a:spLocks noGrp="1" noChangeArrowheads="1"/>
          </p:cNvSpPr>
          <p:nvPr>
            <p:ph type="body" idx="1"/>
          </p:nvPr>
        </p:nvSpPr>
        <p:spPr>
          <a:xfrm>
            <a:off x="1154954" y="2603499"/>
            <a:ext cx="10116784" cy="3832470"/>
          </a:xfrm>
        </p:spPr>
        <p:txBody>
          <a:bodyPr>
            <a:normAutofit/>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outerShdw>
                </a:effectLst>
                <a:latin typeface="Eras Demi ITC" pitchFamily="34" charset="0"/>
              </a:rPr>
              <a:t>Paul describes Christ returning “with all his saints” (lit., holy ones):</a:t>
            </a:r>
          </a:p>
          <a:p>
            <a:pPr eaLnBrk="1" hangingPunct="1">
              <a:defRPr/>
            </a:pPr>
            <a:r>
              <a:rPr lang="en-US" altLang="en-US" sz="2400" i="1" dirty="0">
                <a:solidFill>
                  <a:schemeClr val="tx1"/>
                </a:solidFill>
              </a:rPr>
              <a:t>While ostensibly this might refer to Christian believers, here it is more likely that he refers to the angels who will attend Christ’s second advent (cf. Mt. 13:41; 25:31; Mk. 8:38; 2 Th. 1:7).</a:t>
            </a:r>
          </a:p>
          <a:p>
            <a:pPr eaLnBrk="1" hangingPunct="1">
              <a:defRPr/>
            </a:pPr>
            <a:r>
              <a:rPr lang="en-US" altLang="en-US" sz="2400" i="1" dirty="0">
                <a:solidFill>
                  <a:schemeClr val="tx1"/>
                </a:solidFill>
              </a:rPr>
              <a:t>Because Paul does not differentiate between Christ coming “for” his saints and “with” his saints, the dispensational attempt to divide Christ’s return into two phases separated by a span of years is doubtful.</a:t>
            </a:r>
          </a:p>
        </p:txBody>
      </p:sp>
    </p:spTree>
    <p:extLst>
      <p:ext uri="{BB962C8B-B14F-4D97-AF65-F5344CB8AC3E}">
        <p14:creationId xmlns:p14="http://schemas.microsoft.com/office/powerpoint/2010/main" val="239205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6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67961" y="739408"/>
            <a:ext cx="8827477" cy="990600"/>
          </a:xfrm>
        </p:spPr>
        <p:txBody>
          <a:bodyPr/>
          <a:lstStyle/>
          <a:p>
            <a:pPr algn="ctr" eaLnBrk="1" hangingPunct="1"/>
            <a:r>
              <a:rPr lang="en-US" altLang="en-US" b="1" dirty="0">
                <a:solidFill>
                  <a:srgbClr val="FFC000"/>
                </a:solidFill>
              </a:rPr>
              <a:t>Dispensational View (1830s and later) </a:t>
            </a:r>
          </a:p>
        </p:txBody>
      </p:sp>
      <p:sp>
        <p:nvSpPr>
          <p:cNvPr id="49155" name="Text Box 4"/>
          <p:cNvSpPr txBox="1">
            <a:spLocks noChangeArrowheads="1"/>
          </p:cNvSpPr>
          <p:nvPr/>
        </p:nvSpPr>
        <p:spPr bwMode="auto">
          <a:xfrm>
            <a:off x="4724400" y="2262554"/>
            <a:ext cx="3657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3200" dirty="0"/>
              <a:t>Christ’s Return</a:t>
            </a:r>
          </a:p>
          <a:p>
            <a:pPr algn="ctr" eaLnBrk="1" hangingPunct="1">
              <a:spcBef>
                <a:spcPts val="0"/>
              </a:spcBef>
              <a:buClrTx/>
              <a:buSzTx/>
              <a:buFontTx/>
              <a:buNone/>
            </a:pPr>
            <a:r>
              <a:rPr lang="en-US" altLang="en-US" sz="2000" dirty="0"/>
              <a:t>(in two phases)</a:t>
            </a:r>
          </a:p>
        </p:txBody>
      </p:sp>
      <p:sp>
        <p:nvSpPr>
          <p:cNvPr id="49156" name="Text Box 5"/>
          <p:cNvSpPr txBox="1">
            <a:spLocks noChangeArrowheads="1"/>
          </p:cNvSpPr>
          <p:nvPr/>
        </p:nvSpPr>
        <p:spPr bwMode="auto">
          <a:xfrm>
            <a:off x="3763108" y="3131780"/>
            <a:ext cx="778998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3200" dirty="0">
                <a:solidFill>
                  <a:schemeClr val="accent4">
                    <a:lumMod val="75000"/>
                  </a:schemeClr>
                </a:solidFill>
                <a:effectLst>
                  <a:outerShdw blurRad="38100" dist="38100" dir="2700000" algn="tl">
                    <a:srgbClr val="000000">
                      <a:alpha val="43137"/>
                    </a:srgbClr>
                  </a:outerShdw>
                </a:effectLst>
                <a:latin typeface="Agency FB" pitchFamily="2" charset="0"/>
              </a:rPr>
              <a:t>PAROUSIA			APOCALYPSE/</a:t>
            </a:r>
          </a:p>
          <a:p>
            <a:pPr eaLnBrk="1" hangingPunct="1">
              <a:spcBef>
                <a:spcPts val="0"/>
              </a:spcBef>
              <a:buClrTx/>
              <a:buSzTx/>
              <a:buFontTx/>
              <a:buNone/>
            </a:pPr>
            <a:r>
              <a:rPr lang="en-US" altLang="en-US" sz="3200" dirty="0">
                <a:solidFill>
                  <a:schemeClr val="accent4">
                    <a:lumMod val="75000"/>
                  </a:schemeClr>
                </a:solidFill>
                <a:effectLst>
                  <a:outerShdw blurRad="38100" dist="38100" dir="2700000" algn="tl">
                    <a:srgbClr val="000000">
                      <a:alpha val="43137"/>
                    </a:srgbClr>
                  </a:outerShdw>
                </a:effectLst>
                <a:latin typeface="Agency FB" pitchFamily="2" charset="0"/>
              </a:rPr>
              <a:t>								EPIPHANY</a:t>
            </a:r>
          </a:p>
          <a:p>
            <a:pPr eaLnBrk="1" hangingPunct="1">
              <a:spcBef>
                <a:spcPct val="50000"/>
              </a:spcBef>
              <a:buClrTx/>
              <a:buSzTx/>
              <a:buFontTx/>
              <a:buNone/>
            </a:pPr>
            <a:r>
              <a:rPr lang="en-US" altLang="en-US" sz="2400" dirty="0">
                <a:solidFill>
                  <a:schemeClr val="accent4">
                    <a:lumMod val="75000"/>
                  </a:schemeClr>
                </a:solidFill>
                <a:effectLst>
                  <a:outerShdw blurRad="38100" dist="38100" dir="2700000" algn="tl">
                    <a:srgbClr val="000000">
                      <a:alpha val="43137"/>
                    </a:srgbClr>
                  </a:outerShdw>
                </a:effectLst>
                <a:latin typeface="Arial Narrow" panose="020B0606020202030204" pitchFamily="34" charset="0"/>
              </a:rPr>
              <a:t>“for” his saints					“with” his saints</a:t>
            </a:r>
          </a:p>
        </p:txBody>
      </p:sp>
      <p:sp>
        <p:nvSpPr>
          <p:cNvPr id="49157" name="Line 6"/>
          <p:cNvSpPr>
            <a:spLocks noChangeShapeType="1"/>
          </p:cNvSpPr>
          <p:nvPr/>
        </p:nvSpPr>
        <p:spPr bwMode="auto">
          <a:xfrm>
            <a:off x="4507523" y="2286005"/>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7"/>
          <p:cNvSpPr>
            <a:spLocks noChangeShapeType="1"/>
          </p:cNvSpPr>
          <p:nvPr/>
        </p:nvSpPr>
        <p:spPr bwMode="auto">
          <a:xfrm>
            <a:off x="8458200" y="2286005"/>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8"/>
          <p:cNvSpPr>
            <a:spLocks noChangeShapeType="1"/>
          </p:cNvSpPr>
          <p:nvPr/>
        </p:nvSpPr>
        <p:spPr bwMode="auto">
          <a:xfrm flipV="1">
            <a:off x="4747849" y="2286005"/>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Text Box 9"/>
          <p:cNvSpPr txBox="1">
            <a:spLocks noChangeArrowheads="1"/>
          </p:cNvSpPr>
          <p:nvPr/>
        </p:nvSpPr>
        <p:spPr bwMode="auto">
          <a:xfrm>
            <a:off x="1828799" y="4937978"/>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3200" dirty="0">
                <a:latin typeface="Impact" panose="020B0806030902050204" pitchFamily="34" charset="0"/>
              </a:rPr>
              <a:t>CHURCH AGE</a:t>
            </a:r>
          </a:p>
        </p:txBody>
      </p:sp>
      <p:sp>
        <p:nvSpPr>
          <p:cNvPr id="49161" name="Line 10"/>
          <p:cNvSpPr>
            <a:spLocks noChangeShapeType="1"/>
          </p:cNvSpPr>
          <p:nvPr/>
        </p:nvSpPr>
        <p:spPr bwMode="auto">
          <a:xfrm>
            <a:off x="4214449" y="5234365"/>
            <a:ext cx="53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11"/>
          <p:cNvSpPr>
            <a:spLocks noChangeShapeType="1"/>
          </p:cNvSpPr>
          <p:nvPr/>
        </p:nvSpPr>
        <p:spPr bwMode="auto">
          <a:xfrm flipV="1">
            <a:off x="4747849" y="4700965"/>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8" name="Text Box 12"/>
          <p:cNvSpPr txBox="1">
            <a:spLocks noChangeArrowheads="1"/>
          </p:cNvSpPr>
          <p:nvPr/>
        </p:nvSpPr>
        <p:spPr bwMode="auto">
          <a:xfrm>
            <a:off x="4953000" y="4755416"/>
            <a:ext cx="3429000" cy="1631216"/>
          </a:xfrm>
          <a:prstGeom prst="rect">
            <a:avLst/>
          </a:prstGeom>
          <a:solidFill>
            <a:schemeClr val="accent3">
              <a:lumMod val="60000"/>
              <a:lumOff val="40000"/>
            </a:schemeClr>
          </a:solidFill>
          <a:ln w="12700">
            <a:solidFill>
              <a:schemeClr val="tx1"/>
            </a:solidFill>
            <a:miter lim="800000"/>
            <a:headEnd/>
            <a:tailEnd/>
          </a:ln>
          <a:effectLst/>
          <a:extLst/>
        </p:spPr>
        <p:txBody>
          <a:bodyPr>
            <a:spAutoFit/>
          </a:bodyPr>
          <a:lstStyle/>
          <a:p>
            <a:pPr algn="ctr" eaLnBrk="1" hangingPunct="1">
              <a:spcBef>
                <a:spcPct val="50000"/>
              </a:spcBef>
              <a:defRPr/>
            </a:pPr>
            <a:r>
              <a:rPr lang="en-US" altLang="en-US" sz="3200">
                <a:solidFill>
                  <a:srgbClr val="CC0000"/>
                </a:solidFill>
                <a:effectLst>
                  <a:outerShdw blurRad="38100" dist="38100" dir="2700000" algn="tl">
                    <a:srgbClr val="000000"/>
                  </a:outerShdw>
                </a:effectLst>
                <a:latin typeface="Agency FB" pitchFamily="2" charset="0"/>
              </a:rPr>
              <a:t>GREAT TRIBULATION</a:t>
            </a:r>
          </a:p>
          <a:p>
            <a:pPr algn="ctr" eaLnBrk="1" hangingPunct="1">
              <a:spcBef>
                <a:spcPct val="50000"/>
              </a:spcBef>
              <a:defRPr/>
            </a:pPr>
            <a:r>
              <a:rPr lang="en-US" altLang="en-US" sz="2400">
                <a:solidFill>
                  <a:srgbClr val="CC0000"/>
                </a:solidFill>
                <a:effectLst>
                  <a:outerShdw blurRad="38100" dist="38100" dir="2700000" algn="tl">
                    <a:srgbClr val="000000"/>
                  </a:outerShdw>
                </a:effectLst>
                <a:latin typeface="Arial Narrow" panose="020B0606020202030204" pitchFamily="34" charset="0"/>
              </a:rPr>
              <a:t>(God deals with Israel)</a:t>
            </a:r>
          </a:p>
        </p:txBody>
      </p:sp>
    </p:spTree>
    <p:extLst>
      <p:ext uri="{BB962C8B-B14F-4D97-AF65-F5344CB8AC3E}">
        <p14:creationId xmlns:p14="http://schemas.microsoft.com/office/powerpoint/2010/main" val="39048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57400" y="495300"/>
            <a:ext cx="8305800" cy="1447800"/>
          </a:xfrm>
        </p:spPr>
        <p:txBody>
          <a:bodyPr/>
          <a:lstStyle/>
          <a:p>
            <a:pPr algn="ctr" eaLnBrk="1" hangingPunct="1"/>
            <a:r>
              <a:rPr lang="en-US" altLang="en-US" b="1" dirty="0">
                <a:solidFill>
                  <a:srgbClr val="FFC000"/>
                </a:solidFill>
              </a:rPr>
              <a:t>Classical View</a:t>
            </a:r>
            <a:br>
              <a:rPr lang="en-US" altLang="en-US" b="1" dirty="0">
                <a:solidFill>
                  <a:srgbClr val="FFC000"/>
                </a:solidFill>
              </a:rPr>
            </a:br>
            <a:r>
              <a:rPr lang="en-US" altLang="en-US" b="1" dirty="0">
                <a:solidFill>
                  <a:srgbClr val="FFC000"/>
                </a:solidFill>
              </a:rPr>
              <a:t>(early church fathers and Reformers)</a:t>
            </a:r>
          </a:p>
        </p:txBody>
      </p:sp>
      <p:sp>
        <p:nvSpPr>
          <p:cNvPr id="50179" name="Text Box 3"/>
          <p:cNvSpPr txBox="1">
            <a:spLocks noChangeArrowheads="1"/>
          </p:cNvSpPr>
          <p:nvPr/>
        </p:nvSpPr>
        <p:spPr bwMode="auto">
          <a:xfrm>
            <a:off x="6312875" y="2505219"/>
            <a:ext cx="4443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3200" b="1" dirty="0">
                <a:solidFill>
                  <a:srgbClr val="FFC000"/>
                </a:solidFill>
                <a:effectLst>
                  <a:outerShdw blurRad="38100" dist="38100" dir="2700000" algn="tl">
                    <a:srgbClr val="000000">
                      <a:alpha val="43137"/>
                    </a:srgbClr>
                  </a:outerShdw>
                </a:effectLst>
              </a:rPr>
              <a:t>CHRIST’S RETURN</a:t>
            </a:r>
            <a:endParaRPr lang="en-US" altLang="en-US" sz="2000" b="1" dirty="0">
              <a:solidFill>
                <a:srgbClr val="FFC000"/>
              </a:solidFill>
              <a:effectLst>
                <a:outerShdw blurRad="38100" dist="38100" dir="2700000" algn="tl">
                  <a:srgbClr val="000000">
                    <a:alpha val="43137"/>
                  </a:srgbClr>
                </a:outerShdw>
              </a:effectLst>
            </a:endParaRPr>
          </a:p>
        </p:txBody>
      </p:sp>
      <p:sp>
        <p:nvSpPr>
          <p:cNvPr id="50180" name="Text Box 4"/>
          <p:cNvSpPr txBox="1">
            <a:spLocks noChangeArrowheads="1"/>
          </p:cNvSpPr>
          <p:nvPr/>
        </p:nvSpPr>
        <p:spPr bwMode="auto">
          <a:xfrm>
            <a:off x="7127630" y="3086954"/>
            <a:ext cx="28135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dirty="0">
                <a:solidFill>
                  <a:srgbClr val="FFC000"/>
                </a:solidFill>
                <a:effectLst>
                  <a:outerShdw blurRad="38100" dist="38100" dir="2700000" algn="tl">
                    <a:srgbClr val="000000">
                      <a:alpha val="43137"/>
                    </a:srgbClr>
                  </a:outerShdw>
                </a:effectLst>
                <a:latin typeface="Agency FB" pitchFamily="2" charset="0"/>
              </a:rPr>
              <a:t>Parousia</a:t>
            </a:r>
          </a:p>
          <a:p>
            <a:pPr algn="ctr" eaLnBrk="1" hangingPunct="1">
              <a:spcBef>
                <a:spcPct val="0"/>
              </a:spcBef>
              <a:buClrTx/>
              <a:buSzTx/>
              <a:buFontTx/>
              <a:buNone/>
            </a:pPr>
            <a:r>
              <a:rPr lang="en-US" altLang="en-US" b="1" dirty="0">
                <a:solidFill>
                  <a:srgbClr val="FFC000"/>
                </a:solidFill>
                <a:effectLst>
                  <a:outerShdw blurRad="38100" dist="38100" dir="2700000" algn="tl">
                    <a:srgbClr val="000000">
                      <a:alpha val="43137"/>
                    </a:srgbClr>
                  </a:outerShdw>
                </a:effectLst>
                <a:latin typeface="Agency FB" pitchFamily="2" charset="0"/>
              </a:rPr>
              <a:t>Apocalypse</a:t>
            </a:r>
          </a:p>
          <a:p>
            <a:pPr algn="ctr" eaLnBrk="1" hangingPunct="1">
              <a:spcBef>
                <a:spcPct val="0"/>
              </a:spcBef>
              <a:buClrTx/>
              <a:buSzTx/>
              <a:buFontTx/>
              <a:buNone/>
            </a:pPr>
            <a:r>
              <a:rPr lang="en-US" altLang="en-US" b="1" dirty="0">
                <a:solidFill>
                  <a:srgbClr val="FFC000"/>
                </a:solidFill>
                <a:effectLst>
                  <a:outerShdw blurRad="38100" dist="38100" dir="2700000" algn="tl">
                    <a:srgbClr val="000000">
                      <a:alpha val="43137"/>
                    </a:srgbClr>
                  </a:outerShdw>
                </a:effectLst>
                <a:latin typeface="Agency FB" pitchFamily="2" charset="0"/>
              </a:rPr>
              <a:t>Epiphany</a:t>
            </a:r>
            <a:endParaRPr lang="en-US" altLang="en-US"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50182" name="Text Box 8"/>
          <p:cNvSpPr txBox="1">
            <a:spLocks noChangeArrowheads="1"/>
          </p:cNvSpPr>
          <p:nvPr/>
        </p:nvSpPr>
        <p:spPr bwMode="auto">
          <a:xfrm>
            <a:off x="1899139" y="617849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3200" dirty="0">
                <a:latin typeface="Impact" panose="020B0806030902050204" pitchFamily="34" charset="0"/>
              </a:rPr>
              <a:t>CHURCH AGE</a:t>
            </a:r>
          </a:p>
        </p:txBody>
      </p:sp>
      <p:sp>
        <p:nvSpPr>
          <p:cNvPr id="50183" name="Line 9"/>
          <p:cNvSpPr>
            <a:spLocks noChangeShapeType="1"/>
          </p:cNvSpPr>
          <p:nvPr/>
        </p:nvSpPr>
        <p:spPr bwMode="auto">
          <a:xfrm>
            <a:off x="4191000" y="6540465"/>
            <a:ext cx="434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Line 10"/>
          <p:cNvSpPr>
            <a:spLocks noChangeShapeType="1"/>
          </p:cNvSpPr>
          <p:nvPr/>
        </p:nvSpPr>
        <p:spPr bwMode="auto">
          <a:xfrm flipV="1">
            <a:off x="8534400" y="5473665"/>
            <a:ext cx="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71" name="Text Box 11"/>
          <p:cNvSpPr txBox="1">
            <a:spLocks noChangeArrowheads="1"/>
          </p:cNvSpPr>
          <p:nvPr/>
        </p:nvSpPr>
        <p:spPr bwMode="auto">
          <a:xfrm>
            <a:off x="5181601" y="5287109"/>
            <a:ext cx="3048000" cy="1077218"/>
          </a:xfrm>
          <a:prstGeom prst="rect">
            <a:avLst/>
          </a:prstGeom>
          <a:solidFill>
            <a:schemeClr val="accent3">
              <a:lumMod val="60000"/>
              <a:lumOff val="40000"/>
            </a:schemeClr>
          </a:solidFill>
          <a:ln w="12700">
            <a:solidFill>
              <a:schemeClr val="tx1"/>
            </a:solidFill>
            <a:miter lim="800000"/>
            <a:headEnd/>
            <a:tailEnd/>
          </a:ln>
          <a:effectLst/>
          <a:extLst/>
        </p:spPr>
        <p:txBody>
          <a:bodyPr>
            <a:spAutoFit/>
          </a:bodyPr>
          <a:lstStyle/>
          <a:p>
            <a:pPr algn="ctr" eaLnBrk="1" hangingPunct="1">
              <a:spcBef>
                <a:spcPct val="50000"/>
              </a:spcBef>
              <a:defRPr/>
            </a:pPr>
            <a:r>
              <a:rPr lang="en-US" altLang="en-US" sz="3200" dirty="0">
                <a:solidFill>
                  <a:srgbClr val="CC0000"/>
                </a:solidFill>
                <a:effectLst>
                  <a:outerShdw blurRad="38100" dist="38100" dir="2700000" algn="tl">
                    <a:srgbClr val="000000"/>
                  </a:outerShdw>
                </a:effectLst>
                <a:latin typeface="Agency FB" pitchFamily="2" charset="0"/>
              </a:rPr>
              <a:t>GREAT TRIBULATION</a:t>
            </a:r>
            <a:endParaRPr lang="en-US" altLang="en-US" sz="2400" dirty="0">
              <a:solidFill>
                <a:srgbClr val="CC0000"/>
              </a:solidFill>
              <a:effectLst>
                <a:outerShdw blurRad="38100" dist="38100" dir="2700000" algn="tl">
                  <a:srgbClr val="000000"/>
                </a:outerShdw>
              </a:effectLst>
              <a:latin typeface="Arial Narrow" panose="020B0606020202030204" pitchFamily="34" charset="0"/>
            </a:endParaRPr>
          </a:p>
        </p:txBody>
      </p:sp>
      <p:sp>
        <p:nvSpPr>
          <p:cNvPr id="50186" name="Rectangle 13"/>
          <p:cNvSpPr>
            <a:spLocks noChangeArrowheads="1"/>
          </p:cNvSpPr>
          <p:nvPr/>
        </p:nvSpPr>
        <p:spPr bwMode="auto">
          <a:xfrm>
            <a:off x="4800600" y="5269527"/>
            <a:ext cx="3048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7" name="Rectangle 14"/>
          <p:cNvSpPr>
            <a:spLocks noChangeArrowheads="1"/>
          </p:cNvSpPr>
          <p:nvPr/>
        </p:nvSpPr>
        <p:spPr bwMode="auto">
          <a:xfrm>
            <a:off x="4495800" y="5269525"/>
            <a:ext cx="2286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8" name="Rectangle 15"/>
          <p:cNvSpPr>
            <a:spLocks noChangeArrowheads="1"/>
          </p:cNvSpPr>
          <p:nvPr/>
        </p:nvSpPr>
        <p:spPr bwMode="auto">
          <a:xfrm>
            <a:off x="4267200" y="5269525"/>
            <a:ext cx="1524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89" name="Rectangle 16"/>
          <p:cNvSpPr>
            <a:spLocks noChangeArrowheads="1"/>
          </p:cNvSpPr>
          <p:nvPr/>
        </p:nvSpPr>
        <p:spPr bwMode="auto">
          <a:xfrm>
            <a:off x="4114800" y="5269526"/>
            <a:ext cx="762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0190" name="Line 17"/>
          <p:cNvSpPr>
            <a:spLocks noChangeShapeType="1"/>
          </p:cNvSpPr>
          <p:nvPr/>
        </p:nvSpPr>
        <p:spPr bwMode="auto">
          <a:xfrm flipH="1">
            <a:off x="8534399" y="4509521"/>
            <a:ext cx="1" cy="8144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4079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en-US"/>
              <a:t> </a:t>
            </a:r>
          </a:p>
        </p:txBody>
      </p:sp>
      <p:sp>
        <p:nvSpPr>
          <p:cNvPr id="15363" name="Rectangle 3"/>
          <p:cNvSpPr>
            <a:spLocks noGrp="1" noChangeArrowheads="1"/>
          </p:cNvSpPr>
          <p:nvPr>
            <p:ph type="body" idx="1"/>
          </p:nvPr>
        </p:nvSpPr>
        <p:spPr/>
        <p:txBody>
          <a:bodyPr>
            <a:normAutofit/>
          </a:bodyPr>
          <a:lstStyle/>
          <a:p>
            <a:r>
              <a:rPr lang="en-US" altLang="en-US" sz="2800" i="1" dirty="0">
                <a:latin typeface="Lucida Sans Unicode" panose="020B0602030504020204" pitchFamily="34" charset="0"/>
                <a:cs typeface="Lucida Sans Unicode" panose="020B0602030504020204" pitchFamily="34" charset="0"/>
              </a:rPr>
              <a:t>What sort of church structure is appropriate?</a:t>
            </a:r>
          </a:p>
          <a:p>
            <a:r>
              <a:rPr lang="en-US" altLang="en-US" sz="2800" i="1" dirty="0">
                <a:latin typeface="Lucida Sans Unicode" panose="020B0602030504020204" pitchFamily="34" charset="0"/>
                <a:cs typeface="Lucida Sans Unicode" panose="020B0602030504020204" pitchFamily="34" charset="0"/>
              </a:rPr>
              <a:t>What kind of leaders are appropriate?</a:t>
            </a:r>
          </a:p>
          <a:p>
            <a:r>
              <a:rPr lang="en-US" altLang="en-US" sz="2800" i="1" dirty="0">
                <a:latin typeface="Lucida Sans Unicode" panose="020B0602030504020204" pitchFamily="34" charset="0"/>
                <a:cs typeface="Lucida Sans Unicode" panose="020B0602030504020204" pitchFamily="34" charset="0"/>
              </a:rPr>
              <a:t>How are leaders to be chosen, and what should be their qualifications?</a:t>
            </a:r>
          </a:p>
          <a:p>
            <a:r>
              <a:rPr lang="en-US" altLang="en-US" sz="2800" i="1" dirty="0">
                <a:latin typeface="Lucida Sans Unicode" panose="020B0602030504020204" pitchFamily="34" charset="0"/>
                <a:cs typeface="Lucida Sans Unicode" panose="020B0602030504020204" pitchFamily="34" charset="0"/>
              </a:rPr>
              <a:t>What vehicle is appropriate for succession?</a:t>
            </a:r>
          </a:p>
        </p:txBody>
      </p:sp>
      <p:sp>
        <p:nvSpPr>
          <p:cNvPr id="15364" name="WordArt 4"/>
          <p:cNvSpPr>
            <a:spLocks noChangeArrowheads="1" noChangeShapeType="1" noTextEdit="1"/>
          </p:cNvSpPr>
          <p:nvPr/>
        </p:nvSpPr>
        <p:spPr bwMode="auto">
          <a:xfrm>
            <a:off x="2004647" y="973668"/>
            <a:ext cx="8229600" cy="122440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FF"/>
                </a:solidFill>
                <a:latin typeface="Arial Black" panose="020B0A04020102020204" pitchFamily="34" charset="0"/>
              </a:rPr>
              <a:t>ECCLESIASTICAL QUESTIONS</a:t>
            </a:r>
          </a:p>
        </p:txBody>
      </p:sp>
    </p:spTree>
    <p:extLst>
      <p:ext uri="{BB962C8B-B14F-4D97-AF65-F5344CB8AC3E}">
        <p14:creationId xmlns:p14="http://schemas.microsoft.com/office/powerpoint/2010/main" val="39711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ctr" eaLnBrk="1" hangingPunct="1">
              <a:defRPr/>
            </a:pPr>
            <a:r>
              <a:rPr lang="en-US" altLang="en-US" sz="4400" dirty="0">
                <a:solidFill>
                  <a:srgbClr val="FFC000"/>
                </a:solidFill>
                <a:effectLst>
                  <a:outerShdw blurRad="38100" dist="38100" dir="2700000" algn="tl">
                    <a:srgbClr val="000000"/>
                  </a:outerShdw>
                </a:effectLst>
                <a:latin typeface="Impact" panose="020B0806030902050204" pitchFamily="34" charset="0"/>
              </a:rPr>
              <a:t>Caught Up to Meet the Lord</a:t>
            </a:r>
            <a:r>
              <a:rPr lang="en-US" altLang="en-US" sz="4400" dirty="0">
                <a:solidFill>
                  <a:srgbClr val="FFC000"/>
                </a:solidFill>
                <a:effectLst>
                  <a:outerShdw blurRad="38100" dist="38100" dir="2700000" algn="tl">
                    <a:srgbClr val="000000"/>
                  </a:outerShdw>
                </a:effectLst>
              </a:rPr>
              <a:t> </a:t>
            </a:r>
            <a:r>
              <a:rPr lang="en-US" altLang="en-US" sz="3200" dirty="0">
                <a:solidFill>
                  <a:srgbClr val="FFC000"/>
                </a:solidFill>
                <a:effectLst>
                  <a:outerShdw blurRad="38100" dist="38100" dir="2700000" algn="tl">
                    <a:srgbClr val="000000"/>
                  </a:outerShdw>
                </a:effectLst>
                <a:latin typeface="Arial" panose="020B0604020202020204" pitchFamily="34" charset="0"/>
              </a:rPr>
              <a:t>(4:17)</a:t>
            </a:r>
          </a:p>
        </p:txBody>
      </p:sp>
      <p:sp>
        <p:nvSpPr>
          <p:cNvPr id="126979" name="Rectangle 3"/>
          <p:cNvSpPr>
            <a:spLocks noGrp="1" noChangeArrowheads="1"/>
          </p:cNvSpPr>
          <p:nvPr>
            <p:ph type="body" idx="1"/>
          </p:nvPr>
        </p:nvSpPr>
        <p:spPr>
          <a:xfrm>
            <a:off x="1154954" y="2603500"/>
            <a:ext cx="10099200" cy="3674208"/>
          </a:xfrm>
        </p:spPr>
        <p:txBody>
          <a:bodyPr>
            <a:normAutofit lnSpcReduction="10000"/>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outerShdw>
                </a:effectLst>
                <a:latin typeface="Eras Demi ITC" pitchFamily="34" charset="0"/>
              </a:rPr>
              <a:t>The Greek verb </a:t>
            </a:r>
            <a:r>
              <a:rPr lang="en-US" altLang="en-US" sz="2800" b="1" dirty="0">
                <a:solidFill>
                  <a:srgbClr val="FF0000"/>
                </a:solidFill>
                <a:effectLst>
                  <a:outerShdw blurRad="38100" dist="38100" dir="2700000" algn="tl">
                    <a:srgbClr val="000000"/>
                  </a:outerShdw>
                </a:effectLst>
                <a:latin typeface="Greekth" panose="02020803070505020304" pitchFamily="18" charset="0"/>
              </a:rPr>
              <a:t>a]</a:t>
            </a:r>
            <a:r>
              <a:rPr lang="en-US" altLang="en-US" sz="2800" b="1" dirty="0" err="1">
                <a:solidFill>
                  <a:srgbClr val="FF0000"/>
                </a:solidFill>
                <a:effectLst>
                  <a:outerShdw blurRad="38100" dist="38100" dir="2700000" algn="tl">
                    <a:srgbClr val="000000"/>
                  </a:outerShdw>
                </a:effectLst>
                <a:latin typeface="Greekth" panose="02020803070505020304" pitchFamily="18" charset="0"/>
              </a:rPr>
              <a:t>rpa</a:t>
            </a:r>
            <a:r>
              <a:rPr lang="en-US" altLang="en-US" sz="2800" b="1" dirty="0">
                <a:solidFill>
                  <a:srgbClr val="FF0000"/>
                </a:solidFill>
                <a:effectLst>
                  <a:outerShdw blurRad="38100" dist="38100" dir="2700000" algn="tl">
                    <a:srgbClr val="000000"/>
                  </a:outerShdw>
                </a:effectLst>
                <a:latin typeface="Greekth" panose="02020803070505020304" pitchFamily="18" charset="0"/>
              </a:rPr>
              <a:t>&lt;</a:t>
            </a:r>
            <a:r>
              <a:rPr lang="en-US" altLang="en-US" sz="2800" b="1" dirty="0" err="1">
                <a:solidFill>
                  <a:srgbClr val="FF0000"/>
                </a:solidFill>
                <a:effectLst>
                  <a:outerShdw blurRad="38100" dist="38100" dir="2700000" algn="tl">
                    <a:srgbClr val="000000"/>
                  </a:outerShdw>
                </a:effectLst>
                <a:latin typeface="Greekth" panose="02020803070505020304" pitchFamily="18" charset="0"/>
              </a:rPr>
              <a:t>zw</a:t>
            </a:r>
            <a:r>
              <a:rPr lang="en-US" altLang="en-US" sz="2800" b="1" dirty="0">
                <a:solidFill>
                  <a:srgbClr val="FF0000"/>
                </a:solidFill>
                <a:effectLst>
                  <a:outerShdw blurRad="38100" dist="38100" dir="2700000" algn="tl">
                    <a:srgbClr val="000000"/>
                  </a:outerShdw>
                </a:effectLst>
                <a:latin typeface="Eras Demi ITC" pitchFamily="34" charset="0"/>
              </a:rPr>
              <a:t> </a:t>
            </a:r>
            <a:r>
              <a:rPr lang="en-US" altLang="en-US" sz="2800" b="1" dirty="0">
                <a:solidFill>
                  <a:srgbClr val="FF0000"/>
                </a:solidFill>
                <a:effectLst>
                  <a:outerShdw blurRad="38100" dist="38100" dir="2700000" algn="tl">
                    <a:srgbClr val="000000"/>
                  </a:outerShdw>
                </a:effectLst>
                <a:latin typeface="Arial" panose="020B0604020202020204" pitchFamily="34" charset="0"/>
              </a:rPr>
              <a:t>(= to be snatched up)</a:t>
            </a:r>
            <a:r>
              <a:rPr lang="en-US" altLang="en-US" sz="2800" b="1" dirty="0">
                <a:solidFill>
                  <a:srgbClr val="FF0000"/>
                </a:solidFill>
                <a:effectLst>
                  <a:outerShdw blurRad="38100" dist="38100" dir="2700000" algn="tl">
                    <a:srgbClr val="000000"/>
                  </a:outerShdw>
                </a:effectLst>
                <a:latin typeface="Eras Demi ITC" pitchFamily="34" charset="0"/>
              </a:rPr>
              <a:t> was translated in the Latin Vulgate as </a:t>
            </a:r>
            <a:r>
              <a:rPr lang="en-US" altLang="en-US" sz="2800" b="1" i="1" dirty="0" err="1">
                <a:solidFill>
                  <a:srgbClr val="FF0000"/>
                </a:solidFill>
                <a:effectLst>
                  <a:outerShdw blurRad="38100" dist="38100" dir="2700000" algn="tl">
                    <a:srgbClr val="000000"/>
                  </a:outerShdw>
                </a:effectLst>
                <a:latin typeface="Eras Demi ITC" pitchFamily="34" charset="0"/>
              </a:rPr>
              <a:t>rapio</a:t>
            </a:r>
            <a:r>
              <a:rPr lang="en-US" altLang="en-US" sz="2800" b="1" dirty="0">
                <a:solidFill>
                  <a:srgbClr val="FF0000"/>
                </a:solidFill>
                <a:effectLst>
                  <a:outerShdw blurRad="38100" dist="38100" dir="2700000" algn="tl">
                    <a:srgbClr val="000000"/>
                  </a:outerShdw>
                </a:effectLst>
                <a:latin typeface="Eras Demi ITC" pitchFamily="34" charset="0"/>
              </a:rPr>
              <a:t>, which is the origin of the coinage “rapture.”</a:t>
            </a:r>
          </a:p>
          <a:p>
            <a:pPr eaLnBrk="1" hangingPunct="1">
              <a:defRPr/>
            </a:pPr>
            <a:r>
              <a:rPr lang="en-US" altLang="en-US" sz="2400" i="1" dirty="0">
                <a:solidFill>
                  <a:schemeClr val="tx1"/>
                </a:solidFill>
              </a:rPr>
              <a:t>The verb </a:t>
            </a:r>
            <a:r>
              <a:rPr lang="en-US" altLang="en-US" sz="2400" dirty="0">
                <a:solidFill>
                  <a:schemeClr val="tx1"/>
                </a:solidFill>
                <a:latin typeface="Greekth" panose="02020803070505020304" pitchFamily="18" charset="0"/>
              </a:rPr>
              <a:t>a]pa&lt;</a:t>
            </a:r>
            <a:r>
              <a:rPr lang="en-US" altLang="en-US" sz="2400" dirty="0" err="1">
                <a:solidFill>
                  <a:schemeClr val="tx1"/>
                </a:solidFill>
                <a:latin typeface="Greekth" panose="02020803070505020304" pitchFamily="18" charset="0"/>
              </a:rPr>
              <a:t>nthsij</a:t>
            </a:r>
            <a:r>
              <a:rPr lang="en-US" altLang="en-US" sz="2400" i="1" dirty="0">
                <a:solidFill>
                  <a:schemeClr val="tx1"/>
                </a:solidFill>
              </a:rPr>
              <a:t> (= the act of meeting someone) is a technical term for the civic custom of welcoming important visitors to a city or the triumphant entry of a new ruler into the capital (cf. Mt. 25:6; Ac. 28:15).</a:t>
            </a:r>
          </a:p>
          <a:p>
            <a:pPr eaLnBrk="1" hangingPunct="1">
              <a:defRPr/>
            </a:pPr>
            <a:r>
              <a:rPr lang="en-US" altLang="en-US" sz="2400" i="1" dirty="0">
                <a:solidFill>
                  <a:schemeClr val="tx1"/>
                </a:solidFill>
              </a:rPr>
              <a:t>It describes believers rising in the air to welcome Christ and escort him back to the earth.</a:t>
            </a:r>
          </a:p>
        </p:txBody>
      </p:sp>
    </p:spTree>
    <p:extLst>
      <p:ext uri="{BB962C8B-B14F-4D97-AF65-F5344CB8AC3E}">
        <p14:creationId xmlns:p14="http://schemas.microsoft.com/office/powerpoint/2010/main" val="326015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28800" y="609600"/>
            <a:ext cx="8639908" cy="1143000"/>
          </a:xfrm>
        </p:spPr>
        <p:txBody>
          <a:bodyPr/>
          <a:lstStyle/>
          <a:p>
            <a:pPr algn="ctr" eaLnBrk="1" hangingPunct="1"/>
            <a:r>
              <a:rPr lang="en-US" altLang="en-US" b="1" dirty="0">
                <a:solidFill>
                  <a:srgbClr val="FFC000"/>
                </a:solidFill>
              </a:rPr>
              <a:t>Dispensational View (1830s and later) </a:t>
            </a:r>
          </a:p>
        </p:txBody>
      </p:sp>
      <p:sp>
        <p:nvSpPr>
          <p:cNvPr id="59395" name="Text Box 3"/>
          <p:cNvSpPr txBox="1">
            <a:spLocks noChangeArrowheads="1"/>
          </p:cNvSpPr>
          <p:nvPr/>
        </p:nvSpPr>
        <p:spPr bwMode="auto">
          <a:xfrm>
            <a:off x="4780084" y="2239962"/>
            <a:ext cx="36576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3200" dirty="0"/>
              <a:t>Christ’s Return</a:t>
            </a:r>
          </a:p>
          <a:p>
            <a:pPr algn="ctr" eaLnBrk="1" hangingPunct="1">
              <a:spcBef>
                <a:spcPct val="50000"/>
              </a:spcBef>
              <a:buClrTx/>
              <a:buSzTx/>
              <a:buFontTx/>
              <a:buNone/>
            </a:pPr>
            <a:r>
              <a:rPr lang="en-US" altLang="en-US" sz="2000" dirty="0"/>
              <a:t>(in two phases)</a:t>
            </a:r>
          </a:p>
        </p:txBody>
      </p:sp>
      <p:sp>
        <p:nvSpPr>
          <p:cNvPr id="59396" name="Text Box 4"/>
          <p:cNvSpPr txBox="1">
            <a:spLocks noChangeArrowheads="1"/>
          </p:cNvSpPr>
          <p:nvPr/>
        </p:nvSpPr>
        <p:spPr bwMode="auto">
          <a:xfrm>
            <a:off x="3733800" y="3185319"/>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b="1" i="1" dirty="0">
                <a:solidFill>
                  <a:srgbClr val="FFC000"/>
                </a:solidFill>
                <a:effectLst>
                  <a:outerShdw blurRad="38100" dist="38100" dir="2700000" algn="tl">
                    <a:srgbClr val="000000">
                      <a:alpha val="43137"/>
                    </a:srgbClr>
                  </a:outerShdw>
                </a:effectLst>
                <a:latin typeface="Arial Narrow" panose="020B0606020202030204" pitchFamily="34" charset="0"/>
              </a:rPr>
              <a:t>APANTESIS???		    		</a:t>
            </a:r>
            <a:endParaRPr lang="en-US" altLang="en-US"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59397" name="Line 5"/>
          <p:cNvSpPr>
            <a:spLocks noChangeShapeType="1"/>
          </p:cNvSpPr>
          <p:nvPr/>
        </p:nvSpPr>
        <p:spPr bwMode="auto">
          <a:xfrm>
            <a:off x="4308231" y="22860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8" name="Line 6"/>
          <p:cNvSpPr>
            <a:spLocks noChangeShapeType="1"/>
          </p:cNvSpPr>
          <p:nvPr/>
        </p:nvSpPr>
        <p:spPr bwMode="auto">
          <a:xfrm>
            <a:off x="8382000" y="22860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flipV="1">
            <a:off x="4572000" y="2270919"/>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Text Box 8"/>
          <p:cNvSpPr txBox="1">
            <a:spLocks noChangeArrowheads="1"/>
          </p:cNvSpPr>
          <p:nvPr/>
        </p:nvSpPr>
        <p:spPr bwMode="auto">
          <a:xfrm>
            <a:off x="1828800" y="3947319"/>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3200">
                <a:latin typeface="Impact" panose="020B0806030902050204" pitchFamily="34" charset="0"/>
              </a:rPr>
              <a:t>CHURCH AGE</a:t>
            </a:r>
          </a:p>
        </p:txBody>
      </p:sp>
      <p:sp>
        <p:nvSpPr>
          <p:cNvPr id="59401" name="Line 9"/>
          <p:cNvSpPr>
            <a:spLocks noChangeShapeType="1"/>
          </p:cNvSpPr>
          <p:nvPr/>
        </p:nvSpPr>
        <p:spPr bwMode="auto">
          <a:xfrm>
            <a:off x="4038600" y="4260484"/>
            <a:ext cx="53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Line 10"/>
          <p:cNvSpPr>
            <a:spLocks noChangeShapeType="1"/>
          </p:cNvSpPr>
          <p:nvPr/>
        </p:nvSpPr>
        <p:spPr bwMode="auto">
          <a:xfrm flipV="1">
            <a:off x="4572000" y="3703638"/>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3" name="Text Box 11"/>
          <p:cNvSpPr txBox="1">
            <a:spLocks noChangeArrowheads="1"/>
          </p:cNvSpPr>
          <p:nvPr/>
        </p:nvSpPr>
        <p:spPr bwMode="auto">
          <a:xfrm>
            <a:off x="4953000" y="3841016"/>
            <a:ext cx="3429000" cy="1631216"/>
          </a:xfrm>
          <a:prstGeom prst="rect">
            <a:avLst/>
          </a:prstGeom>
          <a:solidFill>
            <a:schemeClr val="accent3">
              <a:lumMod val="60000"/>
              <a:lumOff val="40000"/>
            </a:schemeClr>
          </a:solidFill>
          <a:ln w="12700">
            <a:solidFill>
              <a:schemeClr val="tx1"/>
            </a:solidFill>
            <a:miter lim="800000"/>
            <a:headEnd/>
            <a:tailEnd/>
          </a:ln>
          <a:effectLst/>
          <a:extLst/>
        </p:spPr>
        <p:txBody>
          <a:bodyPr>
            <a:spAutoFit/>
          </a:bodyPr>
          <a:lstStyle/>
          <a:p>
            <a:pPr algn="ctr" eaLnBrk="1" hangingPunct="1">
              <a:spcBef>
                <a:spcPct val="50000"/>
              </a:spcBef>
              <a:defRPr/>
            </a:pPr>
            <a:r>
              <a:rPr lang="en-US" altLang="en-US" sz="3200" dirty="0">
                <a:solidFill>
                  <a:srgbClr val="CC0000"/>
                </a:solidFill>
                <a:effectLst>
                  <a:outerShdw blurRad="38100" dist="38100" dir="2700000" algn="tl">
                    <a:srgbClr val="000000"/>
                  </a:outerShdw>
                </a:effectLst>
                <a:latin typeface="Agency FB" pitchFamily="2" charset="0"/>
              </a:rPr>
              <a:t>GREAT TRIBULATION</a:t>
            </a:r>
          </a:p>
          <a:p>
            <a:pPr algn="ctr" eaLnBrk="1" hangingPunct="1">
              <a:spcBef>
                <a:spcPct val="50000"/>
              </a:spcBef>
              <a:defRPr/>
            </a:pPr>
            <a:r>
              <a:rPr lang="en-US" altLang="en-US" sz="2400" dirty="0">
                <a:solidFill>
                  <a:srgbClr val="CC0000"/>
                </a:solidFill>
                <a:effectLst>
                  <a:outerShdw blurRad="38100" dist="38100" dir="2700000" algn="tl">
                    <a:srgbClr val="000000"/>
                  </a:outerShdw>
                </a:effectLst>
                <a:latin typeface="Arial Narrow" panose="020B0606020202030204" pitchFamily="34" charset="0"/>
              </a:rPr>
              <a:t>(God deals with Israel???)</a:t>
            </a:r>
          </a:p>
        </p:txBody>
      </p:sp>
      <p:sp>
        <p:nvSpPr>
          <p:cNvPr id="59404" name="Text Box 12"/>
          <p:cNvSpPr txBox="1">
            <a:spLocks noChangeArrowheads="1"/>
          </p:cNvSpPr>
          <p:nvPr/>
        </p:nvSpPr>
        <p:spPr bwMode="auto">
          <a:xfrm>
            <a:off x="457200" y="5517416"/>
            <a:ext cx="1143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2400" i="1" dirty="0"/>
              <a:t>A fundamental problem with the dispensational view is the actual Greek vocabulary in 1 Th. 4:17, which seems to refer to Christ’s coming to the earth, not his coming in mid-air with a return to the </a:t>
            </a:r>
            <a:r>
              <a:rPr lang="en-US" altLang="en-US" sz="2400" i="1" dirty="0" err="1"/>
              <a:t>heavenlies</a:t>
            </a:r>
            <a:r>
              <a:rPr lang="en-US" altLang="en-US" sz="2400" i="1" dirty="0"/>
              <a:t>.</a:t>
            </a:r>
          </a:p>
        </p:txBody>
      </p:sp>
    </p:spTree>
    <p:extLst>
      <p:ext uri="{BB962C8B-B14F-4D97-AF65-F5344CB8AC3E}">
        <p14:creationId xmlns:p14="http://schemas.microsoft.com/office/powerpoint/2010/main" val="986189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495300"/>
            <a:ext cx="8305800" cy="1447800"/>
          </a:xfrm>
        </p:spPr>
        <p:txBody>
          <a:bodyPr/>
          <a:lstStyle/>
          <a:p>
            <a:pPr algn="ctr" eaLnBrk="1" hangingPunct="1"/>
            <a:r>
              <a:rPr lang="en-US" altLang="en-US" b="1" dirty="0">
                <a:solidFill>
                  <a:srgbClr val="FFC000"/>
                </a:solidFill>
              </a:rPr>
              <a:t>Classical View</a:t>
            </a:r>
            <a:br>
              <a:rPr lang="en-US" altLang="en-US" b="1" dirty="0">
                <a:solidFill>
                  <a:srgbClr val="FFC000"/>
                </a:solidFill>
              </a:rPr>
            </a:br>
            <a:r>
              <a:rPr lang="en-US" altLang="en-US" b="1" dirty="0">
                <a:solidFill>
                  <a:srgbClr val="FFC000"/>
                </a:solidFill>
              </a:rPr>
              <a:t>(early church fathers and Reformers)</a:t>
            </a:r>
          </a:p>
        </p:txBody>
      </p:sp>
      <p:sp>
        <p:nvSpPr>
          <p:cNvPr id="60419" name="Text Box 3"/>
          <p:cNvSpPr txBox="1">
            <a:spLocks noChangeArrowheads="1"/>
          </p:cNvSpPr>
          <p:nvPr/>
        </p:nvSpPr>
        <p:spPr bwMode="auto">
          <a:xfrm>
            <a:off x="6629400" y="2680444"/>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3200" dirty="0"/>
              <a:t>Christ’s Return</a:t>
            </a:r>
            <a:endParaRPr lang="en-US" altLang="en-US" sz="2000" dirty="0"/>
          </a:p>
        </p:txBody>
      </p:sp>
      <p:sp>
        <p:nvSpPr>
          <p:cNvPr id="60420" name="Text Box 4"/>
          <p:cNvSpPr txBox="1">
            <a:spLocks noChangeArrowheads="1"/>
          </p:cNvSpPr>
          <p:nvPr/>
        </p:nvSpPr>
        <p:spPr bwMode="auto">
          <a:xfrm>
            <a:off x="7467600" y="41809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400" b="1" i="1" dirty="0">
                <a:solidFill>
                  <a:srgbClr val="FFC000"/>
                </a:solidFill>
                <a:effectLst>
                  <a:outerShdw blurRad="38100" dist="38100" dir="2700000" algn="tl">
                    <a:srgbClr val="000000">
                      <a:alpha val="43137"/>
                    </a:srgbClr>
                  </a:outerShdw>
                </a:effectLst>
                <a:latin typeface="Arial Narrow" panose="020B0606020202030204" pitchFamily="34" charset="0"/>
              </a:rPr>
              <a:t>APANTESIS!</a:t>
            </a:r>
          </a:p>
        </p:txBody>
      </p:sp>
      <p:sp>
        <p:nvSpPr>
          <p:cNvPr id="60421" name="Line 5"/>
          <p:cNvSpPr>
            <a:spLocks noChangeShapeType="1"/>
          </p:cNvSpPr>
          <p:nvPr/>
        </p:nvSpPr>
        <p:spPr bwMode="auto">
          <a:xfrm>
            <a:off x="8458200" y="3342738"/>
            <a:ext cx="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Text Box 6"/>
          <p:cNvSpPr txBox="1">
            <a:spLocks noChangeArrowheads="1"/>
          </p:cNvSpPr>
          <p:nvPr/>
        </p:nvSpPr>
        <p:spPr bwMode="auto">
          <a:xfrm>
            <a:off x="1828800" y="5782754"/>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sz="3200" dirty="0">
                <a:latin typeface="Impact" panose="020B0806030902050204" pitchFamily="34" charset="0"/>
              </a:rPr>
              <a:t>CHURCH AGE</a:t>
            </a:r>
          </a:p>
        </p:txBody>
      </p:sp>
      <p:sp>
        <p:nvSpPr>
          <p:cNvPr id="60423" name="Line 7"/>
          <p:cNvSpPr>
            <a:spLocks noChangeShapeType="1"/>
          </p:cNvSpPr>
          <p:nvPr/>
        </p:nvSpPr>
        <p:spPr bwMode="auto">
          <a:xfrm>
            <a:off x="4114800" y="6090139"/>
            <a:ext cx="434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Line 8"/>
          <p:cNvSpPr>
            <a:spLocks noChangeShapeType="1"/>
          </p:cNvSpPr>
          <p:nvPr/>
        </p:nvSpPr>
        <p:spPr bwMode="auto">
          <a:xfrm flipV="1">
            <a:off x="8458200" y="5023339"/>
            <a:ext cx="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5" name="Text Box 9"/>
          <p:cNvSpPr txBox="1">
            <a:spLocks noChangeArrowheads="1"/>
          </p:cNvSpPr>
          <p:nvPr/>
        </p:nvSpPr>
        <p:spPr bwMode="auto">
          <a:xfrm>
            <a:off x="5181600" y="4766653"/>
            <a:ext cx="3048000" cy="1077218"/>
          </a:xfrm>
          <a:prstGeom prst="rect">
            <a:avLst/>
          </a:prstGeom>
          <a:solidFill>
            <a:schemeClr val="accent3">
              <a:lumMod val="60000"/>
              <a:lumOff val="40000"/>
            </a:schemeClr>
          </a:solidFill>
          <a:ln w="12700">
            <a:solidFill>
              <a:schemeClr val="tx1"/>
            </a:solidFill>
            <a:miter lim="800000"/>
            <a:headEnd/>
            <a:tailEnd/>
          </a:ln>
          <a:effectLst/>
          <a:extLst/>
        </p:spPr>
        <p:txBody>
          <a:bodyPr>
            <a:spAutoFit/>
          </a:bodyPr>
          <a:lstStyle/>
          <a:p>
            <a:pPr algn="ctr" eaLnBrk="1" hangingPunct="1">
              <a:spcBef>
                <a:spcPct val="50000"/>
              </a:spcBef>
              <a:defRPr/>
            </a:pPr>
            <a:r>
              <a:rPr lang="en-US" altLang="en-US" sz="3200" dirty="0">
                <a:solidFill>
                  <a:srgbClr val="CC0000"/>
                </a:solidFill>
                <a:effectLst>
                  <a:outerShdw blurRad="38100" dist="38100" dir="2700000" algn="tl">
                    <a:srgbClr val="000000"/>
                  </a:outerShdw>
                </a:effectLst>
                <a:latin typeface="Agency FB" pitchFamily="2" charset="0"/>
              </a:rPr>
              <a:t>GREAT TRIBULATION</a:t>
            </a:r>
            <a:endParaRPr lang="en-US" altLang="en-US" sz="2400" dirty="0">
              <a:solidFill>
                <a:srgbClr val="CC0000"/>
              </a:solidFill>
              <a:effectLst>
                <a:outerShdw blurRad="38100" dist="38100" dir="2700000" algn="tl">
                  <a:srgbClr val="000000"/>
                </a:outerShdw>
              </a:effectLst>
              <a:latin typeface="Arial Narrow" panose="020B0606020202030204" pitchFamily="34" charset="0"/>
            </a:endParaRPr>
          </a:p>
        </p:txBody>
      </p:sp>
      <p:sp>
        <p:nvSpPr>
          <p:cNvPr id="60426" name="Rectangle 10"/>
          <p:cNvSpPr>
            <a:spLocks noChangeArrowheads="1"/>
          </p:cNvSpPr>
          <p:nvPr/>
        </p:nvSpPr>
        <p:spPr bwMode="auto">
          <a:xfrm>
            <a:off x="4818185" y="4766653"/>
            <a:ext cx="3048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7" name="Rectangle 11"/>
          <p:cNvSpPr>
            <a:spLocks noChangeArrowheads="1"/>
          </p:cNvSpPr>
          <p:nvPr/>
        </p:nvSpPr>
        <p:spPr bwMode="auto">
          <a:xfrm>
            <a:off x="4513385" y="4766653"/>
            <a:ext cx="2286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8" name="Rectangle 12"/>
          <p:cNvSpPr>
            <a:spLocks noChangeArrowheads="1"/>
          </p:cNvSpPr>
          <p:nvPr/>
        </p:nvSpPr>
        <p:spPr bwMode="auto">
          <a:xfrm>
            <a:off x="4302370" y="4766653"/>
            <a:ext cx="1524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29" name="Rectangle 13"/>
          <p:cNvSpPr>
            <a:spLocks noChangeArrowheads="1"/>
          </p:cNvSpPr>
          <p:nvPr/>
        </p:nvSpPr>
        <p:spPr bwMode="auto">
          <a:xfrm>
            <a:off x="4152900" y="4766653"/>
            <a:ext cx="76200" cy="6096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0430" name="Line 14"/>
          <p:cNvSpPr>
            <a:spLocks noChangeShapeType="1"/>
          </p:cNvSpPr>
          <p:nvPr/>
        </p:nvSpPr>
        <p:spPr bwMode="auto">
          <a:xfrm>
            <a:off x="8686800" y="5099539"/>
            <a:ext cx="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5987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C000"/>
                </a:solidFill>
                <a:effectLst>
                  <a:outerShdw blurRad="38100" dist="38100" dir="2700000" algn="tl">
                    <a:srgbClr val="000000">
                      <a:alpha val="43137"/>
                    </a:srgbClr>
                  </a:outerShdw>
                </a:effectLst>
              </a:rPr>
              <a:t>2 Thessalonians</a:t>
            </a:r>
          </a:p>
        </p:txBody>
      </p:sp>
    </p:spTree>
    <p:extLst>
      <p:ext uri="{BB962C8B-B14F-4D97-AF65-F5344CB8AC3E}">
        <p14:creationId xmlns:p14="http://schemas.microsoft.com/office/powerpoint/2010/main" val="2771325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16631" y="1"/>
            <a:ext cx="12212663" cy="6882718"/>
          </a:xfrm>
        </p:spPr>
      </p:pic>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44</a:t>
            </a:fld>
            <a:endParaRPr lang="en-US"/>
          </a:p>
        </p:txBody>
      </p:sp>
      <p:sp>
        <p:nvSpPr>
          <p:cNvPr id="7" name="Title 1"/>
          <p:cNvSpPr txBox="1">
            <a:spLocks/>
          </p:cNvSpPr>
          <p:nvPr/>
        </p:nvSpPr>
        <p:spPr bwMode="auto">
          <a:xfrm>
            <a:off x="-16632" y="5470358"/>
            <a:ext cx="12208631" cy="88599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dirty="0"/>
              <a:t>1</a:t>
            </a:r>
            <a:r>
              <a:rPr lang="en-US" baseline="30000" dirty="0"/>
              <a:t>st</a:t>
            </a:r>
            <a:r>
              <a:rPr lang="en-US" dirty="0"/>
              <a:t> century Roman Market at Thessalonica</a:t>
            </a:r>
          </a:p>
        </p:txBody>
      </p:sp>
    </p:spTree>
    <p:extLst>
      <p:ext uri="{BB962C8B-B14F-4D97-AF65-F5344CB8AC3E}">
        <p14:creationId xmlns:p14="http://schemas.microsoft.com/office/powerpoint/2010/main" val="764866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19098" y="679572"/>
            <a:ext cx="10352541" cy="1171811"/>
          </a:xfrm>
        </p:spPr>
        <p:txBody>
          <a:bodyPr>
            <a:normAutofit/>
          </a:bodyPr>
          <a:lstStyle/>
          <a:p>
            <a:pPr algn="ctr">
              <a:defRPr/>
            </a:pPr>
            <a:r>
              <a:rPr lang="en-US" altLang="en-US" sz="4800" b="1" dirty="0">
                <a:solidFill>
                  <a:srgbClr val="FFC000"/>
                </a:solidFill>
                <a:effectLst>
                  <a:outerShdw blurRad="38100" dist="38100" dir="2700000" algn="tl">
                    <a:srgbClr val="000000">
                      <a:alpha val="43137"/>
                    </a:srgbClr>
                  </a:outerShdw>
                </a:effectLst>
              </a:rPr>
              <a:t>The Follow-up Letter</a:t>
            </a:r>
            <a:endParaRPr lang="en-US" altLang="en-US" sz="4800" dirty="0">
              <a:solidFill>
                <a:schemeClr val="bg2"/>
              </a:solidFill>
              <a:effectLst>
                <a:outerShdw blurRad="38100" dist="38100" dir="2700000" algn="tl">
                  <a:srgbClr val="000000"/>
                </a:outerShdw>
              </a:effectLst>
              <a:latin typeface="Impact" panose="020B0806030902050204" pitchFamily="34" charset="0"/>
            </a:endParaRPr>
          </a:p>
        </p:txBody>
      </p:sp>
      <p:sp>
        <p:nvSpPr>
          <p:cNvPr id="156675" name="Rectangle 3"/>
          <p:cNvSpPr>
            <a:spLocks noGrp="1" noChangeArrowheads="1"/>
          </p:cNvSpPr>
          <p:nvPr>
            <p:ph idx="1"/>
          </p:nvPr>
        </p:nvSpPr>
        <p:spPr>
          <a:xfrm>
            <a:off x="1037493" y="2356338"/>
            <a:ext cx="10495746" cy="4324680"/>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The second Thessalonian letter seems to have been written soon after the first one, for Paul is at pains to correct some misunderstanding.</a:t>
            </a:r>
          </a:p>
          <a:p>
            <a:pPr eaLnBrk="1" hangingPunct="1">
              <a:lnSpc>
                <a:spcPct val="90000"/>
              </a:lnSpc>
              <a:defRPr/>
            </a:pPr>
            <a:r>
              <a:rPr lang="en-US" altLang="en-US" sz="2400" i="1" dirty="0">
                <a:solidFill>
                  <a:schemeClr val="tx1"/>
                </a:solidFill>
              </a:rPr>
              <a:t>Hence, Paul wrote this letter from Corinth, too.</a:t>
            </a:r>
          </a:p>
          <a:p>
            <a:pPr eaLnBrk="1" hangingPunct="1">
              <a:lnSpc>
                <a:spcPct val="90000"/>
              </a:lnSpc>
              <a:defRPr/>
            </a:pPr>
            <a:r>
              <a:rPr lang="en-US" altLang="en-US" sz="2400" i="1" dirty="0">
                <a:solidFill>
                  <a:schemeClr val="tx1"/>
                </a:solidFill>
              </a:rPr>
              <a:t>In his first letter, Paul had spoken of the “Day of the Lord,” a future day of destruction for those spiritually asleep but a day of salvation for those spiritually awake . Some believers seem to have assumed that the Day of Yahweh had already arrived.</a:t>
            </a:r>
          </a:p>
          <a:p>
            <a:pPr>
              <a:lnSpc>
                <a:spcPct val="90000"/>
              </a:lnSpc>
              <a:defRPr/>
            </a:pPr>
            <a:r>
              <a:rPr lang="en-US" altLang="en-US" sz="2400" i="1" dirty="0">
                <a:solidFill>
                  <a:schemeClr val="tx1"/>
                </a:solidFill>
              </a:rPr>
              <a:t>Also, some believers had stopped working, possibly thinking it was now unnecessary in view of the soon return of Christ.</a:t>
            </a:r>
          </a:p>
          <a:p>
            <a:pPr eaLnBrk="1" hangingPunct="1">
              <a:lnSpc>
                <a:spcPct val="90000"/>
              </a:lnSpc>
              <a:defRPr/>
            </a:pPr>
            <a:r>
              <a:rPr lang="en-US" altLang="en-US" sz="2400" i="1" dirty="0">
                <a:solidFill>
                  <a:schemeClr val="tx1"/>
                </a:solidFill>
              </a:rPr>
              <a:t>Finally, there is the possibility that someone had forged a letter in Paul’s name.</a:t>
            </a:r>
          </a:p>
        </p:txBody>
      </p:sp>
      <p:sp>
        <p:nvSpPr>
          <p:cNvPr id="2" name="Slide Number Placeholder 1"/>
          <p:cNvSpPr>
            <a:spLocks noGrp="1"/>
          </p:cNvSpPr>
          <p:nvPr>
            <p:ph type="sldNum" sz="quarter" idx="12"/>
          </p:nvPr>
        </p:nvSpPr>
        <p:spPr/>
        <p:txBody>
          <a:bodyPr/>
          <a:lstStyle/>
          <a:p>
            <a:fld id="{2AC27A5A-7290-4DE1-BA94-4BE8A8E57DCF}" type="slidenum">
              <a:rPr lang="en-US" smtClean="0"/>
              <a:t>45</a:t>
            </a:fld>
            <a:endParaRPr lang="en-US" dirty="0"/>
          </a:p>
        </p:txBody>
      </p:sp>
    </p:spTree>
    <p:extLst>
      <p:ext uri="{BB962C8B-B14F-4D97-AF65-F5344CB8AC3E}">
        <p14:creationId xmlns:p14="http://schemas.microsoft.com/office/powerpoint/2010/main" val="389108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p:cTn id="13" dur="500" fill="hold"/>
                                        <p:tgtEl>
                                          <p:spTgt spid="1566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66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6675">
                                            <p:txEl>
                                              <p:pRg st="4" end="4"/>
                                            </p:txEl>
                                          </p:spTgt>
                                        </p:tgtEl>
                                        <p:attrNameLst>
                                          <p:attrName>style.visibility</p:attrName>
                                        </p:attrNameLst>
                                      </p:cBhvr>
                                      <p:to>
                                        <p:strVal val="visible"/>
                                      </p:to>
                                    </p:set>
                                    <p:anim calcmode="lin" valueType="num">
                                      <p:cBhvr additive="base">
                                        <p:cTn id="31"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562" y="756139"/>
            <a:ext cx="8769929" cy="1055077"/>
          </a:xfrm>
        </p:spPr>
        <p:txBody>
          <a:bodyPr/>
          <a:lstStyle/>
          <a:p>
            <a:pPr algn="ctr"/>
            <a:r>
              <a:rPr lang="en-US" sz="4800" b="1" dirty="0">
                <a:solidFill>
                  <a:srgbClr val="FFC0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808892" y="2373922"/>
            <a:ext cx="11161435" cy="4234693"/>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God’s final justice will be evident when Christ returns (1:1-12).</a:t>
            </a:r>
          </a:p>
          <a:p>
            <a:r>
              <a:rPr lang="en-US" sz="2400" i="1" dirty="0">
                <a:solidFill>
                  <a:schemeClr val="tx1"/>
                </a:solidFill>
              </a:rPr>
              <a:t>The Thessalonians’ current suffering would be rewarded.</a:t>
            </a:r>
          </a:p>
          <a:p>
            <a:r>
              <a:rPr lang="en-US" sz="2400" i="1" dirty="0">
                <a:solidFill>
                  <a:schemeClr val="tx1"/>
                </a:solidFill>
              </a:rPr>
              <a:t>Their persecutors would be punished.</a:t>
            </a:r>
          </a:p>
          <a:p>
            <a:pPr marL="0" indent="0">
              <a:buNone/>
            </a:pPr>
            <a:r>
              <a:rPr lang="en-US" sz="2800" b="1" dirty="0">
                <a:solidFill>
                  <a:srgbClr val="FF0000"/>
                </a:solidFill>
                <a:effectLst>
                  <a:outerShdw blurRad="38100" dist="38100" dir="2700000" algn="tl">
                    <a:srgbClr val="000000">
                      <a:alpha val="43137"/>
                    </a:srgbClr>
                  </a:outerShdw>
                </a:effectLst>
              </a:rPr>
              <a:t>The Day of the Lord has not yet come (2:1-17):</a:t>
            </a:r>
          </a:p>
          <a:p>
            <a:r>
              <a:rPr lang="en-US" sz="2400" i="1" dirty="0">
                <a:solidFill>
                  <a:schemeClr val="tx1"/>
                </a:solidFill>
              </a:rPr>
              <a:t>Certain things must happen before that day, including a great apostasy and the unveiling of a malignant enemy called the “man of lawlessness”.</a:t>
            </a:r>
          </a:p>
          <a:p>
            <a:r>
              <a:rPr lang="en-US" sz="2400" i="1" dirty="0">
                <a:solidFill>
                  <a:schemeClr val="tx1"/>
                </a:solidFill>
              </a:rPr>
              <a:t>A restraining force (and Paul does not say what it is) now holds back the powers of Satanic chaos.</a:t>
            </a:r>
          </a:p>
        </p:txBody>
      </p:sp>
      <p:sp>
        <p:nvSpPr>
          <p:cNvPr id="4" name="Slide Number Placeholder 3"/>
          <p:cNvSpPr>
            <a:spLocks noGrp="1"/>
          </p:cNvSpPr>
          <p:nvPr>
            <p:ph type="sldNum" sz="quarter" idx="12"/>
          </p:nvPr>
        </p:nvSpPr>
        <p:spPr/>
        <p:txBody>
          <a:bodyPr/>
          <a:lstStyle/>
          <a:p>
            <a:fld id="{2AC27A5A-7290-4DE1-BA94-4BE8A8E57DCF}" type="slidenum">
              <a:rPr lang="en-US" smtClean="0"/>
              <a:t>46</a:t>
            </a:fld>
            <a:endParaRPr lang="en-US" dirty="0"/>
          </a:p>
        </p:txBody>
      </p:sp>
    </p:spTree>
    <p:extLst>
      <p:ext uri="{BB962C8B-B14F-4D97-AF65-F5344CB8AC3E}">
        <p14:creationId xmlns:p14="http://schemas.microsoft.com/office/powerpoint/2010/main" val="376730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62" y="140677"/>
            <a:ext cx="10902461" cy="6506307"/>
          </a:xfrm>
        </p:spPr>
        <p:txBody>
          <a:bodyPr>
            <a:noAutofit/>
          </a:bodyPr>
          <a:lstStyle/>
          <a:p>
            <a:r>
              <a:rPr lang="en-US" sz="2400" i="1" dirty="0">
                <a:solidFill>
                  <a:schemeClr val="tx1"/>
                </a:solidFill>
              </a:rPr>
              <a:t>In view of this coming eschatological trauma, believers must trust in their calling, because God would preserve them.</a:t>
            </a:r>
          </a:p>
          <a:p>
            <a:pPr marL="0" indent="0">
              <a:buNone/>
            </a:pP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Closing (3:1-18):</a:t>
            </a:r>
          </a:p>
          <a:p>
            <a:r>
              <a:rPr lang="en-US" sz="2400" i="1" dirty="0">
                <a:solidFill>
                  <a:schemeClr val="tx1"/>
                </a:solidFill>
              </a:rPr>
              <a:t>Paul requests prayer both for the spread of the gospel and deliverance from enemies.</a:t>
            </a:r>
          </a:p>
          <a:p>
            <a:r>
              <a:rPr lang="en-US" sz="2400" i="1" dirty="0">
                <a:solidFill>
                  <a:schemeClr val="tx1"/>
                </a:solidFill>
              </a:rPr>
              <a:t>He reaffirms his advice in the first letter that the Thessalonians must give themselves to industrious work, just as Paul himself toiled in the cause of the gospel.</a:t>
            </a:r>
          </a:p>
          <a:p>
            <a:r>
              <a:rPr lang="en-US" sz="2400" i="1" dirty="0">
                <a:solidFill>
                  <a:schemeClr val="tx1"/>
                </a:solidFill>
              </a:rPr>
              <a:t>Finally, he signed off in his own hand (apparently the letter was drafted by an amanuensis), and his personal signature now would become a validating mark in all his letters.</a:t>
            </a:r>
          </a:p>
          <a:p>
            <a:pPr marL="0" indent="0">
              <a:buNone/>
            </a:pP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t>47</a:t>
            </a:fld>
            <a:endParaRPr lang="en-US" dirty="0"/>
          </a:p>
        </p:txBody>
      </p:sp>
    </p:spTree>
    <p:extLst>
      <p:ext uri="{BB962C8B-B14F-4D97-AF65-F5344CB8AC3E}">
        <p14:creationId xmlns:p14="http://schemas.microsoft.com/office/powerpoint/2010/main" val="24333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1981200" y="1898074"/>
            <a:ext cx="5105400" cy="4232564"/>
          </a:xfrm>
        </p:spPr>
        <p:txBody>
          <a:bodyPr>
            <a:normAutofit fontScale="92500" lnSpcReduction="10000"/>
          </a:bodyPr>
          <a:lstStyle/>
          <a:p>
            <a:pPr algn="r" eaLnBrk="1" hangingPunct="1">
              <a:lnSpc>
                <a:spcPct val="90000"/>
              </a:lnSpc>
              <a:buFont typeface="Wingdings" panose="05000000000000000000" pitchFamily="2" charset="2"/>
              <a:buNone/>
              <a:defRPr/>
            </a:pPr>
            <a:r>
              <a:rPr lang="en-US" altLang="en-US" sz="2800" b="1" dirty="0">
                <a:solidFill>
                  <a:srgbClr val="990000"/>
                </a:solidFill>
              </a:rPr>
              <a:t>With the possibility of a forged letter (2:2), Paul adopted the practice of signing off his letters in his own hand, even though he may have used an amanuensis for the actual writing (3:17).</a:t>
            </a:r>
          </a:p>
          <a:p>
            <a:pPr algn="r" eaLnBrk="1" hangingPunct="1">
              <a:lnSpc>
                <a:spcPct val="90000"/>
              </a:lnSpc>
              <a:buFont typeface="Wingdings" panose="05000000000000000000" pitchFamily="2" charset="2"/>
              <a:buNone/>
              <a:defRPr/>
            </a:pPr>
            <a:r>
              <a:rPr lang="en-US" altLang="en-US" sz="2400" i="1" dirty="0">
                <a:solidFill>
                  <a:srgbClr val="9E7100"/>
                </a:solidFill>
                <a:effectLst>
                  <a:outerShdw blurRad="38100" dist="38100" dir="2700000" algn="tl">
                    <a:srgbClr val="000000"/>
                  </a:outerShdw>
                </a:effectLst>
              </a:rPr>
              <a:t>Like the signature of </a:t>
            </a:r>
            <a:r>
              <a:rPr lang="en-US" altLang="en-US" sz="2400" i="1" dirty="0" err="1">
                <a:solidFill>
                  <a:srgbClr val="9E7100"/>
                </a:solidFill>
                <a:effectLst>
                  <a:outerShdw blurRad="38100" dist="38100" dir="2700000" algn="tl">
                    <a:srgbClr val="000000"/>
                  </a:outerShdw>
                </a:effectLst>
              </a:rPr>
              <a:t>Hermas</a:t>
            </a:r>
            <a:r>
              <a:rPr lang="en-US" altLang="en-US" sz="2400" i="1" dirty="0">
                <a:solidFill>
                  <a:srgbClr val="9E7100"/>
                </a:solidFill>
                <a:effectLst>
                  <a:outerShdw blurRad="38100" dist="38100" dir="2700000" algn="tl">
                    <a:srgbClr val="000000"/>
                  </a:outerShdw>
                </a:effectLst>
              </a:rPr>
              <a:t> to the right (AD 250), Paul’s signature was in large script (cf. Galatians 6:11).</a:t>
            </a:r>
          </a:p>
          <a:p>
            <a:pPr algn="r" eaLnBrk="1" hangingPunct="1">
              <a:lnSpc>
                <a:spcPct val="90000"/>
              </a:lnSpc>
              <a:buFont typeface="Wingdings" panose="05000000000000000000" pitchFamily="2" charset="2"/>
              <a:buNone/>
              <a:defRPr/>
            </a:pPr>
            <a:r>
              <a:rPr lang="en-US" altLang="en-US" sz="2400" i="1" dirty="0">
                <a:solidFill>
                  <a:srgbClr val="9E7100"/>
                </a:solidFill>
                <a:effectLst>
                  <a:outerShdw blurRad="38100" dist="38100" dir="2700000" algn="tl">
                    <a:srgbClr val="000000"/>
                  </a:outerShdw>
                </a:effectLst>
              </a:rPr>
              <a:t>His signature was his authentication of the genuineness of his letter.</a:t>
            </a:r>
          </a:p>
        </p:txBody>
      </p:sp>
      <p:pic>
        <p:nvPicPr>
          <p:cNvPr id="158724" name="Picture 4" descr="NewTestament 003 (Chang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1" y="0"/>
            <a:ext cx="3521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Rectangle 5"/>
          <p:cNvSpPr>
            <a:spLocks noGrp="1" noChangeArrowheads="1"/>
          </p:cNvSpPr>
          <p:nvPr>
            <p:ph type="title"/>
          </p:nvPr>
        </p:nvSpPr>
        <p:spPr>
          <a:xfrm>
            <a:off x="1524000" y="824345"/>
            <a:ext cx="5562600" cy="838200"/>
          </a:xfrm>
        </p:spPr>
        <p:txBody>
          <a:bodyPr>
            <a:normAutofit/>
          </a:bodyPr>
          <a:lstStyle/>
          <a:p>
            <a:pPr algn="r" eaLnBrk="1" hangingPunct="1">
              <a:defRPr/>
            </a:pPr>
            <a:r>
              <a:rPr lang="en-US" altLang="en-US" dirty="0">
                <a:solidFill>
                  <a:srgbClr val="800000"/>
                </a:solidFill>
                <a:effectLst>
                  <a:outerShdw blurRad="38100" dist="38100" dir="2700000" algn="tl">
                    <a:srgbClr val="000000"/>
                  </a:outerShdw>
                </a:effectLst>
                <a:latin typeface="Impact" panose="020B0806030902050204" pitchFamily="34" charset="0"/>
              </a:rPr>
              <a:t>PAUL’S OWN SIGNATURE</a:t>
            </a:r>
          </a:p>
        </p:txBody>
      </p:sp>
      <p:sp>
        <p:nvSpPr>
          <p:cNvPr id="82949" name="TextBox 1"/>
          <p:cNvSpPr txBox="1">
            <a:spLocks noChangeArrowheads="1"/>
          </p:cNvSpPr>
          <p:nvPr/>
        </p:nvSpPr>
        <p:spPr bwMode="auto">
          <a:xfrm>
            <a:off x="4636475" y="6477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dirty="0"/>
              <a:t>University of Michigan</a:t>
            </a:r>
          </a:p>
        </p:txBody>
      </p:sp>
    </p:spTree>
    <p:extLst>
      <p:ext uri="{BB962C8B-B14F-4D97-AF65-F5344CB8AC3E}">
        <p14:creationId xmlns:p14="http://schemas.microsoft.com/office/powerpoint/2010/main" val="68174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58724"/>
                                        </p:tgtEl>
                                        <p:attrNameLst>
                                          <p:attrName>style.visibility</p:attrName>
                                        </p:attrNameLst>
                                      </p:cBhvr>
                                      <p:to>
                                        <p:strVal val="visible"/>
                                      </p:to>
                                    </p:set>
                                    <p:animEffect transition="in" filter="randombar(horizontal)">
                                      <p:cBhvr>
                                        <p:cTn id="11" dur="500"/>
                                        <p:tgtEl>
                                          <p:spTgt spid="15872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29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8723">
                                            <p:txEl>
                                              <p:pRg st="1" end="1"/>
                                            </p:txEl>
                                          </p:spTgt>
                                        </p:tgtEl>
                                        <p:attrNameLst>
                                          <p:attrName>style.visibility</p:attrName>
                                        </p:attrNameLst>
                                      </p:cBhvr>
                                      <p:to>
                                        <p:strVal val="visible"/>
                                      </p:to>
                                    </p:set>
                                    <p:anim calcmode="lin" valueType="num">
                                      <p:cBhvr additive="base">
                                        <p:cTn id="18"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8723">
                                            <p:txEl>
                                              <p:pRg st="2" end="2"/>
                                            </p:txEl>
                                          </p:spTgt>
                                        </p:tgtEl>
                                        <p:attrNameLst>
                                          <p:attrName>style.visibility</p:attrName>
                                        </p:attrNameLst>
                                      </p:cBhvr>
                                      <p:to>
                                        <p:strVal val="visible"/>
                                      </p:to>
                                    </p:set>
                                    <p:anim calcmode="lin" valueType="num">
                                      <p:cBhvr additive="base">
                                        <p:cTn id="24"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8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2 Thessalonians</a:t>
            </a:r>
          </a:p>
        </p:txBody>
      </p:sp>
    </p:spTree>
    <p:extLst>
      <p:ext uri="{BB962C8B-B14F-4D97-AF65-F5344CB8AC3E}">
        <p14:creationId xmlns:p14="http://schemas.microsoft.com/office/powerpoint/2010/main" val="272640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7369" y="639561"/>
            <a:ext cx="8761413" cy="706964"/>
          </a:xfrm>
        </p:spPr>
        <p:txBody>
          <a:bodyPr/>
          <a:lstStyle/>
          <a:p>
            <a:r>
              <a:rPr lang="en-US" altLang="en-US" sz="4800" i="1" dirty="0">
                <a:solidFill>
                  <a:srgbClr val="C00000"/>
                </a:solidFill>
                <a:latin typeface="Arial Narrow" panose="020B0606020202030204" pitchFamily="34" charset="0"/>
              </a:rPr>
              <a:t>THE DELAY OF THE PAROUSIA</a:t>
            </a:r>
          </a:p>
        </p:txBody>
      </p:sp>
      <p:sp>
        <p:nvSpPr>
          <p:cNvPr id="16388" name="Rectangle 4"/>
          <p:cNvSpPr>
            <a:spLocks noGrp="1" noChangeArrowheads="1"/>
          </p:cNvSpPr>
          <p:nvPr>
            <p:ph type="body" sz="half" idx="1"/>
          </p:nvPr>
        </p:nvSpPr>
        <p:spPr>
          <a:xfrm>
            <a:off x="1676400" y="1524001"/>
            <a:ext cx="4495800" cy="5122984"/>
          </a:xfrm>
          <a:ln>
            <a:noFill/>
          </a:ln>
        </p:spPr>
        <p:txBody>
          <a:bodyPr>
            <a:normAutofit/>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On the one hand…</a:t>
            </a:r>
          </a:p>
          <a:p>
            <a:r>
              <a:rPr lang="en-US" altLang="en-US" sz="2400" i="1" dirty="0"/>
              <a:t>Jesus promised to return “soon”.</a:t>
            </a:r>
          </a:p>
          <a:p>
            <a:r>
              <a:rPr lang="en-US" altLang="en-US" sz="2400" i="1" dirty="0"/>
              <a:t>No one knew the time of his coming.</a:t>
            </a:r>
          </a:p>
          <a:p>
            <a:r>
              <a:rPr lang="en-US" altLang="en-US" sz="2400" i="1" dirty="0"/>
              <a:t>All the disciples were to be constantly watching for it.</a:t>
            </a:r>
          </a:p>
          <a:p>
            <a:r>
              <a:rPr lang="en-US" altLang="en-US" sz="2400" i="1" dirty="0"/>
              <a:t>Some thought John bar-Zebedee would not die before the Lord returned.</a:t>
            </a:r>
          </a:p>
        </p:txBody>
      </p:sp>
      <p:sp>
        <p:nvSpPr>
          <p:cNvPr id="16389" name="Rectangle 5"/>
          <p:cNvSpPr>
            <a:spLocks noGrp="1" noChangeArrowheads="1"/>
          </p:cNvSpPr>
          <p:nvPr>
            <p:ph type="body" sz="half" idx="2"/>
          </p:nvPr>
        </p:nvSpPr>
        <p:spPr>
          <a:xfrm>
            <a:off x="6172199" y="1524001"/>
            <a:ext cx="4431323" cy="5122984"/>
          </a:xfrm>
          <a:ln>
            <a:noFill/>
          </a:ln>
        </p:spPr>
        <p:txBody>
          <a:bodyPr>
            <a:normAutofit/>
          </a:bodyPr>
          <a:lstStyle/>
          <a:p>
            <a:pPr>
              <a:buFont typeface="Wingdings" panose="05000000000000000000" pitchFamily="2" charset="2"/>
              <a:buNone/>
            </a:pPr>
            <a:r>
              <a:rPr lang="en-US" altLang="en-US" sz="2800" b="1" dirty="0">
                <a:solidFill>
                  <a:srgbClr val="FFFF00"/>
                </a:solidFill>
                <a:effectLst>
                  <a:outerShdw blurRad="38100" dist="38100" dir="2700000" algn="tl">
                    <a:srgbClr val="000000">
                      <a:alpha val="43137"/>
                    </a:srgbClr>
                  </a:outerShdw>
                </a:effectLst>
              </a:rPr>
              <a:t>On the other hand…</a:t>
            </a:r>
          </a:p>
          <a:p>
            <a:r>
              <a:rPr lang="en-US" altLang="en-US" sz="2400" i="1" dirty="0"/>
              <a:t>Some Christians began to die, including apostles.</a:t>
            </a:r>
          </a:p>
          <a:p>
            <a:r>
              <a:rPr lang="en-US" altLang="en-US" sz="2400" i="1" dirty="0"/>
              <a:t>Within the foreseeable future, the first generation of original eye-witnesses would be gone.</a:t>
            </a:r>
          </a:p>
          <a:p>
            <a:r>
              <a:rPr lang="en-US" altLang="en-US" sz="2400" i="1" dirty="0"/>
              <a:t>Now, the church was obliged to address the future without any certainty that Christ would return in their lifetimes.</a:t>
            </a:r>
          </a:p>
        </p:txBody>
      </p:sp>
    </p:spTree>
    <p:extLst>
      <p:ext uri="{BB962C8B-B14F-4D97-AF65-F5344CB8AC3E}">
        <p14:creationId xmlns:p14="http://schemas.microsoft.com/office/powerpoint/2010/main" val="252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p:cTn id="7" dur="5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8">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 calcmode="lin" valueType="num">
                                      <p:cBhvr>
                                        <p:cTn id="12" dur="5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38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6388">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 calcmode="lin" valueType="num">
                                      <p:cBhvr>
                                        <p:cTn id="17" dur="5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38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6388">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 calcmode="lin" valueType="num">
                                      <p:cBhvr>
                                        <p:cTn id="22" dur="5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388">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6388">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 calcmode="lin" valueType="num">
                                      <p:cBhvr>
                                        <p:cTn id="27" dur="5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38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638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389">
                                            <p:txEl>
                                              <p:pRg st="0" end="0"/>
                                            </p:txEl>
                                          </p:spTgt>
                                        </p:tgtEl>
                                        <p:attrNameLst>
                                          <p:attrName>style.visibility</p:attrName>
                                        </p:attrNameLst>
                                      </p:cBhvr>
                                      <p:to>
                                        <p:strVal val="visible"/>
                                      </p:to>
                                    </p:set>
                                    <p:anim calcmode="lin" valueType="num">
                                      <p:cBhvr>
                                        <p:cTn id="34" dur="500" fill="hold"/>
                                        <p:tgtEl>
                                          <p:spTgt spid="16389">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6389">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6389">
                                            <p:txEl>
                                              <p:pRg st="0" end="0"/>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389">
                                            <p:txEl>
                                              <p:pRg st="1" end="1"/>
                                            </p:txEl>
                                          </p:spTgt>
                                        </p:tgtEl>
                                        <p:attrNameLst>
                                          <p:attrName>style.visibility</p:attrName>
                                        </p:attrNameLst>
                                      </p:cBhvr>
                                      <p:to>
                                        <p:strVal val="visible"/>
                                      </p:to>
                                    </p:set>
                                    <p:anim calcmode="lin" valueType="num">
                                      <p:cBhvr>
                                        <p:cTn id="39" dur="500" fill="hold"/>
                                        <p:tgtEl>
                                          <p:spTgt spid="16389">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6389">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16389">
                                            <p:txEl>
                                              <p:pRg st="1" end="1"/>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389">
                                            <p:txEl>
                                              <p:pRg st="2" end="2"/>
                                            </p:txEl>
                                          </p:spTgt>
                                        </p:tgtEl>
                                        <p:attrNameLst>
                                          <p:attrName>style.visibility</p:attrName>
                                        </p:attrNameLst>
                                      </p:cBhvr>
                                      <p:to>
                                        <p:strVal val="visible"/>
                                      </p:to>
                                    </p:set>
                                    <p:anim calcmode="lin" valueType="num">
                                      <p:cBhvr>
                                        <p:cTn id="44" dur="500" fill="hold"/>
                                        <p:tgtEl>
                                          <p:spTgt spid="16389">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16389">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16389">
                                            <p:txEl>
                                              <p:pRg st="2" end="2"/>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6389">
                                            <p:txEl>
                                              <p:pRg st="3" end="3"/>
                                            </p:txEl>
                                          </p:spTgt>
                                        </p:tgtEl>
                                        <p:attrNameLst>
                                          <p:attrName>style.visibility</p:attrName>
                                        </p:attrNameLst>
                                      </p:cBhvr>
                                      <p:to>
                                        <p:strVal val="visible"/>
                                      </p:to>
                                    </p:set>
                                    <p:anim calcmode="lin" valueType="num">
                                      <p:cBhvr>
                                        <p:cTn id="49" dur="500" fill="hold"/>
                                        <p:tgtEl>
                                          <p:spTgt spid="1638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16389">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8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828800" y="682261"/>
            <a:ext cx="8534400" cy="1169987"/>
          </a:xfrm>
        </p:spPr>
        <p:txBody>
          <a:bodyPr/>
          <a:lstStyle/>
          <a:p>
            <a:pPr eaLnBrk="1" hangingPunct="1">
              <a:defRPr/>
            </a:pPr>
            <a:r>
              <a:rPr lang="en-US" altLang="en-US" sz="4000" dirty="0">
                <a:solidFill>
                  <a:srgbClr val="FFC000"/>
                </a:solidFill>
                <a:effectLst>
                  <a:outerShdw blurRad="38100" dist="38100" dir="2700000" algn="tl">
                    <a:srgbClr val="000000"/>
                  </a:outerShdw>
                </a:effectLst>
                <a:latin typeface="Impact" panose="020B0806030902050204" pitchFamily="34" charset="0"/>
              </a:rPr>
              <a:t>Prerequisites for the Day of the Lord</a:t>
            </a:r>
            <a:r>
              <a:rPr lang="en-US" altLang="en-US" sz="4000" dirty="0">
                <a:solidFill>
                  <a:srgbClr val="FFC000"/>
                </a:solidFill>
                <a:effectLst>
                  <a:outerShdw blurRad="38100" dist="38100" dir="2700000" algn="tl">
                    <a:srgbClr val="000000"/>
                  </a:outerShdw>
                </a:effectLst>
              </a:rPr>
              <a:t> </a:t>
            </a:r>
            <a:r>
              <a:rPr lang="en-US" altLang="en-US" sz="2800" dirty="0">
                <a:solidFill>
                  <a:srgbClr val="FFC000"/>
                </a:solidFill>
                <a:effectLst>
                  <a:outerShdw blurRad="38100" dist="38100" dir="2700000" algn="tl">
                    <a:srgbClr val="000000"/>
                  </a:outerShdw>
                </a:effectLst>
                <a:latin typeface="Arial" panose="020B0604020202020204" pitchFamily="34" charset="0"/>
              </a:rPr>
              <a:t>(2:3)</a:t>
            </a:r>
          </a:p>
        </p:txBody>
      </p:sp>
      <p:sp>
        <p:nvSpPr>
          <p:cNvPr id="171011" name="Rectangle 3"/>
          <p:cNvSpPr>
            <a:spLocks noGrp="1" noChangeArrowheads="1"/>
          </p:cNvSpPr>
          <p:nvPr>
            <p:ph type="body" idx="1"/>
          </p:nvPr>
        </p:nvSpPr>
        <p:spPr>
          <a:xfrm>
            <a:off x="720969" y="2338754"/>
            <a:ext cx="10638693" cy="3452445"/>
          </a:xfrm>
        </p:spPr>
        <p:txBody>
          <a:bodyPr>
            <a:normAutofit fontScale="92500" lnSpcReduction="200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outerShdw>
                </a:effectLst>
                <a:latin typeface="Eras Demi ITC" pitchFamily="34" charset="0"/>
              </a:rPr>
              <a:t>Paul clearly says that some things must happen </a:t>
            </a:r>
            <a:r>
              <a:rPr lang="en-US" altLang="en-US" sz="3000" b="1" u="sng" dirty="0">
                <a:solidFill>
                  <a:srgbClr val="FF0000"/>
                </a:solidFill>
                <a:effectLst>
                  <a:outerShdw blurRad="38100" dist="38100" dir="2700000" algn="tl">
                    <a:srgbClr val="000000"/>
                  </a:outerShdw>
                </a:effectLst>
                <a:latin typeface="Eras Demi ITC" pitchFamily="34" charset="0"/>
              </a:rPr>
              <a:t>before</a:t>
            </a:r>
            <a:r>
              <a:rPr lang="en-US" altLang="en-US" sz="3000" b="1" dirty="0">
                <a:solidFill>
                  <a:srgbClr val="FF0000"/>
                </a:solidFill>
                <a:effectLst>
                  <a:outerShdw blurRad="38100" dist="38100" dir="2700000" algn="tl">
                    <a:srgbClr val="000000"/>
                  </a:outerShdw>
                </a:effectLst>
                <a:latin typeface="Eras Demi ITC" pitchFamily="34" charset="0"/>
              </a:rPr>
              <a:t> the Day of the Lord.</a:t>
            </a:r>
          </a:p>
          <a:p>
            <a:pPr eaLnBrk="1" hangingPunct="1">
              <a:defRPr/>
            </a:pPr>
            <a:r>
              <a:rPr lang="en-US" altLang="en-US" sz="2600" i="1" dirty="0">
                <a:solidFill>
                  <a:schemeClr val="tx1"/>
                </a:solidFill>
              </a:rPr>
              <a:t>First, there will be a great apostasy or rebellion.</a:t>
            </a:r>
          </a:p>
          <a:p>
            <a:pPr eaLnBrk="1" hangingPunct="1">
              <a:defRPr/>
            </a:pPr>
            <a:r>
              <a:rPr lang="en-US" altLang="en-US" sz="2600" i="1" dirty="0">
                <a:solidFill>
                  <a:schemeClr val="tx1"/>
                </a:solidFill>
              </a:rPr>
              <a:t>Also, the man of lawlessness will be revealed.</a:t>
            </a:r>
          </a:p>
          <a:p>
            <a:pPr eaLnBrk="1" hangingPunct="1">
              <a:defRPr/>
            </a:pPr>
            <a:r>
              <a:rPr lang="en-US" altLang="en-US" sz="2600" i="1" dirty="0">
                <a:solidFill>
                  <a:schemeClr val="tx1"/>
                </a:solidFill>
              </a:rPr>
              <a:t>To these may be added some predicted historical events from the teaching of Christ:</a:t>
            </a:r>
          </a:p>
          <a:p>
            <a:pPr lvl="1" eaLnBrk="1" hangingPunct="1">
              <a:spcBef>
                <a:spcPts val="600"/>
              </a:spcBef>
              <a:defRPr/>
            </a:pPr>
            <a:r>
              <a:rPr lang="en-US" altLang="en-US" sz="2200" b="1" i="1" dirty="0">
                <a:solidFill>
                  <a:schemeClr val="accent4">
                    <a:lumMod val="75000"/>
                  </a:schemeClr>
                </a:solidFill>
                <a:effectLst>
                  <a:outerShdw blurRad="38100" dist="38100" dir="2700000" algn="tl">
                    <a:srgbClr val="000000">
                      <a:alpha val="43137"/>
                    </a:srgbClr>
                  </a:outerShdw>
                </a:effectLst>
              </a:rPr>
              <a:t>The martyrdom of Peter (Jn. 21:1-19)</a:t>
            </a:r>
          </a:p>
          <a:p>
            <a:pPr lvl="1" eaLnBrk="1" hangingPunct="1">
              <a:spcBef>
                <a:spcPts val="600"/>
              </a:spcBef>
              <a:defRPr/>
            </a:pPr>
            <a:r>
              <a:rPr lang="en-US" altLang="en-US" sz="2200" b="1" i="1" dirty="0">
                <a:solidFill>
                  <a:schemeClr val="accent4">
                    <a:lumMod val="75000"/>
                  </a:schemeClr>
                </a:solidFill>
                <a:effectLst>
                  <a:outerShdw blurRad="38100" dist="38100" dir="2700000" algn="tl">
                    <a:srgbClr val="000000">
                      <a:alpha val="43137"/>
                    </a:srgbClr>
                  </a:outerShdw>
                </a:effectLst>
              </a:rPr>
              <a:t>The destruction of Jerusalem (Mt. 24:2; Mk. 13:2; Lk. 21:6)</a:t>
            </a:r>
          </a:p>
          <a:p>
            <a:pPr lvl="1" eaLnBrk="1" hangingPunct="1">
              <a:spcBef>
                <a:spcPts val="600"/>
              </a:spcBef>
              <a:defRPr/>
            </a:pPr>
            <a:r>
              <a:rPr lang="en-US" altLang="en-US" sz="2200" b="1" i="1" dirty="0">
                <a:solidFill>
                  <a:schemeClr val="accent4">
                    <a:lumMod val="75000"/>
                  </a:schemeClr>
                </a:solidFill>
                <a:effectLst>
                  <a:outerShdw blurRad="38100" dist="38100" dir="2700000" algn="tl">
                    <a:srgbClr val="000000">
                      <a:alpha val="43137"/>
                    </a:srgbClr>
                  </a:outerShdw>
                </a:effectLst>
              </a:rPr>
              <a:t>The woes of Messiah (Mt. 24:15-31; Mk. 13:14-27; Lk. 21:10-28)</a:t>
            </a:r>
          </a:p>
        </p:txBody>
      </p:sp>
      <p:sp>
        <p:nvSpPr>
          <p:cNvPr id="171012" name="Text Box 4"/>
          <p:cNvSpPr txBox="1">
            <a:spLocks noChangeArrowheads="1"/>
          </p:cNvSpPr>
          <p:nvPr/>
        </p:nvSpPr>
        <p:spPr bwMode="auto">
          <a:xfrm>
            <a:off x="0" y="5896710"/>
            <a:ext cx="12192000" cy="954107"/>
          </a:xfrm>
          <a:prstGeom prst="rect">
            <a:avLst/>
          </a:prstGeom>
          <a:solidFill>
            <a:schemeClr val="accent2">
              <a:lumMod val="75000"/>
            </a:schemeClr>
          </a:solidFill>
          <a:ln>
            <a:noFill/>
          </a:ln>
          <a:effectLst/>
          <a:extLst/>
        </p:spPr>
        <p:txBody>
          <a:bodyPr wrap="square">
            <a:spAutoFit/>
          </a:bodyPr>
          <a:lstStyle/>
          <a:p>
            <a:pPr algn="ctr" eaLnBrk="1" hangingPunct="1">
              <a:spcBef>
                <a:spcPct val="50000"/>
              </a:spcBef>
              <a:defRPr/>
            </a:pPr>
            <a:r>
              <a:rPr lang="en-US" altLang="en-US" sz="2800" b="1" dirty="0">
                <a:solidFill>
                  <a:srgbClr val="FFFF00"/>
                </a:solidFill>
                <a:latin typeface="Agency FB" pitchFamily="2" charset="0"/>
              </a:rPr>
              <a:t>Significantly, Paul does not say the rapture of the church will occur before the Day of the Lord.</a:t>
            </a:r>
          </a:p>
        </p:txBody>
      </p:sp>
    </p:spTree>
    <p:extLst>
      <p:ext uri="{BB962C8B-B14F-4D97-AF65-F5344CB8AC3E}">
        <p14:creationId xmlns:p14="http://schemas.microsoft.com/office/powerpoint/2010/main" val="326502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additive="base">
                                        <p:cTn id="13"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additive="base">
                                        <p:cTn id="19" dur="5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1011">
                                            <p:txEl>
                                              <p:pRg st="3" end="3"/>
                                            </p:txEl>
                                          </p:spTgt>
                                        </p:tgtEl>
                                        <p:attrNameLst>
                                          <p:attrName>style.visibility</p:attrName>
                                        </p:attrNameLst>
                                      </p:cBhvr>
                                      <p:to>
                                        <p:strVal val="visible"/>
                                      </p:to>
                                    </p:set>
                                    <p:anim calcmode="lin" valueType="num">
                                      <p:cBhvr additive="base">
                                        <p:cTn id="25" dur="500" fill="hold"/>
                                        <p:tgtEl>
                                          <p:spTgt spid="171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1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1011">
                                            <p:txEl>
                                              <p:pRg st="4" end="4"/>
                                            </p:txEl>
                                          </p:spTgt>
                                        </p:tgtEl>
                                        <p:attrNameLst>
                                          <p:attrName>style.visibility</p:attrName>
                                        </p:attrNameLst>
                                      </p:cBhvr>
                                      <p:to>
                                        <p:strVal val="visible"/>
                                      </p:to>
                                    </p:set>
                                    <p:anim calcmode="lin" valueType="num">
                                      <p:cBhvr additive="base">
                                        <p:cTn id="31" dur="500" fill="hold"/>
                                        <p:tgtEl>
                                          <p:spTgt spid="171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1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1011">
                                            <p:txEl>
                                              <p:pRg st="5" end="5"/>
                                            </p:txEl>
                                          </p:spTgt>
                                        </p:tgtEl>
                                        <p:attrNameLst>
                                          <p:attrName>style.visibility</p:attrName>
                                        </p:attrNameLst>
                                      </p:cBhvr>
                                      <p:to>
                                        <p:strVal val="visible"/>
                                      </p:to>
                                    </p:set>
                                    <p:anim calcmode="lin" valueType="num">
                                      <p:cBhvr additive="base">
                                        <p:cTn id="37" dur="500" fill="hold"/>
                                        <p:tgtEl>
                                          <p:spTgt spid="171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1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1011">
                                            <p:txEl>
                                              <p:pRg st="6" end="6"/>
                                            </p:txEl>
                                          </p:spTgt>
                                        </p:tgtEl>
                                        <p:attrNameLst>
                                          <p:attrName>style.visibility</p:attrName>
                                        </p:attrNameLst>
                                      </p:cBhvr>
                                      <p:to>
                                        <p:strVal val="visible"/>
                                      </p:to>
                                    </p:set>
                                    <p:anim calcmode="lin" valueType="num">
                                      <p:cBhvr additive="base">
                                        <p:cTn id="43" dur="500" fill="hold"/>
                                        <p:tgtEl>
                                          <p:spTgt spid="1710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1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1012"/>
                                        </p:tgtEl>
                                        <p:attrNameLst>
                                          <p:attrName>style.visibility</p:attrName>
                                        </p:attrNameLst>
                                      </p:cBhvr>
                                      <p:to>
                                        <p:strVal val="visible"/>
                                      </p:to>
                                    </p:set>
                                    <p:animEffect transition="in" filter="dissolve">
                                      <p:cBhvr>
                                        <p:cTn id="49"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641231" y="494903"/>
            <a:ext cx="8229600" cy="808038"/>
          </a:xfrm>
        </p:spPr>
        <p:txBody>
          <a:bodyPr/>
          <a:lstStyle/>
          <a:p>
            <a:pPr algn="ctr" eaLnBrk="1" hangingPunct="1">
              <a:defRPr/>
            </a:pPr>
            <a:r>
              <a:rPr lang="en-US" altLang="en-US" dirty="0">
                <a:solidFill>
                  <a:srgbClr val="FFC000"/>
                </a:solidFill>
                <a:effectLst>
                  <a:outerShdw blurRad="38100" dist="38100" dir="2700000" algn="tl">
                    <a:srgbClr val="000000"/>
                  </a:outerShdw>
                </a:effectLst>
                <a:latin typeface="Impact" panose="020B0806030902050204" pitchFamily="34" charset="0"/>
              </a:rPr>
              <a:t>The Great Rebellion</a:t>
            </a:r>
          </a:p>
        </p:txBody>
      </p:sp>
      <p:sp>
        <p:nvSpPr>
          <p:cNvPr id="172035" name="Rectangle 3"/>
          <p:cNvSpPr>
            <a:spLocks noGrp="1" noChangeArrowheads="1"/>
          </p:cNvSpPr>
          <p:nvPr>
            <p:ph type="body" idx="1"/>
          </p:nvPr>
        </p:nvSpPr>
        <p:spPr>
          <a:xfrm>
            <a:off x="1301262" y="1063857"/>
            <a:ext cx="8909538" cy="853281"/>
          </a:xfrm>
        </p:spPr>
        <p:txBody>
          <a:bodyPr/>
          <a:lstStyle/>
          <a:p>
            <a:pPr algn="ctr" eaLnBrk="1" hangingPunct="1">
              <a:buFont typeface="Wingdings" panose="05000000000000000000" pitchFamily="2" charset="2"/>
              <a:buNone/>
              <a:defRPr/>
            </a:pPr>
            <a:r>
              <a:rPr lang="en-US" altLang="en-US" sz="2400" dirty="0">
                <a:solidFill>
                  <a:srgbClr val="FFC000"/>
                </a:solidFill>
                <a:effectLst>
                  <a:outerShdw blurRad="38100" dist="38100" dir="2700000" algn="tl">
                    <a:srgbClr val="000000"/>
                  </a:outerShdw>
                </a:effectLst>
                <a:latin typeface="Eras Demi ITC" pitchFamily="34" charset="0"/>
              </a:rPr>
              <a:t>Three primary passages describe a time of great distress before the end of the age:</a:t>
            </a:r>
          </a:p>
          <a:p>
            <a:pPr eaLnBrk="1" hangingPunct="1">
              <a:buFont typeface="Wingdings" panose="05000000000000000000" pitchFamily="2" charset="2"/>
              <a:buNone/>
              <a:defRPr/>
            </a:pPr>
            <a:endParaRPr lang="en-US" altLang="en-US" sz="2400" dirty="0"/>
          </a:p>
        </p:txBody>
      </p:sp>
      <p:sp>
        <p:nvSpPr>
          <p:cNvPr id="94212" name="Text Box 4"/>
          <p:cNvSpPr txBox="1">
            <a:spLocks noChangeArrowheads="1"/>
          </p:cNvSpPr>
          <p:nvPr/>
        </p:nvSpPr>
        <p:spPr bwMode="auto">
          <a:xfrm>
            <a:off x="1828800" y="26670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72037" name="Text Box 5"/>
          <p:cNvSpPr txBox="1">
            <a:spLocks noChangeArrowheads="1"/>
          </p:cNvSpPr>
          <p:nvPr/>
        </p:nvSpPr>
        <p:spPr bwMode="auto">
          <a:xfrm>
            <a:off x="1676400" y="2284779"/>
            <a:ext cx="2819400" cy="3025775"/>
          </a:xfrm>
          <a:prstGeom prst="rect">
            <a:avLst/>
          </a:prstGeom>
          <a:solidFill>
            <a:srgbClr val="00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2400" b="1" dirty="0">
                <a:solidFill>
                  <a:srgbClr val="FFFF66"/>
                </a:solidFill>
                <a:effectLst>
                  <a:outerShdw blurRad="38100" dist="38100" dir="2700000" algn="tl">
                    <a:srgbClr val="000000">
                      <a:alpha val="43137"/>
                    </a:srgbClr>
                  </a:outerShdw>
                </a:effectLst>
              </a:rPr>
              <a:t>2 Th. 2:3</a:t>
            </a:r>
            <a:r>
              <a:rPr lang="en-US" altLang="en-US" sz="2400" dirty="0">
                <a:effectLst>
                  <a:outerShdw blurRad="38100" dist="38100" dir="2700000" algn="tl">
                    <a:srgbClr val="000000">
                      <a:alpha val="43137"/>
                    </a:srgbClr>
                  </a:outerShdw>
                </a:effectLst>
              </a:rPr>
              <a:t> </a:t>
            </a:r>
          </a:p>
          <a:p>
            <a:pPr eaLnBrk="1" hangingPunct="1">
              <a:spcBef>
                <a:spcPct val="0"/>
              </a:spcBef>
              <a:buFont typeface="Wingdings" panose="05000000000000000000" pitchFamily="2" charset="2"/>
              <a:buNone/>
            </a:pPr>
            <a:r>
              <a:rPr lang="en-US" altLang="en-US" sz="2400" i="1" dirty="0">
                <a:solidFill>
                  <a:schemeClr val="bg1"/>
                </a:solidFill>
              </a:rPr>
              <a:t>Here, the rebellion is described as an apostasy linked to a figure called the “man of lawlessness.”</a:t>
            </a:r>
            <a:endParaRPr lang="en-US" altLang="en-US" sz="2400" dirty="0">
              <a:solidFill>
                <a:schemeClr val="bg1"/>
              </a:solidFill>
            </a:endParaRPr>
          </a:p>
        </p:txBody>
      </p:sp>
      <p:sp>
        <p:nvSpPr>
          <p:cNvPr id="172038" name="Text Box 6"/>
          <p:cNvSpPr txBox="1">
            <a:spLocks noChangeArrowheads="1"/>
          </p:cNvSpPr>
          <p:nvPr/>
        </p:nvSpPr>
        <p:spPr bwMode="auto">
          <a:xfrm>
            <a:off x="4648200" y="2284778"/>
            <a:ext cx="2819400" cy="3025775"/>
          </a:xfrm>
          <a:prstGeom prst="rect">
            <a:avLst/>
          </a:prstGeom>
          <a:solidFill>
            <a:srgbClr val="33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2400" b="1" dirty="0">
                <a:solidFill>
                  <a:srgbClr val="FFFF66"/>
                </a:solidFill>
                <a:effectLst>
                  <a:outerShdw blurRad="38100" dist="38100" dir="2700000" algn="tl">
                    <a:srgbClr val="000000">
                      <a:alpha val="43137"/>
                    </a:srgbClr>
                  </a:outerShdw>
                </a:effectLst>
              </a:rPr>
              <a:t>2 </a:t>
            </a:r>
            <a:r>
              <a:rPr lang="en-US" altLang="en-US" sz="2400" b="1" dirty="0" err="1">
                <a:solidFill>
                  <a:srgbClr val="FFFF66"/>
                </a:solidFill>
                <a:effectLst>
                  <a:outerShdw blurRad="38100" dist="38100" dir="2700000" algn="tl">
                    <a:srgbClr val="000000">
                      <a:alpha val="43137"/>
                    </a:srgbClr>
                  </a:outerShdw>
                </a:effectLst>
              </a:rPr>
              <a:t>Ti</a:t>
            </a:r>
            <a:r>
              <a:rPr lang="en-US" altLang="en-US" sz="2400" b="1" dirty="0">
                <a:solidFill>
                  <a:srgbClr val="FFFF66"/>
                </a:solidFill>
                <a:effectLst>
                  <a:outerShdw blurRad="38100" dist="38100" dir="2700000" algn="tl">
                    <a:srgbClr val="000000">
                      <a:alpha val="43137"/>
                    </a:srgbClr>
                  </a:outerShdw>
                </a:effectLst>
              </a:rPr>
              <a:t>. 3:1-5</a:t>
            </a:r>
            <a:r>
              <a:rPr lang="en-US" altLang="en-US" sz="2400" dirty="0">
                <a:effectLst>
                  <a:outerShdw blurRad="38100" dist="38100" dir="2700000" algn="tl">
                    <a:srgbClr val="000000">
                      <a:alpha val="43137"/>
                    </a:srgbClr>
                  </a:outerShdw>
                </a:effectLst>
              </a:rPr>
              <a:t> </a:t>
            </a:r>
            <a:r>
              <a:rPr lang="en-US" altLang="en-US" sz="2400" i="1" dirty="0">
                <a:solidFill>
                  <a:schemeClr val="bg1"/>
                </a:solidFill>
              </a:rPr>
              <a:t>Here, the period is described as a moral and social disintegration that will characterize “the last days.”</a:t>
            </a:r>
            <a:endParaRPr lang="en-US" altLang="en-US" sz="2400" dirty="0">
              <a:solidFill>
                <a:schemeClr val="bg1"/>
              </a:solidFill>
            </a:endParaRPr>
          </a:p>
        </p:txBody>
      </p:sp>
      <p:sp>
        <p:nvSpPr>
          <p:cNvPr id="172039" name="Text Box 7"/>
          <p:cNvSpPr txBox="1">
            <a:spLocks noChangeArrowheads="1"/>
          </p:cNvSpPr>
          <p:nvPr/>
        </p:nvSpPr>
        <p:spPr bwMode="auto">
          <a:xfrm>
            <a:off x="7620000" y="2284778"/>
            <a:ext cx="2895600" cy="3025775"/>
          </a:xfrm>
          <a:prstGeom prst="rect">
            <a:avLst/>
          </a:prstGeom>
          <a:solidFill>
            <a:schemeClr val="bg2">
              <a:lumMod val="25000"/>
            </a:schemeClr>
          </a:solidFill>
          <a:ln w="12700">
            <a:solidFill>
              <a:schemeClr val="tx1"/>
            </a:solidFill>
            <a:miter lim="800000"/>
            <a:headEnd/>
            <a:tailEnd/>
          </a:ln>
          <a:effec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2400" b="1" dirty="0">
                <a:solidFill>
                  <a:srgbClr val="FFFF66"/>
                </a:solidFill>
                <a:effectLst>
                  <a:outerShdw blurRad="38100" dist="38100" dir="2700000" algn="tl">
                    <a:srgbClr val="000000">
                      <a:alpha val="43137"/>
                    </a:srgbClr>
                  </a:outerShdw>
                </a:effectLst>
              </a:rPr>
              <a:t>2 </a:t>
            </a:r>
            <a:r>
              <a:rPr lang="en-US" altLang="en-US" sz="2400" b="1" dirty="0" err="1">
                <a:solidFill>
                  <a:srgbClr val="FFFF66"/>
                </a:solidFill>
                <a:effectLst>
                  <a:outerShdw blurRad="38100" dist="38100" dir="2700000" algn="tl">
                    <a:srgbClr val="000000">
                      <a:alpha val="43137"/>
                    </a:srgbClr>
                  </a:outerShdw>
                </a:effectLst>
              </a:rPr>
              <a:t>Pe</a:t>
            </a:r>
            <a:r>
              <a:rPr lang="en-US" altLang="en-US" sz="2400" b="1" dirty="0">
                <a:solidFill>
                  <a:srgbClr val="FFFF66"/>
                </a:solidFill>
                <a:effectLst>
                  <a:outerShdw blurRad="38100" dist="38100" dir="2700000" algn="tl">
                    <a:srgbClr val="000000">
                      <a:alpha val="43137"/>
                    </a:srgbClr>
                  </a:outerShdw>
                </a:effectLst>
              </a:rPr>
              <a:t>. 2:1-3</a:t>
            </a:r>
            <a:r>
              <a:rPr lang="en-US" altLang="en-US" sz="2400" dirty="0">
                <a:effectLst>
                  <a:outerShdw blurRad="38100" dist="38100" dir="2700000" algn="tl">
                    <a:srgbClr val="000000">
                      <a:alpha val="43137"/>
                    </a:srgbClr>
                  </a:outerShdw>
                </a:effectLst>
              </a:rPr>
              <a:t> </a:t>
            </a:r>
            <a:r>
              <a:rPr lang="en-US" altLang="en-US" sz="2400" i="1" dirty="0">
                <a:solidFill>
                  <a:schemeClr val="bg1"/>
                </a:solidFill>
              </a:rPr>
              <a:t>Here, the rebellion is linked to purveyors of destructive heresies that bring disrepute on the gospel.</a:t>
            </a:r>
          </a:p>
        </p:txBody>
      </p:sp>
      <p:sp>
        <p:nvSpPr>
          <p:cNvPr id="172040" name="Text Box 8"/>
          <p:cNvSpPr txBox="1">
            <a:spLocks noChangeArrowheads="1"/>
          </p:cNvSpPr>
          <p:nvPr/>
        </p:nvSpPr>
        <p:spPr bwMode="auto">
          <a:xfrm>
            <a:off x="0" y="5310553"/>
            <a:ext cx="12192000"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800" dirty="0">
                <a:solidFill>
                  <a:srgbClr val="990000"/>
                </a:solidFill>
                <a:effectLst>
                  <a:outerShdw blurRad="38100" dist="38100" dir="2700000" algn="tl">
                    <a:srgbClr val="000000"/>
                  </a:outerShdw>
                </a:effectLst>
                <a:latin typeface="Agency FB" pitchFamily="2" charset="0"/>
              </a:rPr>
              <a:t>Various solutions have been suggested for identifying this rebellion:</a:t>
            </a:r>
            <a:endParaRPr lang="en-US" altLang="en-US" sz="2800" dirty="0">
              <a:latin typeface="Agency FB" pitchFamily="2" charset="0"/>
            </a:endParaRPr>
          </a:p>
          <a:p>
            <a:pPr algn="ctr" eaLnBrk="1" hangingPunct="1">
              <a:spcBef>
                <a:spcPts val="600"/>
              </a:spcBef>
              <a:defRPr/>
            </a:pPr>
            <a:r>
              <a:rPr lang="en-US" altLang="en-US" sz="2800" b="1" i="1" dirty="0">
                <a:solidFill>
                  <a:srgbClr val="990000"/>
                </a:solidFill>
                <a:latin typeface="Arial Narrow" panose="020B0606020202030204" pitchFamily="34" charset="0"/>
              </a:rPr>
              <a:t>a)</a:t>
            </a:r>
            <a:r>
              <a:rPr lang="en-US" altLang="en-US" sz="2800" i="1" dirty="0">
                <a:solidFill>
                  <a:srgbClr val="990000"/>
                </a:solidFill>
                <a:latin typeface="Arial Narrow" panose="020B0606020202030204" pitchFamily="34" charset="0"/>
              </a:rPr>
              <a:t> modernism, </a:t>
            </a:r>
            <a:r>
              <a:rPr lang="en-US" altLang="en-US" sz="2800" b="1" i="1" dirty="0">
                <a:solidFill>
                  <a:srgbClr val="990000"/>
                </a:solidFill>
                <a:latin typeface="Arial Narrow" panose="020B0606020202030204" pitchFamily="34" charset="0"/>
              </a:rPr>
              <a:t>b)</a:t>
            </a:r>
            <a:r>
              <a:rPr lang="en-US" altLang="en-US" sz="2800" i="1" dirty="0">
                <a:solidFill>
                  <a:srgbClr val="990000"/>
                </a:solidFill>
                <a:latin typeface="Arial Narrow" panose="020B0606020202030204" pitchFamily="34" charset="0"/>
              </a:rPr>
              <a:t> pseudo-Christianity, </a:t>
            </a:r>
            <a:r>
              <a:rPr lang="en-US" altLang="en-US" sz="2800" b="1" i="1" dirty="0">
                <a:solidFill>
                  <a:srgbClr val="990000"/>
                </a:solidFill>
                <a:latin typeface="Arial Narrow" panose="020B0606020202030204" pitchFamily="34" charset="0"/>
              </a:rPr>
              <a:t>c)</a:t>
            </a:r>
            <a:r>
              <a:rPr lang="en-US" altLang="en-US" sz="2800" i="1" dirty="0">
                <a:solidFill>
                  <a:srgbClr val="990000"/>
                </a:solidFill>
                <a:latin typeface="Arial Narrow" panose="020B0606020202030204" pitchFamily="34" charset="0"/>
              </a:rPr>
              <a:t> apostasy within the visible church, or </a:t>
            </a:r>
            <a:r>
              <a:rPr lang="en-US" altLang="en-US" sz="2800" b="1" i="1" dirty="0">
                <a:solidFill>
                  <a:srgbClr val="990000"/>
                </a:solidFill>
                <a:latin typeface="Arial Narrow" panose="020B0606020202030204" pitchFamily="34" charset="0"/>
              </a:rPr>
              <a:t>d)</a:t>
            </a:r>
            <a:r>
              <a:rPr lang="en-US" altLang="en-US" sz="2800" i="1" dirty="0">
                <a:solidFill>
                  <a:srgbClr val="990000"/>
                </a:solidFill>
                <a:latin typeface="Arial Narrow" panose="020B0606020202030204" pitchFamily="34" charset="0"/>
              </a:rPr>
              <a:t> rebellion by an unbelieving world.</a:t>
            </a:r>
          </a:p>
        </p:txBody>
      </p:sp>
    </p:spTree>
    <p:extLst>
      <p:ext uri="{BB962C8B-B14F-4D97-AF65-F5344CB8AC3E}">
        <p14:creationId xmlns:p14="http://schemas.microsoft.com/office/powerpoint/2010/main" val="318388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500" fill="hold"/>
                                        <p:tgtEl>
                                          <p:spTgt spid="172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2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2037"/>
                                        </p:tgtEl>
                                        <p:attrNameLst>
                                          <p:attrName>style.visibility</p:attrName>
                                        </p:attrNameLst>
                                      </p:cBhvr>
                                      <p:to>
                                        <p:strVal val="visible"/>
                                      </p:to>
                                    </p:set>
                                    <p:animEffect transition="in" filter="dissolve">
                                      <p:cBhvr>
                                        <p:cTn id="13" dur="500"/>
                                        <p:tgtEl>
                                          <p:spTgt spid="17203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Effect transition="in" filter="dissolve">
                                      <p:cBhvr>
                                        <p:cTn id="18" dur="500"/>
                                        <p:tgtEl>
                                          <p:spTgt spid="1720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2039"/>
                                        </p:tgtEl>
                                        <p:attrNameLst>
                                          <p:attrName>style.visibility</p:attrName>
                                        </p:attrNameLst>
                                      </p:cBhvr>
                                      <p:to>
                                        <p:strVal val="visible"/>
                                      </p:to>
                                    </p:set>
                                    <p:animEffect transition="in" filter="dissolve">
                                      <p:cBhvr>
                                        <p:cTn id="23" dur="500"/>
                                        <p:tgtEl>
                                          <p:spTgt spid="1720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72040">
                                            <p:txEl>
                                              <p:pRg st="0" end="0"/>
                                            </p:txEl>
                                          </p:spTgt>
                                        </p:tgtEl>
                                        <p:attrNameLst>
                                          <p:attrName>style.visibility</p:attrName>
                                        </p:attrNameLst>
                                      </p:cBhvr>
                                      <p:to>
                                        <p:strVal val="visible"/>
                                      </p:to>
                                    </p:set>
                                    <p:anim calcmode="lin" valueType="num">
                                      <p:cBhvr>
                                        <p:cTn id="28" dur="500" fill="hold"/>
                                        <p:tgtEl>
                                          <p:spTgt spid="17204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720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72040">
                                            <p:txEl>
                                              <p:pRg st="1" end="1"/>
                                            </p:txEl>
                                          </p:spTgt>
                                        </p:tgtEl>
                                        <p:attrNameLst>
                                          <p:attrName>style.visibility</p:attrName>
                                        </p:attrNameLst>
                                      </p:cBhvr>
                                      <p:to>
                                        <p:strVal val="visible"/>
                                      </p:to>
                                    </p:set>
                                    <p:anim calcmode="lin" valueType="num">
                                      <p:cBhvr>
                                        <p:cTn id="34" dur="500" fill="hold"/>
                                        <p:tgtEl>
                                          <p:spTgt spid="172040">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17204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p:bldP spid="172038" grpId="0" animBg="1"/>
      <p:bldP spid="1720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711569" y="480218"/>
            <a:ext cx="8229600" cy="808038"/>
          </a:xfrm>
        </p:spPr>
        <p:txBody>
          <a:bodyPr/>
          <a:lstStyle/>
          <a:p>
            <a:pPr algn="ctr" eaLnBrk="1" hangingPunct="1">
              <a:defRPr/>
            </a:pPr>
            <a:r>
              <a:rPr lang="en-US" altLang="en-US" dirty="0">
                <a:solidFill>
                  <a:srgbClr val="FFC000"/>
                </a:solidFill>
                <a:effectLst>
                  <a:outerShdw blurRad="38100" dist="38100" dir="2700000" algn="tl">
                    <a:srgbClr val="000000"/>
                  </a:outerShdw>
                </a:effectLst>
                <a:latin typeface="Impact" panose="020B0806030902050204" pitchFamily="34" charset="0"/>
              </a:rPr>
              <a:t>Who is this Man of Lawlessness?</a:t>
            </a:r>
          </a:p>
        </p:txBody>
      </p:sp>
      <p:sp>
        <p:nvSpPr>
          <p:cNvPr id="173059" name="Rectangle 3"/>
          <p:cNvSpPr>
            <a:spLocks noGrp="1" noChangeArrowheads="1"/>
          </p:cNvSpPr>
          <p:nvPr>
            <p:ph type="body" idx="1"/>
          </p:nvPr>
        </p:nvSpPr>
        <p:spPr>
          <a:xfrm>
            <a:off x="967153" y="1215203"/>
            <a:ext cx="9718431" cy="1477962"/>
          </a:xfrm>
        </p:spPr>
        <p:txBody>
          <a:bodyPr>
            <a:normAutofit/>
          </a:bodyPr>
          <a:lstStyle/>
          <a:p>
            <a:pPr algn="ctr" eaLnBrk="1" hangingPunct="1">
              <a:buFont typeface="Wingdings" panose="05000000000000000000" pitchFamily="2" charset="2"/>
              <a:buNone/>
              <a:defRPr/>
            </a:pPr>
            <a:r>
              <a:rPr lang="en-US" altLang="en-US" sz="2400" dirty="0">
                <a:solidFill>
                  <a:srgbClr val="FFC000"/>
                </a:solidFill>
                <a:effectLst>
                  <a:outerShdw blurRad="38100" dist="38100" dir="2700000" algn="tl">
                    <a:srgbClr val="000000"/>
                  </a:outerShdw>
                </a:effectLst>
                <a:latin typeface="Eras Demi ITC" pitchFamily="34" charset="0"/>
              </a:rPr>
              <a:t>Since Paul’s language here stands alone in the Bible, interpreters have tried to find possible parallels in other passages:</a:t>
            </a:r>
          </a:p>
        </p:txBody>
      </p:sp>
      <p:sp>
        <p:nvSpPr>
          <p:cNvPr id="173060" name="Text Box 4"/>
          <p:cNvSpPr txBox="1">
            <a:spLocks noChangeArrowheads="1"/>
          </p:cNvSpPr>
          <p:nvPr/>
        </p:nvSpPr>
        <p:spPr bwMode="auto">
          <a:xfrm>
            <a:off x="545123" y="2517315"/>
            <a:ext cx="3950677" cy="2800767"/>
          </a:xfrm>
          <a:prstGeom prst="rect">
            <a:avLst/>
          </a:prstGeom>
          <a:solidFill>
            <a:srgbClr val="00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3200" b="1" dirty="0">
                <a:solidFill>
                  <a:srgbClr val="FFFF66"/>
                </a:solidFill>
                <a:effectLst>
                  <a:outerShdw blurRad="38100" dist="38100" dir="2700000" algn="tl">
                    <a:srgbClr val="000000">
                      <a:alpha val="43137"/>
                    </a:srgbClr>
                  </a:outerShdw>
                </a:effectLst>
                <a:latin typeface="Agency FB" pitchFamily="2" charset="0"/>
              </a:rPr>
              <a:t>The Abomination</a:t>
            </a:r>
            <a:r>
              <a:rPr lang="en-US" altLang="en-US" sz="3200" dirty="0">
                <a:effectLst>
                  <a:outerShdw blurRad="38100" dist="38100" dir="2700000" algn="tl">
                    <a:srgbClr val="000000">
                      <a:alpha val="43137"/>
                    </a:srgbClr>
                  </a:outerShdw>
                </a:effectLst>
              </a:rPr>
              <a:t> </a:t>
            </a:r>
          </a:p>
          <a:p>
            <a:pPr eaLnBrk="1" hangingPunct="1">
              <a:spcBef>
                <a:spcPct val="0"/>
              </a:spcBef>
              <a:buFont typeface="Wingdings" panose="05000000000000000000" pitchFamily="2" charset="2"/>
              <a:buNone/>
            </a:pPr>
            <a:r>
              <a:rPr lang="en-US" altLang="en-US" sz="2400" i="1" dirty="0">
                <a:solidFill>
                  <a:schemeClr val="bg1"/>
                </a:solidFill>
                <a:latin typeface="Arial Narrow" panose="020B0606020202030204" pitchFamily="34" charset="0"/>
              </a:rPr>
              <a:t>Here, 2 Th. 2:4 is linked to Mt. 24:15; Mk. 13:14; Da. 9:27, all of which use temple imagery. The Man of Lawlessness is believed to desecrate the temple (The second temple? A third temple?).</a:t>
            </a:r>
          </a:p>
        </p:txBody>
      </p:sp>
      <p:sp>
        <p:nvSpPr>
          <p:cNvPr id="173061" name="Text Box 5"/>
          <p:cNvSpPr txBox="1">
            <a:spLocks noChangeArrowheads="1"/>
          </p:cNvSpPr>
          <p:nvPr/>
        </p:nvSpPr>
        <p:spPr bwMode="auto">
          <a:xfrm>
            <a:off x="4648200" y="2514601"/>
            <a:ext cx="2825262" cy="4343399"/>
          </a:xfrm>
          <a:prstGeom prst="rect">
            <a:avLst/>
          </a:prstGeom>
          <a:solidFill>
            <a:srgbClr val="33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3200" b="1" dirty="0">
                <a:solidFill>
                  <a:srgbClr val="FFFF66"/>
                </a:solidFill>
                <a:effectLst>
                  <a:outerShdw blurRad="38100" dist="38100" dir="2700000" algn="tl">
                    <a:srgbClr val="000000">
                      <a:alpha val="43137"/>
                    </a:srgbClr>
                  </a:outerShdw>
                </a:effectLst>
                <a:latin typeface="Agency FB" pitchFamily="2" charset="0"/>
              </a:rPr>
              <a:t>The</a:t>
            </a:r>
            <a:r>
              <a:rPr lang="en-US" altLang="en-US" sz="3200" b="1" dirty="0">
                <a:solidFill>
                  <a:srgbClr val="FFFF66"/>
                </a:solidFill>
                <a:latin typeface="Agency FB" pitchFamily="2" charset="0"/>
              </a:rPr>
              <a:t> Beast</a:t>
            </a:r>
            <a:r>
              <a:rPr lang="en-US" altLang="en-US" sz="3200" dirty="0"/>
              <a:t> </a:t>
            </a:r>
          </a:p>
          <a:p>
            <a:pPr eaLnBrk="1" hangingPunct="1">
              <a:spcBef>
                <a:spcPct val="0"/>
              </a:spcBef>
              <a:buFont typeface="Wingdings" panose="05000000000000000000" pitchFamily="2" charset="2"/>
              <a:buNone/>
            </a:pPr>
            <a:r>
              <a:rPr lang="en-US" altLang="en-US" sz="2400" i="1" dirty="0">
                <a:solidFill>
                  <a:schemeClr val="bg1"/>
                </a:solidFill>
                <a:latin typeface="Arial Narrow" panose="020B0606020202030204" pitchFamily="34" charset="0"/>
              </a:rPr>
              <a:t>Here, 2 Th. 2:4 is linked to Rv. 13:5-8, where the beast from the sea blasphemes God and attacks God’s people as he is empowered by Satan, the great Red Dragon (Nero? Eschatological antichrist?).</a:t>
            </a:r>
            <a:endParaRPr lang="en-US" altLang="en-US" sz="2400" dirty="0">
              <a:solidFill>
                <a:schemeClr val="bg1"/>
              </a:solidFill>
            </a:endParaRPr>
          </a:p>
        </p:txBody>
      </p:sp>
      <p:sp>
        <p:nvSpPr>
          <p:cNvPr id="173062" name="Text Box 6"/>
          <p:cNvSpPr txBox="1">
            <a:spLocks noChangeArrowheads="1"/>
          </p:cNvSpPr>
          <p:nvPr/>
        </p:nvSpPr>
        <p:spPr bwMode="auto">
          <a:xfrm>
            <a:off x="7620000" y="2514601"/>
            <a:ext cx="4038600" cy="2800767"/>
          </a:xfrm>
          <a:prstGeom prst="rect">
            <a:avLst/>
          </a:prstGeom>
          <a:solidFill>
            <a:srgbClr val="66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cs typeface="Arial" panose="020B0604020202020204" pitchFamily="34" charset="0"/>
              </a:defRPr>
            </a:lvl9pPr>
          </a:lstStyle>
          <a:p>
            <a:pPr eaLnBrk="1" hangingPunct="1">
              <a:buFont typeface="Wingdings" panose="05000000000000000000" pitchFamily="2" charset="2"/>
              <a:buNone/>
            </a:pPr>
            <a:r>
              <a:rPr lang="en-US" altLang="en-US" sz="3200" b="1" dirty="0">
                <a:solidFill>
                  <a:srgbClr val="FFFF66"/>
                </a:solidFill>
                <a:effectLst>
                  <a:outerShdw blurRad="38100" dist="38100" dir="2700000" algn="tl">
                    <a:srgbClr val="000000">
                      <a:alpha val="43137"/>
                    </a:srgbClr>
                  </a:outerShdw>
                </a:effectLst>
                <a:latin typeface="Agency FB" pitchFamily="2" charset="0"/>
              </a:rPr>
              <a:t>The Antichrist</a:t>
            </a:r>
            <a:r>
              <a:rPr lang="en-US" altLang="en-US" sz="3200" dirty="0">
                <a:effectLst>
                  <a:outerShdw blurRad="38100" dist="38100" dir="2700000" algn="tl">
                    <a:srgbClr val="000000">
                      <a:alpha val="43137"/>
                    </a:srgbClr>
                  </a:outerShdw>
                </a:effectLst>
              </a:rPr>
              <a:t> </a:t>
            </a:r>
          </a:p>
          <a:p>
            <a:pPr eaLnBrk="1" hangingPunct="1">
              <a:spcBef>
                <a:spcPct val="0"/>
              </a:spcBef>
              <a:buFont typeface="Wingdings" panose="05000000000000000000" pitchFamily="2" charset="2"/>
              <a:buNone/>
            </a:pPr>
            <a:r>
              <a:rPr lang="en-US" altLang="en-US" sz="2400" i="1" dirty="0">
                <a:solidFill>
                  <a:schemeClr val="bg1"/>
                </a:solidFill>
                <a:latin typeface="Arial Narrow" panose="020B0606020202030204" pitchFamily="34" charset="0"/>
              </a:rPr>
              <a:t>Here, 2 Th. 2:4 is linked to 1 Jn. 2:22; 4:3; 2 Jn. 7, where a figure opposing Jesus Christ is envisioned who denies both God the Father and Christ Jesus, the son.</a:t>
            </a:r>
          </a:p>
        </p:txBody>
      </p:sp>
    </p:spTree>
    <p:extLst>
      <p:ext uri="{BB962C8B-B14F-4D97-AF65-F5344CB8AC3E}">
        <p14:creationId xmlns:p14="http://schemas.microsoft.com/office/powerpoint/2010/main" val="415571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3060"/>
                                        </p:tgtEl>
                                        <p:attrNameLst>
                                          <p:attrName>style.visibility</p:attrName>
                                        </p:attrNameLst>
                                      </p:cBhvr>
                                      <p:to>
                                        <p:strVal val="visible"/>
                                      </p:to>
                                    </p:set>
                                    <p:animEffect transition="in" filter="dissolve">
                                      <p:cBhvr>
                                        <p:cTn id="13" dur="500"/>
                                        <p:tgtEl>
                                          <p:spTgt spid="1730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3061"/>
                                        </p:tgtEl>
                                        <p:attrNameLst>
                                          <p:attrName>style.visibility</p:attrName>
                                        </p:attrNameLst>
                                      </p:cBhvr>
                                      <p:to>
                                        <p:strVal val="visible"/>
                                      </p:to>
                                    </p:set>
                                    <p:animEffect transition="in" filter="dissolve">
                                      <p:cBhvr>
                                        <p:cTn id="18" dur="500"/>
                                        <p:tgtEl>
                                          <p:spTgt spid="173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3062"/>
                                        </p:tgtEl>
                                        <p:attrNameLst>
                                          <p:attrName>style.visibility</p:attrName>
                                        </p:attrNameLst>
                                      </p:cBhvr>
                                      <p:to>
                                        <p:strVal val="visible"/>
                                      </p:to>
                                    </p:set>
                                    <p:animEffect transition="in" filter="dissolve">
                                      <p:cBhvr>
                                        <p:cTn id="23"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P spid="173061" grpId="0" animBg="1"/>
      <p:bldP spid="17306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943939" y="446130"/>
            <a:ext cx="8761413" cy="706964"/>
          </a:xfrm>
        </p:spPr>
        <p:txBody>
          <a:bodyPr/>
          <a:lstStyle/>
          <a:p>
            <a:pPr eaLnBrk="1" hangingPunct="1">
              <a:defRPr/>
            </a:pPr>
            <a:r>
              <a:rPr lang="en-US" altLang="en-US" dirty="0">
                <a:solidFill>
                  <a:srgbClr val="800000"/>
                </a:solidFill>
                <a:effectLst>
                  <a:outerShdw blurRad="38100" dist="38100" dir="2700000" algn="tl">
                    <a:srgbClr val="000000"/>
                  </a:outerShdw>
                </a:effectLst>
                <a:latin typeface="Impact" panose="020B0806030902050204" pitchFamily="34" charset="0"/>
              </a:rPr>
              <a:t>What is the Temple? </a:t>
            </a:r>
            <a:r>
              <a:rPr lang="en-US" altLang="en-US" sz="2800" dirty="0">
                <a:solidFill>
                  <a:srgbClr val="800000"/>
                </a:solidFill>
                <a:effectLst>
                  <a:outerShdw blurRad="38100" dist="38100" dir="2700000" algn="tl">
                    <a:srgbClr val="000000"/>
                  </a:outerShdw>
                </a:effectLst>
                <a:latin typeface="Arial" panose="020B0604020202020204" pitchFamily="34" charset="0"/>
              </a:rPr>
              <a:t>(2:4b)</a:t>
            </a:r>
            <a:endParaRPr lang="en-US" altLang="en-US" dirty="0">
              <a:solidFill>
                <a:srgbClr val="800000"/>
              </a:solidFill>
              <a:effectLst>
                <a:outerShdw blurRad="38100" dist="38100" dir="2700000" algn="tl">
                  <a:srgbClr val="000000"/>
                </a:outerShdw>
              </a:effectLst>
              <a:latin typeface="Impact" panose="020B0806030902050204" pitchFamily="34" charset="0"/>
            </a:endParaRPr>
          </a:p>
        </p:txBody>
      </p:sp>
      <p:sp>
        <p:nvSpPr>
          <p:cNvPr id="179203" name="Rectangle 3"/>
          <p:cNvSpPr>
            <a:spLocks noGrp="1" noChangeArrowheads="1"/>
          </p:cNvSpPr>
          <p:nvPr>
            <p:ph type="body" idx="1"/>
          </p:nvPr>
        </p:nvSpPr>
        <p:spPr>
          <a:xfrm>
            <a:off x="1354015" y="1424354"/>
            <a:ext cx="10357339" cy="5257800"/>
          </a:xfrm>
          <a:extLst>
            <a:ext uri="{909E8E84-426E-40DD-AFC4-6F175D3DCCD1}">
              <a14:hiddenFill xmlns:a14="http://schemas.microsoft.com/office/drawing/2010/main">
                <a:solidFill>
                  <a:srgbClr val="FF0000"/>
                </a:solidFill>
              </a14:hiddenFill>
            </a:ext>
          </a:extLst>
        </p:spPr>
        <p:txBody>
          <a:bodyPr/>
          <a:lstStyle/>
          <a:p>
            <a:pPr eaLnBrk="1" hangingPunct="1">
              <a:buFont typeface="Wingdings" panose="05000000000000000000" pitchFamily="2" charset="2"/>
              <a:buNone/>
              <a:defRPr/>
            </a:pPr>
            <a:r>
              <a:rPr lang="en-US" altLang="en-US" sz="2800" b="1" dirty="0">
                <a:solidFill>
                  <a:srgbClr val="990000"/>
                </a:solidFill>
                <a:effectLst>
                  <a:outerShdw blurRad="38100" dist="38100" dir="2700000" algn="tl">
                    <a:srgbClr val="000000"/>
                  </a:outerShdw>
                </a:effectLst>
              </a:rPr>
              <a:t>Figurative Interpretations:</a:t>
            </a:r>
          </a:p>
          <a:p>
            <a:pPr eaLnBrk="1" hangingPunct="1">
              <a:defRPr/>
            </a:pPr>
            <a:r>
              <a:rPr lang="en-US" altLang="en-US" sz="2400" b="1" u="sng" dirty="0">
                <a:solidFill>
                  <a:srgbClr val="002060"/>
                </a:solidFill>
                <a:effectLst>
                  <a:outerShdw blurRad="38100" dist="38100" dir="2700000" algn="tl">
                    <a:srgbClr val="000000"/>
                  </a:outerShdw>
                </a:effectLst>
              </a:rPr>
              <a:t>The Church?</a:t>
            </a:r>
            <a:r>
              <a:rPr lang="en-US" altLang="en-US" sz="2400" i="1" dirty="0">
                <a:solidFill>
                  <a:srgbClr val="002060"/>
                </a:solidFill>
                <a:effectLst>
                  <a:outerShdw blurRad="38100" dist="38100" dir="2700000" algn="tl">
                    <a:srgbClr val="000000"/>
                  </a:outerShdw>
                </a:effectLst>
              </a:rPr>
              <a:t>  </a:t>
            </a:r>
            <a:r>
              <a:rPr lang="en-US" altLang="en-US" i="1" dirty="0">
                <a:effectLst>
                  <a:outerShdw blurRad="38100" dist="38100" dir="2700000" algn="tl">
                    <a:srgbClr val="000000"/>
                  </a:outerShdw>
                </a:effectLst>
              </a:rPr>
              <a:t>In keeping with Paul’s other uses of the term “temple” (1 Co. 3:16-17; 2 Co. 16:16; Ep. 2:21, etc.), the Man of Lawlessness is believed by some to arise within visible Christianity.</a:t>
            </a:r>
          </a:p>
          <a:p>
            <a:pPr eaLnBrk="1" hangingPunct="1">
              <a:defRPr/>
            </a:pPr>
            <a:r>
              <a:rPr lang="en-US" altLang="en-US" sz="2400" b="1" u="sng" dirty="0">
                <a:solidFill>
                  <a:srgbClr val="002060"/>
                </a:solidFill>
                <a:effectLst>
                  <a:outerShdw blurRad="38100" dist="38100" dir="2700000" algn="tl">
                    <a:srgbClr val="000000"/>
                  </a:outerShdw>
                </a:effectLst>
              </a:rPr>
              <a:t>Metaphor for God’s Honor?</a:t>
            </a:r>
            <a:r>
              <a:rPr lang="en-US" altLang="en-US" sz="2400" i="1" dirty="0">
                <a:solidFill>
                  <a:srgbClr val="002060"/>
                </a:solidFill>
                <a:effectLst>
                  <a:outerShdw blurRad="38100" dist="38100" dir="2700000" algn="tl">
                    <a:srgbClr val="000000"/>
                  </a:outerShdw>
                </a:effectLst>
              </a:rPr>
              <a:t> </a:t>
            </a:r>
            <a:r>
              <a:rPr lang="en-US" altLang="en-US" i="1" dirty="0">
                <a:effectLst>
                  <a:outerShdw blurRad="38100" dist="38100" dir="2700000" algn="tl">
                    <a:srgbClr val="000000"/>
                  </a:outerShdw>
                </a:effectLst>
              </a:rPr>
              <a:t>Here, the temple is interpreted as a symbolic description of the man of lawlessness arrogating to himself divine honor.</a:t>
            </a:r>
          </a:p>
          <a:p>
            <a:pPr>
              <a:buFont typeface="Wingdings" panose="05000000000000000000" pitchFamily="2" charset="2"/>
              <a:buNone/>
              <a:defRPr/>
            </a:pPr>
            <a:r>
              <a:rPr lang="en-US" altLang="en-US" sz="2800" b="1" dirty="0">
                <a:solidFill>
                  <a:srgbClr val="990000"/>
                </a:solidFill>
                <a:effectLst>
                  <a:outerShdw blurRad="38100" dist="38100" dir="2700000" algn="tl">
                    <a:srgbClr val="000000"/>
                  </a:outerShdw>
                </a:effectLst>
              </a:rPr>
              <a:t>Literal Interpretations:</a:t>
            </a:r>
          </a:p>
          <a:p>
            <a:pPr>
              <a:defRPr/>
            </a:pPr>
            <a:r>
              <a:rPr lang="en-US" altLang="en-US" sz="2400" b="1" u="sng" dirty="0">
                <a:solidFill>
                  <a:srgbClr val="002060"/>
                </a:solidFill>
                <a:effectLst>
                  <a:outerShdw blurRad="38100" dist="38100" dir="2700000" algn="tl">
                    <a:srgbClr val="000000"/>
                  </a:outerShdw>
                </a:effectLst>
              </a:rPr>
              <a:t>A Jewish Temple?</a:t>
            </a:r>
            <a:r>
              <a:rPr lang="en-US" altLang="en-US" sz="2400" i="1" dirty="0">
                <a:solidFill>
                  <a:srgbClr val="002060"/>
                </a:solidFill>
                <a:effectLst>
                  <a:outerShdw blurRad="38100" dist="38100" dir="2700000" algn="tl">
                    <a:srgbClr val="000000"/>
                  </a:outerShdw>
                </a:effectLst>
              </a:rPr>
              <a:t>  </a:t>
            </a:r>
            <a:r>
              <a:rPr lang="en-US" altLang="en-US" i="1" dirty="0">
                <a:effectLst>
                  <a:outerShdw blurRad="38100" dist="38100" dir="2700000" algn="tl">
                    <a:srgbClr val="000000"/>
                  </a:outerShdw>
                </a:effectLst>
              </a:rPr>
              <a:t>Here, either the second temple or the building of a third Jewish temple is envisioned, complete with animal sacrifices according to Mosaic law.</a:t>
            </a:r>
          </a:p>
          <a:p>
            <a:pPr>
              <a:defRPr/>
            </a:pPr>
            <a:r>
              <a:rPr lang="en-US" altLang="en-US" sz="2400" b="1" u="sng" dirty="0">
                <a:solidFill>
                  <a:srgbClr val="002060"/>
                </a:solidFill>
                <a:effectLst>
                  <a:outerShdw blurRad="38100" dist="38100" dir="2700000" algn="tl">
                    <a:srgbClr val="000000"/>
                  </a:outerShdw>
                </a:effectLst>
              </a:rPr>
              <a:t>An Unidentified Structure?</a:t>
            </a:r>
            <a:r>
              <a:rPr lang="en-US" altLang="en-US" sz="2400" i="1" dirty="0">
                <a:solidFill>
                  <a:srgbClr val="002060"/>
                </a:solidFill>
                <a:effectLst>
                  <a:outerShdw blurRad="38100" dist="38100" dir="2700000" algn="tl">
                    <a:srgbClr val="000000"/>
                  </a:outerShdw>
                </a:effectLst>
              </a:rPr>
              <a:t> </a:t>
            </a:r>
            <a:r>
              <a:rPr lang="en-US" altLang="en-US" i="1" dirty="0">
                <a:effectLst>
                  <a:outerShdw blurRad="38100" dist="38100" dir="2700000" algn="tl">
                    <a:srgbClr val="000000"/>
                  </a:outerShdw>
                </a:effectLst>
              </a:rPr>
              <a:t>Here, the temple is interpreted as some material building, such as, a religious shrine or the Chapel of the United Nations or some other such edifice erected for worship.</a:t>
            </a:r>
          </a:p>
          <a:p>
            <a:pPr marL="0" indent="0" eaLnBrk="1" hangingPunct="1">
              <a:buNone/>
              <a:defRPr/>
            </a:pPr>
            <a:endParaRPr lang="en-US" altLang="en-US" i="1" dirty="0">
              <a:effectLst>
                <a:outerShdw blurRad="38100" dist="38100" dir="2700000" algn="tl">
                  <a:srgbClr val="000000"/>
                </a:outerShdw>
              </a:effectLst>
            </a:endParaRPr>
          </a:p>
          <a:p>
            <a:pPr eaLnBrk="1" hangingPunct="1">
              <a:defRPr/>
            </a:pPr>
            <a:endParaRPr lang="en-US" altLang="en-US" i="1" dirty="0">
              <a:effectLst>
                <a:outerShdw blurRad="38100" dist="38100" dir="2700000" algn="tl">
                  <a:srgbClr val="000000"/>
                </a:outerShdw>
              </a:effectLst>
            </a:endParaRPr>
          </a:p>
          <a:p>
            <a:pPr marL="0" indent="0" eaLnBrk="1" hangingPunct="1">
              <a:buNone/>
              <a:defRPr/>
            </a:pPr>
            <a:endParaRPr lang="en-US" altLang="en-US" i="1" dirty="0">
              <a:effectLst>
                <a:outerShdw blurRad="38100" dist="38100" dir="2700000" algn="tl">
                  <a:srgbClr val="000000"/>
                </a:outerShdw>
              </a:effectLst>
            </a:endParaRPr>
          </a:p>
        </p:txBody>
      </p:sp>
    </p:spTree>
    <p:extLst>
      <p:ext uri="{BB962C8B-B14F-4D97-AF65-F5344CB8AC3E}">
        <p14:creationId xmlns:p14="http://schemas.microsoft.com/office/powerpoint/2010/main" val="3299426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p:cTn id="7" dur="500" fill="hold"/>
                                        <p:tgtEl>
                                          <p:spTgt spid="179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92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p:cTn id="13" dur="500" fill="hold"/>
                                        <p:tgtEl>
                                          <p:spTgt spid="17920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7920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7920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79203">
                                            <p:txEl>
                                              <p:pRg st="2" end="2"/>
                                            </p:txEl>
                                          </p:spTgt>
                                        </p:tgtEl>
                                        <p:attrNameLst>
                                          <p:attrName>style.visibility</p:attrName>
                                        </p:attrNameLst>
                                      </p:cBhvr>
                                      <p:to>
                                        <p:strVal val="visible"/>
                                      </p:to>
                                    </p:set>
                                    <p:anim calcmode="lin" valueType="num">
                                      <p:cBhvr>
                                        <p:cTn id="21" dur="500" fill="hold"/>
                                        <p:tgtEl>
                                          <p:spTgt spid="17920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7920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7920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79203">
                                            <p:txEl>
                                              <p:pRg st="3" end="3"/>
                                            </p:txEl>
                                          </p:spTgt>
                                        </p:tgtEl>
                                        <p:attrNameLst>
                                          <p:attrName>style.visibility</p:attrName>
                                        </p:attrNameLst>
                                      </p:cBhvr>
                                      <p:to>
                                        <p:strVal val="visible"/>
                                      </p:to>
                                    </p:set>
                                    <p:anim calcmode="lin" valueType="num">
                                      <p:cBhvr>
                                        <p:cTn id="29" dur="500" fill="hold"/>
                                        <p:tgtEl>
                                          <p:spTgt spid="17920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7920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7920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79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79203">
                                            <p:txEl>
                                              <p:pRg st="4" end="4"/>
                                            </p:txEl>
                                          </p:spTgt>
                                        </p:tgtEl>
                                        <p:attrNameLst>
                                          <p:attrName>style.visibility</p:attrName>
                                        </p:attrNameLst>
                                      </p:cBhvr>
                                      <p:to>
                                        <p:strVal val="visible"/>
                                      </p:to>
                                    </p:set>
                                    <p:anim calcmode="lin" valueType="num">
                                      <p:cBhvr>
                                        <p:cTn id="37" dur="500" fill="hold"/>
                                        <p:tgtEl>
                                          <p:spTgt spid="17920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7920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7920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179203">
                                            <p:txEl>
                                              <p:pRg st="5" end="5"/>
                                            </p:txEl>
                                          </p:spTgt>
                                        </p:tgtEl>
                                        <p:attrNameLst>
                                          <p:attrName>style.visibility</p:attrName>
                                        </p:attrNameLst>
                                      </p:cBhvr>
                                      <p:to>
                                        <p:strVal val="visible"/>
                                      </p:to>
                                    </p:set>
                                    <p:anim calcmode="lin" valueType="num">
                                      <p:cBhvr>
                                        <p:cTn id="45" dur="500" fill="hold"/>
                                        <p:tgtEl>
                                          <p:spTgt spid="17920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7920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7920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738739" y="969436"/>
            <a:ext cx="8761413" cy="706964"/>
          </a:xfrm>
        </p:spPr>
        <p:txBody>
          <a:bodyPr/>
          <a:lstStyle/>
          <a:p>
            <a:pPr algn="ctr" eaLnBrk="1" hangingPunct="1">
              <a:defRPr/>
            </a:pPr>
            <a:r>
              <a:rPr lang="en-US" altLang="en-US" sz="4400" dirty="0">
                <a:solidFill>
                  <a:srgbClr val="FFC000"/>
                </a:solidFill>
                <a:effectLst>
                  <a:outerShdw blurRad="38100" dist="38100" dir="2700000" algn="tl">
                    <a:srgbClr val="000000"/>
                  </a:outerShdw>
                </a:effectLst>
                <a:latin typeface="Impact" panose="020B0806030902050204" pitchFamily="34" charset="0"/>
              </a:rPr>
              <a:t>The Restraining Force</a:t>
            </a:r>
            <a:r>
              <a:rPr lang="en-US" altLang="en-US" sz="4400" dirty="0">
                <a:solidFill>
                  <a:srgbClr val="FFC000"/>
                </a:solidFill>
                <a:effectLst>
                  <a:outerShdw blurRad="38100" dist="38100" dir="2700000" algn="tl">
                    <a:srgbClr val="000000"/>
                  </a:outerShdw>
                </a:effectLst>
              </a:rPr>
              <a:t> </a:t>
            </a:r>
            <a:r>
              <a:rPr lang="en-US" altLang="en-US" sz="3200" dirty="0">
                <a:solidFill>
                  <a:srgbClr val="FFC000"/>
                </a:solidFill>
                <a:effectLst>
                  <a:outerShdw blurRad="38100" dist="38100" dir="2700000" algn="tl">
                    <a:srgbClr val="000000"/>
                  </a:outerShdw>
                </a:effectLst>
                <a:latin typeface="Arial" panose="020B0604020202020204" pitchFamily="34" charset="0"/>
              </a:rPr>
              <a:t>(2:5-6)</a:t>
            </a:r>
          </a:p>
        </p:txBody>
      </p:sp>
      <p:sp>
        <p:nvSpPr>
          <p:cNvPr id="181251" name="Rectangle 3"/>
          <p:cNvSpPr>
            <a:spLocks noGrp="1" noChangeArrowheads="1"/>
          </p:cNvSpPr>
          <p:nvPr>
            <p:ph type="body" idx="1"/>
          </p:nvPr>
        </p:nvSpPr>
        <p:spPr>
          <a:xfrm>
            <a:off x="685800" y="2391508"/>
            <a:ext cx="10867292" cy="4314091"/>
          </a:xfrm>
        </p:spPr>
        <p:txBody>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outerShdw>
                </a:effectLst>
                <a:latin typeface="Eras Demi ITC" pitchFamily="34" charset="0"/>
              </a:rPr>
              <a:t>Paul alludes to this restraining force as something he already explained when he was in Thessalonica. Unfortunately for modern readers, he does not review that teaching here.</a:t>
            </a:r>
          </a:p>
          <a:p>
            <a:pPr eaLnBrk="1" hangingPunct="1">
              <a:defRPr/>
            </a:pPr>
            <a:r>
              <a:rPr lang="en-US" altLang="en-US" sz="2400" i="1" dirty="0">
                <a:solidFill>
                  <a:schemeClr val="tx1"/>
                </a:solidFill>
              </a:rPr>
              <a:t>Paul uses both neuter (</a:t>
            </a:r>
            <a:r>
              <a:rPr lang="en-US" altLang="en-US" sz="2400" dirty="0">
                <a:solidFill>
                  <a:schemeClr val="tx1"/>
                </a:solidFill>
                <a:latin typeface="Greekth" panose="02020803070505020304" pitchFamily="18" charset="0"/>
              </a:rPr>
              <a:t>to&gt; </a:t>
            </a:r>
            <a:r>
              <a:rPr lang="en-US" altLang="en-US" sz="2400" dirty="0" err="1">
                <a:solidFill>
                  <a:schemeClr val="tx1"/>
                </a:solidFill>
                <a:latin typeface="Greekth" panose="02020803070505020304" pitchFamily="18" charset="0"/>
              </a:rPr>
              <a:t>kate</a:t>
            </a:r>
            <a:r>
              <a:rPr lang="en-US" altLang="en-US" sz="2400" dirty="0">
                <a:solidFill>
                  <a:schemeClr val="tx1"/>
                </a:solidFill>
                <a:latin typeface="Greekth" panose="02020803070505020304" pitchFamily="18" charset="0"/>
              </a:rPr>
              <a:t>&lt;</a:t>
            </a:r>
            <a:r>
              <a:rPr lang="en-US" altLang="en-US" sz="2400" dirty="0" err="1">
                <a:solidFill>
                  <a:schemeClr val="tx1"/>
                </a:solidFill>
                <a:latin typeface="Greekth" panose="02020803070505020304" pitchFamily="18" charset="0"/>
              </a:rPr>
              <a:t>xon</a:t>
            </a:r>
            <a:r>
              <a:rPr lang="en-US" altLang="en-US" sz="2400" dirty="0">
                <a:solidFill>
                  <a:schemeClr val="tx1"/>
                </a:solidFill>
                <a:latin typeface="Greekth" panose="02020803070505020304" pitchFamily="18" charset="0"/>
              </a:rPr>
              <a:t> </a:t>
            </a:r>
            <a:r>
              <a:rPr lang="en-US" altLang="en-US" sz="2400" i="1" dirty="0">
                <a:solidFill>
                  <a:schemeClr val="tx1"/>
                </a:solidFill>
              </a:rPr>
              <a:t>= the “one restraining,” 2:6) and masculine </a:t>
            </a:r>
            <a:r>
              <a:rPr lang="en-US" altLang="en-US" sz="2400" dirty="0">
                <a:solidFill>
                  <a:schemeClr val="tx1"/>
                </a:solidFill>
                <a:latin typeface="Greekth" panose="02020803070505020304" pitchFamily="18" charset="0"/>
              </a:rPr>
              <a:t>(o[ </a:t>
            </a:r>
            <a:r>
              <a:rPr lang="en-US" altLang="en-US" sz="2400" dirty="0" err="1">
                <a:solidFill>
                  <a:schemeClr val="tx1"/>
                </a:solidFill>
                <a:latin typeface="Greekth" panose="02020803070505020304" pitchFamily="18" charset="0"/>
              </a:rPr>
              <a:t>kate</a:t>
            </a:r>
            <a:r>
              <a:rPr lang="en-US" altLang="en-US" sz="2400" dirty="0">
                <a:solidFill>
                  <a:schemeClr val="tx1"/>
                </a:solidFill>
                <a:latin typeface="Greekth" panose="02020803070505020304" pitchFamily="18" charset="0"/>
              </a:rPr>
              <a:t>&lt;</a:t>
            </a:r>
            <a:r>
              <a:rPr lang="en-US" altLang="en-US" sz="2400" dirty="0" err="1">
                <a:solidFill>
                  <a:schemeClr val="tx1"/>
                </a:solidFill>
                <a:latin typeface="Greekth" panose="02020803070505020304" pitchFamily="18" charset="0"/>
              </a:rPr>
              <a:t>xwn</a:t>
            </a:r>
            <a:r>
              <a:rPr lang="en-US" altLang="en-US" sz="2400" dirty="0">
                <a:solidFill>
                  <a:schemeClr val="tx1"/>
                </a:solidFill>
                <a:latin typeface="Greekth" panose="02020803070505020304" pitchFamily="18" charset="0"/>
              </a:rPr>
              <a:t> = “</a:t>
            </a:r>
            <a:r>
              <a:rPr lang="en-US" altLang="en-US" sz="2400" i="1" dirty="0">
                <a:solidFill>
                  <a:schemeClr val="tx1"/>
                </a:solidFill>
              </a:rPr>
              <a:t>he who is restraining,” 2:7) pronouns for this restrainer (the NIV rendering obscures this feature). This seems to suggest both impersonal and personal dimensions.</a:t>
            </a:r>
          </a:p>
          <a:p>
            <a:pPr eaLnBrk="1" hangingPunct="1">
              <a:defRPr/>
            </a:pPr>
            <a:r>
              <a:rPr lang="en-US" altLang="en-US" sz="2400" i="1" dirty="0">
                <a:solidFill>
                  <a:schemeClr val="tx1"/>
                </a:solidFill>
              </a:rPr>
              <a:t>Whatever is this restraining force, Paul clearly envisions it as already in place at the time he was writing.</a:t>
            </a:r>
          </a:p>
        </p:txBody>
      </p:sp>
    </p:spTree>
    <p:extLst>
      <p:ext uri="{BB962C8B-B14F-4D97-AF65-F5344CB8AC3E}">
        <p14:creationId xmlns:p14="http://schemas.microsoft.com/office/powerpoint/2010/main" val="191541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5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1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gn="ctr" eaLnBrk="1" hangingPunct="1">
              <a:defRPr/>
            </a:pPr>
            <a:r>
              <a:rPr lang="en-US" altLang="en-US" sz="4400" dirty="0">
                <a:solidFill>
                  <a:srgbClr val="FFC000"/>
                </a:solidFill>
                <a:effectLst>
                  <a:outerShdw blurRad="38100" dist="38100" dir="2700000" algn="tl">
                    <a:srgbClr val="000000"/>
                  </a:outerShdw>
                </a:effectLst>
                <a:latin typeface="Impact" panose="020B0806030902050204" pitchFamily="34" charset="0"/>
              </a:rPr>
              <a:t>What is the Restraining Force?</a:t>
            </a:r>
          </a:p>
        </p:txBody>
      </p:sp>
      <p:sp>
        <p:nvSpPr>
          <p:cNvPr id="182275" name="Rectangle 3"/>
          <p:cNvSpPr>
            <a:spLocks noGrp="1" noChangeArrowheads="1"/>
          </p:cNvSpPr>
          <p:nvPr>
            <p:ph type="body" idx="1"/>
          </p:nvPr>
        </p:nvSpPr>
        <p:spPr>
          <a:xfrm>
            <a:off x="685800" y="2532185"/>
            <a:ext cx="10867292" cy="4097214"/>
          </a:xfrm>
        </p:spPr>
        <p:txBody>
          <a:bodyPr>
            <a:normAutofit/>
          </a:bodyPr>
          <a:lstStyle/>
          <a:p>
            <a:pPr eaLnBrk="1" hangingPunct="1">
              <a:defRPr/>
            </a:pPr>
            <a:r>
              <a:rPr lang="en-US" altLang="en-US" sz="2400" b="1" u="sng" dirty="0">
                <a:solidFill>
                  <a:srgbClr val="C00000"/>
                </a:solidFill>
                <a:effectLst>
                  <a:outerShdw blurRad="38100" dist="38100" dir="2700000" algn="tl">
                    <a:srgbClr val="000000"/>
                  </a:outerShdw>
                </a:effectLst>
              </a:rPr>
              <a:t>The Force of Order?</a:t>
            </a:r>
            <a:r>
              <a:rPr lang="en-US" altLang="en-US" sz="2400" dirty="0">
                <a:solidFill>
                  <a:srgbClr val="C00000"/>
                </a:solidFill>
              </a:rPr>
              <a:t> </a:t>
            </a:r>
            <a:r>
              <a:rPr lang="en-US" altLang="en-US" sz="2400" i="1" dirty="0">
                <a:solidFill>
                  <a:schemeClr val="tx1"/>
                </a:solidFill>
              </a:rPr>
              <a:t>In keeping with Paul’s references to civil government as ordained by God to restrain evil (Ro. 13:1-5), here it is interpreted to refer to the principle of law itself, both in its governmental (neuter) and personal form (rulers).</a:t>
            </a:r>
          </a:p>
          <a:p>
            <a:pPr eaLnBrk="1" hangingPunct="1">
              <a:defRPr/>
            </a:pPr>
            <a:r>
              <a:rPr lang="en-US" altLang="en-US" sz="2400" b="1" u="sng" dirty="0">
                <a:solidFill>
                  <a:srgbClr val="C00000"/>
                </a:solidFill>
                <a:effectLst>
                  <a:outerShdw blurRad="38100" dist="38100" dir="2700000" algn="tl">
                    <a:srgbClr val="000000"/>
                  </a:outerShdw>
                </a:effectLst>
              </a:rPr>
              <a:t>The Holy Spirit?</a:t>
            </a:r>
            <a:r>
              <a:rPr lang="en-US" altLang="en-US" sz="2400" i="1" dirty="0">
                <a:solidFill>
                  <a:srgbClr val="C00000"/>
                </a:solidFill>
                <a:effectLst>
                  <a:outerShdw blurRad="38100" dist="38100" dir="2700000" algn="tl">
                    <a:srgbClr val="000000"/>
                  </a:outerShdw>
                </a:effectLst>
              </a:rPr>
              <a:t>  </a:t>
            </a:r>
            <a:r>
              <a:rPr lang="en-US" altLang="en-US" sz="2400" i="1" dirty="0">
                <a:solidFill>
                  <a:schemeClr val="tx1"/>
                </a:solidFill>
              </a:rPr>
              <a:t>Since Jesus used both neuter and masculine pronouns for the Holy Spirit, here the restrainer is interpreted to mean the residence of the Holy Spirit within the church, i.e., when the church is raptured, chaos will reign.</a:t>
            </a:r>
            <a:endParaRPr lang="en-US" altLang="en-US" sz="2400" b="1" u="sng" dirty="0">
              <a:solidFill>
                <a:schemeClr val="tx1"/>
              </a:solidFill>
            </a:endParaRPr>
          </a:p>
        </p:txBody>
      </p:sp>
    </p:spTree>
    <p:extLst>
      <p:ext uri="{BB962C8B-B14F-4D97-AF65-F5344CB8AC3E}">
        <p14:creationId xmlns:p14="http://schemas.microsoft.com/office/powerpoint/2010/main" val="289004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22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22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500" fill="hold"/>
                                        <p:tgtEl>
                                          <p:spTgt spid="1822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22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22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035034" y="3014134"/>
            <a:ext cx="9053348" cy="2367336"/>
          </a:xfrm>
        </p:spPr>
        <p:txBody>
          <a:bodyPr>
            <a:normAutofit/>
          </a:bodyPr>
          <a:lstStyle/>
          <a:p>
            <a:pPr algn="l"/>
            <a:r>
              <a:rPr lang="en-US" sz="9600" b="1" dirty="0">
                <a:solidFill>
                  <a:srgbClr val="FFC000"/>
                </a:solidFill>
                <a:effectLst>
                  <a:outerShdw blurRad="38100" dist="38100" dir="2700000" algn="tl">
                    <a:srgbClr val="000000">
                      <a:alpha val="43137"/>
                    </a:srgbClr>
                  </a:outerShdw>
                </a:effectLst>
              </a:rPr>
              <a:t>Pastoral Letters</a:t>
            </a:r>
          </a:p>
        </p:txBody>
      </p:sp>
      <p:sp>
        <p:nvSpPr>
          <p:cNvPr id="3" name="Slide Number Placeholder 2"/>
          <p:cNvSpPr>
            <a:spLocks noGrp="1"/>
          </p:cNvSpPr>
          <p:nvPr>
            <p:ph type="sldNum" sz="quarter" idx="12"/>
          </p:nvPr>
        </p:nvSpPr>
        <p:spPr/>
        <p:txBody>
          <a:bodyPr/>
          <a:lstStyle/>
          <a:p>
            <a:fld id="{2AC27A5A-7290-4DE1-BA94-4BE8A8E57DCF}" type="slidenum">
              <a:rPr lang="en-US" smtClean="0"/>
              <a:t>56</a:t>
            </a:fld>
            <a:endParaRPr lang="en-US" dirty="0"/>
          </a:p>
        </p:txBody>
      </p:sp>
    </p:spTree>
    <p:extLst>
      <p:ext uri="{BB962C8B-B14F-4D97-AF65-F5344CB8AC3E}">
        <p14:creationId xmlns:p14="http://schemas.microsoft.com/office/powerpoint/2010/main" val="1698351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C000"/>
                </a:solidFill>
                <a:effectLst>
                  <a:outerShdw blurRad="38100" dist="38100" dir="2700000" algn="tl">
                    <a:srgbClr val="000000">
                      <a:alpha val="43137"/>
                    </a:srgbClr>
                  </a:outerShdw>
                </a:effectLst>
              </a:rPr>
              <a:t>The Pastoral Letters:  Context</a:t>
            </a:r>
          </a:p>
        </p:txBody>
      </p:sp>
      <p:sp>
        <p:nvSpPr>
          <p:cNvPr id="3" name="Content Placeholder 2"/>
          <p:cNvSpPr>
            <a:spLocks noGrp="1"/>
          </p:cNvSpPr>
          <p:nvPr>
            <p:ph idx="1"/>
          </p:nvPr>
        </p:nvSpPr>
        <p:spPr>
          <a:xfrm>
            <a:off x="896815" y="2514600"/>
            <a:ext cx="10639865" cy="4206240"/>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Inasmuch as details about the closing years of Paul’s life are unclear, finding the context for the pastoral letters is difficult.</a:t>
            </a:r>
          </a:p>
          <a:p>
            <a:r>
              <a:rPr lang="en-US" sz="2400" i="1" dirty="0">
                <a:solidFill>
                  <a:schemeClr val="tx1"/>
                </a:solidFill>
              </a:rPr>
              <a:t>1 Timothy and Titus offer little about Paul’s circumstances other than that he anticipated a continuing ministry (1 </a:t>
            </a:r>
            <a:r>
              <a:rPr lang="en-US" sz="2400" i="1" dirty="0" err="1">
                <a:solidFill>
                  <a:schemeClr val="tx1"/>
                </a:solidFill>
              </a:rPr>
              <a:t>Ti</a:t>
            </a:r>
            <a:r>
              <a:rPr lang="en-US" sz="2400" i="1" dirty="0">
                <a:solidFill>
                  <a:schemeClr val="tx1"/>
                </a:solidFill>
              </a:rPr>
              <a:t>. 3:14-15; Tit. 3:12).</a:t>
            </a:r>
          </a:p>
          <a:p>
            <a:r>
              <a:rPr lang="en-US" sz="2400" i="1" dirty="0">
                <a:solidFill>
                  <a:schemeClr val="tx1"/>
                </a:solidFill>
              </a:rPr>
              <a:t>In 2 Timothy he is clearly imprisoned (2 </a:t>
            </a:r>
            <a:r>
              <a:rPr lang="en-US" sz="2400" i="1" dirty="0" err="1">
                <a:solidFill>
                  <a:schemeClr val="tx1"/>
                </a:solidFill>
              </a:rPr>
              <a:t>Ti</a:t>
            </a:r>
            <a:r>
              <a:rPr lang="en-US" sz="2400" i="1" dirty="0">
                <a:solidFill>
                  <a:schemeClr val="tx1"/>
                </a:solidFill>
              </a:rPr>
              <a:t>. 1:8; 2:9), speaks about his “first defense” (2 </a:t>
            </a:r>
            <a:r>
              <a:rPr lang="en-US" sz="2400" i="1" dirty="0" err="1">
                <a:solidFill>
                  <a:schemeClr val="tx1"/>
                </a:solidFill>
              </a:rPr>
              <a:t>Ti</a:t>
            </a:r>
            <a:r>
              <a:rPr lang="en-US" sz="2400" i="1" dirty="0">
                <a:solidFill>
                  <a:schemeClr val="tx1"/>
                </a:solidFill>
              </a:rPr>
              <a:t>. 4:16) and anticipates the near certainty of his approaching death (2 </a:t>
            </a:r>
            <a:r>
              <a:rPr lang="en-US" sz="2400" i="1" dirty="0" err="1">
                <a:solidFill>
                  <a:schemeClr val="tx1"/>
                </a:solidFill>
              </a:rPr>
              <a:t>Ti</a:t>
            </a:r>
            <a:r>
              <a:rPr lang="en-US" sz="2400" i="1" dirty="0">
                <a:solidFill>
                  <a:schemeClr val="tx1"/>
                </a:solidFill>
              </a:rPr>
              <a:t>. 4:6-7, 18).</a:t>
            </a:r>
          </a:p>
          <a:p>
            <a:r>
              <a:rPr lang="en-US" sz="2400" i="1" dirty="0">
                <a:solidFill>
                  <a:schemeClr val="tx1"/>
                </a:solidFill>
              </a:rPr>
              <a:t>Traditionally, it has been assumed that these details can be accounted for by a 1</a:t>
            </a:r>
            <a:r>
              <a:rPr lang="en-US" sz="2400" i="1" baseline="30000" dirty="0">
                <a:solidFill>
                  <a:schemeClr val="tx1"/>
                </a:solidFill>
              </a:rPr>
              <a:t>st</a:t>
            </a:r>
            <a:r>
              <a:rPr lang="en-US" sz="2400" i="1" dirty="0">
                <a:solidFill>
                  <a:schemeClr val="tx1"/>
                </a:solidFill>
              </a:rPr>
              <a:t> and 2</a:t>
            </a:r>
            <a:r>
              <a:rPr lang="en-US" sz="2400" i="1" baseline="30000" dirty="0">
                <a:solidFill>
                  <a:schemeClr val="tx1"/>
                </a:solidFill>
              </a:rPr>
              <a:t>nd</a:t>
            </a:r>
            <a:r>
              <a:rPr lang="en-US" sz="2400" i="1" dirty="0">
                <a:solidFill>
                  <a:schemeClr val="tx1"/>
                </a:solidFill>
              </a:rPr>
              <a:t> imprisonment for Paul.</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57</a:t>
            </a:fld>
            <a:endParaRPr lang="en-US" dirty="0"/>
          </a:p>
        </p:txBody>
      </p:sp>
    </p:spTree>
    <p:extLst>
      <p:ext uri="{BB962C8B-B14F-4D97-AF65-F5344CB8AC3E}">
        <p14:creationId xmlns:p14="http://schemas.microsoft.com/office/powerpoint/2010/main" val="31209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rgbClr val="FFC000"/>
                </a:solidFill>
                <a:effectLst>
                  <a:outerShdw blurRad="38100" dist="38100" dir="2700000" algn="tl">
                    <a:srgbClr val="000000">
                      <a:alpha val="43137"/>
                    </a:srgbClr>
                  </a:outerShdw>
                </a:effectLst>
              </a:rPr>
              <a:t>Authorship</a:t>
            </a:r>
          </a:p>
        </p:txBody>
      </p:sp>
      <p:sp>
        <p:nvSpPr>
          <p:cNvPr id="3" name="Content Placeholder 2"/>
          <p:cNvSpPr>
            <a:spLocks noGrp="1"/>
          </p:cNvSpPr>
          <p:nvPr>
            <p:ph idx="1"/>
          </p:nvPr>
        </p:nvSpPr>
        <p:spPr>
          <a:xfrm>
            <a:off x="949569" y="2391508"/>
            <a:ext cx="10648071" cy="4085492"/>
          </a:xfrm>
        </p:spPr>
        <p:txBody>
          <a:bodyPr>
            <a:normAutofit fontScale="92500"/>
          </a:bodyPr>
          <a:lstStyle/>
          <a:p>
            <a:pPr marL="0" indent="0">
              <a:buNone/>
            </a:pPr>
            <a:r>
              <a:rPr lang="en-US" sz="2800" b="1" dirty="0">
                <a:solidFill>
                  <a:srgbClr val="FF0000"/>
                </a:solidFill>
                <a:effectLst>
                  <a:outerShdw blurRad="38100" dist="38100" dir="2700000" algn="tl">
                    <a:srgbClr val="000000">
                      <a:alpha val="43137"/>
                    </a:srgbClr>
                  </a:outerShdw>
                </a:effectLst>
              </a:rPr>
              <a:t>While historical-critical scholars have questioned Pauline authorship for several of the letters in the Pauline corpus, the most aggressive doubts have arisen concerning the pastorals.</a:t>
            </a:r>
          </a:p>
          <a:p>
            <a:r>
              <a:rPr lang="en-US" sz="2400" i="1" dirty="0">
                <a:solidFill>
                  <a:schemeClr val="tx1"/>
                </a:solidFill>
              </a:rPr>
              <a:t>These doubts largely concern differences in literary style, vocabulary, the more ordered state of the church reflected in the letters, the ambiguity of the latter years of Paul’s life, the address of ideas that seem Gnostic and the fact that the letters speak of “the faith” as an established orthodoxy.</a:t>
            </a:r>
          </a:p>
          <a:p>
            <a:r>
              <a:rPr lang="en-US" sz="2400" i="1" dirty="0">
                <a:solidFill>
                  <a:schemeClr val="tx1"/>
                </a:solidFill>
              </a:rPr>
              <a:t>Conservative scholars remain unconvinced and give Paul full credit as the author.</a:t>
            </a:r>
          </a:p>
        </p:txBody>
      </p:sp>
      <p:sp>
        <p:nvSpPr>
          <p:cNvPr id="4" name="Slide Number Placeholder 3"/>
          <p:cNvSpPr>
            <a:spLocks noGrp="1"/>
          </p:cNvSpPr>
          <p:nvPr>
            <p:ph type="sldNum" sz="quarter" idx="12"/>
          </p:nvPr>
        </p:nvSpPr>
        <p:spPr>
          <a:xfrm>
            <a:off x="11719560" y="5512170"/>
            <a:ext cx="472439" cy="460547"/>
          </a:xfrm>
        </p:spPr>
        <p:txBody>
          <a:bodyPr/>
          <a:lstStyle/>
          <a:p>
            <a:fld id="{2AC27A5A-7290-4DE1-BA94-4BE8A8E57DCF}" type="slidenum">
              <a:rPr lang="en-US" smtClean="0"/>
              <a:t>58</a:t>
            </a:fld>
            <a:endParaRPr lang="en-US" dirty="0"/>
          </a:p>
        </p:txBody>
      </p:sp>
    </p:spTree>
    <p:extLst>
      <p:ext uri="{BB962C8B-B14F-4D97-AF65-F5344CB8AC3E}">
        <p14:creationId xmlns:p14="http://schemas.microsoft.com/office/powerpoint/2010/main" val="7220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1 Timothy</a:t>
            </a:r>
          </a:p>
        </p:txBody>
      </p:sp>
    </p:spTree>
    <p:extLst>
      <p:ext uri="{BB962C8B-B14F-4D97-AF65-F5344CB8AC3E}">
        <p14:creationId xmlns:p14="http://schemas.microsoft.com/office/powerpoint/2010/main" val="224407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ltLang="en-US" sz="4000" b="1" dirty="0">
                <a:solidFill>
                  <a:srgbClr val="C00000"/>
                </a:solidFill>
                <a:effectLst>
                  <a:outerShdw blurRad="38100" dist="38100" dir="2700000" algn="tl">
                    <a:srgbClr val="000000">
                      <a:alpha val="43137"/>
                    </a:srgbClr>
                  </a:outerShdw>
                </a:effectLst>
              </a:rPr>
              <a:t>LUKE’S HISTORY OF THE EARLY CHURCH </a:t>
            </a:r>
            <a:br>
              <a:rPr lang="en-US" altLang="en-US" sz="4000" b="1" dirty="0">
                <a:solidFill>
                  <a:srgbClr val="C00000"/>
                </a:solidFill>
              </a:rPr>
            </a:br>
            <a:r>
              <a:rPr lang="en-US" altLang="en-US" sz="3200" dirty="0">
                <a:solidFill>
                  <a:srgbClr val="C00000"/>
                </a:solidFill>
              </a:rPr>
              <a:t>(Acts 1:8)</a:t>
            </a:r>
          </a:p>
        </p:txBody>
      </p:sp>
      <p:grpSp>
        <p:nvGrpSpPr>
          <p:cNvPr id="2" name="SmartArt Placeholder 18451"/>
          <p:cNvGrpSpPr>
            <a:grpSpLocks noChangeAspect="1"/>
          </p:cNvGrpSpPr>
          <p:nvPr/>
        </p:nvGrpSpPr>
        <p:grpSpPr bwMode="auto">
          <a:xfrm>
            <a:off x="1828800" y="1752601"/>
            <a:ext cx="8686800" cy="4746625"/>
            <a:chOff x="288" y="1019"/>
            <a:chExt cx="2880" cy="720"/>
          </a:xfrm>
        </p:grpSpPr>
        <p:cxnSp>
          <p:nvCxnSpPr>
            <p:cNvPr id="1028" name="_s1028"/>
            <p:cNvCxnSpPr>
              <a:cxnSpLocks noChangeShapeType="1"/>
              <a:stCxn id="6" idx="0"/>
              <a:endCxn id="3" idx="2"/>
            </p:cNvCxnSpPr>
            <p:nvPr/>
          </p:nvCxnSpPr>
          <p:spPr bwMode="auto">
            <a:xfrm rot="5400000" flipH="1">
              <a:off x="2160" y="875"/>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5" idx="0"/>
              <a:endCxn id="3" idx="2"/>
            </p:cNvCxnSpPr>
            <p:nvPr/>
          </p:nvCxnSpPr>
          <p:spPr bwMode="auto">
            <a:xfrm rot="16200000">
              <a:off x="1657" y="1378"/>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4" idx="0"/>
              <a:endCxn id="3" idx="2"/>
            </p:cNvCxnSpPr>
            <p:nvPr/>
          </p:nvCxnSpPr>
          <p:spPr bwMode="auto">
            <a:xfrm rot="16200000">
              <a:off x="1152" y="875"/>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1"/>
            <p:cNvSpPr>
              <a:spLocks noChangeArrowheads="1"/>
            </p:cNvSpPr>
            <p:nvPr/>
          </p:nvSpPr>
          <p:spPr bwMode="auto">
            <a:xfrm>
              <a:off x="1296" y="101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JERUSALEM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Acts 1-7</a:t>
              </a:r>
            </a:p>
          </p:txBody>
        </p:sp>
        <p:sp>
          <p:nvSpPr>
            <p:cNvPr id="4" name="_s1032"/>
            <p:cNvSpPr>
              <a:spLocks noChangeArrowheads="1"/>
            </p:cNvSpPr>
            <p:nvPr/>
          </p:nvSpPr>
          <p:spPr bwMode="auto">
            <a:xfrm>
              <a:off x="288" y="145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JUDEA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Acts 8</a:t>
              </a:r>
            </a:p>
          </p:txBody>
        </p:sp>
        <p:sp>
          <p:nvSpPr>
            <p:cNvPr id="5" name="_s1033"/>
            <p:cNvSpPr>
              <a:spLocks noChangeArrowheads="1"/>
            </p:cNvSpPr>
            <p:nvPr/>
          </p:nvSpPr>
          <p:spPr bwMode="auto">
            <a:xfrm>
              <a:off x="1296" y="145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SAMARIA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Acts 8</a:t>
              </a:r>
            </a:p>
          </p:txBody>
        </p:sp>
        <p:sp>
          <p:nvSpPr>
            <p:cNvPr id="6" name="_s1034"/>
            <p:cNvSpPr>
              <a:spLocks noChangeArrowheads="1"/>
            </p:cNvSpPr>
            <p:nvPr/>
          </p:nvSpPr>
          <p:spPr bwMode="auto">
            <a:xfrm>
              <a:off x="2304" y="145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THE ENDS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OF THE EARTH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accent4">
                      <a:lumMod val="60000"/>
                      <a:lumOff val="40000"/>
                    </a:schemeClr>
                  </a:solidFill>
                  <a:effectLst/>
                  <a:latin typeface="Tahoma" panose="020B0604030504040204" pitchFamily="34" charset="0"/>
                  <a:cs typeface="Arial" panose="020B0604020202020204" pitchFamily="34" charset="0"/>
                </a:rPr>
                <a:t>Acts 9-28</a:t>
              </a:r>
            </a:p>
          </p:txBody>
        </p:sp>
      </p:grpSp>
    </p:spTree>
    <p:extLst>
      <p:ext uri="{BB962C8B-B14F-4D97-AF65-F5344CB8AC3E}">
        <p14:creationId xmlns:p14="http://schemas.microsoft.com/office/powerpoint/2010/main" val="309855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rgbClr val="FFC000"/>
                </a:solidFill>
                <a:effectLst>
                  <a:outerShdw blurRad="38100" dist="38100" dir="2700000" algn="tl">
                    <a:srgbClr val="000000">
                      <a:alpha val="43137"/>
                    </a:srgbClr>
                  </a:outerShdw>
                </a:effectLst>
              </a:rPr>
              <a:t>Situation</a:t>
            </a:r>
          </a:p>
        </p:txBody>
      </p:sp>
      <p:sp>
        <p:nvSpPr>
          <p:cNvPr id="3" name="Content Placeholder 2"/>
          <p:cNvSpPr>
            <a:spLocks noGrp="1"/>
          </p:cNvSpPr>
          <p:nvPr>
            <p:ph idx="1"/>
          </p:nvPr>
        </p:nvSpPr>
        <p:spPr>
          <a:xfrm>
            <a:off x="914400" y="2391508"/>
            <a:ext cx="10869611" cy="4466492"/>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Written to Timothy while he was at Ephesus (1:3), this letter addresses the challenge of heretical teachers, two of whom are named (1 :20), who gave priority to myths and genealogies (1:4, 7).</a:t>
            </a:r>
          </a:p>
          <a:p>
            <a:r>
              <a:rPr lang="en-US" sz="2400" i="1" dirty="0"/>
              <a:t>They taught a theology of abstinence, including celibacy and dietary restrictions (4:3), and they believed they were the recipients of special knowledge (6:20-21).</a:t>
            </a:r>
          </a:p>
          <a:p>
            <a:r>
              <a:rPr lang="en-US" sz="2400" i="1" dirty="0"/>
              <a:t>Obviously, there is a Jewish flavor to this heresy, but the language of “false knowledge” smacks of early Gnostic thought as well.</a:t>
            </a:r>
          </a:p>
          <a:p>
            <a:r>
              <a:rPr lang="en-US" sz="2400" i="1" dirty="0"/>
              <a:t>Given the several mentions of women (2:9-12; 3:11; 5:13, 15), it seems likely that this heresy was strongly promoted by women teachers. </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60</a:t>
            </a:fld>
            <a:endParaRPr lang="en-US" dirty="0"/>
          </a:p>
        </p:txBody>
      </p:sp>
    </p:spTree>
    <p:extLst>
      <p:ext uri="{BB962C8B-B14F-4D97-AF65-F5344CB8AC3E}">
        <p14:creationId xmlns:p14="http://schemas.microsoft.com/office/powerpoint/2010/main" val="35331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1" y="685801"/>
            <a:ext cx="8963360" cy="1072662"/>
          </a:xfrm>
        </p:spPr>
        <p:txBody>
          <a:bodyPr>
            <a:normAutofit/>
          </a:bodyPr>
          <a:lstStyle/>
          <a:p>
            <a:pPr algn="ctr"/>
            <a:r>
              <a:rPr lang="en-US" sz="4800" b="1" dirty="0">
                <a:solidFill>
                  <a:srgbClr val="FFC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931985" y="2268409"/>
            <a:ext cx="11260015" cy="4589591"/>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false gospel versus the true (1):</a:t>
            </a:r>
          </a:p>
          <a:p>
            <a:r>
              <a:rPr lang="en-US" sz="2400" i="1" dirty="0">
                <a:solidFill>
                  <a:schemeClr val="tx1"/>
                </a:solidFill>
              </a:rPr>
              <a:t>Paul issues a severe warning against false teachers who were distorting the gospel by emphasizing Mosaic legalism while deemphasizing faith.</a:t>
            </a:r>
          </a:p>
          <a:p>
            <a:r>
              <a:rPr lang="en-US" sz="2400" i="1" dirty="0">
                <a:solidFill>
                  <a:schemeClr val="tx1"/>
                </a:solidFill>
              </a:rPr>
              <a:t>The true gospel, which was epitomized in divine grace and mercy, had been demonstrated in the conversion of Paul himself.</a:t>
            </a:r>
          </a:p>
          <a:p>
            <a:pPr marL="0" indent="0">
              <a:buNone/>
            </a:pPr>
            <a:r>
              <a:rPr lang="en-US" sz="2800" b="1" dirty="0">
                <a:solidFill>
                  <a:srgbClr val="FF0000"/>
                </a:solidFill>
                <a:effectLst>
                  <a:outerShdw blurRad="38100" dist="38100" dir="2700000" algn="tl">
                    <a:srgbClr val="000000">
                      <a:alpha val="43137"/>
                    </a:srgbClr>
                  </a:outerShdw>
                </a:effectLst>
              </a:rPr>
              <a:t>An order for Christian life, worship and leaders (2-3):</a:t>
            </a:r>
          </a:p>
          <a:p>
            <a:r>
              <a:rPr lang="en-US" sz="2400" i="1" dirty="0">
                <a:solidFill>
                  <a:schemeClr val="tx1"/>
                </a:solidFill>
              </a:rPr>
              <a:t>After offering a general comment about prayer, Paul gives an order for decorum in public worship, first for men, then for women.</a:t>
            </a:r>
          </a:p>
          <a:p>
            <a:r>
              <a:rPr lang="en-US" sz="2400" i="1" dirty="0">
                <a:solidFill>
                  <a:schemeClr val="tx1"/>
                </a:solidFill>
              </a:rPr>
              <a:t>He then gives an order for the traits that should characterize the lives of leaders, first for elders, then for deacons.</a:t>
            </a:r>
          </a:p>
        </p:txBody>
      </p:sp>
    </p:spTree>
    <p:extLst>
      <p:ext uri="{BB962C8B-B14F-4D97-AF65-F5344CB8AC3E}">
        <p14:creationId xmlns:p14="http://schemas.microsoft.com/office/powerpoint/2010/main" val="38128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791308" y="211016"/>
            <a:ext cx="10849708" cy="664698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coming apostasy (4):</a:t>
            </a:r>
          </a:p>
          <a:p>
            <a:r>
              <a:rPr lang="en-US" sz="2400" i="1" dirty="0">
                <a:solidFill>
                  <a:schemeClr val="tx1"/>
                </a:solidFill>
              </a:rPr>
              <a:t>The false teachers in Ephesus were merely part of the larger final apostasy, and Timothy must stand firm against it.</a:t>
            </a: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Order for Christian relationships (5:1—6:2):</a:t>
            </a:r>
          </a:p>
          <a:p>
            <a:r>
              <a:rPr lang="en-US" sz="2400" i="1" dirty="0">
                <a:solidFill>
                  <a:schemeClr val="tx1"/>
                </a:solidFill>
              </a:rPr>
              <a:t>Here, Paul offers an order for the deference of the younger to the older and the church’s treatment of widows who are receiving support from the church. </a:t>
            </a:r>
          </a:p>
          <a:p>
            <a:r>
              <a:rPr lang="en-US" sz="2400" i="1" dirty="0">
                <a:solidFill>
                  <a:schemeClr val="tx1"/>
                </a:solidFill>
              </a:rPr>
              <a:t>He also addresses the treatment of church leaders. </a:t>
            </a:r>
          </a:p>
          <a:p>
            <a:r>
              <a:rPr lang="en-US" sz="2400" i="1" dirty="0">
                <a:solidFill>
                  <a:schemeClr val="tx1"/>
                </a:solidFill>
              </a:rPr>
              <a:t>Finally, he addresses the relationship of slaves to masters.</a:t>
            </a:r>
          </a:p>
          <a:p>
            <a:pPr marL="0" indent="0">
              <a:buNone/>
            </a:pPr>
            <a:r>
              <a:rPr lang="en-US" sz="2800" b="1" dirty="0">
                <a:solidFill>
                  <a:srgbClr val="FF0000"/>
                </a:solidFill>
                <a:effectLst>
                  <a:outerShdw blurRad="38100" dist="38100" dir="2700000" algn="tl">
                    <a:srgbClr val="000000">
                      <a:alpha val="43137"/>
                    </a:srgbClr>
                  </a:outerShdw>
                </a:effectLst>
              </a:rPr>
              <a:t>Final warnings and a charge (6:3-21):</a:t>
            </a:r>
          </a:p>
          <a:p>
            <a:r>
              <a:rPr lang="en-US" sz="2400" i="1" dirty="0">
                <a:solidFill>
                  <a:schemeClr val="tx1"/>
                </a:solidFill>
              </a:rPr>
              <a:t>As a final word against false teachers, he warns against the love of controversy, pride and greed.</a:t>
            </a:r>
          </a:p>
          <a:p>
            <a:r>
              <a:rPr lang="en-US" sz="2400" i="1" dirty="0">
                <a:solidFill>
                  <a:schemeClr val="tx1"/>
                </a:solidFill>
              </a:rPr>
              <a:t>His parting charge to Timothy emphasizes true pastoral concern grounded in basic Christian virtue and faith.</a:t>
            </a:r>
          </a:p>
          <a:p>
            <a:endParaRPr lang="en-US" sz="2400" i="1" dirty="0">
              <a:solidFill>
                <a:schemeClr val="tx1"/>
              </a:solidFill>
            </a:endParaRPr>
          </a:p>
        </p:txBody>
      </p:sp>
    </p:spTree>
    <p:extLst>
      <p:ext uri="{BB962C8B-B14F-4D97-AF65-F5344CB8AC3E}">
        <p14:creationId xmlns:p14="http://schemas.microsoft.com/office/powerpoint/2010/main" val="11107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1 Timothy</a:t>
            </a:r>
          </a:p>
        </p:txBody>
      </p:sp>
    </p:spTree>
    <p:extLst>
      <p:ext uri="{BB962C8B-B14F-4D97-AF65-F5344CB8AC3E}">
        <p14:creationId xmlns:p14="http://schemas.microsoft.com/office/powerpoint/2010/main" val="2150366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292" y="486696"/>
            <a:ext cx="9320981" cy="1430594"/>
          </a:xfrm>
        </p:spPr>
        <p:txBody>
          <a:bodyPr/>
          <a:lstStyle/>
          <a:p>
            <a:pPr algn="ctr"/>
            <a:r>
              <a:rPr lang="en-US" b="1" dirty="0">
                <a:solidFill>
                  <a:srgbClr val="FFC000"/>
                </a:solidFill>
              </a:rPr>
              <a:t>Did Paul teach that women were inferior to men and that they must be silent?</a:t>
            </a:r>
          </a:p>
        </p:txBody>
      </p:sp>
      <p:sp>
        <p:nvSpPr>
          <p:cNvPr id="3" name="Content Placeholder 2"/>
          <p:cNvSpPr>
            <a:spLocks noGrp="1"/>
          </p:cNvSpPr>
          <p:nvPr>
            <p:ph idx="1"/>
          </p:nvPr>
        </p:nvSpPr>
        <p:spPr>
          <a:xfrm>
            <a:off x="711326" y="2366549"/>
            <a:ext cx="10677832" cy="4350774"/>
          </a:xfrm>
        </p:spPr>
        <p:txBody>
          <a:bodyPr>
            <a:normAutofit fontScale="92500"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1 </a:t>
            </a:r>
            <a:r>
              <a:rPr lang="en-US" sz="2800" b="1" dirty="0" err="1">
                <a:solidFill>
                  <a:srgbClr val="FF0000"/>
                </a:solidFill>
                <a:effectLst>
                  <a:outerShdw blurRad="38100" dist="38100" dir="2700000" algn="tl">
                    <a:srgbClr val="000000">
                      <a:alpha val="43137"/>
                    </a:srgbClr>
                  </a:outerShdw>
                </a:effectLst>
              </a:rPr>
              <a:t>Ti</a:t>
            </a:r>
            <a:r>
              <a:rPr lang="en-US" sz="2800" b="1" dirty="0">
                <a:solidFill>
                  <a:srgbClr val="FF0000"/>
                </a:solidFill>
                <a:effectLst>
                  <a:outerShdw blurRad="38100" dist="38100" dir="2700000" algn="tl">
                    <a:srgbClr val="000000">
                      <a:alpha val="43137"/>
                    </a:srgbClr>
                  </a:outerShdw>
                </a:effectLst>
              </a:rPr>
              <a:t>. 2:11-15 is by far the most controversial in the NT with regard to women in the church. What is often not recognized are the huge translation issues in the passage:</a:t>
            </a:r>
          </a:p>
          <a:p>
            <a:r>
              <a:rPr lang="en-US" sz="2400" i="1" dirty="0">
                <a:solidFill>
                  <a:schemeClr val="tx1"/>
                </a:solidFill>
              </a:rPr>
              <a:t>How should one translate the word </a:t>
            </a:r>
            <a:r>
              <a:rPr lang="en-US" sz="2400" dirty="0" err="1">
                <a:solidFill>
                  <a:schemeClr val="tx1"/>
                </a:solidFill>
                <a:latin typeface="Greekth" panose="02020803070505020304" pitchFamily="18" charset="0"/>
              </a:rPr>
              <a:t>gunh</a:t>
            </a:r>
            <a:r>
              <a:rPr lang="en-US" sz="2400" dirty="0">
                <a:solidFill>
                  <a:schemeClr val="tx1"/>
                </a:solidFill>
                <a:latin typeface="Greekth" panose="02020803070505020304" pitchFamily="18" charset="0"/>
              </a:rPr>
              <a:t>&lt;</a:t>
            </a:r>
            <a:r>
              <a:rPr lang="en-US" sz="2400" dirty="0">
                <a:solidFill>
                  <a:schemeClr val="tx1"/>
                </a:solidFill>
              </a:rPr>
              <a:t> (wife? woman?)</a:t>
            </a:r>
          </a:p>
          <a:p>
            <a:r>
              <a:rPr lang="en-US" sz="2400" i="1" dirty="0">
                <a:solidFill>
                  <a:schemeClr val="tx1"/>
                </a:solidFill>
              </a:rPr>
              <a:t>How to translate </a:t>
            </a:r>
            <a:r>
              <a:rPr lang="en-US" sz="2400" dirty="0">
                <a:solidFill>
                  <a:schemeClr val="tx1"/>
                </a:solidFill>
                <a:latin typeface="Greekth" panose="02020803070505020304" pitchFamily="18" charset="0"/>
              </a:rPr>
              <a:t>h[</a:t>
            </a:r>
            <a:r>
              <a:rPr lang="en-US" sz="2400" dirty="0" err="1">
                <a:solidFill>
                  <a:schemeClr val="tx1"/>
                </a:solidFill>
                <a:latin typeface="Greekth" panose="02020803070505020304" pitchFamily="18" charset="0"/>
              </a:rPr>
              <a:t>suxi</a:t>
            </a:r>
            <a:r>
              <a:rPr lang="en-US" sz="2400" dirty="0">
                <a:solidFill>
                  <a:schemeClr val="tx1"/>
                </a:solidFill>
                <a:latin typeface="Greekth" panose="02020803070505020304" pitchFamily="18" charset="0"/>
              </a:rPr>
              <a:t>&lt;% </a:t>
            </a:r>
            <a:r>
              <a:rPr lang="en-US" sz="2400" dirty="0" err="1">
                <a:solidFill>
                  <a:schemeClr val="tx1"/>
                </a:solidFill>
                <a:latin typeface="Greekth" panose="02020803070505020304" pitchFamily="18" charset="0"/>
              </a:rPr>
              <a:t>manqane</a:t>
            </a:r>
            <a:r>
              <a:rPr lang="en-US" sz="2400" dirty="0">
                <a:solidFill>
                  <a:schemeClr val="tx1"/>
                </a:solidFill>
                <a:latin typeface="Greekth" panose="02020803070505020304" pitchFamily="18" charset="0"/>
              </a:rPr>
              <a:t>&lt;</a:t>
            </a:r>
            <a:r>
              <a:rPr lang="en-US" sz="2400" dirty="0" err="1">
                <a:solidFill>
                  <a:schemeClr val="tx1"/>
                </a:solidFill>
                <a:latin typeface="Greekth" panose="02020803070505020304" pitchFamily="18" charset="0"/>
              </a:rPr>
              <a:t>tw</a:t>
            </a:r>
            <a:r>
              <a:rPr lang="en-US" sz="2400" dirty="0">
                <a:solidFill>
                  <a:schemeClr val="tx1"/>
                </a:solidFill>
              </a:rPr>
              <a:t> (learn in silence? learn quietly?)</a:t>
            </a:r>
          </a:p>
          <a:p>
            <a:r>
              <a:rPr lang="en-US" sz="2400" i="1" dirty="0">
                <a:solidFill>
                  <a:schemeClr val="tx1"/>
                </a:solidFill>
              </a:rPr>
              <a:t>To whom is the woman to be in full submission, the church, her husband or men in general?</a:t>
            </a:r>
          </a:p>
          <a:p>
            <a:r>
              <a:rPr lang="en-US" sz="2400" i="1" dirty="0">
                <a:solidFill>
                  <a:schemeClr val="tx1"/>
                </a:solidFill>
              </a:rPr>
              <a:t>Is the phrase </a:t>
            </a:r>
            <a:r>
              <a:rPr lang="en-US" sz="2400" dirty="0" err="1">
                <a:solidFill>
                  <a:schemeClr val="tx1"/>
                </a:solidFill>
                <a:latin typeface="Greekth" panose="02020803070505020304" pitchFamily="18" charset="0"/>
              </a:rPr>
              <a:t>ou</a:t>
            </a:r>
            <a:r>
              <a:rPr lang="en-US" sz="2400" dirty="0">
                <a:solidFill>
                  <a:schemeClr val="tx1"/>
                </a:solidFill>
                <a:latin typeface="Greekth" panose="02020803070505020304" pitchFamily="18" charset="0"/>
              </a:rPr>
              <a:t>]k e]</a:t>
            </a:r>
            <a:r>
              <a:rPr lang="en-US" sz="2400" dirty="0" err="1">
                <a:solidFill>
                  <a:schemeClr val="tx1"/>
                </a:solidFill>
                <a:latin typeface="Greekth" panose="02020803070505020304" pitchFamily="18" charset="0"/>
              </a:rPr>
              <a:t>pitre</a:t>
            </a:r>
            <a:r>
              <a:rPr lang="en-US" sz="2400" dirty="0">
                <a:solidFill>
                  <a:schemeClr val="tx1"/>
                </a:solidFill>
                <a:latin typeface="Greekth" panose="02020803070505020304" pitchFamily="18" charset="0"/>
              </a:rPr>
              <a:t>&lt;pw</a:t>
            </a:r>
            <a:r>
              <a:rPr lang="en-US" sz="2400" i="1" dirty="0">
                <a:solidFill>
                  <a:schemeClr val="tx1"/>
                </a:solidFill>
              </a:rPr>
              <a:t> to be translated absolutely, “I do not permit…” or periphrastically, “I am not [i.e., at this time] permitting…”</a:t>
            </a:r>
          </a:p>
          <a:p>
            <a:r>
              <a:rPr lang="en-US" sz="2400" i="1" dirty="0">
                <a:solidFill>
                  <a:schemeClr val="tx1"/>
                </a:solidFill>
              </a:rPr>
              <a:t>What is the meaning of </a:t>
            </a:r>
            <a:r>
              <a:rPr lang="en-US" sz="2400" dirty="0">
                <a:solidFill>
                  <a:schemeClr val="tx1"/>
                </a:solidFill>
                <a:latin typeface="Greekth" panose="02020803070505020304" pitchFamily="18" charset="0"/>
              </a:rPr>
              <a:t>au]</a:t>
            </a:r>
            <a:r>
              <a:rPr lang="en-US" sz="2400" dirty="0" err="1">
                <a:solidFill>
                  <a:schemeClr val="tx1"/>
                </a:solidFill>
                <a:latin typeface="Greekth" panose="02020803070505020304" pitchFamily="18" charset="0"/>
              </a:rPr>
              <a:t>qentei?n</a:t>
            </a:r>
            <a:r>
              <a:rPr lang="en-US" sz="2400" i="1" dirty="0">
                <a:solidFill>
                  <a:schemeClr val="tx1"/>
                </a:solidFill>
              </a:rPr>
              <a:t>, “to have authority over” or “to dominate”?</a:t>
            </a:r>
          </a:p>
        </p:txBody>
      </p:sp>
    </p:spTree>
    <p:extLst>
      <p:ext uri="{BB962C8B-B14F-4D97-AF65-F5344CB8AC3E}">
        <p14:creationId xmlns:p14="http://schemas.microsoft.com/office/powerpoint/2010/main" val="22582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522" y="545122"/>
            <a:ext cx="10292631" cy="5492262"/>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The passage also is beset with huge interpretive problems:</a:t>
            </a:r>
          </a:p>
          <a:p>
            <a:r>
              <a:rPr lang="en-US" sz="2400" i="1" dirty="0">
                <a:solidFill>
                  <a:schemeClr val="tx1"/>
                </a:solidFill>
              </a:rPr>
              <a:t>Why does Paul say that Adam was created first? Is this a statement about rank or a statement correcting a popular Ephesian myth that advocated the woman was created first?</a:t>
            </a:r>
          </a:p>
          <a:p>
            <a:r>
              <a:rPr lang="en-US" sz="2400" i="1" dirty="0">
                <a:solidFill>
                  <a:schemeClr val="tx1"/>
                </a:solidFill>
              </a:rPr>
              <a:t>Does Paul’s statement that the woman was deceived imply that she was not to be trusted or the refutation of an Ephesian myth advocating that the woman was the source of all wisdom?</a:t>
            </a:r>
          </a:p>
          <a:p>
            <a:r>
              <a:rPr lang="en-US" sz="2400" i="1" dirty="0">
                <a:solidFill>
                  <a:schemeClr val="tx1"/>
                </a:solidFill>
              </a:rPr>
              <a:t>How is the woman “saved” through childbearing? The Greek text is complex, stating, “She shall be saved through childbearing if they remain in faith”. (Virtually all translations “play with” the Greek text.)</a:t>
            </a:r>
          </a:p>
        </p:txBody>
      </p:sp>
    </p:spTree>
    <p:extLst>
      <p:ext uri="{BB962C8B-B14F-4D97-AF65-F5344CB8AC3E}">
        <p14:creationId xmlns:p14="http://schemas.microsoft.com/office/powerpoint/2010/main" val="22950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Three Approaches</a:t>
            </a:r>
          </a:p>
        </p:txBody>
      </p:sp>
      <p:sp>
        <p:nvSpPr>
          <p:cNvPr id="3" name="Content Placeholder 2"/>
          <p:cNvSpPr>
            <a:spLocks noGrp="1"/>
          </p:cNvSpPr>
          <p:nvPr>
            <p:ph sz="half" idx="1"/>
          </p:nvPr>
        </p:nvSpPr>
        <p:spPr>
          <a:xfrm>
            <a:off x="275724" y="2462823"/>
            <a:ext cx="3733569" cy="4061069"/>
          </a:xfrm>
          <a:solidFill>
            <a:schemeClr val="accent5">
              <a:lumMod val="20000"/>
              <a:lumOff val="80000"/>
            </a:schemeClr>
          </a:solidFill>
          <a:ln>
            <a:solidFill>
              <a:schemeClr val="tx1"/>
            </a:solidFill>
          </a:ln>
        </p:spPr>
        <p:txBody>
          <a:bodyPr>
            <a:normAutofit lnSpcReduction="10000"/>
          </a:bodyPr>
          <a:lstStyle/>
          <a:p>
            <a:pPr marL="0" indent="0">
              <a:buNone/>
            </a:pPr>
            <a:r>
              <a:rPr lang="en-US" sz="2800" b="1" dirty="0"/>
              <a:t>Full Restriction</a:t>
            </a:r>
          </a:p>
          <a:p>
            <a:r>
              <a:rPr lang="en-US" sz="2400" i="1" dirty="0"/>
              <a:t>Here, the passage is taken as absolute prohibition.</a:t>
            </a:r>
          </a:p>
          <a:p>
            <a:r>
              <a:rPr lang="en-US" sz="2400" i="1" dirty="0"/>
              <a:t>Women can listen but not speak.</a:t>
            </a:r>
          </a:p>
          <a:p>
            <a:r>
              <a:rPr lang="en-US" sz="2400" i="1" dirty="0"/>
              <a:t>They can have no leadership role in the church. </a:t>
            </a:r>
          </a:p>
        </p:txBody>
      </p:sp>
      <p:sp>
        <p:nvSpPr>
          <p:cNvPr id="4" name="Content Placeholder 3"/>
          <p:cNvSpPr>
            <a:spLocks noGrp="1"/>
          </p:cNvSpPr>
          <p:nvPr>
            <p:ph sz="half" idx="2"/>
          </p:nvPr>
        </p:nvSpPr>
        <p:spPr>
          <a:xfrm>
            <a:off x="4186482" y="2462822"/>
            <a:ext cx="3761766" cy="4061069"/>
          </a:xfrm>
          <a:solidFill>
            <a:schemeClr val="accent5">
              <a:lumMod val="40000"/>
              <a:lumOff val="60000"/>
            </a:schemeClr>
          </a:solidFill>
          <a:ln>
            <a:solidFill>
              <a:schemeClr val="tx1"/>
            </a:solidFill>
          </a:ln>
        </p:spPr>
        <p:txBody>
          <a:bodyPr>
            <a:normAutofit lnSpcReduction="10000"/>
          </a:bodyPr>
          <a:lstStyle/>
          <a:p>
            <a:pPr marL="0" indent="0">
              <a:buNone/>
            </a:pPr>
            <a:r>
              <a:rPr lang="en-US" sz="2800" b="1" dirty="0"/>
              <a:t>Complementarian</a:t>
            </a:r>
          </a:p>
          <a:p>
            <a:r>
              <a:rPr lang="en-US" sz="2400" i="1" dirty="0"/>
              <a:t>Here, the woman is allowed to learn quietly without disruption.</a:t>
            </a:r>
          </a:p>
          <a:p>
            <a:r>
              <a:rPr lang="en-US" sz="2400" i="1" dirty="0"/>
              <a:t>She can teach other women, but cannot function in a role where she would be in authority over men.</a:t>
            </a:r>
          </a:p>
        </p:txBody>
      </p:sp>
      <p:sp>
        <p:nvSpPr>
          <p:cNvPr id="5" name="Content Placeholder 3"/>
          <p:cNvSpPr txBox="1">
            <a:spLocks/>
          </p:cNvSpPr>
          <p:nvPr/>
        </p:nvSpPr>
        <p:spPr>
          <a:xfrm>
            <a:off x="8123409" y="2462821"/>
            <a:ext cx="3761766" cy="4061069"/>
          </a:xfrm>
          <a:prstGeom prst="rect">
            <a:avLst/>
          </a:prstGeom>
          <a:solidFill>
            <a:schemeClr val="accent5">
              <a:lumMod val="60000"/>
              <a:lumOff val="40000"/>
            </a:schemeClr>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800" b="1" dirty="0"/>
              <a:t>Egalitarian</a:t>
            </a:r>
          </a:p>
          <a:p>
            <a:r>
              <a:rPr lang="en-US" sz="2400" i="1" dirty="0"/>
              <a:t>Here, the woman is granted full life in the church. </a:t>
            </a:r>
          </a:p>
          <a:p>
            <a:r>
              <a:rPr lang="en-US" sz="2400" i="1" dirty="0"/>
              <a:t>The passage is read, not as a binding restriction for all time, but as a correction of incipient Gnostic ideas in Ephesus.</a:t>
            </a:r>
          </a:p>
        </p:txBody>
      </p:sp>
    </p:spTree>
    <p:extLst>
      <p:ext uri="{BB962C8B-B14F-4D97-AF65-F5344CB8AC3E}">
        <p14:creationId xmlns:p14="http://schemas.microsoft.com/office/powerpoint/2010/main" val="305799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randombar(horizontal)">
                                      <p:cBhvr>
                                        <p:cTn id="30" dur="500"/>
                                        <p:tgtEl>
                                          <p:spTgt spid="4">
                                            <p:bg/>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par>
                                <p:cTn id="49" presetID="14" presetClass="entr" presetSubtype="10" fill="hold"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additive="base">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calcmode="lin" valueType="num">
                                      <p:cBhvr additive="base">
                                        <p:cTn id="6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b="1" dirty="0">
                <a:solidFill>
                  <a:srgbClr val="FFC000"/>
                </a:solidFill>
              </a:rPr>
              <a:t>A Correction of Gnostic Ideas?</a:t>
            </a:r>
          </a:p>
        </p:txBody>
      </p:sp>
      <p:sp>
        <p:nvSpPr>
          <p:cNvPr id="5" name="Content Placeholder 4"/>
          <p:cNvSpPr>
            <a:spLocks noGrp="1"/>
          </p:cNvSpPr>
          <p:nvPr>
            <p:ph sz="half" idx="1"/>
          </p:nvPr>
        </p:nvSpPr>
        <p:spPr>
          <a:xfrm>
            <a:off x="597878" y="2480405"/>
            <a:ext cx="5328138" cy="4043485"/>
          </a:xfrm>
          <a:solidFill>
            <a:schemeClr val="accent5">
              <a:lumMod val="40000"/>
              <a:lumOff val="60000"/>
            </a:schemeClr>
          </a:solidFill>
          <a:ln>
            <a:solidFill>
              <a:schemeClr val="tx1"/>
            </a:solidFill>
          </a:ln>
        </p:spPr>
        <p:txBody>
          <a:bodyPr>
            <a:normAutofit lnSpcReduction="10000"/>
          </a:bodyPr>
          <a:lstStyle/>
          <a:p>
            <a:pPr marL="0" indent="0">
              <a:buNone/>
            </a:pPr>
            <a:r>
              <a:rPr lang="en-US" sz="2800" b="1" dirty="0"/>
              <a:t>Gnosticism</a:t>
            </a:r>
          </a:p>
          <a:p>
            <a:pPr marL="0" indent="0">
              <a:buNone/>
            </a:pPr>
            <a:r>
              <a:rPr lang="en-US" sz="2000" b="1" i="1" dirty="0"/>
              <a:t>“The spirit-filled woman came to him and spoke with him, saying, “Arise, Adam.” And when he saw her, he said, ‘You are the one who has given me life.’”  </a:t>
            </a:r>
            <a:r>
              <a:rPr lang="en-US" sz="2000" dirty="0"/>
              <a:t>The Hypostasis of the Archons 2.89</a:t>
            </a:r>
            <a:endParaRPr lang="en-US" sz="2000" b="1" dirty="0"/>
          </a:p>
          <a:p>
            <a:pPr marL="0" indent="0">
              <a:buNone/>
            </a:pPr>
            <a:endParaRPr lang="en-US" sz="800" b="1" dirty="0"/>
          </a:p>
          <a:p>
            <a:pPr marL="0" indent="0">
              <a:buNone/>
            </a:pPr>
            <a:r>
              <a:rPr lang="en-US" sz="2800" b="1" dirty="0"/>
              <a:t>Paul’s Correction</a:t>
            </a:r>
          </a:p>
          <a:p>
            <a:pPr marL="0" indent="0">
              <a:buNone/>
            </a:pPr>
            <a:r>
              <a:rPr lang="en-US" sz="2000" b="1" i="1" dirty="0"/>
              <a:t>“For Adam was formed first, then Eve.”</a:t>
            </a:r>
            <a:endParaRPr lang="en-US" sz="2000" b="1" dirty="0"/>
          </a:p>
        </p:txBody>
      </p:sp>
      <p:sp>
        <p:nvSpPr>
          <p:cNvPr id="6" name="Content Placeholder 5"/>
          <p:cNvSpPr>
            <a:spLocks noGrp="1"/>
          </p:cNvSpPr>
          <p:nvPr>
            <p:ph sz="half" idx="2"/>
          </p:nvPr>
        </p:nvSpPr>
        <p:spPr>
          <a:xfrm>
            <a:off x="6208712" y="2480404"/>
            <a:ext cx="5361965" cy="4043485"/>
          </a:xfrm>
          <a:solidFill>
            <a:schemeClr val="accent5">
              <a:lumMod val="60000"/>
              <a:lumOff val="40000"/>
            </a:schemeClr>
          </a:solidFill>
          <a:ln>
            <a:solidFill>
              <a:schemeClr val="tx1"/>
            </a:solidFill>
          </a:ln>
        </p:spPr>
        <p:txBody>
          <a:bodyPr>
            <a:normAutofit lnSpcReduction="10000"/>
          </a:bodyPr>
          <a:lstStyle/>
          <a:p>
            <a:pPr marL="0" indent="0">
              <a:buNone/>
            </a:pPr>
            <a:r>
              <a:rPr lang="en-US" sz="2800" b="1" dirty="0"/>
              <a:t>Gnosticism</a:t>
            </a:r>
          </a:p>
          <a:p>
            <a:pPr marL="0" indent="0">
              <a:buNone/>
            </a:pPr>
            <a:r>
              <a:rPr lang="en-US" sz="2000" b="1" i="1" dirty="0"/>
              <a:t>“But let us not tell Adam because he is	 not from among us, but let us bring a sleep upon him, and let us teach him in his sleep as if she [Eve] came into being from his rib…” </a:t>
            </a:r>
            <a:r>
              <a:rPr lang="en-US" sz="2000" dirty="0"/>
              <a:t>On the Origin of the World 2.5.116</a:t>
            </a:r>
            <a:endParaRPr lang="en-US" sz="2000" b="1" dirty="0"/>
          </a:p>
          <a:p>
            <a:pPr marL="0" indent="0">
              <a:buNone/>
            </a:pPr>
            <a:endParaRPr lang="en-US" sz="800" b="1" dirty="0"/>
          </a:p>
          <a:p>
            <a:pPr marL="0" indent="0">
              <a:buNone/>
            </a:pPr>
            <a:r>
              <a:rPr lang="en-US" sz="2800" b="1" dirty="0"/>
              <a:t>Paul’s Correction</a:t>
            </a:r>
          </a:p>
          <a:p>
            <a:pPr marL="0" indent="0">
              <a:buNone/>
            </a:pPr>
            <a:r>
              <a:rPr lang="en-US" sz="2000" b="1" i="1" dirty="0"/>
              <a:t>“And Adam was not the one deceived; it was the woman who was deceived and became a sinner.”</a:t>
            </a:r>
          </a:p>
        </p:txBody>
      </p:sp>
    </p:spTree>
    <p:extLst>
      <p:ext uri="{BB962C8B-B14F-4D97-AF65-F5344CB8AC3E}">
        <p14:creationId xmlns:p14="http://schemas.microsoft.com/office/powerpoint/2010/main" val="1567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randombar(horizontal)">
                                      <p:cBhvr>
                                        <p:cTn id="28" dur="500"/>
                                        <p:tgtEl>
                                          <p:spTgt spid="6">
                                            <p:bg/>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1" dur="500"/>
                                        <p:tgtEl>
                                          <p:spTgt spid="6">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Titus</a:t>
            </a:r>
          </a:p>
        </p:txBody>
      </p:sp>
    </p:spTree>
    <p:extLst>
      <p:ext uri="{BB962C8B-B14F-4D97-AF65-F5344CB8AC3E}">
        <p14:creationId xmlns:p14="http://schemas.microsoft.com/office/powerpoint/2010/main" val="14225662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rgbClr val="FFC000"/>
                </a:solidFill>
                <a:effectLst>
                  <a:outerShdw blurRad="38100" dist="38100" dir="2700000" algn="tl">
                    <a:srgbClr val="000000">
                      <a:alpha val="43137"/>
                    </a:srgbClr>
                  </a:outerShdw>
                </a:effectLst>
              </a:rPr>
              <a:t>Situation</a:t>
            </a:r>
          </a:p>
        </p:txBody>
      </p:sp>
      <p:sp>
        <p:nvSpPr>
          <p:cNvPr id="3" name="Content Placeholder 2"/>
          <p:cNvSpPr>
            <a:spLocks noGrp="1"/>
          </p:cNvSpPr>
          <p:nvPr>
            <p:ph idx="1"/>
          </p:nvPr>
        </p:nvSpPr>
        <p:spPr>
          <a:xfrm>
            <a:off x="826478" y="2286000"/>
            <a:ext cx="10957534" cy="4572000"/>
          </a:xfrm>
        </p:spPr>
        <p:txBody>
          <a:bodyPr>
            <a:normAutofit fontScale="85000" lnSpcReduction="10000"/>
          </a:bodyPr>
          <a:lstStyle/>
          <a:p>
            <a:pPr marL="0" indent="0">
              <a:buNone/>
            </a:pPr>
            <a:r>
              <a:rPr lang="en-US" sz="3000" b="1" dirty="0">
                <a:solidFill>
                  <a:srgbClr val="FF0000"/>
                </a:solidFill>
                <a:effectLst>
                  <a:outerShdw blurRad="38100" dist="38100" dir="2700000" algn="tl">
                    <a:srgbClr val="000000">
                      <a:alpha val="43137"/>
                    </a:srgbClr>
                  </a:outerShdw>
                </a:effectLst>
              </a:rPr>
              <a:t>According to the Titus letter (1:5), Paul had visited Crete, leaving Titus there; the circumstances of this visit are not described by Luke in Acts, however, so it’s provenance can only be conjectured.</a:t>
            </a:r>
          </a:p>
          <a:p>
            <a:r>
              <a:rPr lang="en-US" sz="2600" i="1" dirty="0"/>
              <a:t>Titus was left in Crete to complete the work started by Paul, particularly appointing elders.</a:t>
            </a:r>
          </a:p>
          <a:p>
            <a:r>
              <a:rPr lang="en-US" sz="2600" i="1" dirty="0"/>
              <a:t>He hoped to relieve Titus by sending </a:t>
            </a:r>
            <a:r>
              <a:rPr lang="en-US" sz="2600" i="1" dirty="0" err="1"/>
              <a:t>Artemas</a:t>
            </a:r>
            <a:r>
              <a:rPr lang="en-US" sz="2600" i="1" dirty="0"/>
              <a:t> and </a:t>
            </a:r>
            <a:r>
              <a:rPr lang="en-US" sz="2600" i="1" dirty="0" err="1"/>
              <a:t>Tychicus</a:t>
            </a:r>
            <a:r>
              <a:rPr lang="en-US" sz="2600" i="1" dirty="0"/>
              <a:t> to replace him (3:12).</a:t>
            </a:r>
          </a:p>
          <a:p>
            <a:r>
              <a:rPr lang="en-US" sz="2600" i="1" dirty="0"/>
              <a:t>Paul’s primary concern was about false teachers, not only among the Cretans, but also among the Jews in what what he calls “the circumcision group” (1:10, 14-16).</a:t>
            </a:r>
          </a:p>
          <a:p>
            <a:r>
              <a:rPr lang="en-US" sz="2600" i="1" dirty="0"/>
              <a:t>He urges severe measures to silence these false voices (1:11), rebuking them sharply (1:13) while avoiding their controversies (3:9-11).</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69</a:t>
            </a:fld>
            <a:endParaRPr lang="en-US" dirty="0"/>
          </a:p>
        </p:txBody>
      </p:sp>
    </p:spTree>
    <p:extLst>
      <p:ext uri="{BB962C8B-B14F-4D97-AF65-F5344CB8AC3E}">
        <p14:creationId xmlns:p14="http://schemas.microsoft.com/office/powerpoint/2010/main" val="4985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latin typeface="Georgia" panose="02040502050405020303" pitchFamily="18" charset="0"/>
              </a:rPr>
              <a:t>The Apostolic Churches &amp; Their Leaders</a:t>
            </a:r>
          </a:p>
        </p:txBody>
      </p:sp>
      <p:sp>
        <p:nvSpPr>
          <p:cNvPr id="21507" name="Rectangle 3"/>
          <p:cNvSpPr>
            <a:spLocks noGrp="1" noChangeArrowheads="1"/>
          </p:cNvSpPr>
          <p:nvPr>
            <p:ph type="body" idx="1"/>
          </p:nvPr>
        </p:nvSpPr>
        <p:spPr/>
        <p:txBody>
          <a:bodyPr>
            <a:normAutofit fontScale="77500" lnSpcReduction="20000"/>
          </a:bodyPr>
          <a:lstStyle/>
          <a:p>
            <a:r>
              <a:rPr lang="en-US" altLang="en-US" sz="4400" dirty="0">
                <a:latin typeface="Monotype Corsiva" panose="03010101010201010101" pitchFamily="66" charset="0"/>
              </a:rPr>
              <a:t>Jerusalem </a:t>
            </a:r>
            <a:r>
              <a:rPr lang="en-US" altLang="en-US" sz="2600" dirty="0">
                <a:latin typeface="Georgia" panose="02040502050405020303" pitchFamily="18" charset="0"/>
              </a:rPr>
              <a:t>(Peter, James, John)</a:t>
            </a:r>
            <a:endParaRPr lang="en-US" altLang="en-US" sz="2600" dirty="0">
              <a:latin typeface="Monotype Corsiva" panose="03010101010201010101" pitchFamily="66" charset="0"/>
            </a:endParaRPr>
          </a:p>
          <a:p>
            <a:r>
              <a:rPr lang="en-US" altLang="en-US" sz="4400" dirty="0">
                <a:latin typeface="Monotype Corsiva" panose="03010101010201010101" pitchFamily="66" charset="0"/>
              </a:rPr>
              <a:t>Asia Minor &amp; Greece </a:t>
            </a:r>
            <a:r>
              <a:rPr lang="en-US" altLang="en-US" sz="2600" dirty="0">
                <a:latin typeface="Georgia" panose="02040502050405020303" pitchFamily="18" charset="0"/>
              </a:rPr>
              <a:t>(Paul and others)</a:t>
            </a:r>
            <a:endParaRPr lang="en-US" altLang="en-US" sz="2600" dirty="0">
              <a:latin typeface="Monotype Corsiva" panose="03010101010201010101" pitchFamily="66" charset="0"/>
            </a:endParaRPr>
          </a:p>
          <a:p>
            <a:r>
              <a:rPr lang="en-US" altLang="en-US" sz="4400" dirty="0">
                <a:latin typeface="Monotype Corsiva" panose="03010101010201010101" pitchFamily="66" charset="0"/>
              </a:rPr>
              <a:t>Cyprus </a:t>
            </a:r>
            <a:r>
              <a:rPr lang="en-US" altLang="en-US" sz="2600" dirty="0">
                <a:latin typeface="Georgia" panose="02040502050405020303" pitchFamily="18" charset="0"/>
              </a:rPr>
              <a:t>(Paul, Barnabas)</a:t>
            </a:r>
            <a:endParaRPr lang="en-US" altLang="en-US" sz="2600" dirty="0">
              <a:latin typeface="Monotype Corsiva" panose="03010101010201010101" pitchFamily="66" charset="0"/>
            </a:endParaRPr>
          </a:p>
          <a:p>
            <a:r>
              <a:rPr lang="en-US" altLang="en-US" sz="4400" dirty="0">
                <a:latin typeface="Monotype Corsiva" panose="03010101010201010101" pitchFamily="66" charset="0"/>
              </a:rPr>
              <a:t>Rome </a:t>
            </a:r>
            <a:r>
              <a:rPr lang="en-US" altLang="en-US" sz="2600" dirty="0">
                <a:latin typeface="Georgia" panose="02040502050405020303" pitchFamily="18" charset="0"/>
              </a:rPr>
              <a:t>(Paul, Peter and others)</a:t>
            </a:r>
            <a:endParaRPr lang="en-US" altLang="en-US" sz="2600" dirty="0">
              <a:latin typeface="Monotype Corsiva" panose="03010101010201010101" pitchFamily="66" charset="0"/>
            </a:endParaRPr>
          </a:p>
          <a:p>
            <a:r>
              <a:rPr lang="en-US" altLang="en-US" sz="4400" dirty="0">
                <a:latin typeface="Monotype Corsiva" panose="03010101010201010101" pitchFamily="66" charset="0"/>
              </a:rPr>
              <a:t>Ephesus </a:t>
            </a:r>
            <a:r>
              <a:rPr lang="en-US" altLang="en-US" sz="2600" dirty="0">
                <a:latin typeface="Georgia" panose="02040502050405020303" pitchFamily="18" charset="0"/>
              </a:rPr>
              <a:t>(Paul, John)</a:t>
            </a:r>
            <a:endParaRPr lang="en-US" altLang="en-US" sz="2600" dirty="0">
              <a:latin typeface="Monotype Corsiva" panose="03010101010201010101" pitchFamily="66" charset="0"/>
            </a:endParaRPr>
          </a:p>
          <a:p>
            <a:r>
              <a:rPr lang="en-US" altLang="en-US" sz="4400" dirty="0">
                <a:latin typeface="Monotype Corsiva" panose="03010101010201010101" pitchFamily="66" charset="0"/>
              </a:rPr>
              <a:t>Antioch </a:t>
            </a:r>
            <a:r>
              <a:rPr lang="en-US" altLang="en-US" sz="2600" dirty="0">
                <a:latin typeface="Georgia" panose="02040502050405020303" pitchFamily="18" charset="0"/>
              </a:rPr>
              <a:t>(Paul, possibly Matthew)</a:t>
            </a:r>
            <a:endParaRPr lang="en-US" altLang="en-US" sz="2600" dirty="0">
              <a:latin typeface="Monotype Corsiva" panose="03010101010201010101" pitchFamily="66" charset="0"/>
            </a:endParaRPr>
          </a:p>
        </p:txBody>
      </p:sp>
    </p:spTree>
    <p:extLst>
      <p:ext uri="{BB962C8B-B14F-4D97-AF65-F5344CB8AC3E}">
        <p14:creationId xmlns:p14="http://schemas.microsoft.com/office/powerpoint/2010/main" val="1423226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24" y="720970"/>
            <a:ext cx="9051283" cy="1019908"/>
          </a:xfrm>
        </p:spPr>
        <p:txBody>
          <a:bodyPr>
            <a:normAutofit/>
          </a:bodyPr>
          <a:lstStyle/>
          <a:p>
            <a:pPr algn="ctr"/>
            <a:r>
              <a:rPr lang="en-US" sz="4800" b="1" dirty="0">
                <a:solidFill>
                  <a:srgbClr val="FFC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914400" y="2268414"/>
            <a:ext cx="11277600" cy="4330505"/>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Titus’ task in Crete (1):</a:t>
            </a:r>
          </a:p>
          <a:p>
            <a:r>
              <a:rPr lang="en-US" sz="2400" i="1" dirty="0">
                <a:solidFill>
                  <a:schemeClr val="tx1"/>
                </a:solidFill>
              </a:rPr>
              <a:t>Having left Titus to complete the work he had started, Paul instructed him to appoint elders, and he offers a list of character traits very similar to what one finds in 1 Timothy.</a:t>
            </a:r>
          </a:p>
          <a:p>
            <a:r>
              <a:rPr lang="en-US" sz="2400" i="1" dirty="0">
                <a:solidFill>
                  <a:schemeClr val="tx1"/>
                </a:solidFill>
              </a:rPr>
              <a:t>Also as in 1 Timothy, Paul is concerned about false teachers, particularly the circumcision group (1:10).</a:t>
            </a:r>
          </a:p>
          <a:p>
            <a:pPr marL="0" indent="0">
              <a:buNone/>
            </a:pPr>
            <a:r>
              <a:rPr lang="en-US" sz="2800" b="1" dirty="0">
                <a:solidFill>
                  <a:srgbClr val="FF0000"/>
                </a:solidFill>
                <a:effectLst>
                  <a:outerShdw blurRad="38100" dist="38100" dir="2700000" algn="tl">
                    <a:srgbClr val="000000">
                      <a:alpha val="43137"/>
                    </a:srgbClr>
                  </a:outerShdw>
                </a:effectLst>
              </a:rPr>
              <a:t>In various of his letters, Paul gives what has come to be known as a “household code”, that is, instructions for behavior to various groups (2):</a:t>
            </a:r>
          </a:p>
        </p:txBody>
      </p:sp>
    </p:spTree>
    <p:extLst>
      <p:ext uri="{BB962C8B-B14F-4D97-AF65-F5344CB8AC3E}">
        <p14:creationId xmlns:p14="http://schemas.microsoft.com/office/powerpoint/2010/main" val="39077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18846" y="369276"/>
            <a:ext cx="10583594" cy="6488723"/>
          </a:xfrm>
        </p:spPr>
        <p:txBody>
          <a:bodyPr>
            <a:noAutofit/>
          </a:bodyPr>
          <a:lstStyle/>
          <a:p>
            <a:r>
              <a:rPr lang="en-US" sz="2400" i="1" dirty="0">
                <a:solidFill>
                  <a:schemeClr val="tx1"/>
                </a:solidFill>
              </a:rPr>
              <a:t>As in 1 Timothy, he addresses the relationship between both older and younger believers as well as the behavior of slaves.</a:t>
            </a:r>
          </a:p>
          <a:p>
            <a:r>
              <a:rPr lang="en-US" sz="2400" i="1" dirty="0">
                <a:solidFill>
                  <a:schemeClr val="tx1"/>
                </a:solidFill>
              </a:rPr>
              <a:t>In general, he urges the importance of godly lives as believers await the “blessed hope” of the return of Christ.</a:t>
            </a: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Living as Christians in the larger community (3):</a:t>
            </a:r>
          </a:p>
          <a:p>
            <a:r>
              <a:rPr lang="en-US" sz="2400" i="1" dirty="0">
                <a:solidFill>
                  <a:schemeClr val="tx1"/>
                </a:solidFill>
              </a:rPr>
              <a:t>Because Christians live within the larger culture, they also must demonstrate peaceful obedience to the secular government. </a:t>
            </a:r>
          </a:p>
          <a:p>
            <a:r>
              <a:rPr lang="en-US" sz="2400" i="1" dirty="0">
                <a:solidFill>
                  <a:schemeClr val="tx1"/>
                </a:solidFill>
              </a:rPr>
              <a:t>Christian life should be a life of grace, mercy and love, following the example of God himself who generously saved believers by his grace. </a:t>
            </a:r>
          </a:p>
          <a:p>
            <a:r>
              <a:rPr lang="en-US" sz="2400" i="1" dirty="0">
                <a:solidFill>
                  <a:schemeClr val="tx1"/>
                </a:solidFill>
              </a:rPr>
              <a:t>Controversies and argumentation that cause division should be avoided.</a:t>
            </a:r>
          </a:p>
        </p:txBody>
      </p:sp>
    </p:spTree>
    <p:extLst>
      <p:ext uri="{BB962C8B-B14F-4D97-AF65-F5344CB8AC3E}">
        <p14:creationId xmlns:p14="http://schemas.microsoft.com/office/powerpoint/2010/main" val="36657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3939" y="3084472"/>
            <a:ext cx="8825658" cy="2677648"/>
          </a:xfrm>
        </p:spPr>
        <p:txBody>
          <a:bodyPr/>
          <a:lstStyle/>
          <a:p>
            <a:r>
              <a:rPr lang="en-US" sz="4400" b="1" dirty="0">
                <a:solidFill>
                  <a:srgbClr val="FFC000"/>
                </a:solidFill>
                <a:effectLst>
                  <a:outerShdw blurRad="38100" dist="38100" dir="2700000" algn="tl">
                    <a:srgbClr val="000000">
                      <a:alpha val="43137"/>
                    </a:srgbClr>
                  </a:outerShdw>
                </a:effectLst>
              </a:rPr>
              <a:t>Critical Ideas in Titus</a:t>
            </a:r>
          </a:p>
        </p:txBody>
      </p:sp>
    </p:spTree>
    <p:extLst>
      <p:ext uri="{BB962C8B-B14F-4D97-AF65-F5344CB8AC3E}">
        <p14:creationId xmlns:p14="http://schemas.microsoft.com/office/powerpoint/2010/main" val="1979815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Paul and Slavery </a:t>
            </a:r>
            <a:r>
              <a:rPr lang="en-US" sz="2800" dirty="0">
                <a:solidFill>
                  <a:srgbClr val="FFC000"/>
                </a:solidFill>
              </a:rPr>
              <a:t>(Tit. 2:9-10)</a:t>
            </a:r>
            <a:endParaRPr lang="en-US" sz="4800" dirty="0">
              <a:solidFill>
                <a:srgbClr val="FFC000"/>
              </a:solidFill>
            </a:endParaRPr>
          </a:p>
        </p:txBody>
      </p:sp>
      <p:sp>
        <p:nvSpPr>
          <p:cNvPr id="3" name="Content Placeholder 2"/>
          <p:cNvSpPr>
            <a:spLocks noGrp="1"/>
          </p:cNvSpPr>
          <p:nvPr>
            <p:ph idx="1"/>
          </p:nvPr>
        </p:nvSpPr>
        <p:spPr>
          <a:xfrm>
            <a:off x="650631" y="2637692"/>
            <a:ext cx="10955215" cy="4220308"/>
          </a:xfrm>
        </p:spPr>
        <p:txBody>
          <a:bodyPr>
            <a:normAutofit fontScale="92500"/>
          </a:bodyPr>
          <a:lstStyle/>
          <a:p>
            <a:pPr marL="0" indent="0">
              <a:buNone/>
            </a:pPr>
            <a:r>
              <a:rPr lang="en-US" sz="2800" b="1" dirty="0">
                <a:solidFill>
                  <a:srgbClr val="FF0000"/>
                </a:solidFill>
                <a:effectLst>
                  <a:outerShdw blurRad="38100" dist="38100" dir="2700000" algn="tl">
                    <a:srgbClr val="000000">
                      <a:alpha val="43137"/>
                    </a:srgbClr>
                  </a:outerShdw>
                </a:effectLst>
              </a:rPr>
              <a:t>Given what Paul taught elsewhere about the equality of persons in Christ (cf. Ga. 3:28; Col. 3:11), why does he perpetuate the system of slavery by requiring submission to masters?</a:t>
            </a:r>
          </a:p>
          <a:p>
            <a:r>
              <a:rPr lang="en-US" sz="2400" i="1" dirty="0">
                <a:solidFill>
                  <a:schemeClr val="tx1"/>
                </a:solidFill>
              </a:rPr>
              <a:t>In the first place, when Paul speaks of submission, he uses a middle voice form, which implies a voluntary action on the part of a free subject.</a:t>
            </a:r>
          </a:p>
          <a:p>
            <a:r>
              <a:rPr lang="en-US" sz="2400" i="1" dirty="0">
                <a:solidFill>
                  <a:schemeClr val="tx1"/>
                </a:solidFill>
              </a:rPr>
              <a:t>He urges submission, not because slaves are inferior, but in the interests of evangelism—to make the Christian message as attractive as possible.</a:t>
            </a:r>
          </a:p>
          <a:p>
            <a:r>
              <a:rPr lang="en-US" sz="2400" i="1" dirty="0">
                <a:solidFill>
                  <a:schemeClr val="tx1"/>
                </a:solidFill>
              </a:rPr>
              <a:t>While the Christian ethic advocates equality, it also advocates that Christians may sometimes need to surrender their rights in the interests of the gospel (cf. 1 Co. 9).</a:t>
            </a:r>
          </a:p>
        </p:txBody>
      </p:sp>
    </p:spTree>
    <p:extLst>
      <p:ext uri="{BB962C8B-B14F-4D97-AF65-F5344CB8AC3E}">
        <p14:creationId xmlns:p14="http://schemas.microsoft.com/office/powerpoint/2010/main" val="40018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2 Timothy</a:t>
            </a:r>
          </a:p>
        </p:txBody>
      </p:sp>
    </p:spTree>
    <p:extLst>
      <p:ext uri="{BB962C8B-B14F-4D97-AF65-F5344CB8AC3E}">
        <p14:creationId xmlns:p14="http://schemas.microsoft.com/office/powerpoint/2010/main" val="321963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4" name="Title 3"/>
          <p:cNvSpPr>
            <a:spLocks noGrp="1"/>
          </p:cNvSpPr>
          <p:nvPr>
            <p:ph type="title"/>
          </p:nvPr>
        </p:nvSpPr>
        <p:spPr>
          <a:xfrm>
            <a:off x="152400" y="95898"/>
            <a:ext cx="11902440" cy="1166700"/>
          </a:xfrm>
        </p:spPr>
        <p:txBody>
          <a:bodyPr>
            <a:normAutofit fontScale="90000"/>
          </a:bodyPr>
          <a:lstStyle/>
          <a:p>
            <a:pPr algn="ctr"/>
            <a:r>
              <a:rPr lang="en-US" sz="4800" b="1" dirty="0">
                <a:solidFill>
                  <a:srgbClr val="FFC000"/>
                </a:solidFill>
                <a:effectLst>
                  <a:outerShdw blurRad="38100" dist="38100" dir="2700000" algn="tl">
                    <a:srgbClr val="000000">
                      <a:alpha val="43137"/>
                    </a:srgbClr>
                  </a:outerShdw>
                </a:effectLst>
              </a:rPr>
              <a:t>The Closing  Years of Paul’s Life</a:t>
            </a:r>
            <a:br>
              <a:rPr lang="en-US" sz="4800" b="1" dirty="0">
                <a:solidFill>
                  <a:srgbClr val="FFC000"/>
                </a:solidFill>
                <a:effectLst>
                  <a:outerShdw blurRad="38100" dist="38100" dir="2700000" algn="tl">
                    <a:srgbClr val="000000">
                      <a:alpha val="43137"/>
                    </a:srgbClr>
                  </a:outerShdw>
                </a:effectLst>
              </a:rPr>
            </a:br>
            <a:r>
              <a:rPr lang="en-US" sz="2800" b="1" dirty="0">
                <a:solidFill>
                  <a:srgbClr val="FFC000"/>
                </a:solidFill>
                <a:effectLst>
                  <a:outerShdw blurRad="38100" dist="38100" dir="2700000" algn="tl">
                    <a:srgbClr val="000000">
                      <a:alpha val="43137"/>
                    </a:srgbClr>
                  </a:outerShdw>
                </a:effectLst>
              </a:rPr>
              <a:t>Three scenarios are possible concerning the closing years of Paul’s life.</a:t>
            </a:r>
          </a:p>
        </p:txBody>
      </p:sp>
      <p:sp>
        <p:nvSpPr>
          <p:cNvPr id="5" name="Content Placeholder 4"/>
          <p:cNvSpPr>
            <a:spLocks noGrp="1"/>
          </p:cNvSpPr>
          <p:nvPr>
            <p:ph sz="half" idx="1"/>
          </p:nvPr>
        </p:nvSpPr>
        <p:spPr>
          <a:xfrm>
            <a:off x="154980" y="1402080"/>
            <a:ext cx="3709262" cy="5229978"/>
          </a:xfrm>
          <a:solidFill>
            <a:schemeClr val="accent5">
              <a:lumMod val="60000"/>
              <a:lumOff val="40000"/>
            </a:schemeClr>
          </a:solidFill>
          <a:ln>
            <a:solidFill>
              <a:schemeClr val="tx1"/>
            </a:solidFill>
          </a:ln>
        </p:spPr>
        <p:txBody>
          <a:bodyPr>
            <a:normAutofit fontScale="77500" lnSpcReduction="20000"/>
          </a:bodyPr>
          <a:lstStyle/>
          <a:p>
            <a:pPr marL="0" indent="0">
              <a:buNone/>
            </a:pPr>
            <a:r>
              <a:rPr lang="en-US" sz="3300" b="1" dirty="0">
                <a:solidFill>
                  <a:srgbClr val="C00000"/>
                </a:solidFill>
              </a:rPr>
              <a:t>TRADITIONAL</a:t>
            </a:r>
          </a:p>
          <a:p>
            <a:r>
              <a:rPr lang="en-US" sz="2800" i="1" dirty="0"/>
              <a:t>According to Eusebius and Jerome, Paul was released after his two-year house arrest in Rome (AD 62-64).</a:t>
            </a:r>
          </a:p>
          <a:p>
            <a:r>
              <a:rPr lang="en-US" sz="2800" i="1" dirty="0"/>
              <a:t>He continued his missionary work in the west (AD 64-68).</a:t>
            </a:r>
          </a:p>
          <a:p>
            <a:r>
              <a:rPr lang="en-US" sz="2800" i="1" dirty="0"/>
              <a:t>He was arrested a second time (AD 67-68).</a:t>
            </a:r>
          </a:p>
          <a:p>
            <a:r>
              <a:rPr lang="en-US" sz="2800" i="1" dirty="0"/>
              <a:t>During his second incarceration, he wrote all three pastoral letters. </a:t>
            </a:r>
          </a:p>
        </p:txBody>
      </p:sp>
      <p:sp>
        <p:nvSpPr>
          <p:cNvPr id="6" name="Content Placeholder 5"/>
          <p:cNvSpPr>
            <a:spLocks noGrp="1"/>
          </p:cNvSpPr>
          <p:nvPr>
            <p:ph sz="half" idx="2"/>
          </p:nvPr>
        </p:nvSpPr>
        <p:spPr>
          <a:xfrm>
            <a:off x="4014061" y="1402080"/>
            <a:ext cx="3575459" cy="5229978"/>
          </a:xfrm>
          <a:solidFill>
            <a:schemeClr val="accent4">
              <a:lumMod val="60000"/>
              <a:lumOff val="40000"/>
            </a:schemeClr>
          </a:solidFill>
          <a:ln>
            <a:solidFill>
              <a:schemeClr val="tx1"/>
            </a:solidFill>
          </a:ln>
        </p:spPr>
        <p:txBody>
          <a:bodyPr>
            <a:normAutofit fontScale="77500" lnSpcReduction="20000"/>
          </a:bodyPr>
          <a:lstStyle/>
          <a:p>
            <a:pPr marL="0" indent="0">
              <a:buNone/>
            </a:pPr>
            <a:r>
              <a:rPr lang="en-US" sz="3300" b="1" dirty="0">
                <a:solidFill>
                  <a:srgbClr val="C00000"/>
                </a:solidFill>
              </a:rPr>
              <a:t>EARLY EXECUTION</a:t>
            </a:r>
          </a:p>
          <a:p>
            <a:r>
              <a:rPr lang="en-US" sz="2800" i="1" dirty="0"/>
              <a:t>The alternative testimony of the early church is that both Peter and Paul were executed under Caesar Nero in AD 64.</a:t>
            </a:r>
          </a:p>
          <a:p>
            <a:r>
              <a:rPr lang="en-US" sz="2800" i="1" dirty="0"/>
              <a:t>Here, Paul was not released after his house arrest, but executed.</a:t>
            </a:r>
          </a:p>
          <a:p>
            <a:r>
              <a:rPr lang="en-US" sz="2800" i="1" dirty="0"/>
              <a:t>2 Timothy, at least, was written during the latter days of his Roman imprisonment.</a:t>
            </a:r>
          </a:p>
        </p:txBody>
      </p:sp>
      <p:sp>
        <p:nvSpPr>
          <p:cNvPr id="3" name="Slide Number Placeholder 2"/>
          <p:cNvSpPr>
            <a:spLocks noGrp="1"/>
          </p:cNvSpPr>
          <p:nvPr>
            <p:ph type="sldNum" sz="quarter" idx="12"/>
          </p:nvPr>
        </p:nvSpPr>
        <p:spPr>
          <a:xfrm>
            <a:off x="11704320" y="5512170"/>
            <a:ext cx="487679" cy="460547"/>
          </a:xfrm>
        </p:spPr>
        <p:txBody>
          <a:bodyPr/>
          <a:lstStyle/>
          <a:p>
            <a:fld id="{2AC27A5A-7290-4DE1-BA94-4BE8A8E57DCF}" type="slidenum">
              <a:rPr lang="en-US" smtClean="0"/>
              <a:t>75</a:t>
            </a:fld>
            <a:endParaRPr lang="en-US" dirty="0"/>
          </a:p>
        </p:txBody>
      </p:sp>
      <p:sp>
        <p:nvSpPr>
          <p:cNvPr id="7" name="Content Placeholder 5"/>
          <p:cNvSpPr txBox="1">
            <a:spLocks/>
          </p:cNvSpPr>
          <p:nvPr/>
        </p:nvSpPr>
        <p:spPr>
          <a:xfrm>
            <a:off x="7739339" y="1402080"/>
            <a:ext cx="4315501" cy="5229978"/>
          </a:xfrm>
          <a:prstGeom prst="rect">
            <a:avLst/>
          </a:prstGeom>
          <a:solidFill>
            <a:schemeClr val="accent6">
              <a:lumMod val="40000"/>
              <a:lumOff val="60000"/>
            </a:schemeClr>
          </a:solidFill>
          <a:ln>
            <a:solidFill>
              <a:schemeClr val="tx1"/>
            </a:solidFill>
          </a:ln>
        </p:spPr>
        <p:txBody>
          <a:bodyPr vert="horz" lIns="91440" tIns="45720" rIns="91440" bIns="45720" rtlCol="0">
            <a:normAutofit fontScale="850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nSpc>
                <a:spcPct val="100000"/>
              </a:lnSpc>
              <a:buFont typeface="Arial" panose="020B0604020202020204" pitchFamily="34" charset="0"/>
              <a:buNone/>
            </a:pPr>
            <a:r>
              <a:rPr lang="en-US" sz="3000" b="1" dirty="0">
                <a:solidFill>
                  <a:srgbClr val="C00000"/>
                </a:solidFill>
              </a:rPr>
              <a:t>BANISHMENT</a:t>
            </a:r>
          </a:p>
          <a:p>
            <a:r>
              <a:rPr lang="en-US" sz="2600" i="1" dirty="0"/>
              <a:t>Paul’s hearing in AD 62 ended in banishment to Spain, enabling him to continue his missions work.</a:t>
            </a:r>
          </a:p>
          <a:p>
            <a:r>
              <a:rPr lang="en-US" sz="2600" i="1" dirty="0"/>
              <a:t>Hearing of the great fire in Rome and the persecution of Christians, he returned only to be arrested again and this time executed.</a:t>
            </a:r>
          </a:p>
          <a:p>
            <a:r>
              <a:rPr lang="en-US" sz="2600" i="1" dirty="0"/>
              <a:t>1 Timothy and Titus were composed between his two imprisonments and 2 Timothy after his second arrest.</a:t>
            </a:r>
          </a:p>
        </p:txBody>
      </p:sp>
    </p:spTree>
    <p:extLst>
      <p:ext uri="{BB962C8B-B14F-4D97-AF65-F5344CB8AC3E}">
        <p14:creationId xmlns:p14="http://schemas.microsoft.com/office/powerpoint/2010/main" val="20027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randombar(horizontal)">
                                      <p:cBhvr>
                                        <p:cTn id="39" dur="500"/>
                                        <p:tgtEl>
                                          <p:spTgt spid="6">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 calcmode="lin" valueType="num">
                                      <p:cBhvr additive="base">
                                        <p:cTn id="5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randombar(horizontal)">
                                      <p:cBhvr>
                                        <p:cTn id="65" dur="500"/>
                                        <p:tgtEl>
                                          <p:spTgt spid="7"/>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68" dur="5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 calcmode="lin" valueType="num">
                                      <p:cBhvr additive="base">
                                        <p:cTn id="7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 calcmode="lin" valueType="num">
                                      <p:cBhvr additive="base">
                                        <p:cTn id="7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 calcmode="lin" valueType="num">
                                      <p:cBhvr additive="base">
                                        <p:cTn id="8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rgbClr val="FFC000"/>
                </a:solidFill>
                <a:effectLst>
                  <a:outerShdw blurRad="38100" dist="38100" dir="2700000" algn="tl">
                    <a:srgbClr val="000000">
                      <a:alpha val="43137"/>
                    </a:srgbClr>
                  </a:outerShdw>
                </a:effectLst>
              </a:rPr>
              <a:t>Circumstances</a:t>
            </a:r>
          </a:p>
        </p:txBody>
      </p:sp>
      <p:sp>
        <p:nvSpPr>
          <p:cNvPr id="3" name="Content Placeholder 2"/>
          <p:cNvSpPr>
            <a:spLocks noGrp="1"/>
          </p:cNvSpPr>
          <p:nvPr>
            <p:ph idx="1"/>
          </p:nvPr>
        </p:nvSpPr>
        <p:spPr>
          <a:xfrm>
            <a:off x="1154954" y="2286000"/>
            <a:ext cx="10629057" cy="4572000"/>
          </a:xfrm>
        </p:spPr>
        <p:txBody>
          <a:bodyPr>
            <a:normAutofit lnSpcReduction="10000"/>
          </a:bodyPr>
          <a:lstStyle/>
          <a:p>
            <a:pPr marL="0" indent="0">
              <a:buNone/>
            </a:pPr>
            <a:r>
              <a:rPr lang="en-US" sz="3000" b="1" dirty="0">
                <a:solidFill>
                  <a:srgbClr val="FF0000"/>
                </a:solidFill>
                <a:effectLst>
                  <a:outerShdw blurRad="38100" dist="38100" dir="2700000" algn="tl">
                    <a:srgbClr val="000000">
                      <a:alpha val="43137"/>
                    </a:srgbClr>
                  </a:outerShdw>
                </a:effectLst>
              </a:rPr>
              <a:t>Clearly, the situation described in 2 Timothy was precarious.</a:t>
            </a:r>
          </a:p>
          <a:p>
            <a:r>
              <a:rPr lang="en-US" sz="2600" i="1" dirty="0"/>
              <a:t>Paul was incarcerated (1:16; 2:9; 4:16), denied the liberty of house arrest he had enjoyed earlier (Ac. 28:16, 30-31) and fully expecting to die (4:6).</a:t>
            </a:r>
          </a:p>
          <a:p>
            <a:r>
              <a:rPr lang="en-US" sz="2600" i="1" dirty="0"/>
              <a:t>Still, in spite of his grim circumstances, Paul’s greater concern was for the continuity of his mission. He was grieved by the unfaithfulness of others (1:15; 4:10, 16), distressed because some of his co-workers were no longer available to assist him (4:20), yet hoping to continue his work though delegates (4:10-12), especially Timothy (1:6-8; 4:12).</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76</a:t>
            </a:fld>
            <a:endParaRPr lang="en-US" dirty="0"/>
          </a:p>
        </p:txBody>
      </p:sp>
    </p:spTree>
    <p:extLst>
      <p:ext uri="{BB962C8B-B14F-4D97-AF65-F5344CB8AC3E}">
        <p14:creationId xmlns:p14="http://schemas.microsoft.com/office/powerpoint/2010/main" val="7420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solidFill>
                  <a:srgbClr val="FFC000"/>
                </a:solidFill>
                <a:effectLst>
                  <a:outerShdw blurRad="38100" dist="38100" dir="2700000" algn="tl">
                    <a:srgbClr val="000000">
                      <a:alpha val="43137"/>
                    </a:srgbClr>
                  </a:outerShdw>
                </a:effectLst>
              </a:rPr>
              <a:t>Purpose</a:t>
            </a:r>
          </a:p>
        </p:txBody>
      </p:sp>
      <p:sp>
        <p:nvSpPr>
          <p:cNvPr id="3" name="Content Placeholder 2"/>
          <p:cNvSpPr>
            <a:spLocks noGrp="1"/>
          </p:cNvSpPr>
          <p:nvPr>
            <p:ph idx="1"/>
          </p:nvPr>
        </p:nvSpPr>
        <p:spPr>
          <a:xfrm>
            <a:off x="1154954" y="2409092"/>
            <a:ext cx="10169538" cy="3610708"/>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Above all, Paul was concerned about maintaining the purity of the Christian gospel.</a:t>
            </a:r>
          </a:p>
          <a:p>
            <a:r>
              <a:rPr lang="en-US" sz="2400" i="1" dirty="0">
                <a:solidFill>
                  <a:schemeClr val="tx1"/>
                </a:solidFill>
              </a:rPr>
              <a:t>Repeatedly, he urges Timothy to “guard” the truth entrusted to him (1:13-14; 2:2, 8-9, 15; 3:14-17; 4:1-2, 5).</a:t>
            </a:r>
          </a:p>
          <a:p>
            <a:r>
              <a:rPr lang="en-US" sz="2400" i="1" dirty="0">
                <a:solidFill>
                  <a:schemeClr val="tx1"/>
                </a:solidFill>
              </a:rPr>
              <a:t>God had given Paul insight regarding the future, and he knew well the dangers of a distorted message (2:17-18; 3:6-8, 13; 4:3-4).</a:t>
            </a:r>
          </a:p>
          <a:p>
            <a:r>
              <a:rPr lang="en-US" sz="2400" i="1" dirty="0">
                <a:solidFill>
                  <a:schemeClr val="tx1"/>
                </a:solidFill>
              </a:rPr>
              <a:t>Because of opposition, Timothy must be prepared to suffer for the gospel (1:8; 3:12)</a:t>
            </a:r>
          </a:p>
        </p:txBody>
      </p:sp>
      <p:sp>
        <p:nvSpPr>
          <p:cNvPr id="4" name="Slide Number Placeholder 3"/>
          <p:cNvSpPr>
            <a:spLocks noGrp="1"/>
          </p:cNvSpPr>
          <p:nvPr>
            <p:ph type="sldNum" sz="quarter" idx="12"/>
          </p:nvPr>
        </p:nvSpPr>
        <p:spPr>
          <a:xfrm>
            <a:off x="11577234" y="5512170"/>
            <a:ext cx="614765" cy="460547"/>
          </a:xfrm>
        </p:spPr>
        <p:txBody>
          <a:bodyPr/>
          <a:lstStyle/>
          <a:p>
            <a:fld id="{2AC27A5A-7290-4DE1-BA94-4BE8A8E57DCF}" type="slidenum">
              <a:rPr lang="en-US" smtClean="0"/>
              <a:t>77</a:t>
            </a:fld>
            <a:endParaRPr lang="en-US" dirty="0"/>
          </a:p>
        </p:txBody>
      </p:sp>
    </p:spTree>
    <p:extLst>
      <p:ext uri="{BB962C8B-B14F-4D97-AF65-F5344CB8AC3E}">
        <p14:creationId xmlns:p14="http://schemas.microsoft.com/office/powerpoint/2010/main" val="9595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0" y="685800"/>
            <a:ext cx="9508483" cy="1055077"/>
          </a:xfrm>
        </p:spPr>
        <p:txBody>
          <a:bodyPr>
            <a:normAutofit/>
          </a:bodyPr>
          <a:lstStyle/>
          <a:p>
            <a:pPr algn="ctr"/>
            <a:r>
              <a:rPr lang="en-US" sz="4800" b="1" dirty="0">
                <a:solidFill>
                  <a:srgbClr val="FFC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914400" y="2268415"/>
            <a:ext cx="11277600" cy="4589585"/>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opens this final letter by urging Timothy toward fidelity to the gospel (1):</a:t>
            </a:r>
          </a:p>
          <a:p>
            <a:r>
              <a:rPr lang="en-US" sz="2400" i="1" dirty="0">
                <a:solidFill>
                  <a:schemeClr val="tx1"/>
                </a:solidFill>
              </a:rPr>
              <a:t>He reminds Timothy of his heritage in the Scriptures.</a:t>
            </a:r>
          </a:p>
          <a:p>
            <a:r>
              <a:rPr lang="en-US" sz="2400" i="1" dirty="0">
                <a:solidFill>
                  <a:schemeClr val="tx1"/>
                </a:solidFill>
              </a:rPr>
              <a:t>He urges him to guard the pattern of sound teaching he had received.</a:t>
            </a:r>
          </a:p>
          <a:p>
            <a:pPr marL="0" indent="0">
              <a:buNone/>
            </a:pPr>
            <a:r>
              <a:rPr lang="en-US" sz="2800" b="1" dirty="0">
                <a:solidFill>
                  <a:srgbClr val="FF0000"/>
                </a:solidFill>
                <a:effectLst>
                  <a:outerShdw blurRad="38100" dist="38100" dir="2700000" algn="tl">
                    <a:srgbClr val="000000">
                      <a:alpha val="43137"/>
                    </a:srgbClr>
                  </a:outerShdw>
                </a:effectLst>
              </a:rPr>
              <a:t>He continues by encouraging Timothy toward diligence in ministry (2):</a:t>
            </a:r>
          </a:p>
          <a:p>
            <a:r>
              <a:rPr lang="en-US" sz="2400" i="1" dirty="0">
                <a:solidFill>
                  <a:schemeClr val="tx1"/>
                </a:solidFill>
              </a:rPr>
              <a:t>He must be ready to endure hardship for the gospel.</a:t>
            </a:r>
          </a:p>
          <a:p>
            <a:r>
              <a:rPr lang="en-US" sz="2400" i="1" dirty="0">
                <a:solidFill>
                  <a:schemeClr val="tx1"/>
                </a:solidFill>
              </a:rPr>
              <a:t>He must avoid becoming mired in word battles and empty talk, cluttering his ministry with quarrels and endless arguments.</a:t>
            </a:r>
          </a:p>
          <a:p>
            <a:pPr marL="0" indent="0">
              <a:buNone/>
            </a:pPr>
            <a:endParaRPr lang="en-US" sz="2400" dirty="0">
              <a:solidFill>
                <a:srgbClr val="FF0000"/>
              </a:solidFill>
            </a:endParaRPr>
          </a:p>
        </p:txBody>
      </p:sp>
    </p:spTree>
    <p:extLst>
      <p:ext uri="{BB962C8B-B14F-4D97-AF65-F5344CB8AC3E}">
        <p14:creationId xmlns:p14="http://schemas.microsoft.com/office/powerpoint/2010/main" val="13654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055077" y="422030"/>
            <a:ext cx="10847363" cy="6435969"/>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Faithfulness is the most important ministry goal (3:1—4:5):</a:t>
            </a:r>
          </a:p>
          <a:p>
            <a:r>
              <a:rPr lang="en-US" sz="2400" i="1" dirty="0">
                <a:solidFill>
                  <a:schemeClr val="tx1"/>
                </a:solidFill>
              </a:rPr>
              <a:t>A great apostasy was on the horizon, and Timothy could expect it.</a:t>
            </a:r>
          </a:p>
          <a:p>
            <a:r>
              <a:rPr lang="en-US" sz="2400" i="1" dirty="0">
                <a:solidFill>
                  <a:schemeClr val="tx1"/>
                </a:solidFill>
              </a:rPr>
              <a:t>Paul’s charge, therefore, was that Timothy should imitate Paul’s integrity in ministry, being willing to suffer but holding tightly to the Holy Scriptures.</a:t>
            </a: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As for Paul himself, his death was imminent, but so also was his reward (4:6-22):</a:t>
            </a:r>
          </a:p>
          <a:p>
            <a:r>
              <a:rPr lang="en-US" sz="2400" i="1" dirty="0">
                <a:solidFill>
                  <a:schemeClr val="tx1"/>
                </a:solidFill>
              </a:rPr>
              <a:t>Paul hoped for Timothy to be able to visit him, especially before winter, in order to bring extra clothing for warmth as well as his manuscripts of the Scriptures. </a:t>
            </a:r>
          </a:p>
          <a:p>
            <a:r>
              <a:rPr lang="en-US" sz="2400" i="1" dirty="0">
                <a:solidFill>
                  <a:schemeClr val="tx1"/>
                </a:solidFill>
              </a:rPr>
              <a:t>He closes by enumerating both his friends and his enemies, but he is certain that whatever the outcome of his imprisonment, he would be safely borne to God’s heavenly kingdom.</a:t>
            </a:r>
          </a:p>
        </p:txBody>
      </p:sp>
    </p:spTree>
    <p:extLst>
      <p:ext uri="{BB962C8B-B14F-4D97-AF65-F5344CB8AC3E}">
        <p14:creationId xmlns:p14="http://schemas.microsoft.com/office/powerpoint/2010/main" val="22909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484" name="Picture 4" descr="NTA1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a:stretch/>
        </p:blipFill>
        <p:spPr bwMode="auto">
          <a:xfrm>
            <a:off x="906852" y="0"/>
            <a:ext cx="103101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0707329" y="3996813"/>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323871" y="6007510"/>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34864" y="3237271"/>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85884" y="1229032"/>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78489" y="3266768"/>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3484" y="1848465"/>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28659" y="2040194"/>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73381" y="4606413"/>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02325" y="3237271"/>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165453" y="3613355"/>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35136" y="2898058"/>
            <a:ext cx="383458" cy="383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04891" y="5247968"/>
            <a:ext cx="7049729"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SIGNIFICANT CONGREGATIONS IN THE EARLY CHURCH</a:t>
            </a:r>
          </a:p>
        </p:txBody>
      </p:sp>
    </p:spTree>
    <p:extLst>
      <p:ext uri="{BB962C8B-B14F-4D97-AF65-F5344CB8AC3E}">
        <p14:creationId xmlns:p14="http://schemas.microsoft.com/office/powerpoint/2010/main" val="12313967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p:txBody>
          <a:bodyPr>
            <a:normAutofit/>
          </a:bodyPr>
          <a:lstStyle/>
          <a:p>
            <a:pPr algn="l"/>
            <a:r>
              <a:rPr lang="en-US" sz="9600" b="1" dirty="0">
                <a:solidFill>
                  <a:srgbClr val="FFC000"/>
                </a:solidFill>
                <a:effectLst>
                  <a:outerShdw blurRad="38100" dist="38100" dir="2700000" algn="tl">
                    <a:srgbClr val="000000">
                      <a:alpha val="43137"/>
                    </a:srgbClr>
                  </a:outerShdw>
                </a:effectLst>
              </a:rPr>
              <a:t>James &amp; Jude</a:t>
            </a:r>
          </a:p>
        </p:txBody>
      </p:sp>
      <p:sp>
        <p:nvSpPr>
          <p:cNvPr id="4" name="Subtitle 3"/>
          <p:cNvSpPr>
            <a:spLocks noGrp="1"/>
          </p:cNvSpPr>
          <p:nvPr>
            <p:ph type="subTitle" idx="1"/>
          </p:nvPr>
        </p:nvSpPr>
        <p:spPr/>
        <p:txBody>
          <a:bodyPr/>
          <a:lstStyle/>
          <a:p>
            <a:r>
              <a:rPr lang="en-US" dirty="0"/>
              <a:t>The brothers of </a:t>
            </a:r>
            <a:r>
              <a:rPr lang="en-US" dirty="0" err="1"/>
              <a:t>jesus</a:t>
            </a:r>
            <a:endParaRPr lang="en-US" dirty="0"/>
          </a:p>
        </p:txBody>
      </p:sp>
      <p:sp>
        <p:nvSpPr>
          <p:cNvPr id="3" name="Slide Number Placeholder 2"/>
          <p:cNvSpPr>
            <a:spLocks noGrp="1"/>
          </p:cNvSpPr>
          <p:nvPr>
            <p:ph type="sldNum" sz="quarter" idx="12"/>
          </p:nvPr>
        </p:nvSpPr>
        <p:spPr/>
        <p:txBody>
          <a:bodyPr/>
          <a:lstStyle/>
          <a:p>
            <a:fld id="{2AC27A5A-7290-4DE1-BA94-4BE8A8E57DCF}" type="slidenum">
              <a:rPr lang="en-US" smtClean="0"/>
              <a:t>80</a:t>
            </a:fld>
            <a:endParaRPr lang="en-US" dirty="0"/>
          </a:p>
        </p:txBody>
      </p:sp>
    </p:spTree>
    <p:extLst>
      <p:ext uri="{BB962C8B-B14F-4D97-AF65-F5344CB8AC3E}">
        <p14:creationId xmlns:p14="http://schemas.microsoft.com/office/powerpoint/2010/main" val="4043422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76200"/>
            <a:ext cx="8229600" cy="1143000"/>
          </a:xfrm>
        </p:spPr>
        <p:txBody>
          <a:bodyPr/>
          <a:lstStyle/>
          <a:p>
            <a:pPr algn="ctr" eaLnBrk="1" hangingPunct="1">
              <a:defRPr/>
            </a:pPr>
            <a:r>
              <a:rPr lang="en-US" altLang="en-US" sz="6600" dirty="0">
                <a:solidFill>
                  <a:srgbClr val="C00000"/>
                </a:solidFill>
                <a:effectLst>
                  <a:outerShdw blurRad="38100" dist="38100" dir="2700000" algn="tl">
                    <a:srgbClr val="000000"/>
                  </a:outerShdw>
                </a:effectLst>
                <a:latin typeface="Matura MT Script Capitals" pitchFamily="66" charset="0"/>
              </a:rPr>
              <a:t>Jesus’ Family</a:t>
            </a:r>
          </a:p>
        </p:txBody>
      </p:sp>
      <p:sp>
        <p:nvSpPr>
          <p:cNvPr id="3075" name="Rectangle 3"/>
          <p:cNvSpPr>
            <a:spLocks noGrp="1" noChangeArrowheads="1"/>
          </p:cNvSpPr>
          <p:nvPr>
            <p:ph type="body" sz="half" idx="1"/>
          </p:nvPr>
        </p:nvSpPr>
        <p:spPr>
          <a:xfrm>
            <a:off x="750276" y="1219198"/>
            <a:ext cx="4038600" cy="4530725"/>
          </a:xfrm>
        </p:spPr>
        <p:txBody>
          <a:bodyPr/>
          <a:lstStyle/>
          <a:p>
            <a:pPr eaLnBrk="1" hangingPunct="1">
              <a:lnSpc>
                <a:spcPct val="90000"/>
              </a:lnSpc>
              <a:buFontTx/>
              <a:buNone/>
            </a:pPr>
            <a:r>
              <a:rPr lang="en-US" altLang="en-US" sz="3200" b="1" dirty="0">
                <a:solidFill>
                  <a:srgbClr val="FFCC00"/>
                </a:solidFill>
                <a:effectLst>
                  <a:outerShdw blurRad="38100" dist="38100" dir="2700000" algn="tl">
                    <a:srgbClr val="000000">
                      <a:alpha val="43137"/>
                    </a:srgbClr>
                  </a:outerShdw>
                </a:effectLst>
                <a:latin typeface="Eras Bold ITC" pitchFamily="34" charset="0"/>
              </a:rPr>
              <a:t>Joseph and Mary</a:t>
            </a:r>
          </a:p>
          <a:p>
            <a:pPr eaLnBrk="1" hangingPunct="1">
              <a:lnSpc>
                <a:spcPct val="90000"/>
              </a:lnSpc>
            </a:pPr>
            <a:r>
              <a:rPr lang="en-US" altLang="en-US" sz="2400" b="1" i="1" dirty="0">
                <a:latin typeface="Arial Narrow" panose="020B0606020202030204" pitchFamily="34" charset="0"/>
              </a:rPr>
              <a:t>Joseph disappeared from the biblical record after the birth and infancy narratives in Matthew and Luke (presumably deceased)</a:t>
            </a:r>
          </a:p>
          <a:p>
            <a:pPr eaLnBrk="1" hangingPunct="1">
              <a:lnSpc>
                <a:spcPct val="90000"/>
              </a:lnSpc>
            </a:pPr>
            <a:r>
              <a:rPr lang="en-US" altLang="en-US" sz="2400" b="1" i="1" dirty="0">
                <a:latin typeface="Arial Narrow" panose="020B0606020202030204" pitchFamily="34" charset="0"/>
              </a:rPr>
              <a:t>Mary appeared occasionally during Jesus’ public ministry, watched him die, and gathered with the others at Pentecost; she was likely a source for Luke’s Gospel.</a:t>
            </a:r>
          </a:p>
        </p:txBody>
      </p:sp>
      <p:sp>
        <p:nvSpPr>
          <p:cNvPr id="77828" name="Rectangle 4"/>
          <p:cNvSpPr>
            <a:spLocks noGrp="1" noChangeArrowheads="1"/>
          </p:cNvSpPr>
          <p:nvPr>
            <p:ph type="body" sz="half" idx="2"/>
          </p:nvPr>
        </p:nvSpPr>
        <p:spPr>
          <a:xfrm>
            <a:off x="5363308" y="1219198"/>
            <a:ext cx="6418384" cy="5521572"/>
          </a:xfrm>
        </p:spPr>
        <p:txBody>
          <a:bodyPr>
            <a:normAutofit lnSpcReduction="10000"/>
          </a:bodyPr>
          <a:lstStyle/>
          <a:p>
            <a:pPr eaLnBrk="1" hangingPunct="1">
              <a:lnSpc>
                <a:spcPct val="90000"/>
              </a:lnSpc>
              <a:buFontTx/>
              <a:buNone/>
            </a:pPr>
            <a:r>
              <a:rPr lang="en-US" altLang="en-US" sz="3200" b="1" dirty="0">
                <a:solidFill>
                  <a:srgbClr val="FFCC00"/>
                </a:solidFill>
                <a:effectLst>
                  <a:outerShdw blurRad="38100" dist="38100" dir="2700000" algn="tl">
                    <a:srgbClr val="000000">
                      <a:alpha val="43137"/>
                    </a:srgbClr>
                  </a:outerShdw>
                </a:effectLst>
                <a:latin typeface="Eras Bold ITC" pitchFamily="34" charset="0"/>
              </a:rPr>
              <a:t>Half-Brothers and Sisters</a:t>
            </a:r>
          </a:p>
          <a:p>
            <a:pPr eaLnBrk="1" hangingPunct="1">
              <a:lnSpc>
                <a:spcPct val="90000"/>
              </a:lnSpc>
            </a:pPr>
            <a:r>
              <a:rPr lang="en-US" altLang="en-US" sz="2400" b="1" i="1" dirty="0">
                <a:latin typeface="Arial Narrow" panose="020B0606020202030204" pitchFamily="34" charset="0"/>
              </a:rPr>
              <a:t>James, </a:t>
            </a:r>
            <a:r>
              <a:rPr lang="en-US" altLang="en-US" sz="2400" b="1" i="1" dirty="0" err="1">
                <a:latin typeface="Arial Narrow" panose="020B0606020202030204" pitchFamily="34" charset="0"/>
              </a:rPr>
              <a:t>Joses</a:t>
            </a:r>
            <a:r>
              <a:rPr lang="en-US" altLang="en-US" sz="2400" b="1" i="1" dirty="0">
                <a:latin typeface="Arial Narrow" panose="020B0606020202030204" pitchFamily="34" charset="0"/>
              </a:rPr>
              <a:t>, Judas and Simon (Mk. 6:3). They attended the wedding in Cana (Jn. 2:12).</a:t>
            </a:r>
          </a:p>
          <a:p>
            <a:pPr eaLnBrk="1" hangingPunct="1">
              <a:lnSpc>
                <a:spcPct val="90000"/>
              </a:lnSpc>
            </a:pPr>
            <a:r>
              <a:rPr lang="en-US" altLang="en-US" sz="2400" b="1" i="1" dirty="0">
                <a:latin typeface="Arial Narrow" panose="020B0606020202030204" pitchFamily="34" charset="0"/>
              </a:rPr>
              <a:t>Nothing is known of his sisters.</a:t>
            </a:r>
          </a:p>
          <a:p>
            <a:pPr eaLnBrk="1" hangingPunct="1">
              <a:lnSpc>
                <a:spcPct val="90000"/>
              </a:lnSpc>
            </a:pPr>
            <a:r>
              <a:rPr lang="en-US" altLang="en-US" sz="2400" b="1" i="1" dirty="0">
                <a:latin typeface="Arial Narrow" panose="020B0606020202030204" pitchFamily="34" charset="0"/>
              </a:rPr>
              <a:t>Jesus made a post-resurrection appearance to James, who later became the leader of the Jerusalem church (1 Co. 15:7; Ac. 12:17; 15:13ff.; 21:18; Ga. 1:19; 2:9, 12).</a:t>
            </a:r>
          </a:p>
          <a:p>
            <a:pPr eaLnBrk="1" hangingPunct="1">
              <a:lnSpc>
                <a:spcPct val="90000"/>
              </a:lnSpc>
            </a:pPr>
            <a:r>
              <a:rPr lang="en-US" altLang="en-US" sz="2400" b="1" i="1" dirty="0">
                <a:latin typeface="Arial Narrow" panose="020B0606020202030204" pitchFamily="34" charset="0"/>
              </a:rPr>
              <a:t>The brothers were present at Pentecost (Ac. 1:14).</a:t>
            </a:r>
          </a:p>
          <a:p>
            <a:pPr eaLnBrk="1" hangingPunct="1">
              <a:lnSpc>
                <a:spcPct val="90000"/>
              </a:lnSpc>
            </a:pPr>
            <a:r>
              <a:rPr lang="en-US" altLang="en-US" sz="2400" b="1" i="1" dirty="0">
                <a:latin typeface="Arial Narrow" panose="020B0606020202030204" pitchFamily="34" charset="0"/>
              </a:rPr>
              <a:t>They were married (1 Co. 9:5).</a:t>
            </a:r>
          </a:p>
          <a:p>
            <a:pPr eaLnBrk="1" hangingPunct="1">
              <a:lnSpc>
                <a:spcPct val="90000"/>
              </a:lnSpc>
            </a:pPr>
            <a:r>
              <a:rPr lang="en-US" altLang="en-US" sz="2400" b="1" i="1" dirty="0">
                <a:latin typeface="Arial Narrow" panose="020B0606020202030204" pitchFamily="34" charset="0"/>
              </a:rPr>
              <a:t>Judas’ grandchildren appeared before Emperor Domitian and continued as church leaders until the time of Emperor Trajan (Eusebius, </a:t>
            </a:r>
            <a:r>
              <a:rPr lang="en-US" altLang="en-US" sz="2400" b="1" i="1" u="sng" dirty="0">
                <a:latin typeface="Arial Narrow" panose="020B0606020202030204" pitchFamily="34" charset="0"/>
              </a:rPr>
              <a:t>Ecclesiastical History</a:t>
            </a:r>
            <a:r>
              <a:rPr lang="en-US" altLang="en-US" sz="2400" b="1" i="1" dirty="0">
                <a:latin typeface="Arial Narrow" panose="020B0606020202030204" pitchFamily="34" charset="0"/>
              </a:rPr>
              <a:t> 3.19-20).</a:t>
            </a:r>
          </a:p>
        </p:txBody>
      </p:sp>
    </p:spTree>
    <p:extLst>
      <p:ext uri="{BB962C8B-B14F-4D97-AF65-F5344CB8AC3E}">
        <p14:creationId xmlns:p14="http://schemas.microsoft.com/office/powerpoint/2010/main" val="217318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8">
                                            <p:txEl>
                                              <p:pRg st="1" end="1"/>
                                            </p:txEl>
                                          </p:spTgt>
                                        </p:tgtEl>
                                        <p:attrNameLst>
                                          <p:attrName>style.visibility</p:attrName>
                                        </p:attrNameLst>
                                      </p:cBhvr>
                                      <p:to>
                                        <p:strVal val="visible"/>
                                      </p:to>
                                    </p:set>
                                    <p:anim calcmode="lin" valueType="num">
                                      <p:cBhvr additive="base">
                                        <p:cTn id="7" dur="500" fill="hold"/>
                                        <p:tgtEl>
                                          <p:spTgt spid="778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8">
                                            <p:txEl>
                                              <p:pRg st="2" end="2"/>
                                            </p:txEl>
                                          </p:spTgt>
                                        </p:tgtEl>
                                        <p:attrNameLst>
                                          <p:attrName>style.visibility</p:attrName>
                                        </p:attrNameLst>
                                      </p:cBhvr>
                                      <p:to>
                                        <p:strVal val="visible"/>
                                      </p:to>
                                    </p:set>
                                    <p:anim calcmode="lin" valueType="num">
                                      <p:cBhvr additive="base">
                                        <p:cTn id="13"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8">
                                            <p:txEl>
                                              <p:pRg st="3" end="3"/>
                                            </p:txEl>
                                          </p:spTgt>
                                        </p:tgtEl>
                                        <p:attrNameLst>
                                          <p:attrName>style.visibility</p:attrName>
                                        </p:attrNameLst>
                                      </p:cBhvr>
                                      <p:to>
                                        <p:strVal val="visible"/>
                                      </p:to>
                                    </p:set>
                                    <p:anim calcmode="lin" valueType="num">
                                      <p:cBhvr additive="base">
                                        <p:cTn id="19" dur="500" fill="hold"/>
                                        <p:tgtEl>
                                          <p:spTgt spid="778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8">
                                            <p:txEl>
                                              <p:pRg st="4" end="4"/>
                                            </p:txEl>
                                          </p:spTgt>
                                        </p:tgtEl>
                                        <p:attrNameLst>
                                          <p:attrName>style.visibility</p:attrName>
                                        </p:attrNameLst>
                                      </p:cBhvr>
                                      <p:to>
                                        <p:strVal val="visible"/>
                                      </p:to>
                                    </p:set>
                                    <p:anim calcmode="lin" valueType="num">
                                      <p:cBhvr additive="base">
                                        <p:cTn id="25" dur="500" fill="hold"/>
                                        <p:tgtEl>
                                          <p:spTgt spid="7782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28">
                                            <p:txEl>
                                              <p:pRg st="5" end="5"/>
                                            </p:txEl>
                                          </p:spTgt>
                                        </p:tgtEl>
                                        <p:attrNameLst>
                                          <p:attrName>style.visibility</p:attrName>
                                        </p:attrNameLst>
                                      </p:cBhvr>
                                      <p:to>
                                        <p:strVal val="visible"/>
                                      </p:to>
                                    </p:set>
                                    <p:anim calcmode="lin" valueType="num">
                                      <p:cBhvr additive="base">
                                        <p:cTn id="31" dur="500" fill="hold"/>
                                        <p:tgtEl>
                                          <p:spTgt spid="7782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28">
                                            <p:txEl>
                                              <p:pRg st="6" end="6"/>
                                            </p:txEl>
                                          </p:spTgt>
                                        </p:tgtEl>
                                        <p:attrNameLst>
                                          <p:attrName>style.visibility</p:attrName>
                                        </p:attrNameLst>
                                      </p:cBhvr>
                                      <p:to>
                                        <p:strVal val="visible"/>
                                      </p:to>
                                    </p:set>
                                    <p:anim calcmode="lin" valueType="num">
                                      <p:cBhvr additive="base">
                                        <p:cTn id="37" dur="500" fill="hold"/>
                                        <p:tgtEl>
                                          <p:spTgt spid="7782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80292" y="199291"/>
            <a:ext cx="11183815" cy="1019908"/>
          </a:xfrm>
        </p:spPr>
        <p:txBody>
          <a:bodyPr/>
          <a:lstStyle/>
          <a:p>
            <a:pPr eaLnBrk="1" hangingPunct="1"/>
            <a:r>
              <a:rPr lang="en-US" altLang="en-US" sz="4800" dirty="0">
                <a:solidFill>
                  <a:srgbClr val="C00000"/>
                </a:solidFill>
                <a:effectLst>
                  <a:outerShdw blurRad="38100" dist="38100" dir="2700000" algn="tl">
                    <a:srgbClr val="000000">
                      <a:alpha val="43137"/>
                    </a:srgbClr>
                  </a:outerShdw>
                </a:effectLst>
                <a:latin typeface="Agency FB" pitchFamily="2" charset="0"/>
              </a:rPr>
              <a:t>Three Theories About Jesus’ “Brothers”</a:t>
            </a:r>
          </a:p>
        </p:txBody>
      </p:sp>
      <p:sp>
        <p:nvSpPr>
          <p:cNvPr id="75782" name="Rectangle 6"/>
          <p:cNvSpPr>
            <a:spLocks noGrp="1" noChangeArrowheads="1"/>
          </p:cNvSpPr>
          <p:nvPr>
            <p:ph type="body" sz="half" idx="1"/>
          </p:nvPr>
        </p:nvSpPr>
        <p:spPr>
          <a:xfrm>
            <a:off x="1600200" y="1371600"/>
            <a:ext cx="2895600" cy="4495800"/>
          </a:xfrm>
          <a:solidFill>
            <a:srgbClr val="003366"/>
          </a:solidFill>
          <a:ln w="12700">
            <a:solidFill>
              <a:schemeClr val="tx1"/>
            </a:solidFill>
            <a:miter lim="800000"/>
            <a:headEnd/>
            <a:tailEnd/>
          </a:ln>
        </p:spPr>
        <p:txBody>
          <a:bodyPr/>
          <a:lstStyle/>
          <a:p>
            <a:pPr eaLnBrk="1" hangingPunct="1">
              <a:lnSpc>
                <a:spcPct val="90000"/>
              </a:lnSpc>
              <a:buFontTx/>
              <a:buNone/>
            </a:pPr>
            <a:r>
              <a:rPr lang="en-US" altLang="en-US" sz="3600" dirty="0" err="1">
                <a:solidFill>
                  <a:srgbClr val="FFCC66"/>
                </a:solidFill>
                <a:latin typeface="Bernard MT Condensed" pitchFamily="18" charset="0"/>
              </a:rPr>
              <a:t>Helvidius</a:t>
            </a:r>
            <a:endParaRPr lang="en-US" altLang="en-US" sz="3600" dirty="0">
              <a:solidFill>
                <a:srgbClr val="FFCC66"/>
              </a:solidFill>
              <a:latin typeface="Bernard MT Condensed" pitchFamily="18" charset="0"/>
            </a:endParaRPr>
          </a:p>
          <a:p>
            <a:pPr eaLnBrk="1" hangingPunct="1">
              <a:lnSpc>
                <a:spcPct val="90000"/>
              </a:lnSpc>
              <a:buFontTx/>
              <a:buNone/>
            </a:pPr>
            <a:r>
              <a:rPr lang="en-US" altLang="en-US" sz="3600" dirty="0">
                <a:solidFill>
                  <a:schemeClr val="bg1"/>
                </a:solidFill>
                <a:latin typeface="Monotype Corsiva" panose="03010101010201010101" pitchFamily="66" charset="0"/>
              </a:rPr>
              <a:t>Jesus’ “brothers” were children of Mary and Joseph after the birth of Jesus, hence younger.</a:t>
            </a:r>
          </a:p>
        </p:txBody>
      </p:sp>
      <p:sp>
        <p:nvSpPr>
          <p:cNvPr id="75783" name="Rectangle 7"/>
          <p:cNvSpPr>
            <a:spLocks noGrp="1" noChangeArrowheads="1"/>
          </p:cNvSpPr>
          <p:nvPr>
            <p:ph type="body" sz="half" idx="2"/>
          </p:nvPr>
        </p:nvSpPr>
        <p:spPr>
          <a:xfrm>
            <a:off x="4572000" y="1371600"/>
            <a:ext cx="2895600" cy="4495800"/>
          </a:xfrm>
          <a:solidFill>
            <a:srgbClr val="00458A"/>
          </a:solidFill>
          <a:ln w="12700">
            <a:solidFill>
              <a:schemeClr val="tx1"/>
            </a:solidFill>
            <a:miter lim="800000"/>
            <a:headEnd/>
            <a:tailEnd/>
          </a:ln>
        </p:spPr>
        <p:txBody>
          <a:bodyPr/>
          <a:lstStyle/>
          <a:p>
            <a:pPr eaLnBrk="1" hangingPunct="1">
              <a:lnSpc>
                <a:spcPct val="90000"/>
              </a:lnSpc>
              <a:buFontTx/>
              <a:buNone/>
            </a:pPr>
            <a:r>
              <a:rPr lang="en-US" altLang="en-US" sz="3600" dirty="0" err="1">
                <a:solidFill>
                  <a:srgbClr val="FFCC66"/>
                </a:solidFill>
                <a:latin typeface="Bernard MT Condensed" pitchFamily="18" charset="0"/>
              </a:rPr>
              <a:t>Epiphanius</a:t>
            </a:r>
            <a:endParaRPr lang="en-US" altLang="en-US" sz="3600" dirty="0">
              <a:solidFill>
                <a:srgbClr val="FFCC66"/>
              </a:solidFill>
              <a:latin typeface="Bernard MT Condensed" pitchFamily="18" charset="0"/>
            </a:endParaRPr>
          </a:p>
          <a:p>
            <a:pPr eaLnBrk="1" hangingPunct="1">
              <a:lnSpc>
                <a:spcPct val="90000"/>
              </a:lnSpc>
              <a:buFontTx/>
              <a:buNone/>
            </a:pPr>
            <a:r>
              <a:rPr lang="en-US" altLang="en-US" sz="3600" dirty="0">
                <a:solidFill>
                  <a:schemeClr val="bg1"/>
                </a:solidFill>
                <a:latin typeface="Monotype Corsiva" panose="03010101010201010101" pitchFamily="66" charset="0"/>
              </a:rPr>
              <a:t>Jesus’ “brothers” were children of Joseph by a previous marriage, hence older.</a:t>
            </a:r>
          </a:p>
        </p:txBody>
      </p:sp>
      <p:sp>
        <p:nvSpPr>
          <p:cNvPr id="75784" name="Rectangle 8"/>
          <p:cNvSpPr>
            <a:spLocks noChangeArrowheads="1"/>
          </p:cNvSpPr>
          <p:nvPr/>
        </p:nvSpPr>
        <p:spPr bwMode="auto">
          <a:xfrm>
            <a:off x="7543800" y="1371600"/>
            <a:ext cx="2971800" cy="4495800"/>
          </a:xfrm>
          <a:prstGeom prst="rect">
            <a:avLst/>
          </a:prstGeom>
          <a:solidFill>
            <a:srgbClr val="3366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3600" dirty="0">
                <a:solidFill>
                  <a:srgbClr val="FFCC66"/>
                </a:solidFill>
                <a:latin typeface="Bernard MT Condensed" pitchFamily="18" charset="0"/>
              </a:rPr>
              <a:t>Jerome</a:t>
            </a:r>
          </a:p>
          <a:p>
            <a:pPr eaLnBrk="1" hangingPunct="1">
              <a:lnSpc>
                <a:spcPct val="90000"/>
              </a:lnSpc>
              <a:buFontTx/>
              <a:buNone/>
            </a:pPr>
            <a:r>
              <a:rPr lang="en-US" altLang="en-US" sz="3600" dirty="0">
                <a:solidFill>
                  <a:schemeClr val="bg1"/>
                </a:solidFill>
                <a:latin typeface="Monotype Corsiva" panose="03010101010201010101" pitchFamily="66" charset="0"/>
              </a:rPr>
              <a:t>Jesus’ “brothers” were cousins, children of Mary’s sister and </a:t>
            </a:r>
            <a:r>
              <a:rPr lang="en-US" altLang="en-US" sz="3600" dirty="0" err="1">
                <a:solidFill>
                  <a:schemeClr val="bg1"/>
                </a:solidFill>
                <a:latin typeface="Monotype Corsiva" panose="03010101010201010101" pitchFamily="66" charset="0"/>
              </a:rPr>
              <a:t>Clopas</a:t>
            </a:r>
            <a:r>
              <a:rPr lang="en-US" altLang="en-US" sz="3600" dirty="0">
                <a:solidFill>
                  <a:schemeClr val="bg1"/>
                </a:solidFill>
                <a:latin typeface="Monotype Corsiva" panose="03010101010201010101" pitchFamily="66" charset="0"/>
              </a:rPr>
              <a:t>, ages unknown.</a:t>
            </a:r>
          </a:p>
        </p:txBody>
      </p:sp>
      <p:sp>
        <p:nvSpPr>
          <p:cNvPr id="4102" name="Text Box 9"/>
          <p:cNvSpPr txBox="1">
            <a:spLocks noChangeArrowheads="1"/>
          </p:cNvSpPr>
          <p:nvPr/>
        </p:nvSpPr>
        <p:spPr bwMode="auto">
          <a:xfrm>
            <a:off x="1600200" y="6019801"/>
            <a:ext cx="2895600" cy="523220"/>
          </a:xfrm>
          <a:prstGeom prst="rect">
            <a:avLst/>
          </a:prstGeom>
          <a:solidFill>
            <a:srgbClr val="00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FFFF00"/>
                </a:solidFill>
                <a:latin typeface="Agency FB" pitchFamily="2" charset="0"/>
              </a:rPr>
              <a:t>PROTESTANT</a:t>
            </a:r>
          </a:p>
        </p:txBody>
      </p:sp>
      <p:sp>
        <p:nvSpPr>
          <p:cNvPr id="4103" name="Text Box 10"/>
          <p:cNvSpPr txBox="1">
            <a:spLocks noChangeArrowheads="1"/>
          </p:cNvSpPr>
          <p:nvPr/>
        </p:nvSpPr>
        <p:spPr bwMode="auto">
          <a:xfrm>
            <a:off x="4572000" y="6019800"/>
            <a:ext cx="2895600" cy="523220"/>
          </a:xfrm>
          <a:prstGeom prst="rect">
            <a:avLst/>
          </a:prstGeom>
          <a:solidFill>
            <a:srgbClr val="00458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FFFF00"/>
                </a:solidFill>
                <a:latin typeface="Agency FB" pitchFamily="2" charset="0"/>
              </a:rPr>
              <a:t>ORTHODOX</a:t>
            </a:r>
          </a:p>
        </p:txBody>
      </p:sp>
      <p:sp>
        <p:nvSpPr>
          <p:cNvPr id="4104" name="Text Box 11"/>
          <p:cNvSpPr txBox="1">
            <a:spLocks noChangeArrowheads="1"/>
          </p:cNvSpPr>
          <p:nvPr/>
        </p:nvSpPr>
        <p:spPr bwMode="auto">
          <a:xfrm>
            <a:off x="7543800" y="6019800"/>
            <a:ext cx="2971800" cy="523220"/>
          </a:xfrm>
          <a:prstGeom prst="rect">
            <a:avLst/>
          </a:prstGeom>
          <a:solidFill>
            <a:srgbClr val="3366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FFFF00"/>
                </a:solidFill>
                <a:latin typeface="Agency FB" pitchFamily="2" charset="0"/>
              </a:rPr>
              <a:t>CATHOLIC</a:t>
            </a:r>
          </a:p>
        </p:txBody>
      </p:sp>
    </p:spTree>
    <p:extLst>
      <p:ext uri="{BB962C8B-B14F-4D97-AF65-F5344CB8AC3E}">
        <p14:creationId xmlns:p14="http://schemas.microsoft.com/office/powerpoint/2010/main" val="2620897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5782">
                                            <p:bg/>
                                          </p:spTgt>
                                        </p:tgtEl>
                                        <p:attrNameLst>
                                          <p:attrName>style.visibility</p:attrName>
                                        </p:attrNameLst>
                                      </p:cBhvr>
                                      <p:to>
                                        <p:strVal val="visible"/>
                                      </p:to>
                                    </p:set>
                                    <p:animEffect transition="in" filter="randombar(horizontal)">
                                      <p:cBhvr>
                                        <p:cTn id="7" dur="500"/>
                                        <p:tgtEl>
                                          <p:spTgt spid="7578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5782">
                                            <p:txEl>
                                              <p:pRg st="0" end="0"/>
                                            </p:txEl>
                                          </p:spTgt>
                                        </p:tgtEl>
                                        <p:attrNameLst>
                                          <p:attrName>style.visibility</p:attrName>
                                        </p:attrNameLst>
                                      </p:cBhvr>
                                      <p:to>
                                        <p:strVal val="visible"/>
                                      </p:to>
                                    </p:set>
                                    <p:animEffect transition="in" filter="randombar(horizontal)">
                                      <p:cBhvr>
                                        <p:cTn id="10" dur="500"/>
                                        <p:tgtEl>
                                          <p:spTgt spid="75782">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782">
                                            <p:txEl>
                                              <p:pRg st="1" end="1"/>
                                            </p:txEl>
                                          </p:spTgt>
                                        </p:tgtEl>
                                        <p:attrNameLst>
                                          <p:attrName>style.visibility</p:attrName>
                                        </p:attrNameLst>
                                      </p:cBhvr>
                                      <p:to>
                                        <p:strVal val="visible"/>
                                      </p:to>
                                    </p:set>
                                    <p:animEffect transition="in" filter="randombar(horizontal)">
                                      <p:cBhvr>
                                        <p:cTn id="13" dur="500"/>
                                        <p:tgtEl>
                                          <p:spTgt spid="7578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102"/>
                                        </p:tgtEl>
                                        <p:attrNameLst>
                                          <p:attrName>style.visibility</p:attrName>
                                        </p:attrNameLst>
                                      </p:cBhvr>
                                      <p:to>
                                        <p:strVal val="visible"/>
                                      </p:to>
                                    </p:set>
                                    <p:anim calcmode="lin" valueType="num">
                                      <p:cBhvr>
                                        <p:cTn id="18" dur="500" fill="hold"/>
                                        <p:tgtEl>
                                          <p:spTgt spid="4102"/>
                                        </p:tgtEl>
                                        <p:attrNameLst>
                                          <p:attrName>ppt_w</p:attrName>
                                        </p:attrNameLst>
                                      </p:cBhvr>
                                      <p:tavLst>
                                        <p:tav tm="0">
                                          <p:val>
                                            <p:fltVal val="0"/>
                                          </p:val>
                                        </p:tav>
                                        <p:tav tm="100000">
                                          <p:val>
                                            <p:strVal val="#ppt_w"/>
                                          </p:val>
                                        </p:tav>
                                      </p:tavLst>
                                    </p:anim>
                                    <p:anim calcmode="lin" valueType="num">
                                      <p:cBhvr>
                                        <p:cTn id="19" dur="500" fill="hold"/>
                                        <p:tgtEl>
                                          <p:spTgt spid="4102"/>
                                        </p:tgtEl>
                                        <p:attrNameLst>
                                          <p:attrName>ppt_h</p:attrName>
                                        </p:attrNameLst>
                                      </p:cBhvr>
                                      <p:tavLst>
                                        <p:tav tm="0">
                                          <p:val>
                                            <p:fltVal val="0"/>
                                          </p:val>
                                        </p:tav>
                                        <p:tav tm="100000">
                                          <p:val>
                                            <p:strVal val="#ppt_h"/>
                                          </p:val>
                                        </p:tav>
                                      </p:tavLst>
                                    </p:anim>
                                    <p:animEffect transition="in" filter="fade">
                                      <p:cBhvr>
                                        <p:cTn id="20" dur="500"/>
                                        <p:tgtEl>
                                          <p:spTgt spid="410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5783">
                                            <p:bg/>
                                          </p:spTgt>
                                        </p:tgtEl>
                                        <p:attrNameLst>
                                          <p:attrName>style.visibility</p:attrName>
                                        </p:attrNameLst>
                                      </p:cBhvr>
                                      <p:to>
                                        <p:strVal val="visible"/>
                                      </p:to>
                                    </p:set>
                                    <p:animEffect transition="in" filter="randombar(horizontal)">
                                      <p:cBhvr>
                                        <p:cTn id="25" dur="500"/>
                                        <p:tgtEl>
                                          <p:spTgt spid="75783">
                                            <p:bg/>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5783">
                                            <p:txEl>
                                              <p:pRg st="0" end="0"/>
                                            </p:txEl>
                                          </p:spTgt>
                                        </p:tgtEl>
                                        <p:attrNameLst>
                                          <p:attrName>style.visibility</p:attrName>
                                        </p:attrNameLst>
                                      </p:cBhvr>
                                      <p:to>
                                        <p:strVal val="visible"/>
                                      </p:to>
                                    </p:set>
                                    <p:animEffect transition="in" filter="randombar(horizontal)">
                                      <p:cBhvr>
                                        <p:cTn id="28" dur="500"/>
                                        <p:tgtEl>
                                          <p:spTgt spid="75783">
                                            <p:txEl>
                                              <p:pRg st="0" end="0"/>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5783">
                                            <p:txEl>
                                              <p:pRg st="1" end="1"/>
                                            </p:txEl>
                                          </p:spTgt>
                                        </p:tgtEl>
                                        <p:attrNameLst>
                                          <p:attrName>style.visibility</p:attrName>
                                        </p:attrNameLst>
                                      </p:cBhvr>
                                      <p:to>
                                        <p:strVal val="visible"/>
                                      </p:to>
                                    </p:set>
                                    <p:animEffect transition="in" filter="randombar(horizontal)">
                                      <p:cBhvr>
                                        <p:cTn id="31" dur="500"/>
                                        <p:tgtEl>
                                          <p:spTgt spid="7578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103"/>
                                        </p:tgtEl>
                                        <p:attrNameLst>
                                          <p:attrName>style.visibility</p:attrName>
                                        </p:attrNameLst>
                                      </p:cBhvr>
                                      <p:to>
                                        <p:strVal val="visible"/>
                                      </p:to>
                                    </p:set>
                                    <p:anim calcmode="lin" valueType="num">
                                      <p:cBhvr>
                                        <p:cTn id="36" dur="500" fill="hold"/>
                                        <p:tgtEl>
                                          <p:spTgt spid="4103"/>
                                        </p:tgtEl>
                                        <p:attrNameLst>
                                          <p:attrName>ppt_w</p:attrName>
                                        </p:attrNameLst>
                                      </p:cBhvr>
                                      <p:tavLst>
                                        <p:tav tm="0">
                                          <p:val>
                                            <p:fltVal val="0"/>
                                          </p:val>
                                        </p:tav>
                                        <p:tav tm="100000">
                                          <p:val>
                                            <p:strVal val="#ppt_w"/>
                                          </p:val>
                                        </p:tav>
                                      </p:tavLst>
                                    </p:anim>
                                    <p:anim calcmode="lin" valueType="num">
                                      <p:cBhvr>
                                        <p:cTn id="37" dur="500" fill="hold"/>
                                        <p:tgtEl>
                                          <p:spTgt spid="4103"/>
                                        </p:tgtEl>
                                        <p:attrNameLst>
                                          <p:attrName>ppt_h</p:attrName>
                                        </p:attrNameLst>
                                      </p:cBhvr>
                                      <p:tavLst>
                                        <p:tav tm="0">
                                          <p:val>
                                            <p:fltVal val="0"/>
                                          </p:val>
                                        </p:tav>
                                        <p:tav tm="100000">
                                          <p:val>
                                            <p:strVal val="#ppt_h"/>
                                          </p:val>
                                        </p:tav>
                                      </p:tavLst>
                                    </p:anim>
                                    <p:animEffect transition="in" filter="fade">
                                      <p:cBhvr>
                                        <p:cTn id="38" dur="500"/>
                                        <p:tgtEl>
                                          <p:spTgt spid="410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5784"/>
                                        </p:tgtEl>
                                        <p:attrNameLst>
                                          <p:attrName>style.visibility</p:attrName>
                                        </p:attrNameLst>
                                      </p:cBhvr>
                                      <p:to>
                                        <p:strVal val="visible"/>
                                      </p:to>
                                    </p:set>
                                    <p:animEffect transition="in" filter="randombar(horizontal)">
                                      <p:cBhvr>
                                        <p:cTn id="43" dur="500"/>
                                        <p:tgtEl>
                                          <p:spTgt spid="7578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104"/>
                                        </p:tgtEl>
                                        <p:attrNameLst>
                                          <p:attrName>style.visibility</p:attrName>
                                        </p:attrNameLst>
                                      </p:cBhvr>
                                      <p:to>
                                        <p:strVal val="visible"/>
                                      </p:to>
                                    </p:set>
                                    <p:anim calcmode="lin" valueType="num">
                                      <p:cBhvr>
                                        <p:cTn id="48" dur="500" fill="hold"/>
                                        <p:tgtEl>
                                          <p:spTgt spid="4104"/>
                                        </p:tgtEl>
                                        <p:attrNameLst>
                                          <p:attrName>ppt_w</p:attrName>
                                        </p:attrNameLst>
                                      </p:cBhvr>
                                      <p:tavLst>
                                        <p:tav tm="0">
                                          <p:val>
                                            <p:fltVal val="0"/>
                                          </p:val>
                                        </p:tav>
                                        <p:tav tm="100000">
                                          <p:val>
                                            <p:strVal val="#ppt_w"/>
                                          </p:val>
                                        </p:tav>
                                      </p:tavLst>
                                    </p:anim>
                                    <p:anim calcmode="lin" valueType="num">
                                      <p:cBhvr>
                                        <p:cTn id="49" dur="500" fill="hold"/>
                                        <p:tgtEl>
                                          <p:spTgt spid="4104"/>
                                        </p:tgtEl>
                                        <p:attrNameLst>
                                          <p:attrName>ppt_h</p:attrName>
                                        </p:attrNameLst>
                                      </p:cBhvr>
                                      <p:tavLst>
                                        <p:tav tm="0">
                                          <p:val>
                                            <p:fltVal val="0"/>
                                          </p:val>
                                        </p:tav>
                                        <p:tav tm="100000">
                                          <p:val>
                                            <p:strVal val="#ppt_h"/>
                                          </p:val>
                                        </p:tav>
                                      </p:tavLst>
                                    </p:anim>
                                    <p:animEffect transition="in" filter="fade">
                                      <p:cBhvr>
                                        <p:cTn id="50"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uiExpand="1" build="p" animBg="1"/>
      <p:bldP spid="75783" grpId="0" uiExpand="1" build="p" animBg="1"/>
      <p:bldP spid="75784" grpId="0" animBg="1"/>
      <p:bldP spid="4102" grpId="0" animBg="1"/>
      <p:bldP spid="4103" grpId="0" animBg="1"/>
      <p:bldP spid="4104"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5400" dirty="0">
                <a:solidFill>
                  <a:srgbClr val="C00000"/>
                </a:solidFill>
                <a:effectLst>
                  <a:outerShdw blurRad="38100" dist="38100" dir="2700000" algn="tl">
                    <a:srgbClr val="000000">
                      <a:alpha val="43137"/>
                    </a:srgbClr>
                  </a:outerShdw>
                </a:effectLst>
                <a:latin typeface="Agency FB" pitchFamily="2" charset="0"/>
              </a:rPr>
              <a:t>Assessing the Theories</a:t>
            </a:r>
          </a:p>
        </p:txBody>
      </p:sp>
      <p:sp>
        <p:nvSpPr>
          <p:cNvPr id="80899" name="Rectangle 3"/>
          <p:cNvSpPr>
            <a:spLocks noGrp="1" noChangeArrowheads="1"/>
          </p:cNvSpPr>
          <p:nvPr>
            <p:ph type="body" idx="1"/>
          </p:nvPr>
        </p:nvSpPr>
        <p:spPr>
          <a:xfrm>
            <a:off x="1846385" y="1811215"/>
            <a:ext cx="9513277" cy="4906108"/>
          </a:xfrm>
        </p:spPr>
        <p:txBody>
          <a:bodyPr/>
          <a:lstStyle/>
          <a:p>
            <a:pPr eaLnBrk="1" hangingPunct="1">
              <a:buFontTx/>
              <a:buNone/>
              <a:defRPr/>
            </a:pPr>
            <a:r>
              <a:rPr lang="en-US" altLang="en-US" sz="3200" dirty="0">
                <a:solidFill>
                  <a:srgbClr val="FFFF00"/>
                </a:solidFill>
                <a:effectLst>
                  <a:outerShdw blurRad="38100" dist="38100" dir="2700000" algn="tl">
                    <a:srgbClr val="000000"/>
                  </a:outerShdw>
                </a:effectLst>
                <a:latin typeface="Arial Rounded MT Bold" pitchFamily="34" charset="0"/>
              </a:rPr>
              <a:t>Evangelicals generally agree that the </a:t>
            </a:r>
            <a:r>
              <a:rPr lang="en-US" altLang="en-US" sz="3200" dirty="0" err="1">
                <a:solidFill>
                  <a:srgbClr val="FFFF00"/>
                </a:solidFill>
                <a:effectLst>
                  <a:outerShdw blurRad="38100" dist="38100" dir="2700000" algn="tl">
                    <a:srgbClr val="000000"/>
                  </a:outerShdw>
                </a:effectLst>
                <a:latin typeface="Arial Rounded MT Bold" pitchFamily="34" charset="0"/>
              </a:rPr>
              <a:t>Epiphanian</a:t>
            </a:r>
            <a:r>
              <a:rPr lang="en-US" altLang="en-US" sz="3200" dirty="0">
                <a:solidFill>
                  <a:srgbClr val="FFFF00"/>
                </a:solidFill>
                <a:effectLst>
                  <a:outerShdw blurRad="38100" dist="38100" dir="2700000" algn="tl">
                    <a:srgbClr val="000000"/>
                  </a:outerShdw>
                </a:effectLst>
                <a:latin typeface="Arial Rounded MT Bold" pitchFamily="34" charset="0"/>
              </a:rPr>
              <a:t> and </a:t>
            </a:r>
            <a:r>
              <a:rPr lang="en-US" altLang="en-US" sz="3200" dirty="0" err="1">
                <a:solidFill>
                  <a:srgbClr val="FFFF00"/>
                </a:solidFill>
                <a:effectLst>
                  <a:outerShdw blurRad="38100" dist="38100" dir="2700000" algn="tl">
                    <a:srgbClr val="000000"/>
                  </a:outerShdw>
                </a:effectLst>
                <a:latin typeface="Arial Rounded MT Bold" pitchFamily="34" charset="0"/>
              </a:rPr>
              <a:t>Hieronymian</a:t>
            </a:r>
            <a:r>
              <a:rPr lang="en-US" altLang="en-US" sz="3200" dirty="0">
                <a:solidFill>
                  <a:srgbClr val="FFFF00"/>
                </a:solidFill>
                <a:effectLst>
                  <a:outerShdw blurRad="38100" dist="38100" dir="2700000" algn="tl">
                    <a:srgbClr val="000000"/>
                  </a:outerShdw>
                </a:effectLst>
                <a:latin typeface="Arial Rounded MT Bold" pitchFamily="34" charset="0"/>
              </a:rPr>
              <a:t> theories are largely driven by the attempt to protect the doctrine of Mary’s perpetual virginity.</a:t>
            </a:r>
          </a:p>
          <a:p>
            <a:pPr eaLnBrk="1" hangingPunct="1">
              <a:lnSpc>
                <a:spcPct val="80000"/>
              </a:lnSpc>
              <a:defRPr/>
            </a:pPr>
            <a:r>
              <a:rPr lang="en-US" altLang="en-US" sz="2800" i="1" dirty="0">
                <a:latin typeface="Comic Sans MS" panose="030F0702030302020204" pitchFamily="66" charset="0"/>
              </a:rPr>
              <a:t>The most natural way of reading the biblical evidence is that the brothers of Jesus were half-brothers born to Mary and Joseph.</a:t>
            </a:r>
          </a:p>
          <a:p>
            <a:pPr eaLnBrk="1" hangingPunct="1">
              <a:lnSpc>
                <a:spcPct val="80000"/>
              </a:lnSpc>
              <a:defRPr/>
            </a:pPr>
            <a:r>
              <a:rPr lang="en-US" altLang="en-US" sz="2800" i="1" dirty="0">
                <a:latin typeface="Comic Sans MS" panose="030F0702030302020204" pitchFamily="66" charset="0"/>
              </a:rPr>
              <a:t>If the James ossuary is authentic, it strongly supports this understanding.</a:t>
            </a:r>
          </a:p>
          <a:p>
            <a:pPr eaLnBrk="1" hangingPunct="1">
              <a:lnSpc>
                <a:spcPct val="80000"/>
              </a:lnSpc>
              <a:defRPr/>
            </a:pPr>
            <a:r>
              <a:rPr lang="en-US" altLang="en-US" sz="2800" i="1" dirty="0">
                <a:latin typeface="Comic Sans MS" panose="030F0702030302020204" pitchFamily="66" charset="0"/>
              </a:rPr>
              <a:t>Here, we shall assume that this approach is correct.</a:t>
            </a:r>
          </a:p>
        </p:txBody>
      </p:sp>
    </p:spTree>
    <p:extLst>
      <p:ext uri="{BB962C8B-B14F-4D97-AF65-F5344CB8AC3E}">
        <p14:creationId xmlns:p14="http://schemas.microsoft.com/office/powerpoint/2010/main" val="199451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08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0899">
                                            <p:txEl>
                                              <p:pRg st="1" end="1"/>
                                            </p:txEl>
                                          </p:spTgt>
                                        </p:tgtEl>
                                        <p:attrNameLst>
                                          <p:attrName>style.visibility</p:attrName>
                                        </p:attrNameLst>
                                      </p:cBhvr>
                                      <p:to>
                                        <p:strVal val="visible"/>
                                      </p:to>
                                    </p:set>
                                    <p:anim calcmode="lin" valueType="num">
                                      <p:cBhvr additive="base">
                                        <p:cTn id="14"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0899">
                                            <p:txEl>
                                              <p:pRg st="2" end="2"/>
                                            </p:txEl>
                                          </p:spTgt>
                                        </p:tgtEl>
                                        <p:attrNameLst>
                                          <p:attrName>style.visibility</p:attrName>
                                        </p:attrNameLst>
                                      </p:cBhvr>
                                      <p:to>
                                        <p:strVal val="visible"/>
                                      </p:to>
                                    </p:set>
                                    <p:anim calcmode="lin" valueType="num">
                                      <p:cBhvr additive="base">
                                        <p:cTn id="20"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0899">
                                            <p:txEl>
                                              <p:pRg st="3" end="3"/>
                                            </p:txEl>
                                          </p:spTgt>
                                        </p:tgtEl>
                                        <p:attrNameLst>
                                          <p:attrName>style.visibility</p:attrName>
                                        </p:attrNameLst>
                                      </p:cBhvr>
                                      <p:to>
                                        <p:strVal val="visible"/>
                                      </p:to>
                                    </p:set>
                                    <p:anim calcmode="lin" valueType="num">
                                      <p:cBhvr additive="base">
                                        <p:cTn id="26"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82615" y="76201"/>
            <a:ext cx="9009185" cy="1142999"/>
          </a:xfrm>
        </p:spPr>
        <p:txBody>
          <a:bodyPr/>
          <a:lstStyle/>
          <a:p>
            <a:pPr eaLnBrk="1" hangingPunct="1"/>
            <a:r>
              <a:rPr lang="en-US" altLang="en-US" sz="5400" dirty="0">
                <a:solidFill>
                  <a:srgbClr val="C00000"/>
                </a:solidFill>
                <a:effectLst>
                  <a:outerShdw blurRad="38100" dist="38100" dir="2700000" algn="tl">
                    <a:srgbClr val="000000">
                      <a:alpha val="43137"/>
                    </a:srgbClr>
                  </a:outerShdw>
                </a:effectLst>
                <a:latin typeface="Agency FB" pitchFamily="2" charset="0"/>
              </a:rPr>
              <a:t>James, the Brother of Jesus</a:t>
            </a:r>
          </a:p>
        </p:txBody>
      </p:sp>
      <p:sp>
        <p:nvSpPr>
          <p:cNvPr id="79876" name="Rectangle 4"/>
          <p:cNvSpPr>
            <a:spLocks noGrp="1" noChangeArrowheads="1"/>
          </p:cNvSpPr>
          <p:nvPr>
            <p:ph type="body" sz="half" idx="1"/>
          </p:nvPr>
        </p:nvSpPr>
        <p:spPr>
          <a:xfrm>
            <a:off x="1324708" y="1219200"/>
            <a:ext cx="4267200" cy="4572000"/>
          </a:xfrm>
          <a:solidFill>
            <a:srgbClr val="99CCFF"/>
          </a:solidFill>
          <a:ln w="12700">
            <a:solidFill>
              <a:schemeClr val="tx1"/>
            </a:solidFill>
            <a:miter lim="800000"/>
            <a:headEnd/>
            <a:tailEnd/>
          </a:ln>
        </p:spPr>
        <p:txBody>
          <a:bodyPr>
            <a:normAutofit lnSpcReduction="10000"/>
          </a:bodyPr>
          <a:lstStyle/>
          <a:p>
            <a:pPr eaLnBrk="1" hangingPunct="1">
              <a:buFontTx/>
              <a:buNone/>
              <a:defRPr/>
            </a:pPr>
            <a:r>
              <a:rPr lang="en-US" altLang="en-US" sz="2800" b="1">
                <a:solidFill>
                  <a:srgbClr val="CC0000"/>
                </a:solidFill>
                <a:effectLst>
                  <a:outerShdw blurRad="38100" dist="38100" dir="2700000" algn="tl">
                    <a:srgbClr val="000000"/>
                  </a:outerShdw>
                </a:effectLst>
                <a:latin typeface="Arial Rounded MT Bold" pitchFamily="34" charset="0"/>
              </a:rPr>
              <a:t>What we know from the Bible…</a:t>
            </a:r>
          </a:p>
          <a:p>
            <a:pPr eaLnBrk="1" hangingPunct="1">
              <a:defRPr/>
            </a:pPr>
            <a:r>
              <a:rPr lang="en-US" altLang="en-US" sz="2400" i="1">
                <a:solidFill>
                  <a:srgbClr val="003366"/>
                </a:solidFill>
                <a:latin typeface="Comic Sans MS" panose="030F0702030302020204" pitchFamily="66" charset="0"/>
              </a:rPr>
              <a:t>At first he was not a believer (Jn. 7:5).</a:t>
            </a:r>
          </a:p>
          <a:p>
            <a:pPr eaLnBrk="1" hangingPunct="1">
              <a:defRPr/>
            </a:pPr>
            <a:r>
              <a:rPr lang="en-US" altLang="en-US" sz="2400" i="1">
                <a:solidFill>
                  <a:srgbClr val="003366"/>
                </a:solidFill>
                <a:latin typeface="Comic Sans MS" panose="030F0702030302020204" pitchFamily="66" charset="0"/>
              </a:rPr>
              <a:t>After his resurrection, Christ appeared to him personally (1 Co. 15:7).</a:t>
            </a:r>
          </a:p>
          <a:p>
            <a:pPr eaLnBrk="1" hangingPunct="1">
              <a:defRPr/>
            </a:pPr>
            <a:r>
              <a:rPr lang="en-US" altLang="en-US" sz="2400" i="1">
                <a:solidFill>
                  <a:srgbClr val="003366"/>
                </a:solidFill>
                <a:latin typeface="Comic Sans MS" panose="030F0702030302020204" pitchFamily="66" charset="0"/>
              </a:rPr>
              <a:t>He emerged as the leader of the Jerusalem church (Ac. 12:17; 15:13ff.; Ga. 1:19, 2:9, 12; 21:18).</a:t>
            </a:r>
          </a:p>
        </p:txBody>
      </p:sp>
      <p:sp>
        <p:nvSpPr>
          <p:cNvPr id="79877" name="Rectangle 5"/>
          <p:cNvSpPr>
            <a:spLocks noGrp="1" noChangeArrowheads="1"/>
          </p:cNvSpPr>
          <p:nvPr>
            <p:ph type="body" sz="half" idx="2"/>
          </p:nvPr>
        </p:nvSpPr>
        <p:spPr>
          <a:xfrm>
            <a:off x="6348045" y="1219200"/>
            <a:ext cx="4495800" cy="5410200"/>
          </a:xfrm>
          <a:solidFill>
            <a:srgbClr val="81ABFF"/>
          </a:solidFill>
          <a:ln w="12700">
            <a:solidFill>
              <a:schemeClr val="tx1"/>
            </a:solidFill>
            <a:miter lim="800000"/>
            <a:headEnd/>
            <a:tailEnd/>
          </a:ln>
        </p:spPr>
        <p:txBody>
          <a:bodyPr>
            <a:normAutofit lnSpcReduction="10000"/>
          </a:bodyPr>
          <a:lstStyle/>
          <a:p>
            <a:pPr eaLnBrk="1" hangingPunct="1">
              <a:lnSpc>
                <a:spcPct val="90000"/>
              </a:lnSpc>
              <a:buFontTx/>
              <a:buNone/>
              <a:defRPr/>
            </a:pPr>
            <a:r>
              <a:rPr lang="en-US" altLang="en-US" sz="2800" b="1">
                <a:solidFill>
                  <a:srgbClr val="CC0000"/>
                </a:solidFill>
                <a:effectLst>
                  <a:outerShdw blurRad="38100" dist="38100" dir="2700000" algn="tl">
                    <a:srgbClr val="000000"/>
                  </a:outerShdw>
                </a:effectLst>
                <a:latin typeface="Arial Rounded MT Bold" pitchFamily="34" charset="0"/>
              </a:rPr>
              <a:t>What we know from other sources…</a:t>
            </a:r>
          </a:p>
          <a:p>
            <a:pPr eaLnBrk="1" hangingPunct="1">
              <a:lnSpc>
                <a:spcPct val="90000"/>
              </a:lnSpc>
              <a:defRPr/>
            </a:pPr>
            <a:r>
              <a:rPr lang="en-US" altLang="en-US" sz="2400" i="1">
                <a:solidFill>
                  <a:srgbClr val="002142"/>
                </a:solidFill>
                <a:latin typeface="Comic Sans MS" panose="030F0702030302020204" pitchFamily="66" charset="0"/>
              </a:rPr>
              <a:t>Eusebius confirms that</a:t>
            </a:r>
            <a:r>
              <a:rPr lang="en-US" altLang="en-US" sz="2400" i="1">
                <a:solidFill>
                  <a:srgbClr val="002142"/>
                </a:solidFill>
              </a:rPr>
              <a:t> </a:t>
            </a:r>
            <a:r>
              <a:rPr lang="en-US" altLang="en-US" sz="2400" i="1">
                <a:solidFill>
                  <a:srgbClr val="002142"/>
                </a:solidFill>
                <a:latin typeface="Comic Sans MS" panose="030F0702030302020204" pitchFamily="66" charset="0"/>
              </a:rPr>
              <a:t>James was a Nazirite who frequented the temple.</a:t>
            </a:r>
          </a:p>
          <a:p>
            <a:pPr eaLnBrk="1" hangingPunct="1">
              <a:lnSpc>
                <a:spcPct val="90000"/>
              </a:lnSpc>
              <a:defRPr/>
            </a:pPr>
            <a:r>
              <a:rPr lang="en-US" altLang="en-US" sz="2400" i="1">
                <a:solidFill>
                  <a:srgbClr val="002142"/>
                </a:solidFill>
                <a:latin typeface="Comic Sans MS" panose="030F0702030302020204" pitchFamily="66" charset="0"/>
              </a:rPr>
              <a:t>His intercession for his own people was so regular that “his knees became hard like those of a camel”.</a:t>
            </a:r>
          </a:p>
          <a:p>
            <a:pPr eaLnBrk="1" hangingPunct="1">
              <a:lnSpc>
                <a:spcPct val="90000"/>
              </a:lnSpc>
              <a:defRPr/>
            </a:pPr>
            <a:r>
              <a:rPr lang="en-US" altLang="en-US" sz="2400" i="1">
                <a:solidFill>
                  <a:srgbClr val="002142"/>
                </a:solidFill>
                <a:latin typeface="Comic Sans MS" panose="030F0702030302020204" pitchFamily="66" charset="0"/>
              </a:rPr>
              <a:t>The scribes and Pharisees threw him from the temple mount after which he was clubbed &amp; stoned to death.</a:t>
            </a:r>
          </a:p>
          <a:p>
            <a:pPr eaLnBrk="1" hangingPunct="1">
              <a:lnSpc>
                <a:spcPct val="90000"/>
              </a:lnSpc>
              <a:defRPr/>
            </a:pPr>
            <a:r>
              <a:rPr lang="en-US" altLang="en-US" sz="2400" i="1">
                <a:solidFill>
                  <a:srgbClr val="002142"/>
                </a:solidFill>
                <a:latin typeface="Comic Sans MS" panose="030F0702030302020204" pitchFamily="66" charset="0"/>
              </a:rPr>
              <a:t>While dying, he prayed for his enemies’ forgiveness.</a:t>
            </a:r>
            <a:r>
              <a:rPr lang="en-US" altLang="en-US" sz="2400" i="1"/>
              <a:t> </a:t>
            </a:r>
          </a:p>
        </p:txBody>
      </p:sp>
    </p:spTree>
    <p:extLst>
      <p:ext uri="{BB962C8B-B14F-4D97-AF65-F5344CB8AC3E}">
        <p14:creationId xmlns:p14="http://schemas.microsoft.com/office/powerpoint/2010/main" val="36218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xEl>
                                              <p:pRg st="1" end="1"/>
                                            </p:txEl>
                                          </p:spTgt>
                                        </p:tgtEl>
                                        <p:attrNameLst>
                                          <p:attrName>style.visibility</p:attrName>
                                        </p:attrNameLst>
                                      </p:cBhvr>
                                      <p:to>
                                        <p:strVal val="visible"/>
                                      </p:to>
                                    </p:set>
                                    <p:anim calcmode="lin" valueType="num">
                                      <p:cBhvr additive="base">
                                        <p:cTn id="7" dur="500" fill="hold"/>
                                        <p:tgtEl>
                                          <p:spTgt spid="798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6">
                                            <p:txEl>
                                              <p:pRg st="2" end="2"/>
                                            </p:txEl>
                                          </p:spTgt>
                                        </p:tgtEl>
                                        <p:attrNameLst>
                                          <p:attrName>style.visibility</p:attrName>
                                        </p:attrNameLst>
                                      </p:cBhvr>
                                      <p:to>
                                        <p:strVal val="visible"/>
                                      </p:to>
                                    </p:set>
                                    <p:anim calcmode="lin" valueType="num">
                                      <p:cBhvr additive="base">
                                        <p:cTn id="13" dur="500" fill="hold"/>
                                        <p:tgtEl>
                                          <p:spTgt spid="798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6">
                                            <p:txEl>
                                              <p:pRg st="3" end="3"/>
                                            </p:txEl>
                                          </p:spTgt>
                                        </p:tgtEl>
                                        <p:attrNameLst>
                                          <p:attrName>style.visibility</p:attrName>
                                        </p:attrNameLst>
                                      </p:cBhvr>
                                      <p:to>
                                        <p:strVal val="visible"/>
                                      </p:to>
                                    </p:set>
                                    <p:anim calcmode="lin" valueType="num">
                                      <p:cBhvr additive="base">
                                        <p:cTn id="19" dur="500" fill="hold"/>
                                        <p:tgtEl>
                                          <p:spTgt spid="798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877">
                                            <p:txEl>
                                              <p:pRg st="1" end="1"/>
                                            </p:txEl>
                                          </p:spTgt>
                                        </p:tgtEl>
                                        <p:attrNameLst>
                                          <p:attrName>style.visibility</p:attrName>
                                        </p:attrNameLst>
                                      </p:cBhvr>
                                      <p:to>
                                        <p:strVal val="visible"/>
                                      </p:to>
                                    </p:set>
                                    <p:anim calcmode="lin" valueType="num">
                                      <p:cBhvr additive="base">
                                        <p:cTn id="25" dur="500" fill="hold"/>
                                        <p:tgtEl>
                                          <p:spTgt spid="7987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877">
                                            <p:txEl>
                                              <p:pRg st="2" end="2"/>
                                            </p:txEl>
                                          </p:spTgt>
                                        </p:tgtEl>
                                        <p:attrNameLst>
                                          <p:attrName>style.visibility</p:attrName>
                                        </p:attrNameLst>
                                      </p:cBhvr>
                                      <p:to>
                                        <p:strVal val="visible"/>
                                      </p:to>
                                    </p:set>
                                    <p:anim calcmode="lin" valueType="num">
                                      <p:cBhvr additive="base">
                                        <p:cTn id="31" dur="500" fill="hold"/>
                                        <p:tgtEl>
                                          <p:spTgt spid="7987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877">
                                            <p:txEl>
                                              <p:pRg st="3" end="3"/>
                                            </p:txEl>
                                          </p:spTgt>
                                        </p:tgtEl>
                                        <p:attrNameLst>
                                          <p:attrName>style.visibility</p:attrName>
                                        </p:attrNameLst>
                                      </p:cBhvr>
                                      <p:to>
                                        <p:strVal val="visible"/>
                                      </p:to>
                                    </p:set>
                                    <p:anim calcmode="lin" valueType="num">
                                      <p:cBhvr additive="base">
                                        <p:cTn id="37" dur="500" fill="hold"/>
                                        <p:tgtEl>
                                          <p:spTgt spid="7987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877">
                                            <p:txEl>
                                              <p:pRg st="4" end="4"/>
                                            </p:txEl>
                                          </p:spTgt>
                                        </p:tgtEl>
                                        <p:attrNameLst>
                                          <p:attrName>style.visibility</p:attrName>
                                        </p:attrNameLst>
                                      </p:cBhvr>
                                      <p:to>
                                        <p:strVal val="visible"/>
                                      </p:to>
                                    </p:set>
                                    <p:anim calcmode="lin" valueType="num">
                                      <p:cBhvr additive="base">
                                        <p:cTn id="43" dur="500" fill="hold"/>
                                        <p:tgtEl>
                                          <p:spTgt spid="7987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8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altLang="en-US" sz="2800" b="1" dirty="0">
                <a:solidFill>
                  <a:srgbClr val="FFFF00"/>
                </a:solidFill>
                <a:effectLst>
                  <a:outerShdw blurRad="38100" dist="38100" dir="2700000" algn="tl">
                    <a:srgbClr val="000000"/>
                  </a:outerShdw>
                </a:effectLst>
                <a:latin typeface="Arial Rounded MT Bold" pitchFamily="34" charset="0"/>
              </a:rPr>
              <a:t>The James Ossuary contains the striking Aramaic inscription: “James, son of Joseph, brother of Jesus”</a:t>
            </a:r>
          </a:p>
        </p:txBody>
      </p:sp>
      <p:sp>
        <p:nvSpPr>
          <p:cNvPr id="89091" name="Rectangle 3"/>
          <p:cNvSpPr>
            <a:spLocks noGrp="1" noChangeArrowheads="1"/>
          </p:cNvSpPr>
          <p:nvPr>
            <p:ph type="body" idx="1"/>
          </p:nvPr>
        </p:nvSpPr>
        <p:spPr>
          <a:xfrm>
            <a:off x="1512277" y="2127738"/>
            <a:ext cx="9636369" cy="4425462"/>
          </a:xfrm>
        </p:spPr>
        <p:txBody>
          <a:bodyPr>
            <a:normAutofit lnSpcReduction="10000"/>
          </a:bodyPr>
          <a:lstStyle/>
          <a:p>
            <a:pPr eaLnBrk="1" hangingPunct="1">
              <a:lnSpc>
                <a:spcPct val="90000"/>
              </a:lnSpc>
            </a:pPr>
            <a:r>
              <a:rPr lang="en-US" altLang="en-US" sz="2400" i="1" dirty="0">
                <a:latin typeface="Comic Sans MS" panose="030F0702030302020204" pitchFamily="66" charset="0"/>
              </a:rPr>
              <a:t>Discovered in a private collection in 2002, the ossuary was judged to be authentic by Andre </a:t>
            </a:r>
            <a:r>
              <a:rPr lang="en-US" altLang="en-US" sz="2400" i="1" dirty="0" err="1">
                <a:latin typeface="Comic Sans MS" panose="030F0702030302020204" pitchFamily="66" charset="0"/>
              </a:rPr>
              <a:t>Lemaire</a:t>
            </a:r>
            <a:r>
              <a:rPr lang="en-US" altLang="en-US" sz="2400" i="1" dirty="0">
                <a:latin typeface="Comic Sans MS" panose="030F0702030302020204" pitchFamily="66" charset="0"/>
              </a:rPr>
              <a:t> (internationally recognized epigrapher from the Sorbonne, Paris).</a:t>
            </a:r>
          </a:p>
          <a:p>
            <a:pPr eaLnBrk="1" hangingPunct="1">
              <a:lnSpc>
                <a:spcPct val="90000"/>
              </a:lnSpc>
            </a:pPr>
            <a:r>
              <a:rPr lang="en-US" altLang="en-US" sz="2400" i="1" dirty="0">
                <a:latin typeface="Comic Sans MS" panose="030F0702030302020204" pitchFamily="66" charset="0"/>
              </a:rPr>
              <a:t>It was publicly exhibited at the Royal Ontario Museum in Toronto, Canada as authentic.</a:t>
            </a:r>
          </a:p>
          <a:p>
            <a:pPr eaLnBrk="1" hangingPunct="1">
              <a:lnSpc>
                <a:spcPct val="90000"/>
              </a:lnSpc>
            </a:pPr>
            <a:r>
              <a:rPr lang="en-US" altLang="en-US" sz="2400" i="1" dirty="0">
                <a:latin typeface="Comic Sans MS" panose="030F0702030302020204" pitchFamily="66" charset="0"/>
              </a:rPr>
              <a:t>In 2003 it was charged to be a forgery by experts from the Israel Antiquities Authority and subsequently seized.</a:t>
            </a:r>
          </a:p>
          <a:p>
            <a:pPr eaLnBrk="1" hangingPunct="1">
              <a:lnSpc>
                <a:spcPct val="90000"/>
              </a:lnSpc>
            </a:pPr>
            <a:r>
              <a:rPr lang="en-US" altLang="en-US" sz="2400" i="1" dirty="0">
                <a:latin typeface="Comic Sans MS" panose="030F0702030302020204" pitchFamily="66" charset="0"/>
              </a:rPr>
              <a:t>Experts debated the artifact, and the owner was involved in a seven-year forgery trial in the Israeli courts, where he was acquitted.</a:t>
            </a:r>
          </a:p>
          <a:p>
            <a:pPr eaLnBrk="1" hangingPunct="1">
              <a:lnSpc>
                <a:spcPct val="90000"/>
              </a:lnSpc>
            </a:pPr>
            <a:r>
              <a:rPr lang="en-US" altLang="en-US" sz="2400" i="1" dirty="0">
                <a:latin typeface="Comic Sans MS" panose="030F0702030302020204" pitchFamily="66" charset="0"/>
              </a:rPr>
              <a:t>The tide is again turning, and many experts are now prepared to accept the ossuary as authentic.</a:t>
            </a:r>
          </a:p>
        </p:txBody>
      </p:sp>
    </p:spTree>
    <p:extLst>
      <p:ext uri="{BB962C8B-B14F-4D97-AF65-F5344CB8AC3E}">
        <p14:creationId xmlns:p14="http://schemas.microsoft.com/office/powerpoint/2010/main" val="303918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Effect transition="in" filter="wipe(up)">
                                      <p:cBhvr>
                                        <p:cTn id="13" dur="500"/>
                                        <p:tgtEl>
                                          <p:spTgt spid="890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89091">
                                            <p:txEl>
                                              <p:pRg st="1" end="1"/>
                                            </p:txEl>
                                          </p:spTgt>
                                        </p:tgtEl>
                                        <p:attrNameLst>
                                          <p:attrName>style.visibility</p:attrName>
                                        </p:attrNameLst>
                                      </p:cBhvr>
                                      <p:to>
                                        <p:strVal val="visible"/>
                                      </p:to>
                                    </p:set>
                                    <p:animEffect transition="in" filter="wipe(up)">
                                      <p:cBhvr>
                                        <p:cTn id="18" dur="500"/>
                                        <p:tgtEl>
                                          <p:spTgt spid="8909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Effect transition="in" filter="wipe(up)">
                                      <p:cBhvr>
                                        <p:cTn id="23" dur="500"/>
                                        <p:tgtEl>
                                          <p:spTgt spid="890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89091">
                                            <p:txEl>
                                              <p:pRg st="3" end="3"/>
                                            </p:txEl>
                                          </p:spTgt>
                                        </p:tgtEl>
                                        <p:attrNameLst>
                                          <p:attrName>style.visibility</p:attrName>
                                        </p:attrNameLst>
                                      </p:cBhvr>
                                      <p:to>
                                        <p:strVal val="visible"/>
                                      </p:to>
                                    </p:set>
                                    <p:animEffect transition="in" filter="wipe(up)">
                                      <p:cBhvr>
                                        <p:cTn id="28" dur="500"/>
                                        <p:tgtEl>
                                          <p:spTgt spid="8909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89091">
                                            <p:txEl>
                                              <p:pRg st="4" end="4"/>
                                            </p:txEl>
                                          </p:spTgt>
                                        </p:tgtEl>
                                        <p:attrNameLst>
                                          <p:attrName>style.visibility</p:attrName>
                                        </p:attrNameLst>
                                      </p:cBhvr>
                                      <p:to>
                                        <p:strVal val="visible"/>
                                      </p:to>
                                    </p:set>
                                    <p:animEffect transition="in" filter="wipe(up)">
                                      <p:cBhvr>
                                        <p:cTn id="33"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76201"/>
            <a:ext cx="8153400" cy="792163"/>
          </a:xfrm>
        </p:spPr>
        <p:txBody>
          <a:bodyPr/>
          <a:lstStyle/>
          <a:p>
            <a:pPr algn="ctr" eaLnBrk="1" hangingPunct="1"/>
            <a:r>
              <a:rPr lang="en-US" altLang="en-US" sz="4000" b="1" dirty="0">
                <a:solidFill>
                  <a:srgbClr val="FFFF66"/>
                </a:solidFill>
                <a:effectLst>
                  <a:outerShdw blurRad="38100" dist="38100" dir="2700000" algn="tl">
                    <a:srgbClr val="000000">
                      <a:alpha val="43137"/>
                    </a:srgbClr>
                  </a:outerShdw>
                </a:effectLst>
                <a:latin typeface="Agency FB" pitchFamily="2" charset="0"/>
              </a:rPr>
              <a:t>The “James Ossuary”</a:t>
            </a:r>
          </a:p>
        </p:txBody>
      </p:sp>
      <p:pic>
        <p:nvPicPr>
          <p:cNvPr id="8195" name="Picture 3" descr="BSBA280602400L[1]"/>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r="-244"/>
          <a:stretch>
            <a:fillRect/>
          </a:stretch>
        </p:blipFill>
        <p:spPr>
          <a:xfrm>
            <a:off x="1905000" y="871538"/>
            <a:ext cx="8382000" cy="5986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5345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9218" name="Picture 2" descr="BSBA280602600L[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981200" y="1127126"/>
            <a:ext cx="8229600" cy="260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descr="BSBA280602612L[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1981200" y="4410076"/>
            <a:ext cx="8229600" cy="218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1248508" y="3877896"/>
            <a:ext cx="9724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latin typeface="Arial Narrow" panose="020B0606020202030204" pitchFamily="34" charset="0"/>
              </a:rPr>
              <a:t>James, son of Joseph, brother of Jesus =</a:t>
            </a:r>
            <a:r>
              <a:rPr lang="en-US" altLang="en-US" sz="2400" dirty="0">
                <a:latin typeface="HebrewTh" pitchFamily="2" charset="0"/>
              </a:rPr>
              <a:t> </a:t>
            </a:r>
            <a:r>
              <a:rPr lang="en-US" altLang="en-US" sz="2400" dirty="0" err="1">
                <a:latin typeface="HebrewTh" pitchFamily="2" charset="0"/>
              </a:rPr>
              <a:t>fvwyd</a:t>
            </a:r>
            <a:r>
              <a:rPr lang="en-US" altLang="en-US" sz="2400" dirty="0">
                <a:latin typeface="HebrewTh" pitchFamily="2" charset="0"/>
              </a:rPr>
              <a:t> </a:t>
            </a:r>
            <a:r>
              <a:rPr lang="en-US" altLang="en-US" sz="2400" dirty="0" err="1">
                <a:latin typeface="HebrewTh" pitchFamily="2" charset="0"/>
              </a:rPr>
              <a:t>yvHx</a:t>
            </a:r>
            <a:r>
              <a:rPr lang="en-US" altLang="en-US" sz="2400" dirty="0">
                <a:latin typeface="HebrewTh" pitchFamily="2" charset="0"/>
              </a:rPr>
              <a:t> </a:t>
            </a:r>
            <a:r>
              <a:rPr lang="en-US" altLang="en-US" sz="2400" dirty="0" err="1">
                <a:latin typeface="HebrewTh" pitchFamily="2" charset="0"/>
              </a:rPr>
              <a:t>Jsvy</a:t>
            </a:r>
            <a:r>
              <a:rPr lang="en-US" altLang="en-US" sz="2400" dirty="0">
                <a:latin typeface="HebrewTh" pitchFamily="2" charset="0"/>
              </a:rPr>
              <a:t> </a:t>
            </a:r>
            <a:r>
              <a:rPr lang="en-US" altLang="en-US" sz="2400" dirty="0" err="1">
                <a:latin typeface="HebrewTh" pitchFamily="2" charset="0"/>
              </a:rPr>
              <a:t>rb</a:t>
            </a:r>
            <a:r>
              <a:rPr lang="en-US" altLang="en-US" sz="2400" dirty="0">
                <a:latin typeface="HebrewTh" pitchFamily="2" charset="0"/>
              </a:rPr>
              <a:t> </a:t>
            </a:r>
            <a:r>
              <a:rPr lang="en-US" altLang="en-US" sz="2400" dirty="0" err="1">
                <a:latin typeface="HebrewTh" pitchFamily="2" charset="0"/>
              </a:rPr>
              <a:t>bvqfy</a:t>
            </a:r>
            <a:endParaRPr lang="en-US" altLang="en-US" sz="2400" dirty="0">
              <a:latin typeface="HebrewTh" pitchFamily="2" charset="0"/>
            </a:endParaRPr>
          </a:p>
        </p:txBody>
      </p:sp>
      <p:sp>
        <p:nvSpPr>
          <p:cNvPr id="9221" name="Text Box 5"/>
          <p:cNvSpPr txBox="1">
            <a:spLocks noChangeArrowheads="1"/>
          </p:cNvSpPr>
          <p:nvPr/>
        </p:nvSpPr>
        <p:spPr bwMode="auto">
          <a:xfrm>
            <a:off x="2438400" y="228601"/>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dirty="0">
                <a:solidFill>
                  <a:srgbClr val="FFFF66"/>
                </a:solidFill>
                <a:effectLst>
                  <a:outerShdw blurRad="38100" dist="38100" dir="2700000" algn="tl">
                    <a:srgbClr val="000000">
                      <a:alpha val="43137"/>
                    </a:srgbClr>
                  </a:outerShdw>
                </a:effectLst>
                <a:latin typeface="Agency FB" pitchFamily="2" charset="0"/>
              </a:rPr>
              <a:t>The Inscription</a:t>
            </a:r>
          </a:p>
        </p:txBody>
      </p:sp>
    </p:spTree>
    <p:extLst>
      <p:ext uri="{BB962C8B-B14F-4D97-AF65-F5344CB8AC3E}">
        <p14:creationId xmlns:p14="http://schemas.microsoft.com/office/powerpoint/2010/main" val="29427962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Letter of James</a:t>
            </a:r>
          </a:p>
        </p:txBody>
      </p:sp>
    </p:spTree>
    <p:extLst>
      <p:ext uri="{BB962C8B-B14F-4D97-AF65-F5344CB8AC3E}">
        <p14:creationId xmlns:p14="http://schemas.microsoft.com/office/powerpoint/2010/main" val="17551504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42645" y="0"/>
            <a:ext cx="8229600" cy="1371600"/>
          </a:xfrm>
        </p:spPr>
        <p:txBody>
          <a:bodyPr/>
          <a:lstStyle/>
          <a:p>
            <a:pPr algn="l" eaLnBrk="1" hangingPunct="1"/>
            <a:r>
              <a:rPr lang="en-US" altLang="en-US" b="1" dirty="0">
                <a:solidFill>
                  <a:srgbClr val="C00000"/>
                </a:solidFill>
                <a:effectLst>
                  <a:outerShdw blurRad="38100" dist="38100" dir="2700000" algn="tl">
                    <a:srgbClr val="000000">
                      <a:alpha val="43137"/>
                    </a:srgbClr>
                  </a:outerShdw>
                </a:effectLst>
                <a:latin typeface="Agency FB" pitchFamily="2" charset="0"/>
              </a:rPr>
              <a:t>Was “James” the brother of Jesus the author of the Letter of James?</a:t>
            </a:r>
          </a:p>
        </p:txBody>
      </p:sp>
      <p:sp>
        <p:nvSpPr>
          <p:cNvPr id="87043" name="Rectangle 3"/>
          <p:cNvSpPr>
            <a:spLocks noGrp="1" noChangeArrowheads="1"/>
          </p:cNvSpPr>
          <p:nvPr>
            <p:ph type="body" idx="1"/>
          </p:nvPr>
        </p:nvSpPr>
        <p:spPr>
          <a:xfrm>
            <a:off x="1981200" y="1371600"/>
            <a:ext cx="9220200" cy="5486400"/>
          </a:xfrm>
        </p:spPr>
        <p:txBody>
          <a:bodyPr>
            <a:normAutofit/>
          </a:bodyPr>
          <a:lstStyle/>
          <a:p>
            <a:pPr eaLnBrk="1" hangingPunct="1">
              <a:lnSpc>
                <a:spcPct val="80000"/>
              </a:lnSpc>
            </a:pPr>
            <a:r>
              <a:rPr lang="en-US" altLang="en-US" sz="2400" i="1" dirty="0">
                <a:latin typeface="Comic Sans MS" panose="030F0702030302020204" pitchFamily="66" charset="0"/>
              </a:rPr>
              <a:t>Whoever wrote James, he was well enough known to simply describe himself as “James”, which in turn suggests James, the brother of Jesus, as the most likely candidate. He had sufficient authority, recognition and longevity.</a:t>
            </a:r>
          </a:p>
          <a:p>
            <a:pPr eaLnBrk="1" hangingPunct="1">
              <a:lnSpc>
                <a:spcPct val="80000"/>
              </a:lnSpc>
            </a:pPr>
            <a:r>
              <a:rPr lang="en-US" altLang="en-US" sz="2400" i="1" dirty="0">
                <a:latin typeface="Comic Sans MS" panose="030F0702030302020204" pitchFamily="66" charset="0"/>
              </a:rPr>
              <a:t>As a leader in the Jewish church, it makes sense that he still calls the church a “synagogue” (2:2).</a:t>
            </a:r>
          </a:p>
          <a:p>
            <a:pPr eaLnBrk="1" hangingPunct="1">
              <a:lnSpc>
                <a:spcPct val="80000"/>
              </a:lnSpc>
            </a:pPr>
            <a:r>
              <a:rPr lang="en-US" altLang="en-US" sz="2400" i="1" dirty="0">
                <a:latin typeface="Comic Sans MS" panose="030F0702030302020204" pitchFamily="66" charset="0"/>
              </a:rPr>
              <a:t>There are various Hebraisms in the letter that suggest it was written by a Jew, not a Greek.</a:t>
            </a:r>
          </a:p>
          <a:p>
            <a:pPr eaLnBrk="1" hangingPunct="1">
              <a:lnSpc>
                <a:spcPct val="80000"/>
              </a:lnSpc>
            </a:pPr>
            <a:r>
              <a:rPr lang="en-US" altLang="en-US" sz="2400" i="1" dirty="0">
                <a:latin typeface="Comic Sans MS" panose="030F0702030302020204" pitchFamily="66" charset="0"/>
              </a:rPr>
              <a:t>The language in the Letter of James has striking vocabulary affinities with James’ speeches in Acts.</a:t>
            </a:r>
          </a:p>
          <a:p>
            <a:pPr eaLnBrk="1" hangingPunct="1">
              <a:lnSpc>
                <a:spcPct val="80000"/>
              </a:lnSpc>
            </a:pPr>
            <a:r>
              <a:rPr lang="en-US" altLang="en-US" sz="2400" i="1" dirty="0">
                <a:latin typeface="Comic Sans MS" panose="030F0702030302020204" pitchFamily="66" charset="0"/>
              </a:rPr>
              <a:t>Many of the sayings in James parallel sayings of Jesus in Matthew’s gospel, the most Jewish of the gospels, though they seem to be from the oral tradition of the church.</a:t>
            </a:r>
          </a:p>
          <a:p>
            <a:pPr eaLnBrk="1" hangingPunct="1">
              <a:lnSpc>
                <a:spcPct val="80000"/>
              </a:lnSpc>
            </a:pPr>
            <a:r>
              <a:rPr lang="en-US" altLang="en-US" sz="2400" i="1" dirty="0">
                <a:latin typeface="Comic Sans MS" panose="030F0702030302020204" pitchFamily="66" charset="0"/>
              </a:rPr>
              <a:t>While certainty is not possible, James the brother of the Lord seems the best candidate.</a:t>
            </a:r>
          </a:p>
        </p:txBody>
      </p:sp>
    </p:spTree>
    <p:extLst>
      <p:ext uri="{BB962C8B-B14F-4D97-AF65-F5344CB8AC3E}">
        <p14:creationId xmlns:p14="http://schemas.microsoft.com/office/powerpoint/2010/main" val="3002029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154954" y="2099733"/>
            <a:ext cx="10348787" cy="2677647"/>
          </a:xfrm>
        </p:spPr>
        <p:txBody>
          <a:bodyPr>
            <a:normAutofit fontScale="90000"/>
          </a:bodyPr>
          <a:lstStyle/>
          <a:p>
            <a:pPr algn="l"/>
            <a:r>
              <a:rPr lang="en-US" sz="9600" b="1" dirty="0">
                <a:solidFill>
                  <a:srgbClr val="FFC000"/>
                </a:solidFill>
                <a:effectLst>
                  <a:outerShdw blurRad="38100" dist="38100" dir="2700000" algn="tl">
                    <a:srgbClr val="000000">
                      <a:alpha val="43137"/>
                    </a:srgbClr>
                  </a:outerShdw>
                </a:effectLst>
              </a:rPr>
              <a:t>Paul and His Letters</a:t>
            </a:r>
          </a:p>
        </p:txBody>
      </p:sp>
      <p:sp>
        <p:nvSpPr>
          <p:cNvPr id="4" name="Subtitle 3"/>
          <p:cNvSpPr>
            <a:spLocks noGrp="1"/>
          </p:cNvSpPr>
          <p:nvPr>
            <p:ph type="subTitle" idx="1"/>
          </p:nvPr>
        </p:nvSpPr>
        <p:spPr/>
        <p:txBody>
          <a:bodyPr/>
          <a:lstStyle/>
          <a:p>
            <a:r>
              <a:rPr lang="en-US" dirty="0"/>
              <a:t>1 &amp; 2 </a:t>
            </a:r>
            <a:r>
              <a:rPr lang="en-US" dirty="0" err="1"/>
              <a:t>thessalonians</a:t>
            </a:r>
            <a:r>
              <a:rPr lang="en-US" dirty="0"/>
              <a:t>, </a:t>
            </a:r>
            <a:r>
              <a:rPr lang="en-US" dirty="0" err="1"/>
              <a:t>titus</a:t>
            </a:r>
            <a:r>
              <a:rPr lang="en-US" dirty="0"/>
              <a:t>, 1 &amp; 2 timothy</a:t>
            </a:r>
          </a:p>
        </p:txBody>
      </p:sp>
      <p:sp>
        <p:nvSpPr>
          <p:cNvPr id="3" name="Slide Number Placeholder 2"/>
          <p:cNvSpPr>
            <a:spLocks noGrp="1"/>
          </p:cNvSpPr>
          <p:nvPr>
            <p:ph type="sldNum" sz="quarter" idx="12"/>
          </p:nvPr>
        </p:nvSpPr>
        <p:spPr/>
        <p:txBody>
          <a:bodyPr/>
          <a:lstStyle/>
          <a:p>
            <a:fld id="{2AC27A5A-7290-4DE1-BA94-4BE8A8E57DCF}" type="slidenum">
              <a:rPr lang="en-US" smtClean="0"/>
              <a:t>9</a:t>
            </a:fld>
            <a:endParaRPr lang="en-US" dirty="0"/>
          </a:p>
        </p:txBody>
      </p:sp>
    </p:spTree>
    <p:extLst>
      <p:ext uri="{BB962C8B-B14F-4D97-AF65-F5344CB8AC3E}">
        <p14:creationId xmlns:p14="http://schemas.microsoft.com/office/powerpoint/2010/main" val="42414834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84385" y="274637"/>
            <a:ext cx="8153400" cy="944563"/>
          </a:xfrm>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The First Readers</a:t>
            </a:r>
          </a:p>
        </p:txBody>
      </p:sp>
      <p:sp>
        <p:nvSpPr>
          <p:cNvPr id="88067" name="Rectangle 3"/>
          <p:cNvSpPr>
            <a:spLocks noGrp="1" noChangeArrowheads="1"/>
          </p:cNvSpPr>
          <p:nvPr>
            <p:ph type="body" idx="1"/>
          </p:nvPr>
        </p:nvSpPr>
        <p:spPr>
          <a:xfrm>
            <a:off x="1981200" y="1219200"/>
            <a:ext cx="8229600" cy="5562600"/>
          </a:xfrm>
        </p:spPr>
        <p:txBody>
          <a:bodyPr/>
          <a:lstStyle/>
          <a:p>
            <a:pPr eaLnBrk="1" hangingPunct="1">
              <a:lnSpc>
                <a:spcPct val="90000"/>
              </a:lnSpc>
              <a:buFontTx/>
              <a:buNone/>
              <a:defRPr/>
            </a:pPr>
            <a:r>
              <a:rPr lang="en-US" altLang="en-US" sz="2800" dirty="0">
                <a:solidFill>
                  <a:srgbClr val="FFFF00"/>
                </a:solidFill>
                <a:effectLst>
                  <a:outerShdw blurRad="38100" dist="38100" dir="2700000" algn="tl">
                    <a:srgbClr val="000000"/>
                  </a:outerShdw>
                </a:effectLst>
                <a:latin typeface="Arial Rounded MT Bold" pitchFamily="34" charset="0"/>
              </a:rPr>
              <a:t>James addresses his letter to “the twelve tribes in the </a:t>
            </a:r>
            <a:r>
              <a:rPr lang="en-US" altLang="en-US" sz="2800" i="1" dirty="0">
                <a:solidFill>
                  <a:srgbClr val="FFFF00"/>
                </a:solidFill>
                <a:effectLst>
                  <a:outerShdw blurRad="38100" dist="38100" dir="2700000" algn="tl">
                    <a:srgbClr val="000000"/>
                  </a:outerShdw>
                </a:effectLst>
                <a:latin typeface="Arial Rounded MT Bold" pitchFamily="34" charset="0"/>
              </a:rPr>
              <a:t>Diaspora</a:t>
            </a:r>
            <a:r>
              <a:rPr lang="en-US" altLang="en-US" sz="2800" dirty="0">
                <a:solidFill>
                  <a:srgbClr val="FFFF00"/>
                </a:solidFill>
                <a:effectLst>
                  <a:outerShdw blurRad="38100" dist="38100" dir="2700000" algn="tl">
                    <a:srgbClr val="000000"/>
                  </a:outerShdw>
                </a:effectLst>
                <a:latin typeface="Arial Rounded MT Bold" pitchFamily="34" charset="0"/>
              </a:rPr>
              <a:t>” (1:1).</a:t>
            </a:r>
          </a:p>
          <a:p>
            <a:pPr eaLnBrk="1" hangingPunct="1">
              <a:lnSpc>
                <a:spcPct val="90000"/>
              </a:lnSpc>
              <a:defRPr/>
            </a:pPr>
            <a:r>
              <a:rPr lang="en-US" altLang="en-US" sz="2400" i="1" dirty="0">
                <a:latin typeface="Comic Sans MS" panose="030F0702030302020204" pitchFamily="66" charset="0"/>
              </a:rPr>
              <a:t>Ostensibly, this address suggests he is writing to Jewish Christians.</a:t>
            </a:r>
          </a:p>
          <a:p>
            <a:pPr eaLnBrk="1" hangingPunct="1">
              <a:lnSpc>
                <a:spcPct val="90000"/>
              </a:lnSpc>
              <a:defRPr/>
            </a:pPr>
            <a:r>
              <a:rPr lang="en-US" altLang="en-US" sz="2400" i="1" dirty="0">
                <a:latin typeface="Comic Sans MS" panose="030F0702030302020204" pitchFamily="66" charset="0"/>
              </a:rPr>
              <a:t>Some interpreters have suggested a wider scope because of similar statements by Peter and Paul about an “Israel of faith” that include everyone believing in Christ, whether Jew or Gentile.</a:t>
            </a:r>
          </a:p>
          <a:p>
            <a:pPr eaLnBrk="1" hangingPunct="1">
              <a:lnSpc>
                <a:spcPct val="90000"/>
              </a:lnSpc>
              <a:defRPr/>
            </a:pPr>
            <a:r>
              <a:rPr lang="en-US" altLang="en-US" sz="2400" i="1" dirty="0">
                <a:latin typeface="Comic Sans MS" panose="030F0702030302020204" pitchFamily="66" charset="0"/>
              </a:rPr>
              <a:t>However, the use of the term “synagogue” (2:2) for Christian meetings points to a more Jewish constituency.</a:t>
            </a:r>
          </a:p>
          <a:p>
            <a:pPr eaLnBrk="1" hangingPunct="1">
              <a:lnSpc>
                <a:spcPct val="90000"/>
              </a:lnSpc>
              <a:defRPr/>
            </a:pPr>
            <a:r>
              <a:rPr lang="en-US" altLang="en-US" sz="2400" i="1" dirty="0">
                <a:latin typeface="Comic Sans MS" panose="030F0702030302020204" pitchFamily="66" charset="0"/>
              </a:rPr>
              <a:t>The absence of vice lists, common in Paul’s letters to Gentiles, also leans more toward identifying his readers as Jewish.</a:t>
            </a:r>
          </a:p>
        </p:txBody>
      </p:sp>
    </p:spTree>
    <p:extLst>
      <p:ext uri="{BB962C8B-B14F-4D97-AF65-F5344CB8AC3E}">
        <p14:creationId xmlns:p14="http://schemas.microsoft.com/office/powerpoint/2010/main" val="343534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p:cTn id="7"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80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8067">
                                            <p:txEl>
                                              <p:pRg st="1" end="1"/>
                                            </p:txEl>
                                          </p:spTgt>
                                        </p:tgtEl>
                                        <p:attrNameLst>
                                          <p:attrName>style.visibility</p:attrName>
                                        </p:attrNameLst>
                                      </p:cBhvr>
                                      <p:to>
                                        <p:strVal val="visible"/>
                                      </p:to>
                                    </p:set>
                                    <p:anim calcmode="lin" valueType="num">
                                      <p:cBhvr additive="base">
                                        <p:cTn id="14"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8067">
                                            <p:txEl>
                                              <p:pRg st="2" end="2"/>
                                            </p:txEl>
                                          </p:spTgt>
                                        </p:tgtEl>
                                        <p:attrNameLst>
                                          <p:attrName>style.visibility</p:attrName>
                                        </p:attrNameLst>
                                      </p:cBhvr>
                                      <p:to>
                                        <p:strVal val="visible"/>
                                      </p:to>
                                    </p:set>
                                    <p:anim calcmode="lin" valueType="num">
                                      <p:cBhvr additive="base">
                                        <p:cTn id="20"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8067">
                                            <p:txEl>
                                              <p:pRg st="3" end="3"/>
                                            </p:txEl>
                                          </p:spTgt>
                                        </p:tgtEl>
                                        <p:attrNameLst>
                                          <p:attrName>style.visibility</p:attrName>
                                        </p:attrNameLst>
                                      </p:cBhvr>
                                      <p:to>
                                        <p:strVal val="visible"/>
                                      </p:to>
                                    </p:set>
                                    <p:anim calcmode="lin" valueType="num">
                                      <p:cBhvr additive="base">
                                        <p:cTn id="26"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8067">
                                            <p:txEl>
                                              <p:pRg st="4" end="4"/>
                                            </p:txEl>
                                          </p:spTgt>
                                        </p:tgtEl>
                                        <p:attrNameLst>
                                          <p:attrName>style.visibility</p:attrName>
                                        </p:attrNameLst>
                                      </p:cBhvr>
                                      <p:to>
                                        <p:strVal val="visible"/>
                                      </p:to>
                                    </p:set>
                                    <p:anim calcmode="lin" valueType="num">
                                      <p:cBhvr additive="base">
                                        <p:cTn id="32"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Date</a:t>
            </a:r>
          </a:p>
        </p:txBody>
      </p:sp>
      <p:sp>
        <p:nvSpPr>
          <p:cNvPr id="90115" name="Rectangle 3"/>
          <p:cNvSpPr>
            <a:spLocks noGrp="1" noChangeArrowheads="1"/>
          </p:cNvSpPr>
          <p:nvPr>
            <p:ph type="body" idx="1"/>
          </p:nvPr>
        </p:nvSpPr>
        <p:spPr>
          <a:xfrm>
            <a:off x="1154954" y="2039815"/>
            <a:ext cx="10204708" cy="3364524"/>
          </a:xfrm>
        </p:spPr>
        <p:txBody>
          <a:bodyPr>
            <a:normAutofit/>
          </a:bodyPr>
          <a:lstStyle/>
          <a:p>
            <a:pPr eaLnBrk="1" hangingPunct="1">
              <a:buFontTx/>
              <a:buNone/>
              <a:defRPr/>
            </a:pPr>
            <a:r>
              <a:rPr lang="en-US" altLang="en-US" sz="2800" dirty="0">
                <a:solidFill>
                  <a:srgbClr val="FFFF00"/>
                </a:solidFill>
                <a:effectLst>
                  <a:outerShdw blurRad="38100" dist="38100" dir="2700000" algn="tl">
                    <a:srgbClr val="000000"/>
                  </a:outerShdw>
                </a:effectLst>
                <a:latin typeface="Arial Rounded MT Bold" pitchFamily="34" charset="0"/>
              </a:rPr>
              <a:t>If James the brother of the Lord is accepted as the author, then the letter must date before James’ martyrdom in AD 62.</a:t>
            </a:r>
          </a:p>
          <a:p>
            <a:pPr eaLnBrk="1" hangingPunct="1">
              <a:defRPr/>
            </a:pPr>
            <a:r>
              <a:rPr lang="en-US" altLang="en-US" sz="2400" i="1" dirty="0">
                <a:latin typeface="Comic Sans MS" panose="030F0702030302020204" pitchFamily="66" charset="0"/>
              </a:rPr>
              <a:t>If so, it is one of the earlier documents in the New Testament, perhaps even the earliest.</a:t>
            </a:r>
          </a:p>
          <a:p>
            <a:pPr eaLnBrk="1" hangingPunct="1">
              <a:defRPr/>
            </a:pPr>
            <a:r>
              <a:rPr lang="en-US" altLang="en-US" sz="2400" i="1" dirty="0">
                <a:latin typeface="Comic Sans MS" panose="030F0702030302020204" pitchFamily="66" charset="0"/>
              </a:rPr>
              <a:t>However, there is no clear historical evidence, either internal or external, to fix any firm date.</a:t>
            </a:r>
          </a:p>
        </p:txBody>
      </p:sp>
    </p:spTree>
    <p:extLst>
      <p:ext uri="{BB962C8B-B14F-4D97-AF65-F5344CB8AC3E}">
        <p14:creationId xmlns:p14="http://schemas.microsoft.com/office/powerpoint/2010/main" val="281903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0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0115">
                                            <p:txEl>
                                              <p:pRg st="1" end="1"/>
                                            </p:txEl>
                                          </p:spTgt>
                                        </p:tgtEl>
                                        <p:attrNameLst>
                                          <p:attrName>style.visibility</p:attrName>
                                        </p:attrNameLst>
                                      </p:cBhvr>
                                      <p:to>
                                        <p:strVal val="visible"/>
                                      </p:to>
                                    </p:set>
                                    <p:anim calcmode="lin" valueType="num">
                                      <p:cBhvr additive="base">
                                        <p:cTn id="14"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0115">
                                            <p:txEl>
                                              <p:pRg st="2" end="2"/>
                                            </p:txEl>
                                          </p:spTgt>
                                        </p:tgtEl>
                                        <p:attrNameLst>
                                          <p:attrName>style.visibility</p:attrName>
                                        </p:attrNameLst>
                                      </p:cBhvr>
                                      <p:to>
                                        <p:strVal val="visible"/>
                                      </p:to>
                                    </p:set>
                                    <p:anim calcmode="lin" valueType="num">
                                      <p:cBhvr additive="base">
                                        <p:cTn id="20"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Style and Structure</a:t>
            </a:r>
          </a:p>
        </p:txBody>
      </p:sp>
      <p:sp>
        <p:nvSpPr>
          <p:cNvPr id="91139" name="Rectangle 3"/>
          <p:cNvSpPr>
            <a:spLocks noGrp="1" noChangeArrowheads="1"/>
          </p:cNvSpPr>
          <p:nvPr>
            <p:ph type="body" idx="1"/>
          </p:nvPr>
        </p:nvSpPr>
        <p:spPr>
          <a:xfrm>
            <a:off x="1688124" y="1899137"/>
            <a:ext cx="9882554" cy="4149971"/>
          </a:xfrm>
        </p:spPr>
        <p:txBody>
          <a:bodyPr>
            <a:normAutofit fontScale="70000" lnSpcReduction="20000"/>
          </a:bodyPr>
          <a:lstStyle/>
          <a:p>
            <a:pPr eaLnBrk="1" hangingPunct="1">
              <a:lnSpc>
                <a:spcPct val="120000"/>
              </a:lnSpc>
              <a:buFontTx/>
              <a:buNone/>
              <a:defRPr/>
            </a:pPr>
            <a:r>
              <a:rPr lang="en-US" altLang="en-US" sz="3800" dirty="0">
                <a:solidFill>
                  <a:srgbClr val="FFFF00"/>
                </a:solidFill>
                <a:effectLst>
                  <a:outerShdw blurRad="38100" dist="38100" dir="2700000" algn="tl">
                    <a:srgbClr val="000000"/>
                  </a:outerShdw>
                </a:effectLst>
                <a:latin typeface="Arial Rounded MT Bold" pitchFamily="34" charset="0"/>
              </a:rPr>
              <a:t>The style is </a:t>
            </a:r>
            <a:r>
              <a:rPr lang="en-US" altLang="en-US" sz="3800" dirty="0" err="1">
                <a:solidFill>
                  <a:srgbClr val="FFFF00"/>
                </a:solidFill>
                <a:effectLst>
                  <a:outerShdw blurRad="38100" dist="38100" dir="2700000" algn="tl">
                    <a:srgbClr val="000000"/>
                  </a:outerShdw>
                </a:effectLst>
                <a:latin typeface="Arial Rounded MT Bold" pitchFamily="34" charset="0"/>
              </a:rPr>
              <a:t>paraenetic</a:t>
            </a:r>
            <a:r>
              <a:rPr lang="en-US" altLang="en-US" sz="3800" dirty="0">
                <a:solidFill>
                  <a:srgbClr val="FFFF00"/>
                </a:solidFill>
                <a:effectLst>
                  <a:outerShdw blurRad="38100" dist="38100" dir="2700000" algn="tl">
                    <a:srgbClr val="000000"/>
                  </a:outerShdw>
                </a:effectLst>
                <a:latin typeface="Arial Rounded MT Bold" pitchFamily="34" charset="0"/>
              </a:rPr>
              <a:t> (moral advice).</a:t>
            </a:r>
          </a:p>
          <a:p>
            <a:pPr eaLnBrk="1" hangingPunct="1">
              <a:lnSpc>
                <a:spcPct val="120000"/>
              </a:lnSpc>
              <a:defRPr/>
            </a:pPr>
            <a:r>
              <a:rPr lang="en-US" altLang="en-US" sz="3300" i="1" dirty="0">
                <a:latin typeface="Comic Sans MS" panose="030F0702030302020204" pitchFamily="66" charset="0"/>
              </a:rPr>
              <a:t>Nearly half the verbs in the letter are in the imperative mood.</a:t>
            </a:r>
          </a:p>
          <a:p>
            <a:pPr eaLnBrk="1" hangingPunct="1">
              <a:lnSpc>
                <a:spcPct val="120000"/>
              </a:lnSpc>
              <a:defRPr/>
            </a:pPr>
            <a:r>
              <a:rPr lang="en-US" altLang="en-US" sz="3300" i="1" dirty="0">
                <a:latin typeface="Comic Sans MS" panose="030F0702030302020204" pitchFamily="66" charset="0"/>
              </a:rPr>
              <a:t>There is little in the way of formal doctrine, and Christ is only directly mentioned briefly (1:1; 2:1).</a:t>
            </a:r>
          </a:p>
          <a:p>
            <a:pPr eaLnBrk="1" hangingPunct="1">
              <a:lnSpc>
                <a:spcPct val="120000"/>
              </a:lnSpc>
              <a:defRPr/>
            </a:pPr>
            <a:r>
              <a:rPr lang="en-US" altLang="en-US" sz="3300" i="1" dirty="0">
                <a:latin typeface="Comic Sans MS" panose="030F0702030302020204" pitchFamily="66" charset="0"/>
              </a:rPr>
              <a:t>Still, echoes of the teachings of Jesus figure prominently in the letter.</a:t>
            </a:r>
          </a:p>
          <a:p>
            <a:pPr eaLnBrk="1" hangingPunct="1">
              <a:lnSpc>
                <a:spcPct val="120000"/>
              </a:lnSpc>
              <a:defRPr/>
            </a:pPr>
            <a:r>
              <a:rPr lang="en-US" altLang="en-US" sz="3300" i="1" dirty="0">
                <a:latin typeface="Comic Sans MS" panose="030F0702030302020204" pitchFamily="66" charset="0"/>
              </a:rPr>
              <a:t>The closest parallels in the Bible are in books of Hebrew wisdom literature, especially Proverbs.</a:t>
            </a:r>
          </a:p>
        </p:txBody>
      </p:sp>
    </p:spTree>
    <p:extLst>
      <p:ext uri="{BB962C8B-B14F-4D97-AF65-F5344CB8AC3E}">
        <p14:creationId xmlns:p14="http://schemas.microsoft.com/office/powerpoint/2010/main" val="1013853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1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1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1139">
                                            <p:txEl>
                                              <p:pRg st="1" end="1"/>
                                            </p:txEl>
                                          </p:spTgt>
                                        </p:tgtEl>
                                        <p:attrNameLst>
                                          <p:attrName>style.visibility</p:attrName>
                                        </p:attrNameLst>
                                      </p:cBhvr>
                                      <p:to>
                                        <p:strVal val="visible"/>
                                      </p:to>
                                    </p:set>
                                    <p:anim calcmode="lin" valueType="num">
                                      <p:cBhvr additive="base">
                                        <p:cTn id="14"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1139">
                                            <p:txEl>
                                              <p:pRg st="2" end="2"/>
                                            </p:txEl>
                                          </p:spTgt>
                                        </p:tgtEl>
                                        <p:attrNameLst>
                                          <p:attrName>style.visibility</p:attrName>
                                        </p:attrNameLst>
                                      </p:cBhvr>
                                      <p:to>
                                        <p:strVal val="visible"/>
                                      </p:to>
                                    </p:set>
                                    <p:anim calcmode="lin" valueType="num">
                                      <p:cBhvr additive="base">
                                        <p:cTn id="20"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1139">
                                            <p:txEl>
                                              <p:pRg st="3" end="3"/>
                                            </p:txEl>
                                          </p:spTgt>
                                        </p:tgtEl>
                                        <p:attrNameLst>
                                          <p:attrName>style.visibility</p:attrName>
                                        </p:attrNameLst>
                                      </p:cBhvr>
                                      <p:to>
                                        <p:strVal val="visible"/>
                                      </p:to>
                                    </p:set>
                                    <p:anim calcmode="lin" valueType="num">
                                      <p:cBhvr additive="base">
                                        <p:cTn id="26"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1139">
                                            <p:txEl>
                                              <p:pRg st="4" end="4"/>
                                            </p:txEl>
                                          </p:spTgt>
                                        </p:tgtEl>
                                        <p:attrNameLst>
                                          <p:attrName>style.visibility</p:attrName>
                                        </p:attrNameLst>
                                      </p:cBhvr>
                                      <p:to>
                                        <p:strVal val="visible"/>
                                      </p:to>
                                    </p:set>
                                    <p:anim calcmode="lin" valueType="num">
                                      <p:cBhvr additive="base">
                                        <p:cTn id="32"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25062" y="76201"/>
            <a:ext cx="8229600" cy="944563"/>
          </a:xfrm>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An Ethical Scrapbook?</a:t>
            </a:r>
          </a:p>
        </p:txBody>
      </p:sp>
      <p:sp>
        <p:nvSpPr>
          <p:cNvPr id="92163" name="Rectangle 3"/>
          <p:cNvSpPr>
            <a:spLocks noGrp="1" noChangeArrowheads="1"/>
          </p:cNvSpPr>
          <p:nvPr>
            <p:ph type="body" idx="1"/>
          </p:nvPr>
        </p:nvSpPr>
        <p:spPr>
          <a:xfrm>
            <a:off x="1981199" y="1020764"/>
            <a:ext cx="9413631" cy="5532436"/>
          </a:xfrm>
        </p:spPr>
        <p:txBody>
          <a:bodyPr/>
          <a:lstStyle/>
          <a:p>
            <a:pPr eaLnBrk="1" hangingPunct="1">
              <a:lnSpc>
                <a:spcPct val="90000"/>
              </a:lnSpc>
              <a:buFontTx/>
              <a:buNone/>
              <a:defRPr/>
            </a:pPr>
            <a:r>
              <a:rPr lang="en-US" altLang="en-US" sz="2800" dirty="0">
                <a:solidFill>
                  <a:srgbClr val="FFFF00"/>
                </a:solidFill>
                <a:effectLst>
                  <a:outerShdw blurRad="38100" dist="38100" dir="2700000" algn="tl">
                    <a:srgbClr val="000000"/>
                  </a:outerShdw>
                </a:effectLst>
                <a:latin typeface="Arial Rounded MT Bold" pitchFamily="34" charset="0"/>
              </a:rPr>
              <a:t>The letter is composed of groups of sayings without obvious connectives (similar to Proverbs).</a:t>
            </a:r>
          </a:p>
          <a:p>
            <a:pPr eaLnBrk="1" hangingPunct="1">
              <a:lnSpc>
                <a:spcPct val="90000"/>
              </a:lnSpc>
              <a:defRPr/>
            </a:pPr>
            <a:r>
              <a:rPr lang="en-US" altLang="en-US" sz="2400" i="1" dirty="0">
                <a:latin typeface="Comic Sans MS" panose="030F0702030302020204" pitchFamily="66" charset="0"/>
              </a:rPr>
              <a:t>Sometimes, catchwords link sayings (e.g., “steadfastness”, “lacking” and “asking”).</a:t>
            </a:r>
          </a:p>
          <a:p>
            <a:pPr eaLnBrk="1" hangingPunct="1">
              <a:lnSpc>
                <a:spcPct val="90000"/>
              </a:lnSpc>
              <a:defRPr/>
            </a:pPr>
            <a:r>
              <a:rPr lang="en-US" altLang="en-US" sz="2400" i="1" dirty="0">
                <a:latin typeface="Comic Sans MS" panose="030F0702030302020204" pitchFamily="66" charset="0"/>
              </a:rPr>
              <a:t>Major themes appear in the first chapter and are developed later:</a:t>
            </a:r>
          </a:p>
          <a:p>
            <a:pPr lvl="1" eaLnBrk="1" hangingPunct="1">
              <a:lnSpc>
                <a:spcPct val="90000"/>
              </a:lnSpc>
              <a:defRPr/>
            </a:pPr>
            <a:r>
              <a:rPr lang="en-US" altLang="en-US" sz="2000" b="1" dirty="0">
                <a:latin typeface="Comic Sans MS" panose="030F0702030302020204" pitchFamily="66" charset="0"/>
              </a:rPr>
              <a:t>Enduring trials</a:t>
            </a:r>
          </a:p>
          <a:p>
            <a:pPr lvl="1" eaLnBrk="1" hangingPunct="1">
              <a:lnSpc>
                <a:spcPct val="90000"/>
              </a:lnSpc>
              <a:defRPr/>
            </a:pPr>
            <a:r>
              <a:rPr lang="en-US" altLang="en-US" sz="2000" b="1" dirty="0">
                <a:latin typeface="Comic Sans MS" panose="030F0702030302020204" pitchFamily="66" charset="0"/>
              </a:rPr>
              <a:t>Rich and poor</a:t>
            </a:r>
          </a:p>
          <a:p>
            <a:pPr lvl="1" eaLnBrk="1" hangingPunct="1">
              <a:lnSpc>
                <a:spcPct val="90000"/>
              </a:lnSpc>
              <a:defRPr/>
            </a:pPr>
            <a:r>
              <a:rPr lang="en-US" altLang="en-US" sz="2000" b="1" dirty="0">
                <a:latin typeface="Comic Sans MS" panose="030F0702030302020204" pitchFamily="66" charset="0"/>
              </a:rPr>
              <a:t>The tongue</a:t>
            </a:r>
          </a:p>
          <a:p>
            <a:pPr lvl="1" eaLnBrk="1" hangingPunct="1">
              <a:lnSpc>
                <a:spcPct val="90000"/>
              </a:lnSpc>
              <a:defRPr/>
            </a:pPr>
            <a:r>
              <a:rPr lang="en-US" altLang="en-US" sz="2000" b="1" dirty="0">
                <a:latin typeface="Comic Sans MS" panose="030F0702030302020204" pitchFamily="66" charset="0"/>
              </a:rPr>
              <a:t>True wisdom</a:t>
            </a:r>
          </a:p>
          <a:p>
            <a:pPr lvl="1" eaLnBrk="1" hangingPunct="1">
              <a:lnSpc>
                <a:spcPct val="90000"/>
              </a:lnSpc>
              <a:defRPr/>
            </a:pPr>
            <a:r>
              <a:rPr lang="en-US" altLang="en-US" sz="2000" b="1" dirty="0">
                <a:latin typeface="Comic Sans MS" panose="030F0702030302020204" pitchFamily="66" charset="0"/>
              </a:rPr>
              <a:t>Prayer of faith</a:t>
            </a:r>
          </a:p>
        </p:txBody>
      </p:sp>
    </p:spTree>
    <p:extLst>
      <p:ext uri="{BB962C8B-B14F-4D97-AF65-F5344CB8AC3E}">
        <p14:creationId xmlns:p14="http://schemas.microsoft.com/office/powerpoint/2010/main" val="3029888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63">
                                            <p:txEl>
                                              <p:pRg st="1" end="1"/>
                                            </p:txEl>
                                          </p:spTgt>
                                        </p:tgtEl>
                                        <p:attrNameLst>
                                          <p:attrName>style.visibility</p:attrName>
                                        </p:attrNameLst>
                                      </p:cBhvr>
                                      <p:to>
                                        <p:strVal val="visible"/>
                                      </p:to>
                                    </p:set>
                                    <p:anim calcmode="lin" valueType="num">
                                      <p:cBhvr additive="base">
                                        <p:cTn id="14"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63">
                                            <p:txEl>
                                              <p:pRg st="2" end="2"/>
                                            </p:txEl>
                                          </p:spTgt>
                                        </p:tgtEl>
                                        <p:attrNameLst>
                                          <p:attrName>style.visibility</p:attrName>
                                        </p:attrNameLst>
                                      </p:cBhvr>
                                      <p:to>
                                        <p:strVal val="visible"/>
                                      </p:to>
                                    </p:set>
                                    <p:anim calcmode="lin" valueType="num">
                                      <p:cBhvr additive="base">
                                        <p:cTn id="20"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163">
                                            <p:txEl>
                                              <p:pRg st="3" end="3"/>
                                            </p:txEl>
                                          </p:spTgt>
                                        </p:tgtEl>
                                        <p:attrNameLst>
                                          <p:attrName>style.visibility</p:attrName>
                                        </p:attrNameLst>
                                      </p:cBhvr>
                                      <p:to>
                                        <p:strVal val="visible"/>
                                      </p:to>
                                    </p:set>
                                    <p:anim calcmode="lin" valueType="num">
                                      <p:cBhvr additive="base">
                                        <p:cTn id="26"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2163">
                                            <p:txEl>
                                              <p:pRg st="4" end="4"/>
                                            </p:txEl>
                                          </p:spTgt>
                                        </p:tgtEl>
                                        <p:attrNameLst>
                                          <p:attrName>style.visibility</p:attrName>
                                        </p:attrNameLst>
                                      </p:cBhvr>
                                      <p:to>
                                        <p:strVal val="visible"/>
                                      </p:to>
                                    </p:set>
                                    <p:anim calcmode="lin" valueType="num">
                                      <p:cBhvr additive="base">
                                        <p:cTn id="32"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2163">
                                            <p:txEl>
                                              <p:pRg st="5" end="5"/>
                                            </p:txEl>
                                          </p:spTgt>
                                        </p:tgtEl>
                                        <p:attrNameLst>
                                          <p:attrName>style.visibility</p:attrName>
                                        </p:attrNameLst>
                                      </p:cBhvr>
                                      <p:to>
                                        <p:strVal val="visible"/>
                                      </p:to>
                                    </p:set>
                                    <p:anim calcmode="lin" valueType="num">
                                      <p:cBhvr additive="base">
                                        <p:cTn id="38"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21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2163">
                                            <p:txEl>
                                              <p:pRg st="6" end="6"/>
                                            </p:txEl>
                                          </p:spTgt>
                                        </p:tgtEl>
                                        <p:attrNameLst>
                                          <p:attrName>style.visibility</p:attrName>
                                        </p:attrNameLst>
                                      </p:cBhvr>
                                      <p:to>
                                        <p:strVal val="visible"/>
                                      </p:to>
                                    </p:set>
                                    <p:anim calcmode="lin" valueType="num">
                                      <p:cBhvr additive="base">
                                        <p:cTn id="44" dur="5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21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2163">
                                            <p:txEl>
                                              <p:pRg st="7" end="7"/>
                                            </p:txEl>
                                          </p:spTgt>
                                        </p:tgtEl>
                                        <p:attrNameLst>
                                          <p:attrName>style.visibility</p:attrName>
                                        </p:attrNameLst>
                                      </p:cBhvr>
                                      <p:to>
                                        <p:strVal val="visible"/>
                                      </p:to>
                                    </p:set>
                                    <p:anim calcmode="lin" valueType="num">
                                      <p:cBhvr additive="base">
                                        <p:cTn id="50"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21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03385" y="123092"/>
            <a:ext cx="10779369" cy="1389185"/>
          </a:xfrm>
        </p:spPr>
        <p:txBody>
          <a:bodyPr/>
          <a:lstStyle/>
          <a:p>
            <a:pPr algn="l" eaLnBrk="1" hangingPunct="1"/>
            <a:r>
              <a:rPr lang="en-US" altLang="en-US" b="1" dirty="0">
                <a:solidFill>
                  <a:srgbClr val="C00000"/>
                </a:solidFill>
                <a:effectLst>
                  <a:outerShdw blurRad="38100" dist="38100" dir="2700000" algn="tl">
                    <a:srgbClr val="000000">
                      <a:alpha val="43137"/>
                    </a:srgbClr>
                  </a:outerShdw>
                </a:effectLst>
                <a:latin typeface="Agency FB" pitchFamily="2" charset="0"/>
              </a:rPr>
              <a:t>Links to Jesus’ Teachings</a:t>
            </a:r>
            <a:br>
              <a:rPr lang="en-US" altLang="en-US" dirty="0">
                <a:latin typeface="Agency FB" pitchFamily="2" charset="0"/>
              </a:rPr>
            </a:br>
            <a:r>
              <a:rPr lang="en-US" altLang="en-US" sz="2800" dirty="0">
                <a:solidFill>
                  <a:srgbClr val="FFFF00"/>
                </a:solidFill>
                <a:effectLst>
                  <a:outerShdw blurRad="38100" dist="38100" dir="2700000" algn="tl">
                    <a:srgbClr val="000000">
                      <a:alpha val="43137"/>
                    </a:srgbClr>
                  </a:outerShdw>
                </a:effectLst>
                <a:latin typeface="Agency FB" pitchFamily="2" charset="0"/>
              </a:rPr>
              <a:t>a considerable amount of James’ moral advice seems to be based on the teachings of Jesus, especially the Sermon on the Mount</a:t>
            </a:r>
            <a:endParaRPr lang="en-US" altLang="en-US" dirty="0">
              <a:solidFill>
                <a:srgbClr val="FFFF00"/>
              </a:solidFill>
              <a:effectLst>
                <a:outerShdw blurRad="38100" dist="38100" dir="2700000" algn="tl">
                  <a:srgbClr val="000000">
                    <a:alpha val="43137"/>
                  </a:srgbClr>
                </a:outerShdw>
              </a:effectLst>
              <a:latin typeface="Agency FB" pitchFamily="2" charset="0"/>
            </a:endParaRPr>
          </a:p>
        </p:txBody>
      </p:sp>
      <p:sp>
        <p:nvSpPr>
          <p:cNvPr id="93188" name="Rectangle 4"/>
          <p:cNvSpPr>
            <a:spLocks noGrp="1" noChangeArrowheads="1"/>
          </p:cNvSpPr>
          <p:nvPr>
            <p:ph type="body" sz="half" idx="1"/>
          </p:nvPr>
        </p:nvSpPr>
        <p:spPr>
          <a:xfrm>
            <a:off x="1752600" y="1752600"/>
            <a:ext cx="4267200" cy="4953000"/>
          </a:xfrm>
          <a:solidFill>
            <a:srgbClr val="003366"/>
          </a:solidFill>
          <a:ln w="12700">
            <a:solidFill>
              <a:schemeClr val="tx1"/>
            </a:solidFill>
            <a:miter lim="800000"/>
            <a:headEnd/>
            <a:tailEnd/>
          </a:ln>
        </p:spPr>
        <p:txBody>
          <a:bodyPr>
            <a:normAutofit lnSpcReduction="10000"/>
          </a:bodyPr>
          <a:lstStyle/>
          <a:p>
            <a:pPr eaLnBrk="1" hangingPunct="1">
              <a:lnSpc>
                <a:spcPct val="90000"/>
              </a:lnSpc>
            </a:pPr>
            <a:r>
              <a:rPr lang="en-US" altLang="en-US" sz="2000" i="1" dirty="0">
                <a:solidFill>
                  <a:schemeClr val="bg1"/>
                </a:solidFill>
                <a:latin typeface="Comic Sans MS" panose="030F0702030302020204" pitchFamily="66" charset="0"/>
              </a:rPr>
              <a:t>Joy in trials (1:2; Mt. 5:10-12)</a:t>
            </a:r>
          </a:p>
          <a:p>
            <a:pPr eaLnBrk="1" hangingPunct="1">
              <a:lnSpc>
                <a:spcPct val="90000"/>
              </a:lnSpc>
            </a:pPr>
            <a:r>
              <a:rPr lang="en-US" altLang="en-US" sz="2000" i="1" dirty="0">
                <a:solidFill>
                  <a:schemeClr val="bg1"/>
                </a:solidFill>
                <a:latin typeface="Comic Sans MS" panose="030F0702030302020204" pitchFamily="66" charset="0"/>
              </a:rPr>
              <a:t>Maturity (1:4; Mt. 5:48)</a:t>
            </a:r>
          </a:p>
          <a:p>
            <a:pPr eaLnBrk="1" hangingPunct="1">
              <a:lnSpc>
                <a:spcPct val="90000"/>
              </a:lnSpc>
            </a:pPr>
            <a:r>
              <a:rPr lang="en-US" altLang="en-US" sz="2000" i="1" dirty="0">
                <a:solidFill>
                  <a:schemeClr val="bg1"/>
                </a:solidFill>
                <a:latin typeface="Comic Sans MS" panose="030F0702030302020204" pitchFamily="66" charset="0"/>
              </a:rPr>
              <a:t>Asking God (1:5; Mt. 7:7)</a:t>
            </a:r>
          </a:p>
          <a:p>
            <a:pPr eaLnBrk="1" hangingPunct="1">
              <a:lnSpc>
                <a:spcPct val="90000"/>
              </a:lnSpc>
            </a:pPr>
            <a:r>
              <a:rPr lang="en-US" altLang="en-US" sz="2000" i="1" dirty="0">
                <a:solidFill>
                  <a:schemeClr val="bg1"/>
                </a:solidFill>
                <a:latin typeface="Comic Sans MS" panose="030F0702030302020204" pitchFamily="66" charset="0"/>
              </a:rPr>
              <a:t>Faith (1:6; Mt. 21:21)</a:t>
            </a:r>
          </a:p>
          <a:p>
            <a:pPr eaLnBrk="1" hangingPunct="1">
              <a:lnSpc>
                <a:spcPct val="90000"/>
              </a:lnSpc>
            </a:pPr>
            <a:r>
              <a:rPr lang="en-US" altLang="en-US" sz="2000" i="1" dirty="0">
                <a:solidFill>
                  <a:schemeClr val="bg1"/>
                </a:solidFill>
                <a:latin typeface="Comic Sans MS" panose="030F0702030302020204" pitchFamily="66" charset="0"/>
              </a:rPr>
              <a:t>Anger (1:20; Mt. 5:22)</a:t>
            </a:r>
          </a:p>
          <a:p>
            <a:pPr eaLnBrk="1" hangingPunct="1">
              <a:lnSpc>
                <a:spcPct val="90000"/>
              </a:lnSpc>
            </a:pPr>
            <a:r>
              <a:rPr lang="en-US" altLang="en-US" sz="2000" i="1" dirty="0">
                <a:solidFill>
                  <a:schemeClr val="bg1"/>
                </a:solidFill>
                <a:latin typeface="Comic Sans MS" panose="030F0702030302020204" pitchFamily="66" charset="0"/>
              </a:rPr>
              <a:t>Doing, not just hearing (1:22; Mt. 7:24-27)</a:t>
            </a:r>
          </a:p>
          <a:p>
            <a:pPr eaLnBrk="1" hangingPunct="1">
              <a:lnSpc>
                <a:spcPct val="90000"/>
              </a:lnSpc>
            </a:pPr>
            <a:r>
              <a:rPr lang="en-US" altLang="en-US" sz="2000" i="1" dirty="0">
                <a:solidFill>
                  <a:schemeClr val="bg1"/>
                </a:solidFill>
                <a:latin typeface="Comic Sans MS" panose="030F0702030302020204" pitchFamily="66" charset="0"/>
              </a:rPr>
              <a:t>The poor (2:5; Mt. 5:3)</a:t>
            </a:r>
          </a:p>
          <a:p>
            <a:pPr eaLnBrk="1" hangingPunct="1">
              <a:lnSpc>
                <a:spcPct val="90000"/>
              </a:lnSpc>
            </a:pPr>
            <a:r>
              <a:rPr lang="en-US" altLang="en-US" sz="2000" i="1" dirty="0">
                <a:solidFill>
                  <a:schemeClr val="bg1"/>
                </a:solidFill>
                <a:latin typeface="Comic Sans MS" panose="030F0702030302020204" pitchFamily="66" charset="0"/>
              </a:rPr>
              <a:t>Loving one’s neighbor (2:8; Mt. 22:39)</a:t>
            </a:r>
          </a:p>
          <a:p>
            <a:pPr eaLnBrk="1" hangingPunct="1">
              <a:lnSpc>
                <a:spcPct val="90000"/>
              </a:lnSpc>
            </a:pPr>
            <a:r>
              <a:rPr lang="en-US" altLang="en-US" sz="2000" i="1" dirty="0">
                <a:solidFill>
                  <a:schemeClr val="bg1"/>
                </a:solidFill>
                <a:latin typeface="Comic Sans MS" panose="030F0702030302020204" pitchFamily="66" charset="0"/>
              </a:rPr>
              <a:t>The law (2:10; Mt. 5:19)</a:t>
            </a:r>
          </a:p>
          <a:p>
            <a:pPr eaLnBrk="1" hangingPunct="1">
              <a:lnSpc>
                <a:spcPct val="90000"/>
              </a:lnSpc>
            </a:pPr>
            <a:r>
              <a:rPr lang="en-US" altLang="en-US" sz="2000" i="1" dirty="0">
                <a:solidFill>
                  <a:schemeClr val="bg1"/>
                </a:solidFill>
                <a:latin typeface="Comic Sans MS" panose="030F0702030302020204" pitchFamily="66" charset="0"/>
              </a:rPr>
              <a:t>Having mercy (2:13; Mt. 5:7)</a:t>
            </a:r>
          </a:p>
          <a:p>
            <a:pPr eaLnBrk="1" hangingPunct="1">
              <a:lnSpc>
                <a:spcPct val="90000"/>
              </a:lnSpc>
            </a:pPr>
            <a:r>
              <a:rPr lang="en-US" altLang="en-US" sz="2000" i="1" dirty="0">
                <a:solidFill>
                  <a:schemeClr val="bg1"/>
                </a:solidFill>
                <a:latin typeface="Comic Sans MS" panose="030F0702030302020204" pitchFamily="66" charset="0"/>
              </a:rPr>
              <a:t>Doing God’s will (2:14; Mt. 7:21)</a:t>
            </a:r>
          </a:p>
          <a:p>
            <a:pPr eaLnBrk="1" hangingPunct="1">
              <a:lnSpc>
                <a:spcPct val="90000"/>
              </a:lnSpc>
            </a:pPr>
            <a:r>
              <a:rPr lang="en-US" altLang="en-US" sz="2000" i="1" dirty="0">
                <a:solidFill>
                  <a:schemeClr val="bg1"/>
                </a:solidFill>
                <a:latin typeface="Comic Sans MS" panose="030F0702030302020204" pitchFamily="66" charset="0"/>
              </a:rPr>
              <a:t>Teachers (3:1; Mt. 23:8-12)</a:t>
            </a:r>
          </a:p>
        </p:txBody>
      </p:sp>
      <p:sp>
        <p:nvSpPr>
          <p:cNvPr id="93189" name="Rectangle 5"/>
          <p:cNvSpPr>
            <a:spLocks noGrp="1" noChangeArrowheads="1"/>
          </p:cNvSpPr>
          <p:nvPr>
            <p:ph type="body" sz="half" idx="2"/>
          </p:nvPr>
        </p:nvSpPr>
        <p:spPr>
          <a:xfrm>
            <a:off x="6172200" y="1752600"/>
            <a:ext cx="4267200" cy="4953000"/>
          </a:xfrm>
          <a:solidFill>
            <a:srgbClr val="003366"/>
          </a:solidFill>
          <a:ln w="12700">
            <a:solidFill>
              <a:schemeClr val="tx1"/>
            </a:solidFill>
            <a:miter lim="800000"/>
            <a:headEnd/>
            <a:tailEnd/>
          </a:ln>
        </p:spPr>
        <p:txBody>
          <a:bodyPr>
            <a:normAutofit lnSpcReduction="10000"/>
          </a:bodyPr>
          <a:lstStyle/>
          <a:p>
            <a:pPr eaLnBrk="1" hangingPunct="1">
              <a:lnSpc>
                <a:spcPct val="90000"/>
              </a:lnSpc>
            </a:pPr>
            <a:r>
              <a:rPr lang="en-US" altLang="en-US" sz="2000" i="1" dirty="0">
                <a:solidFill>
                  <a:schemeClr val="bg1"/>
                </a:solidFill>
                <a:latin typeface="Comic Sans MS" panose="030F0702030302020204" pitchFamily="66" charset="0"/>
              </a:rPr>
              <a:t>Hasty speech (3:2-10; Mt. 12:36-37)</a:t>
            </a:r>
          </a:p>
          <a:p>
            <a:pPr eaLnBrk="1" hangingPunct="1">
              <a:lnSpc>
                <a:spcPct val="90000"/>
              </a:lnSpc>
            </a:pPr>
            <a:r>
              <a:rPr lang="en-US" altLang="en-US" sz="2000" i="1" dirty="0">
                <a:solidFill>
                  <a:schemeClr val="bg1"/>
                </a:solidFill>
                <a:latin typeface="Comic Sans MS" panose="030F0702030302020204" pitchFamily="66" charset="0"/>
              </a:rPr>
              <a:t>Fruit (3:12; Mt. 7:16-18)</a:t>
            </a:r>
          </a:p>
          <a:p>
            <a:pPr eaLnBrk="1" hangingPunct="1">
              <a:lnSpc>
                <a:spcPct val="90000"/>
              </a:lnSpc>
            </a:pPr>
            <a:r>
              <a:rPr lang="en-US" altLang="en-US" sz="2000" i="1" dirty="0">
                <a:solidFill>
                  <a:schemeClr val="bg1"/>
                </a:solidFill>
                <a:latin typeface="Comic Sans MS" panose="030F0702030302020204" pitchFamily="66" charset="0"/>
              </a:rPr>
              <a:t>Peacemaking (3:18; Mt. 5:9)</a:t>
            </a:r>
          </a:p>
          <a:p>
            <a:pPr eaLnBrk="1" hangingPunct="1">
              <a:lnSpc>
                <a:spcPct val="90000"/>
              </a:lnSpc>
            </a:pPr>
            <a:r>
              <a:rPr lang="en-US" altLang="en-US" sz="2000" i="1" dirty="0">
                <a:solidFill>
                  <a:schemeClr val="bg1"/>
                </a:solidFill>
                <a:latin typeface="Comic Sans MS" panose="030F0702030302020204" pitchFamily="66" charset="0"/>
              </a:rPr>
              <a:t>Friendship with the world (4:4; Mt. 6:24; Jn. 15:18-19)</a:t>
            </a:r>
          </a:p>
          <a:p>
            <a:pPr eaLnBrk="1" hangingPunct="1">
              <a:lnSpc>
                <a:spcPct val="90000"/>
              </a:lnSpc>
            </a:pPr>
            <a:r>
              <a:rPr lang="en-US" altLang="en-US" sz="2000" i="1" dirty="0">
                <a:solidFill>
                  <a:schemeClr val="bg1"/>
                </a:solidFill>
                <a:latin typeface="Comic Sans MS" panose="030F0702030302020204" pitchFamily="66" charset="0"/>
              </a:rPr>
              <a:t>The humble (4:10; Mt. 23:12; Lk. 14:11)</a:t>
            </a:r>
          </a:p>
          <a:p>
            <a:pPr eaLnBrk="1" hangingPunct="1">
              <a:lnSpc>
                <a:spcPct val="90000"/>
              </a:lnSpc>
            </a:pPr>
            <a:r>
              <a:rPr lang="en-US" altLang="en-US" sz="2000" i="1" dirty="0">
                <a:solidFill>
                  <a:schemeClr val="bg1"/>
                </a:solidFill>
                <a:latin typeface="Comic Sans MS" panose="030F0702030302020204" pitchFamily="66" charset="0"/>
              </a:rPr>
              <a:t>Judging others (4:11-12; Mt. 7:1)</a:t>
            </a:r>
          </a:p>
          <a:p>
            <a:pPr eaLnBrk="1" hangingPunct="1">
              <a:lnSpc>
                <a:spcPct val="90000"/>
              </a:lnSpc>
            </a:pPr>
            <a:r>
              <a:rPr lang="en-US" altLang="en-US" sz="2000" i="1" dirty="0">
                <a:solidFill>
                  <a:schemeClr val="bg1"/>
                </a:solidFill>
                <a:latin typeface="Comic Sans MS" panose="030F0702030302020204" pitchFamily="66" charset="0"/>
              </a:rPr>
              <a:t>Coming judgment (5:9; Mt. 24:33)</a:t>
            </a:r>
          </a:p>
          <a:p>
            <a:pPr eaLnBrk="1" hangingPunct="1">
              <a:lnSpc>
                <a:spcPct val="90000"/>
              </a:lnSpc>
            </a:pPr>
            <a:r>
              <a:rPr lang="en-US" altLang="en-US" sz="2000" i="1" dirty="0">
                <a:solidFill>
                  <a:schemeClr val="bg1"/>
                </a:solidFill>
                <a:latin typeface="Comic Sans MS" panose="030F0702030302020204" pitchFamily="66" charset="0"/>
              </a:rPr>
              <a:t>Justice (5:2-3; Mt. 6:19-21)</a:t>
            </a:r>
          </a:p>
          <a:p>
            <a:pPr eaLnBrk="1" hangingPunct="1">
              <a:lnSpc>
                <a:spcPct val="90000"/>
              </a:lnSpc>
            </a:pPr>
            <a:r>
              <a:rPr lang="en-US" altLang="en-US" sz="2000" i="1" dirty="0">
                <a:solidFill>
                  <a:schemeClr val="bg1"/>
                </a:solidFill>
                <a:latin typeface="Comic Sans MS" panose="030F0702030302020204" pitchFamily="66" charset="0"/>
              </a:rPr>
              <a:t>Prophets (5:10; Mt. 5:12)</a:t>
            </a:r>
          </a:p>
          <a:p>
            <a:pPr eaLnBrk="1" hangingPunct="1">
              <a:lnSpc>
                <a:spcPct val="90000"/>
              </a:lnSpc>
            </a:pPr>
            <a:r>
              <a:rPr lang="en-US" altLang="en-US" sz="2000" i="1" dirty="0">
                <a:solidFill>
                  <a:schemeClr val="bg1"/>
                </a:solidFill>
                <a:latin typeface="Comic Sans MS" panose="030F0702030302020204" pitchFamily="66" charset="0"/>
              </a:rPr>
              <a:t>Oaths (5:12; Mt. 5:34-37)</a:t>
            </a:r>
          </a:p>
        </p:txBody>
      </p:sp>
    </p:spTree>
    <p:extLst>
      <p:ext uri="{BB962C8B-B14F-4D97-AF65-F5344CB8AC3E}">
        <p14:creationId xmlns:p14="http://schemas.microsoft.com/office/powerpoint/2010/main" val="2857586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3188">
                                            <p:txEl>
                                              <p:pRg st="0" end="0"/>
                                            </p:txEl>
                                          </p:spTgt>
                                        </p:tgtEl>
                                        <p:attrNameLst>
                                          <p:attrName>style.visibility</p:attrName>
                                        </p:attrNameLst>
                                      </p:cBhvr>
                                      <p:to>
                                        <p:strVal val="visible"/>
                                      </p:to>
                                    </p:set>
                                    <p:anim calcmode="lin" valueType="num">
                                      <p:cBhvr additive="base">
                                        <p:cTn id="14" dur="500" fill="hold"/>
                                        <p:tgtEl>
                                          <p:spTgt spid="931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3188">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3188">
                                            <p:txEl>
                                              <p:pRg st="1" end="1"/>
                                            </p:txEl>
                                          </p:spTgt>
                                        </p:tgtEl>
                                        <p:attrNameLst>
                                          <p:attrName>style.visibility</p:attrName>
                                        </p:attrNameLst>
                                      </p:cBhvr>
                                      <p:to>
                                        <p:strVal val="visible"/>
                                      </p:to>
                                    </p:set>
                                    <p:anim calcmode="lin" valueType="num">
                                      <p:cBhvr additive="base">
                                        <p:cTn id="19" dur="1000" fill="hold"/>
                                        <p:tgtEl>
                                          <p:spTgt spid="93188">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3188">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93188">
                                            <p:txEl>
                                              <p:pRg st="2" end="2"/>
                                            </p:txEl>
                                          </p:spTgt>
                                        </p:tgtEl>
                                        <p:attrNameLst>
                                          <p:attrName>style.visibility</p:attrName>
                                        </p:attrNameLst>
                                      </p:cBhvr>
                                      <p:to>
                                        <p:strVal val="visible"/>
                                      </p:to>
                                    </p:set>
                                    <p:anim calcmode="lin" valueType="num">
                                      <p:cBhvr additive="base">
                                        <p:cTn id="24" dur="1000" fill="hold"/>
                                        <p:tgtEl>
                                          <p:spTgt spid="93188">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3188">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93188">
                                            <p:txEl>
                                              <p:pRg st="3" end="3"/>
                                            </p:txEl>
                                          </p:spTgt>
                                        </p:tgtEl>
                                        <p:attrNameLst>
                                          <p:attrName>style.visibility</p:attrName>
                                        </p:attrNameLst>
                                      </p:cBhvr>
                                      <p:to>
                                        <p:strVal val="visible"/>
                                      </p:to>
                                    </p:set>
                                    <p:anim calcmode="lin" valueType="num">
                                      <p:cBhvr additive="base">
                                        <p:cTn id="29" dur="1000" fill="hold"/>
                                        <p:tgtEl>
                                          <p:spTgt spid="93188">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93188">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nodeType="afterEffect">
                                  <p:stCondLst>
                                    <p:cond delay="0"/>
                                  </p:stCondLst>
                                  <p:childTnLst>
                                    <p:set>
                                      <p:cBhvr>
                                        <p:cTn id="33" dur="1" fill="hold">
                                          <p:stCondLst>
                                            <p:cond delay="0"/>
                                          </p:stCondLst>
                                        </p:cTn>
                                        <p:tgtEl>
                                          <p:spTgt spid="93188">
                                            <p:txEl>
                                              <p:pRg st="4" end="4"/>
                                            </p:txEl>
                                          </p:spTgt>
                                        </p:tgtEl>
                                        <p:attrNameLst>
                                          <p:attrName>style.visibility</p:attrName>
                                        </p:attrNameLst>
                                      </p:cBhvr>
                                      <p:to>
                                        <p:strVal val="visible"/>
                                      </p:to>
                                    </p:set>
                                    <p:anim calcmode="lin" valueType="num">
                                      <p:cBhvr additive="base">
                                        <p:cTn id="34" dur="1000" fill="hold"/>
                                        <p:tgtEl>
                                          <p:spTgt spid="93188">
                                            <p:txEl>
                                              <p:pRg st="4" end="4"/>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3188">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nodeType="afterEffect">
                                  <p:stCondLst>
                                    <p:cond delay="0"/>
                                  </p:stCondLst>
                                  <p:childTnLst>
                                    <p:set>
                                      <p:cBhvr>
                                        <p:cTn id="38" dur="1" fill="hold">
                                          <p:stCondLst>
                                            <p:cond delay="0"/>
                                          </p:stCondLst>
                                        </p:cTn>
                                        <p:tgtEl>
                                          <p:spTgt spid="93188">
                                            <p:txEl>
                                              <p:pRg st="5" end="5"/>
                                            </p:txEl>
                                          </p:spTgt>
                                        </p:tgtEl>
                                        <p:attrNameLst>
                                          <p:attrName>style.visibility</p:attrName>
                                        </p:attrNameLst>
                                      </p:cBhvr>
                                      <p:to>
                                        <p:strVal val="visible"/>
                                      </p:to>
                                    </p:set>
                                    <p:anim calcmode="lin" valueType="num">
                                      <p:cBhvr additive="base">
                                        <p:cTn id="39" dur="1000" fill="hold"/>
                                        <p:tgtEl>
                                          <p:spTgt spid="93188">
                                            <p:txEl>
                                              <p:pRg st="5" end="5"/>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93188">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3188">
                                            <p:txEl>
                                              <p:pRg st="6" end="6"/>
                                            </p:txEl>
                                          </p:spTgt>
                                        </p:tgtEl>
                                        <p:attrNameLst>
                                          <p:attrName>style.visibility</p:attrName>
                                        </p:attrNameLst>
                                      </p:cBhvr>
                                      <p:to>
                                        <p:strVal val="visible"/>
                                      </p:to>
                                    </p:set>
                                    <p:anim calcmode="lin" valueType="num">
                                      <p:cBhvr additive="base">
                                        <p:cTn id="44" dur="1000" fill="hold"/>
                                        <p:tgtEl>
                                          <p:spTgt spid="93188">
                                            <p:txEl>
                                              <p:pRg st="6" end="6"/>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93188">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6500"/>
                            </p:stCondLst>
                            <p:childTnLst>
                              <p:par>
                                <p:cTn id="47" presetID="2" presetClass="entr" presetSubtype="4" fill="hold" nodeType="afterEffect">
                                  <p:stCondLst>
                                    <p:cond delay="0"/>
                                  </p:stCondLst>
                                  <p:childTnLst>
                                    <p:set>
                                      <p:cBhvr>
                                        <p:cTn id="48" dur="1" fill="hold">
                                          <p:stCondLst>
                                            <p:cond delay="0"/>
                                          </p:stCondLst>
                                        </p:cTn>
                                        <p:tgtEl>
                                          <p:spTgt spid="93188">
                                            <p:txEl>
                                              <p:pRg st="7" end="7"/>
                                            </p:txEl>
                                          </p:spTgt>
                                        </p:tgtEl>
                                        <p:attrNameLst>
                                          <p:attrName>style.visibility</p:attrName>
                                        </p:attrNameLst>
                                      </p:cBhvr>
                                      <p:to>
                                        <p:strVal val="visible"/>
                                      </p:to>
                                    </p:set>
                                    <p:anim calcmode="lin" valueType="num">
                                      <p:cBhvr additive="base">
                                        <p:cTn id="49" dur="1000" fill="hold"/>
                                        <p:tgtEl>
                                          <p:spTgt spid="93188">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93188">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7500"/>
                            </p:stCondLst>
                            <p:childTnLst>
                              <p:par>
                                <p:cTn id="52" presetID="2" presetClass="entr" presetSubtype="4" fill="hold" nodeType="afterEffect">
                                  <p:stCondLst>
                                    <p:cond delay="0"/>
                                  </p:stCondLst>
                                  <p:childTnLst>
                                    <p:set>
                                      <p:cBhvr>
                                        <p:cTn id="53" dur="1" fill="hold">
                                          <p:stCondLst>
                                            <p:cond delay="0"/>
                                          </p:stCondLst>
                                        </p:cTn>
                                        <p:tgtEl>
                                          <p:spTgt spid="93188">
                                            <p:txEl>
                                              <p:pRg st="8" end="8"/>
                                            </p:txEl>
                                          </p:spTgt>
                                        </p:tgtEl>
                                        <p:attrNameLst>
                                          <p:attrName>style.visibility</p:attrName>
                                        </p:attrNameLst>
                                      </p:cBhvr>
                                      <p:to>
                                        <p:strVal val="visible"/>
                                      </p:to>
                                    </p:set>
                                    <p:anim calcmode="lin" valueType="num">
                                      <p:cBhvr additive="base">
                                        <p:cTn id="54" dur="1000" fill="hold"/>
                                        <p:tgtEl>
                                          <p:spTgt spid="93188">
                                            <p:txEl>
                                              <p:pRg st="8" end="8"/>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93188">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8500"/>
                            </p:stCondLst>
                            <p:childTnLst>
                              <p:par>
                                <p:cTn id="57" presetID="2" presetClass="entr" presetSubtype="4" fill="hold" nodeType="afterEffect">
                                  <p:stCondLst>
                                    <p:cond delay="0"/>
                                  </p:stCondLst>
                                  <p:childTnLst>
                                    <p:set>
                                      <p:cBhvr>
                                        <p:cTn id="58" dur="1" fill="hold">
                                          <p:stCondLst>
                                            <p:cond delay="0"/>
                                          </p:stCondLst>
                                        </p:cTn>
                                        <p:tgtEl>
                                          <p:spTgt spid="93188">
                                            <p:txEl>
                                              <p:pRg st="9" end="9"/>
                                            </p:txEl>
                                          </p:spTgt>
                                        </p:tgtEl>
                                        <p:attrNameLst>
                                          <p:attrName>style.visibility</p:attrName>
                                        </p:attrNameLst>
                                      </p:cBhvr>
                                      <p:to>
                                        <p:strVal val="visible"/>
                                      </p:to>
                                    </p:set>
                                    <p:anim calcmode="lin" valueType="num">
                                      <p:cBhvr additive="base">
                                        <p:cTn id="59" dur="1000" fill="hold"/>
                                        <p:tgtEl>
                                          <p:spTgt spid="93188">
                                            <p:txEl>
                                              <p:pRg st="9" end="9"/>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93188">
                                            <p:txEl>
                                              <p:pRg st="9" end="9"/>
                                            </p:txEl>
                                          </p:spTgt>
                                        </p:tgtEl>
                                        <p:attrNameLst>
                                          <p:attrName>ppt_y</p:attrName>
                                        </p:attrNameLst>
                                      </p:cBhvr>
                                      <p:tavLst>
                                        <p:tav tm="0">
                                          <p:val>
                                            <p:strVal val="1+#ppt_h/2"/>
                                          </p:val>
                                        </p:tav>
                                        <p:tav tm="100000">
                                          <p:val>
                                            <p:strVal val="#ppt_y"/>
                                          </p:val>
                                        </p:tav>
                                      </p:tavLst>
                                    </p:anim>
                                  </p:childTnLst>
                                </p:cTn>
                              </p:par>
                            </p:childTnLst>
                          </p:cTn>
                        </p:par>
                        <p:par>
                          <p:cTn id="61" fill="hold">
                            <p:stCondLst>
                              <p:cond delay="9500"/>
                            </p:stCondLst>
                            <p:childTnLst>
                              <p:par>
                                <p:cTn id="62" presetID="2" presetClass="entr" presetSubtype="4" fill="hold" nodeType="afterEffect">
                                  <p:stCondLst>
                                    <p:cond delay="0"/>
                                  </p:stCondLst>
                                  <p:childTnLst>
                                    <p:set>
                                      <p:cBhvr>
                                        <p:cTn id="63" dur="1" fill="hold">
                                          <p:stCondLst>
                                            <p:cond delay="0"/>
                                          </p:stCondLst>
                                        </p:cTn>
                                        <p:tgtEl>
                                          <p:spTgt spid="93188">
                                            <p:txEl>
                                              <p:pRg st="10" end="10"/>
                                            </p:txEl>
                                          </p:spTgt>
                                        </p:tgtEl>
                                        <p:attrNameLst>
                                          <p:attrName>style.visibility</p:attrName>
                                        </p:attrNameLst>
                                      </p:cBhvr>
                                      <p:to>
                                        <p:strVal val="visible"/>
                                      </p:to>
                                    </p:set>
                                    <p:anim calcmode="lin" valueType="num">
                                      <p:cBhvr additive="base">
                                        <p:cTn id="64" dur="1000" fill="hold"/>
                                        <p:tgtEl>
                                          <p:spTgt spid="93188">
                                            <p:txEl>
                                              <p:pRg st="10" end="10"/>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93188">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0500"/>
                            </p:stCondLst>
                            <p:childTnLst>
                              <p:par>
                                <p:cTn id="67" presetID="2" presetClass="entr" presetSubtype="4" fill="hold" nodeType="afterEffect">
                                  <p:stCondLst>
                                    <p:cond delay="0"/>
                                  </p:stCondLst>
                                  <p:childTnLst>
                                    <p:set>
                                      <p:cBhvr>
                                        <p:cTn id="68" dur="1" fill="hold">
                                          <p:stCondLst>
                                            <p:cond delay="0"/>
                                          </p:stCondLst>
                                        </p:cTn>
                                        <p:tgtEl>
                                          <p:spTgt spid="93188">
                                            <p:txEl>
                                              <p:pRg st="11" end="11"/>
                                            </p:txEl>
                                          </p:spTgt>
                                        </p:tgtEl>
                                        <p:attrNameLst>
                                          <p:attrName>style.visibility</p:attrName>
                                        </p:attrNameLst>
                                      </p:cBhvr>
                                      <p:to>
                                        <p:strVal val="visible"/>
                                      </p:to>
                                    </p:set>
                                    <p:anim calcmode="lin" valueType="num">
                                      <p:cBhvr additive="base">
                                        <p:cTn id="69" dur="1000" fill="hold"/>
                                        <p:tgtEl>
                                          <p:spTgt spid="93188">
                                            <p:txEl>
                                              <p:pRg st="11" end="11"/>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93188">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1500"/>
                            </p:stCondLst>
                            <p:childTnLst>
                              <p:par>
                                <p:cTn id="72" presetID="2" presetClass="entr" presetSubtype="4" fill="hold" nodeType="afterEffect">
                                  <p:stCondLst>
                                    <p:cond delay="0"/>
                                  </p:stCondLst>
                                  <p:childTnLst>
                                    <p:set>
                                      <p:cBhvr>
                                        <p:cTn id="73" dur="1" fill="hold">
                                          <p:stCondLst>
                                            <p:cond delay="0"/>
                                          </p:stCondLst>
                                        </p:cTn>
                                        <p:tgtEl>
                                          <p:spTgt spid="93189">
                                            <p:txEl>
                                              <p:pRg st="0" end="0"/>
                                            </p:txEl>
                                          </p:spTgt>
                                        </p:tgtEl>
                                        <p:attrNameLst>
                                          <p:attrName>style.visibility</p:attrName>
                                        </p:attrNameLst>
                                      </p:cBhvr>
                                      <p:to>
                                        <p:strVal val="visible"/>
                                      </p:to>
                                    </p:set>
                                    <p:anim calcmode="lin" valueType="num">
                                      <p:cBhvr additive="base">
                                        <p:cTn id="74" dur="1000" fill="hold"/>
                                        <p:tgtEl>
                                          <p:spTgt spid="93189">
                                            <p:txEl>
                                              <p:pRg st="0" end="0"/>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93189">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12500"/>
                            </p:stCondLst>
                            <p:childTnLst>
                              <p:par>
                                <p:cTn id="77" presetID="2" presetClass="entr" presetSubtype="4" fill="hold" nodeType="afterEffect">
                                  <p:stCondLst>
                                    <p:cond delay="0"/>
                                  </p:stCondLst>
                                  <p:childTnLst>
                                    <p:set>
                                      <p:cBhvr>
                                        <p:cTn id="78" dur="1" fill="hold">
                                          <p:stCondLst>
                                            <p:cond delay="0"/>
                                          </p:stCondLst>
                                        </p:cTn>
                                        <p:tgtEl>
                                          <p:spTgt spid="93189">
                                            <p:txEl>
                                              <p:pRg st="1" end="1"/>
                                            </p:txEl>
                                          </p:spTgt>
                                        </p:tgtEl>
                                        <p:attrNameLst>
                                          <p:attrName>style.visibility</p:attrName>
                                        </p:attrNameLst>
                                      </p:cBhvr>
                                      <p:to>
                                        <p:strVal val="visible"/>
                                      </p:to>
                                    </p:set>
                                    <p:anim calcmode="lin" valueType="num">
                                      <p:cBhvr additive="base">
                                        <p:cTn id="79" dur="1000" fill="hold"/>
                                        <p:tgtEl>
                                          <p:spTgt spid="93189">
                                            <p:txEl>
                                              <p:pRg st="1" end="1"/>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93189">
                                            <p:txEl>
                                              <p:pRg st="1" end="1"/>
                                            </p:txEl>
                                          </p:spTgt>
                                        </p:tgtEl>
                                        <p:attrNameLst>
                                          <p:attrName>ppt_y</p:attrName>
                                        </p:attrNameLst>
                                      </p:cBhvr>
                                      <p:tavLst>
                                        <p:tav tm="0">
                                          <p:val>
                                            <p:strVal val="1+#ppt_h/2"/>
                                          </p:val>
                                        </p:tav>
                                        <p:tav tm="100000">
                                          <p:val>
                                            <p:strVal val="#ppt_y"/>
                                          </p:val>
                                        </p:tav>
                                      </p:tavLst>
                                    </p:anim>
                                  </p:childTnLst>
                                </p:cTn>
                              </p:par>
                            </p:childTnLst>
                          </p:cTn>
                        </p:par>
                        <p:par>
                          <p:cTn id="81" fill="hold">
                            <p:stCondLst>
                              <p:cond delay="13500"/>
                            </p:stCondLst>
                            <p:childTnLst>
                              <p:par>
                                <p:cTn id="82" presetID="2" presetClass="entr" presetSubtype="4" fill="hold" nodeType="afterEffect">
                                  <p:stCondLst>
                                    <p:cond delay="0"/>
                                  </p:stCondLst>
                                  <p:childTnLst>
                                    <p:set>
                                      <p:cBhvr>
                                        <p:cTn id="83" dur="1" fill="hold">
                                          <p:stCondLst>
                                            <p:cond delay="0"/>
                                          </p:stCondLst>
                                        </p:cTn>
                                        <p:tgtEl>
                                          <p:spTgt spid="93189">
                                            <p:txEl>
                                              <p:pRg st="2" end="2"/>
                                            </p:txEl>
                                          </p:spTgt>
                                        </p:tgtEl>
                                        <p:attrNameLst>
                                          <p:attrName>style.visibility</p:attrName>
                                        </p:attrNameLst>
                                      </p:cBhvr>
                                      <p:to>
                                        <p:strVal val="visible"/>
                                      </p:to>
                                    </p:set>
                                    <p:anim calcmode="lin" valueType="num">
                                      <p:cBhvr additive="base">
                                        <p:cTn id="84" dur="1000" fill="hold"/>
                                        <p:tgtEl>
                                          <p:spTgt spid="93189">
                                            <p:txEl>
                                              <p:pRg st="2" end="2"/>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93189">
                                            <p:txEl>
                                              <p:pRg st="2" end="2"/>
                                            </p:txEl>
                                          </p:spTgt>
                                        </p:tgtEl>
                                        <p:attrNameLst>
                                          <p:attrName>ppt_y</p:attrName>
                                        </p:attrNameLst>
                                      </p:cBhvr>
                                      <p:tavLst>
                                        <p:tav tm="0">
                                          <p:val>
                                            <p:strVal val="1+#ppt_h/2"/>
                                          </p:val>
                                        </p:tav>
                                        <p:tav tm="100000">
                                          <p:val>
                                            <p:strVal val="#ppt_y"/>
                                          </p:val>
                                        </p:tav>
                                      </p:tavLst>
                                    </p:anim>
                                  </p:childTnLst>
                                </p:cTn>
                              </p:par>
                            </p:childTnLst>
                          </p:cTn>
                        </p:par>
                        <p:par>
                          <p:cTn id="86" fill="hold">
                            <p:stCondLst>
                              <p:cond delay="14500"/>
                            </p:stCondLst>
                            <p:childTnLst>
                              <p:par>
                                <p:cTn id="87" presetID="2" presetClass="entr" presetSubtype="4" fill="hold" nodeType="afterEffect">
                                  <p:stCondLst>
                                    <p:cond delay="0"/>
                                  </p:stCondLst>
                                  <p:childTnLst>
                                    <p:set>
                                      <p:cBhvr>
                                        <p:cTn id="88" dur="1" fill="hold">
                                          <p:stCondLst>
                                            <p:cond delay="0"/>
                                          </p:stCondLst>
                                        </p:cTn>
                                        <p:tgtEl>
                                          <p:spTgt spid="93189">
                                            <p:txEl>
                                              <p:pRg st="3" end="3"/>
                                            </p:txEl>
                                          </p:spTgt>
                                        </p:tgtEl>
                                        <p:attrNameLst>
                                          <p:attrName>style.visibility</p:attrName>
                                        </p:attrNameLst>
                                      </p:cBhvr>
                                      <p:to>
                                        <p:strVal val="visible"/>
                                      </p:to>
                                    </p:set>
                                    <p:anim calcmode="lin" valueType="num">
                                      <p:cBhvr additive="base">
                                        <p:cTn id="89" dur="1000" fill="hold"/>
                                        <p:tgtEl>
                                          <p:spTgt spid="93189">
                                            <p:txEl>
                                              <p:pRg st="3" end="3"/>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93189">
                                            <p:txEl>
                                              <p:pRg st="3" end="3"/>
                                            </p:txEl>
                                          </p:spTgt>
                                        </p:tgtEl>
                                        <p:attrNameLst>
                                          <p:attrName>ppt_y</p:attrName>
                                        </p:attrNameLst>
                                      </p:cBhvr>
                                      <p:tavLst>
                                        <p:tav tm="0">
                                          <p:val>
                                            <p:strVal val="1+#ppt_h/2"/>
                                          </p:val>
                                        </p:tav>
                                        <p:tav tm="100000">
                                          <p:val>
                                            <p:strVal val="#ppt_y"/>
                                          </p:val>
                                        </p:tav>
                                      </p:tavLst>
                                    </p:anim>
                                  </p:childTnLst>
                                </p:cTn>
                              </p:par>
                            </p:childTnLst>
                          </p:cTn>
                        </p:par>
                        <p:par>
                          <p:cTn id="91" fill="hold">
                            <p:stCondLst>
                              <p:cond delay="15500"/>
                            </p:stCondLst>
                            <p:childTnLst>
                              <p:par>
                                <p:cTn id="92" presetID="2" presetClass="entr" presetSubtype="4" fill="hold" nodeType="afterEffect">
                                  <p:stCondLst>
                                    <p:cond delay="0"/>
                                  </p:stCondLst>
                                  <p:childTnLst>
                                    <p:set>
                                      <p:cBhvr>
                                        <p:cTn id="93" dur="1" fill="hold">
                                          <p:stCondLst>
                                            <p:cond delay="0"/>
                                          </p:stCondLst>
                                        </p:cTn>
                                        <p:tgtEl>
                                          <p:spTgt spid="93189">
                                            <p:txEl>
                                              <p:pRg st="4" end="4"/>
                                            </p:txEl>
                                          </p:spTgt>
                                        </p:tgtEl>
                                        <p:attrNameLst>
                                          <p:attrName>style.visibility</p:attrName>
                                        </p:attrNameLst>
                                      </p:cBhvr>
                                      <p:to>
                                        <p:strVal val="visible"/>
                                      </p:to>
                                    </p:set>
                                    <p:anim calcmode="lin" valueType="num">
                                      <p:cBhvr additive="base">
                                        <p:cTn id="94" dur="1000" fill="hold"/>
                                        <p:tgtEl>
                                          <p:spTgt spid="93189">
                                            <p:txEl>
                                              <p:pRg st="4" end="4"/>
                                            </p:txEl>
                                          </p:spTgt>
                                        </p:tgtEl>
                                        <p:attrNameLst>
                                          <p:attrName>ppt_x</p:attrName>
                                        </p:attrNameLst>
                                      </p:cBhvr>
                                      <p:tavLst>
                                        <p:tav tm="0">
                                          <p:val>
                                            <p:strVal val="#ppt_x"/>
                                          </p:val>
                                        </p:tav>
                                        <p:tav tm="100000">
                                          <p:val>
                                            <p:strVal val="#ppt_x"/>
                                          </p:val>
                                        </p:tav>
                                      </p:tavLst>
                                    </p:anim>
                                    <p:anim calcmode="lin" valueType="num">
                                      <p:cBhvr additive="base">
                                        <p:cTn id="95" dur="1000" fill="hold"/>
                                        <p:tgtEl>
                                          <p:spTgt spid="93189">
                                            <p:txEl>
                                              <p:pRg st="4" end="4"/>
                                            </p:txEl>
                                          </p:spTgt>
                                        </p:tgtEl>
                                        <p:attrNameLst>
                                          <p:attrName>ppt_y</p:attrName>
                                        </p:attrNameLst>
                                      </p:cBhvr>
                                      <p:tavLst>
                                        <p:tav tm="0">
                                          <p:val>
                                            <p:strVal val="1+#ppt_h/2"/>
                                          </p:val>
                                        </p:tav>
                                        <p:tav tm="100000">
                                          <p:val>
                                            <p:strVal val="#ppt_y"/>
                                          </p:val>
                                        </p:tav>
                                      </p:tavLst>
                                    </p:anim>
                                  </p:childTnLst>
                                </p:cTn>
                              </p:par>
                            </p:childTnLst>
                          </p:cTn>
                        </p:par>
                        <p:par>
                          <p:cTn id="96" fill="hold">
                            <p:stCondLst>
                              <p:cond delay="16500"/>
                            </p:stCondLst>
                            <p:childTnLst>
                              <p:par>
                                <p:cTn id="97" presetID="2" presetClass="entr" presetSubtype="4" fill="hold" nodeType="afterEffect">
                                  <p:stCondLst>
                                    <p:cond delay="0"/>
                                  </p:stCondLst>
                                  <p:childTnLst>
                                    <p:set>
                                      <p:cBhvr>
                                        <p:cTn id="98" dur="1" fill="hold">
                                          <p:stCondLst>
                                            <p:cond delay="0"/>
                                          </p:stCondLst>
                                        </p:cTn>
                                        <p:tgtEl>
                                          <p:spTgt spid="93189">
                                            <p:txEl>
                                              <p:pRg st="5" end="5"/>
                                            </p:txEl>
                                          </p:spTgt>
                                        </p:tgtEl>
                                        <p:attrNameLst>
                                          <p:attrName>style.visibility</p:attrName>
                                        </p:attrNameLst>
                                      </p:cBhvr>
                                      <p:to>
                                        <p:strVal val="visible"/>
                                      </p:to>
                                    </p:set>
                                    <p:anim calcmode="lin" valueType="num">
                                      <p:cBhvr additive="base">
                                        <p:cTn id="99" dur="1000" fill="hold"/>
                                        <p:tgtEl>
                                          <p:spTgt spid="93189">
                                            <p:txEl>
                                              <p:pRg st="5" end="5"/>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93189">
                                            <p:txEl>
                                              <p:pRg st="5" end="5"/>
                                            </p:txEl>
                                          </p:spTgt>
                                        </p:tgtEl>
                                        <p:attrNameLst>
                                          <p:attrName>ppt_y</p:attrName>
                                        </p:attrNameLst>
                                      </p:cBhvr>
                                      <p:tavLst>
                                        <p:tav tm="0">
                                          <p:val>
                                            <p:strVal val="1+#ppt_h/2"/>
                                          </p:val>
                                        </p:tav>
                                        <p:tav tm="100000">
                                          <p:val>
                                            <p:strVal val="#ppt_y"/>
                                          </p:val>
                                        </p:tav>
                                      </p:tavLst>
                                    </p:anim>
                                  </p:childTnLst>
                                </p:cTn>
                              </p:par>
                            </p:childTnLst>
                          </p:cTn>
                        </p:par>
                        <p:par>
                          <p:cTn id="101" fill="hold">
                            <p:stCondLst>
                              <p:cond delay="17500"/>
                            </p:stCondLst>
                            <p:childTnLst>
                              <p:par>
                                <p:cTn id="102" presetID="2" presetClass="entr" presetSubtype="4" fill="hold" nodeType="afterEffect">
                                  <p:stCondLst>
                                    <p:cond delay="0"/>
                                  </p:stCondLst>
                                  <p:childTnLst>
                                    <p:set>
                                      <p:cBhvr>
                                        <p:cTn id="103" dur="1" fill="hold">
                                          <p:stCondLst>
                                            <p:cond delay="0"/>
                                          </p:stCondLst>
                                        </p:cTn>
                                        <p:tgtEl>
                                          <p:spTgt spid="93189">
                                            <p:txEl>
                                              <p:pRg st="6" end="6"/>
                                            </p:txEl>
                                          </p:spTgt>
                                        </p:tgtEl>
                                        <p:attrNameLst>
                                          <p:attrName>style.visibility</p:attrName>
                                        </p:attrNameLst>
                                      </p:cBhvr>
                                      <p:to>
                                        <p:strVal val="visible"/>
                                      </p:to>
                                    </p:set>
                                    <p:anim calcmode="lin" valueType="num">
                                      <p:cBhvr additive="base">
                                        <p:cTn id="104" dur="1000" fill="hold"/>
                                        <p:tgtEl>
                                          <p:spTgt spid="93189">
                                            <p:txEl>
                                              <p:pRg st="6" end="6"/>
                                            </p:txEl>
                                          </p:spTgt>
                                        </p:tgtEl>
                                        <p:attrNameLst>
                                          <p:attrName>ppt_x</p:attrName>
                                        </p:attrNameLst>
                                      </p:cBhvr>
                                      <p:tavLst>
                                        <p:tav tm="0">
                                          <p:val>
                                            <p:strVal val="#ppt_x"/>
                                          </p:val>
                                        </p:tav>
                                        <p:tav tm="100000">
                                          <p:val>
                                            <p:strVal val="#ppt_x"/>
                                          </p:val>
                                        </p:tav>
                                      </p:tavLst>
                                    </p:anim>
                                    <p:anim calcmode="lin" valueType="num">
                                      <p:cBhvr additive="base">
                                        <p:cTn id="105" dur="1000" fill="hold"/>
                                        <p:tgtEl>
                                          <p:spTgt spid="93189">
                                            <p:txEl>
                                              <p:pRg st="6" end="6"/>
                                            </p:txEl>
                                          </p:spTgt>
                                        </p:tgtEl>
                                        <p:attrNameLst>
                                          <p:attrName>ppt_y</p:attrName>
                                        </p:attrNameLst>
                                      </p:cBhvr>
                                      <p:tavLst>
                                        <p:tav tm="0">
                                          <p:val>
                                            <p:strVal val="1+#ppt_h/2"/>
                                          </p:val>
                                        </p:tav>
                                        <p:tav tm="100000">
                                          <p:val>
                                            <p:strVal val="#ppt_y"/>
                                          </p:val>
                                        </p:tav>
                                      </p:tavLst>
                                    </p:anim>
                                  </p:childTnLst>
                                </p:cTn>
                              </p:par>
                            </p:childTnLst>
                          </p:cTn>
                        </p:par>
                        <p:par>
                          <p:cTn id="106" fill="hold">
                            <p:stCondLst>
                              <p:cond delay="18500"/>
                            </p:stCondLst>
                            <p:childTnLst>
                              <p:par>
                                <p:cTn id="107" presetID="2" presetClass="entr" presetSubtype="4" fill="hold" nodeType="afterEffect">
                                  <p:stCondLst>
                                    <p:cond delay="0"/>
                                  </p:stCondLst>
                                  <p:childTnLst>
                                    <p:set>
                                      <p:cBhvr>
                                        <p:cTn id="108" dur="1" fill="hold">
                                          <p:stCondLst>
                                            <p:cond delay="0"/>
                                          </p:stCondLst>
                                        </p:cTn>
                                        <p:tgtEl>
                                          <p:spTgt spid="93189">
                                            <p:txEl>
                                              <p:pRg st="7" end="7"/>
                                            </p:txEl>
                                          </p:spTgt>
                                        </p:tgtEl>
                                        <p:attrNameLst>
                                          <p:attrName>style.visibility</p:attrName>
                                        </p:attrNameLst>
                                      </p:cBhvr>
                                      <p:to>
                                        <p:strVal val="visible"/>
                                      </p:to>
                                    </p:set>
                                    <p:anim calcmode="lin" valueType="num">
                                      <p:cBhvr additive="base">
                                        <p:cTn id="109" dur="1000" fill="hold"/>
                                        <p:tgtEl>
                                          <p:spTgt spid="93189">
                                            <p:txEl>
                                              <p:pRg st="7" end="7"/>
                                            </p:txEl>
                                          </p:spTgt>
                                        </p:tgtEl>
                                        <p:attrNameLst>
                                          <p:attrName>ppt_x</p:attrName>
                                        </p:attrNameLst>
                                      </p:cBhvr>
                                      <p:tavLst>
                                        <p:tav tm="0">
                                          <p:val>
                                            <p:strVal val="#ppt_x"/>
                                          </p:val>
                                        </p:tav>
                                        <p:tav tm="100000">
                                          <p:val>
                                            <p:strVal val="#ppt_x"/>
                                          </p:val>
                                        </p:tav>
                                      </p:tavLst>
                                    </p:anim>
                                    <p:anim calcmode="lin" valueType="num">
                                      <p:cBhvr additive="base">
                                        <p:cTn id="110" dur="1000" fill="hold"/>
                                        <p:tgtEl>
                                          <p:spTgt spid="93189">
                                            <p:txEl>
                                              <p:pRg st="7" end="7"/>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19500"/>
                            </p:stCondLst>
                            <p:childTnLst>
                              <p:par>
                                <p:cTn id="112" presetID="2" presetClass="entr" presetSubtype="4" fill="hold" nodeType="afterEffect">
                                  <p:stCondLst>
                                    <p:cond delay="0"/>
                                  </p:stCondLst>
                                  <p:childTnLst>
                                    <p:set>
                                      <p:cBhvr>
                                        <p:cTn id="113" dur="1" fill="hold">
                                          <p:stCondLst>
                                            <p:cond delay="0"/>
                                          </p:stCondLst>
                                        </p:cTn>
                                        <p:tgtEl>
                                          <p:spTgt spid="93189">
                                            <p:txEl>
                                              <p:pRg st="8" end="8"/>
                                            </p:txEl>
                                          </p:spTgt>
                                        </p:tgtEl>
                                        <p:attrNameLst>
                                          <p:attrName>style.visibility</p:attrName>
                                        </p:attrNameLst>
                                      </p:cBhvr>
                                      <p:to>
                                        <p:strVal val="visible"/>
                                      </p:to>
                                    </p:set>
                                    <p:anim calcmode="lin" valueType="num">
                                      <p:cBhvr additive="base">
                                        <p:cTn id="114" dur="1000" fill="hold"/>
                                        <p:tgtEl>
                                          <p:spTgt spid="93189">
                                            <p:txEl>
                                              <p:pRg st="8" end="8"/>
                                            </p:txEl>
                                          </p:spTgt>
                                        </p:tgtEl>
                                        <p:attrNameLst>
                                          <p:attrName>ppt_x</p:attrName>
                                        </p:attrNameLst>
                                      </p:cBhvr>
                                      <p:tavLst>
                                        <p:tav tm="0">
                                          <p:val>
                                            <p:strVal val="#ppt_x"/>
                                          </p:val>
                                        </p:tav>
                                        <p:tav tm="100000">
                                          <p:val>
                                            <p:strVal val="#ppt_x"/>
                                          </p:val>
                                        </p:tav>
                                      </p:tavLst>
                                    </p:anim>
                                    <p:anim calcmode="lin" valueType="num">
                                      <p:cBhvr additive="base">
                                        <p:cTn id="115" dur="1000" fill="hold"/>
                                        <p:tgtEl>
                                          <p:spTgt spid="93189">
                                            <p:txEl>
                                              <p:pRg st="8" end="8"/>
                                            </p:txEl>
                                          </p:spTgt>
                                        </p:tgtEl>
                                        <p:attrNameLst>
                                          <p:attrName>ppt_y</p:attrName>
                                        </p:attrNameLst>
                                      </p:cBhvr>
                                      <p:tavLst>
                                        <p:tav tm="0">
                                          <p:val>
                                            <p:strVal val="1+#ppt_h/2"/>
                                          </p:val>
                                        </p:tav>
                                        <p:tav tm="100000">
                                          <p:val>
                                            <p:strVal val="#ppt_y"/>
                                          </p:val>
                                        </p:tav>
                                      </p:tavLst>
                                    </p:anim>
                                  </p:childTnLst>
                                </p:cTn>
                              </p:par>
                            </p:childTnLst>
                          </p:cTn>
                        </p:par>
                        <p:par>
                          <p:cTn id="116" fill="hold">
                            <p:stCondLst>
                              <p:cond delay="20500"/>
                            </p:stCondLst>
                            <p:childTnLst>
                              <p:par>
                                <p:cTn id="117" presetID="2" presetClass="entr" presetSubtype="4" fill="hold" nodeType="afterEffect">
                                  <p:stCondLst>
                                    <p:cond delay="0"/>
                                  </p:stCondLst>
                                  <p:childTnLst>
                                    <p:set>
                                      <p:cBhvr>
                                        <p:cTn id="118" dur="1" fill="hold">
                                          <p:stCondLst>
                                            <p:cond delay="0"/>
                                          </p:stCondLst>
                                        </p:cTn>
                                        <p:tgtEl>
                                          <p:spTgt spid="93189">
                                            <p:txEl>
                                              <p:pRg st="9" end="9"/>
                                            </p:txEl>
                                          </p:spTgt>
                                        </p:tgtEl>
                                        <p:attrNameLst>
                                          <p:attrName>style.visibility</p:attrName>
                                        </p:attrNameLst>
                                      </p:cBhvr>
                                      <p:to>
                                        <p:strVal val="visible"/>
                                      </p:to>
                                    </p:set>
                                    <p:anim calcmode="lin" valueType="num">
                                      <p:cBhvr additive="base">
                                        <p:cTn id="119" dur="1000" fill="hold"/>
                                        <p:tgtEl>
                                          <p:spTgt spid="93189">
                                            <p:txEl>
                                              <p:pRg st="9" end="9"/>
                                            </p:txEl>
                                          </p:spTgt>
                                        </p:tgtEl>
                                        <p:attrNameLst>
                                          <p:attrName>ppt_x</p:attrName>
                                        </p:attrNameLst>
                                      </p:cBhvr>
                                      <p:tavLst>
                                        <p:tav tm="0">
                                          <p:val>
                                            <p:strVal val="#ppt_x"/>
                                          </p:val>
                                        </p:tav>
                                        <p:tav tm="100000">
                                          <p:val>
                                            <p:strVal val="#ppt_x"/>
                                          </p:val>
                                        </p:tav>
                                      </p:tavLst>
                                    </p:anim>
                                    <p:anim calcmode="lin" valueType="num">
                                      <p:cBhvr additive="base">
                                        <p:cTn id="120" dur="1000" fill="hold"/>
                                        <p:tgtEl>
                                          <p:spTgt spid="9318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1693" y="404446"/>
            <a:ext cx="11500338" cy="808892"/>
          </a:xfrm>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Conceptual Links to Hebrew Wisdom</a:t>
            </a:r>
          </a:p>
        </p:txBody>
      </p:sp>
      <p:sp>
        <p:nvSpPr>
          <p:cNvPr id="95236" name="Rectangle 4"/>
          <p:cNvSpPr>
            <a:spLocks noGrp="1" noChangeArrowheads="1"/>
          </p:cNvSpPr>
          <p:nvPr>
            <p:ph type="body" sz="half" idx="1"/>
          </p:nvPr>
        </p:nvSpPr>
        <p:spPr>
          <a:xfrm>
            <a:off x="1752600" y="1600200"/>
            <a:ext cx="4267200" cy="4953000"/>
          </a:xfrm>
          <a:solidFill>
            <a:srgbClr val="002142"/>
          </a:solidFill>
          <a:ln w="12700">
            <a:solidFill>
              <a:schemeClr val="tx1"/>
            </a:solidFill>
            <a:miter lim="800000"/>
            <a:headEnd/>
            <a:tailEnd/>
          </a:ln>
        </p:spPr>
        <p:txBody>
          <a:bodyPr/>
          <a:lstStyle/>
          <a:p>
            <a:pPr eaLnBrk="1" hangingPunct="1"/>
            <a:r>
              <a:rPr lang="en-US" altLang="en-US" sz="2400" i="1" dirty="0">
                <a:solidFill>
                  <a:schemeClr val="bg1"/>
                </a:solidFill>
                <a:latin typeface="Comic Sans MS" panose="030F0702030302020204" pitchFamily="66" charset="0"/>
              </a:rPr>
              <a:t>God does not tempt (1:13; Sirach 15:11-12)</a:t>
            </a:r>
          </a:p>
          <a:p>
            <a:pPr eaLnBrk="1" hangingPunct="1"/>
            <a:r>
              <a:rPr lang="en-US" altLang="en-US" sz="2400" i="1" dirty="0">
                <a:solidFill>
                  <a:schemeClr val="bg1"/>
                </a:solidFill>
                <a:latin typeface="Comic Sans MS" panose="030F0702030302020204" pitchFamily="66" charset="0"/>
              </a:rPr>
              <a:t>Be quick to listen, slow to speak (1:19a; Sirach 5:11)</a:t>
            </a:r>
          </a:p>
          <a:p>
            <a:pPr eaLnBrk="1" hangingPunct="1"/>
            <a:r>
              <a:rPr lang="en-US" altLang="en-US" sz="2400" i="1" dirty="0">
                <a:solidFill>
                  <a:schemeClr val="bg1"/>
                </a:solidFill>
                <a:latin typeface="Comic Sans MS" panose="030F0702030302020204" pitchFamily="66" charset="0"/>
              </a:rPr>
              <a:t>Be slow to anger (2:6: Pro. 14:21)</a:t>
            </a:r>
          </a:p>
          <a:p>
            <a:pPr eaLnBrk="1" hangingPunct="1"/>
            <a:r>
              <a:rPr lang="en-US" altLang="en-US" sz="2400" i="1" dirty="0">
                <a:solidFill>
                  <a:schemeClr val="bg1"/>
                </a:solidFill>
                <a:latin typeface="Comic Sans MS" panose="030F0702030302020204" pitchFamily="66" charset="0"/>
              </a:rPr>
              <a:t>The poor should be cared for (2:6; Pro. 14:21)</a:t>
            </a:r>
          </a:p>
          <a:p>
            <a:pPr eaLnBrk="1" hangingPunct="1"/>
            <a:r>
              <a:rPr lang="en-US" altLang="en-US" sz="2400" i="1" dirty="0">
                <a:solidFill>
                  <a:schemeClr val="bg1"/>
                </a:solidFill>
                <a:latin typeface="Comic Sans MS" panose="030F0702030302020204" pitchFamily="66" charset="0"/>
              </a:rPr>
              <a:t>Words are destructive (3:6; Pro. 16:27; Sirach 28:11-12)</a:t>
            </a:r>
          </a:p>
        </p:txBody>
      </p:sp>
      <p:sp>
        <p:nvSpPr>
          <p:cNvPr id="95237" name="Rectangle 5"/>
          <p:cNvSpPr>
            <a:spLocks noGrp="1" noChangeArrowheads="1"/>
          </p:cNvSpPr>
          <p:nvPr>
            <p:ph type="body" sz="half" idx="2"/>
          </p:nvPr>
        </p:nvSpPr>
        <p:spPr>
          <a:xfrm>
            <a:off x="6172200" y="1600200"/>
            <a:ext cx="4267200" cy="4953000"/>
          </a:xfrm>
          <a:solidFill>
            <a:srgbClr val="002142"/>
          </a:solidFill>
          <a:ln w="12700">
            <a:solidFill>
              <a:schemeClr val="tx1"/>
            </a:solidFill>
            <a:miter lim="800000"/>
            <a:headEnd/>
            <a:tailEnd/>
          </a:ln>
        </p:spPr>
        <p:txBody>
          <a:bodyPr/>
          <a:lstStyle/>
          <a:p>
            <a:pPr eaLnBrk="1" hangingPunct="1">
              <a:lnSpc>
                <a:spcPct val="90000"/>
              </a:lnSpc>
            </a:pPr>
            <a:r>
              <a:rPr lang="en-US" altLang="en-US" sz="2400" i="1" dirty="0">
                <a:solidFill>
                  <a:schemeClr val="bg1"/>
                </a:solidFill>
                <a:latin typeface="Comic Sans MS" panose="030F0702030302020204" pitchFamily="66" charset="0"/>
              </a:rPr>
              <a:t>The tongue is dangerous (3:9-12; Sirach 28:13-26)</a:t>
            </a:r>
          </a:p>
          <a:p>
            <a:pPr eaLnBrk="1" hangingPunct="1">
              <a:lnSpc>
                <a:spcPct val="90000"/>
              </a:lnSpc>
            </a:pPr>
            <a:r>
              <a:rPr lang="en-US" altLang="en-US" sz="2400" i="1" dirty="0">
                <a:solidFill>
                  <a:schemeClr val="bg1"/>
                </a:solidFill>
                <a:latin typeface="Comic Sans MS" panose="030F0702030302020204" pitchFamily="66" charset="0"/>
              </a:rPr>
              <a:t>God opposes the proud (2:6; Pro. 14:21)</a:t>
            </a:r>
          </a:p>
          <a:p>
            <a:pPr eaLnBrk="1" hangingPunct="1">
              <a:lnSpc>
                <a:spcPct val="90000"/>
              </a:lnSpc>
            </a:pPr>
            <a:r>
              <a:rPr lang="en-US" altLang="en-US" sz="2400" i="1" dirty="0">
                <a:solidFill>
                  <a:schemeClr val="bg1"/>
                </a:solidFill>
                <a:latin typeface="Comic Sans MS" panose="030F0702030302020204" pitchFamily="66" charset="0"/>
              </a:rPr>
              <a:t>Tomorrow is beyond human control (4:13-14; Pro. 27:1)</a:t>
            </a:r>
          </a:p>
          <a:p>
            <a:pPr eaLnBrk="1" hangingPunct="1">
              <a:lnSpc>
                <a:spcPct val="90000"/>
              </a:lnSpc>
            </a:pPr>
            <a:r>
              <a:rPr lang="en-US" altLang="en-US" sz="2400" i="1" dirty="0">
                <a:solidFill>
                  <a:schemeClr val="bg1"/>
                </a:solidFill>
                <a:latin typeface="Comic Sans MS" panose="030F0702030302020204" pitchFamily="66" charset="0"/>
              </a:rPr>
              <a:t>Oaths do not enhance truth (5:12; Sirach 23:9-11)</a:t>
            </a:r>
          </a:p>
          <a:p>
            <a:pPr eaLnBrk="1" hangingPunct="1">
              <a:lnSpc>
                <a:spcPct val="90000"/>
              </a:lnSpc>
            </a:pPr>
            <a:r>
              <a:rPr lang="en-US" altLang="en-US" sz="2400" i="1" dirty="0">
                <a:solidFill>
                  <a:schemeClr val="bg1"/>
                </a:solidFill>
                <a:latin typeface="Comic Sans MS" panose="030F0702030302020204" pitchFamily="66" charset="0"/>
              </a:rPr>
              <a:t>Offense calls for restoration (5:20; Pro. 10:12)</a:t>
            </a:r>
          </a:p>
        </p:txBody>
      </p:sp>
    </p:spTree>
    <p:extLst>
      <p:ext uri="{BB962C8B-B14F-4D97-AF65-F5344CB8AC3E}">
        <p14:creationId xmlns:p14="http://schemas.microsoft.com/office/powerpoint/2010/main" val="150078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anim calcmode="lin" valueType="num">
                                      <p:cBhvr>
                                        <p:cTn id="7" dur="500" fill="hold"/>
                                        <p:tgtEl>
                                          <p:spTgt spid="9523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523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523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52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95236">
                                            <p:txEl>
                                              <p:pRg st="1" end="1"/>
                                            </p:txEl>
                                          </p:spTgt>
                                        </p:tgtEl>
                                        <p:attrNameLst>
                                          <p:attrName>style.visibility</p:attrName>
                                        </p:attrNameLst>
                                      </p:cBhvr>
                                      <p:to>
                                        <p:strVal val="visible"/>
                                      </p:to>
                                    </p:set>
                                    <p:anim calcmode="lin" valueType="num">
                                      <p:cBhvr>
                                        <p:cTn id="15" dur="500" fill="hold"/>
                                        <p:tgtEl>
                                          <p:spTgt spid="9523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523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523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52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95236">
                                            <p:txEl>
                                              <p:pRg st="2" end="2"/>
                                            </p:txEl>
                                          </p:spTgt>
                                        </p:tgtEl>
                                        <p:attrNameLst>
                                          <p:attrName>style.visibility</p:attrName>
                                        </p:attrNameLst>
                                      </p:cBhvr>
                                      <p:to>
                                        <p:strVal val="visible"/>
                                      </p:to>
                                    </p:set>
                                    <p:anim calcmode="lin" valueType="num">
                                      <p:cBhvr>
                                        <p:cTn id="23" dur="500" fill="hold"/>
                                        <p:tgtEl>
                                          <p:spTgt spid="9523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523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523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52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95236">
                                            <p:txEl>
                                              <p:pRg st="3" end="3"/>
                                            </p:txEl>
                                          </p:spTgt>
                                        </p:tgtEl>
                                        <p:attrNameLst>
                                          <p:attrName>style.visibility</p:attrName>
                                        </p:attrNameLst>
                                      </p:cBhvr>
                                      <p:to>
                                        <p:strVal val="visible"/>
                                      </p:to>
                                    </p:set>
                                    <p:anim calcmode="lin" valueType="num">
                                      <p:cBhvr>
                                        <p:cTn id="31" dur="500" fill="hold"/>
                                        <p:tgtEl>
                                          <p:spTgt spid="9523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523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523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52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95236">
                                            <p:txEl>
                                              <p:pRg st="4" end="4"/>
                                            </p:txEl>
                                          </p:spTgt>
                                        </p:tgtEl>
                                        <p:attrNameLst>
                                          <p:attrName>style.visibility</p:attrName>
                                        </p:attrNameLst>
                                      </p:cBhvr>
                                      <p:to>
                                        <p:strVal val="visible"/>
                                      </p:to>
                                    </p:set>
                                    <p:anim calcmode="lin" valueType="num">
                                      <p:cBhvr>
                                        <p:cTn id="39" dur="500" fill="hold"/>
                                        <p:tgtEl>
                                          <p:spTgt spid="9523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523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523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523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95237">
                                            <p:txEl>
                                              <p:pRg st="0" end="0"/>
                                            </p:txEl>
                                          </p:spTgt>
                                        </p:tgtEl>
                                        <p:attrNameLst>
                                          <p:attrName>style.visibility</p:attrName>
                                        </p:attrNameLst>
                                      </p:cBhvr>
                                      <p:to>
                                        <p:strVal val="visible"/>
                                      </p:to>
                                    </p:set>
                                    <p:anim calcmode="lin" valueType="num">
                                      <p:cBhvr>
                                        <p:cTn id="47" dur="500" fill="hold"/>
                                        <p:tgtEl>
                                          <p:spTgt spid="9523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9523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9523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952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95237">
                                            <p:txEl>
                                              <p:pRg st="1" end="1"/>
                                            </p:txEl>
                                          </p:spTgt>
                                        </p:tgtEl>
                                        <p:attrNameLst>
                                          <p:attrName>style.visibility</p:attrName>
                                        </p:attrNameLst>
                                      </p:cBhvr>
                                      <p:to>
                                        <p:strVal val="visible"/>
                                      </p:to>
                                    </p:set>
                                    <p:anim calcmode="lin" valueType="num">
                                      <p:cBhvr>
                                        <p:cTn id="55" dur="500" fill="hold"/>
                                        <p:tgtEl>
                                          <p:spTgt spid="9523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9523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9523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952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95237">
                                            <p:txEl>
                                              <p:pRg st="2" end="2"/>
                                            </p:txEl>
                                          </p:spTgt>
                                        </p:tgtEl>
                                        <p:attrNameLst>
                                          <p:attrName>style.visibility</p:attrName>
                                        </p:attrNameLst>
                                      </p:cBhvr>
                                      <p:to>
                                        <p:strVal val="visible"/>
                                      </p:to>
                                    </p:set>
                                    <p:anim calcmode="lin" valueType="num">
                                      <p:cBhvr>
                                        <p:cTn id="63" dur="500" fill="hold"/>
                                        <p:tgtEl>
                                          <p:spTgt spid="9523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9523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9523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952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95237">
                                            <p:txEl>
                                              <p:pRg st="3" end="3"/>
                                            </p:txEl>
                                          </p:spTgt>
                                        </p:tgtEl>
                                        <p:attrNameLst>
                                          <p:attrName>style.visibility</p:attrName>
                                        </p:attrNameLst>
                                      </p:cBhvr>
                                      <p:to>
                                        <p:strVal val="visible"/>
                                      </p:to>
                                    </p:set>
                                    <p:anim calcmode="lin" valueType="num">
                                      <p:cBhvr>
                                        <p:cTn id="71" dur="500" fill="hold"/>
                                        <p:tgtEl>
                                          <p:spTgt spid="9523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9523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9523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952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95237">
                                            <p:txEl>
                                              <p:pRg st="4" end="4"/>
                                            </p:txEl>
                                          </p:spTgt>
                                        </p:tgtEl>
                                        <p:attrNameLst>
                                          <p:attrName>style.visibility</p:attrName>
                                        </p:attrNameLst>
                                      </p:cBhvr>
                                      <p:to>
                                        <p:strVal val="visible"/>
                                      </p:to>
                                    </p:set>
                                    <p:anim calcmode="lin" valueType="num">
                                      <p:cBhvr>
                                        <p:cTn id="79" dur="500" fill="hold"/>
                                        <p:tgtEl>
                                          <p:spTgt spid="9523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9523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9523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9523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49387" y="375792"/>
            <a:ext cx="8761413" cy="706964"/>
          </a:xfrm>
        </p:spPr>
        <p:txBody>
          <a:bodyPr/>
          <a:lstStyle/>
          <a:p>
            <a:pPr algn="l" eaLnBrk="1" hangingPunct="1"/>
            <a:r>
              <a:rPr lang="en-US" altLang="en-US" sz="4800" b="1" dirty="0">
                <a:solidFill>
                  <a:srgbClr val="C00000"/>
                </a:solidFill>
                <a:effectLst>
                  <a:outerShdw blurRad="38100" dist="38100" dir="2700000" algn="tl">
                    <a:srgbClr val="000000">
                      <a:alpha val="43137"/>
                    </a:srgbClr>
                  </a:outerShdw>
                </a:effectLst>
                <a:latin typeface="Agency FB" pitchFamily="2" charset="0"/>
              </a:rPr>
              <a:t>Quotations</a:t>
            </a:r>
          </a:p>
        </p:txBody>
      </p:sp>
      <p:sp>
        <p:nvSpPr>
          <p:cNvPr id="97283" name="Rectangle 3"/>
          <p:cNvSpPr>
            <a:spLocks noGrp="1" noChangeArrowheads="1"/>
          </p:cNvSpPr>
          <p:nvPr>
            <p:ph type="body" idx="1"/>
          </p:nvPr>
        </p:nvSpPr>
        <p:spPr>
          <a:xfrm>
            <a:off x="1981199" y="1283677"/>
            <a:ext cx="9308123" cy="5269523"/>
          </a:xfrm>
        </p:spPr>
        <p:txBody>
          <a:bodyPr/>
          <a:lstStyle/>
          <a:p>
            <a:pPr eaLnBrk="1" hangingPunct="1">
              <a:buFontTx/>
              <a:buNone/>
              <a:defRPr/>
            </a:pPr>
            <a:r>
              <a:rPr lang="en-US" altLang="en-US" sz="2800" dirty="0">
                <a:solidFill>
                  <a:srgbClr val="FFFF00"/>
                </a:solidFill>
                <a:effectLst>
                  <a:outerShdw blurRad="38100" dist="38100" dir="2700000" algn="tl">
                    <a:srgbClr val="000000"/>
                  </a:outerShdw>
                </a:effectLst>
                <a:latin typeface="Arial Rounded MT Bold" pitchFamily="34" charset="0"/>
              </a:rPr>
              <a:t>While most links are conceptual, a few times there are direct or near direct quotations:</a:t>
            </a:r>
          </a:p>
          <a:p>
            <a:pPr eaLnBrk="1" hangingPunct="1">
              <a:buFontTx/>
              <a:buNone/>
              <a:defRPr/>
            </a:pPr>
            <a:endParaRPr lang="en-US" altLang="en-US" sz="1200" dirty="0">
              <a:latin typeface="Arial Rounded MT Bold" pitchFamily="34" charset="0"/>
            </a:endParaRPr>
          </a:p>
          <a:p>
            <a:pPr eaLnBrk="1" hangingPunct="1">
              <a:buFontTx/>
              <a:buNone/>
              <a:defRPr/>
            </a:pPr>
            <a:r>
              <a:rPr lang="en-US" altLang="en-US" sz="2400" i="1" dirty="0">
                <a:latin typeface="Comic Sans MS" panose="030F0702030302020204" pitchFamily="66" charset="0"/>
              </a:rPr>
              <a:t>“The Lord resists the proud; but he gives grace to the humble.” (Pro. 3:34, LXX)</a:t>
            </a:r>
          </a:p>
          <a:p>
            <a:pPr eaLnBrk="1" hangingPunct="1">
              <a:buFontTx/>
              <a:buNone/>
              <a:defRPr/>
            </a:pPr>
            <a:r>
              <a:rPr lang="en-US" altLang="en-US" sz="2400" i="1" dirty="0">
                <a:latin typeface="Comic Sans MS" panose="030F0702030302020204" pitchFamily="66" charset="0"/>
              </a:rPr>
              <a:t>“This is why the Scripture says: ‘God opposes the proud but gives grace to the humble.’” (Ja. 4:6b)</a:t>
            </a:r>
          </a:p>
          <a:p>
            <a:pPr eaLnBrk="1" hangingPunct="1">
              <a:buFontTx/>
              <a:buNone/>
              <a:defRPr/>
            </a:pPr>
            <a:endParaRPr lang="en-US" altLang="en-US" sz="2800" i="1" dirty="0">
              <a:latin typeface="Comic Sans MS" panose="030F0702030302020204" pitchFamily="66" charset="0"/>
            </a:endParaRPr>
          </a:p>
          <a:p>
            <a:pPr eaLnBrk="1" hangingPunct="1">
              <a:buFontTx/>
              <a:buNone/>
              <a:defRPr/>
            </a:pPr>
            <a:r>
              <a:rPr lang="en-US" altLang="en-US" sz="2400" i="1" dirty="0">
                <a:latin typeface="Comic Sans MS" panose="030F0702030302020204" pitchFamily="66" charset="0"/>
              </a:rPr>
              <a:t>“Be quick to hear, and be deliberate in answering.” (Sirach 5:11)</a:t>
            </a:r>
          </a:p>
          <a:p>
            <a:pPr eaLnBrk="1" hangingPunct="1">
              <a:buFontTx/>
              <a:buNone/>
              <a:defRPr/>
            </a:pPr>
            <a:r>
              <a:rPr lang="en-US" altLang="en-US" sz="2400" i="1" dirty="0">
                <a:latin typeface="Comic Sans MS" panose="030F0702030302020204" pitchFamily="66" charset="0"/>
              </a:rPr>
              <a:t>“Everyone should be quick to listen, slow to speak…” (Ja. 1:19)</a:t>
            </a:r>
          </a:p>
        </p:txBody>
      </p:sp>
    </p:spTree>
    <p:extLst>
      <p:ext uri="{BB962C8B-B14F-4D97-AF65-F5344CB8AC3E}">
        <p14:creationId xmlns:p14="http://schemas.microsoft.com/office/powerpoint/2010/main" val="8400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72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7283">
                                            <p:txEl>
                                              <p:pRg st="2" end="2"/>
                                            </p:txEl>
                                          </p:spTgt>
                                        </p:tgtEl>
                                        <p:attrNameLst>
                                          <p:attrName>style.visibility</p:attrName>
                                        </p:attrNameLst>
                                      </p:cBhvr>
                                      <p:to>
                                        <p:strVal val="visible"/>
                                      </p:to>
                                    </p:set>
                                    <p:anim calcmode="lin" valueType="num">
                                      <p:cBhvr additive="base">
                                        <p:cTn id="14"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7283">
                                            <p:txEl>
                                              <p:pRg st="3" end="3"/>
                                            </p:txEl>
                                          </p:spTgt>
                                        </p:tgtEl>
                                        <p:attrNameLst>
                                          <p:attrName>style.visibility</p:attrName>
                                        </p:attrNameLst>
                                      </p:cBhvr>
                                      <p:to>
                                        <p:strVal val="visible"/>
                                      </p:to>
                                    </p:set>
                                    <p:anim calcmode="lin" valueType="num">
                                      <p:cBhvr additive="base">
                                        <p:cTn id="18"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7283">
                                            <p:txEl>
                                              <p:pRg st="5" end="5"/>
                                            </p:txEl>
                                          </p:spTgt>
                                        </p:tgtEl>
                                        <p:attrNameLst>
                                          <p:attrName>style.visibility</p:attrName>
                                        </p:attrNameLst>
                                      </p:cBhvr>
                                      <p:to>
                                        <p:strVal val="visible"/>
                                      </p:to>
                                    </p:set>
                                    <p:anim calcmode="lin" valueType="num">
                                      <p:cBhvr additive="base">
                                        <p:cTn id="24"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728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7283">
                                            <p:txEl>
                                              <p:pRg st="6" end="6"/>
                                            </p:txEl>
                                          </p:spTgt>
                                        </p:tgtEl>
                                        <p:attrNameLst>
                                          <p:attrName>style.visibility</p:attrName>
                                        </p:attrNameLst>
                                      </p:cBhvr>
                                      <p:to>
                                        <p:strVal val="visible"/>
                                      </p:to>
                                    </p:set>
                                    <p:anim calcmode="lin" valueType="num">
                                      <p:cBhvr additive="base">
                                        <p:cTn id="28"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C000"/>
                </a:solidFill>
              </a:rPr>
              <a:t>Argument</a:t>
            </a:r>
          </a:p>
        </p:txBody>
      </p:sp>
      <p:sp>
        <p:nvSpPr>
          <p:cNvPr id="3" name="Content Placeholder 2"/>
          <p:cNvSpPr>
            <a:spLocks noGrp="1"/>
          </p:cNvSpPr>
          <p:nvPr>
            <p:ph idx="1"/>
          </p:nvPr>
        </p:nvSpPr>
        <p:spPr>
          <a:xfrm>
            <a:off x="1154954" y="2603499"/>
            <a:ext cx="9862091" cy="4062771"/>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James opens his letter with a theology of suffering (1:1-18).</a:t>
            </a:r>
          </a:p>
          <a:p>
            <a:r>
              <a:rPr lang="en-US" sz="2400" i="1" dirty="0">
                <a:solidFill>
                  <a:schemeClr val="tx1"/>
                </a:solidFill>
              </a:rPr>
              <a:t>To Christians who face trials of many kinds, he prays for wisdom so that suffering may be perceived and used in the right way.</a:t>
            </a:r>
          </a:p>
          <a:p>
            <a:r>
              <a:rPr lang="en-US" sz="2400" i="1" dirty="0">
                <a:solidFill>
                  <a:schemeClr val="tx1"/>
                </a:solidFill>
              </a:rPr>
              <a:t>He offers blessing to the one who “stays under” during suffering (</a:t>
            </a:r>
            <a:r>
              <a:rPr lang="en-US" sz="2400" dirty="0">
                <a:solidFill>
                  <a:schemeClr val="tx1"/>
                </a:solidFill>
                <a:latin typeface="Greekth" panose="02020803070505020304" pitchFamily="18" charset="0"/>
              </a:rPr>
              <a:t>u[pome&lt;</a:t>
            </a:r>
            <a:r>
              <a:rPr lang="en-US" sz="2400" dirty="0" err="1">
                <a:solidFill>
                  <a:schemeClr val="tx1"/>
                </a:solidFill>
                <a:latin typeface="Greekth" panose="02020803070505020304" pitchFamily="18" charset="0"/>
              </a:rPr>
              <a:t>nw</a:t>
            </a:r>
            <a:r>
              <a:rPr lang="en-US" sz="2400" dirty="0">
                <a:solidFill>
                  <a:schemeClr val="tx1"/>
                </a:solidFill>
              </a:rPr>
              <a:t> = perseveres, stays under).</a:t>
            </a:r>
          </a:p>
          <a:p>
            <a:pPr marL="0" indent="0">
              <a:buNone/>
            </a:pPr>
            <a:r>
              <a:rPr lang="en-US" sz="2800" b="1" dirty="0">
                <a:solidFill>
                  <a:srgbClr val="FF0000"/>
                </a:solidFill>
                <a:effectLst>
                  <a:outerShdw blurRad="38100" dist="38100" dir="2700000" algn="tl">
                    <a:srgbClr val="000000">
                      <a:alpha val="43137"/>
                    </a:srgbClr>
                  </a:outerShdw>
                </a:effectLst>
              </a:rPr>
              <a:t>Next, he urges his readers to be active in their faith, not merely listeners (1:19—3:12).</a:t>
            </a:r>
          </a:p>
        </p:txBody>
      </p:sp>
    </p:spTree>
    <p:extLst>
      <p:ext uri="{BB962C8B-B14F-4D97-AF65-F5344CB8AC3E}">
        <p14:creationId xmlns:p14="http://schemas.microsoft.com/office/powerpoint/2010/main" val="27635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492" y="474779"/>
            <a:ext cx="10392508" cy="5961185"/>
          </a:xfrm>
        </p:spPr>
        <p:txBody>
          <a:bodyPr>
            <a:normAutofit lnSpcReduction="10000"/>
          </a:bodyPr>
          <a:lstStyle/>
          <a:p>
            <a:r>
              <a:rPr lang="en-US" sz="2400" i="1" dirty="0"/>
              <a:t>Active faith entails not only removing things like human anger and immorality, but also, controlling speech and practicing charity.</a:t>
            </a:r>
          </a:p>
          <a:p>
            <a:r>
              <a:rPr lang="en-US" sz="2400" i="1" dirty="0"/>
              <a:t>Especially, it means avoiding favoritism because of social class. The “royal law” is what Jesus himself indicated—loving one’s neighbor as oneself.</a:t>
            </a:r>
          </a:p>
          <a:p>
            <a:r>
              <a:rPr lang="en-US" sz="2400" i="1" dirty="0"/>
              <a:t>Hence, faith and deeds must complement each other. </a:t>
            </a:r>
            <a:r>
              <a:rPr lang="en-US" altLang="en-US" sz="2400" i="1" dirty="0">
                <a:latin typeface="Century Gothic" panose="020B0502020202020204" pitchFamily="34" charset="0"/>
              </a:rPr>
              <a:t>The issue is </a:t>
            </a:r>
            <a:r>
              <a:rPr lang="en-US" altLang="en-US" sz="2400" i="1" u="sng" dirty="0">
                <a:latin typeface="Century Gothic" panose="020B0502020202020204" pitchFamily="34" charset="0"/>
              </a:rPr>
              <a:t>not </a:t>
            </a:r>
            <a:r>
              <a:rPr lang="en-US" altLang="en-US" sz="2400" i="1" dirty="0">
                <a:latin typeface="Century Gothic" panose="020B0502020202020204" pitchFamily="34" charset="0"/>
              </a:rPr>
              <a:t>whether a person with </a:t>
            </a:r>
            <a:r>
              <a:rPr lang="en-US" altLang="en-US" sz="2400" i="1" u="sng" dirty="0">
                <a:latin typeface="Century Gothic" panose="020B0502020202020204" pitchFamily="34" charset="0"/>
              </a:rPr>
              <a:t>real </a:t>
            </a:r>
            <a:r>
              <a:rPr lang="en-US" altLang="en-US" sz="2400" i="1" dirty="0">
                <a:latin typeface="Century Gothic" panose="020B0502020202020204" pitchFamily="34" charset="0"/>
              </a:rPr>
              <a:t>faith also has works, but whether a person who “says” he has faith can make such a claim without works.</a:t>
            </a:r>
          </a:p>
          <a:p>
            <a:r>
              <a:rPr lang="en-US" sz="2400" i="1" dirty="0"/>
              <a:t>Finally, guarding one’s speech becomes the ultimate test of genuine godliness.</a:t>
            </a:r>
          </a:p>
          <a:p>
            <a:pPr marL="0" indent="0">
              <a:buNone/>
            </a:pPr>
            <a:r>
              <a:rPr lang="en-US" sz="2800" b="1" dirty="0">
                <a:solidFill>
                  <a:srgbClr val="FF0000"/>
                </a:solidFill>
                <a:effectLst>
                  <a:outerShdw blurRad="38100" dist="38100" dir="2700000" algn="tl">
                    <a:srgbClr val="000000">
                      <a:alpha val="43137"/>
                    </a:srgbClr>
                  </a:outerShdw>
                </a:effectLst>
              </a:rPr>
              <a:t>There are two kinds of wisdom—that from above and that from below (3:13—5:6).</a:t>
            </a:r>
          </a:p>
          <a:p>
            <a:r>
              <a:rPr lang="en-US" sz="2400" i="1" dirty="0">
                <a:solidFill>
                  <a:schemeClr val="tx1"/>
                </a:solidFill>
              </a:rPr>
              <a:t>Wisdom from above is peaceable, leading to humility.</a:t>
            </a:r>
          </a:p>
          <a:p>
            <a:r>
              <a:rPr lang="en-US" sz="2400" i="1" dirty="0">
                <a:solidFill>
                  <a:schemeClr val="tx1"/>
                </a:solidFill>
              </a:rPr>
              <a:t>Wisdom from below leads to strife, arrogance and exploitation.</a:t>
            </a:r>
          </a:p>
        </p:txBody>
      </p:sp>
    </p:spTree>
    <p:extLst>
      <p:ext uri="{BB962C8B-B14F-4D97-AF65-F5344CB8AC3E}">
        <p14:creationId xmlns:p14="http://schemas.microsoft.com/office/powerpoint/2010/main" val="24828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633046"/>
            <a:ext cx="10011277" cy="538675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Despite injustice in the world, believers must patiently await Christ’s return.</a:t>
            </a:r>
          </a:p>
          <a:p>
            <a:r>
              <a:rPr lang="en-US" sz="2400" i="1" dirty="0">
                <a:solidFill>
                  <a:schemeClr val="tx1"/>
                </a:solidFill>
              </a:rPr>
              <a:t>Christ’s return is always imminent!</a:t>
            </a:r>
          </a:p>
          <a:p>
            <a:r>
              <a:rPr lang="en-US" sz="2400" i="1" dirty="0">
                <a:solidFill>
                  <a:schemeClr val="tx1"/>
                </a:solidFill>
              </a:rPr>
              <a:t>In the meantime, believers are to endure suffering.</a:t>
            </a:r>
          </a:p>
          <a:p>
            <a:r>
              <a:rPr lang="en-US" sz="2400" i="1" dirty="0">
                <a:solidFill>
                  <a:schemeClr val="tx1"/>
                </a:solidFill>
              </a:rPr>
              <a:t>Even in times of sickness, they are to submit their sicknesses to God in faith.</a:t>
            </a:r>
          </a:p>
        </p:txBody>
      </p:sp>
    </p:spTree>
    <p:extLst>
      <p:ext uri="{BB962C8B-B14F-4D97-AF65-F5344CB8AC3E}">
        <p14:creationId xmlns:p14="http://schemas.microsoft.com/office/powerpoint/2010/main" val="23449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909</TotalTime>
  <Words>14916</Words>
  <Application>Microsoft Office PowerPoint</Application>
  <PresentationFormat>Widescreen</PresentationFormat>
  <Paragraphs>1133</Paragraphs>
  <Slides>182</Slides>
  <Notes>0</Notes>
  <HiddenSlides>0</HiddenSlides>
  <MMClips>0</MMClips>
  <ScaleCrop>false</ScaleCrop>
  <HeadingPairs>
    <vt:vector size="6" baseType="variant">
      <vt:variant>
        <vt:lpstr>Fonts Used</vt:lpstr>
      </vt:variant>
      <vt:variant>
        <vt:i4>31</vt:i4>
      </vt:variant>
      <vt:variant>
        <vt:lpstr>Theme</vt:lpstr>
      </vt:variant>
      <vt:variant>
        <vt:i4>1</vt:i4>
      </vt:variant>
      <vt:variant>
        <vt:lpstr>Slide Titles</vt:lpstr>
      </vt:variant>
      <vt:variant>
        <vt:i4>182</vt:i4>
      </vt:variant>
    </vt:vector>
  </HeadingPairs>
  <TitlesOfParts>
    <vt:vector size="214" baseType="lpstr">
      <vt:lpstr>Impact</vt:lpstr>
      <vt:lpstr>Wingdings 3</vt:lpstr>
      <vt:lpstr>Papyrus</vt:lpstr>
      <vt:lpstr>Eras Demi ITC</vt:lpstr>
      <vt:lpstr>Wingdings</vt:lpstr>
      <vt:lpstr>Wingdings 2</vt:lpstr>
      <vt:lpstr>Arial</vt:lpstr>
      <vt:lpstr>Haettenschweiler</vt:lpstr>
      <vt:lpstr>Freestyle Script</vt:lpstr>
      <vt:lpstr>Franklin Gothic Medium</vt:lpstr>
      <vt:lpstr>Aharoni</vt:lpstr>
      <vt:lpstr>Rockwell Extra Bold</vt:lpstr>
      <vt:lpstr>Greekth</vt:lpstr>
      <vt:lpstr>Arial Narrow</vt:lpstr>
      <vt:lpstr>GENUINE</vt:lpstr>
      <vt:lpstr>Arial Rounded MT Bold</vt:lpstr>
      <vt:lpstr>Georgia</vt:lpstr>
      <vt:lpstr>Lucida Sans Unicode</vt:lpstr>
      <vt:lpstr>Calibri</vt:lpstr>
      <vt:lpstr>Agency FB</vt:lpstr>
      <vt:lpstr>Verdana</vt:lpstr>
      <vt:lpstr>Arial Black</vt:lpstr>
      <vt:lpstr>Tahoma</vt:lpstr>
      <vt:lpstr>Century</vt:lpstr>
      <vt:lpstr>Eras Bold ITC</vt:lpstr>
      <vt:lpstr>Matura MT Script Capitals</vt:lpstr>
      <vt:lpstr>Monotype Corsiva</vt:lpstr>
      <vt:lpstr>Bernard MT Condensed</vt:lpstr>
      <vt:lpstr>Comic Sans MS</vt:lpstr>
      <vt:lpstr>Century Gothic</vt:lpstr>
      <vt:lpstr>HebrewTh</vt:lpstr>
      <vt:lpstr>Ion Boardroom</vt:lpstr>
      <vt:lpstr>CHURCH WEEK</vt:lpstr>
      <vt:lpstr>THE THREE PILLARS</vt:lpstr>
      <vt:lpstr> </vt:lpstr>
      <vt:lpstr> </vt:lpstr>
      <vt:lpstr>THE DELAY OF THE PAROUSIA</vt:lpstr>
      <vt:lpstr>LUKE’S HISTORY OF THE EARLY CHURCH  (Acts 1:8)</vt:lpstr>
      <vt:lpstr>The Apostolic Churches &amp; Their Leaders</vt:lpstr>
      <vt:lpstr>PowerPoint Presentation</vt:lpstr>
      <vt:lpstr>Paul and His Letters</vt:lpstr>
      <vt:lpstr>Paul, the man</vt:lpstr>
      <vt:lpstr>Only Physical Description from Antiquity</vt:lpstr>
      <vt:lpstr>Five Important  New Churches  Philippi Thessalonica Beroea Athens Corinth  Paul would write letters to three of them </vt:lpstr>
      <vt:lpstr>1st Century Travel by Land and by Sea The Route of Paul’s 2nd Missions Tour (2 Co. 11:23-27) – about 3025 miles</vt:lpstr>
      <vt:lpstr>PAUL’S THIRTEEN LETTERS While Luke does not describe the writing of Paul’s letters, a reasonable chronology can be deduced from internal references in the letters themselves.</vt:lpstr>
      <vt:lpstr>Sending Letters</vt:lpstr>
      <vt:lpstr>Production of Paul’s Letters</vt:lpstr>
      <vt:lpstr>What Paul’s Letters May Have Looked Like p46 (Chester Beatty Papyri Collection, Dublin):  Romans 11: 13-22 and Colossians 1: 5-12, c.AD 200</vt:lpstr>
      <vt:lpstr>Paul’s Epistolary Style</vt:lpstr>
      <vt:lpstr>Reading Another’s Mail</vt:lpstr>
      <vt:lpstr>How to Discern an Author’s Goals</vt:lpstr>
      <vt:lpstr>Spiritual Authority</vt:lpstr>
      <vt:lpstr>The Authority of Paul’s Letters</vt:lpstr>
      <vt:lpstr>The Christian Traditions</vt:lpstr>
      <vt:lpstr>Dominical Sayings</vt:lpstr>
      <vt:lpstr>The Septuagint</vt:lpstr>
      <vt:lpstr>1 Thessalonians</vt:lpstr>
      <vt:lpstr>Occasion for Writing</vt:lpstr>
      <vt:lpstr>PowerPoint Presentation</vt:lpstr>
      <vt:lpstr>The Three Major Themes</vt:lpstr>
      <vt:lpstr>Date</vt:lpstr>
      <vt:lpstr>The Argument</vt:lpstr>
      <vt:lpstr>PowerPoint Presentation</vt:lpstr>
      <vt:lpstr>PowerPoint Presentation</vt:lpstr>
      <vt:lpstr>Critical Ideas in 1 Thessalonians</vt:lpstr>
      <vt:lpstr>God’s Choice of Us (1:4-5a)</vt:lpstr>
      <vt:lpstr>The Framework for God’s Choice</vt:lpstr>
      <vt:lpstr>When Our Lord Comes (3:13)</vt:lpstr>
      <vt:lpstr>Dispensational View (1830s and later) </vt:lpstr>
      <vt:lpstr>Classical View (early church fathers and Reformers)</vt:lpstr>
      <vt:lpstr>Caught Up to Meet the Lord (4:17)</vt:lpstr>
      <vt:lpstr>Dispensational View (1830s and later) </vt:lpstr>
      <vt:lpstr>Classical View (early church fathers and Reformers)</vt:lpstr>
      <vt:lpstr>2 Thessalonians</vt:lpstr>
      <vt:lpstr>PowerPoint Presentation</vt:lpstr>
      <vt:lpstr>The Follow-up Letter</vt:lpstr>
      <vt:lpstr>The Argument </vt:lpstr>
      <vt:lpstr>PowerPoint Presentation</vt:lpstr>
      <vt:lpstr>PAUL’S OWN SIGNATURE</vt:lpstr>
      <vt:lpstr>Critical Ideas in 2 Thessalonians</vt:lpstr>
      <vt:lpstr>Prerequisites for the Day of the Lord (2:3)</vt:lpstr>
      <vt:lpstr>The Great Rebellion</vt:lpstr>
      <vt:lpstr>Who is this Man of Lawlessness?</vt:lpstr>
      <vt:lpstr>What is the Temple? (2:4b)</vt:lpstr>
      <vt:lpstr>The Restraining Force (2:5-6)</vt:lpstr>
      <vt:lpstr>What is the Restraining Force?</vt:lpstr>
      <vt:lpstr>Pastoral Letters</vt:lpstr>
      <vt:lpstr>The Pastoral Letters:  Context</vt:lpstr>
      <vt:lpstr>Authorship</vt:lpstr>
      <vt:lpstr>1 Timothy</vt:lpstr>
      <vt:lpstr>Situation</vt:lpstr>
      <vt:lpstr>The Argument</vt:lpstr>
      <vt:lpstr>PowerPoint Presentation</vt:lpstr>
      <vt:lpstr>Critical Ideas in 1 Timothy</vt:lpstr>
      <vt:lpstr>Did Paul teach that women were inferior to men and that they must be silent?</vt:lpstr>
      <vt:lpstr>PowerPoint Presentation</vt:lpstr>
      <vt:lpstr>Three Approaches</vt:lpstr>
      <vt:lpstr>A Correction of Gnostic Ideas?</vt:lpstr>
      <vt:lpstr>Titus</vt:lpstr>
      <vt:lpstr>Situation</vt:lpstr>
      <vt:lpstr>The Argument</vt:lpstr>
      <vt:lpstr>PowerPoint Presentation</vt:lpstr>
      <vt:lpstr>Critical Ideas in Titus</vt:lpstr>
      <vt:lpstr>Paul and Slavery (Tit. 2:9-10)</vt:lpstr>
      <vt:lpstr>2 Timothy</vt:lpstr>
      <vt:lpstr>The Closing  Years of Paul’s Life Three scenarios are possible concerning the closing years of Paul’s life.</vt:lpstr>
      <vt:lpstr>Circumstances</vt:lpstr>
      <vt:lpstr>Purpose</vt:lpstr>
      <vt:lpstr>The Argument</vt:lpstr>
      <vt:lpstr>PowerPoint Presentation</vt:lpstr>
      <vt:lpstr>James &amp; Jude</vt:lpstr>
      <vt:lpstr>Jesus’ Family</vt:lpstr>
      <vt:lpstr>Three Theories About Jesus’ “Brothers”</vt:lpstr>
      <vt:lpstr>Assessing the Theories</vt:lpstr>
      <vt:lpstr>James, the Brother of Jesus</vt:lpstr>
      <vt:lpstr>The James Ossuary contains the striking Aramaic inscription: “James, son of Joseph, brother of Jesus”</vt:lpstr>
      <vt:lpstr>The “James Ossuary”</vt:lpstr>
      <vt:lpstr>PowerPoint Presentation</vt:lpstr>
      <vt:lpstr>Letter of James</vt:lpstr>
      <vt:lpstr>Was “James” the brother of Jesus the author of the Letter of James?</vt:lpstr>
      <vt:lpstr>The First Readers</vt:lpstr>
      <vt:lpstr>Date</vt:lpstr>
      <vt:lpstr>Style and Structure</vt:lpstr>
      <vt:lpstr>An Ethical Scrapbook?</vt:lpstr>
      <vt:lpstr>Links to Jesus’ Teachings a considerable amount of James’ moral advice seems to be based on the teachings of Jesus, especially the Sermon on the Mount</vt:lpstr>
      <vt:lpstr>Conceptual Links to Hebrew Wisdom</vt:lpstr>
      <vt:lpstr>Quotations</vt:lpstr>
      <vt:lpstr>Argument</vt:lpstr>
      <vt:lpstr>PowerPoint Presentation</vt:lpstr>
      <vt:lpstr>PowerPoint Presentation</vt:lpstr>
      <vt:lpstr>Critical Ideas in James</vt:lpstr>
      <vt:lpstr>Was Paul Opposed to James?</vt:lpstr>
      <vt:lpstr>CONTEXT IS CRITICAL!</vt:lpstr>
      <vt:lpstr>The Debate About Anointing one other NT passage also describes anointing with oil (Mk. 6:13)</vt:lpstr>
      <vt:lpstr>Differences in Understanding</vt:lpstr>
      <vt:lpstr>Sickness and Sin (5:15-16)</vt:lpstr>
      <vt:lpstr>Letter of Jude</vt:lpstr>
      <vt:lpstr>An Insider’s Letter</vt:lpstr>
      <vt:lpstr>Author</vt:lpstr>
      <vt:lpstr>Judas, the Brother of Jesus</vt:lpstr>
      <vt:lpstr>Readers</vt:lpstr>
      <vt:lpstr>The Infiltrators</vt:lpstr>
      <vt:lpstr>Relationship to 2 Peter</vt:lpstr>
      <vt:lpstr>Striking Parallelisms</vt:lpstr>
      <vt:lpstr>Canon</vt:lpstr>
      <vt:lpstr>Argument</vt:lpstr>
      <vt:lpstr>Critical Ideas in Jude</vt:lpstr>
      <vt:lpstr>Non-Canonical Texts</vt:lpstr>
      <vt:lpstr>Letters from the Big Fisherman</vt:lpstr>
      <vt:lpstr>In the Jerusalem Church</vt:lpstr>
      <vt:lpstr>In Antioch</vt:lpstr>
      <vt:lpstr>Hints of Later Ministry</vt:lpstr>
      <vt:lpstr>Peter’s Martyrdom</vt:lpstr>
      <vt:lpstr>PowerPoint Presentation</vt:lpstr>
      <vt:lpstr>PowerPoint Presentation</vt:lpstr>
      <vt:lpstr>PowerPoint Presentation</vt:lpstr>
      <vt:lpstr>1 Peter</vt:lpstr>
      <vt:lpstr>Readers</vt:lpstr>
      <vt:lpstr>PowerPoint Presentation</vt:lpstr>
      <vt:lpstr>Literary Character</vt:lpstr>
      <vt:lpstr>Place of Composition</vt:lpstr>
      <vt:lpstr>Argument</vt:lpstr>
      <vt:lpstr>PowerPoint Presentation</vt:lpstr>
      <vt:lpstr>PowerPoint Presentation</vt:lpstr>
      <vt:lpstr>Critical Ideas in 1 Peter</vt:lpstr>
      <vt:lpstr>How is/was the gospel preached to “the dead”?</vt:lpstr>
      <vt:lpstr>2 Peter</vt:lpstr>
      <vt:lpstr>A Controversial Letter</vt:lpstr>
      <vt:lpstr>Authorship</vt:lpstr>
      <vt:lpstr>External Objections</vt:lpstr>
      <vt:lpstr>Internal Objections</vt:lpstr>
      <vt:lpstr>Diverse Answers</vt:lpstr>
      <vt:lpstr>Setting, Readers, Date</vt:lpstr>
      <vt:lpstr>Argument</vt:lpstr>
      <vt:lpstr>PowerPoint Presentation</vt:lpstr>
      <vt:lpstr>Critical Ideas in 2 Peter</vt:lpstr>
      <vt:lpstr>Jewish Apocalyptic</vt:lpstr>
      <vt:lpstr>A Translation Issue</vt:lpstr>
      <vt:lpstr>Hebrews</vt:lpstr>
      <vt:lpstr>AUTHOR</vt:lpstr>
      <vt:lpstr>READERS AND OCCASION</vt:lpstr>
      <vt:lpstr>ARGUMENT</vt:lpstr>
      <vt:lpstr>STRUCTURE</vt:lpstr>
      <vt:lpstr>OPENING (1:1-3)</vt:lpstr>
      <vt:lpstr>The Seven Confessions</vt:lpstr>
      <vt:lpstr>SUPERIOR TO ANGELS (1:4—2:18)</vt:lpstr>
      <vt:lpstr>The First Solemn Warning (2:1-4)</vt:lpstr>
      <vt:lpstr>Condescension of the Son</vt:lpstr>
      <vt:lpstr>SUPERIOR TO MOSES (3:1-19)</vt:lpstr>
      <vt:lpstr>The Second Solemn Warning (3:7-19)</vt:lpstr>
      <vt:lpstr>SUPERIOR TO JOSHUA (4:1-13)</vt:lpstr>
      <vt:lpstr>SUPERIOR TO AARON (4:14—10:18)</vt:lpstr>
      <vt:lpstr>The Office of Christ’s Priesthood (5-7)</vt:lpstr>
      <vt:lpstr>The Priest of Eternal Salvation (4:14-16)</vt:lpstr>
      <vt:lpstr>The Basic Priestly Qualifications (5:1-10)</vt:lpstr>
      <vt:lpstr>The Third Solemn Warning (5:11—6:12)</vt:lpstr>
      <vt:lpstr>God’s Promises are Sure (6:13-20)</vt:lpstr>
      <vt:lpstr>Melchizedek’s Priesthood (7:1-10)</vt:lpstr>
      <vt:lpstr>A New Priesthood (7:11-25)</vt:lpstr>
      <vt:lpstr>The Better Priesthood (7:26-28)</vt:lpstr>
      <vt:lpstr>The Function of Christ’s Priesthood (8-10)</vt:lpstr>
      <vt:lpstr>High Priest of a New Covenant (8:1-13)</vt:lpstr>
      <vt:lpstr>Worship in the Earthly Sanctuary (9:1-10)</vt:lpstr>
      <vt:lpstr>Christ, the High Priest of “Good Things that are Already Here” (9:11-28)</vt:lpstr>
      <vt:lpstr>Once for All! (10:1-18)</vt:lpstr>
      <vt:lpstr>Call to Perseverance (10:19—13:17)</vt:lpstr>
      <vt:lpstr>The Fourth Solemn Warning (10:26-39)</vt:lpstr>
      <vt:lpstr>The Great Cloud of Witnesses (11)</vt:lpstr>
      <vt:lpstr>The Fifth Solemn Warning (12:1-29)</vt:lpstr>
      <vt:lpstr>Living as Pilgrim People (13)</vt:lpstr>
      <vt:lpstr>Critical Ideas in Hebrews</vt:lpstr>
      <vt:lpstr>Losing Salvation?</vt:lpstr>
      <vt:lpstr>Two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WEEK</dc:title>
  <dc:creator>Daniel Lewis</dc:creator>
  <cp:lastModifiedBy>Daniel Lewis</cp:lastModifiedBy>
  <cp:revision>99</cp:revision>
  <dcterms:created xsi:type="dcterms:W3CDTF">2017-02-26T13:02:53Z</dcterms:created>
  <dcterms:modified xsi:type="dcterms:W3CDTF">2019-04-12T21:32:53Z</dcterms:modified>
</cp:coreProperties>
</file>